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1113" r:id="rId2"/>
    <p:sldId id="295" r:id="rId3"/>
    <p:sldId id="296" r:id="rId4"/>
    <p:sldId id="297" r:id="rId5"/>
    <p:sldId id="298" r:id="rId6"/>
    <p:sldId id="299" r:id="rId7"/>
    <p:sldId id="425" r:id="rId8"/>
    <p:sldId id="484" r:id="rId9"/>
    <p:sldId id="573" r:id="rId10"/>
    <p:sldId id="1152" r:id="rId11"/>
    <p:sldId id="574" r:id="rId12"/>
    <p:sldId id="361" r:id="rId13"/>
    <p:sldId id="336" r:id="rId14"/>
    <p:sldId id="341" r:id="rId15"/>
    <p:sldId id="340" r:id="rId16"/>
    <p:sldId id="342" r:id="rId17"/>
    <p:sldId id="343" r:id="rId18"/>
    <p:sldId id="1151" r:id="rId19"/>
    <p:sldId id="288" r:id="rId20"/>
    <p:sldId id="514" r:id="rId21"/>
    <p:sldId id="575" r:id="rId22"/>
    <p:sldId id="688" r:id="rId23"/>
    <p:sldId id="1153" r:id="rId24"/>
    <p:sldId id="686" r:id="rId25"/>
    <p:sldId id="687" r:id="rId26"/>
    <p:sldId id="680" r:id="rId27"/>
    <p:sldId id="352" r:id="rId28"/>
    <p:sldId id="689" r:id="rId29"/>
    <p:sldId id="272" r:id="rId30"/>
    <p:sldId id="354" r:id="rId31"/>
    <p:sldId id="355" r:id="rId32"/>
    <p:sldId id="360" r:id="rId33"/>
    <p:sldId id="357" r:id="rId34"/>
    <p:sldId id="358" r:id="rId35"/>
    <p:sldId id="359" r:id="rId36"/>
    <p:sldId id="690" r:id="rId37"/>
    <p:sldId id="6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CA7"/>
    <a:srgbClr val="FAB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22" autoAdjust="0"/>
    <p:restoredTop sz="55934" autoAdjust="0"/>
  </p:normalViewPr>
  <p:slideViewPr>
    <p:cSldViewPr snapToGrid="0">
      <p:cViewPr varScale="1">
        <p:scale>
          <a:sx n="63" d="100"/>
          <a:sy n="63" d="100"/>
        </p:scale>
        <p:origin x="166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12/05/2024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User:Thirunavukkarasye-Raveendra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s.wikipedia.org/wiki/Pi%C3%B1ata"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a:solidFill>
                  <a:srgbClr val="FF0000"/>
                </a:solidFill>
                <a:effectLst/>
                <a:latin typeface="+mn-lt"/>
                <a:ea typeface="+mn-ea"/>
                <a:cs typeface="+mn-cs"/>
              </a:rPr>
              <a:t>Navidad, medianoche, </a:t>
            </a:r>
            <a:r>
              <a:rPr lang="en-GB" sz="1200" b="1" i="0" u="sng" strike="noStrike" kern="1200" dirty="0" err="1">
                <a:solidFill>
                  <a:srgbClr val="FF0000"/>
                </a:solidFill>
                <a:effectLst/>
                <a:latin typeface="+mn-lt"/>
                <a:ea typeface="+mn-ea"/>
                <a:cs typeface="+mn-cs"/>
              </a:rPr>
              <a:t>guerra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guitarra</a:t>
            </a:r>
            <a:r>
              <a:rPr lang="en-GB" sz="1200" b="1" i="0" u="sng" strike="noStrike" kern="1200" dirty="0">
                <a:solidFill>
                  <a:srgbClr val="FF0000"/>
                </a:solidFill>
                <a:effectLst/>
                <a:latin typeface="+mn-lt"/>
                <a:ea typeface="+mn-ea"/>
                <a:cs typeface="+mn-cs"/>
              </a:rPr>
              <a:t>, pollo, </a:t>
            </a:r>
            <a:r>
              <a:rPr lang="en-GB" sz="1200" b="1" i="0" u="sng" strike="noStrike" kern="1200" dirty="0" err="1">
                <a:solidFill>
                  <a:srgbClr val="FF0000"/>
                </a:solidFill>
                <a:effectLst/>
                <a:latin typeface="+mn-lt"/>
                <a:ea typeface="+mn-ea"/>
                <a:cs typeface="+mn-cs"/>
              </a:rPr>
              <a:t>tomate</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AQA list does not have </a:t>
            </a:r>
            <a:r>
              <a:rPr lang="en-GB" sz="1200" b="1" i="0" u="sng" strike="noStrike" kern="1200" dirty="0">
                <a:solidFill>
                  <a:srgbClr val="FF0000"/>
                </a:solidFill>
                <a:effectLst/>
                <a:latin typeface="+mn-lt"/>
                <a:ea typeface="+mn-ea"/>
                <a:cs typeface="+mn-cs"/>
              </a:rPr>
              <a:t>medianoche, </a:t>
            </a:r>
            <a:r>
              <a:rPr lang="en-GB" sz="1200" b="1" i="0" u="sng" strike="noStrike" kern="1200" dirty="0" err="1">
                <a:solidFill>
                  <a:srgbClr val="FF0000"/>
                </a:solidFill>
                <a:effectLst/>
                <a:latin typeface="+mn-lt"/>
                <a:ea typeface="+mn-ea"/>
                <a:cs typeface="+mn-cs"/>
              </a:rPr>
              <a:t>guerra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aproximadamente</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err="1">
                <a:solidFill>
                  <a:srgbClr val="FF0000"/>
                </a:solidFill>
                <a:effectLst/>
                <a:latin typeface="+mn-lt"/>
                <a:ea typeface="+mn-ea"/>
                <a:cs typeface="+mn-cs"/>
              </a:rPr>
              <a:t>Eduqas</a:t>
            </a:r>
            <a:r>
              <a:rPr lang="en-GB" sz="1200" b="1" i="0" u="none" strike="noStrike" kern="1200" dirty="0">
                <a:solidFill>
                  <a:srgbClr val="FF0000"/>
                </a:solidFill>
                <a:effectLst/>
                <a:latin typeface="+mn-lt"/>
                <a:ea typeface="+mn-ea"/>
                <a:cs typeface="+mn-cs"/>
              </a:rPr>
              <a:t> does not have </a:t>
            </a:r>
            <a:r>
              <a:rPr lang="en-GB" sz="1200" b="1" i="0" u="sng" strike="noStrike" kern="1200" dirty="0" err="1">
                <a:solidFill>
                  <a:srgbClr val="FF0000"/>
                </a:solidFill>
                <a:effectLst/>
                <a:latin typeface="+mn-lt"/>
                <a:ea typeface="+mn-ea"/>
                <a:cs typeface="+mn-cs"/>
              </a:rPr>
              <a:t>aproximadamente</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comenzar</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and Nick Avery for their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plural forms of ‘</a:t>
            </a:r>
            <a:r>
              <a:rPr lang="en-GB" baseline="0" dirty="0" err="1"/>
              <a:t>ir</a:t>
            </a:r>
            <a:r>
              <a:rPr lang="en-GB" baseline="0" dirty="0"/>
              <a:t>’ (</a:t>
            </a:r>
            <a:r>
              <a:rPr lang="en-GB" baseline="0" dirty="0" err="1"/>
              <a:t>vamos</a:t>
            </a:r>
            <a:r>
              <a:rPr lang="en-GB" baseline="0" dirty="0"/>
              <a:t> and van) for habitual present and future intention, and introduction of ‘</a:t>
            </a:r>
            <a:r>
              <a:rPr lang="en-GB" baseline="0" dirty="0" err="1"/>
              <a:t>vais</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ir</a:t>
            </a:r>
            <a:r>
              <a:rPr lang="en-GB" baseline="0" dirty="0"/>
              <a:t> 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para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gue</a:t>
            </a:r>
            <a:r>
              <a:rPr lang="en-GB" baseline="0" dirty="0"/>
              <a:t>] and [</a:t>
            </a:r>
            <a:r>
              <a:rPr lang="en-GB" baseline="0" dirty="0" err="1"/>
              <a:t>ge</a:t>
            </a:r>
            <a:r>
              <a:rPr lang="en-GB" baseline="0" dirty="0"/>
              <a:t>] vs [</a:t>
            </a:r>
            <a:r>
              <a:rPr lang="en-GB" baseline="0" dirty="0" err="1"/>
              <a:t>gui</a:t>
            </a:r>
            <a:r>
              <a:rPr lang="en-GB" baseline="0" dirty="0"/>
              <a:t>] and [</a:t>
            </a:r>
            <a:r>
              <a:rPr lang="en-GB" baseline="0" dirty="0" err="1"/>
              <a:t>gi</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9.1.2.7 (introduce): </a:t>
            </a:r>
            <a:r>
              <a:rPr lang="en-GB" sz="1200" b="0" i="0" u="none" strike="noStrike" kern="1200" cap="none" dirty="0" err="1">
                <a:solidFill>
                  <a:schemeClr val="tx1"/>
                </a:solidFill>
                <a:effectLst/>
                <a:latin typeface="+mn-lt"/>
                <a:ea typeface="Calibri"/>
                <a:cs typeface="Calibri"/>
                <a:sym typeface="Calibri"/>
              </a:rPr>
              <a:t>vais</a:t>
            </a:r>
            <a:r>
              <a:rPr lang="en-GB" sz="1200" b="0" i="0" u="none" strike="noStrike" kern="1200" cap="none" dirty="0">
                <a:solidFill>
                  <a:schemeClr val="tx1"/>
                </a:solidFill>
                <a:effectLst/>
                <a:latin typeface="+mn-lt"/>
                <a:ea typeface="Calibri"/>
                <a:cs typeface="Calibri"/>
                <a:sym typeface="Calibri"/>
              </a:rPr>
              <a:t> [ir-22]; </a:t>
            </a:r>
            <a:r>
              <a:rPr lang="es-ES" sz="1200" b="0" i="0" u="none" strike="noStrike" kern="1200" cap="none" dirty="0">
                <a:solidFill>
                  <a:schemeClr val="tx1"/>
                </a:solidFill>
                <a:effectLst/>
                <a:latin typeface="+mn-lt"/>
                <a:ea typeface="Calibri"/>
                <a:cs typeface="Calibri"/>
                <a:sym typeface="Calibri"/>
              </a:rPr>
              <a:t>Navidad [3513]; programa [339]; televisión [825]; siguiente [350]; tradición [1061];  estrella [974]; medianoche [4663] gastar [1866]; tener que [tener- 19]; tocar</a:t>
            </a:r>
            <a:r>
              <a:rPr lang="es-ES" sz="1200" b="0" i="0" u="none" strike="noStrike" kern="1200" cap="none" baseline="30000" dirty="0">
                <a:solidFill>
                  <a:schemeClr val="tx1"/>
                </a:solidFill>
                <a:effectLst/>
                <a:latin typeface="+mn-lt"/>
                <a:ea typeface="Calibri"/>
                <a:cs typeface="Calibri"/>
                <a:sym typeface="Calibri"/>
              </a:rPr>
              <a:t>2</a:t>
            </a:r>
            <a:r>
              <a:rPr lang="es-ES" sz="1200" b="0" i="0" u="none" strike="noStrike" kern="1200" cap="none" baseline="0" dirty="0">
                <a:solidFill>
                  <a:schemeClr val="tx1"/>
                </a:solidFill>
                <a:effectLst/>
                <a:latin typeface="+mn-lt"/>
                <a:ea typeface="Calibri"/>
                <a:cs typeface="Calibri"/>
                <a:sym typeface="Calibri"/>
              </a:rPr>
              <a:t> [327]; guitarra [2705]; desde [60]; hasta</a:t>
            </a:r>
            <a:r>
              <a:rPr lang="es-ES" sz="1200" b="0" i="0" u="none" strike="noStrike" kern="1200" cap="none" baseline="30000" dirty="0">
                <a:solidFill>
                  <a:schemeClr val="tx1"/>
                </a:solidFill>
                <a:effectLst/>
                <a:latin typeface="+mn-lt"/>
                <a:ea typeface="Calibri"/>
                <a:cs typeface="Calibri"/>
                <a:sym typeface="Calibri"/>
              </a:rPr>
              <a:t>2</a:t>
            </a:r>
            <a:r>
              <a:rPr lang="es-ES" sz="1200" b="0" i="0" u="none" strike="noStrike" kern="1200" cap="none" baseline="0" dirty="0">
                <a:solidFill>
                  <a:schemeClr val="tx1"/>
                </a:solidFill>
                <a:effectLst/>
                <a:latin typeface="+mn-lt"/>
                <a:ea typeface="Calibri"/>
                <a:cs typeface="Calibri"/>
                <a:sym typeface="Calibri"/>
              </a:rPr>
              <a:t> [70]</a:t>
            </a:r>
            <a:endParaRPr lang="es-ES"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u="none" strike="noStrike" kern="1200" cap="none" dirty="0" err="1">
                <a:solidFill>
                  <a:schemeClr val="tx1"/>
                </a:solidFill>
                <a:effectLst/>
                <a:latin typeface="+mn-lt"/>
                <a:ea typeface="Calibri"/>
                <a:cs typeface="Calibri"/>
                <a:sym typeface="Calibri"/>
              </a:rPr>
              <a:t>Numbers</a:t>
            </a:r>
            <a:r>
              <a:rPr lang="es-ES" sz="1200" b="1" i="0" u="none" strike="noStrike" kern="1200" cap="none" dirty="0">
                <a:solidFill>
                  <a:schemeClr val="tx1"/>
                </a:solidFill>
                <a:effectLst/>
                <a:latin typeface="+mn-lt"/>
                <a:ea typeface="Calibri"/>
                <a:cs typeface="Calibri"/>
                <a:sym typeface="Calibri"/>
              </a:rPr>
              <a:t> 80-100</a:t>
            </a:r>
            <a:r>
              <a:rPr lang="es-ES" sz="1200" b="0" i="0" u="none" strike="noStrike" kern="1200" cap="none" dirty="0">
                <a:solidFill>
                  <a:schemeClr val="tx1"/>
                </a:solidFill>
                <a:effectLst/>
                <a:latin typeface="+mn-lt"/>
                <a:ea typeface="Calibri"/>
                <a:cs typeface="Calibri"/>
                <a:sym typeface="Calibri"/>
              </a:rPr>
              <a:t>; ochenta [1967]; noventa [2459]; ciento [440]; cien [ciento-440]</a:t>
            </a:r>
            <a:endParaRPr lang="en-GB"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9.1.1.7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les [25]; </a:t>
            </a:r>
            <a:r>
              <a:rPr lang="en-GB" sz="1200" b="0" i="0" u="none" strike="noStrike" kern="1200" cap="none" baseline="0" dirty="0" err="1">
                <a:solidFill>
                  <a:schemeClr val="tx1"/>
                </a:solidFill>
                <a:effectLst/>
                <a:latin typeface="+mn-lt"/>
                <a:ea typeface="Calibri"/>
                <a:cs typeface="Calibri"/>
                <a:sym typeface="Calibri"/>
              </a:rPr>
              <a:t>contar</a:t>
            </a:r>
            <a:r>
              <a:rPr lang="en-GB" sz="1200" b="0" i="0" u="none" strike="noStrike" kern="1200" cap="none" baseline="0" dirty="0">
                <a:solidFill>
                  <a:schemeClr val="tx1"/>
                </a:solidFill>
                <a:effectLst/>
                <a:latin typeface="+mn-lt"/>
                <a:ea typeface="Calibri"/>
                <a:cs typeface="Calibri"/>
                <a:sym typeface="Calibri"/>
              </a:rPr>
              <a:t> [172]; mandar [588]; </a:t>
            </a:r>
            <a:r>
              <a:rPr lang="en-GB" sz="1200" b="0" i="0" u="none" strike="noStrike" kern="1200" cap="none" baseline="0" dirty="0" err="1">
                <a:solidFill>
                  <a:schemeClr val="tx1"/>
                </a:solidFill>
                <a:effectLst/>
                <a:latin typeface="+mn-lt"/>
                <a:ea typeface="Calibri"/>
                <a:cs typeface="Calibri"/>
                <a:sym typeface="Calibri"/>
              </a:rPr>
              <a:t>cocinar</a:t>
            </a:r>
            <a:r>
              <a:rPr lang="en-GB" sz="1200" b="0" i="0" u="none" strike="noStrike" kern="1200" cap="none" baseline="0" dirty="0">
                <a:solidFill>
                  <a:schemeClr val="tx1"/>
                </a:solidFill>
                <a:effectLst/>
                <a:latin typeface="+mn-lt"/>
                <a:ea typeface="Calibri"/>
                <a:cs typeface="Calibri"/>
                <a:sym typeface="Calibri"/>
              </a:rPr>
              <a:t> [3074]; pollo [3577]; arroz [2822]; tanto [88]; </a:t>
            </a:r>
            <a:r>
              <a:rPr lang="en-GB" sz="1200" b="0" i="0" u="none" strike="noStrike" kern="1200" cap="none" baseline="0" dirty="0" err="1">
                <a:solidFill>
                  <a:schemeClr val="tx1"/>
                </a:solidFill>
                <a:effectLst/>
                <a:latin typeface="+mn-lt"/>
                <a:ea typeface="Calibri"/>
                <a:cs typeface="Calibri"/>
                <a:sym typeface="Calibri"/>
              </a:rPr>
              <a:t>dolor</a:t>
            </a:r>
            <a:r>
              <a:rPr lang="en-GB" sz="1200" b="0" i="0" u="none" strike="noStrike" kern="1200" cap="none" baseline="0" dirty="0">
                <a:solidFill>
                  <a:schemeClr val="tx1"/>
                </a:solidFill>
                <a:effectLst/>
                <a:latin typeface="+mn-lt"/>
                <a:ea typeface="Calibri"/>
                <a:cs typeface="Calibri"/>
                <a:sym typeface="Calibri"/>
              </a:rPr>
              <a:t> [591]; </a:t>
            </a:r>
            <a:r>
              <a:rPr lang="en-GB" sz="1200" b="0" i="0" u="none" strike="noStrike" kern="1200" cap="none" baseline="0" dirty="0" err="1">
                <a:solidFill>
                  <a:schemeClr val="tx1"/>
                </a:solidFill>
                <a:effectLst/>
                <a:latin typeface="+mn-lt"/>
                <a:ea typeface="Calibri"/>
                <a:cs typeface="Calibri"/>
                <a:sym typeface="Calibri"/>
              </a:rPr>
              <a:t>gris</a:t>
            </a:r>
            <a:r>
              <a:rPr lang="en-GB" sz="1200" b="0" i="0" u="none" strike="noStrike" kern="1200" cap="none" baseline="0" dirty="0">
                <a:solidFill>
                  <a:schemeClr val="tx1"/>
                </a:solidFill>
                <a:effectLst/>
                <a:latin typeface="+mn-lt"/>
                <a:ea typeface="Calibri"/>
                <a:cs typeface="Calibri"/>
                <a:sym typeface="Calibri"/>
              </a:rPr>
              <a:t> [1751]; </a:t>
            </a:r>
            <a:r>
              <a:rPr lang="en-GB" sz="1200" b="0" i="0" u="none" strike="noStrike" kern="1200" cap="none" baseline="0" dirty="0" err="1">
                <a:solidFill>
                  <a:schemeClr val="tx1"/>
                </a:solidFill>
                <a:effectLst/>
                <a:latin typeface="+mn-lt"/>
                <a:ea typeface="Calibri"/>
                <a:cs typeface="Calibri"/>
                <a:sym typeface="Calibri"/>
              </a:rPr>
              <a:t>naranja</a:t>
            </a:r>
            <a:r>
              <a:rPr lang="en-GB" sz="1200" b="0" i="0" u="none" strike="noStrike" kern="1200" cap="none" baseline="0" dirty="0">
                <a:solidFill>
                  <a:schemeClr val="tx1"/>
                </a:solidFill>
                <a:effectLst/>
                <a:latin typeface="+mn-lt"/>
                <a:ea typeface="Calibri"/>
                <a:cs typeface="Calibri"/>
                <a:sym typeface="Calibri"/>
              </a:rPr>
              <a:t> [2924]; </a:t>
            </a:r>
            <a:r>
              <a:rPr lang="en-GB" sz="1200" b="0" i="0" u="none" strike="noStrike" kern="1200" cap="none" baseline="0" dirty="0" err="1">
                <a:solidFill>
                  <a:schemeClr val="tx1"/>
                </a:solidFill>
                <a:effectLst/>
                <a:latin typeface="+mn-lt"/>
                <a:ea typeface="Calibri"/>
                <a:cs typeface="Calibri"/>
                <a:sym typeface="Calibri"/>
              </a:rPr>
              <a:t>invierno</a:t>
            </a:r>
            <a:r>
              <a:rPr lang="en-GB" sz="1200" b="0" i="0" u="none" strike="noStrike" kern="1200" cap="none" baseline="0" dirty="0">
                <a:solidFill>
                  <a:schemeClr val="tx1"/>
                </a:solidFill>
                <a:effectLst/>
                <a:latin typeface="+mn-lt"/>
                <a:ea typeface="Calibri"/>
                <a:cs typeface="Calibri"/>
                <a:sym typeface="Calibri"/>
              </a:rPr>
              <a:t> [1813]; </a:t>
            </a:r>
            <a:r>
              <a:rPr lang="en-GB" sz="1200" b="0" i="0" u="none" strike="noStrike" kern="1200" cap="none" baseline="0" dirty="0" err="1">
                <a:solidFill>
                  <a:schemeClr val="tx1"/>
                </a:solidFill>
                <a:effectLst/>
                <a:latin typeface="+mn-lt"/>
                <a:ea typeface="Calibri"/>
                <a:cs typeface="Calibri"/>
                <a:sym typeface="Calibri"/>
              </a:rPr>
              <a:t>camiseta</a:t>
            </a:r>
            <a:r>
              <a:rPr lang="en-GB" sz="1200" b="0" i="0" u="none" strike="noStrike" kern="1200" cap="none" baseline="0" dirty="0">
                <a:solidFill>
                  <a:schemeClr val="tx1"/>
                </a:solidFill>
                <a:effectLst/>
                <a:latin typeface="+mn-lt"/>
                <a:ea typeface="Calibri"/>
                <a:cs typeface="Calibri"/>
                <a:sym typeface="Calibri"/>
              </a:rPr>
              <a:t> [4130]; </a:t>
            </a:r>
            <a:r>
              <a:rPr lang="en-GB" sz="1200" b="0" i="0" u="none" strike="noStrike" kern="1200" cap="none" baseline="0" dirty="0" err="1">
                <a:solidFill>
                  <a:schemeClr val="tx1"/>
                </a:solidFill>
                <a:effectLst/>
                <a:latin typeface="+mn-lt"/>
                <a:ea typeface="Calibri"/>
                <a:cs typeface="Calibri"/>
                <a:sym typeface="Calibri"/>
              </a:rPr>
              <a:t>gafas</a:t>
            </a:r>
            <a:r>
              <a:rPr lang="en-GB" sz="1200" b="0" i="0" u="none" strike="noStrike" kern="1200" cap="none" baseline="0" dirty="0">
                <a:solidFill>
                  <a:schemeClr val="tx1"/>
                </a:solidFill>
                <a:effectLst/>
                <a:latin typeface="+mn-lt"/>
                <a:ea typeface="Calibri"/>
                <a:cs typeface="Calibri"/>
                <a:sym typeface="Calibri"/>
              </a:rPr>
              <a:t> [&gt;5000]</a:t>
            </a:r>
            <a:endParaRPr lang="en-GB" sz="1200" b="1" i="0" u="none" strike="noStrike" kern="1200" cap="none" baseline="0"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baseline="0" dirty="0">
                <a:solidFill>
                  <a:schemeClr val="tx1"/>
                </a:solidFill>
                <a:effectLst/>
                <a:latin typeface="+mn-lt"/>
                <a:ea typeface="Calibri"/>
                <a:cs typeface="Calibri"/>
                <a:sym typeface="Calibri"/>
              </a:rPr>
              <a:t>8.3.2.6 </a:t>
            </a:r>
            <a:r>
              <a:rPr lang="en-GB" sz="1200" b="1" i="0" u="none" strike="noStrike" kern="1200" cap="none" dirty="0">
                <a:solidFill>
                  <a:schemeClr val="tx1"/>
                </a:solidFill>
                <a:effectLst/>
                <a:latin typeface="+mn-lt"/>
                <a:ea typeface="Calibri"/>
                <a:cs typeface="Calibri"/>
                <a:sym typeface="Calibri"/>
              </a:rPr>
              <a:t>(revisit) </a:t>
            </a:r>
            <a:r>
              <a:rPr lang="es-ES" sz="1200" b="0" i="0" u="none" strike="noStrike" kern="1200" cap="none" dirty="0">
                <a:solidFill>
                  <a:schemeClr val="tx1"/>
                </a:solidFill>
                <a:effectLst/>
                <a:latin typeface="+mn-lt"/>
                <a:ea typeface="Calibri"/>
                <a:cs typeface="Calibri"/>
                <a:sym typeface="Calibri"/>
              </a:rPr>
              <a:t>guerra [282]; hoy en día [hoy-167]; cantidad [459]; tener lugar [lugar-144]; aproximadamente [1502]; comenzar [234]; tomate [4502]; </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por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todas</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partes</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[parte-92]</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76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r>
              <a:rPr lang="en-GB" baseline="0" dirty="0"/>
              <a:t> </a:t>
            </a:r>
          </a:p>
          <a:p>
            <a:r>
              <a:rPr lang="en-GB" b="1" baseline="0" dirty="0"/>
              <a:t>Aim: </a:t>
            </a:r>
          </a:p>
          <a:p>
            <a:pPr marL="228600" indent="-228600">
              <a:buAutoNum type="arabicPeriod"/>
            </a:pPr>
            <a:r>
              <a:rPr lang="en-GB" b="0" baseline="0" dirty="0"/>
              <a:t>T</a:t>
            </a:r>
            <a:r>
              <a:rPr lang="en-GB" baseline="0" dirty="0"/>
              <a:t>o recap previously learnt plural persons of the verb ‘</a:t>
            </a:r>
            <a:r>
              <a:rPr lang="en-GB" baseline="0" dirty="0" err="1"/>
              <a:t>ir</a:t>
            </a:r>
            <a:r>
              <a:rPr lang="en-GB" baseline="0" dirty="0"/>
              <a:t>’.</a:t>
            </a:r>
          </a:p>
          <a:p>
            <a:pPr marL="228600" indent="-228600">
              <a:buAutoNum type="arabicPeriod"/>
            </a:pPr>
            <a:r>
              <a:rPr lang="en-GB" baseline="0" dirty="0"/>
              <a:t>To introduce the 2</a:t>
            </a:r>
            <a:r>
              <a:rPr lang="en-GB" baseline="30000" dirty="0"/>
              <a:t>nd</a:t>
            </a:r>
            <a:r>
              <a:rPr lang="en-GB" baseline="0" dirty="0"/>
              <a:t> person plural form of ‘</a:t>
            </a:r>
            <a:r>
              <a:rPr lang="en-GB" baseline="0" dirty="0" err="1"/>
              <a:t>ir</a:t>
            </a:r>
            <a:r>
              <a:rPr lang="en-GB" baseline="0" dirty="0"/>
              <a:t>’ in the present tense, ‘</a:t>
            </a:r>
            <a:r>
              <a:rPr lang="en-GB" baseline="0" dirty="0" err="1"/>
              <a:t>vais</a:t>
            </a:r>
            <a:r>
              <a:rPr lang="en-GB" baseline="0" dirty="0"/>
              <a:t>’.</a:t>
            </a:r>
          </a:p>
          <a:p>
            <a:pPr marL="228600" indent="-228600">
              <a:buAutoNum type="arabicPeriod"/>
            </a:pPr>
            <a:r>
              <a:rPr lang="en-GB" baseline="0" dirty="0"/>
              <a:t>To recap ‘al’ vs ‘a la’ for ‘to the’.</a:t>
            </a:r>
          </a:p>
          <a:p>
            <a:pPr marL="228600" indent="-228600">
              <a:buAutoNum type="arabicPeriod"/>
            </a:pPr>
            <a:endParaRPr lang="en-GB" baseline="0" dirty="0"/>
          </a:p>
          <a:p>
            <a:pPr marL="0" indent="0">
              <a:buNone/>
            </a:pPr>
            <a:r>
              <a:rPr lang="en-GB" b="1" baseline="0" dirty="0"/>
              <a:t>Procedure:</a:t>
            </a:r>
          </a:p>
          <a:p>
            <a:pPr marL="0" indent="0">
              <a:buNone/>
            </a:pPr>
            <a:r>
              <a:rPr lang="en-US" b="0" dirty="0"/>
              <a:t>Click to go through the slide </a:t>
            </a:r>
            <a:r>
              <a:rPr lang="en-GB" b="0" baseline="0" dirty="0"/>
              <a:t>eliciting the Spanish verbs and the translations</a:t>
            </a:r>
            <a:r>
              <a:rPr lang="en-GB" b="0" baseline="0"/>
              <a:t>. </a:t>
            </a:r>
          </a:p>
          <a:p>
            <a:pPr marL="0" indent="0">
              <a:buNone/>
            </a:pPr>
            <a:endParaRPr lang="en-GB" b="0" baseline="0"/>
          </a:p>
          <a:p>
            <a:pPr marL="0" indent="0">
              <a:buNone/>
            </a:pPr>
            <a:r>
              <a:rPr lang="en-GB" b="1" baseline="0"/>
              <a:t>Note: </a:t>
            </a:r>
            <a:r>
              <a:rPr lang="en-GB" b="0" baseline="0"/>
              <a:t>in tasks, ‘you (all)’ will also be used. It may be useful to make students aware of this additional translation, here.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45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the use of </a:t>
            </a:r>
            <a:r>
              <a:rPr lang="en-US" b="0" baseline="0" dirty="0" err="1"/>
              <a:t>ir</a:t>
            </a:r>
            <a:r>
              <a:rPr lang="en-US" b="0" baseline="0" dirty="0"/>
              <a:t> + a + infinitive for future plans (periphrastic future).</a:t>
            </a:r>
          </a:p>
          <a:p>
            <a:endParaRPr lang="en-US" b="1" dirty="0"/>
          </a:p>
          <a:p>
            <a:r>
              <a:rPr lang="en-US" b="1" dirty="0"/>
              <a:t>Procedure:</a:t>
            </a:r>
          </a:p>
          <a:p>
            <a:pPr marL="0" indent="0">
              <a:buNone/>
            </a:pPr>
            <a:r>
              <a:rPr lang="en-US" b="0" dirty="0"/>
              <a:t>Click to go through the slide. Gaps are left to elicit answers from students. The 1</a:t>
            </a:r>
            <a:r>
              <a:rPr lang="en-US" b="0" baseline="30000" dirty="0"/>
              <a:t>st</a:t>
            </a:r>
            <a:r>
              <a:rPr lang="en-US" b="0" dirty="0"/>
              <a:t>, 2</a:t>
            </a:r>
            <a:r>
              <a:rPr lang="en-US" b="0" baseline="30000" dirty="0"/>
              <a:t>nd</a:t>
            </a:r>
            <a:r>
              <a:rPr lang="en-US" b="0" dirty="0"/>
              <a:t> and 3</a:t>
            </a:r>
            <a:r>
              <a:rPr lang="en-US" b="0" baseline="30000" dirty="0"/>
              <a:t>rd</a:t>
            </a:r>
            <a:r>
              <a:rPr lang="en-US" b="0" dirty="0"/>
              <a:t> person plural forms</a:t>
            </a:r>
            <a:r>
              <a:rPr lang="en-US" b="0" baseline="0" dirty="0"/>
              <a:t> of the verb are elicited here as they will be the forms </a:t>
            </a:r>
            <a:r>
              <a:rPr lang="en-US" b="0" baseline="0" dirty="0" err="1"/>
              <a:t>practised</a:t>
            </a:r>
            <a:r>
              <a:rPr lang="en-US" b="0" baseline="0" dirty="0"/>
              <a:t> in this lesson.</a:t>
            </a:r>
            <a:endParaRPr lang="en-US" b="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04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a:t>
            </a:r>
            <a:r>
              <a:rPr lang="en-US" b="0" dirty="0" err="1"/>
              <a:t>practise</a:t>
            </a:r>
            <a:r>
              <a:rPr lang="en-US" b="0" dirty="0"/>
              <a:t> distinguishing between ‘</a:t>
            </a:r>
            <a:r>
              <a:rPr lang="en-US" b="0" dirty="0" err="1"/>
              <a:t>ir</a:t>
            </a:r>
            <a:r>
              <a:rPr lang="en-US" b="0" dirty="0"/>
              <a:t>’</a:t>
            </a:r>
            <a:r>
              <a:rPr lang="en-US" b="0" baseline="0" dirty="0"/>
              <a:t> when used for habitual meaning versus future plans (reading activity)</a:t>
            </a:r>
            <a:endParaRPr lang="en-US" b="0" dirty="0"/>
          </a:p>
          <a:p>
            <a:endParaRPr lang="en-US" b="1" dirty="0"/>
          </a:p>
          <a:p>
            <a:r>
              <a:rPr lang="en-US" b="1" dirty="0"/>
              <a:t>Procedure:</a:t>
            </a:r>
          </a:p>
          <a:p>
            <a:r>
              <a:rPr lang="en-US" b="0" dirty="0"/>
              <a:t>1. Students should copy</a:t>
            </a:r>
            <a:r>
              <a:rPr lang="en-US" b="0" baseline="0" dirty="0"/>
              <a:t> the grid into their exercise books. </a:t>
            </a:r>
            <a:endParaRPr lang="en-US" b="0" dirty="0"/>
          </a:p>
          <a:p>
            <a:r>
              <a:rPr lang="en-US" b="0" baseline="0" dirty="0"/>
              <a:t>2. </a:t>
            </a:r>
            <a:r>
              <a:rPr lang="en-GB" baseline="0" dirty="0"/>
              <a:t>They need to read the sentences and decide whether each one refers to a habitual action (</a:t>
            </a:r>
            <a:r>
              <a:rPr lang="en-GB" baseline="0" dirty="0" err="1"/>
              <a:t>cada</a:t>
            </a:r>
            <a:r>
              <a:rPr lang="en-GB" baseline="0" dirty="0"/>
              <a:t> </a:t>
            </a:r>
            <a:r>
              <a:rPr lang="en-GB" baseline="0" dirty="0" err="1"/>
              <a:t>diciembre</a:t>
            </a:r>
            <a:r>
              <a:rPr lang="en-GB" baseline="0" dirty="0"/>
              <a:t>) or to a future plan (</a:t>
            </a:r>
            <a:r>
              <a:rPr lang="en-GB" baseline="0" dirty="0" err="1"/>
              <a:t>en</a:t>
            </a:r>
            <a:r>
              <a:rPr lang="en-GB" baseline="0" dirty="0"/>
              <a:t> el </a:t>
            </a:r>
            <a:r>
              <a:rPr lang="en-GB" baseline="0" dirty="0" err="1"/>
              <a:t>futuro</a:t>
            </a:r>
            <a:r>
              <a:rPr lang="en-GB" baseline="0"/>
              <a:t>). Note, for ‘cada diciembre’ the English translation would be ‘you (plural) go’ and for ‘en el futuro’ the translation would be ‘you (plural) are going to’ + infinitive. Draw students’ attention to the callouts above each column header.</a:t>
            </a:r>
            <a:endParaRPr lang="en-GB" baseline="0" dirty="0"/>
          </a:p>
          <a:p>
            <a:r>
              <a:rPr lang="en-US" b="0" baseline="0" dirty="0"/>
              <a:t>3. Click to show the answers. Ask students for an oral translation of each sentence to check understanding of the vocabulary.</a:t>
            </a:r>
          </a:p>
          <a:p>
            <a:r>
              <a:rPr lang="en-US" b="0" baseline="0" dirty="0"/>
              <a:t>4. Click to show a callout explaining about ‘El Gordo’.</a:t>
            </a:r>
            <a:endParaRPr lang="en-US" b="0" dirty="0"/>
          </a:p>
          <a:p>
            <a:endParaRPr lang="en-US" b="0" dirty="0"/>
          </a:p>
          <a:p>
            <a:r>
              <a:rPr lang="en-US" b="1" dirty="0"/>
              <a:t>Note: </a:t>
            </a:r>
            <a:r>
              <a:rPr lang="en-GB" b="0" i="0" baseline="0" dirty="0"/>
              <a:t>The</a:t>
            </a:r>
            <a:r>
              <a:rPr lang="en-GB" b="1" i="0" baseline="0" dirty="0"/>
              <a:t> </a:t>
            </a:r>
            <a:r>
              <a:rPr lang="en-GB" i="0" baseline="0" dirty="0"/>
              <a:t>Spanish present simple, in addition to expressing habitual actions, is also frequently used to express future intentions/plans. For example, one can say ‘</a:t>
            </a:r>
            <a:r>
              <a:rPr lang="en-GB" i="0" baseline="0" dirty="0" err="1"/>
              <a:t>Mañana</a:t>
            </a:r>
            <a:r>
              <a:rPr lang="en-GB" i="0" baseline="0" dirty="0"/>
              <a:t> </a:t>
            </a:r>
            <a:r>
              <a:rPr lang="en-GB" i="0" baseline="0" dirty="0" err="1"/>
              <a:t>vamos</a:t>
            </a:r>
            <a:r>
              <a:rPr lang="en-GB" i="0" baseline="0" dirty="0"/>
              <a:t> a California’. We’re going to California tomorrow.’ (Butt &amp; Benjamin, 2004). This is an additional use of the present simple that will be taught later.</a:t>
            </a:r>
          </a:p>
          <a:p>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n-US" b="0" dirty="0" err="1"/>
              <a:t>lotería</a:t>
            </a:r>
            <a:r>
              <a:rPr lang="en-US" b="0" dirty="0"/>
              <a:t> [&gt;5000]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84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8 minutes</a:t>
            </a:r>
          </a:p>
          <a:p>
            <a:endParaRPr lang="en-US" b="1" dirty="0"/>
          </a:p>
          <a:p>
            <a:r>
              <a:rPr lang="en-US" b="1" dirty="0"/>
              <a:t>Aim: </a:t>
            </a:r>
            <a:r>
              <a:rPr lang="en-US" b="0" dirty="0"/>
              <a:t>to </a:t>
            </a:r>
            <a:r>
              <a:rPr lang="en-US" b="0" dirty="0" err="1"/>
              <a:t>practise</a:t>
            </a:r>
            <a:r>
              <a:rPr lang="en-US" b="0" dirty="0"/>
              <a:t> </a:t>
            </a:r>
            <a:r>
              <a:rPr lang="en-US" b="0" dirty="0" err="1"/>
              <a:t>recognising</a:t>
            </a:r>
            <a:r>
              <a:rPr lang="en-US" b="0" baseline="0" dirty="0"/>
              <a:t> and understanding </a:t>
            </a:r>
            <a:r>
              <a:rPr lang="en-US" b="0" dirty="0"/>
              <a:t>the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person plural forms of ‘</a:t>
            </a:r>
            <a:r>
              <a:rPr lang="en-US" b="0" baseline="0" dirty="0" err="1"/>
              <a:t>ir</a:t>
            </a:r>
            <a:r>
              <a:rPr lang="en-US" b="0" baseline="0" dirty="0"/>
              <a:t>’ and vocabulary (listening activity).</a:t>
            </a:r>
            <a:endParaRPr lang="en-US" b="0" dirty="0"/>
          </a:p>
          <a:p>
            <a:endParaRPr lang="en-US" b="1" dirty="0"/>
          </a:p>
          <a:p>
            <a:r>
              <a:rPr lang="en-US" b="1" dirty="0"/>
              <a:t>Procedure:</a:t>
            </a:r>
          </a:p>
          <a:p>
            <a:r>
              <a:rPr lang="en-US" b="0" dirty="0"/>
              <a:t>1. Students copy the table</a:t>
            </a:r>
            <a:r>
              <a:rPr lang="en-US" b="0" baseline="0" dirty="0"/>
              <a:t> into their exercise books.</a:t>
            </a:r>
            <a:endParaRPr lang="en-US" b="0" dirty="0"/>
          </a:p>
          <a:p>
            <a:r>
              <a:rPr lang="en-US" b="0" dirty="0"/>
              <a:t>2. Click the number button to play the recording. Students</a:t>
            </a:r>
            <a:r>
              <a:rPr lang="en-US" b="0" baseline="0" dirty="0"/>
              <a:t> listen and either write ‘</a:t>
            </a:r>
            <a:r>
              <a:rPr lang="en-US" b="0" baseline="0" dirty="0" err="1"/>
              <a:t>nosotros</a:t>
            </a:r>
            <a:r>
              <a:rPr lang="en-US" b="0" baseline="0" dirty="0"/>
              <a:t>’, ‘</a:t>
            </a:r>
            <a:r>
              <a:rPr lang="en-US" b="0" baseline="0" dirty="0" err="1"/>
              <a:t>vosotros</a:t>
            </a:r>
            <a:r>
              <a:rPr lang="en-US" b="0" baseline="0" dirty="0"/>
              <a:t>’ or ‘</a:t>
            </a:r>
            <a:r>
              <a:rPr lang="en-US" b="0" baseline="0" dirty="0" err="1"/>
              <a:t>ellos</a:t>
            </a:r>
            <a:r>
              <a:rPr lang="en-US" b="0" baseline="0" dirty="0"/>
              <a:t>’ in the first column and then tick whether it is an activity done every Christmas or in the future.</a:t>
            </a:r>
            <a:endParaRPr lang="en-US" b="0" dirty="0"/>
          </a:p>
          <a:p>
            <a:r>
              <a:rPr lang="en-US" b="0" dirty="0"/>
              <a:t>3. Answers for each question are revealed individually</a:t>
            </a:r>
            <a:r>
              <a:rPr lang="en-US" b="0" baseline="0" dirty="0"/>
              <a:t> on each click (appearing row by row), allowing for individual answers to be elicited.</a:t>
            </a:r>
          </a:p>
          <a:p>
            <a:r>
              <a:rPr lang="en-US" b="0" baseline="0" dirty="0"/>
              <a:t>4. Teachers can also ask students to translate the full sentences after bringing up the answers. </a:t>
            </a:r>
            <a:endParaRPr lang="en-US" b="0" dirty="0"/>
          </a:p>
          <a:p>
            <a:endParaRPr lang="en-US" b="0" dirty="0"/>
          </a:p>
          <a:p>
            <a:r>
              <a:rPr lang="en-US" b="1" dirty="0"/>
              <a:t>Transcript:</a:t>
            </a:r>
          </a:p>
          <a:p>
            <a:pPr marL="228600" indent="-228600">
              <a:buAutoNum type="arabicPeriod"/>
            </a:pPr>
            <a:r>
              <a:rPr lang="en-US" b="0" dirty="0" err="1"/>
              <a:t>Vamos</a:t>
            </a:r>
            <a:r>
              <a:rPr lang="en-US" b="0" dirty="0"/>
              <a:t> a </a:t>
            </a:r>
            <a:r>
              <a:rPr lang="en-US" b="0" dirty="0" err="1"/>
              <a:t>cantar</a:t>
            </a:r>
            <a:r>
              <a:rPr lang="en-US" b="0" dirty="0"/>
              <a:t> y a </a:t>
            </a:r>
            <a:r>
              <a:rPr lang="en-US" b="0" dirty="0" err="1"/>
              <a:t>tocar</a:t>
            </a:r>
            <a:r>
              <a:rPr lang="en-US" b="0" dirty="0"/>
              <a:t> la </a:t>
            </a:r>
            <a:r>
              <a:rPr lang="en-US" b="0" dirty="0" err="1"/>
              <a:t>guitarra</a:t>
            </a:r>
            <a:r>
              <a:rPr lang="en-US" b="0" dirty="0"/>
              <a:t>.</a:t>
            </a:r>
          </a:p>
          <a:p>
            <a:pPr marL="228600" indent="-228600">
              <a:buAutoNum type="arabicPeriod"/>
            </a:pPr>
            <a:r>
              <a:rPr lang="en-US" b="0" dirty="0" err="1"/>
              <a:t>Vais</a:t>
            </a:r>
            <a:r>
              <a:rPr lang="en-US" b="0" dirty="0"/>
              <a:t> al pueblo con los </a:t>
            </a:r>
            <a:r>
              <a:rPr lang="en-US" b="0" dirty="0" err="1"/>
              <a:t>tíos</a:t>
            </a:r>
            <a:r>
              <a:rPr lang="en-US" b="0" dirty="0"/>
              <a:t>.</a:t>
            </a:r>
          </a:p>
          <a:p>
            <a:pPr marL="228600" indent="-228600">
              <a:buAutoNum type="arabicPeriod"/>
            </a:pPr>
            <a:r>
              <a:rPr lang="en-US" b="0" dirty="0" err="1"/>
              <a:t>Vamos</a:t>
            </a:r>
            <a:r>
              <a:rPr lang="en-US" b="0" dirty="0"/>
              <a:t> a </a:t>
            </a:r>
            <a:r>
              <a:rPr lang="en-US" b="0" dirty="0" err="1"/>
              <a:t>tener</a:t>
            </a:r>
            <a:r>
              <a:rPr lang="en-US" b="0" dirty="0"/>
              <a:t> que </a:t>
            </a:r>
            <a:r>
              <a:rPr lang="en-US" b="0" dirty="0" err="1"/>
              <a:t>ayudar</a:t>
            </a:r>
            <a:r>
              <a:rPr lang="en-US" b="0" dirty="0"/>
              <a:t> a la </a:t>
            </a:r>
            <a:r>
              <a:rPr lang="en-US" b="0" dirty="0" err="1"/>
              <a:t>familia</a:t>
            </a:r>
            <a:r>
              <a:rPr lang="en-US" b="0" dirty="0"/>
              <a:t> </a:t>
            </a:r>
            <a:r>
              <a:rPr lang="en-US" b="0" dirty="0" err="1"/>
              <a:t>desde</a:t>
            </a:r>
            <a:r>
              <a:rPr lang="en-US" b="0" dirty="0"/>
              <a:t> las </a:t>
            </a:r>
            <a:r>
              <a:rPr lang="en-US" b="0" dirty="0" err="1"/>
              <a:t>cinco</a:t>
            </a:r>
            <a:r>
              <a:rPr lang="en-US" b="0" dirty="0"/>
              <a:t> de la </a:t>
            </a:r>
            <a:r>
              <a:rPr lang="en-US" b="0" dirty="0" err="1"/>
              <a:t>tarde</a:t>
            </a:r>
            <a:r>
              <a:rPr lang="en-US" b="0" dirty="0"/>
              <a:t>.</a:t>
            </a:r>
          </a:p>
          <a:p>
            <a:pPr marL="228600" indent="-228600">
              <a:buAutoNum type="arabicPeriod"/>
            </a:pPr>
            <a:r>
              <a:rPr lang="en-US" b="0" dirty="0"/>
              <a:t>Van a la playa para </a:t>
            </a:r>
            <a:r>
              <a:rPr lang="en-US" b="0" dirty="0" err="1"/>
              <a:t>ver</a:t>
            </a:r>
            <a:r>
              <a:rPr lang="en-US" b="0" dirty="0"/>
              <a:t> las </a:t>
            </a:r>
            <a:r>
              <a:rPr lang="en-US" b="0" dirty="0" err="1"/>
              <a:t>estrellas</a:t>
            </a:r>
            <a:r>
              <a:rPr lang="en-US" b="0" dirty="0"/>
              <a:t> a medianoche.</a:t>
            </a:r>
          </a:p>
          <a:p>
            <a:pPr marL="228600" indent="-228600">
              <a:buAutoNum type="arabicPeriod"/>
            </a:pPr>
            <a:r>
              <a:rPr lang="en-US" b="0" dirty="0" err="1"/>
              <a:t>Vamos</a:t>
            </a:r>
            <a:r>
              <a:rPr lang="en-US" b="0" dirty="0"/>
              <a:t> a la casa de los </a:t>
            </a:r>
            <a:r>
              <a:rPr lang="en-US" b="0" dirty="0" err="1"/>
              <a:t>abuelos</a:t>
            </a:r>
            <a:r>
              <a:rPr lang="en-US" b="0" dirty="0"/>
              <a:t> para comer pollo y arroz.</a:t>
            </a:r>
          </a:p>
          <a:p>
            <a:pPr marL="228600" indent="-228600">
              <a:buAutoNum type="arabicPeriod"/>
            </a:pPr>
            <a:r>
              <a:rPr lang="en-US" b="0" dirty="0" err="1"/>
              <a:t>Vais</a:t>
            </a:r>
            <a:r>
              <a:rPr lang="en-US" b="0" dirty="0"/>
              <a:t> a </a:t>
            </a:r>
            <a:r>
              <a:rPr lang="en-US" b="0" dirty="0" err="1"/>
              <a:t>contar</a:t>
            </a:r>
            <a:r>
              <a:rPr lang="en-US" b="0" dirty="0"/>
              <a:t> </a:t>
            </a:r>
            <a:r>
              <a:rPr lang="en-US" b="0" dirty="0" err="1"/>
              <a:t>muchas</a:t>
            </a:r>
            <a:r>
              <a:rPr lang="en-US" b="0" dirty="0"/>
              <a:t> </a:t>
            </a:r>
            <a:r>
              <a:rPr lang="en-US" b="0" dirty="0" err="1"/>
              <a:t>historias</a:t>
            </a:r>
            <a:r>
              <a:rPr lang="en-US" b="0" dirty="0"/>
              <a:t> a los </a:t>
            </a:r>
            <a:r>
              <a:rPr lang="en-US" b="0" dirty="0" err="1"/>
              <a:t>niños</a:t>
            </a:r>
            <a:r>
              <a:rPr lang="en-US"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96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900" b="0" kern="1200" dirty="0">
                <a:solidFill>
                  <a:schemeClr val="tx1"/>
                </a:solidFill>
                <a:effectLst/>
                <a:latin typeface="+mn-lt"/>
                <a:ea typeface="+mn-ea"/>
                <a:cs typeface="+mn-cs"/>
              </a:rPr>
              <a:t>Click on the audio button to play the text. Read and listen</a:t>
            </a:r>
            <a:r>
              <a:rPr lang="en-GB" sz="900" b="0" kern="1200" baseline="0" dirty="0">
                <a:solidFill>
                  <a:schemeClr val="tx1"/>
                </a:solidFill>
                <a:effectLst/>
                <a:latin typeface="+mn-lt"/>
                <a:ea typeface="+mn-ea"/>
                <a:cs typeface="+mn-cs"/>
              </a:rPr>
              <a:t>.</a:t>
            </a:r>
          </a:p>
          <a:p>
            <a:pPr marL="0" indent="0">
              <a:buNone/>
            </a:pPr>
            <a:r>
              <a:rPr lang="en-GB" sz="900" b="0" kern="1200" baseline="0" dirty="0">
                <a:solidFill>
                  <a:schemeClr val="tx1"/>
                </a:solidFill>
                <a:effectLst/>
                <a:latin typeface="+mn-lt"/>
                <a:ea typeface="+mn-ea"/>
                <a:cs typeface="+mn-cs"/>
              </a:rPr>
              <a:t>Note: There is a full version of the audio bottom right with a player.  Alternatively, the audio is in 7 sections with a pause just after the words 1-6 below, to facilitate easy stop/start. </a:t>
            </a:r>
          </a:p>
          <a:p>
            <a:pPr marL="228600" indent="-228600">
              <a:buAutoNum type="arabicPeriod"/>
            </a:pPr>
            <a:r>
              <a:rPr lang="x-none" sz="900" kern="1200" dirty="0">
                <a:solidFill>
                  <a:schemeClr val="tx1"/>
                </a:solidFill>
                <a:effectLst/>
                <a:latin typeface="+mn-lt"/>
                <a:ea typeface="+mn-ea"/>
                <a:cs typeface="+mn-cs"/>
              </a:rPr>
              <a:t>To support segmentation, stop the audio and ask students to say:</a:t>
            </a:r>
            <a:br>
              <a:rPr lang="x-none" sz="900" kern="1200" dirty="0">
                <a:solidFill>
                  <a:schemeClr val="tx1"/>
                </a:solidFill>
                <a:effectLst/>
                <a:latin typeface="+mn-lt"/>
                <a:ea typeface="+mn-ea"/>
                <a:cs typeface="+mn-cs"/>
              </a:rPr>
            </a:br>
            <a:r>
              <a:rPr lang="x-none" sz="900" kern="1200" dirty="0">
                <a:solidFill>
                  <a:schemeClr val="tx1"/>
                </a:solidFill>
                <a:effectLst/>
                <a:latin typeface="+mn-lt"/>
                <a:ea typeface="+mn-ea"/>
                <a:cs typeface="+mn-cs"/>
              </a:rPr>
              <a:t>a) the next word</a:t>
            </a:r>
            <a:br>
              <a:rPr lang="x-none" sz="900" kern="1200" dirty="0">
                <a:solidFill>
                  <a:schemeClr val="tx1"/>
                </a:solidFill>
                <a:effectLst/>
                <a:latin typeface="+mn-lt"/>
                <a:ea typeface="+mn-ea"/>
                <a:cs typeface="+mn-cs"/>
              </a:rPr>
            </a:br>
            <a:r>
              <a:rPr lang="x-none" sz="900" kern="1200" dirty="0">
                <a:solidFill>
                  <a:schemeClr val="tx1"/>
                </a:solidFill>
                <a:effectLst/>
                <a:latin typeface="+mn-lt"/>
                <a:ea typeface="+mn-ea"/>
                <a:cs typeface="+mn-cs"/>
              </a:rPr>
              <a:t>b) the previous word</a:t>
            </a:r>
            <a:r>
              <a:rPr lang="en-GB" sz="9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9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900" kern="1200" dirty="0">
                <a:solidFill>
                  <a:schemeClr val="tx1"/>
                </a:solidFill>
                <a:effectLst/>
                <a:latin typeface="+mn-lt"/>
                <a:ea typeface="+mn-ea"/>
                <a:cs typeface="+mn-cs"/>
              </a:rPr>
              <a:t>This is a chance to draw on</a:t>
            </a:r>
            <a:r>
              <a:rPr lang="x-none" sz="900" kern="1200" dirty="0">
                <a:solidFill>
                  <a:schemeClr val="tx1"/>
                </a:solidFill>
                <a:effectLst/>
                <a:latin typeface="+mn-lt"/>
                <a:ea typeface="+mn-ea"/>
                <a:cs typeface="+mn-cs"/>
              </a:rPr>
              <a:t> previously taught gramma</a:t>
            </a:r>
            <a:r>
              <a:rPr lang="en-GB" sz="900" kern="1200" dirty="0">
                <a:solidFill>
                  <a:schemeClr val="tx1"/>
                </a:solidFill>
                <a:effectLst/>
                <a:latin typeface="+mn-lt"/>
                <a:ea typeface="+mn-ea"/>
                <a:cs typeface="+mn-cs"/>
              </a:rPr>
              <a:t>r and vocabulary</a:t>
            </a:r>
            <a:r>
              <a:rPr lang="en-GB" sz="900" kern="1200" baseline="0" dirty="0">
                <a:solidFill>
                  <a:schemeClr val="tx1"/>
                </a:solidFill>
                <a:effectLst/>
                <a:latin typeface="+mn-lt"/>
                <a:ea typeface="+mn-ea"/>
                <a:cs typeface="+mn-cs"/>
              </a:rPr>
              <a:t> </a:t>
            </a:r>
            <a:r>
              <a:rPr lang="x-none" sz="900" kern="1200" dirty="0">
                <a:solidFill>
                  <a:schemeClr val="tx1"/>
                </a:solidFill>
                <a:effectLst/>
                <a:latin typeface="+mn-lt"/>
                <a:ea typeface="+mn-ea"/>
                <a:cs typeface="+mn-cs"/>
              </a:rPr>
              <a:t>knowledge</a:t>
            </a:r>
            <a:r>
              <a:rPr lang="en-GB" sz="9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900" kern="1200" dirty="0">
                <a:solidFill>
                  <a:schemeClr val="tx1"/>
                </a:solidFill>
                <a:effectLst/>
                <a:latin typeface="+mn-lt"/>
                <a:ea typeface="+mn-ea"/>
                <a:cs typeface="+mn-cs"/>
              </a:rPr>
              <a:t>A callout appears on a click with glossed translations of the words in the text with asterisks.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effectLst/>
                <a:latin typeface="+mn-lt"/>
                <a:ea typeface="+mn-ea"/>
                <a:cs typeface="+mn-cs"/>
              </a:rPr>
              <a:t>Transcript for segments:</a:t>
            </a:r>
            <a:r>
              <a:rPr lang="en-GB"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tx1"/>
                </a:solidFill>
                <a:effectLst/>
                <a:latin typeface="+mn-lt"/>
                <a:ea typeface="+mn-ea"/>
                <a:cs typeface="+mn-cs"/>
              </a:rPr>
              <a:t>(</a:t>
            </a:r>
            <a:r>
              <a:rPr lang="en-GB" sz="900" b="0" kern="1200" dirty="0" err="1">
                <a:solidFill>
                  <a:schemeClr val="tx1"/>
                </a:solidFill>
                <a:effectLst/>
                <a:latin typeface="+mn-lt"/>
                <a:ea typeface="+mn-ea"/>
                <a:cs typeface="+mn-cs"/>
              </a:rPr>
              <a:t>i</a:t>
            </a:r>
            <a:r>
              <a:rPr lang="en-GB" sz="900" b="0" kern="1200" dirty="0">
                <a:solidFill>
                  <a:schemeClr val="tx1"/>
                </a:solidFill>
                <a:effectLst/>
                <a:latin typeface="+mn-lt"/>
                <a:ea typeface="+mn-ea"/>
                <a:cs typeface="+mn-cs"/>
              </a:rPr>
              <a:t>) </a:t>
            </a:r>
            <a:r>
              <a:rPr lang="en-US" sz="900" dirty="0">
                <a:solidFill>
                  <a:srgbClr val="002060"/>
                </a:solidFill>
              </a:rPr>
              <a:t>La </a:t>
            </a:r>
            <a:r>
              <a:rPr lang="en-US" sz="900" dirty="0" err="1">
                <a:solidFill>
                  <a:srgbClr val="002060"/>
                </a:solidFill>
              </a:rPr>
              <a:t>última</a:t>
            </a:r>
            <a:r>
              <a:rPr lang="en-US" sz="900" dirty="0">
                <a:solidFill>
                  <a:srgbClr val="002060"/>
                </a:solidFill>
              </a:rPr>
              <a:t> </a:t>
            </a:r>
            <a:r>
              <a:rPr lang="en-US" sz="900" dirty="0" err="1">
                <a:solidFill>
                  <a:srgbClr val="002060"/>
                </a:solidFill>
              </a:rPr>
              <a:t>noche</a:t>
            </a:r>
            <a:r>
              <a:rPr lang="en-US" sz="900" dirty="0">
                <a:solidFill>
                  <a:srgbClr val="002060"/>
                </a:solidFill>
              </a:rPr>
              <a:t> del </a:t>
            </a:r>
            <a:r>
              <a:rPr lang="en-US" sz="900" dirty="0" err="1">
                <a:solidFill>
                  <a:srgbClr val="002060"/>
                </a:solidFill>
              </a:rPr>
              <a:t>año</a:t>
            </a:r>
            <a:r>
              <a:rPr lang="en-US" sz="900" dirty="0">
                <a:solidFill>
                  <a:srgbClr val="002060"/>
                </a:solidFill>
              </a:rPr>
              <a:t> es un </a:t>
            </a:r>
            <a:r>
              <a:rPr lang="en-US" sz="900" dirty="0" err="1">
                <a:solidFill>
                  <a:srgbClr val="002060"/>
                </a:solidFill>
              </a:rPr>
              <a:t>momento</a:t>
            </a:r>
            <a:r>
              <a:rPr lang="en-US" sz="900" dirty="0">
                <a:solidFill>
                  <a:srgbClr val="002060"/>
                </a:solidFill>
              </a:rPr>
              <a:t> </a:t>
            </a:r>
            <a:r>
              <a:rPr lang="en-US" sz="900" dirty="0" err="1">
                <a:solidFill>
                  <a:srgbClr val="002060"/>
                </a:solidFill>
              </a:rPr>
              <a:t>muy</a:t>
            </a:r>
            <a:r>
              <a:rPr lang="en-US" sz="900" dirty="0">
                <a:solidFill>
                  <a:srgbClr val="002060"/>
                </a:solidFill>
              </a:rPr>
              <a:t> especial. </a:t>
            </a:r>
            <a:r>
              <a:rPr lang="en-US" sz="900" dirty="0" err="1">
                <a:solidFill>
                  <a:srgbClr val="002060"/>
                </a:solidFill>
              </a:rPr>
              <a:t>Cada</a:t>
            </a:r>
            <a:r>
              <a:rPr lang="en-US" sz="900" dirty="0">
                <a:solidFill>
                  <a:srgbClr val="002060"/>
                </a:solidFill>
              </a:rPr>
              <a:t> 31 de </a:t>
            </a:r>
            <a:r>
              <a:rPr lang="en-US" sz="900" dirty="0" err="1">
                <a:solidFill>
                  <a:srgbClr val="002060"/>
                </a:solidFill>
              </a:rPr>
              <a:t>diciembre</a:t>
            </a:r>
            <a:r>
              <a:rPr lang="en-US" sz="900" dirty="0">
                <a:solidFill>
                  <a:srgbClr val="002060"/>
                </a:solidFill>
              </a:rPr>
              <a:t>, mi </a:t>
            </a:r>
            <a:r>
              <a:rPr lang="en-US" sz="900" dirty="0" err="1">
                <a:solidFill>
                  <a:srgbClr val="002060"/>
                </a:solidFill>
              </a:rPr>
              <a:t>familia</a:t>
            </a:r>
            <a:r>
              <a:rPr lang="en-US" sz="900" dirty="0">
                <a:solidFill>
                  <a:srgbClr val="002060"/>
                </a:solidFill>
              </a:rPr>
              <a:t>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 </a:t>
            </a:r>
            <a:r>
              <a:rPr lang="is-IS" sz="900" dirty="0">
                <a:solidFill>
                  <a:schemeClr val="accent5">
                    <a:lumMod val="50000"/>
                  </a:schemeClr>
                </a:solidFill>
              </a:rPr>
              <a:t>(e.g.,</a:t>
            </a:r>
            <a:r>
              <a:rPr lang="is-IS" sz="900" baseline="0" dirty="0">
                <a:solidFill>
                  <a:schemeClr val="accent5">
                    <a:lumMod val="50000"/>
                  </a:schemeClr>
                </a:solidFill>
              </a:rPr>
              <a:t> where they go and what they do)</a:t>
            </a:r>
            <a:endParaRPr lang="is-IS" sz="9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(ii) </a:t>
            </a:r>
            <a:r>
              <a:rPr lang="en-US" sz="900" dirty="0">
                <a:solidFill>
                  <a:srgbClr val="002060"/>
                </a:solidFill>
              </a:rPr>
              <a:t>a la casa de mis </a:t>
            </a:r>
            <a:r>
              <a:rPr lang="en-US" sz="900" dirty="0" err="1">
                <a:solidFill>
                  <a:srgbClr val="002060"/>
                </a:solidFill>
              </a:rPr>
              <a:t>abuelos</a:t>
            </a:r>
            <a:r>
              <a:rPr lang="en-US" sz="900" dirty="0">
                <a:solidFill>
                  <a:srgbClr val="002060"/>
                </a:solidFill>
              </a:rPr>
              <a:t> y </a:t>
            </a:r>
            <a:r>
              <a:rPr lang="en-US" sz="900" dirty="0" err="1">
                <a:solidFill>
                  <a:srgbClr val="002060"/>
                </a:solidFill>
              </a:rPr>
              <a:t>cenamos</a:t>
            </a:r>
            <a:r>
              <a:rPr lang="en-US" sz="900" dirty="0">
                <a:solidFill>
                  <a:srgbClr val="002060"/>
                </a:solidFill>
              </a:rPr>
              <a:t> </a:t>
            </a:r>
            <a:r>
              <a:rPr lang="en-US" sz="900" dirty="0" err="1">
                <a:solidFill>
                  <a:srgbClr val="002060"/>
                </a:solidFill>
              </a:rPr>
              <a:t>juntos</a:t>
            </a:r>
            <a:r>
              <a:rPr lang="en-US" sz="900" dirty="0">
                <a:solidFill>
                  <a:srgbClr val="002060"/>
                </a:solidFill>
              </a:rPr>
              <a:t>. </a:t>
            </a:r>
            <a:r>
              <a:rPr lang="en-US" sz="900" dirty="0" err="1">
                <a:solidFill>
                  <a:srgbClr val="002060"/>
                </a:solidFill>
              </a:rPr>
              <a:t>Normalmente</a:t>
            </a:r>
            <a:r>
              <a:rPr lang="en-US" sz="900" dirty="0">
                <a:solidFill>
                  <a:srgbClr val="002060"/>
                </a:solidFill>
              </a:rPr>
              <a:t> mis </a:t>
            </a:r>
            <a:r>
              <a:rPr lang="en-US" sz="900" dirty="0" err="1">
                <a:solidFill>
                  <a:srgbClr val="002060"/>
                </a:solidFill>
              </a:rPr>
              <a:t>tíos</a:t>
            </a:r>
            <a:r>
              <a:rPr lang="en-US" sz="900" dirty="0">
                <a:solidFill>
                  <a:srgbClr val="002060"/>
                </a:solidFill>
              </a:rPr>
              <a:t> van al </a:t>
            </a:r>
            <a:r>
              <a:rPr lang="en-US" sz="900" dirty="0" err="1">
                <a:solidFill>
                  <a:srgbClr val="002060"/>
                </a:solidFill>
              </a:rPr>
              <a:t>mercado</a:t>
            </a:r>
            <a:r>
              <a:rPr lang="en-US" sz="900" dirty="0">
                <a:solidFill>
                  <a:srgbClr val="002060"/>
                </a:solidFill>
              </a:rPr>
              <a:t> y </a:t>
            </a:r>
            <a:r>
              <a:rPr lang="en-US" sz="900" dirty="0" err="1">
                <a:solidFill>
                  <a:srgbClr val="002060"/>
                </a:solidFill>
              </a:rPr>
              <a:t>compran</a:t>
            </a:r>
            <a:r>
              <a:rPr lang="en-US" sz="900" dirty="0">
                <a:solidFill>
                  <a:srgbClr val="002060"/>
                </a:solidFill>
              </a:rPr>
              <a:t> … </a:t>
            </a:r>
            <a:r>
              <a:rPr lang="is-IS" sz="900" dirty="0">
                <a:solidFill>
                  <a:schemeClr val="accent5">
                    <a:lumMod val="50000"/>
                  </a:schemeClr>
                </a:solidFill>
              </a:rPr>
              <a:t>(e.g., what do they buy, for who and why? Could be food, presents, cards etc.)</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(iii) </a:t>
            </a:r>
            <a:r>
              <a:rPr lang="en-US" sz="900" dirty="0" err="1">
                <a:solidFill>
                  <a:srgbClr val="002060"/>
                </a:solidFill>
              </a:rPr>
              <a:t>uvas</a:t>
            </a:r>
            <a:r>
              <a:rPr lang="en-US" sz="900" dirty="0">
                <a:solidFill>
                  <a:srgbClr val="002060"/>
                </a:solidFill>
              </a:rPr>
              <a:t> para </a:t>
            </a:r>
            <a:r>
              <a:rPr lang="en-US" sz="900" dirty="0" err="1">
                <a:solidFill>
                  <a:srgbClr val="002060"/>
                </a:solidFill>
              </a:rPr>
              <a:t>todos</a:t>
            </a:r>
            <a:r>
              <a:rPr lang="en-US" sz="900" dirty="0">
                <a:solidFill>
                  <a:srgbClr val="002060"/>
                </a:solidFill>
              </a:rPr>
              <a:t> </a:t>
            </a:r>
            <a:r>
              <a:rPr lang="en-US" sz="900" dirty="0" err="1">
                <a:solidFill>
                  <a:srgbClr val="002060"/>
                </a:solidFill>
              </a:rPr>
              <a:t>porque</a:t>
            </a:r>
            <a:r>
              <a:rPr lang="en-US" sz="900" dirty="0">
                <a:solidFill>
                  <a:srgbClr val="002060"/>
                </a:solidFill>
              </a:rPr>
              <a:t> </a:t>
            </a:r>
            <a:r>
              <a:rPr lang="en-US" sz="900" dirty="0" err="1">
                <a:solidFill>
                  <a:srgbClr val="002060"/>
                </a:solidFill>
              </a:rPr>
              <a:t>después</a:t>
            </a:r>
            <a:r>
              <a:rPr lang="en-US" sz="900" dirty="0">
                <a:solidFill>
                  <a:srgbClr val="002060"/>
                </a:solidFill>
              </a:rPr>
              <a:t> de </a:t>
            </a:r>
            <a:r>
              <a:rPr lang="en-US" sz="900" dirty="0" err="1">
                <a:solidFill>
                  <a:srgbClr val="002060"/>
                </a:solidFill>
              </a:rPr>
              <a:t>cenar</a:t>
            </a:r>
            <a:r>
              <a:rPr lang="en-US" sz="900" dirty="0">
                <a:solidFill>
                  <a:srgbClr val="002060"/>
                </a:solidFill>
              </a:rPr>
              <a:t> </a:t>
            </a:r>
            <a:r>
              <a:rPr lang="en-US" sz="900" dirty="0" err="1">
                <a:solidFill>
                  <a:srgbClr val="002060"/>
                </a:solidFill>
              </a:rPr>
              <a:t>vamos</a:t>
            </a:r>
            <a:r>
              <a:rPr lang="en-US" sz="900" dirty="0">
                <a:solidFill>
                  <a:srgbClr val="002060"/>
                </a:solidFill>
              </a:rPr>
              <a:t> a la plaza y las </a:t>
            </a:r>
            <a:r>
              <a:rPr lang="en-US" sz="900" dirty="0" err="1">
                <a:solidFill>
                  <a:srgbClr val="002060"/>
                </a:solidFill>
              </a:rPr>
              <a:t>comemos</a:t>
            </a:r>
            <a:r>
              <a:rPr lang="en-US" sz="900" dirty="0">
                <a:solidFill>
                  <a:srgbClr val="002060"/>
                </a:solidFill>
              </a:rPr>
              <a:t> antes de </a:t>
            </a:r>
            <a:r>
              <a:rPr lang="en-US" sz="900" dirty="0" err="1">
                <a:solidFill>
                  <a:srgbClr val="002060"/>
                </a:solidFill>
              </a:rPr>
              <a:t>acabar</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en</a:t>
            </a:r>
            <a:r>
              <a:rPr lang="en-US" sz="900" dirty="0">
                <a:solidFill>
                  <a:srgbClr val="002060"/>
                </a:solidFill>
              </a:rPr>
              <a:t> México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al </a:t>
            </a:r>
            <a:r>
              <a:rPr lang="en-US" sz="900" dirty="0" err="1">
                <a:solidFill>
                  <a:srgbClr val="002060"/>
                </a:solidFill>
              </a:rPr>
              <a:t>centro</a:t>
            </a:r>
            <a:r>
              <a:rPr lang="en-US" sz="900" dirty="0">
                <a:solidFill>
                  <a:srgbClr val="002060"/>
                </a:solidFill>
              </a:rPr>
              <a:t> a medianoche y </a:t>
            </a:r>
            <a:r>
              <a:rPr lang="is-IS" sz="900" dirty="0">
                <a:solidFill>
                  <a:schemeClr val="accent5">
                    <a:lumMod val="50000"/>
                  </a:schemeClr>
                </a:solidFill>
              </a:rPr>
              <a:t>… (any verb in the vosotros form, eg cantáis, miráis, escucháis, quedáis con amigos etc etc</a:t>
            </a:r>
            <a:r>
              <a:rPr lang="is-IS" sz="900" baseline="0" dirty="0">
                <a:solidFill>
                  <a:schemeClr val="accent5">
                    <a:lumMod val="50000"/>
                  </a:schemeClr>
                </a:solidFill>
              </a:rPr>
              <a:t>.)</a:t>
            </a:r>
            <a:endParaRPr lang="is-IS" sz="900" dirty="0">
              <a:solidFill>
                <a:schemeClr val="accent5">
                  <a:lumMod val="50000"/>
                </a:schemeClr>
              </a:solidFill>
            </a:endParaRPr>
          </a:p>
          <a:p>
            <a:pPr>
              <a:lnSpc>
                <a:spcPct val="120000"/>
              </a:lnSpc>
            </a:pPr>
            <a:r>
              <a:rPr lang="is-IS" sz="900" b="0" kern="1200" dirty="0">
                <a:solidFill>
                  <a:schemeClr val="accent5">
                    <a:lumMod val="50000"/>
                  </a:schemeClr>
                </a:solidFill>
                <a:effectLst/>
                <a:latin typeface="+mn-lt"/>
                <a:ea typeface="+mn-ea"/>
                <a:cs typeface="+mn-cs"/>
              </a:rPr>
              <a:t>(iv) </a:t>
            </a:r>
            <a:r>
              <a:rPr lang="en-US" sz="900" dirty="0">
                <a:solidFill>
                  <a:srgbClr val="002060"/>
                </a:solidFill>
              </a:rPr>
              <a:t>medianoche y </a:t>
            </a:r>
            <a:r>
              <a:rPr lang="en-US" sz="900" dirty="0" err="1">
                <a:solidFill>
                  <a:srgbClr val="002060"/>
                </a:solidFill>
              </a:rPr>
              <a:t>tomáis</a:t>
            </a:r>
            <a:r>
              <a:rPr lang="en-US" sz="900" dirty="0">
                <a:solidFill>
                  <a:srgbClr val="002060"/>
                </a:solidFill>
              </a:rPr>
              <a:t> </a:t>
            </a:r>
            <a:r>
              <a:rPr lang="en-US" sz="900" dirty="0" err="1">
                <a:solidFill>
                  <a:srgbClr val="002060"/>
                </a:solidFill>
              </a:rPr>
              <a:t>uvas</a:t>
            </a:r>
            <a:r>
              <a:rPr lang="en-US" sz="900" dirty="0">
                <a:solidFill>
                  <a:srgbClr val="002060"/>
                </a:solidFill>
              </a:rPr>
              <a:t>, ¿no? ¡</a:t>
            </a:r>
            <a:r>
              <a:rPr lang="en-US" sz="900" dirty="0" err="1">
                <a:solidFill>
                  <a:srgbClr val="002060"/>
                </a:solidFill>
              </a:rPr>
              <a:t>Sí</a:t>
            </a:r>
            <a:r>
              <a:rPr lang="en-US" sz="900" dirty="0">
                <a:solidFill>
                  <a:srgbClr val="002060"/>
                </a:solidFill>
              </a:rPr>
              <a:t>! Y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 las tiendas y </a:t>
            </a:r>
            <a:r>
              <a:rPr lang="en-US" sz="900" dirty="0" err="1">
                <a:solidFill>
                  <a:srgbClr val="002060"/>
                </a:solidFill>
              </a:rPr>
              <a:t>compráis</a:t>
            </a:r>
            <a:r>
              <a:rPr lang="en-US" sz="900" dirty="0">
                <a:solidFill>
                  <a:srgbClr val="002060"/>
                </a:solidFill>
              </a:rPr>
              <a:t> </a:t>
            </a:r>
            <a:r>
              <a:rPr lang="en-US" sz="900" dirty="0" err="1">
                <a:solidFill>
                  <a:srgbClr val="002060"/>
                </a:solidFill>
              </a:rPr>
              <a:t>ropa</a:t>
            </a:r>
            <a:r>
              <a:rPr lang="en-US" sz="900" dirty="0">
                <a:solidFill>
                  <a:srgbClr val="002060"/>
                </a:solidFill>
              </a:rPr>
              <a:t> interior </a:t>
            </a:r>
            <a:r>
              <a:rPr lang="en-US" sz="900" dirty="0" err="1">
                <a:solidFill>
                  <a:srgbClr val="002060"/>
                </a:solidFill>
              </a:rPr>
              <a:t>roja</a:t>
            </a:r>
            <a:r>
              <a:rPr lang="en-US" sz="900" dirty="0">
                <a:solidFill>
                  <a:srgbClr val="002060"/>
                </a:solidFill>
              </a:rPr>
              <a:t> o amarilla. </a:t>
            </a:r>
            <a:r>
              <a:rPr lang="en-US" sz="900" dirty="0" err="1">
                <a:solidFill>
                  <a:srgbClr val="002060"/>
                </a:solidFill>
              </a:rPr>
              <a:t>Nosotros</a:t>
            </a:r>
            <a:r>
              <a:rPr lang="en-US" sz="900" dirty="0">
                <a:solidFill>
                  <a:srgbClr val="002060"/>
                </a:solidFill>
              </a:rPr>
              <a:t> </a:t>
            </a:r>
            <a:r>
              <a:rPr lang="en-US" sz="900" dirty="0" err="1">
                <a:solidFill>
                  <a:srgbClr val="002060"/>
                </a:solidFill>
              </a:rPr>
              <a:t>en</a:t>
            </a:r>
            <a:r>
              <a:rPr lang="en-US" sz="900" dirty="0">
                <a:solidFill>
                  <a:srgbClr val="002060"/>
                </a:solidFill>
              </a:rPr>
              <a:t> </a:t>
            </a:r>
            <a:r>
              <a:rPr lang="en-US" sz="900" dirty="0" err="1">
                <a:solidFill>
                  <a:srgbClr val="002060"/>
                </a:solidFill>
              </a:rPr>
              <a:t>España</a:t>
            </a:r>
            <a:r>
              <a:rPr lang="en-US" sz="900" dirty="0">
                <a:solidFill>
                  <a:srgbClr val="002060"/>
                </a:solidFill>
              </a:rPr>
              <a:t> solo la </a:t>
            </a:r>
            <a:r>
              <a:rPr lang="en-US" sz="900" dirty="0" err="1">
                <a:solidFill>
                  <a:srgbClr val="002060"/>
                </a:solidFill>
              </a:rPr>
              <a:t>compramos</a:t>
            </a:r>
            <a:r>
              <a:rPr lang="en-US" sz="900" dirty="0">
                <a:solidFill>
                  <a:srgbClr val="002060"/>
                </a:solidFill>
              </a:rPr>
              <a:t> </a:t>
            </a:r>
            <a:r>
              <a:rPr lang="en-US" sz="900" dirty="0" err="1">
                <a:solidFill>
                  <a:srgbClr val="002060"/>
                </a:solidFill>
              </a:rPr>
              <a:t>roja</a:t>
            </a:r>
            <a:r>
              <a:rPr lang="en-US" sz="900" dirty="0">
                <a:solidFill>
                  <a:srgbClr val="002060"/>
                </a:solidFill>
              </a:rPr>
              <a:t>. </a:t>
            </a:r>
          </a:p>
          <a:p>
            <a:pPr>
              <a:lnSpc>
                <a:spcPct val="120000"/>
              </a:lnSpc>
            </a:pPr>
            <a:r>
              <a:rPr lang="en-US" sz="900" dirty="0">
                <a:solidFill>
                  <a:srgbClr val="002060"/>
                </a:solidFill>
              </a:rPr>
              <a:t>Este </a:t>
            </a:r>
            <a:r>
              <a:rPr lang="en-US" sz="900" dirty="0" err="1">
                <a:solidFill>
                  <a:srgbClr val="002060"/>
                </a:solidFill>
              </a:rPr>
              <a:t>año</a:t>
            </a:r>
            <a:r>
              <a:rPr lang="en-US" sz="900" dirty="0">
                <a:solidFill>
                  <a:srgbClr val="002060"/>
                </a:solidFill>
              </a:rPr>
              <a:t> Daniel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t>
            </a:r>
            <a:r>
              <a:rPr lang="is-IS" sz="900" dirty="0">
                <a:solidFill>
                  <a:schemeClr val="accent5">
                    <a:lumMod val="50000"/>
                  </a:schemeClr>
                </a:solidFill>
              </a:rPr>
              <a:t>(a + any infinitive to give a future plan or potentially a place where they are going)</a:t>
            </a:r>
            <a:r>
              <a:rPr lang="is-IS" sz="90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(v) </a:t>
            </a:r>
            <a:r>
              <a:rPr lang="en-US" sz="900" dirty="0" err="1">
                <a:solidFill>
                  <a:srgbClr val="002060"/>
                </a:solidFill>
              </a:rPr>
              <a:t>escribir</a:t>
            </a:r>
            <a:r>
              <a:rPr lang="en-US" sz="900" dirty="0">
                <a:solidFill>
                  <a:srgbClr val="002060"/>
                </a:solidFill>
              </a:rPr>
              <a:t> </a:t>
            </a:r>
            <a:r>
              <a:rPr lang="en-US" sz="900" dirty="0" err="1">
                <a:solidFill>
                  <a:srgbClr val="002060"/>
                </a:solidFill>
              </a:rPr>
              <a:t>nuestros</a:t>
            </a:r>
            <a:r>
              <a:rPr lang="en-US" sz="900" dirty="0">
                <a:solidFill>
                  <a:srgbClr val="002060"/>
                </a:solidFill>
              </a:rPr>
              <a:t> </a:t>
            </a:r>
            <a:r>
              <a:rPr lang="en-US" sz="900" dirty="0" err="1">
                <a:solidFill>
                  <a:srgbClr val="002060"/>
                </a:solidFill>
              </a:rPr>
              <a:t>deseos</a:t>
            </a:r>
            <a:r>
              <a:rPr lang="en-US" sz="900" dirty="0">
                <a:solidFill>
                  <a:srgbClr val="002060"/>
                </a:solidFill>
              </a:rPr>
              <a:t> para el </a:t>
            </a:r>
            <a:r>
              <a:rPr lang="en-US" sz="900" dirty="0" err="1">
                <a:solidFill>
                  <a:srgbClr val="002060"/>
                </a:solidFill>
              </a:rPr>
              <a:t>próximo</a:t>
            </a:r>
            <a:r>
              <a:rPr lang="en-US" sz="900" dirty="0">
                <a:solidFill>
                  <a:srgbClr val="002060"/>
                </a:solidFill>
              </a:rPr>
              <a:t>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caminar</a:t>
            </a:r>
            <a:r>
              <a:rPr lang="en-US" sz="900" dirty="0">
                <a:solidFill>
                  <a:srgbClr val="002060"/>
                </a:solidFill>
              </a:rPr>
              <a:t> por </a:t>
            </a:r>
            <a:r>
              <a:rPr lang="is-IS" sz="900" dirty="0">
                <a:solidFill>
                  <a:schemeClr val="accent5">
                    <a:lumMod val="50000"/>
                  </a:schemeClr>
                </a:solidFill>
              </a:rPr>
              <a:t>… (e.g. a location, eg. el río, el mar, la costa, las calles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dirty="0">
                <a:solidFill>
                  <a:schemeClr val="accent5">
                    <a:lumMod val="50000"/>
                  </a:schemeClr>
                </a:solidFill>
              </a:rPr>
              <a:t>(vi) </a:t>
            </a:r>
            <a:r>
              <a:rPr lang="en-US" sz="900" dirty="0" err="1">
                <a:solidFill>
                  <a:srgbClr val="002060"/>
                </a:solidFill>
              </a:rPr>
              <a:t>vuestra</a:t>
            </a:r>
            <a:r>
              <a:rPr lang="en-US" sz="900" dirty="0">
                <a:solidFill>
                  <a:srgbClr val="002060"/>
                </a:solidFill>
              </a:rPr>
              <a:t> </a:t>
            </a:r>
            <a:r>
              <a:rPr lang="en-US" sz="900" dirty="0" err="1">
                <a:solidFill>
                  <a:srgbClr val="002060"/>
                </a:solidFill>
              </a:rPr>
              <a:t>calle</a:t>
            </a:r>
            <a:r>
              <a:rPr lang="en-US" sz="900" dirty="0">
                <a:solidFill>
                  <a:srgbClr val="002060"/>
                </a:solidFill>
              </a:rPr>
              <a:t> con maletas para </a:t>
            </a:r>
            <a:r>
              <a:rPr lang="en-US" sz="900" dirty="0" err="1">
                <a:solidFill>
                  <a:srgbClr val="002060"/>
                </a:solidFill>
              </a:rPr>
              <a:t>viajar</a:t>
            </a:r>
            <a:r>
              <a:rPr lang="en-US" sz="900" dirty="0">
                <a:solidFill>
                  <a:srgbClr val="002060"/>
                </a:solidFill>
              </a:rPr>
              <a:t> </a:t>
            </a:r>
            <a:r>
              <a:rPr lang="en-US" sz="900" dirty="0" err="1">
                <a:solidFill>
                  <a:srgbClr val="002060"/>
                </a:solidFill>
              </a:rPr>
              <a:t>mucho</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siguiente</a:t>
            </a:r>
            <a:r>
              <a:rPr lang="en-US" sz="900" dirty="0">
                <a:solidFill>
                  <a:srgbClr val="002060"/>
                </a:solidFill>
              </a:rPr>
              <a:t>, ¿no? ¡Me </a:t>
            </a:r>
            <a:r>
              <a:rPr lang="en-US" sz="900" dirty="0" err="1">
                <a:solidFill>
                  <a:srgbClr val="002060"/>
                </a:solidFill>
              </a:rPr>
              <a:t>encanta</a:t>
            </a:r>
            <a:r>
              <a:rPr lang="en-US" sz="900" dirty="0">
                <a:solidFill>
                  <a:srgbClr val="002060"/>
                </a:solidFill>
              </a:rPr>
              <a:t> </a:t>
            </a:r>
            <a:r>
              <a:rPr lang="en-US" sz="900" dirty="0" err="1">
                <a:solidFill>
                  <a:srgbClr val="002060"/>
                </a:solidFill>
              </a:rPr>
              <a:t>esta</a:t>
            </a:r>
            <a:r>
              <a:rPr lang="en-US" sz="900" dirty="0">
                <a:solidFill>
                  <a:srgbClr val="002060"/>
                </a:solidFill>
              </a:rPr>
              <a:t> </a:t>
            </a:r>
            <a:r>
              <a:rPr lang="en-US" sz="900" dirty="0" err="1">
                <a:solidFill>
                  <a:srgbClr val="002060"/>
                </a:solidFill>
              </a:rPr>
              <a:t>tradición</a:t>
            </a:r>
            <a:r>
              <a:rPr lang="en-US" sz="900" dirty="0">
                <a:solidFill>
                  <a:srgbClr val="002060"/>
                </a:solidFill>
              </a:rPr>
              <a:t>! </a:t>
            </a:r>
            <a:r>
              <a:rPr lang="en-US" sz="900" dirty="0" err="1">
                <a:solidFill>
                  <a:srgbClr val="002060"/>
                </a:solidFill>
              </a:rPr>
              <a:t>Unos</a:t>
            </a:r>
            <a:r>
              <a:rPr lang="en-US" sz="900" dirty="0">
                <a:solidFill>
                  <a:srgbClr val="002060"/>
                </a:solidFill>
              </a:rPr>
              <a:t> amigos </a:t>
            </a:r>
            <a:r>
              <a:rPr lang="en-US" sz="900" dirty="0" err="1">
                <a:solidFill>
                  <a:srgbClr val="002060"/>
                </a:solidFill>
              </a:rPr>
              <a:t>argentinos</a:t>
            </a:r>
            <a:r>
              <a:rPr lang="en-US" sz="900" dirty="0">
                <a:solidFill>
                  <a:srgbClr val="002060"/>
                </a:solidFill>
              </a:rPr>
              <a:t> van</a:t>
            </a:r>
            <a:r>
              <a:rPr lang="is-IS" sz="900" dirty="0">
                <a:solidFill>
                  <a:schemeClr val="accent5">
                    <a:lumMod val="50000"/>
                  </a:schemeClr>
                </a:solidFill>
              </a:rPr>
              <a:t>… (a + any infinitive to give a future plan,</a:t>
            </a:r>
            <a:r>
              <a:rPr lang="is-IS" sz="900" baseline="0" dirty="0">
                <a:solidFill>
                  <a:schemeClr val="accent5">
                    <a:lumMod val="50000"/>
                  </a:schemeClr>
                </a:solidFill>
              </a:rPr>
              <a:t> e.g., ir, hacer, trabajar).</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aseline="0" dirty="0">
                <a:solidFill>
                  <a:schemeClr val="accent5">
                    <a:lumMod val="50000"/>
                  </a:schemeClr>
                </a:solidFill>
              </a:rPr>
              <a:t>(vii) </a:t>
            </a:r>
            <a:r>
              <a:rPr lang="en-US" sz="900" dirty="0">
                <a:solidFill>
                  <a:srgbClr val="002060"/>
                </a:solidFill>
              </a:rPr>
              <a:t>a </a:t>
            </a:r>
            <a:r>
              <a:rPr lang="en-US" sz="900" dirty="0" err="1">
                <a:solidFill>
                  <a:srgbClr val="002060"/>
                </a:solidFill>
              </a:rPr>
              <a:t>hacer</a:t>
            </a:r>
            <a:r>
              <a:rPr lang="en-US" sz="900" dirty="0">
                <a:solidFill>
                  <a:srgbClr val="002060"/>
                </a:solidFill>
              </a:rPr>
              <a:t> un hombre de </a:t>
            </a:r>
            <a:r>
              <a:rPr lang="en-US" sz="900" dirty="0" err="1">
                <a:solidFill>
                  <a:srgbClr val="002060"/>
                </a:solidFill>
              </a:rPr>
              <a:t>papel</a:t>
            </a:r>
            <a:r>
              <a:rPr lang="en-US" sz="900" dirty="0">
                <a:solidFill>
                  <a:srgbClr val="002060"/>
                </a:solidFill>
              </a:rPr>
              <a:t> y lo van a </a:t>
            </a:r>
            <a:r>
              <a:rPr lang="en-US" sz="900" dirty="0" err="1">
                <a:solidFill>
                  <a:srgbClr val="002060"/>
                </a:solidFill>
              </a:rPr>
              <a:t>echar</a:t>
            </a:r>
            <a:r>
              <a:rPr lang="en-US" sz="900" dirty="0">
                <a:solidFill>
                  <a:srgbClr val="002060"/>
                </a:solidFill>
              </a:rPr>
              <a:t> al </a:t>
            </a:r>
            <a:r>
              <a:rPr lang="en-US" sz="900" dirty="0" err="1">
                <a:solidFill>
                  <a:srgbClr val="002060"/>
                </a:solidFill>
              </a:rPr>
              <a:t>fuego</a:t>
            </a:r>
            <a:r>
              <a:rPr lang="en-US" sz="900" dirty="0">
                <a:solidFill>
                  <a:srgbClr val="002060"/>
                </a:solidFill>
              </a:rPr>
              <a:t> </a:t>
            </a:r>
            <a:r>
              <a:rPr lang="en-US" sz="900" dirty="0" err="1">
                <a:solidFill>
                  <a:srgbClr val="002060"/>
                </a:solidFill>
              </a:rPr>
              <a:t>porque</a:t>
            </a:r>
            <a:r>
              <a:rPr lang="en-US" sz="900" dirty="0">
                <a:solidFill>
                  <a:srgbClr val="002060"/>
                </a:solidFill>
              </a:rPr>
              <a:t> es una </a:t>
            </a:r>
            <a:r>
              <a:rPr lang="en-US" sz="900" dirty="0" err="1">
                <a:solidFill>
                  <a:srgbClr val="002060"/>
                </a:solidFill>
              </a:rPr>
              <a:t>tradición</a:t>
            </a:r>
            <a:r>
              <a:rPr lang="en-US" sz="900" dirty="0">
                <a:solidFill>
                  <a:srgbClr val="002060"/>
                </a:solidFill>
              </a:rPr>
              <a:t> </a:t>
            </a:r>
            <a:r>
              <a:rPr lang="en-US" sz="900" dirty="0" err="1">
                <a:solidFill>
                  <a:srgbClr val="002060"/>
                </a:solidFill>
              </a:rPr>
              <a:t>allí</a:t>
            </a:r>
            <a:r>
              <a:rPr lang="en-US" sz="900" dirty="0">
                <a:solidFill>
                  <a:srgbClr val="002060"/>
                </a:solidFill>
              </a:rPr>
              <a:t>. ¡</a:t>
            </a:r>
            <a:r>
              <a:rPr lang="en-US" sz="900" dirty="0" err="1">
                <a:solidFill>
                  <a:srgbClr val="002060"/>
                </a:solidFill>
              </a:rPr>
              <a:t>Qué</a:t>
            </a:r>
            <a:r>
              <a:rPr lang="en-US" sz="900" dirty="0">
                <a:solidFill>
                  <a:srgbClr val="002060"/>
                </a:solidFill>
              </a:rPr>
              <a:t> …. (any suitable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effectLst/>
                <a:latin typeface="+mn-lt"/>
                <a:ea typeface="+mn-ea"/>
                <a:cs typeface="+mn-cs"/>
              </a:rPr>
              <a:t>Transcript:</a:t>
            </a:r>
          </a:p>
          <a:p>
            <a:pPr>
              <a:lnSpc>
                <a:spcPct val="120000"/>
              </a:lnSpc>
            </a:pPr>
            <a:r>
              <a:rPr lang="en-US" sz="900" dirty="0">
                <a:solidFill>
                  <a:srgbClr val="002060"/>
                </a:solidFill>
              </a:rPr>
              <a:t>La </a:t>
            </a:r>
            <a:r>
              <a:rPr lang="en-US" sz="900" dirty="0" err="1">
                <a:solidFill>
                  <a:srgbClr val="002060"/>
                </a:solidFill>
              </a:rPr>
              <a:t>última</a:t>
            </a:r>
            <a:r>
              <a:rPr lang="en-US" sz="900" dirty="0">
                <a:solidFill>
                  <a:srgbClr val="002060"/>
                </a:solidFill>
              </a:rPr>
              <a:t> </a:t>
            </a:r>
            <a:r>
              <a:rPr lang="en-US" sz="900" dirty="0" err="1">
                <a:solidFill>
                  <a:srgbClr val="002060"/>
                </a:solidFill>
              </a:rPr>
              <a:t>noche</a:t>
            </a:r>
            <a:r>
              <a:rPr lang="en-US" sz="900" dirty="0">
                <a:solidFill>
                  <a:srgbClr val="002060"/>
                </a:solidFill>
              </a:rPr>
              <a:t> del </a:t>
            </a:r>
            <a:r>
              <a:rPr lang="en-US" sz="900" dirty="0" err="1">
                <a:solidFill>
                  <a:srgbClr val="002060"/>
                </a:solidFill>
              </a:rPr>
              <a:t>año</a:t>
            </a:r>
            <a:r>
              <a:rPr lang="en-US" sz="900" dirty="0">
                <a:solidFill>
                  <a:srgbClr val="002060"/>
                </a:solidFill>
              </a:rPr>
              <a:t> es un </a:t>
            </a:r>
            <a:r>
              <a:rPr lang="en-US" sz="900" dirty="0" err="1">
                <a:solidFill>
                  <a:srgbClr val="002060"/>
                </a:solidFill>
              </a:rPr>
              <a:t>momento</a:t>
            </a:r>
            <a:r>
              <a:rPr lang="en-US" sz="900" dirty="0">
                <a:solidFill>
                  <a:srgbClr val="002060"/>
                </a:solidFill>
              </a:rPr>
              <a:t> </a:t>
            </a:r>
            <a:r>
              <a:rPr lang="en-US" sz="900" dirty="0" err="1">
                <a:solidFill>
                  <a:srgbClr val="002060"/>
                </a:solidFill>
              </a:rPr>
              <a:t>muy</a:t>
            </a:r>
            <a:r>
              <a:rPr lang="en-US" sz="900" dirty="0">
                <a:solidFill>
                  <a:srgbClr val="002060"/>
                </a:solidFill>
              </a:rPr>
              <a:t> especial. </a:t>
            </a:r>
            <a:r>
              <a:rPr lang="en-US" sz="900" dirty="0" err="1">
                <a:solidFill>
                  <a:srgbClr val="002060"/>
                </a:solidFill>
              </a:rPr>
              <a:t>Cada</a:t>
            </a:r>
            <a:r>
              <a:rPr lang="en-US" sz="900" dirty="0">
                <a:solidFill>
                  <a:srgbClr val="002060"/>
                </a:solidFill>
              </a:rPr>
              <a:t> 31 de </a:t>
            </a:r>
            <a:r>
              <a:rPr lang="en-US" sz="900" dirty="0" err="1">
                <a:solidFill>
                  <a:srgbClr val="002060"/>
                </a:solidFill>
              </a:rPr>
              <a:t>diciembre</a:t>
            </a:r>
            <a:r>
              <a:rPr lang="en-US" sz="900" dirty="0">
                <a:solidFill>
                  <a:srgbClr val="002060"/>
                </a:solidFill>
              </a:rPr>
              <a:t>, mi </a:t>
            </a:r>
            <a:r>
              <a:rPr lang="en-US" sz="900" dirty="0" err="1">
                <a:solidFill>
                  <a:srgbClr val="002060"/>
                </a:solidFill>
              </a:rPr>
              <a:t>familia</a:t>
            </a:r>
            <a:r>
              <a:rPr lang="en-US" sz="900" dirty="0">
                <a:solidFill>
                  <a:srgbClr val="002060"/>
                </a:solidFill>
              </a:rPr>
              <a:t>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 la casa de mis </a:t>
            </a:r>
            <a:r>
              <a:rPr lang="en-US" sz="900" dirty="0" err="1">
                <a:solidFill>
                  <a:srgbClr val="002060"/>
                </a:solidFill>
              </a:rPr>
              <a:t>abuelos</a:t>
            </a:r>
            <a:r>
              <a:rPr lang="en-US" sz="900" dirty="0">
                <a:solidFill>
                  <a:srgbClr val="002060"/>
                </a:solidFill>
              </a:rPr>
              <a:t> y </a:t>
            </a:r>
            <a:r>
              <a:rPr lang="en-US" sz="900" dirty="0" err="1">
                <a:solidFill>
                  <a:srgbClr val="002060"/>
                </a:solidFill>
              </a:rPr>
              <a:t>cenamos</a:t>
            </a:r>
            <a:r>
              <a:rPr lang="en-US" sz="900" dirty="0">
                <a:solidFill>
                  <a:srgbClr val="002060"/>
                </a:solidFill>
              </a:rPr>
              <a:t> </a:t>
            </a:r>
            <a:r>
              <a:rPr lang="en-US" sz="900" dirty="0" err="1">
                <a:solidFill>
                  <a:srgbClr val="002060"/>
                </a:solidFill>
              </a:rPr>
              <a:t>juntos</a:t>
            </a:r>
            <a:r>
              <a:rPr lang="en-US" sz="900" dirty="0">
                <a:solidFill>
                  <a:srgbClr val="002060"/>
                </a:solidFill>
              </a:rPr>
              <a:t>. </a:t>
            </a:r>
            <a:r>
              <a:rPr lang="en-US" sz="900" dirty="0" err="1">
                <a:solidFill>
                  <a:srgbClr val="002060"/>
                </a:solidFill>
              </a:rPr>
              <a:t>Normalmente</a:t>
            </a:r>
            <a:r>
              <a:rPr lang="en-US" sz="900" dirty="0">
                <a:solidFill>
                  <a:srgbClr val="002060"/>
                </a:solidFill>
              </a:rPr>
              <a:t> mis </a:t>
            </a:r>
            <a:r>
              <a:rPr lang="en-US" sz="900" dirty="0" err="1">
                <a:solidFill>
                  <a:srgbClr val="002060"/>
                </a:solidFill>
              </a:rPr>
              <a:t>tíos</a:t>
            </a:r>
            <a:r>
              <a:rPr lang="en-US" sz="900" dirty="0">
                <a:solidFill>
                  <a:srgbClr val="002060"/>
                </a:solidFill>
              </a:rPr>
              <a:t> van al </a:t>
            </a:r>
            <a:r>
              <a:rPr lang="en-US" sz="900" dirty="0" err="1">
                <a:solidFill>
                  <a:srgbClr val="002060"/>
                </a:solidFill>
              </a:rPr>
              <a:t>mercado</a:t>
            </a:r>
            <a:r>
              <a:rPr lang="en-US" sz="900" dirty="0">
                <a:solidFill>
                  <a:srgbClr val="002060"/>
                </a:solidFill>
              </a:rPr>
              <a:t> y </a:t>
            </a:r>
            <a:r>
              <a:rPr lang="en-US" sz="900" dirty="0" err="1">
                <a:solidFill>
                  <a:srgbClr val="002060"/>
                </a:solidFill>
              </a:rPr>
              <a:t>compran</a:t>
            </a:r>
            <a:r>
              <a:rPr lang="en-US" sz="900" dirty="0">
                <a:solidFill>
                  <a:srgbClr val="002060"/>
                </a:solidFill>
              </a:rPr>
              <a:t> </a:t>
            </a:r>
            <a:r>
              <a:rPr lang="en-US" sz="900" dirty="0" err="1">
                <a:solidFill>
                  <a:srgbClr val="002060"/>
                </a:solidFill>
              </a:rPr>
              <a:t>uvas</a:t>
            </a:r>
            <a:r>
              <a:rPr lang="en-US" sz="900" dirty="0">
                <a:solidFill>
                  <a:srgbClr val="002060"/>
                </a:solidFill>
              </a:rPr>
              <a:t> para </a:t>
            </a:r>
            <a:r>
              <a:rPr lang="en-US" sz="900" dirty="0" err="1">
                <a:solidFill>
                  <a:srgbClr val="002060"/>
                </a:solidFill>
              </a:rPr>
              <a:t>todos</a:t>
            </a:r>
            <a:r>
              <a:rPr lang="en-US" sz="900" dirty="0">
                <a:solidFill>
                  <a:srgbClr val="002060"/>
                </a:solidFill>
              </a:rPr>
              <a:t> </a:t>
            </a:r>
            <a:r>
              <a:rPr lang="en-US" sz="900" dirty="0" err="1">
                <a:solidFill>
                  <a:srgbClr val="002060"/>
                </a:solidFill>
              </a:rPr>
              <a:t>porque</a:t>
            </a:r>
            <a:r>
              <a:rPr lang="en-US" sz="900" dirty="0">
                <a:solidFill>
                  <a:srgbClr val="002060"/>
                </a:solidFill>
              </a:rPr>
              <a:t> </a:t>
            </a:r>
            <a:r>
              <a:rPr lang="en-US" sz="900" dirty="0" err="1">
                <a:solidFill>
                  <a:srgbClr val="002060"/>
                </a:solidFill>
              </a:rPr>
              <a:t>después</a:t>
            </a:r>
            <a:r>
              <a:rPr lang="en-US" sz="900" dirty="0">
                <a:solidFill>
                  <a:srgbClr val="002060"/>
                </a:solidFill>
              </a:rPr>
              <a:t> de </a:t>
            </a:r>
            <a:r>
              <a:rPr lang="en-US" sz="900" dirty="0" err="1">
                <a:solidFill>
                  <a:srgbClr val="002060"/>
                </a:solidFill>
              </a:rPr>
              <a:t>cenar</a:t>
            </a:r>
            <a:r>
              <a:rPr lang="en-US" sz="900" dirty="0">
                <a:solidFill>
                  <a:srgbClr val="002060"/>
                </a:solidFill>
              </a:rPr>
              <a:t> </a:t>
            </a:r>
            <a:r>
              <a:rPr lang="en-US" sz="900" dirty="0" err="1">
                <a:solidFill>
                  <a:srgbClr val="002060"/>
                </a:solidFill>
              </a:rPr>
              <a:t>vamos</a:t>
            </a:r>
            <a:r>
              <a:rPr lang="en-US" sz="900" dirty="0">
                <a:solidFill>
                  <a:srgbClr val="002060"/>
                </a:solidFill>
              </a:rPr>
              <a:t> a la plaza y las </a:t>
            </a:r>
            <a:r>
              <a:rPr lang="en-US" sz="900" dirty="0" err="1">
                <a:solidFill>
                  <a:srgbClr val="002060"/>
                </a:solidFill>
              </a:rPr>
              <a:t>comemos</a:t>
            </a:r>
            <a:r>
              <a:rPr lang="en-US" sz="900" dirty="0">
                <a:solidFill>
                  <a:srgbClr val="002060"/>
                </a:solidFill>
              </a:rPr>
              <a:t> antes de </a:t>
            </a:r>
            <a:r>
              <a:rPr lang="en-US" sz="900" dirty="0" err="1">
                <a:solidFill>
                  <a:srgbClr val="002060"/>
                </a:solidFill>
              </a:rPr>
              <a:t>acabar</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en</a:t>
            </a:r>
            <a:r>
              <a:rPr lang="en-US" sz="900" dirty="0">
                <a:solidFill>
                  <a:srgbClr val="002060"/>
                </a:solidFill>
              </a:rPr>
              <a:t> México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al </a:t>
            </a:r>
            <a:r>
              <a:rPr lang="en-US" sz="900" dirty="0" err="1">
                <a:solidFill>
                  <a:srgbClr val="002060"/>
                </a:solidFill>
              </a:rPr>
              <a:t>centro</a:t>
            </a:r>
            <a:r>
              <a:rPr lang="en-US" sz="900" dirty="0">
                <a:solidFill>
                  <a:srgbClr val="002060"/>
                </a:solidFill>
              </a:rPr>
              <a:t> a medianoche y </a:t>
            </a:r>
            <a:r>
              <a:rPr lang="en-US" sz="900" dirty="0" err="1">
                <a:solidFill>
                  <a:srgbClr val="002060"/>
                </a:solidFill>
              </a:rPr>
              <a:t>coméis</a:t>
            </a:r>
            <a:r>
              <a:rPr lang="en-US" sz="900" dirty="0">
                <a:solidFill>
                  <a:srgbClr val="002060"/>
                </a:solidFill>
              </a:rPr>
              <a:t> </a:t>
            </a:r>
            <a:r>
              <a:rPr lang="en-US" sz="900" dirty="0" err="1">
                <a:solidFill>
                  <a:srgbClr val="002060"/>
                </a:solidFill>
              </a:rPr>
              <a:t>uvas</a:t>
            </a:r>
            <a:r>
              <a:rPr lang="en-US" sz="900" dirty="0">
                <a:solidFill>
                  <a:srgbClr val="002060"/>
                </a:solidFill>
              </a:rPr>
              <a:t>, ¿no? ¡</a:t>
            </a:r>
            <a:r>
              <a:rPr lang="en-US" sz="900" dirty="0" err="1">
                <a:solidFill>
                  <a:srgbClr val="002060"/>
                </a:solidFill>
              </a:rPr>
              <a:t>Sí</a:t>
            </a:r>
            <a:r>
              <a:rPr lang="en-US" sz="900" dirty="0">
                <a:solidFill>
                  <a:srgbClr val="002060"/>
                </a:solidFill>
              </a:rPr>
              <a:t>! Y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 ls tiendas y </a:t>
            </a:r>
            <a:r>
              <a:rPr lang="en-US" sz="900" dirty="0" err="1">
                <a:solidFill>
                  <a:srgbClr val="002060"/>
                </a:solidFill>
              </a:rPr>
              <a:t>compráis</a:t>
            </a:r>
            <a:r>
              <a:rPr lang="en-US" sz="900" dirty="0">
                <a:solidFill>
                  <a:srgbClr val="002060"/>
                </a:solidFill>
              </a:rPr>
              <a:t> </a:t>
            </a:r>
            <a:r>
              <a:rPr lang="en-US" sz="900" dirty="0" err="1">
                <a:solidFill>
                  <a:srgbClr val="002060"/>
                </a:solidFill>
              </a:rPr>
              <a:t>ropa</a:t>
            </a:r>
            <a:r>
              <a:rPr lang="en-US" sz="900" dirty="0">
                <a:solidFill>
                  <a:srgbClr val="002060"/>
                </a:solidFill>
              </a:rPr>
              <a:t> interior </a:t>
            </a:r>
            <a:r>
              <a:rPr lang="en-US" sz="900" dirty="0" err="1">
                <a:solidFill>
                  <a:srgbClr val="002060"/>
                </a:solidFill>
              </a:rPr>
              <a:t>roja</a:t>
            </a:r>
            <a:r>
              <a:rPr lang="en-US" sz="900" dirty="0">
                <a:solidFill>
                  <a:srgbClr val="002060"/>
                </a:solidFill>
              </a:rPr>
              <a:t> o amarilla. </a:t>
            </a:r>
            <a:r>
              <a:rPr lang="en-US" sz="900" dirty="0" err="1">
                <a:solidFill>
                  <a:srgbClr val="002060"/>
                </a:solidFill>
              </a:rPr>
              <a:t>Nosotros</a:t>
            </a:r>
            <a:r>
              <a:rPr lang="en-US" sz="900" dirty="0">
                <a:solidFill>
                  <a:srgbClr val="002060"/>
                </a:solidFill>
              </a:rPr>
              <a:t> </a:t>
            </a:r>
            <a:r>
              <a:rPr lang="en-US" sz="900" dirty="0" err="1">
                <a:solidFill>
                  <a:srgbClr val="002060"/>
                </a:solidFill>
              </a:rPr>
              <a:t>en</a:t>
            </a:r>
            <a:r>
              <a:rPr lang="en-US" sz="900" dirty="0">
                <a:solidFill>
                  <a:srgbClr val="002060"/>
                </a:solidFill>
              </a:rPr>
              <a:t> </a:t>
            </a:r>
            <a:r>
              <a:rPr lang="en-US" sz="900" dirty="0" err="1">
                <a:solidFill>
                  <a:srgbClr val="002060"/>
                </a:solidFill>
              </a:rPr>
              <a:t>España</a:t>
            </a:r>
            <a:r>
              <a:rPr lang="en-US" sz="900" dirty="0">
                <a:solidFill>
                  <a:srgbClr val="002060"/>
                </a:solidFill>
              </a:rPr>
              <a:t> solo la </a:t>
            </a:r>
            <a:r>
              <a:rPr lang="en-US" sz="900" dirty="0" err="1">
                <a:solidFill>
                  <a:srgbClr val="002060"/>
                </a:solidFill>
              </a:rPr>
              <a:t>compramos</a:t>
            </a:r>
            <a:r>
              <a:rPr lang="en-US" sz="900" dirty="0">
                <a:solidFill>
                  <a:srgbClr val="002060"/>
                </a:solidFill>
              </a:rPr>
              <a:t> </a:t>
            </a:r>
            <a:r>
              <a:rPr lang="en-US" sz="900" dirty="0" err="1">
                <a:solidFill>
                  <a:srgbClr val="002060"/>
                </a:solidFill>
              </a:rPr>
              <a:t>roja</a:t>
            </a:r>
            <a:r>
              <a:rPr lang="en-US" sz="900" dirty="0">
                <a:solidFill>
                  <a:srgbClr val="002060"/>
                </a:solidFill>
              </a:rPr>
              <a:t>. </a:t>
            </a:r>
          </a:p>
          <a:p>
            <a:pPr>
              <a:lnSpc>
                <a:spcPct val="120000"/>
              </a:lnSpc>
            </a:pPr>
            <a:r>
              <a:rPr lang="en-US" sz="900" dirty="0">
                <a:solidFill>
                  <a:srgbClr val="002060"/>
                </a:solidFill>
              </a:rPr>
              <a:t>Este </a:t>
            </a:r>
            <a:r>
              <a:rPr lang="en-US" sz="900" dirty="0" err="1">
                <a:solidFill>
                  <a:srgbClr val="002060"/>
                </a:solidFill>
              </a:rPr>
              <a:t>año</a:t>
            </a:r>
            <a:r>
              <a:rPr lang="en-US" sz="900" dirty="0">
                <a:solidFill>
                  <a:srgbClr val="002060"/>
                </a:solidFill>
              </a:rPr>
              <a:t> Daniel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 </a:t>
            </a:r>
            <a:r>
              <a:rPr lang="en-US" sz="900" dirty="0" err="1">
                <a:solidFill>
                  <a:srgbClr val="002060"/>
                </a:solidFill>
              </a:rPr>
              <a:t>escribir</a:t>
            </a:r>
            <a:r>
              <a:rPr lang="en-US" sz="900" dirty="0">
                <a:solidFill>
                  <a:srgbClr val="002060"/>
                </a:solidFill>
              </a:rPr>
              <a:t> </a:t>
            </a:r>
            <a:r>
              <a:rPr lang="en-US" sz="900" dirty="0" err="1">
                <a:solidFill>
                  <a:srgbClr val="002060"/>
                </a:solidFill>
              </a:rPr>
              <a:t>nuestros</a:t>
            </a:r>
            <a:r>
              <a:rPr lang="en-US" sz="900" dirty="0">
                <a:solidFill>
                  <a:srgbClr val="002060"/>
                </a:solidFill>
              </a:rPr>
              <a:t> </a:t>
            </a:r>
            <a:r>
              <a:rPr lang="en-US" sz="900" dirty="0" err="1">
                <a:solidFill>
                  <a:srgbClr val="002060"/>
                </a:solidFill>
              </a:rPr>
              <a:t>deseos</a:t>
            </a:r>
            <a:r>
              <a:rPr lang="en-US" sz="900" dirty="0">
                <a:solidFill>
                  <a:srgbClr val="002060"/>
                </a:solidFill>
              </a:rPr>
              <a:t> para el </a:t>
            </a:r>
            <a:r>
              <a:rPr lang="en-US" sz="900" dirty="0" err="1">
                <a:solidFill>
                  <a:srgbClr val="002060"/>
                </a:solidFill>
              </a:rPr>
              <a:t>próximo</a:t>
            </a:r>
            <a:r>
              <a:rPr lang="en-US" sz="900" dirty="0">
                <a:solidFill>
                  <a:srgbClr val="002060"/>
                </a:solidFill>
              </a:rPr>
              <a:t>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caminar</a:t>
            </a:r>
            <a:r>
              <a:rPr lang="en-US" sz="900" dirty="0">
                <a:solidFill>
                  <a:srgbClr val="002060"/>
                </a:solidFill>
              </a:rPr>
              <a:t> por </a:t>
            </a:r>
            <a:r>
              <a:rPr lang="en-US" sz="900" dirty="0" err="1">
                <a:solidFill>
                  <a:srgbClr val="002060"/>
                </a:solidFill>
              </a:rPr>
              <a:t>vuestra</a:t>
            </a:r>
            <a:r>
              <a:rPr lang="en-US" sz="900" dirty="0">
                <a:solidFill>
                  <a:srgbClr val="002060"/>
                </a:solidFill>
              </a:rPr>
              <a:t> </a:t>
            </a:r>
            <a:r>
              <a:rPr lang="en-US" sz="900" dirty="0" err="1">
                <a:solidFill>
                  <a:srgbClr val="002060"/>
                </a:solidFill>
              </a:rPr>
              <a:t>calle</a:t>
            </a:r>
            <a:r>
              <a:rPr lang="en-US" sz="900" dirty="0">
                <a:solidFill>
                  <a:srgbClr val="002060"/>
                </a:solidFill>
              </a:rPr>
              <a:t> con maletas </a:t>
            </a:r>
            <a:r>
              <a:rPr lang="en-US" sz="900" dirty="0" err="1">
                <a:solidFill>
                  <a:srgbClr val="002060"/>
                </a:solidFill>
              </a:rPr>
              <a:t>porque</a:t>
            </a:r>
            <a:r>
              <a:rPr lang="en-US" sz="900" dirty="0">
                <a:solidFill>
                  <a:srgbClr val="002060"/>
                </a:solidFill>
              </a:rPr>
              <a:t> </a:t>
            </a:r>
            <a:r>
              <a:rPr lang="en-US" sz="900" dirty="0" err="1">
                <a:solidFill>
                  <a:srgbClr val="002060"/>
                </a:solidFill>
              </a:rPr>
              <a:t>queréis</a:t>
            </a:r>
            <a:r>
              <a:rPr lang="en-US" sz="900" dirty="0">
                <a:solidFill>
                  <a:srgbClr val="002060"/>
                </a:solidFill>
              </a:rPr>
              <a:t> </a:t>
            </a:r>
            <a:r>
              <a:rPr lang="en-US" sz="900" dirty="0" err="1">
                <a:solidFill>
                  <a:srgbClr val="002060"/>
                </a:solidFill>
              </a:rPr>
              <a:t>viajar</a:t>
            </a:r>
            <a:r>
              <a:rPr lang="en-US" sz="900" dirty="0">
                <a:solidFill>
                  <a:srgbClr val="002060"/>
                </a:solidFill>
              </a:rPr>
              <a:t> </a:t>
            </a:r>
            <a:r>
              <a:rPr lang="en-US" sz="900" dirty="0" err="1">
                <a:solidFill>
                  <a:srgbClr val="002060"/>
                </a:solidFill>
              </a:rPr>
              <a:t>mucho</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siguiente</a:t>
            </a:r>
            <a:r>
              <a:rPr lang="en-US" sz="900" dirty="0">
                <a:solidFill>
                  <a:srgbClr val="002060"/>
                </a:solidFill>
              </a:rPr>
              <a:t>, ¿no? ¡Me </a:t>
            </a:r>
            <a:r>
              <a:rPr lang="en-US" sz="900" dirty="0" err="1">
                <a:solidFill>
                  <a:srgbClr val="002060"/>
                </a:solidFill>
              </a:rPr>
              <a:t>encanta</a:t>
            </a:r>
            <a:r>
              <a:rPr lang="en-US" sz="900" dirty="0">
                <a:solidFill>
                  <a:srgbClr val="002060"/>
                </a:solidFill>
              </a:rPr>
              <a:t> </a:t>
            </a:r>
            <a:r>
              <a:rPr lang="en-US" sz="900" dirty="0" err="1">
                <a:solidFill>
                  <a:srgbClr val="002060"/>
                </a:solidFill>
              </a:rPr>
              <a:t>esta</a:t>
            </a:r>
            <a:r>
              <a:rPr lang="en-US" sz="900" dirty="0">
                <a:solidFill>
                  <a:srgbClr val="002060"/>
                </a:solidFill>
              </a:rPr>
              <a:t> </a:t>
            </a:r>
            <a:r>
              <a:rPr lang="en-US" sz="900" dirty="0" err="1">
                <a:solidFill>
                  <a:srgbClr val="002060"/>
                </a:solidFill>
              </a:rPr>
              <a:t>tradición</a:t>
            </a:r>
            <a:r>
              <a:rPr lang="en-US" sz="900" dirty="0">
                <a:solidFill>
                  <a:srgbClr val="002060"/>
                </a:solidFill>
              </a:rPr>
              <a:t>! </a:t>
            </a:r>
            <a:r>
              <a:rPr lang="en-US" sz="900" dirty="0" err="1">
                <a:solidFill>
                  <a:srgbClr val="002060"/>
                </a:solidFill>
              </a:rPr>
              <a:t>Unos</a:t>
            </a:r>
            <a:r>
              <a:rPr lang="en-US" sz="900" dirty="0">
                <a:solidFill>
                  <a:srgbClr val="002060"/>
                </a:solidFill>
              </a:rPr>
              <a:t> amigos </a:t>
            </a:r>
            <a:r>
              <a:rPr lang="en-US" sz="900" dirty="0" err="1">
                <a:solidFill>
                  <a:srgbClr val="002060"/>
                </a:solidFill>
              </a:rPr>
              <a:t>argentinos</a:t>
            </a:r>
            <a:r>
              <a:rPr lang="en-US" sz="900" dirty="0">
                <a:solidFill>
                  <a:srgbClr val="002060"/>
                </a:solidFill>
              </a:rPr>
              <a:t> van a </a:t>
            </a:r>
            <a:r>
              <a:rPr lang="en-US" sz="900" dirty="0" err="1">
                <a:solidFill>
                  <a:srgbClr val="002060"/>
                </a:solidFill>
              </a:rPr>
              <a:t>hacer</a:t>
            </a:r>
            <a:r>
              <a:rPr lang="en-US" sz="900" dirty="0">
                <a:solidFill>
                  <a:srgbClr val="002060"/>
                </a:solidFill>
              </a:rPr>
              <a:t> un hombre de </a:t>
            </a:r>
            <a:r>
              <a:rPr lang="en-US" sz="900" dirty="0" err="1">
                <a:solidFill>
                  <a:srgbClr val="002060"/>
                </a:solidFill>
              </a:rPr>
              <a:t>papel</a:t>
            </a:r>
            <a:r>
              <a:rPr lang="en-US" sz="900" dirty="0">
                <a:solidFill>
                  <a:srgbClr val="002060"/>
                </a:solidFill>
              </a:rPr>
              <a:t> y lo van a </a:t>
            </a:r>
            <a:r>
              <a:rPr lang="en-US" sz="900" dirty="0" err="1">
                <a:solidFill>
                  <a:srgbClr val="002060"/>
                </a:solidFill>
              </a:rPr>
              <a:t>echar</a:t>
            </a:r>
            <a:r>
              <a:rPr lang="en-US" sz="900" dirty="0">
                <a:solidFill>
                  <a:srgbClr val="002060"/>
                </a:solidFill>
              </a:rPr>
              <a:t> al </a:t>
            </a:r>
            <a:r>
              <a:rPr lang="en-US" sz="900" dirty="0" err="1">
                <a:solidFill>
                  <a:srgbClr val="002060"/>
                </a:solidFill>
              </a:rPr>
              <a:t>fuego</a:t>
            </a:r>
            <a:r>
              <a:rPr lang="en-US" sz="900" dirty="0">
                <a:solidFill>
                  <a:srgbClr val="002060"/>
                </a:solidFill>
              </a:rPr>
              <a:t> </a:t>
            </a:r>
            <a:r>
              <a:rPr lang="en-US" sz="900" dirty="0" err="1">
                <a:solidFill>
                  <a:srgbClr val="002060"/>
                </a:solidFill>
              </a:rPr>
              <a:t>porque</a:t>
            </a:r>
            <a:r>
              <a:rPr lang="en-US" sz="900" dirty="0">
                <a:solidFill>
                  <a:srgbClr val="002060"/>
                </a:solidFill>
              </a:rPr>
              <a:t> es una </a:t>
            </a:r>
            <a:r>
              <a:rPr lang="en-US" sz="900" dirty="0" err="1">
                <a:solidFill>
                  <a:srgbClr val="002060"/>
                </a:solidFill>
              </a:rPr>
              <a:t>tradición</a:t>
            </a:r>
            <a:r>
              <a:rPr lang="en-US" sz="900" dirty="0">
                <a:solidFill>
                  <a:srgbClr val="002060"/>
                </a:solidFill>
              </a:rPr>
              <a:t> </a:t>
            </a:r>
            <a:r>
              <a:rPr lang="en-US" sz="900" dirty="0" err="1">
                <a:solidFill>
                  <a:srgbClr val="002060"/>
                </a:solidFill>
              </a:rPr>
              <a:t>allí</a:t>
            </a:r>
            <a:r>
              <a:rPr lang="en-US" sz="900" dirty="0">
                <a:solidFill>
                  <a:srgbClr val="002060"/>
                </a:solidFill>
              </a:rPr>
              <a:t>. ¡</a:t>
            </a:r>
            <a:r>
              <a:rPr lang="en-US" sz="900" dirty="0" err="1">
                <a:solidFill>
                  <a:srgbClr val="002060"/>
                </a:solidFill>
              </a:rPr>
              <a:t>Qué</a:t>
            </a:r>
            <a:r>
              <a:rPr lang="en-US" sz="900" dirty="0">
                <a:solidFill>
                  <a:srgbClr val="002060"/>
                </a:solidFill>
              </a:rPr>
              <a:t> </a:t>
            </a:r>
            <a:r>
              <a:rPr lang="en-US" sz="900" dirty="0" err="1">
                <a:solidFill>
                  <a:srgbClr val="002060"/>
                </a:solidFill>
              </a:rPr>
              <a:t>interesante</a:t>
            </a:r>
            <a:r>
              <a:rPr lang="en-US" sz="9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uva</a:t>
            </a:r>
            <a:r>
              <a:rPr lang="en-GB" b="0" baseline="0" dirty="0"/>
              <a:t> [&gt;5000]; interior [869]; </a:t>
            </a:r>
            <a:r>
              <a:rPr lang="en-GB" b="0" baseline="0" dirty="0" err="1"/>
              <a:t>deseo</a:t>
            </a:r>
            <a:r>
              <a:rPr lang="en-GB" b="0" baseline="0" dirty="0"/>
              <a:t> [780]</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93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a:t>
            </a:r>
            <a:r>
              <a:rPr lang="en-US" b="0" dirty="0"/>
              <a:t> writing practice with</a:t>
            </a:r>
            <a:r>
              <a:rPr lang="en-US" b="0" baseline="0" dirty="0"/>
              <a:t> the different plural forms of the verb ‘</a:t>
            </a:r>
            <a:r>
              <a:rPr lang="en-US" b="0" baseline="0" dirty="0" err="1"/>
              <a:t>ir</a:t>
            </a:r>
            <a:r>
              <a:rPr lang="en-US" b="0" baseline="0" dirty="0"/>
              <a:t>’, implying routine or future plans. </a:t>
            </a:r>
            <a:endParaRPr lang="en-US" b="0" dirty="0"/>
          </a:p>
          <a:p>
            <a:endParaRPr lang="en-US" b="1" dirty="0"/>
          </a:p>
          <a:p>
            <a:r>
              <a:rPr lang="en-US" b="1" dirty="0"/>
              <a:t>Procedure:</a:t>
            </a:r>
          </a:p>
          <a:p>
            <a:pPr marL="228600" indent="-228600">
              <a:buAutoNum type="arabicPeriod"/>
            </a:pPr>
            <a:r>
              <a:rPr lang="en-US" b="0" dirty="0"/>
              <a:t>Students translate</a:t>
            </a:r>
            <a:r>
              <a:rPr lang="en-US" b="0" baseline="0" dirty="0"/>
              <a:t> the postcard into Spanish. </a:t>
            </a:r>
          </a:p>
          <a:p>
            <a:pPr marL="228600" indent="-228600">
              <a:buAutoNum type="arabicPeriod"/>
            </a:pPr>
            <a:r>
              <a:rPr lang="en-US" b="0" dirty="0"/>
              <a:t>Answers are shown on the next slide. </a:t>
            </a:r>
          </a:p>
          <a:p>
            <a:pPr marL="228600" indent="-228600">
              <a:buAutoNum type="arabicPeriod"/>
            </a:pPr>
            <a:endParaRPr lang="en-US" b="0" baseline="0" dirty="0"/>
          </a:p>
          <a:p>
            <a:r>
              <a:rPr lang="en-US" b="1" baseline="0" dirty="0"/>
              <a:t>Notes: </a:t>
            </a:r>
            <a:r>
              <a:rPr lang="en-US" b="0" baseline="0" dirty="0"/>
              <a:t>t</a:t>
            </a:r>
            <a:r>
              <a:rPr lang="en-US" b="0" dirty="0"/>
              <a:t>here is</a:t>
            </a:r>
            <a:r>
              <a:rPr lang="en-US" b="0" baseline="0" dirty="0"/>
              <a:t> an alternative writing activity after the answer slide, which shifts the focus from a translation exercise to a more creative writing task with questions to help shape the students’ answers. Teachers can judge which activity they prefer their students to undertake.</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509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Answer slide</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803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ALTERNATIVE</a:t>
            </a:r>
            <a:r>
              <a:rPr lang="en-US" b="1" baseline="0" dirty="0"/>
              <a:t> WRITING ACTIVITY </a:t>
            </a:r>
          </a:p>
          <a:p>
            <a:endParaRPr lang="en-US" b="1" dirty="0"/>
          </a:p>
          <a:p>
            <a:r>
              <a:rPr lang="en-US" b="1" dirty="0"/>
              <a:t>Timing: </a:t>
            </a:r>
            <a:r>
              <a:rPr lang="en-US" b="0" dirty="0"/>
              <a:t>12 minutes</a:t>
            </a:r>
          </a:p>
          <a:p>
            <a:endParaRPr lang="en-US" b="1" dirty="0"/>
          </a:p>
          <a:p>
            <a:r>
              <a:rPr lang="en-US" b="1" dirty="0"/>
              <a:t>Aim:</a:t>
            </a:r>
            <a:r>
              <a:rPr lang="en-US" b="0" dirty="0"/>
              <a:t> to </a:t>
            </a:r>
            <a:r>
              <a:rPr lang="en-US" b="0" dirty="0" err="1"/>
              <a:t>practise</a:t>
            </a:r>
            <a:r>
              <a:rPr lang="en-US" b="0" dirty="0"/>
              <a:t> writing more freely</a:t>
            </a:r>
            <a:r>
              <a:rPr lang="en-US" b="0" baseline="0" dirty="0"/>
              <a:t> with the 1</a:t>
            </a:r>
            <a:r>
              <a:rPr lang="en-US" b="0" baseline="30000" dirty="0"/>
              <a:t>st </a:t>
            </a:r>
            <a:r>
              <a:rPr lang="en-US" b="0" baseline="0" dirty="0"/>
              <a:t>and 3</a:t>
            </a:r>
            <a:r>
              <a:rPr lang="en-US" b="0" baseline="30000" dirty="0"/>
              <a:t>rd</a:t>
            </a:r>
            <a:r>
              <a:rPr lang="en-US" b="0" baseline="0" dirty="0"/>
              <a:t> person plural forms of ‘</a:t>
            </a:r>
            <a:r>
              <a:rPr lang="en-US" b="0" baseline="0" dirty="0" err="1"/>
              <a:t>ir</a:t>
            </a:r>
            <a:r>
              <a:rPr lang="en-US" b="0" baseline="0" dirty="0"/>
              <a:t>’ for the habitual present tense and periphrastic future.</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their own description of what they usually do at Christmas and what they are going to do this Christmas. They should also write about what other people are going to do (using the 3</a:t>
            </a:r>
            <a:r>
              <a:rPr lang="en-US" b="0" baseline="30000" dirty="0"/>
              <a:t>rd</a:t>
            </a:r>
            <a:r>
              <a:rPr lang="en-US" b="0" baseline="0" dirty="0"/>
              <a:t> person plural form), and ask questions of what others are going to do (using the 2</a:t>
            </a:r>
            <a:r>
              <a:rPr lang="en-US" b="0" baseline="30000" dirty="0"/>
              <a:t>nd</a:t>
            </a:r>
            <a:r>
              <a:rPr lang="en-US" b="0" baseline="0" dirty="0"/>
              <a:t> person plural form).</a:t>
            </a:r>
          </a:p>
          <a:p>
            <a:pPr marL="228600" indent="-228600">
              <a:buAutoNum type="arabicPeriod"/>
            </a:pPr>
            <a:endParaRPr lang="en-US" b="0" baseline="0" dirty="0"/>
          </a:p>
          <a:p>
            <a:pPr marL="0" indent="0">
              <a:buNone/>
            </a:pPr>
            <a:r>
              <a:rPr lang="en-US" b="1" baseline="0" dirty="0"/>
              <a:t>Note: </a:t>
            </a:r>
            <a:r>
              <a:rPr lang="en-US" b="0" baseline="0" dirty="0"/>
              <a:t>students’ responses might address some of the questions below. The teacher could always write these on the board if further guidance is needed. However, it might lead to sentence-level answers (rather than a full text) if these are followed closely.</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vais</a:t>
            </a:r>
            <a:r>
              <a:rPr lang="en-US" sz="900" dirty="0">
                <a:solidFill>
                  <a:srgbClr val="002060"/>
                </a:solidFill>
              </a:rPr>
              <a:t> </a:t>
            </a:r>
            <a:r>
              <a:rPr lang="en-US" sz="900" dirty="0" err="1">
                <a:solidFill>
                  <a:srgbClr val="002060"/>
                </a:solidFill>
              </a:rPr>
              <a:t>normalmente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hacer</a:t>
            </a:r>
            <a:r>
              <a:rPr lang="en-US" sz="900" dirty="0">
                <a:solidFill>
                  <a:srgbClr val="002060"/>
                </a:solidFill>
              </a:rPr>
              <a:t> </a:t>
            </a:r>
            <a:r>
              <a:rPr lang="en-US" sz="900" dirty="0" err="1">
                <a:solidFill>
                  <a:srgbClr val="002060"/>
                </a:solidFill>
              </a:rPr>
              <a:t>esta</a:t>
            </a:r>
            <a:r>
              <a:rPr lang="en-US" sz="900" dirty="0">
                <a:solidFill>
                  <a:srgbClr val="002060"/>
                </a:solidFill>
              </a:rPr>
              <a:t> Navidad?</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900" dirty="0">
                <a:solidFill>
                  <a:srgbClr val="002060"/>
                </a:solidFill>
              </a:rPr>
              <a:t>¿</a:t>
            </a:r>
            <a:r>
              <a:rPr lang="en-US" sz="900" dirty="0" err="1">
                <a:solidFill>
                  <a:srgbClr val="002060"/>
                </a:solidFill>
              </a:rPr>
              <a:t>Cuándo</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abrir</a:t>
            </a:r>
            <a:r>
              <a:rPr lang="en-US" sz="900" dirty="0">
                <a:solidFill>
                  <a:srgbClr val="002060"/>
                </a:solidFill>
              </a:rPr>
              <a:t> los regalos?</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vais</a:t>
            </a:r>
            <a:r>
              <a:rPr lang="en-US" sz="900" dirty="0">
                <a:solidFill>
                  <a:srgbClr val="002060"/>
                </a:solidFill>
              </a:rPr>
              <a:t> a pasar el 31 de </a:t>
            </a:r>
            <a:r>
              <a:rPr lang="en-US" sz="900" dirty="0" err="1">
                <a:solidFill>
                  <a:srgbClr val="002060"/>
                </a:solidFill>
              </a:rPr>
              <a:t>diciembre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van a </a:t>
            </a:r>
            <a:r>
              <a:rPr lang="en-US" sz="900" dirty="0" err="1">
                <a:solidFill>
                  <a:srgbClr val="002060"/>
                </a:solidFill>
              </a:rPr>
              <a:t>hacer</a:t>
            </a:r>
            <a:r>
              <a:rPr lang="en-US" sz="900" dirty="0">
                <a:solidFill>
                  <a:srgbClr val="002060"/>
                </a:solidFill>
              </a:rPr>
              <a:t> </a:t>
            </a:r>
            <a:r>
              <a:rPr lang="en-US" sz="900" dirty="0" err="1">
                <a:solidFill>
                  <a:srgbClr val="002060"/>
                </a:solidFill>
              </a:rPr>
              <a:t>tus</a:t>
            </a:r>
            <a:r>
              <a:rPr lang="en-US" sz="900" dirty="0">
                <a:solidFill>
                  <a:srgbClr val="002060"/>
                </a:solidFill>
              </a:rPr>
              <a:t> amigos?</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Cómo</a:t>
            </a:r>
            <a:r>
              <a:rPr lang="en-US" sz="900" dirty="0">
                <a:solidFill>
                  <a:srgbClr val="002060"/>
                </a:solidFill>
              </a:rPr>
              <a:t> van a </a:t>
            </a:r>
            <a:r>
              <a:rPr lang="en-US" sz="900" dirty="0" err="1">
                <a:solidFill>
                  <a:srgbClr val="002060"/>
                </a:solidFill>
              </a:rPr>
              <a:t>celebrar</a:t>
            </a:r>
            <a:r>
              <a:rPr lang="en-US" sz="900" dirty="0">
                <a:solidFill>
                  <a:srgbClr val="002060"/>
                </a:solidFill>
              </a:rPr>
              <a:t>?</a:t>
            </a:r>
            <a:endParaRPr lang="en-US" sz="900" b="0" dirty="0">
              <a:solidFill>
                <a:srgbClr val="002060"/>
              </a:solidFill>
            </a:endParaRPr>
          </a:p>
          <a:p>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97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a:solidFill>
                  <a:srgbClr val="FF0000"/>
                </a:solidFill>
                <a:effectLst/>
                <a:latin typeface="+mn-lt"/>
                <a:ea typeface="+mn-ea"/>
                <a:cs typeface="+mn-cs"/>
              </a:rPr>
              <a:t>Navidad, medianoche, </a:t>
            </a:r>
            <a:r>
              <a:rPr lang="en-GB" sz="1200" b="1" i="0" u="sng" strike="noStrike" kern="1200" dirty="0" err="1">
                <a:solidFill>
                  <a:srgbClr val="FF0000"/>
                </a:solidFill>
                <a:effectLst/>
                <a:latin typeface="+mn-lt"/>
                <a:ea typeface="+mn-ea"/>
                <a:cs typeface="+mn-cs"/>
              </a:rPr>
              <a:t>guerra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guitarra</a:t>
            </a:r>
            <a:r>
              <a:rPr lang="en-GB" sz="1200" b="1" i="0" u="sng" strike="noStrike" kern="1200" dirty="0">
                <a:solidFill>
                  <a:srgbClr val="FF0000"/>
                </a:solidFill>
                <a:effectLst/>
                <a:latin typeface="+mn-lt"/>
                <a:ea typeface="+mn-ea"/>
                <a:cs typeface="+mn-cs"/>
              </a:rPr>
              <a:t>, pollo, </a:t>
            </a:r>
            <a:r>
              <a:rPr lang="en-GB" sz="1200" b="1" i="0" u="sng" strike="noStrike" kern="1200" dirty="0" err="1">
                <a:solidFill>
                  <a:srgbClr val="FF0000"/>
                </a:solidFill>
                <a:effectLst/>
                <a:latin typeface="+mn-lt"/>
                <a:ea typeface="+mn-ea"/>
                <a:cs typeface="+mn-cs"/>
              </a:rPr>
              <a:t>tomate</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AQA list does not have </a:t>
            </a:r>
            <a:r>
              <a:rPr lang="en-GB" sz="1200" b="1" i="0" u="sng" strike="noStrike" kern="1200" dirty="0">
                <a:solidFill>
                  <a:srgbClr val="FF0000"/>
                </a:solidFill>
                <a:effectLst/>
                <a:latin typeface="+mn-lt"/>
                <a:ea typeface="+mn-ea"/>
                <a:cs typeface="+mn-cs"/>
              </a:rPr>
              <a:t>medianoche, </a:t>
            </a:r>
            <a:r>
              <a:rPr lang="en-GB" sz="1200" b="1" i="0" u="sng" strike="noStrike" kern="1200" dirty="0" err="1">
                <a:solidFill>
                  <a:srgbClr val="FF0000"/>
                </a:solidFill>
                <a:effectLst/>
                <a:latin typeface="+mn-lt"/>
                <a:ea typeface="+mn-ea"/>
                <a:cs typeface="+mn-cs"/>
              </a:rPr>
              <a:t>guerra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aproximadamente</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err="1">
                <a:solidFill>
                  <a:srgbClr val="FF0000"/>
                </a:solidFill>
                <a:effectLst/>
                <a:latin typeface="+mn-lt"/>
                <a:ea typeface="+mn-ea"/>
                <a:cs typeface="+mn-cs"/>
              </a:rPr>
              <a:t>Eduqas</a:t>
            </a:r>
            <a:r>
              <a:rPr lang="en-GB" sz="1200" b="1" i="0" u="none" strike="noStrike" kern="1200" dirty="0">
                <a:solidFill>
                  <a:srgbClr val="FF0000"/>
                </a:solidFill>
                <a:effectLst/>
                <a:latin typeface="+mn-lt"/>
                <a:ea typeface="+mn-ea"/>
                <a:cs typeface="+mn-cs"/>
              </a:rPr>
              <a:t> does not have </a:t>
            </a:r>
            <a:r>
              <a:rPr lang="en-GB" sz="1200" b="1" i="0" u="sng" strike="noStrike" kern="1200" dirty="0" err="1">
                <a:solidFill>
                  <a:srgbClr val="FF0000"/>
                </a:solidFill>
                <a:effectLst/>
                <a:latin typeface="+mn-lt"/>
                <a:ea typeface="+mn-ea"/>
                <a:cs typeface="+mn-cs"/>
              </a:rPr>
              <a:t>aproximadamente</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comenzar</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and Nick Avery for their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plural forms of ‘</a:t>
            </a:r>
            <a:r>
              <a:rPr lang="en-GB" baseline="0" dirty="0" err="1"/>
              <a:t>ir</a:t>
            </a:r>
            <a:r>
              <a:rPr lang="en-GB" baseline="0" dirty="0"/>
              <a:t>’ for habitual present and future intention – </a:t>
            </a:r>
            <a:r>
              <a:rPr lang="en-GB" baseline="0" dirty="0" err="1"/>
              <a:t>vamos</a:t>
            </a:r>
            <a:r>
              <a:rPr lang="en-GB" baseline="0" dirty="0"/>
              <a:t>, </a:t>
            </a:r>
            <a:r>
              <a:rPr lang="en-GB" baseline="0" dirty="0" err="1"/>
              <a:t>vais</a:t>
            </a:r>
            <a:r>
              <a:rPr lang="en-GB" baseline="0" dirty="0"/>
              <a:t>, van;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ir</a:t>
            </a:r>
            <a:r>
              <a:rPr lang="en-GB" baseline="0" dirty="0"/>
              <a:t> 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para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gue</a:t>
            </a:r>
            <a:r>
              <a:rPr lang="en-GB" baseline="0" dirty="0"/>
              <a:t>] and [</a:t>
            </a:r>
            <a:r>
              <a:rPr lang="en-GB" baseline="0" dirty="0" err="1"/>
              <a:t>ge</a:t>
            </a:r>
            <a:r>
              <a:rPr lang="en-GB" baseline="0" dirty="0"/>
              <a:t>] vs [</a:t>
            </a:r>
            <a:r>
              <a:rPr lang="en-GB" baseline="0" dirty="0" err="1"/>
              <a:t>gui</a:t>
            </a:r>
            <a:r>
              <a:rPr lang="en-GB" baseline="0" dirty="0"/>
              <a:t>] and [</a:t>
            </a:r>
            <a:r>
              <a:rPr lang="en-GB" baseline="0" dirty="0" err="1"/>
              <a:t>gi</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9.1.2.7 (introduce): </a:t>
            </a:r>
            <a:r>
              <a:rPr lang="es-ES" sz="1200" b="0" i="0" u="none" strike="noStrike" kern="1200" cap="none" dirty="0">
                <a:solidFill>
                  <a:schemeClr val="tx1"/>
                </a:solidFill>
                <a:effectLst/>
                <a:latin typeface="+mn-lt"/>
                <a:ea typeface="Calibri"/>
                <a:cs typeface="Calibri"/>
                <a:sym typeface="Calibri"/>
              </a:rPr>
              <a:t>vais [ir-22]; gastar [1866]; tener que [tener-19]; tocar² [327]; guitarra [2705]; Navidad [3513]; programa [339]; televisión [825]; siguiente [350]; tradición [1061]; estrella [974]; medianoche [4663]; desde [60]; hasta² [70]</a:t>
            </a: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9.1.1.7 (revisit)</a:t>
            </a:r>
            <a:r>
              <a:rPr lang="en-GB" sz="1200" b="1" i="0" u="none" strike="noStrike" kern="1200" cap="none" baseline="0" dirty="0">
                <a:solidFill>
                  <a:schemeClr val="tx1"/>
                </a:solidFill>
                <a:effectLst/>
                <a:latin typeface="+mn-lt"/>
                <a:ea typeface="Calibri"/>
                <a:cs typeface="Calibri"/>
                <a:sym typeface="Calibri"/>
              </a:rPr>
              <a:t> </a:t>
            </a:r>
            <a:r>
              <a:rPr lang="en-GB" sz="1200" b="0" i="0" dirty="0">
                <a:solidFill>
                  <a:schemeClr val="dk1"/>
                </a:solidFill>
                <a:latin typeface="+mn-lt"/>
                <a:ea typeface="Calibri"/>
                <a:cs typeface="Calibri"/>
                <a:sym typeface="Calibri"/>
              </a:rPr>
              <a:t>les [25]; mandar [588]; </a:t>
            </a:r>
            <a:r>
              <a:rPr lang="en-GB" sz="1200" b="0" i="0" dirty="0" err="1">
                <a:solidFill>
                  <a:schemeClr val="dk1"/>
                </a:solidFill>
                <a:latin typeface="+mn-lt"/>
                <a:ea typeface="Calibri"/>
                <a:cs typeface="Calibri"/>
                <a:sym typeface="Calibri"/>
              </a:rPr>
              <a:t>contar</a:t>
            </a:r>
            <a:r>
              <a:rPr lang="en-GB" sz="1200" b="0" i="0" dirty="0">
                <a:solidFill>
                  <a:schemeClr val="dk1"/>
                </a:solidFill>
                <a:latin typeface="+mn-lt"/>
                <a:ea typeface="Calibri"/>
                <a:cs typeface="Calibri"/>
                <a:sym typeface="Calibri"/>
              </a:rPr>
              <a:t> [172]; </a:t>
            </a:r>
            <a:r>
              <a:rPr lang="en-GB" sz="1200" b="0" i="0" dirty="0" err="1">
                <a:solidFill>
                  <a:schemeClr val="dk1"/>
                </a:solidFill>
                <a:latin typeface="+mn-lt"/>
                <a:ea typeface="Calibri"/>
                <a:cs typeface="Calibri"/>
                <a:sym typeface="Calibri"/>
              </a:rPr>
              <a:t>cocinar</a:t>
            </a:r>
            <a:r>
              <a:rPr lang="en-GB" sz="1200" b="0" i="0" dirty="0">
                <a:solidFill>
                  <a:schemeClr val="dk1"/>
                </a:solidFill>
                <a:latin typeface="+mn-lt"/>
                <a:ea typeface="Calibri"/>
                <a:cs typeface="Calibri"/>
                <a:sym typeface="Calibri"/>
              </a:rPr>
              <a:t> [3704]; </a:t>
            </a:r>
            <a:r>
              <a:rPr lang="en-GB" sz="1200" b="0" i="0" dirty="0" err="1">
                <a:solidFill>
                  <a:schemeClr val="dk1"/>
                </a:solidFill>
                <a:latin typeface="+mn-lt"/>
                <a:ea typeface="Calibri"/>
                <a:cs typeface="Calibri"/>
                <a:sym typeface="Calibri"/>
              </a:rPr>
              <a:t>dolor</a:t>
            </a:r>
            <a:r>
              <a:rPr lang="en-GB" sz="1200" b="0" i="0" dirty="0">
                <a:solidFill>
                  <a:schemeClr val="dk1"/>
                </a:solidFill>
                <a:latin typeface="+mn-lt"/>
                <a:ea typeface="Calibri"/>
                <a:cs typeface="Calibri"/>
                <a:sym typeface="Calibri"/>
              </a:rPr>
              <a:t> [591]; arroz [2882]; pollo [3577]; </a:t>
            </a:r>
            <a:r>
              <a:rPr lang="en-GB" sz="1200" b="0" i="0" dirty="0" err="1">
                <a:solidFill>
                  <a:schemeClr val="dk1"/>
                </a:solidFill>
                <a:latin typeface="+mn-lt"/>
                <a:ea typeface="Calibri"/>
                <a:cs typeface="Calibri"/>
                <a:sym typeface="Calibri"/>
              </a:rPr>
              <a:t>invierno</a:t>
            </a:r>
            <a:r>
              <a:rPr lang="en-GB" sz="1200" b="0" i="0" dirty="0">
                <a:solidFill>
                  <a:schemeClr val="dk1"/>
                </a:solidFill>
                <a:latin typeface="+mn-lt"/>
                <a:ea typeface="Calibri"/>
                <a:cs typeface="Calibri"/>
                <a:sym typeface="Calibri"/>
              </a:rPr>
              <a:t> [1813]; </a:t>
            </a:r>
            <a:r>
              <a:rPr lang="en-GB" sz="1200" b="0" i="0" dirty="0" err="1">
                <a:solidFill>
                  <a:schemeClr val="dk1"/>
                </a:solidFill>
                <a:latin typeface="+mn-lt"/>
                <a:ea typeface="Calibri"/>
                <a:cs typeface="Calibri"/>
                <a:sym typeface="Calibri"/>
              </a:rPr>
              <a:t>gris</a:t>
            </a:r>
            <a:r>
              <a:rPr lang="en-GB" sz="1200" b="0" i="0" dirty="0">
                <a:solidFill>
                  <a:schemeClr val="dk1"/>
                </a:solidFill>
                <a:latin typeface="+mn-lt"/>
                <a:ea typeface="Calibri"/>
                <a:cs typeface="Calibri"/>
                <a:sym typeface="Calibri"/>
              </a:rPr>
              <a:t> [1751]; </a:t>
            </a:r>
            <a:r>
              <a:rPr lang="en-GB" sz="1200" b="0" i="0" dirty="0" err="1">
                <a:solidFill>
                  <a:schemeClr val="dk1"/>
                </a:solidFill>
                <a:latin typeface="+mn-lt"/>
                <a:ea typeface="Calibri"/>
                <a:cs typeface="Calibri"/>
                <a:sym typeface="Calibri"/>
              </a:rPr>
              <a:t>naranja</a:t>
            </a:r>
            <a:r>
              <a:rPr lang="en-GB" sz="1200" b="0" i="0" dirty="0">
                <a:solidFill>
                  <a:schemeClr val="dk1"/>
                </a:solidFill>
                <a:latin typeface="+mn-lt"/>
                <a:ea typeface="Calibri"/>
                <a:cs typeface="Calibri"/>
                <a:sym typeface="Calibri"/>
              </a:rPr>
              <a:t> [2924]; </a:t>
            </a:r>
            <a:r>
              <a:rPr lang="en-GB" sz="1200" b="0" i="0" dirty="0" err="1">
                <a:solidFill>
                  <a:schemeClr val="dk1"/>
                </a:solidFill>
                <a:latin typeface="+mn-lt"/>
                <a:ea typeface="Calibri"/>
                <a:cs typeface="Calibri"/>
                <a:sym typeface="Calibri"/>
              </a:rPr>
              <a:t>camiseta</a:t>
            </a:r>
            <a:r>
              <a:rPr lang="en-GB" sz="1200" b="0" i="0" dirty="0">
                <a:solidFill>
                  <a:schemeClr val="dk1"/>
                </a:solidFill>
                <a:latin typeface="+mn-lt"/>
                <a:ea typeface="Calibri"/>
                <a:cs typeface="Calibri"/>
                <a:sym typeface="Calibri"/>
              </a:rPr>
              <a:t> [4130]; </a:t>
            </a:r>
            <a:r>
              <a:rPr lang="en-GB" sz="1200" b="0" i="0" dirty="0" err="1">
                <a:solidFill>
                  <a:schemeClr val="dk1"/>
                </a:solidFill>
                <a:latin typeface="+mn-lt"/>
                <a:ea typeface="Calibri"/>
                <a:cs typeface="Calibri"/>
                <a:sym typeface="Calibri"/>
              </a:rPr>
              <a:t>gafas</a:t>
            </a:r>
            <a:r>
              <a:rPr lang="en-GB" sz="1200" b="0" i="0" dirty="0">
                <a:solidFill>
                  <a:schemeClr val="dk1"/>
                </a:solidFill>
                <a:latin typeface="+mn-lt"/>
                <a:ea typeface="Calibri"/>
                <a:cs typeface="Calibri"/>
                <a:sym typeface="Calibri"/>
              </a:rPr>
              <a:t> [&gt;5000]; tanto [88]</a:t>
            </a:r>
          </a:p>
          <a:p>
            <a:pPr marL="0" lvl="0" indent="0" algn="l" rtl="0">
              <a:spcBef>
                <a:spcPts val="0"/>
              </a:spcBef>
              <a:spcAft>
                <a:spcPts val="0"/>
              </a:spcAft>
              <a:buNone/>
            </a:pPr>
            <a:r>
              <a:rPr lang="en-GB" sz="1200" b="1" i="0" u="none" strike="noStrike" kern="1200" cap="none" baseline="0" dirty="0">
                <a:solidFill>
                  <a:schemeClr val="tx1"/>
                </a:solidFill>
                <a:effectLst/>
                <a:latin typeface="+mn-lt"/>
                <a:ea typeface="Calibri"/>
                <a:cs typeface="Calibri"/>
                <a:sym typeface="Calibri"/>
              </a:rPr>
              <a:t>8.3.2.6 </a:t>
            </a:r>
            <a:r>
              <a:rPr lang="en-GB" sz="1200" b="1" i="0" u="none" strike="noStrike" kern="1200" cap="none" dirty="0">
                <a:solidFill>
                  <a:schemeClr val="tx1"/>
                </a:solidFill>
                <a:effectLst/>
                <a:latin typeface="+mn-lt"/>
                <a:ea typeface="Calibri"/>
                <a:cs typeface="Calibri"/>
                <a:sym typeface="Calibri"/>
              </a:rPr>
              <a:t>(revisit) </a:t>
            </a:r>
            <a:r>
              <a:rPr lang="es-ES" sz="1200" b="0" i="0" u="none" strike="noStrike" kern="1200" cap="none" dirty="0">
                <a:solidFill>
                  <a:schemeClr val="tx1"/>
                </a:solidFill>
                <a:effectLst/>
                <a:latin typeface="+mn-lt"/>
                <a:ea typeface="Calibri"/>
                <a:cs typeface="Calibri"/>
                <a:sym typeface="Calibri"/>
              </a:rPr>
              <a:t>guerra [282]; hoy en día [hoy-167]; cantidad [459]; tener lugar [lugar-144]; aproximadamente [1502]; comenzar [234]; tomate [4502]; </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por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todas</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partes</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[parte-92] </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692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revisit vocabulary from 8.3.2.6, one of this week’s revisited sets.</a:t>
            </a:r>
          </a:p>
          <a:p>
            <a:endParaRPr lang="en-US" b="1" dirty="0"/>
          </a:p>
          <a:p>
            <a:r>
              <a:rPr lang="en-US" b="1" dirty="0"/>
              <a:t>Procedure:</a:t>
            </a:r>
          </a:p>
          <a:p>
            <a:pPr marL="228600" indent="-228600">
              <a:buAutoNum type="arabicPeriod"/>
            </a:pPr>
            <a:r>
              <a:rPr lang="en-US" b="0" dirty="0"/>
              <a:t>Students fill the gap</a:t>
            </a:r>
            <a:r>
              <a:rPr lang="en-US" b="0" baseline="0" dirty="0"/>
              <a:t> with the correct missing word then translate the sentences into English.</a:t>
            </a:r>
          </a:p>
          <a:p>
            <a:pPr marL="228600" indent="-228600">
              <a:buAutoNum type="arabicPeriod"/>
            </a:pPr>
            <a:r>
              <a:rPr lang="en-US" b="0" baseline="0" dirty="0"/>
              <a:t>Answers are shown by clicking.</a:t>
            </a:r>
          </a:p>
          <a:p>
            <a:pPr marL="228600" indent="-228600">
              <a:buAutoNum type="arabicPeriod"/>
            </a:pPr>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48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 </a:t>
            </a:r>
          </a:p>
          <a:p>
            <a:br>
              <a:rPr lang="en-US" dirty="0"/>
            </a:br>
            <a:r>
              <a:rPr lang="en-US" b="1" dirty="0"/>
              <a:t>Aim</a:t>
            </a:r>
            <a:r>
              <a:rPr lang="en-US" dirty="0"/>
              <a:t>: to </a:t>
            </a:r>
            <a:r>
              <a:rPr lang="en-US" dirty="0" err="1"/>
              <a:t>practise</a:t>
            </a:r>
            <a:r>
              <a:rPr lang="en-US" dirty="0"/>
              <a:t> productive (oral) recall of fifteen words from this week’s vocabulary</a:t>
            </a:r>
            <a:r>
              <a:rPr lang="en-US" baseline="0" dirty="0"/>
              <a:t> revision set of 9.1.1.7 </a:t>
            </a:r>
            <a:r>
              <a:rPr lang="en-US" dirty="0"/>
              <a:t>within a given time. This is slide 1/5. There is one word added from this week’s other revised set, 8.3.2.6</a:t>
            </a:r>
          </a:p>
          <a:p>
            <a:endParaRPr lang="en-US" dirty="0"/>
          </a:p>
          <a:p>
            <a:r>
              <a:rPr lang="en-US" b="1" dirty="0"/>
              <a:t>Procedure:</a:t>
            </a:r>
          </a:p>
          <a:p>
            <a:pPr marL="0" indent="0">
              <a:buFont typeface="+mj-lt"/>
              <a:buNone/>
            </a:pPr>
            <a:r>
              <a:rPr lang="en-US" dirty="0"/>
              <a:t>1. Students need to say all three words before three seconds elapse.</a:t>
            </a:r>
          </a:p>
          <a:p>
            <a:pPr marL="0" indent="0">
              <a:buFont typeface="+mj-lt"/>
              <a:buNone/>
            </a:pPr>
            <a:r>
              <a:rPr lang="en-US" dirty="0"/>
              <a:t>2. Teachers click to reveal answers.</a:t>
            </a:r>
          </a:p>
          <a:p>
            <a:pPr marL="0" indent="0">
              <a:buFont typeface="+mj-lt"/>
              <a:buNone/>
            </a:pPr>
            <a:r>
              <a:rPr lang="en-US" dirty="0"/>
              <a:t>3. Repeat if additional practice needed.</a:t>
            </a:r>
          </a:p>
          <a:p>
            <a:pPr marL="0" indent="0">
              <a:buFont typeface="+mj-lt"/>
              <a:buNone/>
            </a:pPr>
            <a:endParaRPr lang="en-US" dirty="0"/>
          </a:p>
          <a:p>
            <a:pPr marL="0" indent="0">
              <a:buFont typeface="+mj-lt"/>
              <a:buNone/>
            </a:pPr>
            <a:r>
              <a:rPr lang="en-US" dirty="0"/>
              <a:t>Pictures free to use from clipart-library.com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SSCs </a:t>
            </a:r>
            <a:r>
              <a:rPr lang="es-ES" sz="1200" dirty="0">
                <a:solidFill>
                  <a:schemeClr val="accent5">
                    <a:lumMod val="50000"/>
                  </a:schemeClr>
                </a:solidFill>
              </a:rPr>
              <a:t>[</a:t>
            </a:r>
            <a:r>
              <a:rPr lang="es-ES" sz="1200" dirty="0" err="1">
                <a:solidFill>
                  <a:schemeClr val="accent5">
                    <a:lumMod val="50000"/>
                  </a:schemeClr>
                </a:solidFill>
              </a:rPr>
              <a:t>gue</a:t>
            </a:r>
            <a:r>
              <a:rPr lang="es-ES" sz="1200" dirty="0">
                <a:solidFill>
                  <a:schemeClr val="accent5">
                    <a:lumMod val="50000"/>
                  </a:schemeClr>
                </a:solidFill>
              </a:rPr>
              <a:t>] / [ge] vs [</a:t>
            </a:r>
            <a:r>
              <a:rPr lang="es-ES" sz="1200" dirty="0" err="1">
                <a:solidFill>
                  <a:schemeClr val="accent5">
                    <a:lumMod val="50000"/>
                  </a:schemeClr>
                </a:solidFill>
              </a:rPr>
              <a:t>gui</a:t>
            </a:r>
            <a:r>
              <a:rPr lang="es-ES" sz="1200" dirty="0">
                <a:solidFill>
                  <a:schemeClr val="accent5">
                    <a:lumMod val="50000"/>
                  </a:schemeClr>
                </a:solidFill>
              </a:rPr>
              <a:t>] / [</a:t>
            </a:r>
            <a:r>
              <a:rPr lang="es-ES" sz="1200" dirty="0" err="1">
                <a:solidFill>
                  <a:schemeClr val="accent5">
                    <a:lumMod val="50000"/>
                  </a:schemeClr>
                </a:solidFill>
              </a:rPr>
              <a:t>gi</a:t>
            </a:r>
            <a:r>
              <a:rPr lang="es-ES" sz="1200" dirty="0">
                <a:solidFill>
                  <a:schemeClr val="accent5">
                    <a:lumMod val="50000"/>
                  </a:schemeClr>
                </a:solidFill>
              </a:rPr>
              <a:t>] </a:t>
            </a:r>
            <a:r>
              <a:rPr lang="en-GB" baseline="0" dirty="0"/>
              <a:t> 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A number of new words are included.</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speed.</a:t>
            </a:r>
          </a:p>
          <a:p>
            <a:pPr marL="0" indent="0">
              <a:buNone/>
            </a:pPr>
            <a:endParaRPr lang="en-GB" baseline="0" dirty="0"/>
          </a:p>
          <a:p>
            <a:pPr marL="0" indent="0">
              <a:buNone/>
            </a:pPr>
            <a:r>
              <a:rPr lang="en-GB" b="1" baseline="0" dirty="0"/>
              <a:t>Notes:</a:t>
            </a:r>
            <a:endParaRPr lang="en-GB" baseline="0" dirty="0"/>
          </a:p>
          <a:p>
            <a:pPr marL="228600" indent="-228600">
              <a:buAutoNum type="arabicPeriod"/>
            </a:pPr>
            <a:r>
              <a:rPr lang="en-GB" baseline="0" dirty="0"/>
              <a:t>The teacher can show a brief definition of ‘merengue’ with one click, and it will disappear with a further click.</a:t>
            </a:r>
          </a:p>
          <a:p>
            <a:pPr marL="228600" indent="-228600">
              <a:buAutoNum type="arabicPeriod"/>
            </a:pPr>
            <a:endParaRPr lang="en-GB" baseline="0" dirty="0"/>
          </a:p>
          <a:p>
            <a:pPr marL="0" indent="0">
              <a:buNone/>
            </a:pPr>
            <a:r>
              <a:rPr lang="en-GB" b="1" baseline="0" dirty="0"/>
              <a:t>Frequency rankings of unknown words and cognates (1 is the most common word in Spanish):</a:t>
            </a:r>
          </a:p>
          <a:p>
            <a:pPr marL="0" indent="0">
              <a:buNone/>
            </a:pPr>
            <a:r>
              <a:rPr lang="en-GB" baseline="0" dirty="0" err="1"/>
              <a:t>guerrero</a:t>
            </a:r>
            <a:r>
              <a:rPr lang="en-GB" baseline="0" dirty="0"/>
              <a:t> [2648]; merengue [&gt;5000]; </a:t>
            </a:r>
            <a:r>
              <a:rPr lang="en-GB" baseline="0" dirty="0" err="1"/>
              <a:t>poder</a:t>
            </a:r>
            <a:r>
              <a:rPr lang="en-GB" baseline="0" dirty="0"/>
              <a:t> [352]; </a:t>
            </a:r>
            <a:r>
              <a:rPr lang="en-GB" baseline="0" dirty="0" err="1"/>
              <a:t>generoso</a:t>
            </a:r>
            <a:r>
              <a:rPr lang="en-GB" baseline="0" dirty="0"/>
              <a:t> [3193]</a:t>
            </a:r>
          </a:p>
          <a:p>
            <a:pPr marL="0" indent="0">
              <a:buNone/>
            </a:pPr>
            <a:endParaRPr lang="en-GB" baseline="0" dirty="0"/>
          </a:p>
          <a:p>
            <a:pPr marL="0" indent="0">
              <a:buNone/>
            </a:pPr>
            <a:r>
              <a:rPr lang="en-GB" baseline="0" dirty="0"/>
              <a:t>Source: Davies, M. &amp; Davies, K. (2018). A frequency dictionary of Spanish: Core vocabulary for learners (2nd ed.). Routledge: London</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698719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[1/5]</a:t>
            </a:r>
          </a:p>
          <a:p>
            <a:r>
              <a:rPr lang="en-US" b="1" dirty="0"/>
              <a:t>Timing: </a:t>
            </a:r>
            <a:r>
              <a:rPr lang="en-US" b="0" dirty="0"/>
              <a:t>2 minutes (all 5 slides in this activity)</a:t>
            </a:r>
          </a:p>
          <a:p>
            <a:endParaRPr lang="en-US" b="1" dirty="0"/>
          </a:p>
          <a:p>
            <a:r>
              <a:rPr lang="en-US" b="1" dirty="0"/>
              <a:t>Aim: </a:t>
            </a:r>
            <a:r>
              <a:rPr lang="en-US" b="0" dirty="0"/>
              <a:t>to present new vocabulary items before the following listening activity.</a:t>
            </a:r>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endParaRPr lang="en-US" b="0" dirty="0"/>
          </a:p>
          <a:p>
            <a:endParaRPr lang="en-US" b="0" dirty="0"/>
          </a:p>
          <a:p>
            <a:r>
              <a:rPr lang="en-GB" b="1" dirty="0"/>
              <a:t>Note:</a:t>
            </a:r>
          </a:p>
          <a:p>
            <a:r>
              <a:rPr lang="en-GB" dirty="0"/>
              <a:t>1. A voice recording appears automatically for each number with further clicks. Recordings can be played again by clicking each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81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[2/5]</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579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173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14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900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5 </a:t>
            </a:r>
            <a:r>
              <a:rPr lang="es-ES" b="0" dirty="0"/>
              <a:t>minutes</a:t>
            </a:r>
            <a:endParaRPr lang="en-US" b="0" dirty="0"/>
          </a:p>
          <a:p>
            <a:endParaRPr lang="es-GB" dirty="0"/>
          </a:p>
          <a:p>
            <a:r>
              <a:rPr lang="en-US" b="1" dirty="0"/>
              <a:t>Aim:</a:t>
            </a:r>
            <a:r>
              <a:rPr lang="en-US" b="0" dirty="0"/>
              <a:t> </a:t>
            </a:r>
            <a:r>
              <a:rPr lang="en-GB" dirty="0"/>
              <a:t>to practise numbers through listening.</a:t>
            </a:r>
            <a:endParaRPr lang="en-GB" baseline="0" dirty="0"/>
          </a:p>
          <a:p>
            <a:endParaRPr lang="en-US" b="1" dirty="0"/>
          </a:p>
          <a:p>
            <a:r>
              <a:rPr lang="en-US" b="1" dirty="0"/>
              <a:t>Procedure:</a:t>
            </a:r>
          </a:p>
          <a:p>
            <a:pPr marL="228600" indent="-228600">
              <a:buAutoNum type="arabicPeriod"/>
            </a:pPr>
            <a:r>
              <a:rPr lang="en-GB" baseline="0" dirty="0"/>
              <a:t>Students listen to the recording and write the amount of prize money for each .</a:t>
            </a:r>
          </a:p>
          <a:p>
            <a:pPr marL="228600" indent="-228600">
              <a:buAutoNum type="arabicPeriod"/>
            </a:pPr>
            <a:endParaRPr lang="en-GB" baseline="0" dirty="0"/>
          </a:p>
          <a:p>
            <a:pPr marL="0" indent="0">
              <a:buNone/>
            </a:pPr>
            <a:r>
              <a:rPr lang="en-GB" b="1" baseline="0" dirty="0"/>
              <a:t>Transcript:</a:t>
            </a:r>
          </a:p>
          <a:p>
            <a:pPr marL="228600" indent="-228600">
              <a:buAutoNum type="arabicPeriod"/>
            </a:pPr>
            <a:r>
              <a:rPr lang="en-GB" baseline="0" dirty="0"/>
              <a:t>Mil </a:t>
            </a:r>
            <a:r>
              <a:rPr lang="en-GB" baseline="0" dirty="0" err="1"/>
              <a:t>ciento</a:t>
            </a:r>
            <a:r>
              <a:rPr lang="en-GB" baseline="0" dirty="0"/>
              <a:t> </a:t>
            </a:r>
            <a:r>
              <a:rPr lang="en-GB" baseline="0" dirty="0" err="1"/>
              <a:t>setenta</a:t>
            </a:r>
            <a:r>
              <a:rPr lang="en-GB" baseline="0" dirty="0"/>
              <a:t>: </a:t>
            </a:r>
            <a:r>
              <a:rPr lang="en-GB" baseline="0" dirty="0" err="1"/>
              <a:t>ciento</a:t>
            </a:r>
            <a:r>
              <a:rPr lang="en-GB" baseline="0" dirty="0"/>
              <a:t> </a:t>
            </a:r>
            <a:r>
              <a:rPr lang="en-GB" baseline="0" dirty="0" err="1"/>
              <a:t>noventa</a:t>
            </a:r>
            <a:r>
              <a:rPr lang="en-GB" baseline="0" dirty="0"/>
              <a:t>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Dos mil </a:t>
            </a:r>
            <a:r>
              <a:rPr lang="en-GB" baseline="0" dirty="0" err="1"/>
              <a:t>doscientos</a:t>
            </a:r>
            <a:r>
              <a:rPr lang="en-GB" baseline="0" dirty="0"/>
              <a:t> </a:t>
            </a:r>
            <a:r>
              <a:rPr lang="en-GB" baseline="0" dirty="0" err="1"/>
              <a:t>noventa</a:t>
            </a:r>
            <a:r>
              <a:rPr lang="en-GB" baseline="0" dirty="0"/>
              <a:t>: </a:t>
            </a:r>
            <a:r>
              <a:rPr lang="en-GB" baseline="0" dirty="0" err="1"/>
              <a:t>ciento</a:t>
            </a:r>
            <a:r>
              <a:rPr lang="en-GB" baseline="0" dirty="0"/>
              <a:t> </a:t>
            </a:r>
            <a:r>
              <a:rPr lang="en-GB" baseline="0" dirty="0" err="1"/>
              <a:t>ochenta</a:t>
            </a:r>
            <a:r>
              <a:rPr lang="en-GB" baseline="0" dirty="0"/>
              <a:t> euros.</a:t>
            </a:r>
          </a:p>
          <a:p>
            <a:pPr marL="228600" indent="-228600">
              <a:buAutoNum type="arabicPeriod"/>
            </a:pPr>
            <a:r>
              <a:rPr lang="en-GB" baseline="0" dirty="0"/>
              <a:t>Tres mil </a:t>
            </a:r>
            <a:r>
              <a:rPr lang="en-GB" baseline="0" dirty="0" err="1"/>
              <a:t>ciento</a:t>
            </a:r>
            <a:r>
              <a:rPr lang="en-GB" baseline="0" dirty="0"/>
              <a:t> </a:t>
            </a:r>
            <a:r>
              <a:rPr lang="en-GB" baseline="0" dirty="0" err="1"/>
              <a:t>ochenta</a:t>
            </a:r>
            <a:r>
              <a:rPr lang="en-GB" baseline="0" dirty="0"/>
              <a:t>: </a:t>
            </a:r>
            <a:r>
              <a:rPr lang="en-GB" baseline="0" dirty="0" err="1"/>
              <a:t>ciento</a:t>
            </a:r>
            <a:r>
              <a:rPr lang="en-GB" baseline="0" dirty="0"/>
              <a:t> </a:t>
            </a:r>
            <a:r>
              <a:rPr lang="en-GB" baseline="0" dirty="0" err="1"/>
              <a:t>sesenta</a:t>
            </a:r>
            <a:r>
              <a:rPr lang="en-GB" baseline="0" dirty="0"/>
              <a:t> euros.</a:t>
            </a:r>
          </a:p>
          <a:p>
            <a:pPr marL="228600" indent="-228600">
              <a:buAutoNum type="arabicPeriod"/>
            </a:pPr>
            <a:r>
              <a:rPr lang="en-GB" baseline="0" dirty="0"/>
              <a:t>Mil </a:t>
            </a:r>
            <a:r>
              <a:rPr lang="en-GB" baseline="0" dirty="0" err="1"/>
              <a:t>ciento</a:t>
            </a:r>
            <a:r>
              <a:rPr lang="en-GB" baseline="0" dirty="0"/>
              <a:t> </a:t>
            </a:r>
            <a:r>
              <a:rPr lang="en-GB" baseline="0" dirty="0" err="1"/>
              <a:t>veinticinco</a:t>
            </a:r>
            <a:r>
              <a:rPr lang="en-GB" baseline="0" dirty="0"/>
              <a:t>: </a:t>
            </a:r>
            <a:r>
              <a:rPr lang="en-GB" baseline="0" dirty="0" err="1"/>
              <a:t>doscientos</a:t>
            </a:r>
            <a:r>
              <a:rPr lang="en-GB" baseline="0" dirty="0"/>
              <a:t> euros.</a:t>
            </a:r>
          </a:p>
          <a:p>
            <a:pPr marL="228600" indent="-228600">
              <a:buAutoNum type="arabicPeriod"/>
            </a:pPr>
            <a:endParaRPr lang="es-GB" dirty="0"/>
          </a:p>
          <a:p>
            <a:pPr marL="0" indent="0">
              <a:buNone/>
            </a:pPr>
            <a:r>
              <a:rPr lang="es-GB" b="1" dirty="0"/>
              <a:t>Notes:</a:t>
            </a:r>
          </a:p>
          <a:p>
            <a:pPr marL="0" indent="0">
              <a:buNone/>
            </a:pPr>
            <a:r>
              <a:rPr lang="es-GB" dirty="0"/>
              <a:t>1. If possible, teachers can show the following video of the Spanish Christmas lottery (first 10 seconds is enough to get a feel for it): </a:t>
            </a:r>
            <a:r>
              <a:rPr lang="es-ES" dirty="0"/>
              <a:t>https://</a:t>
            </a:r>
            <a:r>
              <a:rPr lang="es-ES" dirty="0" err="1"/>
              <a:t>www.youtube.com</a:t>
            </a:r>
            <a:r>
              <a:rPr lang="es-ES" dirty="0"/>
              <a:t>/</a:t>
            </a:r>
            <a:r>
              <a:rPr lang="es-ES" dirty="0" err="1"/>
              <a:t>watch?v</a:t>
            </a:r>
            <a:r>
              <a:rPr lang="es-ES" dirty="0"/>
              <a:t>=dIzPEpLv7LI&amp;ab_channel=RTVE</a:t>
            </a: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Photo from Wikipedia (Creative Commons, by </a:t>
            </a:r>
            <a:r>
              <a:rPr lang="es-ES" sz="1200" b="0" i="0" u="none" strike="noStrike" kern="1200" dirty="0">
                <a:solidFill>
                  <a:schemeClr val="tx1"/>
                </a:solidFill>
                <a:effectLst/>
                <a:latin typeface="+mn-lt"/>
                <a:ea typeface="+mn-ea"/>
                <a:cs typeface="+mn-cs"/>
                <a:hlinkClick r:id="rId3" tooltip="User:Thirunavukkarasye-Raveendran"/>
              </a:rPr>
              <a:t>Thirunavukkarasye-Raveendran</a:t>
            </a:r>
            <a:r>
              <a:rPr lang="en-US" b="0" dirty="0"/>
              <a:t>)</a:t>
            </a:r>
            <a:endParaRPr lang="en-GB"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873420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the use of plural forms of  ‘</a:t>
            </a:r>
            <a:r>
              <a:rPr lang="en-US" b="0" baseline="0" dirty="0" err="1"/>
              <a:t>ir</a:t>
            </a:r>
            <a:r>
              <a:rPr lang="en-US" b="0" baseline="0" dirty="0"/>
              <a:t>’ for habitual events in the present and the use of </a:t>
            </a:r>
            <a:r>
              <a:rPr lang="en-US" b="0" baseline="0" dirty="0" err="1"/>
              <a:t>ir</a:t>
            </a:r>
            <a:r>
              <a:rPr lang="en-US" b="0" baseline="0" dirty="0"/>
              <a:t> + a + infinitive for future plans (periphrastic future). Both features were taught in Year 7.</a:t>
            </a:r>
            <a:endParaRPr lang="en-US" b="1" dirty="0"/>
          </a:p>
          <a:p>
            <a:endParaRPr lang="en-US" b="1" dirty="0"/>
          </a:p>
          <a:p>
            <a:r>
              <a:rPr lang="en-US" b="1" dirty="0"/>
              <a:t>Procedure:</a:t>
            </a:r>
          </a:p>
          <a:p>
            <a:pPr marL="228600" indent="-228600">
              <a:buAutoNum type="arabicPeriod"/>
            </a:pPr>
            <a:r>
              <a:rPr lang="en-US" b="0" dirty="0"/>
              <a:t>Click to go through the slide. Gaps are left to elicit answers from students. The 1</a:t>
            </a:r>
            <a:r>
              <a:rPr lang="en-US" b="0" baseline="30000" dirty="0"/>
              <a:t>st</a:t>
            </a:r>
            <a:r>
              <a:rPr lang="en-US" b="0" dirty="0"/>
              <a:t>, 2</a:t>
            </a:r>
            <a:r>
              <a:rPr lang="en-US" b="0" baseline="30000" dirty="0"/>
              <a:t>nd</a:t>
            </a:r>
            <a:r>
              <a:rPr lang="en-US" b="0" dirty="0"/>
              <a:t> and 3</a:t>
            </a:r>
            <a:r>
              <a:rPr lang="en-US" b="0" baseline="30000" dirty="0"/>
              <a:t>rd</a:t>
            </a:r>
            <a:r>
              <a:rPr lang="en-US" b="0" dirty="0"/>
              <a:t> person plural forms</a:t>
            </a:r>
            <a:r>
              <a:rPr lang="en-US" b="0" baseline="0" dirty="0"/>
              <a:t> of the verb are elicited here as they will be the forms </a:t>
            </a:r>
            <a:r>
              <a:rPr lang="en-US" b="0" baseline="0" dirty="0" err="1"/>
              <a:t>practised</a:t>
            </a:r>
            <a:r>
              <a:rPr lang="en-US" b="0" baseline="0" dirty="0"/>
              <a:t> in this lesson.</a:t>
            </a:r>
            <a:endParaRPr lang="en-US" b="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826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2</a:t>
            </a:r>
            <a:r>
              <a:rPr lang="en-GB" baseline="0" dirty="0"/>
              <a:t> minutes</a:t>
            </a:r>
          </a:p>
          <a:p>
            <a:r>
              <a:rPr lang="en-GB" baseline="0" dirty="0"/>
              <a:t> </a:t>
            </a:r>
          </a:p>
          <a:p>
            <a:r>
              <a:rPr lang="en-GB" b="1" baseline="0" dirty="0"/>
              <a:t>Aim: </a:t>
            </a:r>
          </a:p>
          <a:p>
            <a:pPr marL="228600" indent="-228600">
              <a:buAutoNum type="arabicPeriod"/>
            </a:pPr>
            <a:r>
              <a:rPr lang="en-GB" b="0" baseline="0" dirty="0"/>
              <a:t>T</a:t>
            </a:r>
            <a:r>
              <a:rPr lang="en-GB" baseline="0" dirty="0"/>
              <a:t>o recap the previously learnt meanings of ‘para’ as ‘for’ and the second meaning of ‘para + infinitive’ as ‘in order to’.</a:t>
            </a:r>
          </a:p>
          <a:p>
            <a:pPr marL="0" indent="0">
              <a:buNone/>
            </a:pPr>
            <a:endParaRPr lang="en-GB" b="1" baseline="0" dirty="0"/>
          </a:p>
          <a:p>
            <a:pPr marL="0" indent="0">
              <a:buNone/>
            </a:pPr>
            <a:r>
              <a:rPr lang="en-GB" b="1" baseline="0" dirty="0"/>
              <a:t>Procedure:</a:t>
            </a:r>
          </a:p>
          <a:p>
            <a:pPr marL="0" indent="0">
              <a:buNone/>
            </a:pPr>
            <a:r>
              <a:rPr lang="en-GB" b="0" baseline="0" dirty="0"/>
              <a:t>Read through the slide, eliciting the translations of the example sentences.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439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consolidate understanding</a:t>
            </a:r>
            <a:r>
              <a:rPr lang="en-US" b="0" baseline="0" dirty="0"/>
              <a:t> of the verb ‘</a:t>
            </a:r>
            <a:r>
              <a:rPr lang="en-US" b="0" baseline="0" dirty="0" err="1"/>
              <a:t>ir</a:t>
            </a:r>
            <a:r>
              <a:rPr lang="en-US" b="0" baseline="0" dirty="0"/>
              <a:t>’ in plural persons and the meanings of ‘para’ (written modality)</a:t>
            </a:r>
            <a:r>
              <a:rPr lang="en-US" b="0" dirty="0"/>
              <a:t>.</a:t>
            </a:r>
          </a:p>
          <a:p>
            <a:endParaRPr lang="en-US" b="1" dirty="0"/>
          </a:p>
          <a:p>
            <a:r>
              <a:rPr lang="en-US" b="1" dirty="0"/>
              <a:t>Procedure:</a:t>
            </a:r>
          </a:p>
          <a:p>
            <a:pPr marL="228600" indent="-228600">
              <a:buAutoNum type="arabicPeriod"/>
            </a:pPr>
            <a:r>
              <a:rPr lang="en-US" b="0" dirty="0"/>
              <a:t>Students copy out the grid into their workbooks.</a:t>
            </a:r>
          </a:p>
          <a:p>
            <a:pPr marL="228600" indent="-228600">
              <a:buAutoNum type="arabicPeriod"/>
            </a:pPr>
            <a:r>
              <a:rPr lang="en-US" b="0" dirty="0"/>
              <a:t>Students read the sentences</a:t>
            </a:r>
            <a:r>
              <a:rPr lang="en-US" b="0" baseline="0" dirty="0"/>
              <a:t> and tick in the ‘</a:t>
            </a:r>
            <a:r>
              <a:rPr lang="en-US" b="0" baseline="0" dirty="0" err="1"/>
              <a:t>nosotros</a:t>
            </a:r>
            <a:r>
              <a:rPr lang="en-US" b="0" baseline="0" dirty="0"/>
              <a:t>’, ‘</a:t>
            </a:r>
            <a:r>
              <a:rPr lang="en-US" b="0" baseline="0" dirty="0" err="1"/>
              <a:t>vosotros</a:t>
            </a:r>
            <a:r>
              <a:rPr lang="en-US" b="0" baseline="0" dirty="0"/>
              <a:t>’ or ‘</a:t>
            </a:r>
            <a:r>
              <a:rPr lang="en-US" b="0" baseline="0" dirty="0" err="1"/>
              <a:t>ellos</a:t>
            </a:r>
            <a:r>
              <a:rPr lang="en-US" b="0" baseline="0" dirty="0"/>
              <a:t>’ column. They then decide if ‘para’ will be translated as ‘for’ or ‘in order to’.</a:t>
            </a:r>
          </a:p>
          <a:p>
            <a:pPr marL="228600" indent="-228600">
              <a:buAutoNum type="arabicPeriod"/>
            </a:pPr>
            <a:r>
              <a:rPr lang="en-US" b="0" baseline="0" dirty="0"/>
              <a:t>Teachers can then ask students to translate the whole sentence.</a:t>
            </a:r>
            <a:endParaRPr lang="en-US"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rankings of unknown words and cognates (1 is the most common word in Spanish):</a:t>
            </a:r>
          </a:p>
          <a:p>
            <a:r>
              <a:rPr lang="en-GB" dirty="0" err="1"/>
              <a:t>polvorón</a:t>
            </a:r>
            <a:r>
              <a:rPr lang="en-GB" dirty="0"/>
              <a:t> [&gt;5000]; </a:t>
            </a:r>
            <a:r>
              <a:rPr lang="en-GB" dirty="0" err="1"/>
              <a:t>polvo</a:t>
            </a:r>
            <a:r>
              <a:rPr lang="en-GB" dirty="0"/>
              <a:t> [1643]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from Wikipedia: https://</a:t>
            </a:r>
            <a:r>
              <a:rPr lang="en-GB" dirty="0" err="1"/>
              <a:t>en.wikipedia.org</a:t>
            </a:r>
            <a:r>
              <a:rPr lang="en-GB" dirty="0"/>
              <a:t>/wiki/Polvor%C3%B3n (Creative Commons by </a:t>
            </a:r>
            <a:r>
              <a:rPr lang="en-GB" dirty="0" err="1"/>
              <a:t>Mperdomo</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2 /5]</a:t>
            </a:r>
          </a:p>
          <a:p>
            <a:endParaRPr lang="en-US" dirty="0"/>
          </a:p>
          <a:p>
            <a:r>
              <a:rPr lang="en-US" dirty="0"/>
              <a:t>Same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distinguishing</a:t>
            </a:r>
            <a:r>
              <a:rPr lang="en-US" b="0" baseline="0" dirty="0"/>
              <a:t> between different plural forms of ‘</a:t>
            </a:r>
            <a:r>
              <a:rPr lang="en-US" b="0" baseline="0" dirty="0" err="1"/>
              <a:t>ir</a:t>
            </a:r>
            <a:r>
              <a:rPr lang="en-US" b="0" baseline="0" dirty="0"/>
              <a:t>’ in the present tense and the periphrastic future (‘</a:t>
            </a:r>
            <a:r>
              <a:rPr lang="en-US" b="0" baseline="0" dirty="0" err="1"/>
              <a:t>voy</a:t>
            </a:r>
            <a:r>
              <a:rPr lang="en-US" b="0" baseline="0" dirty="0"/>
              <a:t> a’ + infinitive) in listening.</a:t>
            </a:r>
          </a:p>
          <a:p>
            <a:endParaRPr lang="en-US" b="1" dirty="0"/>
          </a:p>
          <a:p>
            <a:r>
              <a:rPr lang="en-US" b="1" dirty="0"/>
              <a:t>Procedure:</a:t>
            </a:r>
          </a:p>
          <a:p>
            <a:r>
              <a:rPr lang="en-US" b="0" dirty="0"/>
              <a:t>1. Students should copy out the grid. Teachers play the recording by clicking the number buttons.</a:t>
            </a:r>
          </a:p>
          <a:p>
            <a:r>
              <a:rPr lang="en-US" b="0" dirty="0"/>
              <a:t>2. Teachers reveal the answers by clicking.</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Vamos</a:t>
            </a:r>
            <a:r>
              <a:rPr lang="en-US" b="0" dirty="0"/>
              <a:t> a la </a:t>
            </a:r>
            <a:r>
              <a:rPr lang="en-US" b="0" dirty="0" err="1"/>
              <a:t>oficina</a:t>
            </a:r>
            <a:r>
              <a:rPr lang="en-US" b="0" dirty="0"/>
              <a:t> de </a:t>
            </a:r>
            <a:r>
              <a:rPr lang="en-US" b="0" dirty="0" err="1"/>
              <a:t>correos</a:t>
            </a:r>
            <a:r>
              <a:rPr lang="en-US" b="0" dirty="0"/>
              <a:t> para mandar </a:t>
            </a:r>
            <a:r>
              <a:rPr lang="en-US" b="0" dirty="0" err="1"/>
              <a:t>tarjetas</a:t>
            </a:r>
            <a:r>
              <a:rPr lang="en-US" b="0" dirty="0"/>
              <a:t> de Navidad.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Vais</a:t>
            </a:r>
            <a:r>
              <a:rPr lang="en-US" b="0" dirty="0"/>
              <a:t> al </a:t>
            </a:r>
            <a:r>
              <a:rPr lang="en-US" b="0" dirty="0" err="1"/>
              <a:t>centro</a:t>
            </a:r>
            <a:r>
              <a:rPr lang="en-US" b="0" dirty="0"/>
              <a:t> para </a:t>
            </a:r>
            <a:r>
              <a:rPr lang="en-US" b="0" dirty="0" err="1"/>
              <a:t>mirar</a:t>
            </a:r>
            <a:r>
              <a:rPr lang="en-US" b="0" dirty="0"/>
              <a:t> las luces de Navidad.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Van a </a:t>
            </a:r>
            <a:r>
              <a:rPr lang="en-US" b="0" dirty="0" err="1"/>
              <a:t>ir</a:t>
            </a:r>
            <a:r>
              <a:rPr lang="en-US" b="0" dirty="0"/>
              <a:t> a la tienda para </a:t>
            </a:r>
            <a:r>
              <a:rPr lang="en-US" b="0" dirty="0" err="1"/>
              <a:t>comprar</a:t>
            </a:r>
            <a:r>
              <a:rPr lang="en-US" b="0" dirty="0"/>
              <a:t> el </a:t>
            </a:r>
            <a:r>
              <a:rPr lang="en-US" b="0" dirty="0" err="1"/>
              <a:t>billete</a:t>
            </a:r>
            <a:r>
              <a:rPr lang="en-US" b="0" dirty="0"/>
              <a:t> de la </a:t>
            </a:r>
            <a:r>
              <a:rPr lang="en-US" b="0" dirty="0" err="1"/>
              <a:t>lotería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Vais</a:t>
            </a:r>
            <a:r>
              <a:rPr lang="en-US" b="0" dirty="0"/>
              <a:t> a </a:t>
            </a:r>
            <a:r>
              <a:rPr lang="en-US" b="0" dirty="0" err="1"/>
              <a:t>comprar</a:t>
            </a:r>
            <a:r>
              <a:rPr lang="en-US" b="0" dirty="0"/>
              <a:t> una </a:t>
            </a:r>
            <a:r>
              <a:rPr lang="en-US" b="0" dirty="0" err="1"/>
              <a:t>estrella</a:t>
            </a:r>
            <a:r>
              <a:rPr lang="en-US" b="0" dirty="0"/>
              <a:t> para </a:t>
            </a:r>
            <a:r>
              <a:rPr lang="en-US" b="0" dirty="0" err="1"/>
              <a:t>poner</a:t>
            </a:r>
            <a:r>
              <a:rPr lang="en-US" b="0" dirty="0"/>
              <a:t> </a:t>
            </a:r>
            <a:r>
              <a:rPr lang="en-US" b="0" dirty="0" err="1"/>
              <a:t>en</a:t>
            </a:r>
            <a:r>
              <a:rPr lang="en-US" b="0" dirty="0"/>
              <a:t> el árbol de Navidad?</a:t>
            </a:r>
          </a:p>
          <a:p>
            <a:pPr marL="228600" indent="-228600">
              <a:buAutoNum type="arabicPeriod"/>
            </a:pPr>
            <a:r>
              <a:rPr lang="en-US" b="0" dirty="0" err="1"/>
              <a:t>Vamos</a:t>
            </a:r>
            <a:r>
              <a:rPr lang="en-US" b="0" dirty="0"/>
              <a:t> a la casa de mis </a:t>
            </a:r>
            <a:r>
              <a:rPr lang="en-US" b="0" dirty="0" err="1"/>
              <a:t>abuelos</a:t>
            </a:r>
            <a:r>
              <a:rPr lang="en-US" b="0" dirty="0"/>
              <a:t> para pasar </a:t>
            </a:r>
            <a:r>
              <a:rPr lang="en-US" b="0" dirty="0" err="1"/>
              <a:t>tiempo</a:t>
            </a:r>
            <a:r>
              <a:rPr lang="en-US" b="0" dirty="0"/>
              <a:t> con la </a:t>
            </a:r>
            <a:r>
              <a:rPr lang="en-US" b="0" dirty="0" err="1"/>
              <a:t>familia</a:t>
            </a:r>
            <a:r>
              <a:rPr lang="en-US" b="0" dirty="0"/>
              <a:t>.</a:t>
            </a:r>
          </a:p>
          <a:p>
            <a:pPr marL="228600" indent="-228600">
              <a:buAutoNum type="arabicPeriod"/>
            </a:pPr>
            <a:r>
              <a:rPr lang="en-US" b="0" dirty="0"/>
              <a:t>No van a </a:t>
            </a:r>
            <a:r>
              <a:rPr lang="en-US" b="0" dirty="0" err="1"/>
              <a:t>comprar</a:t>
            </a:r>
            <a:r>
              <a:rPr lang="en-US" b="0" dirty="0"/>
              <a:t> </a:t>
            </a:r>
            <a:r>
              <a:rPr lang="en-US" b="0" dirty="0" err="1"/>
              <a:t>muchos</a:t>
            </a:r>
            <a:r>
              <a:rPr lang="en-US" b="0" dirty="0"/>
              <a:t> regalos para </a:t>
            </a:r>
            <a:r>
              <a:rPr lang="en-US" b="0" dirty="0" err="1"/>
              <a:t>gastar</a:t>
            </a:r>
            <a:r>
              <a:rPr lang="en-US" b="0" dirty="0"/>
              <a:t> </a:t>
            </a:r>
            <a:r>
              <a:rPr lang="en-US" b="0" dirty="0" err="1"/>
              <a:t>menos</a:t>
            </a:r>
            <a:r>
              <a:rPr lang="en-US" b="0" dirty="0"/>
              <a:t> dinero.</a:t>
            </a:r>
          </a:p>
          <a:p>
            <a:pPr marL="228600" indent="-228600">
              <a:buAutoNum type="arabicPeriod"/>
            </a:pPr>
            <a:endParaRPr lang="en-US" b="0" dirty="0"/>
          </a:p>
          <a:p>
            <a:pPr marL="228600" indent="-228600">
              <a:buAutoNum type="arabicPeriod"/>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71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understanding the plural forms of </a:t>
            </a:r>
            <a:r>
              <a:rPr lang="en-US" b="0" dirty="0" err="1"/>
              <a:t>ir</a:t>
            </a:r>
            <a:r>
              <a:rPr lang="en-US" b="0" baseline="0" dirty="0"/>
              <a:t> (</a:t>
            </a:r>
            <a:r>
              <a:rPr lang="en-US" b="0" baseline="0" dirty="0" err="1"/>
              <a:t>vamos</a:t>
            </a:r>
            <a:r>
              <a:rPr lang="en-US" b="0" baseline="0" dirty="0"/>
              <a:t>/</a:t>
            </a:r>
            <a:r>
              <a:rPr lang="en-US" b="0" baseline="0" dirty="0" err="1"/>
              <a:t>vais</a:t>
            </a:r>
            <a:r>
              <a:rPr lang="en-US" b="0" baseline="0" dirty="0"/>
              <a:t>/van) in the present tense and the periphrastic future (‘</a:t>
            </a:r>
            <a:r>
              <a:rPr lang="en-US" b="0" baseline="0" dirty="0" err="1"/>
              <a:t>voy</a:t>
            </a:r>
            <a:r>
              <a:rPr lang="en-US" b="0" baseline="0" dirty="0"/>
              <a:t> a’ + infinitive), along with vocabulary related to Christmas.</a:t>
            </a:r>
            <a:endParaRPr lang="en-US" b="0" dirty="0"/>
          </a:p>
          <a:p>
            <a:endParaRPr lang="en-US" b="1" dirty="0"/>
          </a:p>
          <a:p>
            <a:r>
              <a:rPr lang="en-US" b="1" dirty="0"/>
              <a:t>Procedure:</a:t>
            </a:r>
          </a:p>
          <a:p>
            <a:pPr marL="228600" indent="-228600">
              <a:buAutoNum type="arabicPeriod"/>
            </a:pPr>
            <a:r>
              <a:rPr lang="en-US" b="0" dirty="0"/>
              <a:t>Students read the text and write down the correct plural form of ‘</a:t>
            </a:r>
            <a:r>
              <a:rPr lang="en-US" b="0" dirty="0" err="1"/>
              <a:t>ir</a:t>
            </a:r>
            <a:r>
              <a:rPr lang="en-US" b="0" dirty="0"/>
              <a:t>’ that would complete the sentence.</a:t>
            </a:r>
          </a:p>
          <a:p>
            <a:pPr marL="228600" indent="-228600">
              <a:buAutoNum type="arabicPeriod"/>
            </a:pPr>
            <a:r>
              <a:rPr lang="en-US" b="0" dirty="0"/>
              <a:t>Teachers click to show the answers in turn.</a:t>
            </a:r>
          </a:p>
          <a:p>
            <a:pPr marL="228600" indent="-228600">
              <a:buAutoNum type="arabicPeriod"/>
            </a:pPr>
            <a:r>
              <a:rPr lang="en-US" b="0" dirty="0"/>
              <a:t>Teachers can then ask students to translate the sentences.</a:t>
            </a:r>
          </a:p>
          <a:p>
            <a:pPr marL="228600" indent="-228600">
              <a:buAutoNum type="arabicPeriod"/>
            </a:pPr>
            <a:endParaRPr lang="en-US" b="0" dirty="0"/>
          </a:p>
          <a:p>
            <a:pPr marL="0" indent="0">
              <a:buNone/>
            </a:pPr>
            <a:r>
              <a:rPr lang="en-US" b="1" dirty="0"/>
              <a:t>Transcript:</a:t>
            </a:r>
            <a:endParaRPr lang="en-US" b="0" dirty="0"/>
          </a:p>
          <a:p>
            <a:pPr marL="0" indent="0">
              <a:buNone/>
            </a:pPr>
            <a:r>
              <a:rPr lang="en-US" b="0" dirty="0"/>
              <a:t>- Nadia, </a:t>
            </a:r>
            <a:r>
              <a:rPr lang="en-US" b="0" dirty="0" err="1"/>
              <a:t>tu</a:t>
            </a:r>
            <a:r>
              <a:rPr lang="en-US" b="0" dirty="0"/>
              <a:t> </a:t>
            </a:r>
            <a:r>
              <a:rPr lang="en-US" b="0" dirty="0" err="1"/>
              <a:t>familia</a:t>
            </a:r>
            <a:r>
              <a:rPr lang="en-US" b="0" dirty="0"/>
              <a:t> es </a:t>
            </a:r>
            <a:r>
              <a:rPr lang="en-US" b="0" dirty="0" err="1"/>
              <a:t>mexicana</a:t>
            </a:r>
            <a:r>
              <a:rPr lang="en-US" b="0" dirty="0"/>
              <a:t>, </a:t>
            </a:r>
            <a:r>
              <a:rPr lang="en-US" b="0" dirty="0" err="1"/>
              <a:t>así</a:t>
            </a:r>
            <a:r>
              <a:rPr lang="en-US" b="0" dirty="0"/>
              <a:t> que </a:t>
            </a:r>
            <a:r>
              <a:rPr lang="en-US" b="0" dirty="0" err="1"/>
              <a:t>vosotros</a:t>
            </a:r>
            <a:r>
              <a:rPr lang="en-US" b="0" dirty="0"/>
              <a:t> </a:t>
            </a:r>
            <a:r>
              <a:rPr lang="en-US" b="0" dirty="0" err="1"/>
              <a:t>vais</a:t>
            </a:r>
            <a:r>
              <a:rPr lang="en-US" b="0" dirty="0"/>
              <a:t> a </a:t>
            </a:r>
            <a:r>
              <a:rPr lang="en-US" b="0" dirty="0" err="1"/>
              <a:t>viajar</a:t>
            </a:r>
            <a:r>
              <a:rPr lang="en-US" b="0" dirty="0"/>
              <a:t> a México para pasar </a:t>
            </a:r>
            <a:r>
              <a:rPr lang="en-US" b="0" dirty="0" err="1"/>
              <a:t>allí</a:t>
            </a:r>
            <a:r>
              <a:rPr lang="en-US" b="0" dirty="0"/>
              <a:t> la Navidad, ¿no?</a:t>
            </a:r>
          </a:p>
          <a:p>
            <a:pPr marL="171450" indent="-171450">
              <a:buFontTx/>
              <a:buChar char="-"/>
            </a:pPr>
            <a:r>
              <a:rPr lang="en-US" b="0" dirty="0" err="1"/>
              <a:t>Sí</a:t>
            </a:r>
            <a:r>
              <a:rPr lang="en-US" b="0" dirty="0"/>
              <a:t>, </a:t>
            </a:r>
            <a:r>
              <a:rPr lang="en-US" b="0" dirty="0" err="1"/>
              <a:t>en</a:t>
            </a:r>
            <a:r>
              <a:rPr lang="en-US" b="0" dirty="0"/>
              <a:t> general mi </a:t>
            </a:r>
            <a:r>
              <a:rPr lang="en-US" b="0" dirty="0" err="1"/>
              <a:t>familia</a:t>
            </a:r>
            <a:r>
              <a:rPr lang="en-US" b="0" dirty="0"/>
              <a:t> y </a:t>
            </a:r>
            <a:r>
              <a:rPr lang="en-US" b="0" dirty="0" err="1"/>
              <a:t>yo</a:t>
            </a:r>
            <a:r>
              <a:rPr lang="en-US" b="0" dirty="0"/>
              <a:t> </a:t>
            </a:r>
            <a:r>
              <a:rPr lang="en-US" b="0" dirty="0" err="1"/>
              <a:t>vamos</a:t>
            </a:r>
            <a:r>
              <a:rPr lang="en-US" b="0" dirty="0"/>
              <a:t> </a:t>
            </a:r>
            <a:r>
              <a:rPr lang="en-US" b="0" dirty="0" err="1"/>
              <a:t>allí</a:t>
            </a:r>
            <a:r>
              <a:rPr lang="en-US" b="0" dirty="0"/>
              <a:t> el </a:t>
            </a:r>
            <a:r>
              <a:rPr lang="en-US" b="0" dirty="0" err="1"/>
              <a:t>catorce</a:t>
            </a:r>
            <a:r>
              <a:rPr lang="en-US" b="0" dirty="0"/>
              <a:t> y el día </a:t>
            </a:r>
            <a:r>
              <a:rPr lang="en-US" b="0" dirty="0" err="1"/>
              <a:t>siguiente</a:t>
            </a:r>
            <a:r>
              <a:rPr lang="en-US" b="0" dirty="0"/>
              <a:t> </a:t>
            </a:r>
            <a:r>
              <a:rPr lang="en-US" b="0" dirty="0" err="1"/>
              <a:t>comienzan</a:t>
            </a:r>
            <a:r>
              <a:rPr lang="en-US" b="0" dirty="0"/>
              <a:t> las Posadas: una </a:t>
            </a:r>
            <a:r>
              <a:rPr lang="en-US" b="0" dirty="0" err="1"/>
              <a:t>chica</a:t>
            </a:r>
            <a:r>
              <a:rPr lang="en-US" b="0" dirty="0"/>
              <a:t> y un chico se </a:t>
            </a:r>
            <a:r>
              <a:rPr lang="en-US" b="0" dirty="0" err="1"/>
              <a:t>ponen</a:t>
            </a:r>
            <a:r>
              <a:rPr lang="en-US" b="0" dirty="0"/>
              <a:t> </a:t>
            </a:r>
            <a:r>
              <a:rPr lang="en-US" b="0" dirty="0" err="1"/>
              <a:t>ropa</a:t>
            </a:r>
            <a:r>
              <a:rPr lang="en-US" b="0" dirty="0"/>
              <a:t> de María y José y van a </a:t>
            </a:r>
            <a:r>
              <a:rPr lang="en-US" b="0" dirty="0" err="1"/>
              <a:t>varias</a:t>
            </a:r>
            <a:r>
              <a:rPr lang="en-US" b="0" dirty="0"/>
              <a:t> casas para </a:t>
            </a:r>
            <a:r>
              <a:rPr lang="en-US" b="0" dirty="0" err="1"/>
              <a:t>pedir</a:t>
            </a:r>
            <a:r>
              <a:rPr lang="en-US" b="0" dirty="0"/>
              <a:t> una </a:t>
            </a:r>
            <a:r>
              <a:rPr lang="en-US" b="0" dirty="0" err="1"/>
              <a:t>habitación</a:t>
            </a:r>
            <a:r>
              <a:rPr lang="en-US" b="0" dirty="0"/>
              <a:t>. Este </a:t>
            </a:r>
            <a:r>
              <a:rPr lang="en-US" b="0" dirty="0" err="1"/>
              <a:t>año</a:t>
            </a:r>
            <a:r>
              <a:rPr lang="en-US" b="0" dirty="0"/>
              <a:t> mis </a:t>
            </a:r>
            <a:r>
              <a:rPr lang="en-US" b="0" dirty="0" err="1"/>
              <a:t>primos</a:t>
            </a:r>
            <a:r>
              <a:rPr lang="en-US" b="0" dirty="0"/>
              <a:t> van a </a:t>
            </a:r>
            <a:r>
              <a:rPr lang="en-US" b="0" dirty="0" err="1"/>
              <a:t>participar</a:t>
            </a:r>
            <a:r>
              <a:rPr lang="en-US" b="0" dirty="0"/>
              <a:t> y </a:t>
            </a:r>
            <a:r>
              <a:rPr lang="en-US" b="0" dirty="0" err="1"/>
              <a:t>nosotros</a:t>
            </a:r>
            <a:r>
              <a:rPr lang="en-US" b="0" dirty="0"/>
              <a:t> los </a:t>
            </a:r>
            <a:r>
              <a:rPr lang="en-US" b="0" dirty="0" err="1"/>
              <a:t>vamos</a:t>
            </a:r>
            <a:r>
              <a:rPr lang="en-US" b="0" dirty="0"/>
              <a:t> a ver.</a:t>
            </a:r>
          </a:p>
          <a:p>
            <a:pPr marL="171450" indent="-171450">
              <a:buFontTx/>
              <a:buChar char="-"/>
            </a:pPr>
            <a:r>
              <a:rPr lang="en-US" b="0" dirty="0"/>
              <a:t>¿Y </a:t>
            </a:r>
            <a:r>
              <a:rPr lang="en-US" b="0" dirty="0" err="1"/>
              <a:t>tus</a:t>
            </a:r>
            <a:r>
              <a:rPr lang="en-US" b="0" dirty="0"/>
              <a:t> </a:t>
            </a:r>
            <a:r>
              <a:rPr lang="en-US" b="0" dirty="0" err="1"/>
              <a:t>primos</a:t>
            </a:r>
            <a:r>
              <a:rPr lang="en-US" b="0" dirty="0"/>
              <a:t> y </a:t>
            </a:r>
            <a:r>
              <a:rPr lang="en-US" b="0" dirty="0" err="1"/>
              <a:t>tú</a:t>
            </a:r>
            <a:r>
              <a:rPr lang="en-US" b="0" dirty="0"/>
              <a:t> </a:t>
            </a:r>
            <a:r>
              <a:rPr lang="en-US" b="0" dirty="0" err="1"/>
              <a:t>vais</a:t>
            </a:r>
            <a:r>
              <a:rPr lang="en-US" b="0" dirty="0"/>
              <a:t> a romper la piñata </a:t>
            </a:r>
            <a:r>
              <a:rPr lang="en-US" b="0" dirty="0" err="1"/>
              <a:t>después</a:t>
            </a:r>
            <a:r>
              <a:rPr lang="en-US" b="0" dirty="0"/>
              <a:t>?</a:t>
            </a:r>
          </a:p>
          <a:p>
            <a:pPr marL="171450" indent="-171450">
              <a:buFontTx/>
              <a:buChar char="-"/>
            </a:pPr>
            <a:r>
              <a:rPr lang="en-US" b="0" dirty="0" err="1"/>
              <a:t>Sí</a:t>
            </a:r>
            <a:r>
              <a:rPr lang="en-US" b="0" dirty="0"/>
              <a:t>, una piñata </a:t>
            </a:r>
            <a:r>
              <a:rPr lang="en-US" b="0" dirty="0" err="1"/>
              <a:t>en</a:t>
            </a:r>
            <a:r>
              <a:rPr lang="en-US" b="0" dirty="0"/>
              <a:t> forma de </a:t>
            </a:r>
            <a:r>
              <a:rPr lang="en-US" b="0" dirty="0" err="1"/>
              <a:t>estrella</a:t>
            </a:r>
            <a:r>
              <a:rPr lang="en-US" b="0" dirty="0"/>
              <a:t>. Mis </a:t>
            </a:r>
            <a:r>
              <a:rPr lang="en-US" b="0" dirty="0" err="1"/>
              <a:t>abuelos</a:t>
            </a:r>
            <a:r>
              <a:rPr lang="en-US" b="0" dirty="0"/>
              <a:t> van a </a:t>
            </a:r>
            <a:r>
              <a:rPr lang="en-US" b="0" dirty="0" err="1"/>
              <a:t>poner</a:t>
            </a:r>
            <a:r>
              <a:rPr lang="en-US" b="0" dirty="0"/>
              <a:t> dentro </a:t>
            </a:r>
            <a:r>
              <a:rPr lang="en-US" b="0" dirty="0" err="1"/>
              <a:t>dulces</a:t>
            </a:r>
            <a:r>
              <a:rPr lang="en-US" b="0" dirty="0"/>
              <a:t> y </a:t>
            </a:r>
            <a:r>
              <a:rPr lang="en-US" b="0" dirty="0" err="1"/>
              <a:t>fruta</a:t>
            </a:r>
            <a:r>
              <a:rPr lang="en-US" b="0" dirty="0"/>
              <a:t>. </a:t>
            </a:r>
            <a:r>
              <a:rPr lang="en-US" b="0" dirty="0" err="1"/>
              <a:t>Después</a:t>
            </a:r>
            <a:r>
              <a:rPr lang="en-US" b="0" dirty="0"/>
              <a:t> mi </a:t>
            </a:r>
            <a:r>
              <a:rPr lang="en-US" b="0" dirty="0" err="1"/>
              <a:t>familia</a:t>
            </a:r>
            <a:r>
              <a:rPr lang="en-US" b="0" dirty="0"/>
              <a:t> y </a:t>
            </a:r>
            <a:r>
              <a:rPr lang="en-US" b="0" dirty="0" err="1"/>
              <a:t>yo</a:t>
            </a:r>
            <a:r>
              <a:rPr lang="en-US" b="0" dirty="0"/>
              <a:t> </a:t>
            </a:r>
            <a:r>
              <a:rPr lang="en-US" b="0" dirty="0" err="1"/>
              <a:t>vamos</a:t>
            </a:r>
            <a:r>
              <a:rPr lang="en-US" b="0" dirty="0"/>
              <a:t> a </a:t>
            </a:r>
            <a:r>
              <a:rPr lang="en-US" b="0" dirty="0" err="1"/>
              <a:t>ir</a:t>
            </a:r>
            <a:r>
              <a:rPr lang="en-US" b="0" baseline="0" dirty="0"/>
              <a:t> a</a:t>
            </a:r>
            <a:r>
              <a:rPr lang="en-US" b="0" dirty="0"/>
              <a:t> la </a:t>
            </a:r>
            <a:r>
              <a:rPr lang="en-US" b="0" dirty="0" err="1"/>
              <a:t>iglesia</a:t>
            </a:r>
            <a:r>
              <a:rPr lang="en-US" b="0" dirty="0"/>
              <a:t>. </a:t>
            </a:r>
            <a:r>
              <a:rPr lang="en-US" b="0" dirty="0" err="1"/>
              <a:t>Siempre</a:t>
            </a:r>
            <a:r>
              <a:rPr lang="en-US" b="0" dirty="0"/>
              <a:t> </a:t>
            </a:r>
            <a:r>
              <a:rPr lang="en-US" b="0" dirty="0" err="1"/>
              <a:t>está</a:t>
            </a:r>
            <a:r>
              <a:rPr lang="en-US" b="0" dirty="0"/>
              <a:t> </a:t>
            </a:r>
            <a:r>
              <a:rPr lang="en-US" b="0" dirty="0" err="1"/>
              <a:t>muy</a:t>
            </a:r>
            <a:r>
              <a:rPr lang="en-US" b="0" dirty="0"/>
              <a:t> bonito con las </a:t>
            </a:r>
            <a:r>
              <a:rPr lang="en-US" b="0" dirty="0" err="1"/>
              <a:t>flores</a:t>
            </a:r>
            <a:r>
              <a:rPr lang="en-US" b="0" dirty="0"/>
              <a:t> de Navidad.</a:t>
            </a:r>
          </a:p>
          <a:p>
            <a:pPr marL="171450" indent="-171450">
              <a:buFontTx/>
              <a:buChar char="-"/>
            </a:pPr>
            <a:r>
              <a:rPr lang="en-US" b="0" dirty="0"/>
              <a:t>¿Y </a:t>
            </a:r>
            <a:r>
              <a:rPr lang="en-US" b="0" dirty="0" err="1"/>
              <a:t>vosotros</a:t>
            </a:r>
            <a:r>
              <a:rPr lang="en-US" b="0" dirty="0"/>
              <a:t> </a:t>
            </a:r>
            <a:r>
              <a:rPr lang="en-US" b="0" dirty="0" err="1"/>
              <a:t>cuándo</a:t>
            </a:r>
            <a:r>
              <a:rPr lang="en-US" b="0" dirty="0"/>
              <a:t> </a:t>
            </a:r>
            <a:r>
              <a:rPr lang="en-US" b="0" dirty="0" err="1"/>
              <a:t>vais</a:t>
            </a:r>
            <a:r>
              <a:rPr lang="en-US" b="0" dirty="0"/>
              <a:t> a comer? ¿A medianoche? </a:t>
            </a:r>
            <a:r>
              <a:rPr lang="en-US" b="0" dirty="0" err="1"/>
              <a:t>Aquí</a:t>
            </a:r>
            <a:r>
              <a:rPr lang="en-US" b="0" dirty="0"/>
              <a:t> </a:t>
            </a:r>
            <a:r>
              <a:rPr lang="en-US" b="0" dirty="0" err="1"/>
              <a:t>nosotros</a:t>
            </a:r>
            <a:r>
              <a:rPr lang="en-US" b="0" dirty="0"/>
              <a:t> </a:t>
            </a:r>
            <a:r>
              <a:rPr lang="en-US" b="0" dirty="0" err="1"/>
              <a:t>vamos</a:t>
            </a:r>
            <a:r>
              <a:rPr lang="en-US" b="0" dirty="0"/>
              <a:t> a </a:t>
            </a:r>
            <a:r>
              <a:rPr lang="en-US" b="0" dirty="0" err="1"/>
              <a:t>cenar</a:t>
            </a:r>
            <a:r>
              <a:rPr lang="en-US" b="0" dirty="0"/>
              <a:t> a las </a:t>
            </a:r>
            <a:r>
              <a:rPr lang="en-US" b="0" dirty="0" err="1"/>
              <a:t>nueve</a:t>
            </a:r>
            <a:r>
              <a:rPr lang="en-US" b="0" dirty="0"/>
              <a:t>. ¿</a:t>
            </a:r>
            <a:r>
              <a:rPr lang="en-US" b="0" dirty="0" err="1"/>
              <a:t>Vosotros</a:t>
            </a:r>
            <a:r>
              <a:rPr lang="en-US" b="0" dirty="0"/>
              <a:t> </a:t>
            </a:r>
            <a:r>
              <a:rPr lang="en-US" b="0" dirty="0" err="1"/>
              <a:t>vais</a:t>
            </a:r>
            <a:r>
              <a:rPr lang="en-US" b="0" dirty="0"/>
              <a:t> a </a:t>
            </a:r>
            <a:r>
              <a:rPr lang="en-US" b="0" dirty="0" err="1"/>
              <a:t>dejar</a:t>
            </a:r>
            <a:r>
              <a:rPr lang="en-US" b="0" dirty="0"/>
              <a:t> los </a:t>
            </a:r>
            <a:r>
              <a:rPr lang="en-US" b="0" dirty="0" err="1"/>
              <a:t>zapatos</a:t>
            </a:r>
            <a:r>
              <a:rPr lang="en-US" b="0" dirty="0"/>
              <a:t> </a:t>
            </a:r>
            <a:r>
              <a:rPr lang="en-US" b="0" dirty="0" err="1"/>
              <a:t>debajo</a:t>
            </a:r>
            <a:r>
              <a:rPr lang="en-US" b="0" dirty="0"/>
              <a:t> del árbol para los Reyes </a:t>
            </a:r>
            <a:r>
              <a:rPr lang="en-US" b="0" dirty="0" err="1"/>
              <a:t>Magos</a:t>
            </a:r>
            <a:r>
              <a:rPr lang="en-US" b="0" dirty="0"/>
              <a:t>? ¿</a:t>
            </a:r>
            <a:r>
              <a:rPr lang="en-US" b="0" dirty="0" err="1"/>
              <a:t>Ellos</a:t>
            </a:r>
            <a:r>
              <a:rPr lang="en-US" b="0" dirty="0"/>
              <a:t> van a </a:t>
            </a:r>
            <a:r>
              <a:rPr lang="en-US" b="0" dirty="0" err="1"/>
              <a:t>llegar</a:t>
            </a:r>
            <a:r>
              <a:rPr lang="en-US" b="0" dirty="0"/>
              <a:t> hasta México?</a:t>
            </a:r>
          </a:p>
          <a:p>
            <a:pPr marL="171450" indent="-171450">
              <a:buFontTx/>
              <a:buChar char="-"/>
            </a:pPr>
            <a:r>
              <a:rPr lang="en-US" b="0" dirty="0"/>
              <a:t>Claro, los Reyes </a:t>
            </a:r>
            <a:r>
              <a:rPr lang="en-US" b="0" dirty="0" err="1"/>
              <a:t>Magos</a:t>
            </a:r>
            <a:r>
              <a:rPr lang="en-US" b="0" dirty="0"/>
              <a:t> van por </a:t>
            </a:r>
            <a:r>
              <a:rPr lang="en-US" b="0" dirty="0" err="1"/>
              <a:t>todas</a:t>
            </a:r>
            <a:r>
              <a:rPr lang="en-US" b="0" dirty="0"/>
              <a:t> </a:t>
            </a:r>
            <a:r>
              <a:rPr lang="en-US" b="0" dirty="0" err="1"/>
              <a:t>partes</a:t>
            </a:r>
            <a:r>
              <a:rPr lang="en-US" b="0" dirty="0"/>
              <a:t>, </a:t>
            </a:r>
            <a:r>
              <a:rPr lang="en-US" b="0" dirty="0" err="1"/>
              <a:t>pero</a:t>
            </a:r>
            <a:r>
              <a:rPr lang="en-US" b="0" dirty="0"/>
              <a:t> </a:t>
            </a:r>
            <a:r>
              <a:rPr lang="en-US" b="0" dirty="0" err="1"/>
              <a:t>nosotros</a:t>
            </a:r>
            <a:r>
              <a:rPr lang="en-US" b="0" dirty="0"/>
              <a:t> </a:t>
            </a:r>
            <a:r>
              <a:rPr lang="en-US" b="0" dirty="0" err="1"/>
              <a:t>vamos</a:t>
            </a:r>
            <a:r>
              <a:rPr lang="en-US" b="0" dirty="0"/>
              <a:t> a </a:t>
            </a:r>
            <a:r>
              <a:rPr lang="en-US" b="0" dirty="0" err="1"/>
              <a:t>dejar</a:t>
            </a:r>
            <a:r>
              <a:rPr lang="en-US" b="0" dirty="0"/>
              <a:t> los </a:t>
            </a:r>
            <a:r>
              <a:rPr lang="en-US" b="0" dirty="0" err="1"/>
              <a:t>zapatos</a:t>
            </a:r>
            <a:r>
              <a:rPr lang="en-US" b="0" dirty="0"/>
              <a:t> al </a:t>
            </a:r>
            <a:r>
              <a:rPr lang="en-US" b="0" dirty="0" err="1"/>
              <a:t>lado</a:t>
            </a:r>
            <a:r>
              <a:rPr lang="en-US" b="0" dirty="0"/>
              <a:t> de una </a:t>
            </a:r>
            <a:r>
              <a:rPr lang="en-US" b="0" dirty="0" err="1"/>
              <a:t>puerta</a:t>
            </a:r>
            <a:r>
              <a:rPr lang="en-US" b="0" dirty="0"/>
              <a: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rankings of unknown words and cognates (1 is the most common word in Spanish):</a:t>
            </a:r>
          </a:p>
          <a:p>
            <a:pPr marL="0" indent="0">
              <a:buNone/>
            </a:pPr>
            <a:r>
              <a:rPr lang="en-US" b="0" dirty="0"/>
              <a:t>Mago [&gt;5000]; </a:t>
            </a:r>
            <a:r>
              <a:rPr lang="en-US" b="0" dirty="0" err="1"/>
              <a:t>pico</a:t>
            </a:r>
            <a:r>
              <a:rPr lang="en-US" b="0" dirty="0"/>
              <a:t> [2667]; </a:t>
            </a:r>
          </a:p>
          <a:p>
            <a:pPr marL="0" indent="0">
              <a:buNone/>
            </a:pPr>
            <a:endParaRPr lang="en-US" b="0" dirty="0"/>
          </a:p>
          <a:p>
            <a:pPr marL="0" indent="0">
              <a:buNone/>
            </a:pPr>
            <a:r>
              <a:rPr lang="en-US" b="0" dirty="0"/>
              <a:t>Information about Christmas in Mexico: https://</a:t>
            </a:r>
            <a:r>
              <a:rPr lang="en-US" b="0" dirty="0" err="1"/>
              <a:t>en.wikipedia.org</a:t>
            </a:r>
            <a:r>
              <a:rPr lang="en-US" b="0" dirty="0"/>
              <a:t>/wiki/</a:t>
            </a:r>
            <a:r>
              <a:rPr lang="en-US" b="0" dirty="0" err="1"/>
              <a:t>Christmas_in_Mexico</a:t>
            </a:r>
            <a:endParaRPr lang="en-US" b="0" dirty="0"/>
          </a:p>
          <a:p>
            <a:pPr marL="0" indent="0">
              <a:buNone/>
            </a:pP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00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sz="900" kern="1200" dirty="0">
                <a:solidFill>
                  <a:schemeClr val="tx1"/>
                </a:solidFill>
                <a:effectLst/>
                <a:latin typeface="+mn-lt"/>
                <a:ea typeface="+mn-ea"/>
                <a:cs typeface="+mn-cs"/>
              </a:rPr>
              <a:t>to produce and understand sentences using </a:t>
            </a:r>
            <a:r>
              <a:rPr lang="en-US" sz="900" kern="1200" dirty="0" err="1">
                <a:solidFill>
                  <a:schemeClr val="tx1"/>
                </a:solidFill>
                <a:effectLst/>
                <a:latin typeface="+mn-lt"/>
                <a:ea typeface="+mn-ea"/>
                <a:cs typeface="+mn-cs"/>
              </a:rPr>
              <a:t>ir</a:t>
            </a:r>
            <a:r>
              <a:rPr lang="en-US" sz="900" kern="1200" dirty="0">
                <a:solidFill>
                  <a:schemeClr val="tx1"/>
                </a:solidFill>
                <a:effectLst/>
                <a:latin typeface="+mn-lt"/>
                <a:ea typeface="+mn-ea"/>
                <a:cs typeface="+mn-cs"/>
              </a:rPr>
              <a:t> + a + infinitive</a:t>
            </a:r>
            <a:r>
              <a:rPr lang="en-US" sz="900" kern="1200" baseline="0" dirty="0">
                <a:solidFill>
                  <a:schemeClr val="tx1"/>
                </a:solidFill>
                <a:effectLst/>
                <a:latin typeface="+mn-lt"/>
                <a:ea typeface="+mn-ea"/>
                <a:cs typeface="+mn-cs"/>
              </a:rPr>
              <a:t> (</a:t>
            </a:r>
            <a:r>
              <a:rPr lang="en-US" sz="900" kern="1200" dirty="0">
                <a:solidFill>
                  <a:schemeClr val="tx1"/>
                </a:solidFill>
                <a:effectLst/>
                <a:latin typeface="+mn-lt"/>
                <a:ea typeface="+mn-ea"/>
                <a:cs typeface="+mn-cs"/>
              </a:rPr>
              <a:t>for future plans)</a:t>
            </a:r>
            <a:r>
              <a:rPr lang="en-US" sz="900" kern="1200" baseline="0" dirty="0">
                <a:solidFill>
                  <a:schemeClr val="tx1"/>
                </a:solidFill>
                <a:effectLst/>
                <a:latin typeface="+mn-lt"/>
                <a:ea typeface="+mn-ea"/>
                <a:cs typeface="+mn-cs"/>
              </a:rPr>
              <a:t> </a:t>
            </a:r>
            <a:r>
              <a:rPr lang="en-US" sz="900" kern="1200" dirty="0">
                <a:solidFill>
                  <a:schemeClr val="tx1"/>
                </a:solidFill>
                <a:effectLst/>
                <a:latin typeface="+mn-lt"/>
                <a:ea typeface="+mn-ea"/>
                <a:cs typeface="+mn-cs"/>
              </a:rPr>
              <a:t>in the oral modality</a:t>
            </a:r>
            <a:endParaRPr lang="es-GB" dirty="0">
              <a:effectLst/>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looks</a:t>
            </a:r>
            <a:r>
              <a:rPr lang="en-GB" sz="1200" kern="1200" baseline="0" dirty="0">
                <a:solidFill>
                  <a:schemeClr val="tx1"/>
                </a:solidFill>
                <a:effectLst/>
                <a:latin typeface="+mn-lt"/>
                <a:ea typeface="+mn-ea"/>
                <a:cs typeface="+mn-cs"/>
              </a:rPr>
              <a:t> at their card and translates the sentences into English, focusing on using the correct form of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 a + infinitive, depending on the person on the prompt card (‘I’ or ‘s/he’)</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 B notes down who their</a:t>
            </a:r>
            <a:r>
              <a:rPr lang="en-GB" sz="1200" kern="1200" baseline="0" dirty="0">
                <a:solidFill>
                  <a:schemeClr val="tx1"/>
                </a:solidFill>
                <a:effectLst/>
                <a:latin typeface="+mn-lt"/>
                <a:ea typeface="+mn-ea"/>
                <a:cs typeface="+mn-cs"/>
              </a:rPr>
              <a:t> partner is talking about and translates the plan/activity into English.</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latin typeface="+mn-lt"/>
                <a:ea typeface="+mn-ea"/>
                <a:cs typeface="+mn-cs"/>
              </a:rPr>
              <a:t>Answers are shown on the slide after that for both students.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12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Vamos a tocar la guitarra para mi familia.</a:t>
            </a:r>
          </a:p>
          <a:p>
            <a:pPr marL="228600" indent="-228600">
              <a:buAutoNum type="arabicPeriod"/>
            </a:pPr>
            <a:r>
              <a:rPr lang="es-ES" sz="1200" b="0" dirty="0"/>
              <a:t>Van a romper la piñata.</a:t>
            </a:r>
          </a:p>
          <a:p>
            <a:pPr marL="228600" indent="-228600">
              <a:buAutoNum type="arabicPeriod"/>
            </a:pPr>
            <a:r>
              <a:rPr lang="es-ES" sz="1200" b="0" dirty="0"/>
              <a:t>Van a dejar los zapatos al lado de la puerta.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t>Vais al mercado para comprar una flor de Navidad.</a:t>
            </a:r>
          </a:p>
          <a:p>
            <a:pPr marL="228600" indent="-228600">
              <a:buAutoNum type="arabicPeriod"/>
            </a:pPr>
            <a:r>
              <a:rPr lang="es-ES" sz="1200" b="0" dirty="0"/>
              <a:t>Van a las tiendas para comprar ropa para el invierno.</a:t>
            </a:r>
          </a:p>
          <a:p>
            <a:pPr marL="228600" indent="-228600">
              <a:buAutoNum type="arabicPeriod"/>
            </a:pPr>
            <a:r>
              <a:rPr lang="en-GB" sz="1200" b="0" dirty="0" err="1"/>
              <a:t>Vamos</a:t>
            </a:r>
            <a:r>
              <a:rPr lang="en-GB" sz="1200" b="0" dirty="0"/>
              <a:t> a comer una </a:t>
            </a:r>
            <a:r>
              <a:rPr lang="en-GB" sz="1200" b="0" dirty="0" err="1"/>
              <a:t>cantidad</a:t>
            </a:r>
            <a:r>
              <a:rPr lang="en-GB" sz="1200" b="0" dirty="0"/>
              <a:t> </a:t>
            </a:r>
            <a:r>
              <a:rPr lang="en-GB" sz="1200" b="0" dirty="0" err="1"/>
              <a:t>grande</a:t>
            </a:r>
            <a:r>
              <a:rPr lang="en-GB" sz="1200" b="0" dirty="0"/>
              <a:t> de comida.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04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9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Vamos a comprar una camiseta gris para mi padre.</a:t>
            </a:r>
          </a:p>
          <a:p>
            <a:pPr marL="228600" indent="-228600">
              <a:buAutoNum type="arabicPeriod"/>
            </a:pPr>
            <a:r>
              <a:rPr lang="es-ES" sz="1200" b="0" dirty="0"/>
              <a:t>Vamos a la iglesia a medianoche.</a:t>
            </a:r>
          </a:p>
          <a:p>
            <a:pPr marL="228600" indent="-228600">
              <a:buAutoNum type="arabicPeriod"/>
            </a:pPr>
            <a:r>
              <a:rPr lang="es-ES" sz="1200" b="0" dirty="0"/>
              <a:t>Van a dejar los zapatos debajo del árbol.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t>¡Vais a gastar tanto dinero!</a:t>
            </a:r>
          </a:p>
          <a:p>
            <a:pPr marL="228600" indent="-228600">
              <a:buAutoNum type="arabicPeriod"/>
            </a:pPr>
            <a:r>
              <a:rPr lang="es-ES" sz="1200" b="0" dirty="0"/>
              <a:t>Vais a ver programas de Navidad en la televisión.</a:t>
            </a:r>
          </a:p>
          <a:p>
            <a:pPr marL="228600" indent="-228600">
              <a:buAutoNum type="arabicPeriod"/>
            </a:pPr>
            <a:r>
              <a:rPr lang="es-ES" sz="1200" b="0" dirty="0"/>
              <a:t>Van a un restaurante para comer pollo y arroz.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834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587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 slide</a:t>
            </a:r>
          </a:p>
          <a:p>
            <a:r>
              <a:rPr lang="en-US" dirty="0"/>
              <a:t>This slide can be printed out for pupils to write the names of the items on the slide and/or to create their own Christmas card.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rId3" tooltip="https://es.wikipedia.org/wiki/Pi%C3%B1at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es.wikipedia.org/wiki/Pi%C3%B1ata"/>
              </a:rPr>
              <a:t>The photo</a:t>
            </a:r>
            <a:r>
              <a:rPr lang="en-US" sz="1200" dirty="0"/>
              <a:t> is from Wikipedia by Unknown Author is licensed under </a:t>
            </a:r>
            <a:r>
              <a:rPr lang="en-US" sz="1200" dirty="0">
                <a:hlinkClick r:id="rId4" tooltip="https://creativecommons.org/licenses/by-sa/3.0/"/>
              </a:rPr>
              <a:t>CC BY-SA</a:t>
            </a:r>
            <a:endParaRPr lang="en-US" sz="1200"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409937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6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3 /5]</a:t>
            </a:r>
          </a:p>
          <a:p>
            <a:r>
              <a:rPr lang="en-US" dirty="0"/>
              <a:t>Same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4/5]</a:t>
            </a:r>
          </a:p>
          <a:p>
            <a:r>
              <a:rPr lang="en-US" dirty="0"/>
              <a:t>Same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5/5] </a:t>
            </a:r>
          </a:p>
          <a:p>
            <a:r>
              <a:rPr lang="en-US" dirty="0"/>
              <a:t>Same procedure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have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38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85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GB" b="1" noProof="0" dirty="0"/>
              <a:t>Aim: </a:t>
            </a:r>
            <a:r>
              <a:rPr lang="en-GB" noProof="0" dirty="0"/>
              <a:t>to practise written recall (either receptive or productive) of 12 words which contain the SSCs [</a:t>
            </a:r>
            <a:r>
              <a:rPr lang="en-GB" noProof="0" dirty="0" err="1"/>
              <a:t>gue</a:t>
            </a:r>
            <a:r>
              <a:rPr lang="en-GB" noProof="0" dirty="0"/>
              <a:t>], [</a:t>
            </a:r>
            <a:r>
              <a:rPr lang="en-GB" noProof="0" dirty="0" err="1"/>
              <a:t>ge</a:t>
            </a:r>
            <a:r>
              <a:rPr lang="en-GB" noProof="0" dirty="0"/>
              <a:t>], [</a:t>
            </a:r>
            <a:r>
              <a:rPr lang="en-GB" noProof="0" dirty="0" err="1"/>
              <a:t>gui</a:t>
            </a:r>
            <a:r>
              <a:rPr lang="en-GB" noProof="0" dirty="0"/>
              <a:t>] and [</a:t>
            </a:r>
            <a:r>
              <a:rPr lang="en-GB" noProof="0" dirty="0" err="1"/>
              <a:t>gi</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and listen to the message and try to fill in the gaps.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 reveals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Students are encouraged to discuss the meaning of the text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03864"/>
                </a:solidFill>
              </a:rPr>
              <a:t>El último día de colegio en diciembre generalmente hacemos una guirnalda en clase. Luego aprendemos cómo la gente celebra la Navidad en otros países. Mi compañero Miguel es argentino y dice que allí cogen figuras con forma de personas y las tiran a unas hogueras. Normalmente también recogemos juguetes para repartir a los niños porque es bueno ser generosos y así es un día mágico para todos.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More information about the Argentinian tradition of burning figures can be found here: https://es.wikipedia.org/wiki/Quema_de_mu%C3%B1ecos_de_fin_de_a%C3%B1o</a:t>
            </a:r>
          </a:p>
          <a:p>
            <a:endParaRPr lang="es-419"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a:r>
              <a:rPr lang="en-GB" sz="1200" b="0" dirty="0" err="1"/>
              <a:t>guirnalda</a:t>
            </a:r>
            <a:r>
              <a:rPr lang="en-GB" sz="1200" b="0" dirty="0"/>
              <a:t> [&gt;5000]; </a:t>
            </a:r>
            <a:r>
              <a:rPr lang="en-GB" sz="1200" b="0" dirty="0" err="1"/>
              <a:t>hoguera</a:t>
            </a:r>
            <a:r>
              <a:rPr lang="en-GB" sz="1200" b="0" dirty="0"/>
              <a:t> [&gt;5000]; </a:t>
            </a:r>
            <a:r>
              <a:rPr lang="en-GB" sz="1200" b="0" dirty="0" err="1"/>
              <a:t>mágico</a:t>
            </a:r>
            <a:r>
              <a:rPr lang="en-GB" sz="1200" b="0" dirty="0"/>
              <a:t> [2518]; </a:t>
            </a:r>
            <a:r>
              <a:rPr lang="en-GB" sz="1200" b="0" dirty="0" err="1"/>
              <a:t>argentino</a:t>
            </a:r>
            <a:r>
              <a:rPr lang="en-GB" sz="1200" b="0" dirty="0"/>
              <a:t> [1032]; </a:t>
            </a:r>
            <a:r>
              <a:rPr lang="en-GB" sz="1200" b="0" dirty="0" err="1"/>
              <a:t>juguete</a:t>
            </a:r>
            <a:r>
              <a:rPr lang="en-GB" sz="1200" b="0" dirty="0"/>
              <a:t> [3162]; </a:t>
            </a:r>
            <a:r>
              <a:rPr lang="en-GB" sz="1200" b="0" dirty="0" err="1"/>
              <a:t>generoso</a:t>
            </a:r>
            <a:r>
              <a:rPr lang="en-GB" sz="1200" b="0" dirty="0"/>
              <a:t> [3193]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793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49091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3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3.png"/><Relationship Id="rId2" Type="http://schemas.openxmlformats.org/officeDocument/2006/relationships/notesSlide" Target="../notesSlides/notesSlide13.xml"/><Relationship Id="rId16" Type="http://schemas.microsoft.com/office/2007/relationships/hdphoto" Target="../media/hdphoto4.wdp"/><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audio" Target="../media/audio9.wav"/><Relationship Id="rId12" Type="http://schemas.microsoft.com/office/2007/relationships/hdphoto" Target="../media/hdphoto5.wdp"/><Relationship Id="rId2" Type="http://schemas.openxmlformats.org/officeDocument/2006/relationships/audio" Target="../media/media2.wav"/><Relationship Id="rId16" Type="http://schemas.openxmlformats.org/officeDocument/2006/relationships/image" Target="../media/image38.jpeg"/><Relationship Id="rId1" Type="http://schemas.microsoft.com/office/2007/relationships/media" Target="../media/media2.wav"/><Relationship Id="rId6" Type="http://schemas.openxmlformats.org/officeDocument/2006/relationships/audio" Target="../media/audio8.wav"/><Relationship Id="rId11" Type="http://schemas.openxmlformats.org/officeDocument/2006/relationships/image" Target="../media/image36.png"/><Relationship Id="rId5" Type="http://schemas.openxmlformats.org/officeDocument/2006/relationships/audio" Target="../media/audio7.wav"/><Relationship Id="rId15" Type="http://schemas.openxmlformats.org/officeDocument/2006/relationships/image" Target="../media/image26.png"/><Relationship Id="rId10" Type="http://schemas.openxmlformats.org/officeDocument/2006/relationships/audio" Target="../media/audio12.wav"/><Relationship Id="rId4" Type="http://schemas.openxmlformats.org/officeDocument/2006/relationships/notesSlide" Target="../notesSlides/notesSlide14.xml"/><Relationship Id="rId9" Type="http://schemas.openxmlformats.org/officeDocument/2006/relationships/audio" Target="../media/audio11.wav"/><Relationship Id="rId14" Type="http://schemas.openxmlformats.org/officeDocument/2006/relationships/audio" Target="../media/audio13.wav"/></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39.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48.png"/><Relationship Id="rId18" Type="http://schemas.openxmlformats.org/officeDocument/2006/relationships/image" Target="../media/image50.jpe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47.png"/><Relationship Id="rId17" Type="http://schemas.openxmlformats.org/officeDocument/2006/relationships/image" Target="../media/image49.png"/><Relationship Id="rId2" Type="http://schemas.openxmlformats.org/officeDocument/2006/relationships/notesSlide" Target="../notesSlides/notesSlide20.xml"/><Relationship Id="rId16" Type="http://schemas.openxmlformats.org/officeDocument/2006/relationships/audio" Target="../media/audio22.wav"/><Relationship Id="rId1" Type="http://schemas.openxmlformats.org/officeDocument/2006/relationships/slideLayout" Target="../slideLayouts/slideLayout3.xml"/><Relationship Id="rId6" Type="http://schemas.openxmlformats.org/officeDocument/2006/relationships/audio" Target="../media/audio17.wav"/><Relationship Id="rId11" Type="http://schemas.openxmlformats.org/officeDocument/2006/relationships/image" Target="../media/image46.png"/><Relationship Id="rId5" Type="http://schemas.openxmlformats.org/officeDocument/2006/relationships/audio" Target="../media/audio16.wav"/><Relationship Id="rId15" Type="http://schemas.openxmlformats.org/officeDocument/2006/relationships/audio" Target="../media/audio21.wav"/><Relationship Id="rId10" Type="http://schemas.openxmlformats.org/officeDocument/2006/relationships/image" Target="../media/image45.png"/><Relationship Id="rId19" Type="http://schemas.openxmlformats.org/officeDocument/2006/relationships/image" Target="../media/image51.png"/><Relationship Id="rId4" Type="http://schemas.openxmlformats.org/officeDocument/2006/relationships/audio" Target="../media/audio15.wav"/><Relationship Id="rId9" Type="http://schemas.openxmlformats.org/officeDocument/2006/relationships/image" Target="../media/image44.png"/><Relationship Id="rId14"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22.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6.png"/><Relationship Id="rId5" Type="http://schemas.openxmlformats.org/officeDocument/2006/relationships/image" Target="../media/image5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audio32.wav"/><Relationship Id="rId13" Type="http://schemas.microsoft.com/office/2007/relationships/hdphoto" Target="../media/hdphoto7.wdp"/><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audio" Target="../media/audio30.wav"/><Relationship Id="rId11" Type="http://schemas.openxmlformats.org/officeDocument/2006/relationships/image" Target="../media/image58.png"/><Relationship Id="rId5" Type="http://schemas.openxmlformats.org/officeDocument/2006/relationships/audio" Target="../media/audio29.wav"/><Relationship Id="rId15" Type="http://schemas.microsoft.com/office/2007/relationships/hdphoto" Target="../media/hdphoto8.wdp"/><Relationship Id="rId10" Type="http://schemas.openxmlformats.org/officeDocument/2006/relationships/image" Target="../media/image57.png"/><Relationship Id="rId4" Type="http://schemas.openxmlformats.org/officeDocument/2006/relationships/audio" Target="../media/audio28.wav"/><Relationship Id="rId9" Type="http://schemas.openxmlformats.org/officeDocument/2006/relationships/image" Target="../media/image28.png"/><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6.png"/><Relationship Id="rId3" Type="http://schemas.openxmlformats.org/officeDocument/2006/relationships/slideLayout" Target="../slideLayouts/slideLayout16.xml"/><Relationship Id="rId7" Type="http://schemas.microsoft.com/office/2007/relationships/hdphoto" Target="../media/hdphoto9.wdp"/><Relationship Id="rId12" Type="http://schemas.openxmlformats.org/officeDocument/2006/relationships/image" Target="../media/image6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2.png"/><Relationship Id="rId11" Type="http://schemas.openxmlformats.org/officeDocument/2006/relationships/hyperlink" Target="https://es.wikipedia.org/wiki/Pi%C3%B1ata" TargetMode="External"/><Relationship Id="rId5" Type="http://schemas.openxmlformats.org/officeDocument/2006/relationships/image" Target="../media/image61.png"/><Relationship Id="rId10" Type="http://schemas.openxmlformats.org/officeDocument/2006/relationships/image" Target="../media/image65.jpg"/><Relationship Id="rId4" Type="http://schemas.openxmlformats.org/officeDocument/2006/relationships/notesSlide" Target="../notesSlides/notesSlide31.xml"/><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8.gif"/><Relationship Id="rId5" Type="http://schemas.openxmlformats.org/officeDocument/2006/relationships/image" Target="../media/image28.pn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64.png"/><Relationship Id="rId12"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hyperlink" Target="https://quizlet.com/gb/601654781/year-9-spanish-term-21-week-1-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160524"/>
            <a:ext cx="6028554" cy="2032973"/>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lang="en-GB" sz="1600" dirty="0"/>
            </a:br>
            <a:r>
              <a:rPr lang="en-GB" sz="1400" dirty="0">
                <a:solidFill>
                  <a:prstClr val="white"/>
                </a:solidFill>
                <a:latin typeface="Century Gothic" panose="020B0502020202020204" pitchFamily="34" charset="0"/>
              </a:rPr>
              <a:t>Pete Watson / Louise Caruso / Amanda </a:t>
            </a:r>
            <a:r>
              <a:rPr lang="en-GB" sz="1400" dirty="0" err="1">
                <a:solidFill>
                  <a:prstClr val="white"/>
                </a:solidFill>
                <a:latin typeface="Century Gothic" panose="020B0502020202020204" pitchFamily="34" charset="0"/>
              </a:rPr>
              <a:t>Izquierdo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09.05.24</a:t>
            </a:r>
          </a:p>
        </p:txBody>
      </p:sp>
      <p:sp>
        <p:nvSpPr>
          <p:cNvPr id="6" name="Text Placeholder 5">
            <a:extLst>
              <a:ext uri="{FF2B5EF4-FFF2-40B4-BE49-F238E27FC236}">
                <a16:creationId xmlns:a16="http://schemas.microsoft.com/office/drawing/2014/main" id="{65CB26EA-9AC9-4A38-A667-082F6B80F479}"/>
              </a:ext>
            </a:extLst>
          </p:cNvPr>
          <p:cNvSpPr>
            <a:spLocks noGrp="1"/>
          </p:cNvSpPr>
          <p:nvPr>
            <p:ph type="body" sz="quarter" idx="14"/>
          </p:nvPr>
        </p:nvSpPr>
        <p:spPr>
          <a:xfrm>
            <a:off x="154532" y="1893770"/>
            <a:ext cx="8702641" cy="1316718"/>
          </a:xfrm>
        </p:spPr>
        <p:txBody>
          <a:bodyPr>
            <a:normAutofit/>
          </a:bodyPr>
          <a:lstStyle/>
          <a:p>
            <a:pPr>
              <a:lnSpc>
                <a:spcPct val="120000"/>
              </a:lnSpc>
            </a:pPr>
            <a:r>
              <a:rPr lang="en-GB" sz="3600" b="1" dirty="0">
                <a:solidFill>
                  <a:prstClr val="white"/>
                </a:solidFill>
              </a:rPr>
              <a:t>Talking about Christmas traditions</a:t>
            </a:r>
            <a:endParaRPr lang="en-GB" sz="3400" dirty="0"/>
          </a:p>
        </p:txBody>
      </p:sp>
      <p:sp>
        <p:nvSpPr>
          <p:cNvPr id="8" name="Text Placeholder 7">
            <a:extLst>
              <a:ext uri="{FF2B5EF4-FFF2-40B4-BE49-F238E27FC236}">
                <a16:creationId xmlns:a16="http://schemas.microsoft.com/office/drawing/2014/main" id="{280CEE2F-E138-496A-A2DF-D16D2D2EBE78}"/>
              </a:ext>
            </a:extLst>
          </p:cNvPr>
          <p:cNvSpPr>
            <a:spLocks noGrp="1"/>
          </p:cNvSpPr>
          <p:nvPr>
            <p:ph type="body" sz="quarter" idx="13"/>
          </p:nvPr>
        </p:nvSpPr>
        <p:spPr>
          <a:xfrm>
            <a:off x="154532" y="2552129"/>
            <a:ext cx="7068394" cy="479394"/>
          </a:xfrm>
        </p:spPr>
        <p:txBody>
          <a:bodyPr>
            <a:noAutofit/>
          </a:bodyPr>
          <a:lstStyle/>
          <a:p>
            <a:pPr algn="l"/>
            <a:r>
              <a:rPr lang="en-GB" sz="2400" dirty="0">
                <a:solidFill>
                  <a:prstClr val="white"/>
                </a:solidFill>
              </a:rPr>
              <a:t>Plural forms of ‘</a:t>
            </a:r>
            <a:r>
              <a:rPr lang="en-GB" sz="2400" dirty="0" err="1">
                <a:solidFill>
                  <a:prstClr val="white"/>
                </a:solidFill>
              </a:rPr>
              <a:t>ir</a:t>
            </a:r>
            <a:r>
              <a:rPr lang="en-GB" sz="2400" dirty="0">
                <a:solidFill>
                  <a:prstClr val="white"/>
                </a:solidFill>
              </a:rPr>
              <a:t>’ in present and future</a:t>
            </a:r>
          </a:p>
          <a:p>
            <a:pPr algn="l"/>
            <a:r>
              <a:rPr lang="en-GB" sz="2400" dirty="0">
                <a:solidFill>
                  <a:prstClr val="white"/>
                </a:solidFill>
              </a:rPr>
              <a:t>[</a:t>
            </a:r>
            <a:r>
              <a:rPr lang="en-GB" sz="2400" dirty="0" err="1">
                <a:solidFill>
                  <a:prstClr val="white"/>
                </a:solidFill>
              </a:rPr>
              <a:t>gue</a:t>
            </a:r>
            <a:r>
              <a:rPr lang="en-GB" sz="2400" dirty="0">
                <a:solidFill>
                  <a:prstClr val="white"/>
                </a:solidFill>
              </a:rPr>
              <a:t>] / [</a:t>
            </a:r>
            <a:r>
              <a:rPr lang="en-GB" sz="2400" dirty="0" err="1">
                <a:solidFill>
                  <a:prstClr val="white"/>
                </a:solidFill>
              </a:rPr>
              <a:t>ge</a:t>
            </a:r>
            <a:r>
              <a:rPr lang="en-GB" sz="2400" dirty="0">
                <a:solidFill>
                  <a:prstClr val="white"/>
                </a:solidFill>
              </a:rPr>
              <a:t>] and [</a:t>
            </a:r>
            <a:r>
              <a:rPr lang="en-GB" sz="2400" dirty="0" err="1">
                <a:solidFill>
                  <a:prstClr val="white"/>
                </a:solidFill>
              </a:rPr>
              <a:t>gui</a:t>
            </a:r>
            <a:r>
              <a:rPr lang="en-GB" sz="2400" dirty="0">
                <a:solidFill>
                  <a:prstClr val="white"/>
                </a:solidFill>
              </a:rPr>
              <a:t>] / [</a:t>
            </a:r>
            <a:r>
              <a:rPr lang="en-GB" sz="2400" dirty="0" err="1">
                <a:solidFill>
                  <a:prstClr val="white"/>
                </a:solidFill>
              </a:rPr>
              <a:t>gi</a:t>
            </a:r>
            <a:r>
              <a:rPr lang="en-GB" sz="2400" dirty="0">
                <a:solidFill>
                  <a:prstClr val="white"/>
                </a:solidFill>
              </a:rPr>
              <a:t>]</a:t>
            </a:r>
          </a:p>
          <a:p>
            <a:pPr marL="0" lvl="0" indent="0" algn="l" rtl="0">
              <a:lnSpc>
                <a:spcPct val="150000"/>
              </a:lnSpc>
              <a:spcBef>
                <a:spcPts val="0"/>
              </a:spcBef>
              <a:spcAft>
                <a:spcPts val="0"/>
              </a:spcAft>
              <a:buClr>
                <a:srgbClr val="FFFFFF"/>
              </a:buClr>
              <a:buSzPts val="2600"/>
              <a:buNone/>
            </a:pPr>
            <a:endParaRPr lang="en-GB" sz="2800" dirty="0"/>
          </a:p>
        </p:txBody>
      </p:sp>
      <p:sp>
        <p:nvSpPr>
          <p:cNvPr id="9" name="TextBox 8">
            <a:extLst>
              <a:ext uri="{FF2B5EF4-FFF2-40B4-BE49-F238E27FC236}">
                <a16:creationId xmlns:a16="http://schemas.microsoft.com/office/drawing/2014/main" id="{4FA254C5-544E-4BB8-9714-89C9E067D268}"/>
              </a:ext>
            </a:extLst>
          </p:cNvPr>
          <p:cNvSpPr txBox="1"/>
          <p:nvPr/>
        </p:nvSpPr>
        <p:spPr>
          <a:xfrm>
            <a:off x="154532" y="4865058"/>
            <a:ext cx="6103620"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27</a:t>
            </a:r>
            <a:endParaRPr lang="en-GB" sz="1100" dirty="0"/>
          </a:p>
        </p:txBody>
      </p:sp>
    </p:spTree>
    <p:extLst>
      <p:ext uri="{BB962C8B-B14F-4D97-AF65-F5344CB8AC3E}">
        <p14:creationId xmlns:p14="http://schemas.microsoft.com/office/powerpoint/2010/main" val="214387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093029" cy="647577"/>
          </a:xfrm>
        </p:spPr>
        <p:txBody>
          <a:bodyPr>
            <a:normAutofit/>
          </a:bodyPr>
          <a:lstStyle/>
          <a:p>
            <a:r>
              <a:rPr lang="en-GB" sz="2800" b="1" dirty="0">
                <a:solidFill>
                  <a:schemeClr val="bg1"/>
                </a:solidFill>
              </a:rPr>
              <a:t>The verb ‘</a:t>
            </a:r>
            <a:r>
              <a:rPr lang="en-GB" sz="2800" b="1" dirty="0" err="1">
                <a:solidFill>
                  <a:schemeClr val="bg1"/>
                </a:solidFill>
              </a:rPr>
              <a:t>ir</a:t>
            </a:r>
            <a:r>
              <a:rPr lang="en-GB" sz="2800" b="1" dirty="0">
                <a:solidFill>
                  <a:schemeClr val="bg1"/>
                </a:solidFill>
              </a:rPr>
              <a:t>’ (to go)</a:t>
            </a:r>
          </a:p>
        </p:txBody>
      </p:sp>
      <p:sp>
        <p:nvSpPr>
          <p:cNvPr id="3" name="TextBox 2"/>
          <p:cNvSpPr txBox="1"/>
          <p:nvPr/>
        </p:nvSpPr>
        <p:spPr>
          <a:xfrm>
            <a:off x="237196" y="1264911"/>
            <a:ext cx="81112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entury Gothic" panose="020F0302020204030204"/>
              </a:rPr>
              <a:t>Remember: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entury Gothic" panose="020F0302020204030204"/>
              </a:rPr>
              <a:t>we</a:t>
            </a:r>
            <a:r>
              <a:rPr kumimoji="0" lang="en-GB" sz="3600" b="0" i="0" u="none" strike="noStrike" kern="1200" cap="none" spc="0" normalizeH="0" baseline="0" noProof="0" dirty="0">
                <a:ln>
                  <a:noFill/>
                </a:ln>
                <a:effectLst/>
                <a:uLnTx/>
                <a:uFillTx/>
                <a:latin typeface="Century Gothic" panose="020F0302020204030204"/>
                <a:ea typeface="+mn-ea"/>
                <a:cs typeface="+mn-cs"/>
              </a:rPr>
              <a:t> go, we are going	</a:t>
            </a:r>
            <a:r>
              <a:rPr lang="en-GB" sz="3600" dirty="0">
                <a:latin typeface="Century Gothic" panose="020F0302020204030204"/>
              </a:rPr>
              <a:t>=</a:t>
            </a:r>
            <a:r>
              <a:rPr kumimoji="0" lang="en-GB" sz="3600" b="0" i="0" u="none" strike="noStrike" kern="1200" cap="none" spc="0" normalizeH="0" baseline="0" noProof="0" dirty="0">
                <a:ln>
                  <a:noFill/>
                </a:ln>
                <a:effectLst/>
                <a:uLnTx/>
                <a:uFillTx/>
                <a:latin typeface="Century Gothic" panose="020F0302020204030204"/>
                <a:ea typeface="+mn-ea"/>
                <a:cs typeface="+mn-cs"/>
              </a:rPr>
              <a:t>  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entury Gothic" panose="020F0302020204030204"/>
              </a:rPr>
              <a:t>they go</a:t>
            </a:r>
            <a:r>
              <a:rPr kumimoji="0" lang="en-GB" sz="3600" b="0" i="0" u="none" strike="noStrike" kern="1200" cap="none" spc="0" normalizeH="0" baseline="0" noProof="0" dirty="0">
                <a:ln>
                  <a:noFill/>
                </a:ln>
                <a:effectLst/>
                <a:uLnTx/>
                <a:uFillTx/>
                <a:latin typeface="Century Gothic" panose="020F0302020204030204"/>
                <a:ea typeface="+mn-ea"/>
                <a:cs typeface="+mn-cs"/>
              </a:rPr>
              <a:t>, they are going	=  _____</a:t>
            </a:r>
          </a:p>
        </p:txBody>
      </p:sp>
      <p:sp>
        <p:nvSpPr>
          <p:cNvPr id="6" name="TextBox 5"/>
          <p:cNvSpPr txBox="1"/>
          <p:nvPr/>
        </p:nvSpPr>
        <p:spPr>
          <a:xfrm>
            <a:off x="6230900" y="1767596"/>
            <a:ext cx="16983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chemeClr val="tx2"/>
                </a:solidFill>
                <a:effectLst/>
                <a:uLnTx/>
                <a:uFillTx/>
                <a:latin typeface="Century Gothic" panose="020F0302020204030204"/>
                <a:ea typeface="+mn-ea"/>
                <a:cs typeface="+mn-cs"/>
              </a:rPr>
              <a:t>vamos</a:t>
            </a:r>
            <a:endParaRPr kumimoji="0" lang="en-GB" sz="36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7" name="TextBox 6"/>
          <p:cNvSpPr txBox="1"/>
          <p:nvPr/>
        </p:nvSpPr>
        <p:spPr>
          <a:xfrm>
            <a:off x="6230900" y="2322203"/>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2"/>
                </a:solidFill>
                <a:effectLst/>
                <a:uLnTx/>
                <a:uFillTx/>
                <a:latin typeface="Century Gothic" panose="020F0302020204030204"/>
                <a:ea typeface="+mn-ea"/>
                <a:cs typeface="+mn-cs"/>
              </a:rPr>
              <a:t>van</a:t>
            </a:r>
          </a:p>
        </p:txBody>
      </p:sp>
      <p:sp>
        <p:nvSpPr>
          <p:cNvPr id="8" name="TextBox 7"/>
          <p:cNvSpPr txBox="1"/>
          <p:nvPr/>
        </p:nvSpPr>
        <p:spPr>
          <a:xfrm>
            <a:off x="237194" y="4338791"/>
            <a:ext cx="73648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F0302020204030204"/>
                <a:ea typeface="+mn-ea"/>
                <a:cs typeface="+mn-cs"/>
              </a:rPr>
              <a:t>We go to the church =</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6" name="Rounded Rectangular Callout 35"/>
          <p:cNvSpPr/>
          <p:nvPr/>
        </p:nvSpPr>
        <p:spPr>
          <a:xfrm>
            <a:off x="8521909" y="811147"/>
            <a:ext cx="3576326" cy="2372303"/>
          </a:xfrm>
          <a:prstGeom prst="wedgeRoundRectCallout">
            <a:avLst>
              <a:gd name="adj1" fmla="val -25752"/>
              <a:gd name="adj2" fmla="val 100271"/>
              <a:gd name="adj3" fmla="val 16667"/>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Remember, to mean ‘to the’, use use ‘</a:t>
            </a:r>
            <a:r>
              <a:rPr lang="en-GB" sz="2400" b="1" dirty="0">
                <a:solidFill>
                  <a:schemeClr val="tx1"/>
                </a:solidFill>
              </a:rPr>
              <a:t>a la</a:t>
            </a:r>
            <a:r>
              <a:rPr lang="en-GB" sz="2400" dirty="0">
                <a:solidFill>
                  <a:schemeClr val="tx1"/>
                </a:solidFill>
              </a:rPr>
              <a:t>’ for </a:t>
            </a:r>
            <a:r>
              <a:rPr lang="en-GB" sz="2400" b="1" dirty="0">
                <a:solidFill>
                  <a:schemeClr val="tx1"/>
                </a:solidFill>
              </a:rPr>
              <a:t>singular</a:t>
            </a:r>
            <a:r>
              <a:rPr lang="en-GB" sz="2400" dirty="0">
                <a:solidFill>
                  <a:schemeClr val="tx1"/>
                </a:solidFill>
              </a:rPr>
              <a:t> </a:t>
            </a:r>
            <a:r>
              <a:rPr lang="en-GB" sz="2400" b="1" dirty="0">
                <a:solidFill>
                  <a:schemeClr val="tx1"/>
                </a:solidFill>
              </a:rPr>
              <a:t>feminine</a:t>
            </a:r>
            <a:r>
              <a:rPr lang="en-GB" sz="2400" dirty="0">
                <a:solidFill>
                  <a:schemeClr val="tx1"/>
                </a:solidFill>
              </a:rPr>
              <a:t> nouns and ‘</a:t>
            </a:r>
            <a:r>
              <a:rPr lang="en-GB" sz="2400" b="1" dirty="0">
                <a:solidFill>
                  <a:schemeClr val="tx1"/>
                </a:solidFill>
              </a:rPr>
              <a:t>al</a:t>
            </a:r>
            <a:r>
              <a:rPr lang="en-GB" sz="2400" dirty="0">
                <a:solidFill>
                  <a:schemeClr val="tx1"/>
                </a:solidFill>
              </a:rPr>
              <a:t>’ for </a:t>
            </a:r>
            <a:r>
              <a:rPr lang="en-GB" sz="2400" b="1" dirty="0">
                <a:solidFill>
                  <a:schemeClr val="tx1"/>
                </a:solidFill>
              </a:rPr>
              <a:t>singular</a:t>
            </a:r>
            <a:r>
              <a:rPr lang="en-GB" sz="2400" dirty="0">
                <a:solidFill>
                  <a:schemeClr val="tx1"/>
                </a:solidFill>
              </a:rPr>
              <a:t> </a:t>
            </a:r>
            <a:r>
              <a:rPr lang="en-GB" sz="2400" b="1" dirty="0">
                <a:solidFill>
                  <a:schemeClr val="tx1"/>
                </a:solidFill>
              </a:rPr>
              <a:t>masculine</a:t>
            </a:r>
            <a:r>
              <a:rPr lang="en-GB" sz="2400" dirty="0">
                <a:solidFill>
                  <a:schemeClr val="tx1"/>
                </a:solidFill>
              </a:rPr>
              <a:t> nouns.</a:t>
            </a:r>
          </a:p>
        </p:txBody>
      </p:sp>
      <p:sp>
        <p:nvSpPr>
          <p:cNvPr id="9" name="TextBox 8">
            <a:extLst>
              <a:ext uri="{FF2B5EF4-FFF2-40B4-BE49-F238E27FC236}">
                <a16:creationId xmlns:a16="http://schemas.microsoft.com/office/drawing/2014/main" id="{33BB1175-B73C-4224-8EF6-DB7B232F6281}"/>
              </a:ext>
            </a:extLst>
          </p:cNvPr>
          <p:cNvSpPr txBox="1"/>
          <p:nvPr/>
        </p:nvSpPr>
        <p:spPr>
          <a:xfrm>
            <a:off x="237195" y="3120596"/>
            <a:ext cx="8727511" cy="1200329"/>
          </a:xfrm>
          <a:prstGeom prst="rect">
            <a:avLst/>
          </a:prstGeom>
          <a:noFill/>
        </p:spPr>
        <p:txBody>
          <a:bodyPr wrap="square" rtlCol="0">
            <a:spAutoFit/>
          </a:bodyPr>
          <a:lstStyle/>
          <a:p>
            <a:pPr algn="l"/>
            <a:r>
              <a:rPr lang="en-GB" sz="3600" dirty="0"/>
              <a:t>To say you (plural) go, you are going, use </a:t>
            </a:r>
            <a:r>
              <a:rPr lang="en-GB" sz="3600" b="1" dirty="0" err="1">
                <a:solidFill>
                  <a:schemeClr val="tx2"/>
                </a:solidFill>
              </a:rPr>
              <a:t>vais</a:t>
            </a:r>
            <a:r>
              <a:rPr lang="en-GB" sz="3600" b="1" dirty="0"/>
              <a:t> .</a:t>
            </a:r>
          </a:p>
        </p:txBody>
      </p:sp>
      <p:sp>
        <p:nvSpPr>
          <p:cNvPr id="14" name="TextBox 13">
            <a:extLst>
              <a:ext uri="{FF2B5EF4-FFF2-40B4-BE49-F238E27FC236}">
                <a16:creationId xmlns:a16="http://schemas.microsoft.com/office/drawing/2014/main" id="{37B23635-75E8-41DE-ABD2-2BD18BBB877D}"/>
              </a:ext>
            </a:extLst>
          </p:cNvPr>
          <p:cNvSpPr txBox="1"/>
          <p:nvPr/>
        </p:nvSpPr>
        <p:spPr>
          <a:xfrm>
            <a:off x="5495848" y="4287635"/>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a:solidFill>
                  <a:schemeClr val="tx2"/>
                </a:solidFill>
                <a:latin typeface="Century Gothic" panose="020F0302020204030204"/>
              </a:rPr>
              <a:t>Vamos</a:t>
            </a:r>
            <a:r>
              <a:rPr lang="en-GB" sz="3600" dirty="0">
                <a:solidFill>
                  <a:srgbClr val="115076"/>
                </a:solidFill>
                <a:latin typeface="Century Gothic" panose="020F0302020204030204"/>
              </a:rPr>
              <a:t> </a:t>
            </a:r>
            <a:r>
              <a:rPr lang="en-GB" sz="3600" dirty="0">
                <a:latin typeface="Century Gothic" panose="020F0302020204030204"/>
              </a:rPr>
              <a:t>a la </a:t>
            </a:r>
            <a:r>
              <a:rPr lang="en-GB" sz="3600" dirty="0" err="1">
                <a:latin typeface="Century Gothic" panose="020F0302020204030204"/>
              </a:rPr>
              <a:t>iglesia</a:t>
            </a:r>
            <a:r>
              <a:rPr lang="en-GB" sz="3600" dirty="0">
                <a:latin typeface="Century Gothic" panose="020F0302020204030204"/>
              </a:rPr>
              <a:t>.</a:t>
            </a:r>
            <a:r>
              <a:rPr kumimoji="0" lang="en-GB" sz="3600" i="0" u="none" strike="noStrike" kern="1200" cap="none" spc="0" normalizeH="0" baseline="0" noProof="0" dirty="0">
                <a:ln>
                  <a:noFill/>
                </a:ln>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AD250DB5-CF6A-42D3-A063-FD4D5DF1927B}"/>
              </a:ext>
            </a:extLst>
          </p:cNvPr>
          <p:cNvSpPr txBox="1"/>
          <p:nvPr/>
        </p:nvSpPr>
        <p:spPr>
          <a:xfrm>
            <a:off x="237194" y="4934127"/>
            <a:ext cx="7088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F0302020204030204"/>
                <a:ea typeface="+mn-ea"/>
                <a:cs typeface="+mn-cs"/>
              </a:rPr>
              <a:t>They are</a:t>
            </a:r>
            <a:r>
              <a:rPr kumimoji="0" lang="en-GB" sz="3600" i="0" u="none" strike="noStrike" kern="1200" cap="none" spc="0" normalizeH="0" noProof="0" dirty="0">
                <a:ln>
                  <a:noFill/>
                </a:ln>
                <a:effectLst/>
                <a:uLnTx/>
                <a:uFillTx/>
                <a:latin typeface="Century Gothic" panose="020F0302020204030204"/>
                <a:ea typeface="+mn-ea"/>
                <a:cs typeface="+mn-cs"/>
              </a:rPr>
              <a:t> going to the park </a:t>
            </a:r>
            <a:r>
              <a:rPr kumimoji="0" lang="en-GB" sz="3600" i="0" u="none" strike="noStrike" kern="1200" cap="none" spc="0" normalizeH="0" baseline="0" noProof="0" dirty="0">
                <a:ln>
                  <a:noFill/>
                </a:ln>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3F18723E-08CF-4A59-894D-BCE8ED06DF00}"/>
              </a:ext>
            </a:extLst>
          </p:cNvPr>
          <p:cNvSpPr txBox="1"/>
          <p:nvPr/>
        </p:nvSpPr>
        <p:spPr>
          <a:xfrm>
            <a:off x="6750652" y="4955659"/>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chemeClr val="tx2"/>
                </a:solidFill>
                <a:latin typeface="Century Gothic" panose="020F0302020204030204"/>
              </a:rPr>
              <a:t>Van</a:t>
            </a:r>
            <a:r>
              <a:rPr lang="en-GB" sz="3600" dirty="0">
                <a:solidFill>
                  <a:srgbClr val="115076"/>
                </a:solidFill>
                <a:latin typeface="Century Gothic" panose="020F0302020204030204"/>
              </a:rPr>
              <a:t> </a:t>
            </a:r>
            <a:r>
              <a:rPr lang="en-GB" sz="3600" dirty="0">
                <a:latin typeface="Century Gothic" panose="020F0302020204030204"/>
              </a:rPr>
              <a:t>al </a:t>
            </a:r>
            <a:r>
              <a:rPr lang="en-GB" sz="3600" dirty="0" err="1">
                <a:latin typeface="Century Gothic" panose="020F0302020204030204"/>
              </a:rPr>
              <a:t>parque</a:t>
            </a:r>
            <a:r>
              <a:rPr lang="en-GB" sz="3600" dirty="0">
                <a:latin typeface="Century Gothic" panose="020F0302020204030204"/>
              </a:rPr>
              <a:t>.</a:t>
            </a:r>
            <a:r>
              <a:rPr kumimoji="0" lang="en-GB" sz="3600" i="0" u="none" strike="noStrike" kern="1200" cap="none" spc="0" normalizeH="0" baseline="0" noProof="0" dirty="0">
                <a:ln>
                  <a:noFill/>
                </a:ln>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8DD9050D-BF8C-4B9F-9E99-746DC65D6F30}"/>
              </a:ext>
            </a:extLst>
          </p:cNvPr>
          <p:cNvSpPr txBox="1"/>
          <p:nvPr/>
        </p:nvSpPr>
        <p:spPr>
          <a:xfrm>
            <a:off x="237194" y="5634984"/>
            <a:ext cx="7088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F0302020204030204"/>
                <a:ea typeface="+mn-ea"/>
                <a:cs typeface="+mn-cs"/>
              </a:rPr>
              <a:t>You (plural) go to the bank =</a:t>
            </a:r>
          </a:p>
        </p:txBody>
      </p:sp>
      <p:sp>
        <p:nvSpPr>
          <p:cNvPr id="18" name="TextBox 17">
            <a:extLst>
              <a:ext uri="{FF2B5EF4-FFF2-40B4-BE49-F238E27FC236}">
                <a16:creationId xmlns:a16="http://schemas.microsoft.com/office/drawing/2014/main" id="{E9CF6CBE-7BC7-48DA-9BC4-78EC26B1D946}"/>
              </a:ext>
            </a:extLst>
          </p:cNvPr>
          <p:cNvSpPr txBox="1"/>
          <p:nvPr/>
        </p:nvSpPr>
        <p:spPr>
          <a:xfrm>
            <a:off x="6740842" y="5656213"/>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a:solidFill>
                  <a:schemeClr val="tx2"/>
                </a:solidFill>
                <a:latin typeface="Century Gothic" panose="020F0302020204030204"/>
              </a:rPr>
              <a:t>Vais</a:t>
            </a:r>
            <a:r>
              <a:rPr lang="en-GB" sz="3600" dirty="0">
                <a:solidFill>
                  <a:srgbClr val="115076"/>
                </a:solidFill>
                <a:latin typeface="Century Gothic" panose="020F0302020204030204"/>
              </a:rPr>
              <a:t> </a:t>
            </a:r>
            <a:r>
              <a:rPr lang="en-GB" sz="3600" dirty="0">
                <a:latin typeface="Century Gothic" panose="020F0302020204030204"/>
              </a:rPr>
              <a:t>al banco.</a:t>
            </a:r>
            <a:r>
              <a:rPr kumimoji="0" lang="en-GB" sz="3600" i="0" u="none" strike="noStrike" kern="1200" cap="none" spc="0" normalizeH="0" baseline="0" noProof="0" dirty="0">
                <a:ln>
                  <a:noFill/>
                </a:ln>
                <a:effectLst/>
                <a:uLnTx/>
                <a:uFillTx/>
                <a:latin typeface="Century Gothic" panose="020F0302020204030204"/>
                <a:ea typeface="+mn-ea"/>
                <a:cs typeface="+mn-cs"/>
              </a:rPr>
              <a:t> </a:t>
            </a:r>
          </a:p>
        </p:txBody>
      </p:sp>
    </p:spTree>
    <p:extLst>
      <p:ext uri="{BB962C8B-B14F-4D97-AF65-F5344CB8AC3E}">
        <p14:creationId xmlns:p14="http://schemas.microsoft.com/office/powerpoint/2010/main" val="50693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36" grpId="0" animBg="1"/>
      <p:bldP spid="9"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297714" cy="647577"/>
          </a:xfrm>
        </p:spPr>
        <p:txBody>
          <a:bodyPr>
            <a:noAutofit/>
          </a:bodyPr>
          <a:lstStyle/>
          <a:p>
            <a:r>
              <a:rPr lang="en-GB" sz="2800" b="1" dirty="0">
                <a:solidFill>
                  <a:schemeClr val="bg1"/>
                </a:solidFill>
              </a:rPr>
              <a:t>Talking about future plans</a:t>
            </a:r>
            <a:br>
              <a:rPr lang="en-GB" sz="2800" b="1" dirty="0">
                <a:solidFill>
                  <a:schemeClr val="bg1"/>
                </a:solidFill>
              </a:rPr>
            </a:br>
            <a:endParaRPr lang="en-GB" sz="2800" b="1" dirty="0">
              <a:solidFill>
                <a:schemeClr val="bg1"/>
              </a:solidFill>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360934" y="1114860"/>
            <a:ext cx="11470131" cy="1672956"/>
          </a:xfrm>
          <a:prstGeom prst="rect">
            <a:avLst/>
          </a:prstGeom>
          <a:noFill/>
        </p:spPr>
        <p:txBody>
          <a:bodyPr wrap="square" lIns="91424" tIns="45719" rIns="91424" bIns="45719" rtlCol="0">
            <a:spAutoFit/>
          </a:bodyPr>
          <a:lstStyle/>
          <a:p>
            <a:pPr>
              <a:lnSpc>
                <a:spcPct val="110000"/>
              </a:lnSpc>
            </a:pPr>
            <a:r>
              <a:rPr lang="en-GB" sz="3200" dirty="0"/>
              <a:t>To talk about </a:t>
            </a:r>
            <a:r>
              <a:rPr lang="en-GB" sz="3200" b="1" dirty="0"/>
              <a:t>what someone is going to do </a:t>
            </a:r>
            <a:r>
              <a:rPr lang="en-GB" sz="3200" dirty="0"/>
              <a:t>(future plans), use a present tense form of the verb ‘</a:t>
            </a:r>
            <a:r>
              <a:rPr lang="en-GB" sz="3200" b="1" dirty="0" err="1"/>
              <a:t>ir</a:t>
            </a:r>
            <a:r>
              <a:rPr lang="en-GB" sz="3200" dirty="0"/>
              <a:t>’, followed by  ___ + ___________. </a:t>
            </a:r>
          </a:p>
        </p:txBody>
      </p:sp>
      <p:sp>
        <p:nvSpPr>
          <p:cNvPr id="6" name="TextBox 5"/>
          <p:cNvSpPr txBox="1"/>
          <p:nvPr/>
        </p:nvSpPr>
        <p:spPr>
          <a:xfrm>
            <a:off x="10974037" y="1637591"/>
            <a:ext cx="626533" cy="615537"/>
          </a:xfrm>
          <a:prstGeom prst="rect">
            <a:avLst/>
          </a:prstGeom>
          <a:noFill/>
        </p:spPr>
        <p:txBody>
          <a:bodyPr wrap="square" lIns="121904" tIns="60952" rIns="121904" bIns="60952" rtlCol="0">
            <a:spAutoFit/>
          </a:bodyPr>
          <a:lstStyle/>
          <a:p>
            <a:pPr algn="l"/>
            <a:r>
              <a:rPr lang="en-US" sz="3200" b="1" dirty="0">
                <a:solidFill>
                  <a:schemeClr val="tx2"/>
                </a:solidFill>
              </a:rPr>
              <a:t>a</a:t>
            </a:r>
          </a:p>
        </p:txBody>
      </p:sp>
      <p:sp>
        <p:nvSpPr>
          <p:cNvPr id="8" name="TextBox 7"/>
          <p:cNvSpPr txBox="1"/>
          <p:nvPr/>
        </p:nvSpPr>
        <p:spPr>
          <a:xfrm>
            <a:off x="1088750" y="2168069"/>
            <a:ext cx="1919919" cy="615537"/>
          </a:xfrm>
          <a:prstGeom prst="rect">
            <a:avLst/>
          </a:prstGeom>
          <a:noFill/>
        </p:spPr>
        <p:txBody>
          <a:bodyPr wrap="square" lIns="121904" tIns="60952" rIns="121904" bIns="60952" rtlCol="0">
            <a:spAutoFit/>
          </a:bodyPr>
          <a:lstStyle/>
          <a:p>
            <a:pPr algn="l"/>
            <a:r>
              <a:rPr lang="en-US" sz="3200" b="1" dirty="0">
                <a:solidFill>
                  <a:schemeClr val="tx2"/>
                </a:solidFill>
              </a:rPr>
              <a:t>infinitive</a:t>
            </a:r>
          </a:p>
        </p:txBody>
      </p:sp>
      <p:sp>
        <p:nvSpPr>
          <p:cNvPr id="17" name="TextBox 16"/>
          <p:cNvSpPr txBox="1"/>
          <p:nvPr/>
        </p:nvSpPr>
        <p:spPr>
          <a:xfrm>
            <a:off x="492302" y="2702489"/>
            <a:ext cx="5923747" cy="1077218"/>
          </a:xfrm>
          <a:prstGeom prst="rect">
            <a:avLst/>
          </a:prstGeom>
          <a:noFill/>
        </p:spPr>
        <p:txBody>
          <a:bodyPr wrap="square" rtlCol="0">
            <a:spAutoFit/>
          </a:bodyPr>
          <a:lstStyle/>
          <a:p>
            <a:r>
              <a:rPr lang="en-GB" sz="3200" b="1" dirty="0">
                <a:solidFill>
                  <a:schemeClr val="tx2"/>
                </a:solidFill>
              </a:rPr>
              <a:t>We are going to </a:t>
            </a:r>
            <a:r>
              <a:rPr lang="en-GB" sz="3200" dirty="0"/>
              <a:t>play the guitar.</a:t>
            </a:r>
            <a:endParaRPr lang="en-GB" sz="4000" dirty="0"/>
          </a:p>
        </p:txBody>
      </p:sp>
      <p:pic>
        <p:nvPicPr>
          <p:cNvPr id="1026" name="Picture 2" descr="future clipart - Clip Art Library">
            <a:extLst>
              <a:ext uri="{FF2B5EF4-FFF2-40B4-BE49-F238E27FC236}">
                <a16:creationId xmlns:a16="http://schemas.microsoft.com/office/drawing/2014/main" id="{C1F51595-65E7-3545-87A0-B820566930EC}"/>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83335" y="4605212"/>
            <a:ext cx="1608665" cy="160866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1DF0A3-ADF5-7447-BD11-05540C447550}"/>
              </a:ext>
            </a:extLst>
          </p:cNvPr>
          <p:cNvSpPr txBox="1"/>
          <p:nvPr/>
        </p:nvSpPr>
        <p:spPr>
          <a:xfrm>
            <a:off x="6482990" y="2724603"/>
            <a:ext cx="5387473" cy="589326"/>
          </a:xfrm>
          <a:prstGeom prst="rect">
            <a:avLst/>
          </a:prstGeom>
          <a:noFill/>
        </p:spPr>
        <p:txBody>
          <a:bodyPr wrap="square" lIns="91424" tIns="45719" rIns="91424" bIns="45719" rtlCol="0">
            <a:spAutoFit/>
          </a:bodyPr>
          <a:lstStyle/>
          <a:p>
            <a:pPr>
              <a:lnSpc>
                <a:spcPct val="110000"/>
              </a:lnSpc>
            </a:pPr>
            <a:r>
              <a:rPr lang="en-GB" sz="3200" b="1" dirty="0" err="1">
                <a:solidFill>
                  <a:schemeClr val="tx2"/>
                </a:solidFill>
              </a:rPr>
              <a:t>Vamos</a:t>
            </a:r>
            <a:r>
              <a:rPr lang="en-GB" sz="3200" b="1" dirty="0">
                <a:solidFill>
                  <a:schemeClr val="tx2"/>
                </a:solidFill>
              </a:rPr>
              <a:t> a </a:t>
            </a:r>
            <a:r>
              <a:rPr lang="en-GB" sz="3200" dirty="0" err="1"/>
              <a:t>tocar</a:t>
            </a:r>
            <a:r>
              <a:rPr lang="en-GB" sz="3200" dirty="0"/>
              <a:t> la </a:t>
            </a:r>
            <a:r>
              <a:rPr lang="en-GB" sz="3200" dirty="0" err="1"/>
              <a:t>guitarra</a:t>
            </a:r>
            <a:r>
              <a:rPr lang="en-GB" sz="3200" dirty="0"/>
              <a:t>.</a:t>
            </a:r>
          </a:p>
        </p:txBody>
      </p:sp>
      <p:sp>
        <p:nvSpPr>
          <p:cNvPr id="32" name="TextBox 31"/>
          <p:cNvSpPr txBox="1"/>
          <p:nvPr/>
        </p:nvSpPr>
        <p:spPr>
          <a:xfrm>
            <a:off x="506674" y="3694380"/>
            <a:ext cx="6739515" cy="1200329"/>
          </a:xfrm>
          <a:prstGeom prst="rect">
            <a:avLst/>
          </a:prstGeom>
          <a:noFill/>
        </p:spPr>
        <p:txBody>
          <a:bodyPr wrap="square" rtlCol="0">
            <a:spAutoFit/>
          </a:bodyPr>
          <a:lstStyle/>
          <a:p>
            <a:r>
              <a:rPr lang="en-GB" sz="3200" b="1" dirty="0">
                <a:solidFill>
                  <a:schemeClr val="tx2"/>
                </a:solidFill>
              </a:rPr>
              <a:t>They are going to </a:t>
            </a:r>
            <a:r>
              <a:rPr lang="en-GB" sz="3200" dirty="0"/>
              <a:t>watch television.</a:t>
            </a:r>
            <a:r>
              <a:rPr lang="en-GB" sz="4000" dirty="0"/>
              <a:t> </a:t>
            </a:r>
          </a:p>
        </p:txBody>
      </p:sp>
      <p:sp>
        <p:nvSpPr>
          <p:cNvPr id="33" name="TextBox 32">
            <a:extLst>
              <a:ext uri="{FF2B5EF4-FFF2-40B4-BE49-F238E27FC236}">
                <a16:creationId xmlns:a16="http://schemas.microsoft.com/office/drawing/2014/main" id="{9D1DF0A3-ADF5-7447-BD11-05540C447550}"/>
              </a:ext>
            </a:extLst>
          </p:cNvPr>
          <p:cNvSpPr txBox="1"/>
          <p:nvPr/>
        </p:nvSpPr>
        <p:spPr>
          <a:xfrm>
            <a:off x="6482990" y="3766992"/>
            <a:ext cx="5269277" cy="589326"/>
          </a:xfrm>
          <a:prstGeom prst="rect">
            <a:avLst/>
          </a:prstGeom>
          <a:noFill/>
        </p:spPr>
        <p:txBody>
          <a:bodyPr wrap="square" lIns="91424" tIns="45719" rIns="91424" bIns="45719" rtlCol="0">
            <a:spAutoFit/>
          </a:bodyPr>
          <a:lstStyle/>
          <a:p>
            <a:pPr>
              <a:lnSpc>
                <a:spcPct val="110000"/>
              </a:lnSpc>
            </a:pPr>
            <a:r>
              <a:rPr lang="en-GB" sz="3200" b="1" dirty="0">
                <a:solidFill>
                  <a:schemeClr val="tx2"/>
                </a:solidFill>
              </a:rPr>
              <a:t>Van a </a:t>
            </a:r>
            <a:r>
              <a:rPr lang="en-GB" sz="3200" dirty="0" err="1"/>
              <a:t>ver</a:t>
            </a:r>
            <a:r>
              <a:rPr lang="en-GB" sz="3200" dirty="0"/>
              <a:t> la </a:t>
            </a:r>
            <a:r>
              <a:rPr lang="en-GB" sz="3200" dirty="0" err="1"/>
              <a:t>televisión</a:t>
            </a:r>
            <a:r>
              <a:rPr lang="en-GB" sz="3200" dirty="0"/>
              <a:t>.</a:t>
            </a:r>
          </a:p>
        </p:txBody>
      </p:sp>
      <p:sp>
        <p:nvSpPr>
          <p:cNvPr id="21" name="Rounded Rectangle 11">
            <a:extLst>
              <a:ext uri="{FF2B5EF4-FFF2-40B4-BE49-F238E27FC236}">
                <a16:creationId xmlns:a16="http://schemas.microsoft.com/office/drawing/2014/main" id="{25038304-53F2-E84C-84E6-E3AE6035D19E}"/>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89E87110-8FDA-4480-B9C8-106160C09653}"/>
              </a:ext>
            </a:extLst>
          </p:cNvPr>
          <p:cNvSpPr txBox="1"/>
          <p:nvPr/>
        </p:nvSpPr>
        <p:spPr>
          <a:xfrm>
            <a:off x="382053" y="4809381"/>
            <a:ext cx="6739515" cy="1200329"/>
          </a:xfrm>
          <a:prstGeom prst="rect">
            <a:avLst/>
          </a:prstGeom>
          <a:noFill/>
        </p:spPr>
        <p:txBody>
          <a:bodyPr wrap="square" rtlCol="0">
            <a:spAutoFit/>
          </a:bodyPr>
          <a:lstStyle/>
          <a:p>
            <a:r>
              <a:rPr lang="en-GB" sz="3200" b="1" dirty="0">
                <a:solidFill>
                  <a:schemeClr val="tx2"/>
                </a:solidFill>
              </a:rPr>
              <a:t>You (plural) are going to </a:t>
            </a:r>
            <a:r>
              <a:rPr lang="en-GB" sz="3200" dirty="0"/>
              <a:t>wait until midnight.</a:t>
            </a:r>
            <a:r>
              <a:rPr lang="en-GB" sz="4000" dirty="0"/>
              <a:t> </a:t>
            </a:r>
          </a:p>
        </p:txBody>
      </p:sp>
      <p:sp>
        <p:nvSpPr>
          <p:cNvPr id="15" name="TextBox 14">
            <a:extLst>
              <a:ext uri="{FF2B5EF4-FFF2-40B4-BE49-F238E27FC236}">
                <a16:creationId xmlns:a16="http://schemas.microsoft.com/office/drawing/2014/main" id="{00255324-6E73-4C86-99DD-4EE47091971B}"/>
              </a:ext>
            </a:extLst>
          </p:cNvPr>
          <p:cNvSpPr txBox="1"/>
          <p:nvPr/>
        </p:nvSpPr>
        <p:spPr>
          <a:xfrm>
            <a:off x="6482990" y="4809381"/>
            <a:ext cx="5055131" cy="1131270"/>
          </a:xfrm>
          <a:prstGeom prst="rect">
            <a:avLst/>
          </a:prstGeom>
          <a:noFill/>
        </p:spPr>
        <p:txBody>
          <a:bodyPr wrap="square" lIns="91424" tIns="45719" rIns="91424" bIns="45719" rtlCol="0">
            <a:spAutoFit/>
          </a:bodyPr>
          <a:lstStyle/>
          <a:p>
            <a:pPr>
              <a:lnSpc>
                <a:spcPct val="110000"/>
              </a:lnSpc>
            </a:pPr>
            <a:r>
              <a:rPr lang="en-GB" sz="3200" b="1" dirty="0" err="1">
                <a:solidFill>
                  <a:schemeClr val="tx2"/>
                </a:solidFill>
              </a:rPr>
              <a:t>Vais</a:t>
            </a:r>
            <a:r>
              <a:rPr lang="en-GB" sz="3200" b="1" dirty="0">
                <a:solidFill>
                  <a:schemeClr val="tx2"/>
                </a:solidFill>
              </a:rPr>
              <a:t> a </a:t>
            </a:r>
            <a:r>
              <a:rPr lang="en-GB" sz="3200" dirty="0" err="1"/>
              <a:t>esperar</a:t>
            </a:r>
            <a:r>
              <a:rPr lang="en-GB" sz="3200" dirty="0"/>
              <a:t> hasta medianoche.</a:t>
            </a:r>
          </a:p>
        </p:txBody>
      </p:sp>
    </p:spTree>
    <p:extLst>
      <p:ext uri="{BB962C8B-B14F-4D97-AF65-F5344CB8AC3E}">
        <p14:creationId xmlns:p14="http://schemas.microsoft.com/office/powerpoint/2010/main" val="16880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7" grpId="0"/>
      <p:bldP spid="3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2583542" cy="647577"/>
          </a:xfrm>
        </p:spPr>
        <p:txBody>
          <a:bodyPr>
            <a:noAutofit/>
          </a:bodyPr>
          <a:lstStyle/>
          <a:p>
            <a:r>
              <a:rPr lang="en-GB" sz="2800" b="1" dirty="0"/>
              <a:t>La Navidad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31972" y="258169"/>
            <a:ext cx="1196177" cy="41916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defTabSz="914377">
              <a:defRPr/>
            </a:pPr>
            <a:r>
              <a:rPr lang="en-GB" sz="2400" b="1">
                <a:solidFill>
                  <a:prstClr val="white"/>
                </a:solidFill>
                <a:latin typeface="Century Gothic" panose="020B0502020202020204" pitchFamily="34" charset="0"/>
              </a:rPr>
              <a:t>leer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48458873"/>
              </p:ext>
            </p:extLst>
          </p:nvPr>
        </p:nvGraphicFramePr>
        <p:xfrm>
          <a:off x="8325079" y="2684894"/>
          <a:ext cx="3586365" cy="2762436"/>
        </p:xfrm>
        <a:graphic>
          <a:graphicData uri="http://schemas.openxmlformats.org/drawingml/2006/table">
            <a:tbl>
              <a:tblPr firstRow="1" bandRow="1">
                <a:tableStyleId>{5DA37D80-6434-44D0-A028-1B22A696006F}</a:tableStyleId>
              </a:tblPr>
              <a:tblGrid>
                <a:gridCol w="429005">
                  <a:extLst>
                    <a:ext uri="{9D8B030D-6E8A-4147-A177-3AD203B41FA5}">
                      <a16:colId xmlns:a16="http://schemas.microsoft.com/office/drawing/2014/main" val="20000"/>
                    </a:ext>
                  </a:extLst>
                </a:gridCol>
                <a:gridCol w="1578680">
                  <a:extLst>
                    <a:ext uri="{9D8B030D-6E8A-4147-A177-3AD203B41FA5}">
                      <a16:colId xmlns:a16="http://schemas.microsoft.com/office/drawing/2014/main" val="20001"/>
                    </a:ext>
                  </a:extLst>
                </a:gridCol>
                <a:gridCol w="1578680">
                  <a:extLst>
                    <a:ext uri="{9D8B030D-6E8A-4147-A177-3AD203B41FA5}">
                      <a16:colId xmlns:a16="http://schemas.microsoft.com/office/drawing/2014/main" val="20002"/>
                    </a:ext>
                  </a:extLst>
                </a:gridCol>
              </a:tblGrid>
              <a:tr h="460406">
                <a:tc>
                  <a:txBody>
                    <a:bodyPr/>
                    <a:lstStyle/>
                    <a:p>
                      <a:r>
                        <a:rPr lang="en-US" sz="2000" b="0" dirty="0">
                          <a:solidFill>
                            <a:schemeClr val="tx1"/>
                          </a:solidFill>
                        </a:rPr>
                        <a:t>1</a:t>
                      </a: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a:solidFill>
                          <a:schemeClr val="tx1"/>
                        </a:solidFill>
                      </a:endParaRP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0406">
                <a:tc>
                  <a:txBody>
                    <a:bodyPr/>
                    <a:lstStyle/>
                    <a:p>
                      <a:r>
                        <a:rPr lang="en-US" sz="2000" dirty="0">
                          <a:solidFill>
                            <a:schemeClr val="tx1"/>
                          </a:solidFill>
                        </a:rPr>
                        <a:t>2</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0406">
                <a:tc>
                  <a:txBody>
                    <a:bodyPr/>
                    <a:lstStyle/>
                    <a:p>
                      <a:r>
                        <a:rPr lang="en-US" sz="2000" dirty="0">
                          <a:solidFill>
                            <a:schemeClr val="tx1"/>
                          </a:solidFill>
                        </a:rPr>
                        <a:t>3</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0406">
                <a:tc>
                  <a:txBody>
                    <a:bodyPr/>
                    <a:lstStyle/>
                    <a:p>
                      <a:r>
                        <a:rPr lang="en-US" sz="2000" dirty="0">
                          <a:solidFill>
                            <a:schemeClr val="tx1"/>
                          </a:solidFill>
                        </a:rPr>
                        <a:t>4</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0406">
                <a:tc>
                  <a:txBody>
                    <a:bodyPr/>
                    <a:lstStyle/>
                    <a:p>
                      <a:r>
                        <a:rPr lang="en-US" sz="2000" dirty="0">
                          <a:solidFill>
                            <a:schemeClr val="tx1"/>
                          </a:solidFill>
                        </a:rPr>
                        <a:t>5</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0406">
                <a:tc>
                  <a:txBody>
                    <a:bodyPr/>
                    <a:lstStyle/>
                    <a:p>
                      <a:r>
                        <a:rPr lang="en-US" sz="2000" dirty="0">
                          <a:solidFill>
                            <a:schemeClr val="tx1"/>
                          </a:solidFill>
                        </a:rPr>
                        <a:t>6</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16" name="Picture 1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2720704"/>
            <a:ext cx="376696" cy="392392"/>
          </a:xfrm>
          <a:prstGeom prst="rect">
            <a:avLst/>
          </a:prstGeom>
        </p:spPr>
      </p:pic>
      <p:sp>
        <p:nvSpPr>
          <p:cNvPr id="7" name="Oval Callout 6"/>
          <p:cNvSpPr/>
          <p:nvPr/>
        </p:nvSpPr>
        <p:spPr>
          <a:xfrm>
            <a:off x="3839068" y="1343980"/>
            <a:ext cx="3275042" cy="1205409"/>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2. ¿</a:t>
            </a:r>
            <a:r>
              <a:rPr lang="en-GB" sz="2000" dirty="0" err="1">
                <a:solidFill>
                  <a:schemeClr val="tx1"/>
                </a:solidFill>
              </a:rPr>
              <a:t>Vais</a:t>
            </a:r>
            <a:r>
              <a:rPr lang="en-GB" sz="2000" dirty="0">
                <a:solidFill>
                  <a:schemeClr val="tx1"/>
                </a:solidFill>
              </a:rPr>
              <a:t> a la </a:t>
            </a:r>
            <a:r>
              <a:rPr lang="en-GB" sz="2000" dirty="0" err="1">
                <a:solidFill>
                  <a:schemeClr val="tx1"/>
                </a:solidFill>
              </a:rPr>
              <a:t>iglesia</a:t>
            </a:r>
            <a:r>
              <a:rPr lang="en-GB" sz="2000" dirty="0">
                <a:solidFill>
                  <a:schemeClr val="tx1"/>
                </a:solidFill>
              </a:rPr>
              <a:t> a medianoche?</a:t>
            </a:r>
          </a:p>
        </p:txBody>
      </p:sp>
      <p:sp>
        <p:nvSpPr>
          <p:cNvPr id="36" name="Oval Callout 35"/>
          <p:cNvSpPr/>
          <p:nvPr/>
        </p:nvSpPr>
        <p:spPr>
          <a:xfrm>
            <a:off x="333617" y="1080945"/>
            <a:ext cx="3160076" cy="1468443"/>
          </a:xfrm>
          <a:prstGeom prst="wedgeEllipseCallout">
            <a:avLst>
              <a:gd name="adj1" fmla="val -34754"/>
              <a:gd name="adj2" fmla="val 5136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1. ¿</a:t>
            </a:r>
            <a:r>
              <a:rPr lang="en-GB" sz="2000" dirty="0" err="1">
                <a:solidFill>
                  <a:schemeClr val="tx1"/>
                </a:solidFill>
              </a:rPr>
              <a:t>Vais</a:t>
            </a:r>
            <a:r>
              <a:rPr lang="en-GB" sz="2000" dirty="0">
                <a:solidFill>
                  <a:schemeClr val="tx1"/>
                </a:solidFill>
              </a:rPr>
              <a:t> a </a:t>
            </a:r>
            <a:r>
              <a:rPr lang="en-GB" sz="2000" dirty="0" err="1">
                <a:solidFill>
                  <a:schemeClr val="tx1"/>
                </a:solidFill>
              </a:rPr>
              <a:t>cocinar</a:t>
            </a:r>
            <a:r>
              <a:rPr lang="en-GB" sz="2000" dirty="0">
                <a:solidFill>
                  <a:schemeClr val="tx1"/>
                </a:solidFill>
              </a:rPr>
              <a:t> </a:t>
            </a:r>
            <a:r>
              <a:rPr lang="en-GB" sz="2000" dirty="0" err="1">
                <a:solidFill>
                  <a:schemeClr val="tx1"/>
                </a:solidFill>
              </a:rPr>
              <a:t>muchos</a:t>
            </a:r>
            <a:r>
              <a:rPr lang="en-GB" sz="2000" dirty="0">
                <a:solidFill>
                  <a:schemeClr val="tx1"/>
                </a:solidFill>
              </a:rPr>
              <a:t> </a:t>
            </a:r>
            <a:r>
              <a:rPr lang="en-GB" sz="2000" dirty="0" err="1">
                <a:solidFill>
                  <a:schemeClr val="tx1"/>
                </a:solidFill>
              </a:rPr>
              <a:t>platos</a:t>
            </a:r>
            <a:r>
              <a:rPr lang="en-GB" sz="2000" dirty="0">
                <a:solidFill>
                  <a:schemeClr val="tx1"/>
                </a:solidFill>
              </a:rPr>
              <a:t> la </a:t>
            </a:r>
            <a:r>
              <a:rPr lang="en-GB" sz="2000" dirty="0" err="1">
                <a:solidFill>
                  <a:schemeClr val="tx1"/>
                </a:solidFill>
              </a:rPr>
              <a:t>noche</a:t>
            </a:r>
            <a:r>
              <a:rPr lang="en-GB" sz="2000" dirty="0">
                <a:solidFill>
                  <a:schemeClr val="tx1"/>
                </a:solidFill>
              </a:rPr>
              <a:t> de Navidad?</a:t>
            </a:r>
          </a:p>
        </p:txBody>
      </p:sp>
      <p:sp>
        <p:nvSpPr>
          <p:cNvPr id="38" name="Oval Callout 37"/>
          <p:cNvSpPr/>
          <p:nvPr/>
        </p:nvSpPr>
        <p:spPr>
          <a:xfrm>
            <a:off x="4396406" y="2830073"/>
            <a:ext cx="3352034" cy="1205409"/>
          </a:xfrm>
          <a:prstGeom prst="wedgeEllipse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4. ¿</a:t>
            </a:r>
            <a:r>
              <a:rPr lang="en-GB" sz="2000" dirty="0" err="1">
                <a:solidFill>
                  <a:schemeClr val="tx1"/>
                </a:solidFill>
              </a:rPr>
              <a:t>Vais</a:t>
            </a:r>
            <a:r>
              <a:rPr lang="en-GB" sz="2000" dirty="0">
                <a:solidFill>
                  <a:schemeClr val="tx1"/>
                </a:solidFill>
              </a:rPr>
              <a:t> a </a:t>
            </a:r>
            <a:r>
              <a:rPr lang="en-GB" sz="2000" dirty="0" err="1">
                <a:solidFill>
                  <a:schemeClr val="tx1"/>
                </a:solidFill>
              </a:rPr>
              <a:t>gastar</a:t>
            </a:r>
            <a:r>
              <a:rPr lang="en-GB" sz="2000" dirty="0">
                <a:solidFill>
                  <a:schemeClr val="tx1"/>
                </a:solidFill>
              </a:rPr>
              <a:t> </a:t>
            </a:r>
            <a:r>
              <a:rPr lang="en-GB" sz="2000" dirty="0" err="1">
                <a:solidFill>
                  <a:schemeClr val="tx1"/>
                </a:solidFill>
              </a:rPr>
              <a:t>mucho</a:t>
            </a:r>
            <a:r>
              <a:rPr lang="en-GB" sz="2000" dirty="0">
                <a:solidFill>
                  <a:schemeClr val="tx1"/>
                </a:solidFill>
              </a:rPr>
              <a:t> </a:t>
            </a:r>
            <a:r>
              <a:rPr lang="en-GB" sz="2000" dirty="0" err="1">
                <a:solidFill>
                  <a:schemeClr val="tx1"/>
                </a:solidFill>
              </a:rPr>
              <a:t>dinero</a:t>
            </a:r>
            <a:r>
              <a:rPr lang="en-GB" sz="2000" dirty="0">
                <a:solidFill>
                  <a:schemeClr val="tx1"/>
                </a:solidFill>
              </a:rPr>
              <a:t>? </a:t>
            </a:r>
          </a:p>
        </p:txBody>
      </p:sp>
      <p:sp>
        <p:nvSpPr>
          <p:cNvPr id="39" name="Oval Callout 38"/>
          <p:cNvSpPr/>
          <p:nvPr/>
        </p:nvSpPr>
        <p:spPr>
          <a:xfrm>
            <a:off x="170796" y="3101357"/>
            <a:ext cx="3668272" cy="1198564"/>
          </a:xfrm>
          <a:prstGeom prst="wedgeEllipseCallout">
            <a:avLst>
              <a:gd name="adj1" fmla="val -31725"/>
              <a:gd name="adj2" fmla="val 6434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3. ¿</a:t>
            </a:r>
            <a:r>
              <a:rPr lang="en-GB" sz="2000" dirty="0" err="1">
                <a:solidFill>
                  <a:schemeClr val="tx1"/>
                </a:solidFill>
              </a:rPr>
              <a:t>Vais</a:t>
            </a:r>
            <a:r>
              <a:rPr lang="en-GB" sz="2000" dirty="0">
                <a:solidFill>
                  <a:schemeClr val="tx1"/>
                </a:solidFill>
              </a:rPr>
              <a:t> a mandar </a:t>
            </a:r>
            <a:r>
              <a:rPr lang="en-GB" sz="2000" dirty="0" err="1">
                <a:solidFill>
                  <a:schemeClr val="tx1"/>
                </a:solidFill>
              </a:rPr>
              <a:t>muchas</a:t>
            </a:r>
            <a:r>
              <a:rPr lang="en-GB" sz="2000" dirty="0">
                <a:solidFill>
                  <a:schemeClr val="tx1"/>
                </a:solidFill>
              </a:rPr>
              <a:t> </a:t>
            </a:r>
            <a:r>
              <a:rPr lang="en-GB" sz="2000" dirty="0" err="1">
                <a:solidFill>
                  <a:schemeClr val="tx1"/>
                </a:solidFill>
              </a:rPr>
              <a:t>tarjetas</a:t>
            </a:r>
            <a:r>
              <a:rPr lang="en-GB" sz="2000" dirty="0">
                <a:solidFill>
                  <a:schemeClr val="tx1"/>
                </a:solidFill>
              </a:rPr>
              <a:t> de Navidad?</a:t>
            </a:r>
          </a:p>
        </p:txBody>
      </p:sp>
      <p:sp>
        <p:nvSpPr>
          <p:cNvPr id="40" name="Oval Callout 39"/>
          <p:cNvSpPr/>
          <p:nvPr/>
        </p:nvSpPr>
        <p:spPr>
          <a:xfrm>
            <a:off x="59264" y="4851890"/>
            <a:ext cx="3708782" cy="1386048"/>
          </a:xfrm>
          <a:prstGeom prst="wedgeEllipseCallout">
            <a:avLst>
              <a:gd name="adj1" fmla="val 26572"/>
              <a:gd name="adj2" fmla="val -5971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5. ¿</a:t>
            </a:r>
            <a:r>
              <a:rPr lang="en-GB" sz="2000" dirty="0" err="1">
                <a:solidFill>
                  <a:schemeClr val="tx1"/>
                </a:solidFill>
              </a:rPr>
              <a:t>Vais</a:t>
            </a:r>
            <a:r>
              <a:rPr lang="en-GB" sz="2000" dirty="0">
                <a:solidFill>
                  <a:schemeClr val="tx1"/>
                </a:solidFill>
              </a:rPr>
              <a:t> a </a:t>
            </a:r>
            <a:r>
              <a:rPr lang="en-GB" sz="2000" dirty="0" err="1">
                <a:solidFill>
                  <a:schemeClr val="tx1"/>
                </a:solidFill>
              </a:rPr>
              <a:t>ver</a:t>
            </a:r>
            <a:r>
              <a:rPr lang="en-GB" sz="2000" dirty="0">
                <a:solidFill>
                  <a:schemeClr val="tx1"/>
                </a:solidFill>
              </a:rPr>
              <a:t> el </a:t>
            </a:r>
            <a:r>
              <a:rPr lang="en-GB" sz="2000" dirty="0" err="1">
                <a:solidFill>
                  <a:schemeClr val="tx1"/>
                </a:solidFill>
              </a:rPr>
              <a:t>programa</a:t>
            </a:r>
            <a:r>
              <a:rPr lang="en-GB" sz="2000" dirty="0">
                <a:solidFill>
                  <a:schemeClr val="tx1"/>
                </a:solidFill>
              </a:rPr>
              <a:t> de ‘El </a:t>
            </a:r>
            <a:r>
              <a:rPr lang="en-GB" sz="2000" dirty="0" err="1">
                <a:solidFill>
                  <a:schemeClr val="tx1"/>
                </a:solidFill>
              </a:rPr>
              <a:t>Gordo</a:t>
            </a:r>
            <a:r>
              <a:rPr lang="en-GB" sz="2000" dirty="0">
                <a:solidFill>
                  <a:schemeClr val="tx1"/>
                </a:solidFill>
              </a:rPr>
              <a:t>’?</a:t>
            </a:r>
          </a:p>
        </p:txBody>
      </p:sp>
      <p:sp>
        <p:nvSpPr>
          <p:cNvPr id="41" name="Oval Callout 40"/>
          <p:cNvSpPr/>
          <p:nvPr/>
        </p:nvSpPr>
        <p:spPr>
          <a:xfrm>
            <a:off x="4302818" y="4374219"/>
            <a:ext cx="3586364" cy="1309746"/>
          </a:xfrm>
          <a:prstGeom prst="wedgeEllipseCallout">
            <a:avLst>
              <a:gd name="adj1" fmla="val -52639"/>
              <a:gd name="adj2" fmla="val 2878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6. ¿</a:t>
            </a:r>
            <a:r>
              <a:rPr lang="en-GB" sz="2000" dirty="0" err="1">
                <a:solidFill>
                  <a:schemeClr val="tx1"/>
                </a:solidFill>
              </a:rPr>
              <a:t>Vais</a:t>
            </a:r>
            <a:r>
              <a:rPr lang="en-GB" sz="2000" dirty="0">
                <a:solidFill>
                  <a:schemeClr val="tx1"/>
                </a:solidFill>
              </a:rPr>
              <a:t> a la tienda </a:t>
            </a:r>
            <a:r>
              <a:rPr lang="en-GB" sz="2000" dirty="0" err="1">
                <a:solidFill>
                  <a:schemeClr val="tx1"/>
                </a:solidFill>
              </a:rPr>
              <a:t>en</a:t>
            </a:r>
            <a:r>
              <a:rPr lang="en-GB" sz="2000" dirty="0">
                <a:solidFill>
                  <a:schemeClr val="tx1"/>
                </a:solidFill>
              </a:rPr>
              <a:t> el </a:t>
            </a:r>
            <a:r>
              <a:rPr lang="en-GB" sz="2000" dirty="0" err="1">
                <a:solidFill>
                  <a:schemeClr val="tx1"/>
                </a:solidFill>
              </a:rPr>
              <a:t>centro</a:t>
            </a:r>
            <a:r>
              <a:rPr lang="en-GB" sz="2000" dirty="0">
                <a:solidFill>
                  <a:schemeClr val="tx1"/>
                </a:solidFill>
              </a:rPr>
              <a:t> para </a:t>
            </a:r>
            <a:r>
              <a:rPr lang="en-GB" sz="2000" dirty="0" err="1">
                <a:solidFill>
                  <a:schemeClr val="tx1"/>
                </a:solidFill>
              </a:rPr>
              <a:t>comprar</a:t>
            </a:r>
            <a:r>
              <a:rPr lang="en-GB" sz="2000" dirty="0">
                <a:solidFill>
                  <a:schemeClr val="tx1"/>
                </a:solidFill>
              </a:rPr>
              <a:t> regalos?</a:t>
            </a:r>
          </a:p>
        </p:txBody>
      </p:sp>
      <p:pic>
        <p:nvPicPr>
          <p:cNvPr id="7174" name="Picture 6" descr="Free Christmas Presents Clip Art, Download Free Christmas Presents ...">
            <a:extLst>
              <a:ext uri="{FF2B5EF4-FFF2-40B4-BE49-F238E27FC236}">
                <a16:creationId xmlns:a16="http://schemas.microsoft.com/office/drawing/2014/main" id="{C0E06635-3336-B843-94FD-D06282293C30}"/>
              </a:ext>
            </a:extLst>
          </p:cNvPr>
          <p:cNvPicPr>
            <a:picLocks noChangeAspect="1" noChangeArrowheads="1"/>
          </p:cNvPicPr>
          <p:nvPr/>
        </p:nvPicPr>
        <p:blipFill>
          <a:blip r:embed="rId4" cstate="screen">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ackgroundRemoval t="6731" b="93750" l="4390" r="96220">
                        <a14:foregroundMark x1="43537" y1="85737" x2="47195" y2="91346"/>
                        <a14:foregroundMark x1="47195" y1="91346" x2="52683" y2="93910"/>
                        <a14:foregroundMark x1="52683" y1="93910" x2="61951" y2="91987"/>
                        <a14:foregroundMark x1="14756" y1="80449" x2="9878" y2="74679"/>
                        <a14:foregroundMark x1="9878" y1="74679" x2="8780" y2="28205"/>
                        <a14:foregroundMark x1="8780" y1="28205" x2="7561" y2="27404"/>
                        <a14:foregroundMark x1="3293" y1="37019" x2="5366" y2="76603"/>
                        <a14:foregroundMark x1="5366" y1="76603" x2="8659" y2="82212"/>
                        <a14:foregroundMark x1="8659" y1="82212" x2="10244" y2="82372"/>
                        <a14:foregroundMark x1="30976" y1="11218" x2="28659" y2="7853"/>
                        <a14:foregroundMark x1="18659" y1="8974" x2="16341" y2="6891"/>
                        <a14:foregroundMark x1="5244" y1="29968" x2="4634" y2="26122"/>
                        <a14:foregroundMark x1="89390" y1="24038" x2="92073" y2="41506"/>
                        <a14:foregroundMark x1="92073" y1="41506" x2="94878" y2="48878"/>
                        <a14:foregroundMark x1="94878" y1="48878" x2="92317" y2="73558"/>
                        <a14:foregroundMark x1="92317" y1="73558" x2="85732" y2="76442"/>
                        <a14:foregroundMark x1="94268" y1="36058" x2="97677" y2="49811"/>
                        <a14:foregroundMark x1="98812" y1="67628" x2="98780" y2="68109"/>
                        <a14:foregroundMark x1="98780" y1="68109" x2="96220" y2="74519"/>
                        <a14:foregroundMark x1="96220" y1="74519" x2="95976" y2="74840"/>
                        <a14:backgroundMark x1="98902" y1="70032" x2="98293" y2="51763"/>
                        <a14:backgroundMark x1="99390" y1="53526" x2="99390" y2="67628"/>
                        <a14:backgroundMark x1="99390" y1="67628" x2="99390" y2="67628"/>
                      </a14:backgroundRemoval>
                    </a14:imgEffect>
                  </a14:imgLayer>
                </a14:imgProps>
              </a:ext>
              <a:ext uri="{28A0092B-C50C-407E-A947-70E740481C1C}">
                <a14:useLocalDpi xmlns:a14="http://schemas.microsoft.com/office/drawing/2010/main"/>
              </a:ext>
            </a:extLst>
          </a:blip>
          <a:srcRect/>
          <a:stretch>
            <a:fillRect/>
          </a:stretch>
        </p:blipFill>
        <p:spPr bwMode="auto">
          <a:xfrm>
            <a:off x="8396474" y="998200"/>
            <a:ext cx="1082455" cy="8237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5" descr="green checkmark">
            <a:extLst>
              <a:ext uri="{FF2B5EF4-FFF2-40B4-BE49-F238E27FC236}">
                <a16:creationId xmlns:a16="http://schemas.microsoft.com/office/drawing/2014/main" id="{1327E25B-F959-794D-8A1F-5535278E0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8532" y="3169596"/>
            <a:ext cx="376696" cy="392392"/>
          </a:xfrm>
          <a:prstGeom prst="rect">
            <a:avLst/>
          </a:prstGeom>
        </p:spPr>
      </p:pic>
      <p:pic>
        <p:nvPicPr>
          <p:cNvPr id="12" name="Imagen 11" descr="Dibujo animado de un personaje de caricatura&#10;&#10;Descripción generada automáticamente con confianza media">
            <a:extLst>
              <a:ext uri="{FF2B5EF4-FFF2-40B4-BE49-F238E27FC236}">
                <a16:creationId xmlns:a16="http://schemas.microsoft.com/office/drawing/2014/main" id="{85C716A9-4395-CE45-B65B-D64BBF6415FE}"/>
              </a:ext>
            </a:extLst>
          </p:cNvPr>
          <p:cNvPicPr>
            <a:picLocks noChangeAspect="1"/>
          </p:cNvPicPr>
          <p:nvPr/>
        </p:nvPicPr>
        <p:blipFill rotWithShape="1">
          <a:blip r:embed="rId6"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7558741" y="934086"/>
            <a:ext cx="808634" cy="1208725"/>
          </a:xfrm>
          <a:prstGeom prst="rect">
            <a:avLst/>
          </a:prstGeom>
        </p:spPr>
      </p:pic>
      <p:pic>
        <p:nvPicPr>
          <p:cNvPr id="19" name="Picture 15" descr="green checkmark">
            <a:extLst>
              <a:ext uri="{FF2B5EF4-FFF2-40B4-BE49-F238E27FC236}">
                <a16:creationId xmlns:a16="http://schemas.microsoft.com/office/drawing/2014/main" id="{AB658695-3E03-49B9-97E3-A14159CE9D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3600990"/>
            <a:ext cx="376696" cy="392392"/>
          </a:xfrm>
          <a:prstGeom prst="rect">
            <a:avLst/>
          </a:prstGeom>
        </p:spPr>
      </p:pic>
      <p:pic>
        <p:nvPicPr>
          <p:cNvPr id="20" name="Picture 15" descr="green checkmark">
            <a:extLst>
              <a:ext uri="{FF2B5EF4-FFF2-40B4-BE49-F238E27FC236}">
                <a16:creationId xmlns:a16="http://schemas.microsoft.com/office/drawing/2014/main" id="{BC4E5FF1-8085-48F8-9FC3-BC2A11F6F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4103725"/>
            <a:ext cx="376696" cy="392392"/>
          </a:xfrm>
          <a:prstGeom prst="rect">
            <a:avLst/>
          </a:prstGeom>
        </p:spPr>
      </p:pic>
      <p:pic>
        <p:nvPicPr>
          <p:cNvPr id="21" name="Picture 15" descr="green checkmark">
            <a:extLst>
              <a:ext uri="{FF2B5EF4-FFF2-40B4-BE49-F238E27FC236}">
                <a16:creationId xmlns:a16="http://schemas.microsoft.com/office/drawing/2014/main" id="{AEFF33F3-DBA8-4F2F-AE8D-5E14111FC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4551288"/>
            <a:ext cx="376696" cy="392392"/>
          </a:xfrm>
          <a:prstGeom prst="rect">
            <a:avLst/>
          </a:prstGeom>
        </p:spPr>
      </p:pic>
      <p:pic>
        <p:nvPicPr>
          <p:cNvPr id="22" name="Picture 15" descr="green checkmark">
            <a:extLst>
              <a:ext uri="{FF2B5EF4-FFF2-40B4-BE49-F238E27FC236}">
                <a16:creationId xmlns:a16="http://schemas.microsoft.com/office/drawing/2014/main" id="{A3C46633-0521-465F-BE0D-ABB316BDB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0581" y="5029092"/>
            <a:ext cx="376696" cy="392392"/>
          </a:xfrm>
          <a:prstGeom prst="rect">
            <a:avLst/>
          </a:prstGeom>
        </p:spPr>
      </p:pic>
      <p:sp>
        <p:nvSpPr>
          <p:cNvPr id="5" name="Speech Bubble: Rectangle with Corners Rounded 4">
            <a:extLst>
              <a:ext uri="{FF2B5EF4-FFF2-40B4-BE49-F238E27FC236}">
                <a16:creationId xmlns:a16="http://schemas.microsoft.com/office/drawing/2014/main" id="{08A06CBF-5D59-4340-A9EC-6D4A4A8B1EDE}"/>
              </a:ext>
            </a:extLst>
          </p:cNvPr>
          <p:cNvSpPr/>
          <p:nvPr/>
        </p:nvSpPr>
        <p:spPr>
          <a:xfrm>
            <a:off x="3698375" y="2720704"/>
            <a:ext cx="4575712" cy="3046732"/>
          </a:xfrm>
          <a:prstGeom prst="wedgeRoundRectCallout">
            <a:avLst>
              <a:gd name="adj1" fmla="val -60260"/>
              <a:gd name="adj2" fmla="val 45466"/>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‘El </a:t>
            </a:r>
            <a:r>
              <a:rPr lang="en-GB" sz="2200" dirty="0" err="1">
                <a:solidFill>
                  <a:schemeClr val="bg1"/>
                </a:solidFill>
              </a:rPr>
              <a:t>Gordo</a:t>
            </a:r>
            <a:r>
              <a:rPr lang="en-GB" sz="2200" dirty="0">
                <a:solidFill>
                  <a:schemeClr val="bg1"/>
                </a:solidFill>
              </a:rPr>
              <a:t>’ es un </a:t>
            </a:r>
            <a:r>
              <a:rPr lang="en-GB" sz="2200" dirty="0" err="1">
                <a:solidFill>
                  <a:schemeClr val="bg1"/>
                </a:solidFill>
              </a:rPr>
              <a:t>premio</a:t>
            </a:r>
            <a:r>
              <a:rPr lang="en-GB" sz="2200" dirty="0">
                <a:solidFill>
                  <a:schemeClr val="bg1"/>
                </a:solidFill>
              </a:rPr>
              <a:t> de la </a:t>
            </a:r>
            <a:r>
              <a:rPr lang="en-GB" sz="2200" dirty="0" err="1">
                <a:solidFill>
                  <a:schemeClr val="bg1"/>
                </a:solidFill>
              </a:rPr>
              <a:t>lotería</a:t>
            </a:r>
            <a:r>
              <a:rPr lang="en-GB" sz="2200" dirty="0">
                <a:solidFill>
                  <a:schemeClr val="bg1"/>
                </a:solidFill>
              </a:rPr>
              <a:t>* de Navidad </a:t>
            </a:r>
            <a:r>
              <a:rPr lang="en-GB" sz="2200" dirty="0" err="1">
                <a:solidFill>
                  <a:schemeClr val="bg1"/>
                </a:solidFill>
              </a:rPr>
              <a:t>en</a:t>
            </a:r>
            <a:r>
              <a:rPr lang="en-GB" sz="2200" dirty="0">
                <a:solidFill>
                  <a:schemeClr val="bg1"/>
                </a:solidFill>
              </a:rPr>
              <a:t> </a:t>
            </a:r>
            <a:r>
              <a:rPr lang="en-GB" sz="2200" dirty="0" err="1">
                <a:solidFill>
                  <a:schemeClr val="bg1"/>
                </a:solidFill>
              </a:rPr>
              <a:t>España</a:t>
            </a:r>
            <a:r>
              <a:rPr lang="en-GB" sz="2200" dirty="0">
                <a:solidFill>
                  <a:schemeClr val="bg1"/>
                </a:solidFill>
              </a:rPr>
              <a:t>. El </a:t>
            </a:r>
            <a:r>
              <a:rPr lang="en-GB" sz="2200" dirty="0" err="1">
                <a:solidFill>
                  <a:schemeClr val="bg1"/>
                </a:solidFill>
              </a:rPr>
              <a:t>programa</a:t>
            </a:r>
            <a:r>
              <a:rPr lang="en-GB" sz="2200" dirty="0">
                <a:solidFill>
                  <a:schemeClr val="bg1"/>
                </a:solidFill>
              </a:rPr>
              <a:t> de </a:t>
            </a:r>
            <a:r>
              <a:rPr lang="en-GB" sz="2200" dirty="0" err="1">
                <a:solidFill>
                  <a:schemeClr val="bg1"/>
                </a:solidFill>
              </a:rPr>
              <a:t>televisión</a:t>
            </a:r>
            <a:r>
              <a:rPr lang="en-GB" sz="2200" dirty="0">
                <a:solidFill>
                  <a:schemeClr val="bg1"/>
                </a:solidFill>
              </a:rPr>
              <a:t> </a:t>
            </a:r>
            <a:r>
              <a:rPr lang="en-GB" sz="2200" dirty="0" err="1">
                <a:solidFill>
                  <a:schemeClr val="bg1"/>
                </a:solidFill>
              </a:rPr>
              <a:t>tiene</a:t>
            </a:r>
            <a:r>
              <a:rPr lang="en-GB" sz="2200" dirty="0">
                <a:solidFill>
                  <a:schemeClr val="bg1"/>
                </a:solidFill>
              </a:rPr>
              <a:t> </a:t>
            </a:r>
            <a:r>
              <a:rPr lang="en-GB" sz="2200" dirty="0" err="1">
                <a:solidFill>
                  <a:schemeClr val="bg1"/>
                </a:solidFill>
              </a:rPr>
              <a:t>lugar</a:t>
            </a:r>
            <a:r>
              <a:rPr lang="en-GB" sz="2200" dirty="0">
                <a:solidFill>
                  <a:schemeClr val="bg1"/>
                </a:solidFill>
              </a:rPr>
              <a:t> el 22 de </a:t>
            </a:r>
            <a:r>
              <a:rPr lang="en-GB" sz="2200" dirty="0" err="1">
                <a:solidFill>
                  <a:schemeClr val="bg1"/>
                </a:solidFill>
              </a:rPr>
              <a:t>diciembre</a:t>
            </a:r>
            <a:r>
              <a:rPr lang="en-GB" sz="2200" dirty="0">
                <a:solidFill>
                  <a:schemeClr val="bg1"/>
                </a:solidFill>
              </a:rPr>
              <a:t> </a:t>
            </a:r>
            <a:r>
              <a:rPr lang="en-GB" sz="2200" dirty="0" err="1">
                <a:solidFill>
                  <a:schemeClr val="bg1"/>
                </a:solidFill>
              </a:rPr>
              <a:t>cada</a:t>
            </a:r>
            <a:r>
              <a:rPr lang="en-GB" sz="2200" dirty="0">
                <a:solidFill>
                  <a:schemeClr val="bg1"/>
                </a:solidFill>
              </a:rPr>
              <a:t> </a:t>
            </a:r>
            <a:r>
              <a:rPr lang="en-GB" sz="2200" dirty="0" err="1">
                <a:solidFill>
                  <a:schemeClr val="bg1"/>
                </a:solidFill>
              </a:rPr>
              <a:t>año</a:t>
            </a:r>
            <a:r>
              <a:rPr lang="en-GB" sz="2200" dirty="0">
                <a:solidFill>
                  <a:schemeClr val="bg1"/>
                </a:solidFill>
              </a:rPr>
              <a:t>. ¡</a:t>
            </a:r>
            <a:r>
              <a:rPr lang="en-GB" sz="2200" dirty="0" err="1">
                <a:solidFill>
                  <a:schemeClr val="bg1"/>
                </a:solidFill>
              </a:rPr>
              <a:t>Puedes</a:t>
            </a:r>
            <a:r>
              <a:rPr lang="en-GB" sz="2200" dirty="0">
                <a:solidFill>
                  <a:schemeClr val="bg1"/>
                </a:solidFill>
              </a:rPr>
              <a:t> </a:t>
            </a:r>
            <a:r>
              <a:rPr lang="en-GB" sz="2200" dirty="0" err="1">
                <a:solidFill>
                  <a:schemeClr val="bg1"/>
                </a:solidFill>
              </a:rPr>
              <a:t>ganar</a:t>
            </a:r>
            <a:r>
              <a:rPr lang="en-GB" sz="2200" dirty="0">
                <a:solidFill>
                  <a:schemeClr val="bg1"/>
                </a:solidFill>
              </a:rPr>
              <a:t> una </a:t>
            </a:r>
            <a:r>
              <a:rPr lang="en-GB" sz="2200" dirty="0" err="1">
                <a:solidFill>
                  <a:schemeClr val="bg1"/>
                </a:solidFill>
              </a:rPr>
              <a:t>cantidad</a:t>
            </a:r>
            <a:r>
              <a:rPr lang="en-GB" sz="2200" dirty="0">
                <a:solidFill>
                  <a:schemeClr val="bg1"/>
                </a:solidFill>
              </a:rPr>
              <a:t> </a:t>
            </a:r>
            <a:r>
              <a:rPr lang="en-GB" sz="2200" dirty="0" err="1">
                <a:solidFill>
                  <a:schemeClr val="bg1"/>
                </a:solidFill>
              </a:rPr>
              <a:t>muy</a:t>
            </a:r>
            <a:r>
              <a:rPr lang="en-GB" sz="2200" dirty="0">
                <a:solidFill>
                  <a:schemeClr val="bg1"/>
                </a:solidFill>
              </a:rPr>
              <a:t> </a:t>
            </a:r>
            <a:r>
              <a:rPr lang="en-GB" sz="2200" dirty="0" err="1">
                <a:solidFill>
                  <a:schemeClr val="bg1"/>
                </a:solidFill>
              </a:rPr>
              <a:t>grande</a:t>
            </a:r>
            <a:r>
              <a:rPr lang="en-GB" sz="2200" dirty="0">
                <a:solidFill>
                  <a:schemeClr val="bg1"/>
                </a:solidFill>
              </a:rPr>
              <a:t> de dinero!</a:t>
            </a:r>
          </a:p>
          <a:p>
            <a:pPr algn="ctr"/>
            <a:endParaRPr lang="en-GB" sz="2000" dirty="0">
              <a:solidFill>
                <a:schemeClr val="bg1"/>
              </a:solidFill>
            </a:endParaRPr>
          </a:p>
          <a:p>
            <a:pPr algn="ctr"/>
            <a:r>
              <a:rPr lang="en-GB" sz="2000" dirty="0">
                <a:solidFill>
                  <a:schemeClr val="bg1"/>
                </a:solidFill>
              </a:rPr>
              <a:t>* La </a:t>
            </a:r>
            <a:r>
              <a:rPr lang="en-GB" sz="2000" dirty="0" err="1">
                <a:solidFill>
                  <a:schemeClr val="bg1"/>
                </a:solidFill>
              </a:rPr>
              <a:t>lotería</a:t>
            </a:r>
            <a:r>
              <a:rPr lang="en-GB" sz="2000" dirty="0">
                <a:solidFill>
                  <a:schemeClr val="bg1"/>
                </a:solidFill>
              </a:rPr>
              <a:t> =  lottery</a:t>
            </a:r>
          </a:p>
        </p:txBody>
      </p:sp>
      <p:sp>
        <p:nvSpPr>
          <p:cNvPr id="6" name="Rounded Rectangular Callout 5"/>
          <p:cNvSpPr/>
          <p:nvPr/>
        </p:nvSpPr>
        <p:spPr>
          <a:xfrm>
            <a:off x="9329032" y="796257"/>
            <a:ext cx="2759324" cy="721019"/>
          </a:xfrm>
          <a:prstGeom prst="wedgeRoundRectCallout">
            <a:avLst>
              <a:gd name="adj1" fmla="val 22119"/>
              <a:gd name="adj2" fmla="val 13089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‘You (plural) are going to’ + infinitive</a:t>
            </a:r>
          </a:p>
        </p:txBody>
      </p:sp>
      <p:sp>
        <p:nvSpPr>
          <p:cNvPr id="25" name="Rounded Rectangular Callout 24"/>
          <p:cNvSpPr/>
          <p:nvPr/>
        </p:nvSpPr>
        <p:spPr>
          <a:xfrm>
            <a:off x="7421467" y="1627619"/>
            <a:ext cx="2929171" cy="461135"/>
          </a:xfrm>
          <a:prstGeom prst="wedgeRoundRectCallout">
            <a:avLst>
              <a:gd name="adj1" fmla="val 22504"/>
              <a:gd name="adj2" fmla="val 9308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‘You (plural) go to…’</a:t>
            </a:r>
          </a:p>
        </p:txBody>
      </p:sp>
      <p:sp>
        <p:nvSpPr>
          <p:cNvPr id="8" name="Rectangle 7"/>
          <p:cNvSpPr/>
          <p:nvPr/>
        </p:nvSpPr>
        <p:spPr>
          <a:xfrm>
            <a:off x="8195123" y="2307347"/>
            <a:ext cx="2053767" cy="369332"/>
          </a:xfrm>
          <a:prstGeom prst="rect">
            <a:avLst/>
          </a:prstGeom>
        </p:spPr>
        <p:txBody>
          <a:bodyPr wrap="none">
            <a:spAutoFit/>
          </a:bodyPr>
          <a:lstStyle/>
          <a:p>
            <a:pPr algn="ctr"/>
            <a:r>
              <a:rPr lang="en-US" b="1" dirty="0" err="1"/>
              <a:t>Cada</a:t>
            </a:r>
            <a:r>
              <a:rPr lang="en-US" b="1" dirty="0"/>
              <a:t> </a:t>
            </a:r>
            <a:r>
              <a:rPr lang="en-US" b="1" dirty="0" err="1"/>
              <a:t>diciembre</a:t>
            </a:r>
            <a:endParaRPr lang="en-US" b="1" dirty="0"/>
          </a:p>
        </p:txBody>
      </p:sp>
      <p:sp>
        <p:nvSpPr>
          <p:cNvPr id="9" name="Rectangle 8"/>
          <p:cNvSpPr/>
          <p:nvPr/>
        </p:nvSpPr>
        <p:spPr>
          <a:xfrm>
            <a:off x="10693521" y="2307347"/>
            <a:ext cx="1426994" cy="369332"/>
          </a:xfrm>
          <a:prstGeom prst="rect">
            <a:avLst/>
          </a:prstGeom>
        </p:spPr>
        <p:txBody>
          <a:bodyPr wrap="none">
            <a:spAutoFit/>
          </a:bodyPr>
          <a:lstStyle/>
          <a:p>
            <a:pPr algn="ctr"/>
            <a:r>
              <a:rPr lang="en-US" b="1" dirty="0" err="1"/>
              <a:t>En</a:t>
            </a:r>
            <a:r>
              <a:rPr lang="en-US" b="1" dirty="0"/>
              <a:t> </a:t>
            </a:r>
            <a:r>
              <a:rPr lang="en-US" b="1" dirty="0" err="1"/>
              <a:t>el</a:t>
            </a:r>
            <a:r>
              <a:rPr lang="en-US" b="1" dirty="0"/>
              <a:t> </a:t>
            </a:r>
            <a:r>
              <a:rPr lang="en-US" b="1" dirty="0" err="1"/>
              <a:t>futuro</a:t>
            </a:r>
            <a:endParaRPr lang="en-US" b="1" dirty="0"/>
          </a:p>
        </p:txBody>
      </p:sp>
      <p:sp>
        <p:nvSpPr>
          <p:cNvPr id="11" name="TextBox 10">
            <a:extLst>
              <a:ext uri="{FF2B5EF4-FFF2-40B4-BE49-F238E27FC236}">
                <a16:creationId xmlns:a16="http://schemas.microsoft.com/office/drawing/2014/main" id="{D8A39F9A-DEC9-4E67-8CFB-756F2BF433EB}"/>
              </a:ext>
            </a:extLst>
          </p:cNvPr>
          <p:cNvSpPr txBox="1"/>
          <p:nvPr/>
        </p:nvSpPr>
        <p:spPr>
          <a:xfrm>
            <a:off x="2662681" y="103089"/>
            <a:ext cx="7157312" cy="830997"/>
          </a:xfrm>
          <a:prstGeom prst="rect">
            <a:avLst/>
          </a:prstGeom>
          <a:noFill/>
        </p:spPr>
        <p:txBody>
          <a:bodyPr wrap="square" rtlCol="0">
            <a:spAutoFit/>
          </a:bodyPr>
          <a:lstStyle/>
          <a:p>
            <a:r>
              <a:rPr lang="en-GB" sz="2400" dirty="0"/>
              <a:t>Daniel </a:t>
            </a:r>
            <a:r>
              <a:rPr lang="en-GB" sz="2400" dirty="0" err="1"/>
              <a:t>tiene</a:t>
            </a:r>
            <a:r>
              <a:rPr lang="en-GB" sz="2400" dirty="0"/>
              <a:t> </a:t>
            </a:r>
            <a:r>
              <a:rPr lang="en-GB" sz="2400" dirty="0" err="1"/>
              <a:t>unas</a:t>
            </a:r>
            <a:r>
              <a:rPr lang="en-GB" sz="2400" dirty="0"/>
              <a:t> </a:t>
            </a:r>
            <a:r>
              <a:rPr lang="en-GB" sz="2400" dirty="0" err="1"/>
              <a:t>preguntas</a:t>
            </a:r>
            <a:r>
              <a:rPr lang="en-GB" sz="2400" dirty="0"/>
              <a:t> </a:t>
            </a:r>
            <a:r>
              <a:rPr lang="en-GB" sz="2400" dirty="0" err="1"/>
              <a:t>sobre</a:t>
            </a:r>
            <a:r>
              <a:rPr lang="en-GB" sz="2400" dirty="0"/>
              <a:t> la Navidad. Lee las </a:t>
            </a:r>
            <a:r>
              <a:rPr lang="en-GB" sz="2400" dirty="0" err="1"/>
              <a:t>frases</a:t>
            </a:r>
            <a:r>
              <a:rPr lang="en-GB" sz="2400" dirty="0"/>
              <a:t> y </a:t>
            </a:r>
            <a:r>
              <a:rPr lang="en-GB" sz="2400" dirty="0" err="1"/>
              <a:t>elige</a:t>
            </a:r>
            <a:r>
              <a:rPr lang="en-GB" sz="2400" dirty="0"/>
              <a:t> la </a:t>
            </a:r>
            <a:r>
              <a:rPr lang="en-GB" sz="2400" dirty="0" err="1"/>
              <a:t>opción</a:t>
            </a:r>
            <a:r>
              <a:rPr lang="en-GB" sz="2400" dirty="0"/>
              <a:t> </a:t>
            </a:r>
            <a:r>
              <a:rPr lang="en-GB" sz="2400" dirty="0" err="1"/>
              <a:t>correcta</a:t>
            </a:r>
            <a:r>
              <a:rPr lang="en-GB" sz="2400" dirty="0"/>
              <a:t>.</a:t>
            </a:r>
          </a:p>
        </p:txBody>
      </p:sp>
    </p:spTree>
    <p:extLst>
      <p:ext uri="{BB962C8B-B14F-4D97-AF65-F5344CB8AC3E}">
        <p14:creationId xmlns:p14="http://schemas.microsoft.com/office/powerpoint/2010/main" val="7275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2510971" cy="647577"/>
          </a:xfrm>
        </p:spPr>
        <p:txBody>
          <a:bodyPr>
            <a:noAutofit/>
          </a:bodyPr>
          <a:lstStyle/>
          <a:p>
            <a:pPr>
              <a:lnSpc>
                <a:spcPct val="100000"/>
              </a:lnSpc>
            </a:pPr>
            <a:r>
              <a:rPr lang="en-GB" sz="2800" b="1" dirty="0"/>
              <a:t>La Navidad </a:t>
            </a:r>
            <a:endParaRPr lang="en-GB" sz="2800" dirty="0"/>
          </a:p>
        </p:txBody>
      </p:sp>
      <p:sp>
        <p:nvSpPr>
          <p:cNvPr id="4" name="Rounded Rectangle 11">
            <a:extLst>
              <a:ext uri="{FF2B5EF4-FFF2-40B4-BE49-F238E27FC236}">
                <a16:creationId xmlns:a16="http://schemas.microsoft.com/office/drawing/2014/main" id="{A316DD52-7894-4A75-969C-CA0645DA2978}"/>
              </a:ext>
            </a:extLst>
          </p:cNvPr>
          <p:cNvSpPr/>
          <p:nvPr/>
        </p:nvSpPr>
        <p:spPr>
          <a:xfrm>
            <a:off x="10075334" y="258197"/>
            <a:ext cx="1852841" cy="41913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err="1">
                <a:solidFill>
                  <a:prstClr val="white"/>
                </a:solidFill>
                <a:latin typeface="Century Gothic" panose="020B0502020202020204" pitchFamily="34" charset="0"/>
              </a:rPr>
              <a:t>escucha</a:t>
            </a:r>
            <a:r>
              <a:rPr lang="en-GB" sz="2400" b="1" dirty="0">
                <a:solidFill>
                  <a:prstClr val="white"/>
                </a:solidFill>
                <a:latin typeface="Century Gothic" panose="020B0502020202020204" pitchFamily="34" charset="0"/>
              </a:rPr>
              <a:t>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87658321"/>
              </p:ext>
            </p:extLst>
          </p:nvPr>
        </p:nvGraphicFramePr>
        <p:xfrm>
          <a:off x="194011" y="1786897"/>
          <a:ext cx="10276794" cy="3795863"/>
        </p:xfrm>
        <a:graphic>
          <a:graphicData uri="http://schemas.openxmlformats.org/drawingml/2006/table">
            <a:tbl>
              <a:tblPr firstRow="1" bandRow="1">
                <a:tableStyleId>{5DA37D80-6434-44D0-A028-1B22A696006F}</a:tableStyleId>
              </a:tblPr>
              <a:tblGrid>
                <a:gridCol w="535249">
                  <a:extLst>
                    <a:ext uri="{9D8B030D-6E8A-4147-A177-3AD203B41FA5}">
                      <a16:colId xmlns:a16="http://schemas.microsoft.com/office/drawing/2014/main" val="20000"/>
                    </a:ext>
                  </a:extLst>
                </a:gridCol>
                <a:gridCol w="4845761">
                  <a:extLst>
                    <a:ext uri="{9D8B030D-6E8A-4147-A177-3AD203B41FA5}">
                      <a16:colId xmlns:a16="http://schemas.microsoft.com/office/drawing/2014/main" val="20001"/>
                    </a:ext>
                  </a:extLst>
                </a:gridCol>
                <a:gridCol w="2447892">
                  <a:extLst>
                    <a:ext uri="{9D8B030D-6E8A-4147-A177-3AD203B41FA5}">
                      <a16:colId xmlns:a16="http://schemas.microsoft.com/office/drawing/2014/main" val="20004"/>
                    </a:ext>
                  </a:extLst>
                </a:gridCol>
                <a:gridCol w="2447892">
                  <a:extLst>
                    <a:ext uri="{9D8B030D-6E8A-4147-A177-3AD203B41FA5}">
                      <a16:colId xmlns:a16="http://schemas.microsoft.com/office/drawing/2014/main" val="20005"/>
                    </a:ext>
                  </a:extLst>
                </a:gridCol>
              </a:tblGrid>
              <a:tr h="595463">
                <a:tc>
                  <a:txBody>
                    <a:bodyPr/>
                    <a:lstStyle/>
                    <a:p>
                      <a:pPr algn="ctr"/>
                      <a:endParaRPr lang="en-US" sz="1900" dirty="0">
                        <a:solidFill>
                          <a:schemeClr val="tx1"/>
                        </a:solidFill>
                      </a:endParaRPr>
                    </a:p>
                  </a:txBody>
                  <a:tcPr marL="121920" marR="121920" marT="60960" marB="60960">
                    <a:noFill/>
                  </a:tcPr>
                </a:tc>
                <a:tc>
                  <a:txBody>
                    <a:bodyPr/>
                    <a:lstStyle/>
                    <a:p>
                      <a:pPr algn="ctr"/>
                      <a:r>
                        <a:rPr lang="en-US" sz="2400" dirty="0">
                          <a:solidFill>
                            <a:schemeClr val="tx1"/>
                          </a:solidFill>
                        </a:rPr>
                        <a:t>¿</a:t>
                      </a:r>
                      <a:r>
                        <a:rPr lang="en-US" sz="2400" dirty="0" err="1">
                          <a:solidFill>
                            <a:schemeClr val="tx1"/>
                          </a:solidFill>
                        </a:rPr>
                        <a:t>Nosotros</a:t>
                      </a:r>
                      <a:r>
                        <a:rPr lang="en-US" sz="2400" dirty="0">
                          <a:solidFill>
                            <a:schemeClr val="tx1"/>
                          </a:solidFill>
                        </a:rPr>
                        <a:t>, </a:t>
                      </a:r>
                      <a:r>
                        <a:rPr lang="en-US" sz="2400" dirty="0" err="1">
                          <a:solidFill>
                            <a:schemeClr val="tx1"/>
                          </a:solidFill>
                        </a:rPr>
                        <a:t>vosotros</a:t>
                      </a:r>
                      <a:r>
                        <a:rPr lang="en-US" sz="2400" dirty="0">
                          <a:solidFill>
                            <a:schemeClr val="tx1"/>
                          </a:solidFill>
                        </a:rPr>
                        <a:t> o </a:t>
                      </a:r>
                      <a:r>
                        <a:rPr lang="en-US" sz="2400" dirty="0" err="1">
                          <a:solidFill>
                            <a:schemeClr val="tx1"/>
                          </a:solidFill>
                        </a:rPr>
                        <a:t>ellos</a:t>
                      </a:r>
                      <a:r>
                        <a:rPr lang="en-US" sz="2400" dirty="0">
                          <a:solidFill>
                            <a:schemeClr val="tx1"/>
                          </a:solidFill>
                        </a:rPr>
                        <a:t>?</a:t>
                      </a:r>
                    </a:p>
                  </a:txBody>
                  <a:tcPr marL="121920" marR="121920" marT="60960" marB="60960" anchor="ctr">
                    <a:noFill/>
                  </a:tcPr>
                </a:tc>
                <a:tc>
                  <a:txBody>
                    <a:bodyPr/>
                    <a:lstStyle/>
                    <a:p>
                      <a:pPr algn="ctr"/>
                      <a:r>
                        <a:rPr lang="en-US" sz="2400" dirty="0" err="1">
                          <a:solidFill>
                            <a:schemeClr val="tx1"/>
                          </a:solidFill>
                        </a:rPr>
                        <a:t>cada</a:t>
                      </a:r>
                      <a:r>
                        <a:rPr lang="en-US" sz="2400" dirty="0">
                          <a:solidFill>
                            <a:schemeClr val="tx1"/>
                          </a:solidFill>
                        </a:rPr>
                        <a:t> Navidad</a:t>
                      </a:r>
                    </a:p>
                  </a:txBody>
                  <a:tcPr marL="121920" marR="121920" marT="60960" marB="60960" anchor="ctr">
                    <a:noFill/>
                  </a:tcPr>
                </a:tc>
                <a:tc>
                  <a:txBody>
                    <a:bodyPr/>
                    <a:lstStyle/>
                    <a:p>
                      <a:pPr algn="ctr"/>
                      <a:r>
                        <a:rPr lang="en-US" sz="2400" dirty="0" err="1">
                          <a:solidFill>
                            <a:schemeClr val="tx1"/>
                          </a:solidFill>
                        </a:rPr>
                        <a:t>en</a:t>
                      </a:r>
                      <a:r>
                        <a:rPr lang="en-US" sz="2400" dirty="0">
                          <a:solidFill>
                            <a:schemeClr val="tx1"/>
                          </a:solidFill>
                        </a:rPr>
                        <a:t> el </a:t>
                      </a:r>
                      <a:r>
                        <a:rPr lang="en-US" sz="2400" dirty="0" err="1">
                          <a:solidFill>
                            <a:schemeClr val="tx1"/>
                          </a:solidFill>
                        </a:rPr>
                        <a:t>futuro</a:t>
                      </a:r>
                      <a:endParaRPr lang="en-US" sz="2400" dirty="0">
                        <a:solidFill>
                          <a:schemeClr val="tx1"/>
                        </a:solidFill>
                      </a:endParaRPr>
                    </a:p>
                  </a:txBody>
                  <a:tcPr marL="121920" marR="121920" marT="60960" marB="60960" anchor="ctr">
                    <a:noFill/>
                  </a:tcPr>
                </a:tc>
                <a:extLst>
                  <a:ext uri="{0D108BD9-81ED-4DB2-BD59-A6C34878D82A}">
                    <a16:rowId xmlns:a16="http://schemas.microsoft.com/office/drawing/2014/main" val="10000"/>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1"/>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2"/>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3"/>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4"/>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5"/>
                  </a:ext>
                </a:extLst>
              </a:tr>
              <a:tr h="399608">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1 Vamos a cantar.wav"/>
            </a:hlinkClick>
            <a:extLst>
              <a:ext uri="{FF2B5EF4-FFF2-40B4-BE49-F238E27FC236}">
                <a16:creationId xmlns:a16="http://schemas.microsoft.com/office/drawing/2014/main" id="{30030AF8-564D-734B-84B9-DB4C7A3A6A53}"/>
              </a:ext>
            </a:extLst>
          </p:cNvPr>
          <p:cNvSpPr/>
          <p:nvPr/>
        </p:nvSpPr>
        <p:spPr>
          <a:xfrm>
            <a:off x="255673" y="2468739"/>
            <a:ext cx="413931" cy="369863"/>
          </a:xfrm>
          <a:prstGeom prst="actionButtonBlank">
            <a:avLst/>
          </a:prstGeom>
          <a:solidFill>
            <a:srgbClr val="3D5CA7"/>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10" name="Action Button: Custom 16">
            <a:hlinkClick r:id="" action="ppaction://noaction" highlightClick="1">
              <a:snd r:embed="rId4" name="2 Vais al pueblo.wav"/>
            </a:hlinkClick>
            <a:extLst>
              <a:ext uri="{FF2B5EF4-FFF2-40B4-BE49-F238E27FC236}">
                <a16:creationId xmlns:a16="http://schemas.microsoft.com/office/drawing/2014/main" id="{30030AF8-564D-734B-84B9-DB4C7A3A6A53}"/>
              </a:ext>
            </a:extLst>
          </p:cNvPr>
          <p:cNvSpPr/>
          <p:nvPr/>
        </p:nvSpPr>
        <p:spPr>
          <a:xfrm>
            <a:off x="266513" y="2992941"/>
            <a:ext cx="413931" cy="369863"/>
          </a:xfrm>
          <a:prstGeom prst="actionButtonBlank">
            <a:avLst/>
          </a:prstGeom>
          <a:solidFill>
            <a:srgbClr val="3D5CA7"/>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2</a:t>
            </a:r>
          </a:p>
        </p:txBody>
      </p:sp>
      <p:sp>
        <p:nvSpPr>
          <p:cNvPr id="11" name="Action Button: Custom 16">
            <a:hlinkClick r:id="" action="ppaction://noaction" highlightClick="1">
              <a:snd r:embed="rId5" name="3 Vamos a tener.wav"/>
            </a:hlinkClick>
            <a:extLst>
              <a:ext uri="{FF2B5EF4-FFF2-40B4-BE49-F238E27FC236}">
                <a16:creationId xmlns:a16="http://schemas.microsoft.com/office/drawing/2014/main" id="{30030AF8-564D-734B-84B9-DB4C7A3A6A53}"/>
              </a:ext>
            </a:extLst>
          </p:cNvPr>
          <p:cNvSpPr/>
          <p:nvPr/>
        </p:nvSpPr>
        <p:spPr>
          <a:xfrm>
            <a:off x="265718" y="3513349"/>
            <a:ext cx="413931" cy="369863"/>
          </a:xfrm>
          <a:prstGeom prst="actionButtonBlank">
            <a:avLst/>
          </a:prstGeom>
          <a:solidFill>
            <a:srgbClr val="3D5CA7"/>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3</a:t>
            </a:r>
          </a:p>
        </p:txBody>
      </p:sp>
      <p:sp>
        <p:nvSpPr>
          <p:cNvPr id="12" name="Action Button: Custom 16">
            <a:hlinkClick r:id="" action="ppaction://noaction" highlightClick="1">
              <a:snd r:embed="rId6" name="4 Van a la playa.wav"/>
            </a:hlinkClick>
            <a:extLst>
              <a:ext uri="{FF2B5EF4-FFF2-40B4-BE49-F238E27FC236}">
                <a16:creationId xmlns:a16="http://schemas.microsoft.com/office/drawing/2014/main" id="{30030AF8-564D-734B-84B9-DB4C7A3A6A53}"/>
              </a:ext>
            </a:extLst>
          </p:cNvPr>
          <p:cNvSpPr/>
          <p:nvPr/>
        </p:nvSpPr>
        <p:spPr>
          <a:xfrm>
            <a:off x="265718" y="4058513"/>
            <a:ext cx="413931" cy="369863"/>
          </a:xfrm>
          <a:prstGeom prst="actionButtonBlank">
            <a:avLst/>
          </a:prstGeom>
          <a:solidFill>
            <a:srgbClr val="3D5CA7"/>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sp>
        <p:nvSpPr>
          <p:cNvPr id="13" name="Action Button: Custom 16">
            <a:hlinkClick r:id="" action="ppaction://noaction" highlightClick="1">
              <a:snd r:embed="rId7" name="5 Vamos a la.wav"/>
            </a:hlinkClick>
            <a:extLst>
              <a:ext uri="{FF2B5EF4-FFF2-40B4-BE49-F238E27FC236}">
                <a16:creationId xmlns:a16="http://schemas.microsoft.com/office/drawing/2014/main" id="{30030AF8-564D-734B-84B9-DB4C7A3A6A53}"/>
              </a:ext>
            </a:extLst>
          </p:cNvPr>
          <p:cNvSpPr/>
          <p:nvPr/>
        </p:nvSpPr>
        <p:spPr>
          <a:xfrm>
            <a:off x="255673" y="4586269"/>
            <a:ext cx="413931" cy="369863"/>
          </a:xfrm>
          <a:prstGeom prst="actionButtonBlank">
            <a:avLst/>
          </a:prstGeom>
          <a:solidFill>
            <a:srgbClr val="3D5CA7"/>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5</a:t>
            </a:r>
          </a:p>
        </p:txBody>
      </p:sp>
      <p:sp>
        <p:nvSpPr>
          <p:cNvPr id="14" name="Action Button: Custom 16">
            <a:hlinkClick r:id="" action="ppaction://noaction" highlightClick="1">
              <a:snd r:embed="rId8" name="6 Vais a contar.wav"/>
            </a:hlinkClick>
            <a:extLst>
              <a:ext uri="{FF2B5EF4-FFF2-40B4-BE49-F238E27FC236}">
                <a16:creationId xmlns:a16="http://schemas.microsoft.com/office/drawing/2014/main" id="{30030AF8-564D-734B-84B9-DB4C7A3A6A53}"/>
              </a:ext>
            </a:extLst>
          </p:cNvPr>
          <p:cNvSpPr/>
          <p:nvPr/>
        </p:nvSpPr>
        <p:spPr>
          <a:xfrm>
            <a:off x="269637" y="5124085"/>
            <a:ext cx="413931" cy="369863"/>
          </a:xfrm>
          <a:prstGeom prst="actionButtonBlank">
            <a:avLst/>
          </a:prstGeom>
          <a:solidFill>
            <a:srgbClr val="3D5CA7"/>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6</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65206" y="2455220"/>
            <a:ext cx="376696" cy="392392"/>
          </a:xfrm>
          <a:prstGeom prst="rect">
            <a:avLst/>
          </a:prstGeom>
        </p:spPr>
      </p:pic>
      <p:pic>
        <p:nvPicPr>
          <p:cNvPr id="17" name="Picture 2" descr="Christmas tree Clip art - Beautiful Christmas Tree PNG Clipart ...">
            <a:extLst>
              <a:ext uri="{FF2B5EF4-FFF2-40B4-BE49-F238E27FC236}">
                <a16:creationId xmlns:a16="http://schemas.microsoft.com/office/drawing/2014/main" id="{88CB90D7-AB4A-064F-AE87-CA2432A0959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534601" y="3874696"/>
            <a:ext cx="1598080" cy="201450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id="{AF64AEE6-C6BD-C54E-B017-386C496870E4}"/>
              </a:ext>
            </a:extLst>
          </p:cNvPr>
          <p:cNvGrpSpPr/>
          <p:nvPr/>
        </p:nvGrpSpPr>
        <p:grpSpPr>
          <a:xfrm>
            <a:off x="10544646" y="4373614"/>
            <a:ext cx="675484" cy="1588776"/>
            <a:chOff x="9193926" y="54492"/>
            <a:chExt cx="491243" cy="1155431"/>
          </a:xfrm>
        </p:grpSpPr>
        <p:pic>
          <p:nvPicPr>
            <p:cNvPr id="20" name="Imagen 19" descr="Una caricatura de una persona&#10;&#10;Descripción generada automáticamente con confianza media">
              <a:extLst>
                <a:ext uri="{FF2B5EF4-FFF2-40B4-BE49-F238E27FC236}">
                  <a16:creationId xmlns:a16="http://schemas.microsoft.com/office/drawing/2014/main" id="{179FE20D-2E2A-F64E-ABC9-019A1253D73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193926" y="54492"/>
              <a:ext cx="491243" cy="1155431"/>
            </a:xfrm>
            <a:prstGeom prst="rect">
              <a:avLst/>
            </a:prstGeom>
          </p:spPr>
        </p:pic>
        <p:pic>
          <p:nvPicPr>
            <p:cNvPr id="21" name="Picture 4" descr="christmas tree decorations clipart - Clip Art Library">
              <a:extLst>
                <a:ext uri="{FF2B5EF4-FFF2-40B4-BE49-F238E27FC236}">
                  <a16:creationId xmlns:a16="http://schemas.microsoft.com/office/drawing/2014/main" id="{AA7EF55C-5119-4245-B973-4C3528C902E8}"/>
                </a:ext>
              </a:extLst>
            </p:cNvPr>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backgroundRemoval t="9829" b="94017" l="9901" r="90099">
                          <a14:foregroundMark x1="68317" y1="58547" x2="70792" y2="75214"/>
                          <a14:foregroundMark x1="70792" y1="75214" x2="59406" y2="93162"/>
                          <a14:foregroundMark x1="59406" y1="93162" x2="40594" y2="94017"/>
                          <a14:foregroundMark x1="40594" y1="94017" x2="59406" y2="42735"/>
                          <a14:foregroundMark x1="46535" y1="15385" x2="45545" y2="12821"/>
                          <a14:foregroundMark x1="59406" y1="42735" x2="49010" y2="20085"/>
                          <a14:foregroundMark x1="50495" y1="11111" x2="46535" y2="15385"/>
                          <a14:foregroundMark x1="85149" y1="78632" x2="91089" y2="62821"/>
                          <a14:foregroundMark x1="91089" y1="62821" x2="91089" y2="58974"/>
                          <a14:foregroundMark x1="52475" y1="23932" x2="46535" y2="17949"/>
                          <a14:backgroundMark x1="87624" y1="44872" x2="95545" y2="56838"/>
                          <a14:backgroundMark x1="38119" y1="18803" x2="40099" y2="23077"/>
                          <a14:backgroundMark x1="40099" y1="17094" x2="42079" y2="22222"/>
                        </a14:backgroundRemoval>
                      </a14:imgEffect>
                    </a14:imgLayer>
                  </a14:imgProps>
                </a:ext>
                <a:ext uri="{28A0092B-C50C-407E-A947-70E740481C1C}">
                  <a14:useLocalDpi xmlns:a14="http://schemas.microsoft.com/office/drawing/2010/main"/>
                </a:ext>
              </a:extLst>
            </a:blip>
            <a:srcRect/>
            <a:stretch/>
          </p:blipFill>
          <p:spPr bwMode="auto">
            <a:xfrm>
              <a:off x="9355074" y="895470"/>
              <a:ext cx="186573" cy="2155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upo 24">
            <a:extLst>
              <a:ext uri="{FF2B5EF4-FFF2-40B4-BE49-F238E27FC236}">
                <a16:creationId xmlns:a16="http://schemas.microsoft.com/office/drawing/2014/main" id="{44013CA7-2C84-2642-B5DA-99E39D0B028A}"/>
              </a:ext>
            </a:extLst>
          </p:cNvPr>
          <p:cNvGrpSpPr/>
          <p:nvPr/>
        </p:nvGrpSpPr>
        <p:grpSpPr>
          <a:xfrm>
            <a:off x="10290646" y="1480457"/>
            <a:ext cx="1901354" cy="2014503"/>
            <a:chOff x="10564885" y="1633192"/>
            <a:chExt cx="1609490" cy="1705270"/>
          </a:xfrm>
        </p:grpSpPr>
        <p:pic>
          <p:nvPicPr>
            <p:cNvPr id="7" name="Imagen 6" descr="Dibujo animado de un personaje de caricatura&#10;&#10;Descripción generada automáticamente con confianza media">
              <a:extLst>
                <a:ext uri="{FF2B5EF4-FFF2-40B4-BE49-F238E27FC236}">
                  <a16:creationId xmlns:a16="http://schemas.microsoft.com/office/drawing/2014/main" id="{13226E3D-F0EF-6F42-B013-8E5D0C04EDA9}"/>
                </a:ext>
              </a:extLst>
            </p:cNvPr>
            <p:cNvPicPr>
              <a:picLocks noChangeAspect="1"/>
            </p:cNvPicPr>
            <p:nvPr/>
          </p:nvPicPr>
          <p:blipFill rotWithShape="1">
            <a:blip r:embed="rId14"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flipH="1">
              <a:off x="10564885" y="1633192"/>
              <a:ext cx="1358468" cy="1705270"/>
            </a:xfrm>
            <a:prstGeom prst="rect">
              <a:avLst/>
            </a:prstGeom>
          </p:spPr>
        </p:pic>
        <p:pic>
          <p:nvPicPr>
            <p:cNvPr id="22" name="Imagen 21">
              <a:extLst>
                <a:ext uri="{FF2B5EF4-FFF2-40B4-BE49-F238E27FC236}">
                  <a16:creationId xmlns:a16="http://schemas.microsoft.com/office/drawing/2014/main" id="{E371B93B-A019-854E-8533-7F40180E342B}"/>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1646" b="94747" l="10000" r="90000">
                          <a14:foregroundMark x1="53444" y1="51392" x2="49000" y2="5570"/>
                          <a14:foregroundMark x1="52444" y1="5823" x2="43222" y2="1646"/>
                          <a14:foregroundMark x1="56778" y1="4430" x2="59778" y2="12215"/>
                          <a14:foregroundMark x1="40778" y1="3861" x2="42222" y2="10000"/>
                          <a14:foregroundMark x1="74333" y1="90570" x2="59556" y2="96962"/>
                          <a14:foregroundMark x1="59556" y1="96962" x2="45000" y2="98418"/>
                          <a14:foregroundMark x1="45000" y1="98418" x2="30667" y2="94747"/>
                          <a14:foregroundMark x1="30667" y1="94747" x2="24111" y2="89177"/>
                          <a14:foregroundMark x1="48556" y1="16139" x2="49889" y2="23861"/>
                          <a14:foregroundMark x1="49889" y1="23861" x2="47556" y2="31203"/>
                          <a14:foregroundMark x1="47556" y1="31203" x2="48000" y2="32785"/>
                          <a14:foregroundMark x1="57778" y1="85000" x2="40222" y2="83861"/>
                        </a14:backgroundRemoval>
                      </a14:imgEffect>
                    </a14:imgLayer>
                  </a14:imgProps>
                </a:ext>
                <a:ext uri="{28A0092B-C50C-407E-A947-70E740481C1C}">
                  <a14:useLocalDpi xmlns:a14="http://schemas.microsoft.com/office/drawing/2010/main"/>
                </a:ext>
              </a:extLst>
            </a:blip>
            <a:stretch>
              <a:fillRect/>
            </a:stretch>
          </p:blipFill>
          <p:spPr>
            <a:xfrm rot="2992775">
              <a:off x="11170645" y="1806601"/>
              <a:ext cx="728514" cy="1278947"/>
            </a:xfrm>
            <a:prstGeom prst="rect">
              <a:avLst/>
            </a:prstGeom>
          </p:spPr>
        </p:pic>
      </p:grpSp>
      <p:sp>
        <p:nvSpPr>
          <p:cNvPr id="26" name="CuadroTexto 25">
            <a:extLst>
              <a:ext uri="{FF2B5EF4-FFF2-40B4-BE49-F238E27FC236}">
                <a16:creationId xmlns:a16="http://schemas.microsoft.com/office/drawing/2014/main" id="{417FFDEC-5550-174A-A194-81A36178D757}"/>
              </a:ext>
            </a:extLst>
          </p:cNvPr>
          <p:cNvSpPr txBox="1"/>
          <p:nvPr/>
        </p:nvSpPr>
        <p:spPr>
          <a:xfrm>
            <a:off x="2346928" y="2420584"/>
            <a:ext cx="1455848" cy="461665"/>
          </a:xfrm>
          <a:prstGeom prst="rect">
            <a:avLst/>
          </a:prstGeom>
          <a:noFill/>
        </p:spPr>
        <p:txBody>
          <a:bodyPr wrap="none" rtlCol="0">
            <a:spAutoFit/>
          </a:bodyPr>
          <a:lstStyle/>
          <a:p>
            <a:pPr algn="l"/>
            <a:r>
              <a:rPr lang="es-GB" sz="2400" dirty="0"/>
              <a:t>Nosotros</a:t>
            </a:r>
          </a:p>
        </p:txBody>
      </p:sp>
      <p:sp>
        <p:nvSpPr>
          <p:cNvPr id="29" name="CuadroTexto 28">
            <a:extLst>
              <a:ext uri="{FF2B5EF4-FFF2-40B4-BE49-F238E27FC236}">
                <a16:creationId xmlns:a16="http://schemas.microsoft.com/office/drawing/2014/main" id="{64FB7716-DF22-B841-9698-153D13C688A1}"/>
              </a:ext>
            </a:extLst>
          </p:cNvPr>
          <p:cNvSpPr txBox="1"/>
          <p:nvPr/>
        </p:nvSpPr>
        <p:spPr>
          <a:xfrm>
            <a:off x="2346928" y="2949040"/>
            <a:ext cx="1444626" cy="461665"/>
          </a:xfrm>
          <a:prstGeom prst="rect">
            <a:avLst/>
          </a:prstGeom>
          <a:noFill/>
        </p:spPr>
        <p:txBody>
          <a:bodyPr wrap="none" rtlCol="0">
            <a:spAutoFit/>
          </a:bodyPr>
          <a:lstStyle/>
          <a:p>
            <a:pPr algn="l"/>
            <a:r>
              <a:rPr lang="es-GB" sz="2400" dirty="0"/>
              <a:t>Vosotros</a:t>
            </a:r>
          </a:p>
        </p:txBody>
      </p:sp>
      <p:pic>
        <p:nvPicPr>
          <p:cNvPr id="30" name="Picture 17" descr="green checkmark">
            <a:extLst>
              <a:ext uri="{FF2B5EF4-FFF2-40B4-BE49-F238E27FC236}">
                <a16:creationId xmlns:a16="http://schemas.microsoft.com/office/drawing/2014/main" id="{4B1152C2-35E2-E343-9E32-18E796C33A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63337" y="2981676"/>
            <a:ext cx="376696" cy="392392"/>
          </a:xfrm>
          <a:prstGeom prst="rect">
            <a:avLst/>
          </a:prstGeom>
        </p:spPr>
      </p:pic>
      <p:sp>
        <p:nvSpPr>
          <p:cNvPr id="27" name="CuadroTexto 28">
            <a:extLst>
              <a:ext uri="{FF2B5EF4-FFF2-40B4-BE49-F238E27FC236}">
                <a16:creationId xmlns:a16="http://schemas.microsoft.com/office/drawing/2014/main" id="{5BAB36B2-690C-4B27-BE0D-A73FCFADA330}"/>
              </a:ext>
            </a:extLst>
          </p:cNvPr>
          <p:cNvSpPr txBox="1"/>
          <p:nvPr/>
        </p:nvSpPr>
        <p:spPr>
          <a:xfrm>
            <a:off x="2341673" y="3479812"/>
            <a:ext cx="1455848" cy="461665"/>
          </a:xfrm>
          <a:prstGeom prst="rect">
            <a:avLst/>
          </a:prstGeom>
          <a:noFill/>
        </p:spPr>
        <p:txBody>
          <a:bodyPr wrap="none" rtlCol="0">
            <a:spAutoFit/>
          </a:bodyPr>
          <a:lstStyle/>
          <a:p>
            <a:pPr algn="l"/>
            <a:r>
              <a:rPr lang="en-GB" sz="2400" dirty="0"/>
              <a:t>N</a:t>
            </a:r>
            <a:r>
              <a:rPr lang="es-GB" sz="2400" dirty="0"/>
              <a:t>osotros</a:t>
            </a:r>
          </a:p>
        </p:txBody>
      </p:sp>
      <p:pic>
        <p:nvPicPr>
          <p:cNvPr id="31" name="Picture 17" descr="green checkmark">
            <a:extLst>
              <a:ext uri="{FF2B5EF4-FFF2-40B4-BE49-F238E27FC236}">
                <a16:creationId xmlns:a16="http://schemas.microsoft.com/office/drawing/2014/main" id="{5386299A-BCBE-4511-BC7E-1C628AEEA5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80562" y="3480917"/>
            <a:ext cx="376696" cy="392392"/>
          </a:xfrm>
          <a:prstGeom prst="rect">
            <a:avLst/>
          </a:prstGeom>
        </p:spPr>
      </p:pic>
      <p:sp>
        <p:nvSpPr>
          <p:cNvPr id="32" name="CuadroTexto 25">
            <a:extLst>
              <a:ext uri="{FF2B5EF4-FFF2-40B4-BE49-F238E27FC236}">
                <a16:creationId xmlns:a16="http://schemas.microsoft.com/office/drawing/2014/main" id="{094F245F-99B1-4E8B-B5B7-4F25DF695047}"/>
              </a:ext>
            </a:extLst>
          </p:cNvPr>
          <p:cNvSpPr txBox="1"/>
          <p:nvPr/>
        </p:nvSpPr>
        <p:spPr>
          <a:xfrm>
            <a:off x="2341673" y="4072249"/>
            <a:ext cx="824265" cy="461665"/>
          </a:xfrm>
          <a:prstGeom prst="rect">
            <a:avLst/>
          </a:prstGeom>
          <a:noFill/>
        </p:spPr>
        <p:txBody>
          <a:bodyPr wrap="none" rtlCol="0">
            <a:spAutoFit/>
          </a:bodyPr>
          <a:lstStyle/>
          <a:p>
            <a:pPr algn="l"/>
            <a:r>
              <a:rPr lang="en-GB" sz="2400" dirty="0"/>
              <a:t>Ello</a:t>
            </a:r>
            <a:r>
              <a:rPr lang="es-GB" sz="2400" dirty="0"/>
              <a:t>s</a:t>
            </a:r>
          </a:p>
        </p:txBody>
      </p:sp>
      <p:pic>
        <p:nvPicPr>
          <p:cNvPr id="33" name="Picture 17" descr="green checkmark">
            <a:extLst>
              <a:ext uri="{FF2B5EF4-FFF2-40B4-BE49-F238E27FC236}">
                <a16:creationId xmlns:a16="http://schemas.microsoft.com/office/drawing/2014/main" id="{0483D349-27C2-4EBB-95A0-7BB10B797C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5001" y="4046929"/>
            <a:ext cx="376696" cy="392392"/>
          </a:xfrm>
          <a:prstGeom prst="rect">
            <a:avLst/>
          </a:prstGeom>
        </p:spPr>
      </p:pic>
      <p:sp>
        <p:nvSpPr>
          <p:cNvPr id="35" name="CuadroTexto 25">
            <a:extLst>
              <a:ext uri="{FF2B5EF4-FFF2-40B4-BE49-F238E27FC236}">
                <a16:creationId xmlns:a16="http://schemas.microsoft.com/office/drawing/2014/main" id="{CBCA96E4-4B9F-4FE3-B1F8-4B3E9EA6DA8F}"/>
              </a:ext>
            </a:extLst>
          </p:cNvPr>
          <p:cNvSpPr txBox="1"/>
          <p:nvPr/>
        </p:nvSpPr>
        <p:spPr>
          <a:xfrm>
            <a:off x="2346928" y="4575164"/>
            <a:ext cx="1455848" cy="461665"/>
          </a:xfrm>
          <a:prstGeom prst="rect">
            <a:avLst/>
          </a:prstGeom>
          <a:noFill/>
        </p:spPr>
        <p:txBody>
          <a:bodyPr wrap="none" rtlCol="0">
            <a:spAutoFit/>
          </a:bodyPr>
          <a:lstStyle/>
          <a:p>
            <a:pPr algn="l"/>
            <a:r>
              <a:rPr lang="es-GB" sz="2400" dirty="0"/>
              <a:t>Nosotros</a:t>
            </a:r>
          </a:p>
        </p:txBody>
      </p:sp>
      <p:pic>
        <p:nvPicPr>
          <p:cNvPr id="36" name="Picture 17" descr="green checkmark">
            <a:extLst>
              <a:ext uri="{FF2B5EF4-FFF2-40B4-BE49-F238E27FC236}">
                <a16:creationId xmlns:a16="http://schemas.microsoft.com/office/drawing/2014/main" id="{26347512-E99D-466B-BF27-EAA509E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1277" y="4546170"/>
            <a:ext cx="376696" cy="392392"/>
          </a:xfrm>
          <a:prstGeom prst="rect">
            <a:avLst/>
          </a:prstGeom>
        </p:spPr>
      </p:pic>
      <p:sp>
        <p:nvSpPr>
          <p:cNvPr id="37" name="CuadroTexto 28">
            <a:extLst>
              <a:ext uri="{FF2B5EF4-FFF2-40B4-BE49-F238E27FC236}">
                <a16:creationId xmlns:a16="http://schemas.microsoft.com/office/drawing/2014/main" id="{1E1D8612-30FA-47C7-9929-214AED0EDFEE}"/>
              </a:ext>
            </a:extLst>
          </p:cNvPr>
          <p:cNvSpPr txBox="1"/>
          <p:nvPr/>
        </p:nvSpPr>
        <p:spPr>
          <a:xfrm>
            <a:off x="2341673" y="5109714"/>
            <a:ext cx="1444626" cy="461665"/>
          </a:xfrm>
          <a:prstGeom prst="rect">
            <a:avLst/>
          </a:prstGeom>
          <a:noFill/>
        </p:spPr>
        <p:txBody>
          <a:bodyPr wrap="none" rtlCol="0">
            <a:spAutoFit/>
          </a:bodyPr>
          <a:lstStyle/>
          <a:p>
            <a:pPr algn="l"/>
            <a:r>
              <a:rPr lang="es-GB" sz="2400" dirty="0"/>
              <a:t>Vosotros</a:t>
            </a:r>
          </a:p>
        </p:txBody>
      </p:sp>
      <p:pic>
        <p:nvPicPr>
          <p:cNvPr id="38" name="Picture 17" descr="green checkmark">
            <a:extLst>
              <a:ext uri="{FF2B5EF4-FFF2-40B4-BE49-F238E27FC236}">
                <a16:creationId xmlns:a16="http://schemas.microsoft.com/office/drawing/2014/main" id="{D56EAFF1-4C39-4843-80FC-43FFF744E9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65440" y="5076942"/>
            <a:ext cx="376696" cy="392392"/>
          </a:xfrm>
          <a:prstGeom prst="rect">
            <a:avLst/>
          </a:prstGeom>
        </p:spPr>
      </p:pic>
      <p:sp>
        <p:nvSpPr>
          <p:cNvPr id="43" name="TextBox 42">
            <a:extLst>
              <a:ext uri="{FF2B5EF4-FFF2-40B4-BE49-F238E27FC236}">
                <a16:creationId xmlns:a16="http://schemas.microsoft.com/office/drawing/2014/main" id="{73E3A1FF-CBEC-4000-937B-9266B11357C0}"/>
              </a:ext>
            </a:extLst>
          </p:cNvPr>
          <p:cNvSpPr txBox="1"/>
          <p:nvPr/>
        </p:nvSpPr>
        <p:spPr>
          <a:xfrm>
            <a:off x="2753805" y="229994"/>
            <a:ext cx="7368775" cy="1200329"/>
          </a:xfrm>
          <a:prstGeom prst="rect">
            <a:avLst/>
          </a:prstGeom>
          <a:noFill/>
        </p:spPr>
        <p:txBody>
          <a:bodyPr wrap="square">
            <a:spAutoFit/>
          </a:bodyPr>
          <a:lstStyle/>
          <a:p>
            <a:r>
              <a:rPr lang="en-GB" sz="2400" dirty="0"/>
              <a:t>Ana </a:t>
            </a:r>
            <a:r>
              <a:rPr lang="en-GB" sz="2400" dirty="0" err="1"/>
              <a:t>habla</a:t>
            </a:r>
            <a:r>
              <a:rPr lang="en-GB" sz="2400" dirty="0"/>
              <a:t> </a:t>
            </a:r>
            <a:r>
              <a:rPr lang="en-GB" sz="2400" dirty="0" err="1"/>
              <a:t>sobre</a:t>
            </a:r>
            <a:r>
              <a:rPr lang="en-GB" sz="2400" dirty="0"/>
              <a:t> las </a:t>
            </a:r>
            <a:r>
              <a:rPr lang="en-GB" sz="2400" dirty="0" err="1"/>
              <a:t>actividades</a:t>
            </a:r>
            <a:r>
              <a:rPr lang="en-GB" sz="2400" dirty="0"/>
              <a:t> </a:t>
            </a:r>
            <a:r>
              <a:rPr lang="en-GB" sz="2400" dirty="0" err="1"/>
              <a:t>durante</a:t>
            </a:r>
            <a:r>
              <a:rPr lang="en-GB" sz="2400" dirty="0"/>
              <a:t> la Navidad. ¿</a:t>
            </a:r>
            <a:r>
              <a:rPr lang="en-GB" sz="2400" dirty="0" err="1"/>
              <a:t>Quién</a:t>
            </a:r>
            <a:r>
              <a:rPr lang="en-GB" sz="2400" dirty="0"/>
              <a:t> es: </a:t>
            </a:r>
            <a:r>
              <a:rPr lang="en-GB" sz="2400" dirty="0" err="1"/>
              <a:t>nosotros</a:t>
            </a:r>
            <a:r>
              <a:rPr lang="en-GB" sz="2400" dirty="0"/>
              <a:t>, </a:t>
            </a:r>
            <a:r>
              <a:rPr lang="en-GB" sz="2400" dirty="0" err="1"/>
              <a:t>vosotros</a:t>
            </a:r>
            <a:r>
              <a:rPr lang="en-GB" sz="2400" dirty="0"/>
              <a:t> o </a:t>
            </a:r>
            <a:r>
              <a:rPr lang="en-GB" sz="2400" dirty="0" err="1"/>
              <a:t>ellos</a:t>
            </a:r>
            <a:r>
              <a:rPr lang="en-GB" sz="2400" dirty="0"/>
              <a:t>? La </a:t>
            </a:r>
            <a:r>
              <a:rPr lang="en-GB" sz="2400" dirty="0" err="1"/>
              <a:t>acción</a:t>
            </a:r>
            <a:r>
              <a:rPr lang="en-GB" sz="2400" dirty="0"/>
              <a:t>, ¿</a:t>
            </a:r>
            <a:r>
              <a:rPr lang="en-GB" sz="2400" dirty="0" err="1"/>
              <a:t>cuándo</a:t>
            </a:r>
            <a:r>
              <a:rPr lang="en-GB" sz="2400" dirty="0"/>
              <a:t> </a:t>
            </a:r>
            <a:r>
              <a:rPr lang="en-GB" sz="2400" dirty="0" err="1"/>
              <a:t>tiene</a:t>
            </a:r>
            <a:r>
              <a:rPr lang="en-GB" sz="2400" dirty="0"/>
              <a:t> </a:t>
            </a:r>
            <a:r>
              <a:rPr lang="en-GB" sz="2400" dirty="0" err="1"/>
              <a:t>lugar</a:t>
            </a:r>
            <a:r>
              <a:rPr lang="en-GB" sz="2400" dirty="0"/>
              <a:t>?</a:t>
            </a:r>
          </a:p>
        </p:txBody>
      </p:sp>
    </p:spTree>
    <p:extLst>
      <p:ext uri="{BB962C8B-B14F-4D97-AF65-F5344CB8AC3E}">
        <p14:creationId xmlns:p14="http://schemas.microsoft.com/office/powerpoint/2010/main" val="133928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2394857" cy="647577"/>
          </a:xfrm>
        </p:spPr>
        <p:txBody>
          <a:bodyPr>
            <a:noAutofit/>
          </a:bodyPr>
          <a:lstStyle/>
          <a:p>
            <a:pPr>
              <a:lnSpc>
                <a:spcPct val="100000"/>
              </a:lnSpc>
            </a:pPr>
            <a:r>
              <a:rPr lang="en-GB" sz="2800" b="1" dirty="0">
                <a:solidFill>
                  <a:schemeClr val="bg1"/>
                </a:solidFill>
              </a:rPr>
              <a:t>La Navidad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47200" y="258192"/>
            <a:ext cx="2580971" cy="45300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7" tIns="45719" rIns="91407" bIns="45719" rtlCol="0" anchor="ctr"/>
          <a:lstStyle/>
          <a:p>
            <a:pPr algn="ctr" defTabSz="913992">
              <a:defRPr/>
            </a:pPr>
            <a:r>
              <a:rPr lang="en-GB" sz="2400" b="1" dirty="0">
                <a:solidFill>
                  <a:prstClr val="white"/>
                </a:solidFill>
                <a:latin typeface="Century Gothic" panose="020B0502020202020204" pitchFamily="34" charset="0"/>
              </a:rPr>
              <a:t>leer / </a:t>
            </a:r>
            <a:r>
              <a:rPr lang="en-GB" sz="2400" b="1" dirty="0" err="1">
                <a:solidFill>
                  <a:prstClr val="white"/>
                </a:solidFill>
                <a:latin typeface="Century Gothic" panose="020B0502020202020204" pitchFamily="34" charset="0"/>
              </a:rPr>
              <a:t>escuchar</a:t>
            </a:r>
            <a:endParaRPr lang="en-GB" sz="2667"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955C1F40-282D-9A45-ABA7-965FD9383203}"/>
              </a:ext>
            </a:extLst>
          </p:cNvPr>
          <p:cNvSpPr txBox="1"/>
          <p:nvPr/>
        </p:nvSpPr>
        <p:spPr>
          <a:xfrm>
            <a:off x="104892" y="1110438"/>
            <a:ext cx="9703335" cy="5334792"/>
          </a:xfrm>
          <a:prstGeom prst="rect">
            <a:avLst/>
          </a:prstGeom>
          <a:noFill/>
        </p:spPr>
        <p:txBody>
          <a:bodyPr wrap="square" lIns="91407" tIns="45719" rIns="91407" bIns="45719" rtlCol="0">
            <a:spAutoFit/>
          </a:bodyPr>
          <a:lstStyle/>
          <a:p>
            <a:pPr>
              <a:lnSpc>
                <a:spcPct val="120000"/>
              </a:lnSpc>
            </a:pPr>
            <a:r>
              <a:rPr lang="en-US" sz="2200" dirty="0"/>
              <a:t>La </a:t>
            </a:r>
            <a:r>
              <a:rPr lang="en-US" sz="2200" dirty="0" err="1"/>
              <a:t>última</a:t>
            </a:r>
            <a:r>
              <a:rPr lang="en-US" sz="2200" dirty="0"/>
              <a:t> </a:t>
            </a:r>
            <a:r>
              <a:rPr lang="en-US" sz="2200" dirty="0" err="1"/>
              <a:t>noche</a:t>
            </a:r>
            <a:r>
              <a:rPr lang="en-US" sz="2200" dirty="0"/>
              <a:t> del </a:t>
            </a:r>
            <a:r>
              <a:rPr lang="en-US" sz="2200" dirty="0" err="1"/>
              <a:t>año</a:t>
            </a:r>
            <a:r>
              <a:rPr lang="en-US" sz="2200" dirty="0"/>
              <a:t> es un </a:t>
            </a:r>
            <a:r>
              <a:rPr lang="en-US" sz="2200" dirty="0" err="1"/>
              <a:t>momento</a:t>
            </a:r>
            <a:r>
              <a:rPr lang="en-US" sz="2200" dirty="0"/>
              <a:t> </a:t>
            </a:r>
            <a:r>
              <a:rPr lang="en-US" sz="2200" dirty="0" err="1"/>
              <a:t>muy</a:t>
            </a:r>
            <a:r>
              <a:rPr lang="en-US" sz="2200" dirty="0"/>
              <a:t> especial. </a:t>
            </a:r>
            <a:r>
              <a:rPr lang="en-US" sz="2200" dirty="0" err="1"/>
              <a:t>Cada</a:t>
            </a:r>
            <a:r>
              <a:rPr lang="en-US" sz="2200" dirty="0"/>
              <a:t> 31 de </a:t>
            </a:r>
            <a:r>
              <a:rPr lang="en-US" sz="2200" dirty="0" err="1"/>
              <a:t>diciembre</a:t>
            </a:r>
            <a:r>
              <a:rPr lang="en-US" sz="2200" dirty="0"/>
              <a:t>, mi </a:t>
            </a:r>
            <a:r>
              <a:rPr lang="en-US" sz="2200" dirty="0" err="1"/>
              <a:t>familia</a:t>
            </a:r>
            <a:r>
              <a:rPr lang="en-US" sz="2200" dirty="0"/>
              <a:t> y </a:t>
            </a:r>
            <a:r>
              <a:rPr lang="en-US" sz="2200" dirty="0" err="1"/>
              <a:t>yo</a:t>
            </a:r>
            <a:r>
              <a:rPr lang="en-US" sz="2200" dirty="0"/>
              <a:t> </a:t>
            </a:r>
            <a:r>
              <a:rPr lang="en-US" sz="2200" dirty="0" err="1"/>
              <a:t>vamos</a:t>
            </a:r>
            <a:r>
              <a:rPr lang="en-US" sz="2200" dirty="0"/>
              <a:t> a la casa de mis </a:t>
            </a:r>
            <a:r>
              <a:rPr lang="en-US" sz="2200" dirty="0" err="1"/>
              <a:t>abuelos</a:t>
            </a:r>
            <a:r>
              <a:rPr lang="en-US" sz="2200" dirty="0"/>
              <a:t> y </a:t>
            </a:r>
            <a:r>
              <a:rPr lang="en-US" sz="2200" dirty="0" err="1"/>
              <a:t>cenamos</a:t>
            </a:r>
            <a:r>
              <a:rPr lang="en-US" sz="2200" dirty="0"/>
              <a:t> </a:t>
            </a:r>
            <a:r>
              <a:rPr lang="en-US" sz="2200" dirty="0" err="1"/>
              <a:t>juntos</a:t>
            </a:r>
            <a:r>
              <a:rPr lang="en-US" sz="2200" dirty="0"/>
              <a:t>. </a:t>
            </a:r>
            <a:r>
              <a:rPr lang="en-US" sz="2200" dirty="0" err="1"/>
              <a:t>Normalmente</a:t>
            </a:r>
            <a:r>
              <a:rPr lang="en-US" sz="2200" dirty="0"/>
              <a:t> mis </a:t>
            </a:r>
            <a:r>
              <a:rPr lang="en-US" sz="2200" dirty="0" err="1"/>
              <a:t>tíos</a:t>
            </a:r>
            <a:r>
              <a:rPr lang="en-US" sz="2200" dirty="0"/>
              <a:t> van al mercado y </a:t>
            </a:r>
            <a:r>
              <a:rPr lang="en-US" sz="2200" dirty="0" err="1"/>
              <a:t>compran</a:t>
            </a:r>
            <a:r>
              <a:rPr lang="en-US" sz="2200" dirty="0"/>
              <a:t> </a:t>
            </a:r>
            <a:r>
              <a:rPr lang="en-US" sz="2200" dirty="0" err="1"/>
              <a:t>uvas</a:t>
            </a:r>
            <a:r>
              <a:rPr lang="en-US" sz="2200" dirty="0"/>
              <a:t>* para </a:t>
            </a:r>
            <a:r>
              <a:rPr lang="en-US" sz="2200" dirty="0" err="1"/>
              <a:t>todos</a:t>
            </a:r>
            <a:r>
              <a:rPr lang="en-US" sz="2200" dirty="0"/>
              <a:t> </a:t>
            </a:r>
            <a:r>
              <a:rPr lang="en-US" sz="2200" dirty="0" err="1"/>
              <a:t>porque</a:t>
            </a:r>
            <a:r>
              <a:rPr lang="en-US" sz="2200" dirty="0"/>
              <a:t> </a:t>
            </a:r>
            <a:r>
              <a:rPr lang="en-US" sz="2200" dirty="0" err="1"/>
              <a:t>después</a:t>
            </a:r>
            <a:r>
              <a:rPr lang="en-US" sz="2200" dirty="0"/>
              <a:t> de </a:t>
            </a:r>
            <a:r>
              <a:rPr lang="en-US" sz="2200" dirty="0" err="1"/>
              <a:t>cenar</a:t>
            </a:r>
            <a:r>
              <a:rPr lang="en-US" sz="2200" dirty="0"/>
              <a:t> </a:t>
            </a:r>
            <a:r>
              <a:rPr lang="en-US" sz="2200" dirty="0" err="1"/>
              <a:t>vamos</a:t>
            </a:r>
            <a:r>
              <a:rPr lang="en-US" sz="2200" dirty="0"/>
              <a:t> a la plaza y las </a:t>
            </a:r>
            <a:r>
              <a:rPr lang="en-US" sz="2200" dirty="0" err="1"/>
              <a:t>comemos</a:t>
            </a:r>
            <a:r>
              <a:rPr lang="en-US" sz="2200" dirty="0"/>
              <a:t> antes de </a:t>
            </a:r>
            <a:r>
              <a:rPr lang="en-US" sz="2200" dirty="0" err="1"/>
              <a:t>acabar</a:t>
            </a:r>
            <a:r>
              <a:rPr lang="en-US" sz="2200" dirty="0"/>
              <a:t> el </a:t>
            </a:r>
            <a:r>
              <a:rPr lang="en-US" sz="2200" dirty="0" err="1"/>
              <a:t>año</a:t>
            </a:r>
            <a:r>
              <a:rPr lang="en-US" sz="2200" dirty="0"/>
              <a:t>. </a:t>
            </a:r>
            <a:r>
              <a:rPr lang="en-US" sz="2200" dirty="0" err="1"/>
              <a:t>Vosotros</a:t>
            </a:r>
            <a:r>
              <a:rPr lang="en-US" sz="2200" dirty="0"/>
              <a:t> </a:t>
            </a:r>
            <a:r>
              <a:rPr lang="en-US" sz="2200" dirty="0" err="1"/>
              <a:t>en</a:t>
            </a:r>
            <a:r>
              <a:rPr lang="en-US" sz="2200" dirty="0"/>
              <a:t> México </a:t>
            </a:r>
            <a:r>
              <a:rPr lang="en-US" sz="2200" dirty="0" err="1"/>
              <a:t>también</a:t>
            </a:r>
            <a:r>
              <a:rPr lang="en-US" sz="2200" dirty="0"/>
              <a:t> </a:t>
            </a:r>
            <a:r>
              <a:rPr lang="en-US" sz="2200" dirty="0" err="1"/>
              <a:t>vais</a:t>
            </a:r>
            <a:r>
              <a:rPr lang="en-US" sz="2200" dirty="0"/>
              <a:t> al </a:t>
            </a:r>
            <a:r>
              <a:rPr lang="en-US" sz="2200" dirty="0" err="1"/>
              <a:t>centro</a:t>
            </a:r>
            <a:r>
              <a:rPr lang="en-US" sz="2200" dirty="0"/>
              <a:t> a medianoche y </a:t>
            </a:r>
            <a:r>
              <a:rPr lang="en-US" sz="2200" dirty="0" err="1"/>
              <a:t>tomáis</a:t>
            </a:r>
            <a:r>
              <a:rPr lang="en-US" sz="2200" dirty="0"/>
              <a:t> </a:t>
            </a:r>
            <a:r>
              <a:rPr lang="en-US" sz="2200" dirty="0" err="1"/>
              <a:t>uvas</a:t>
            </a:r>
            <a:r>
              <a:rPr lang="en-US" sz="2200" dirty="0"/>
              <a:t>, ¿no? ¡</a:t>
            </a:r>
            <a:r>
              <a:rPr lang="en-US" sz="2200" dirty="0" err="1"/>
              <a:t>Sí</a:t>
            </a:r>
            <a:r>
              <a:rPr lang="en-US" sz="2200" dirty="0"/>
              <a:t>! Y </a:t>
            </a:r>
            <a:r>
              <a:rPr lang="en-US" sz="2200" dirty="0" err="1"/>
              <a:t>también</a:t>
            </a:r>
            <a:r>
              <a:rPr lang="en-US" sz="2200" dirty="0"/>
              <a:t> </a:t>
            </a:r>
            <a:r>
              <a:rPr lang="en-US" sz="2200" dirty="0" err="1"/>
              <a:t>vais</a:t>
            </a:r>
            <a:r>
              <a:rPr lang="en-US" sz="2200" dirty="0"/>
              <a:t> a las tiendas y </a:t>
            </a:r>
            <a:r>
              <a:rPr lang="en-US" sz="2200" dirty="0" err="1"/>
              <a:t>compráis</a:t>
            </a:r>
            <a:r>
              <a:rPr lang="en-US" sz="2200" dirty="0"/>
              <a:t> </a:t>
            </a:r>
            <a:r>
              <a:rPr lang="en-US" sz="2200" dirty="0" err="1"/>
              <a:t>ropa</a:t>
            </a:r>
            <a:r>
              <a:rPr lang="en-US" sz="2200" dirty="0"/>
              <a:t> interior* </a:t>
            </a:r>
            <a:r>
              <a:rPr lang="en-US" sz="2200" dirty="0" err="1"/>
              <a:t>roja</a:t>
            </a:r>
            <a:r>
              <a:rPr lang="en-US" sz="2200" dirty="0"/>
              <a:t> o amarilla. </a:t>
            </a:r>
            <a:r>
              <a:rPr lang="en-US" sz="2200" dirty="0" err="1"/>
              <a:t>Nosotros</a:t>
            </a:r>
            <a:r>
              <a:rPr lang="en-US" sz="2200" dirty="0"/>
              <a:t> </a:t>
            </a:r>
            <a:r>
              <a:rPr lang="en-US" sz="2200" dirty="0" err="1"/>
              <a:t>en</a:t>
            </a:r>
            <a:r>
              <a:rPr lang="en-US" sz="2200" dirty="0"/>
              <a:t> </a:t>
            </a:r>
            <a:r>
              <a:rPr lang="en-US" sz="2200" dirty="0" err="1"/>
              <a:t>España</a:t>
            </a:r>
            <a:r>
              <a:rPr lang="en-US" sz="2200" dirty="0"/>
              <a:t> solo la </a:t>
            </a:r>
            <a:r>
              <a:rPr lang="en-US" sz="2200" dirty="0" err="1"/>
              <a:t>compramos</a:t>
            </a:r>
            <a:r>
              <a:rPr lang="en-US" sz="2200" dirty="0"/>
              <a:t> </a:t>
            </a:r>
            <a:r>
              <a:rPr lang="en-US" sz="2200" dirty="0" err="1"/>
              <a:t>roja</a:t>
            </a:r>
            <a:r>
              <a:rPr lang="en-US" sz="2200" dirty="0"/>
              <a:t>. </a:t>
            </a:r>
          </a:p>
          <a:p>
            <a:pPr>
              <a:lnSpc>
                <a:spcPct val="120000"/>
              </a:lnSpc>
            </a:pPr>
            <a:r>
              <a:rPr lang="en-US" sz="2200" dirty="0"/>
              <a:t>Este </a:t>
            </a:r>
            <a:r>
              <a:rPr lang="en-US" sz="2200" dirty="0" err="1"/>
              <a:t>año</a:t>
            </a:r>
            <a:r>
              <a:rPr lang="en-US" sz="2200" dirty="0"/>
              <a:t> Daniel y </a:t>
            </a:r>
            <a:r>
              <a:rPr lang="en-US" sz="2200" dirty="0" err="1"/>
              <a:t>yo</a:t>
            </a:r>
            <a:r>
              <a:rPr lang="en-US" sz="2200" dirty="0"/>
              <a:t> </a:t>
            </a:r>
            <a:r>
              <a:rPr lang="en-US" sz="2200" dirty="0" err="1"/>
              <a:t>vamos</a:t>
            </a:r>
            <a:r>
              <a:rPr lang="en-US" sz="2200" dirty="0"/>
              <a:t> a </a:t>
            </a:r>
            <a:r>
              <a:rPr lang="en-US" sz="2200" dirty="0" err="1"/>
              <a:t>escribir</a:t>
            </a:r>
            <a:r>
              <a:rPr lang="en-US" sz="2200" dirty="0"/>
              <a:t> </a:t>
            </a:r>
            <a:r>
              <a:rPr lang="en-US" sz="2200" dirty="0" err="1"/>
              <a:t>nuestros</a:t>
            </a:r>
            <a:r>
              <a:rPr lang="en-US" sz="2200" dirty="0"/>
              <a:t> </a:t>
            </a:r>
            <a:r>
              <a:rPr lang="en-US" sz="2200" dirty="0" err="1"/>
              <a:t>deseos</a:t>
            </a:r>
            <a:r>
              <a:rPr lang="en-US" sz="2200" dirty="0"/>
              <a:t>* para el </a:t>
            </a:r>
            <a:r>
              <a:rPr lang="en-US" sz="2200" dirty="0" err="1"/>
              <a:t>próximo</a:t>
            </a:r>
            <a:r>
              <a:rPr lang="en-US" sz="2200" dirty="0"/>
              <a:t> </a:t>
            </a:r>
            <a:r>
              <a:rPr lang="en-US" sz="2200" dirty="0" err="1"/>
              <a:t>año</a:t>
            </a:r>
            <a:r>
              <a:rPr lang="en-US" sz="2200" dirty="0"/>
              <a:t>. </a:t>
            </a:r>
            <a:r>
              <a:rPr lang="en-US" sz="2200" dirty="0" err="1"/>
              <a:t>Vosotros</a:t>
            </a:r>
            <a:r>
              <a:rPr lang="en-US" sz="2200" dirty="0"/>
              <a:t> </a:t>
            </a:r>
            <a:r>
              <a:rPr lang="en-US" sz="2200" dirty="0" err="1"/>
              <a:t>vais</a:t>
            </a:r>
            <a:r>
              <a:rPr lang="en-US" sz="2200" dirty="0"/>
              <a:t> a </a:t>
            </a:r>
            <a:r>
              <a:rPr lang="en-US" sz="2200" dirty="0" err="1"/>
              <a:t>caminar</a:t>
            </a:r>
            <a:r>
              <a:rPr lang="en-US" sz="2200" dirty="0"/>
              <a:t> por </a:t>
            </a:r>
            <a:r>
              <a:rPr lang="en-US" sz="2200" dirty="0" err="1"/>
              <a:t>vuestra</a:t>
            </a:r>
            <a:r>
              <a:rPr lang="en-US" sz="2200" dirty="0"/>
              <a:t> </a:t>
            </a:r>
            <a:r>
              <a:rPr lang="en-US" sz="2200" dirty="0" err="1"/>
              <a:t>calle</a:t>
            </a:r>
            <a:r>
              <a:rPr lang="en-US" sz="2200" dirty="0"/>
              <a:t> con maletas para </a:t>
            </a:r>
            <a:r>
              <a:rPr lang="en-US" sz="2200" dirty="0" err="1"/>
              <a:t>viajar</a:t>
            </a:r>
            <a:r>
              <a:rPr lang="en-US" sz="2200" dirty="0"/>
              <a:t> </a:t>
            </a:r>
            <a:r>
              <a:rPr lang="en-US" sz="2200" dirty="0" err="1"/>
              <a:t>mucho</a:t>
            </a:r>
            <a:r>
              <a:rPr lang="en-US" sz="2200" dirty="0"/>
              <a:t> el </a:t>
            </a:r>
            <a:r>
              <a:rPr lang="en-US" sz="2200" dirty="0" err="1"/>
              <a:t>año</a:t>
            </a:r>
            <a:r>
              <a:rPr lang="en-US" sz="2200" dirty="0"/>
              <a:t> </a:t>
            </a:r>
            <a:r>
              <a:rPr lang="en-US" sz="2200" dirty="0" err="1"/>
              <a:t>siguiente</a:t>
            </a:r>
            <a:r>
              <a:rPr lang="en-US" sz="2200" dirty="0"/>
              <a:t>, ¿no? ¡Me </a:t>
            </a:r>
            <a:r>
              <a:rPr lang="en-US" sz="2200" dirty="0" err="1"/>
              <a:t>encanta</a:t>
            </a:r>
            <a:r>
              <a:rPr lang="en-US" sz="2200" dirty="0"/>
              <a:t> </a:t>
            </a:r>
            <a:r>
              <a:rPr lang="en-US" sz="2200" dirty="0" err="1"/>
              <a:t>esta</a:t>
            </a:r>
            <a:r>
              <a:rPr lang="en-US" sz="2200" dirty="0"/>
              <a:t> </a:t>
            </a:r>
            <a:r>
              <a:rPr lang="en-US" sz="2200" dirty="0" err="1"/>
              <a:t>tradición</a:t>
            </a:r>
            <a:r>
              <a:rPr lang="en-US" sz="2200" dirty="0"/>
              <a:t>! </a:t>
            </a:r>
            <a:r>
              <a:rPr lang="en-US" sz="2200" dirty="0" err="1"/>
              <a:t>Unos</a:t>
            </a:r>
            <a:r>
              <a:rPr lang="en-US" sz="2200" dirty="0"/>
              <a:t> amigos </a:t>
            </a:r>
            <a:r>
              <a:rPr lang="en-US" sz="2200" dirty="0" err="1"/>
              <a:t>argentinos</a:t>
            </a:r>
            <a:r>
              <a:rPr lang="en-US" sz="2200" dirty="0"/>
              <a:t> van a </a:t>
            </a:r>
            <a:r>
              <a:rPr lang="en-US" sz="2200" dirty="0" err="1"/>
              <a:t>hacer</a:t>
            </a:r>
            <a:r>
              <a:rPr lang="en-US" sz="2200" dirty="0"/>
              <a:t> un hombre de </a:t>
            </a:r>
            <a:r>
              <a:rPr lang="en-US" sz="2200" dirty="0" err="1"/>
              <a:t>papel</a:t>
            </a:r>
            <a:r>
              <a:rPr lang="en-US" sz="2200" dirty="0"/>
              <a:t> y lo van a </a:t>
            </a:r>
            <a:r>
              <a:rPr lang="en-US" sz="2200" dirty="0" err="1"/>
              <a:t>echar</a:t>
            </a:r>
            <a:r>
              <a:rPr lang="en-US" sz="2200" dirty="0"/>
              <a:t> al </a:t>
            </a:r>
            <a:r>
              <a:rPr lang="en-US" sz="2200" dirty="0" err="1"/>
              <a:t>fuego</a:t>
            </a:r>
            <a:r>
              <a:rPr lang="en-US" sz="2200" dirty="0"/>
              <a:t> </a:t>
            </a:r>
            <a:r>
              <a:rPr lang="en-US" sz="2200" dirty="0" err="1"/>
              <a:t>porque</a:t>
            </a:r>
            <a:r>
              <a:rPr lang="en-US" sz="2200" dirty="0"/>
              <a:t> es una </a:t>
            </a:r>
            <a:r>
              <a:rPr lang="en-US" sz="2200" dirty="0" err="1"/>
              <a:t>tradición</a:t>
            </a:r>
            <a:r>
              <a:rPr lang="en-US" sz="2200" dirty="0"/>
              <a:t> </a:t>
            </a:r>
            <a:r>
              <a:rPr lang="en-US" sz="2200" dirty="0" err="1"/>
              <a:t>allí</a:t>
            </a:r>
            <a:r>
              <a:rPr lang="en-US" sz="2200" dirty="0"/>
              <a:t>. ¡</a:t>
            </a:r>
            <a:r>
              <a:rPr lang="en-US" sz="2200" dirty="0" err="1"/>
              <a:t>Qué</a:t>
            </a:r>
            <a:r>
              <a:rPr lang="en-US" sz="2200" dirty="0"/>
              <a:t> </a:t>
            </a:r>
            <a:r>
              <a:rPr lang="en-US" sz="2200" dirty="0" err="1"/>
              <a:t>interesante</a:t>
            </a:r>
            <a:r>
              <a:rPr lang="en-US" sz="2200" dirty="0"/>
              <a:t>!</a:t>
            </a:r>
          </a:p>
        </p:txBody>
      </p:sp>
      <p:sp>
        <p:nvSpPr>
          <p:cNvPr id="8" name="Rounded Rectangle 16">
            <a:extLst>
              <a:ext uri="{FF2B5EF4-FFF2-40B4-BE49-F238E27FC236}">
                <a16:creationId xmlns:a16="http://schemas.microsoft.com/office/drawing/2014/main" id="{426E1CAF-2C51-8048-824C-18FE99F04831}"/>
              </a:ext>
            </a:extLst>
          </p:cNvPr>
          <p:cNvSpPr/>
          <p:nvPr/>
        </p:nvSpPr>
        <p:spPr>
          <a:xfrm>
            <a:off x="10266669" y="802738"/>
            <a:ext cx="1492193" cy="25301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endParaRPr lang="en-GB" sz="2400">
              <a:solidFill>
                <a:prstClr val="white"/>
              </a:solidFill>
              <a:latin typeface="Century Gothic" panose="020F0302020204030204"/>
            </a:endParaRPr>
          </a:p>
        </p:txBody>
      </p:sp>
      <p:sp>
        <p:nvSpPr>
          <p:cNvPr id="9" name="Action Button: Custom 22">
            <a:hlinkClick r:id="" action="ppaction://noaction" highlightClick="1">
              <a:snd r:embed="rId5" name="Part 1.wav"/>
            </a:hlinkClick>
            <a:extLst>
              <a:ext uri="{FF2B5EF4-FFF2-40B4-BE49-F238E27FC236}">
                <a16:creationId xmlns:a16="http://schemas.microsoft.com/office/drawing/2014/main" id="{FB2B487E-AE86-8D46-9F69-B9F58A67C5C9}"/>
              </a:ext>
            </a:extLst>
          </p:cNvPr>
          <p:cNvSpPr/>
          <p:nvPr/>
        </p:nvSpPr>
        <p:spPr>
          <a:xfrm>
            <a:off x="10431040" y="935606"/>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1</a:t>
            </a:r>
          </a:p>
        </p:txBody>
      </p:sp>
      <p:sp>
        <p:nvSpPr>
          <p:cNvPr id="10" name="Action Button: Custom 22">
            <a:hlinkClick r:id="" action="ppaction://noaction" highlightClick="1">
              <a:snd r:embed="rId6" name="Part 2.wav"/>
            </a:hlinkClick>
            <a:extLst>
              <a:ext uri="{FF2B5EF4-FFF2-40B4-BE49-F238E27FC236}">
                <a16:creationId xmlns:a16="http://schemas.microsoft.com/office/drawing/2014/main" id="{42369F97-9AD1-6646-AFB5-63F520DCEBDD}"/>
              </a:ext>
            </a:extLst>
          </p:cNvPr>
          <p:cNvSpPr/>
          <p:nvPr/>
        </p:nvSpPr>
        <p:spPr>
          <a:xfrm>
            <a:off x="10431040" y="1530292"/>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2</a:t>
            </a:r>
          </a:p>
        </p:txBody>
      </p:sp>
      <p:sp>
        <p:nvSpPr>
          <p:cNvPr id="11" name="Action Button: Custom 22">
            <a:hlinkClick r:id="" action="ppaction://noaction" highlightClick="1">
              <a:snd r:embed="rId7" name="Part 3.wav"/>
            </a:hlinkClick>
            <a:extLst>
              <a:ext uri="{FF2B5EF4-FFF2-40B4-BE49-F238E27FC236}">
                <a16:creationId xmlns:a16="http://schemas.microsoft.com/office/drawing/2014/main" id="{EED92115-432D-DA4E-8526-B5253D5DE4AA}"/>
              </a:ext>
            </a:extLst>
          </p:cNvPr>
          <p:cNvSpPr/>
          <p:nvPr/>
        </p:nvSpPr>
        <p:spPr>
          <a:xfrm>
            <a:off x="10431040" y="2124977"/>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3</a:t>
            </a:r>
          </a:p>
        </p:txBody>
      </p:sp>
      <p:sp>
        <p:nvSpPr>
          <p:cNvPr id="12" name="Action Button: Custom 22">
            <a:hlinkClick r:id="" action="ppaction://noaction" highlightClick="1">
              <a:snd r:embed="rId8" name="Part 5.wav"/>
            </a:hlinkClick>
            <a:extLst>
              <a:ext uri="{FF2B5EF4-FFF2-40B4-BE49-F238E27FC236}">
                <a16:creationId xmlns:a16="http://schemas.microsoft.com/office/drawing/2014/main" id="{5BA69C67-4BD7-6C49-9DAB-96DCAD4D088B}"/>
              </a:ext>
            </a:extLst>
          </p:cNvPr>
          <p:cNvSpPr/>
          <p:nvPr/>
        </p:nvSpPr>
        <p:spPr>
          <a:xfrm>
            <a:off x="11093613" y="1542465"/>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5</a:t>
            </a:r>
          </a:p>
        </p:txBody>
      </p:sp>
      <p:sp>
        <p:nvSpPr>
          <p:cNvPr id="13" name="Action Button: Custom 22">
            <a:hlinkClick r:id="" action="ppaction://noaction" highlightClick="1">
              <a:snd r:embed="rId9" name="Part 6.wav"/>
            </a:hlinkClick>
            <a:extLst>
              <a:ext uri="{FF2B5EF4-FFF2-40B4-BE49-F238E27FC236}">
                <a16:creationId xmlns:a16="http://schemas.microsoft.com/office/drawing/2014/main" id="{A1EF394C-25EE-B447-9039-E6419583CACF}"/>
              </a:ext>
            </a:extLst>
          </p:cNvPr>
          <p:cNvSpPr/>
          <p:nvPr/>
        </p:nvSpPr>
        <p:spPr>
          <a:xfrm>
            <a:off x="11093614" y="2124976"/>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6</a:t>
            </a:r>
          </a:p>
        </p:txBody>
      </p:sp>
      <p:sp>
        <p:nvSpPr>
          <p:cNvPr id="17" name="Action Button: Custom 22">
            <a:hlinkClick r:id="" action="ppaction://noaction" highlightClick="1">
              <a:snd r:embed="rId10" name="Part 4.wav"/>
            </a:hlinkClick>
            <a:extLst>
              <a:ext uri="{FF2B5EF4-FFF2-40B4-BE49-F238E27FC236}">
                <a16:creationId xmlns:a16="http://schemas.microsoft.com/office/drawing/2014/main" id="{5BA69C67-4BD7-6C49-9DAB-96DCAD4D088B}"/>
              </a:ext>
            </a:extLst>
          </p:cNvPr>
          <p:cNvSpPr/>
          <p:nvPr/>
        </p:nvSpPr>
        <p:spPr>
          <a:xfrm>
            <a:off x="11105944" y="959953"/>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4</a:t>
            </a:r>
          </a:p>
        </p:txBody>
      </p:sp>
      <p:sp>
        <p:nvSpPr>
          <p:cNvPr id="3" name="Rectangle 2">
            <a:extLst>
              <a:ext uri="{FF2B5EF4-FFF2-40B4-BE49-F238E27FC236}">
                <a16:creationId xmlns:a16="http://schemas.microsoft.com/office/drawing/2014/main" id="{4090FAAD-21B9-4E29-9A2D-3BB2BF2D65CF}"/>
              </a:ext>
            </a:extLst>
          </p:cNvPr>
          <p:cNvSpPr/>
          <p:nvPr/>
        </p:nvSpPr>
        <p:spPr>
          <a:xfrm>
            <a:off x="2394856" y="202934"/>
            <a:ext cx="6787973" cy="707886"/>
          </a:xfrm>
          <a:prstGeom prst="rect">
            <a:avLst/>
          </a:prstGeom>
        </p:spPr>
        <p:txBody>
          <a:bodyPr wrap="square">
            <a:spAutoFit/>
          </a:bodyPr>
          <a:lstStyle/>
          <a:p>
            <a:r>
              <a:rPr lang="en-GB" sz="2000" dirty="0">
                <a:latin typeface="Century Gothic" panose="020B0502020202020204" pitchFamily="34" charset="0"/>
                <a:ea typeface="+mj-ea"/>
                <a:cs typeface="+mj-cs"/>
              </a:rPr>
              <a:t>Lucía </a:t>
            </a:r>
            <a:r>
              <a:rPr lang="en-GB" sz="2000" dirty="0" err="1">
                <a:latin typeface="Century Gothic" panose="020B0502020202020204" pitchFamily="34" charset="0"/>
                <a:ea typeface="+mj-ea"/>
                <a:cs typeface="+mj-cs"/>
              </a:rPr>
              <a:t>envía</a:t>
            </a:r>
            <a:r>
              <a:rPr lang="en-GB" sz="2000" dirty="0">
                <a:latin typeface="Century Gothic" panose="020B0502020202020204" pitchFamily="34" charset="0"/>
                <a:ea typeface="+mj-ea"/>
                <a:cs typeface="+mj-cs"/>
              </a:rPr>
              <a:t> un </a:t>
            </a:r>
            <a:r>
              <a:rPr lang="en-GB" sz="2000" dirty="0" err="1">
                <a:latin typeface="Century Gothic" panose="020B0502020202020204" pitchFamily="34" charset="0"/>
                <a:ea typeface="+mj-ea"/>
                <a:cs typeface="+mj-cs"/>
              </a:rPr>
              <a:t>mensaje</a:t>
            </a:r>
            <a:r>
              <a:rPr lang="en-GB" sz="2000" dirty="0">
                <a:latin typeface="Century Gothic" panose="020B0502020202020204" pitchFamily="34" charset="0"/>
                <a:ea typeface="+mj-ea"/>
                <a:cs typeface="+mj-cs"/>
              </a:rPr>
              <a:t> </a:t>
            </a:r>
            <a:r>
              <a:rPr lang="en-GB" sz="2000" dirty="0" err="1">
                <a:latin typeface="Century Gothic" panose="020B0502020202020204" pitchFamily="34" charset="0"/>
                <a:ea typeface="+mj-ea"/>
                <a:cs typeface="+mj-cs"/>
              </a:rPr>
              <a:t>sobre</a:t>
            </a:r>
            <a:r>
              <a:rPr lang="en-GB" sz="2000" dirty="0">
                <a:latin typeface="Century Gothic" panose="020B0502020202020204" pitchFamily="34" charset="0"/>
                <a:ea typeface="+mj-ea"/>
                <a:cs typeface="+mj-cs"/>
              </a:rPr>
              <a:t> las </a:t>
            </a:r>
            <a:r>
              <a:rPr lang="en-GB" sz="2000" dirty="0" err="1">
                <a:latin typeface="Century Gothic" panose="020B0502020202020204" pitchFamily="34" charset="0"/>
                <a:ea typeface="+mj-ea"/>
                <a:cs typeface="+mj-cs"/>
              </a:rPr>
              <a:t>tradiciones</a:t>
            </a:r>
            <a:r>
              <a:rPr lang="en-GB" sz="2000" dirty="0">
                <a:latin typeface="Century Gothic" panose="020B0502020202020204" pitchFamily="34" charset="0"/>
                <a:ea typeface="+mj-ea"/>
                <a:cs typeface="+mj-cs"/>
              </a:rPr>
              <a:t> de Fin de </a:t>
            </a:r>
            <a:r>
              <a:rPr lang="en-GB" sz="2000" dirty="0" err="1">
                <a:latin typeface="Century Gothic" panose="020B0502020202020204" pitchFamily="34" charset="0"/>
                <a:ea typeface="+mj-ea"/>
                <a:cs typeface="+mj-cs"/>
              </a:rPr>
              <a:t>Año</a:t>
            </a:r>
            <a:r>
              <a:rPr lang="en-GB" sz="2000" dirty="0">
                <a:latin typeface="Century Gothic" panose="020B0502020202020204" pitchFamily="34" charset="0"/>
                <a:ea typeface="+mj-ea"/>
                <a:cs typeface="+mj-cs"/>
              </a:rPr>
              <a:t>. </a:t>
            </a:r>
            <a:r>
              <a:rPr lang="en-GB" sz="2000" dirty="0" err="1">
                <a:latin typeface="Century Gothic" panose="020B0502020202020204" pitchFamily="34" charset="0"/>
                <a:ea typeface="+mj-ea"/>
                <a:cs typeface="+mj-cs"/>
              </a:rPr>
              <a:t>Debes</a:t>
            </a:r>
            <a:r>
              <a:rPr lang="en-GB" sz="2000" dirty="0">
                <a:latin typeface="Century Gothic" panose="020B0502020202020204" pitchFamily="34" charset="0"/>
                <a:ea typeface="+mj-ea"/>
                <a:cs typeface="+mj-cs"/>
              </a:rPr>
              <a:t> </a:t>
            </a:r>
            <a:r>
              <a:rPr lang="en-GB" sz="2000" dirty="0" err="1">
                <a:latin typeface="Century Gothic" panose="020B0502020202020204" pitchFamily="34" charset="0"/>
                <a:ea typeface="+mj-ea"/>
                <a:cs typeface="+mj-cs"/>
              </a:rPr>
              <a:t>pensar</a:t>
            </a:r>
            <a:r>
              <a:rPr lang="en-GB" sz="2000" dirty="0">
                <a:latin typeface="Century Gothic" panose="020B0502020202020204" pitchFamily="34" charset="0"/>
                <a:ea typeface="+mj-ea"/>
                <a:cs typeface="+mj-cs"/>
              </a:rPr>
              <a:t> </a:t>
            </a:r>
            <a:r>
              <a:rPr lang="en-GB" sz="2000" dirty="0" err="1">
                <a:latin typeface="Century Gothic" panose="020B0502020202020204" pitchFamily="34" charset="0"/>
                <a:ea typeface="+mj-ea"/>
                <a:cs typeface="+mj-cs"/>
              </a:rPr>
              <a:t>en</a:t>
            </a:r>
            <a:r>
              <a:rPr lang="en-GB" sz="2000" dirty="0">
                <a:latin typeface="Century Gothic" panose="020B0502020202020204" pitchFamily="34" charset="0"/>
                <a:ea typeface="+mj-ea"/>
                <a:cs typeface="+mj-cs"/>
              </a:rPr>
              <a:t> palabras </a:t>
            </a:r>
            <a:r>
              <a:rPr lang="en-GB" sz="2000" dirty="0" err="1">
                <a:latin typeface="Century Gothic" panose="020B0502020202020204" pitchFamily="34" charset="0"/>
                <a:ea typeface="+mj-ea"/>
                <a:cs typeface="+mj-cs"/>
              </a:rPr>
              <a:t>alternativas</a:t>
            </a:r>
            <a:r>
              <a:rPr lang="en-GB" sz="2000" dirty="0">
                <a:latin typeface="Century Gothic" panose="020B0502020202020204" pitchFamily="34" charset="0"/>
                <a:ea typeface="+mj-ea"/>
                <a:cs typeface="+mj-cs"/>
              </a:rPr>
              <a:t>.</a:t>
            </a:r>
            <a:endParaRPr lang="en-GB" sz="2000" dirty="0"/>
          </a:p>
        </p:txBody>
      </p:sp>
      <p:grpSp>
        <p:nvGrpSpPr>
          <p:cNvPr id="22" name="Grupo 21">
            <a:extLst>
              <a:ext uri="{FF2B5EF4-FFF2-40B4-BE49-F238E27FC236}">
                <a16:creationId xmlns:a16="http://schemas.microsoft.com/office/drawing/2014/main" id="{6FC6BEE9-3458-8D47-BD48-8F149C184448}"/>
              </a:ext>
            </a:extLst>
          </p:cNvPr>
          <p:cNvGrpSpPr/>
          <p:nvPr/>
        </p:nvGrpSpPr>
        <p:grpSpPr>
          <a:xfrm>
            <a:off x="9994071" y="3729318"/>
            <a:ext cx="1636698" cy="2714632"/>
            <a:chOff x="9891933" y="2837720"/>
            <a:chExt cx="1636698" cy="3436247"/>
          </a:xfrm>
        </p:grpSpPr>
        <p:pic>
          <p:nvPicPr>
            <p:cNvPr id="21" name="Imagen 20" descr="Dibujo animado de un personaje de caricatura&#10;&#10;Descripción generada automáticamente con confianza media">
              <a:extLst>
                <a:ext uri="{FF2B5EF4-FFF2-40B4-BE49-F238E27FC236}">
                  <a16:creationId xmlns:a16="http://schemas.microsoft.com/office/drawing/2014/main" id="{5AA4EA69-4225-A849-B865-5060DF60E0C6}"/>
                </a:ext>
              </a:extLst>
            </p:cNvPr>
            <p:cNvPicPr>
              <a:picLocks noChangeAspect="1"/>
            </p:cNvPicPr>
            <p:nvPr/>
          </p:nvPicPr>
          <p:blipFill rotWithShape="1">
            <a:blip r:embed="rId11" cstate="screen">
              <a:clrChange>
                <a:clrFrom>
                  <a:srgbClr val="FCFAFB"/>
                </a:clrFrom>
                <a:clrTo>
                  <a:srgbClr val="FCFAFB">
                    <a:alpha val="0"/>
                  </a:srgbClr>
                </a:clrTo>
              </a:clrChange>
              <a:extLst>
                <a:ext uri="{BEBA8EAE-BF5A-486C-A8C5-ECC9F3942E4B}">
                  <a14:imgProps xmlns:a14="http://schemas.microsoft.com/office/drawing/2010/main">
                    <a14:imgLayer r:embed="rId12">
                      <a14:imgEffect>
                        <a14:backgroundRemoval t="10000" b="93889" l="4680" r="95320">
                          <a14:foregroundMark x1="59113" y1="25000" x2="55911" y2="36019"/>
                          <a14:foregroundMark x1="35468" y1="26204" x2="36207" y2="34259"/>
                          <a14:foregroundMark x1="18966" y1="48704" x2="16256" y2="41667"/>
                          <a14:foregroundMark x1="16256" y1="41667" x2="15764" y2="41667"/>
                          <a14:foregroundMark x1="30049" y1="48426" x2="20443" y2="34259"/>
                          <a14:foregroundMark x1="20443" y1="34259" x2="5419" y2="29907"/>
                          <a14:foregroundMark x1="5419" y1="29907" x2="12562" y2="22130"/>
                          <a14:foregroundMark x1="12562" y1="22130" x2="6404" y2="20000"/>
                          <a14:foregroundMark x1="13300" y1="19074" x2="8621" y2="65370"/>
                          <a14:foregroundMark x1="8621" y1="65370" x2="19458" y2="94907"/>
                          <a14:foregroundMark x1="19458" y1="94907" x2="43842" y2="92870"/>
                          <a14:foregroundMark x1="43842" y1="92870" x2="97537" y2="93796"/>
                          <a14:foregroundMark x1="97537" y1="93796" x2="95320" y2="74815"/>
                          <a14:foregroundMark x1="95320" y1="74815" x2="63793" y2="31852"/>
                          <a14:foregroundMark x1="63793" y1="31852" x2="63793" y2="27130"/>
                          <a14:foregroundMark x1="26108" y1="88148" x2="29064" y2="94074"/>
                          <a14:foregroundMark x1="53695" y1="65648" x2="52709" y2="18426"/>
                          <a14:foregroundMark x1="52709" y1="18426" x2="48030" y2="14352"/>
                          <a14:foregroundMark x1="48768" y1="14630" x2="64286" y2="21481"/>
                          <a14:foregroundMark x1="64286" y1="21481" x2="70936" y2="29537"/>
                          <a14:foregroundMark x1="70936" y1="29537" x2="63054" y2="37685"/>
                          <a14:foregroundMark x1="63054" y1="37685" x2="24877" y2="22593"/>
                          <a14:foregroundMark x1="24877" y1="22593" x2="19951" y2="9907"/>
                          <a14:foregroundMark x1="19951" y1="9907" x2="41626" y2="25370"/>
                          <a14:foregroundMark x1="41626" y1="25370" x2="27833" y2="19630"/>
                          <a14:foregroundMark x1="27833" y1="19630" x2="51724" y2="21296"/>
                          <a14:foregroundMark x1="51724" y1="21296" x2="52956" y2="28333"/>
                          <a14:foregroundMark x1="52956" y1="28333" x2="4680" y2="21852"/>
                          <a14:foregroundMark x1="4680" y1="21852" x2="19458" y2="12407"/>
                          <a14:foregroundMark x1="19458" y1="12407" x2="64778" y2="21389"/>
                          <a14:foregroundMark x1="64778" y1="21389" x2="51232" y2="24722"/>
                        </a14:backgroundRemoval>
                      </a14:imgEffect>
                    </a14:imgLayer>
                  </a14:imgProps>
                </a:ext>
                <a:ext uri="{28A0092B-C50C-407E-A947-70E740481C1C}">
                  <a14:useLocalDpi xmlns:a14="http://schemas.microsoft.com/office/drawing/2010/main"/>
                </a:ext>
              </a:extLst>
            </a:blip>
            <a:srcRect/>
            <a:stretch/>
          </p:blipFill>
          <p:spPr>
            <a:xfrm>
              <a:off x="10401510" y="3279050"/>
              <a:ext cx="1127121" cy="2994917"/>
            </a:xfrm>
            <a:prstGeom prst="rect">
              <a:avLst/>
            </a:prstGeom>
          </p:spPr>
        </p:pic>
        <p:pic>
          <p:nvPicPr>
            <p:cNvPr id="1026" name="Picture 2" descr="transparent background reindeer antlers clipart - Clip Art Library">
              <a:extLst>
                <a:ext uri="{FF2B5EF4-FFF2-40B4-BE49-F238E27FC236}">
                  <a16:creationId xmlns:a16="http://schemas.microsoft.com/office/drawing/2014/main" id="{16B733DE-796B-C44D-974C-2D4F75CBCA9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603706">
              <a:off x="9891933" y="2837720"/>
              <a:ext cx="1491504" cy="128046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Action Button: Custom 22">
            <a:hlinkClick r:id="" action="ppaction://noaction" highlightClick="1">
              <a:snd r:embed="rId14" name="Part 7.wav"/>
            </a:hlinkClick>
            <a:extLst>
              <a:ext uri="{FF2B5EF4-FFF2-40B4-BE49-F238E27FC236}">
                <a16:creationId xmlns:a16="http://schemas.microsoft.com/office/drawing/2014/main" id="{70C5267D-386B-4AAC-9A95-DDB2B2117B20}"/>
              </a:ext>
            </a:extLst>
          </p:cNvPr>
          <p:cNvSpPr/>
          <p:nvPr/>
        </p:nvSpPr>
        <p:spPr>
          <a:xfrm>
            <a:off x="10779854" y="2707672"/>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7</a:t>
            </a:r>
          </a:p>
        </p:txBody>
      </p:sp>
      <p:sp>
        <p:nvSpPr>
          <p:cNvPr id="5" name="Rectangle 4">
            <a:extLst>
              <a:ext uri="{FF2B5EF4-FFF2-40B4-BE49-F238E27FC236}">
                <a16:creationId xmlns:a16="http://schemas.microsoft.com/office/drawing/2014/main" id="{92528B4D-6682-4F45-B75D-775CE207D7BF}"/>
              </a:ext>
            </a:extLst>
          </p:cNvPr>
          <p:cNvSpPr/>
          <p:nvPr/>
        </p:nvSpPr>
        <p:spPr>
          <a:xfrm>
            <a:off x="9753600" y="3332924"/>
            <a:ext cx="2373655" cy="2991680"/>
          </a:xfrm>
          <a:prstGeom prst="rect">
            <a:avLst/>
          </a:prstGeom>
          <a:solidFill>
            <a:srgbClr val="3D5C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uva</a:t>
            </a:r>
            <a:r>
              <a:rPr lang="en-GB" sz="2000" dirty="0"/>
              <a:t> = grape</a:t>
            </a:r>
          </a:p>
          <a:p>
            <a:pPr algn="ctr"/>
            <a:endParaRPr lang="en-GB" sz="2000" dirty="0"/>
          </a:p>
          <a:p>
            <a:pPr algn="ctr"/>
            <a:r>
              <a:rPr lang="en-GB" sz="2000" dirty="0"/>
              <a:t>*</a:t>
            </a:r>
            <a:r>
              <a:rPr lang="en-GB" sz="2000" dirty="0" err="1"/>
              <a:t>ropa</a:t>
            </a:r>
            <a:r>
              <a:rPr lang="en-GB" sz="2000" dirty="0"/>
              <a:t> interior = underwear</a:t>
            </a:r>
          </a:p>
          <a:p>
            <a:pPr algn="ctr"/>
            <a:endParaRPr lang="en-GB" sz="2000" dirty="0"/>
          </a:p>
          <a:p>
            <a:pPr algn="ctr"/>
            <a:r>
              <a:rPr lang="en-GB" sz="2000" dirty="0"/>
              <a:t>*</a:t>
            </a:r>
            <a:r>
              <a:rPr lang="en-GB" sz="2000" dirty="0" err="1"/>
              <a:t>deseo</a:t>
            </a:r>
            <a:r>
              <a:rPr lang="en-GB" sz="2000" dirty="0"/>
              <a:t> </a:t>
            </a:r>
            <a:r>
              <a:rPr lang="en-GB" sz="2000"/>
              <a:t>= wish</a:t>
            </a:r>
          </a:p>
          <a:p>
            <a:pPr algn="ctr"/>
            <a:endParaRPr lang="en-GB" sz="2000"/>
          </a:p>
          <a:p>
            <a:pPr algn="ctr"/>
            <a:r>
              <a:rPr lang="en-GB" sz="2000"/>
              <a:t>*qué interesante = how interesting!</a:t>
            </a:r>
            <a:endParaRPr lang="en-GB" sz="2000" dirty="0"/>
          </a:p>
        </p:txBody>
      </p:sp>
      <p:pic>
        <p:nvPicPr>
          <p:cNvPr id="6" name="Lucía habla de tradiciones de Navidad.wav" descr="Lucía habla de tradiciones de Navidad.wav">
            <a:hlinkClick r:id="" action="ppaction://media"/>
            <a:extLst>
              <a:ext uri="{FF2B5EF4-FFF2-40B4-BE49-F238E27FC236}">
                <a16:creationId xmlns:a16="http://schemas.microsoft.com/office/drawing/2014/main" id="{72D81271-8C7B-F647-87D8-D8AFE5AED3E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722905" y="3828700"/>
            <a:ext cx="812800" cy="812800"/>
          </a:xfrm>
          <a:prstGeom prst="rect">
            <a:avLst/>
          </a:prstGeom>
        </p:spPr>
      </p:pic>
      <p:pic>
        <p:nvPicPr>
          <p:cNvPr id="5122" name="Picture 2" descr="Whatsapp Logo 1 Logoeps Logo Whatsapp 3D Png - Clip Art Library">
            <a:extLst>
              <a:ext uri="{FF2B5EF4-FFF2-40B4-BE49-F238E27FC236}">
                <a16:creationId xmlns:a16="http://schemas.microsoft.com/office/drawing/2014/main" id="{9CC69F10-A5F5-8D40-917B-AB4414FDC229}"/>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379675" y="742996"/>
            <a:ext cx="886994" cy="92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0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4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69029" cy="647577"/>
          </a:xfrm>
        </p:spPr>
        <p:txBody>
          <a:bodyPr>
            <a:noAutofit/>
          </a:bodyPr>
          <a:lstStyle/>
          <a:p>
            <a:r>
              <a:rPr lang="en-GB" sz="2800" b="1" dirty="0">
                <a:solidFill>
                  <a:schemeClr val="bg1"/>
                </a:solidFill>
              </a:rPr>
              <a:t>La Navidad</a:t>
            </a:r>
            <a:endParaRPr lang="en-GB" sz="2667"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29333" y="258192"/>
            <a:ext cx="1598811" cy="436075"/>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3" name="Rectangle 2"/>
          <p:cNvSpPr/>
          <p:nvPr/>
        </p:nvSpPr>
        <p:spPr>
          <a:xfrm>
            <a:off x="274895" y="1273253"/>
            <a:ext cx="7015484" cy="4889288"/>
          </a:xfrm>
          <a:prstGeom prst="rect">
            <a:avLst/>
          </a:prstGeom>
          <a:solidFill>
            <a:schemeClr val="bg1"/>
          </a:solidFill>
          <a:ln>
            <a:solidFill>
              <a:srgbClr val="5B9BD5"/>
            </a:solid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chemeClr val="tx1"/>
                </a:solidFill>
              </a:rPr>
              <a:t>Hello Fernanda and Claudia!</a:t>
            </a:r>
          </a:p>
          <a:p>
            <a:r>
              <a:rPr lang="en-US" sz="2200" dirty="0">
                <a:solidFill>
                  <a:schemeClr val="tx1"/>
                </a:solidFill>
              </a:rPr>
              <a:t>It is almost Christmas! What are you going to do? Normally you go to the grandparents’ house to have dinner, right? We are going to have to go to church with our parents. It’s a tradition but I don’t like it. However, our parents are going to cook something delicious after.</a:t>
            </a:r>
          </a:p>
          <a:p>
            <a:r>
              <a:rPr lang="en-US" sz="2200" dirty="0">
                <a:solidFill>
                  <a:schemeClr val="tx1"/>
                </a:solidFill>
              </a:rPr>
              <a:t>On the 31</a:t>
            </a:r>
            <a:r>
              <a:rPr lang="en-US" sz="2200" baseline="30000" dirty="0">
                <a:solidFill>
                  <a:schemeClr val="tx1"/>
                </a:solidFill>
              </a:rPr>
              <a:t>st</a:t>
            </a:r>
            <a:r>
              <a:rPr lang="en-US" sz="2200" dirty="0">
                <a:solidFill>
                  <a:schemeClr val="tx1"/>
                </a:solidFill>
              </a:rPr>
              <a:t> December, lots of people go to the square to meet with friends and to eat the grapes. However, we are going to watch television programmes until midnight and we are going to celebrate a party at home. Are you going to spend a lot of money on presents? See you soon!</a:t>
            </a:r>
          </a:p>
        </p:txBody>
      </p:sp>
      <p:pic>
        <p:nvPicPr>
          <p:cNvPr id="6" name="Picture 5">
            <a:extLst>
              <a:ext uri="{FF2B5EF4-FFF2-40B4-BE49-F238E27FC236}">
                <a16:creationId xmlns:a16="http://schemas.microsoft.com/office/drawing/2014/main" id="{8BDDA023-B445-41A9-B62E-A898C7B6816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857"/>
          <a:stretch/>
        </p:blipFill>
        <p:spPr>
          <a:xfrm>
            <a:off x="7630292" y="1314133"/>
            <a:ext cx="1962150" cy="2266951"/>
          </a:xfrm>
          <a:prstGeom prst="rect">
            <a:avLst/>
          </a:prstGeom>
        </p:spPr>
      </p:pic>
      <p:pic>
        <p:nvPicPr>
          <p:cNvPr id="13" name="Picture 12">
            <a:extLst>
              <a:ext uri="{FF2B5EF4-FFF2-40B4-BE49-F238E27FC236}">
                <a16:creationId xmlns:a16="http://schemas.microsoft.com/office/drawing/2014/main" id="{32B304E3-1C69-4E95-BF9C-1741345C02D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4887" y="3670170"/>
            <a:ext cx="1847850" cy="2466975"/>
          </a:xfrm>
          <a:prstGeom prst="rect">
            <a:avLst/>
          </a:prstGeom>
        </p:spPr>
      </p:pic>
      <p:pic>
        <p:nvPicPr>
          <p:cNvPr id="15" name="Picture 14">
            <a:extLst>
              <a:ext uri="{FF2B5EF4-FFF2-40B4-BE49-F238E27FC236}">
                <a16:creationId xmlns:a16="http://schemas.microsoft.com/office/drawing/2014/main" id="{0C4121BD-8B49-4E12-8217-470E183942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5537" y="3980785"/>
            <a:ext cx="2419350" cy="1885950"/>
          </a:xfrm>
          <a:prstGeom prst="rect">
            <a:avLst/>
          </a:prstGeom>
        </p:spPr>
      </p:pic>
      <p:pic>
        <p:nvPicPr>
          <p:cNvPr id="9" name="Picture 2" descr="green grapes vector png - Clip Art Library">
            <a:extLst>
              <a:ext uri="{FF2B5EF4-FFF2-40B4-BE49-F238E27FC236}">
                <a16:creationId xmlns:a16="http://schemas.microsoft.com/office/drawing/2014/main" id="{D00FCB0F-81B3-2E48-935A-8A25E6AA28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7363" y="1543049"/>
            <a:ext cx="2110781" cy="18859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372882-2F69-4250-B0B7-FB5164A9D481}"/>
              </a:ext>
            </a:extLst>
          </p:cNvPr>
          <p:cNvSpPr txBox="1"/>
          <p:nvPr/>
        </p:nvSpPr>
        <p:spPr>
          <a:xfrm>
            <a:off x="2714171" y="205328"/>
            <a:ext cx="7586133" cy="707886"/>
          </a:xfrm>
          <a:prstGeom prst="rect">
            <a:avLst/>
          </a:prstGeom>
          <a:noFill/>
        </p:spPr>
        <p:txBody>
          <a:bodyPr wrap="square">
            <a:spAutoFit/>
          </a:bodyPr>
          <a:lstStyle/>
          <a:p>
            <a:r>
              <a:rPr lang="en-GB" sz="2000" dirty="0"/>
              <a:t>Escribes una carta a </a:t>
            </a:r>
            <a:r>
              <a:rPr lang="en-GB" sz="2000" dirty="0" err="1"/>
              <a:t>tus</a:t>
            </a:r>
            <a:r>
              <a:rPr lang="en-GB" sz="2000" dirty="0"/>
              <a:t> amigas </a:t>
            </a:r>
            <a:r>
              <a:rPr lang="en-GB" sz="2000" dirty="0" err="1"/>
              <a:t>españolas</a:t>
            </a:r>
            <a:r>
              <a:rPr lang="en-GB" sz="2000" dirty="0"/>
              <a:t> para </a:t>
            </a:r>
            <a:r>
              <a:rPr lang="en-GB" sz="2000" dirty="0" err="1"/>
              <a:t>describir</a:t>
            </a:r>
            <a:r>
              <a:rPr lang="en-GB" sz="2000" dirty="0"/>
              <a:t> </a:t>
            </a:r>
            <a:r>
              <a:rPr lang="en-GB" sz="2000" dirty="0" err="1"/>
              <a:t>tus</a:t>
            </a:r>
            <a:r>
              <a:rPr lang="en-GB" sz="2000" dirty="0"/>
              <a:t> </a:t>
            </a:r>
            <a:r>
              <a:rPr lang="en-GB" sz="2000" dirty="0" err="1"/>
              <a:t>actividades</a:t>
            </a:r>
            <a:r>
              <a:rPr lang="en-GB" sz="2000" dirty="0"/>
              <a:t> </a:t>
            </a:r>
            <a:r>
              <a:rPr lang="en-GB" sz="2000" dirty="0" err="1"/>
              <a:t>en</a:t>
            </a:r>
            <a:r>
              <a:rPr lang="en-GB" sz="2000" dirty="0"/>
              <a:t> Navidad. </a:t>
            </a:r>
            <a:r>
              <a:rPr lang="en-GB" sz="2000" b="1" dirty="0"/>
              <a:t>Traduce las </a:t>
            </a:r>
            <a:r>
              <a:rPr lang="en-GB" sz="2000" b="1" dirty="0" err="1"/>
              <a:t>frases</a:t>
            </a:r>
            <a:r>
              <a:rPr lang="en-GB" sz="2000" b="1" dirty="0"/>
              <a:t> al </a:t>
            </a:r>
            <a:r>
              <a:rPr lang="en-GB" sz="2000" b="1" dirty="0" err="1"/>
              <a:t>español</a:t>
            </a:r>
            <a:r>
              <a:rPr lang="en-GB" sz="2000" b="1" dirty="0"/>
              <a:t>.</a:t>
            </a:r>
            <a:endParaRPr lang="en-GB" sz="2000" dirty="0"/>
          </a:p>
        </p:txBody>
      </p:sp>
    </p:spTree>
    <p:extLst>
      <p:ext uri="{BB962C8B-B14F-4D97-AF65-F5344CB8AC3E}">
        <p14:creationId xmlns:p14="http://schemas.microsoft.com/office/powerpoint/2010/main" val="1126950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38" y="450830"/>
            <a:ext cx="6504780" cy="745065"/>
          </a:xfrm>
        </p:spPr>
        <p:txBody>
          <a:bodyPr>
            <a:normAutofit/>
          </a:bodyPr>
          <a:lstStyle/>
          <a:p>
            <a:r>
              <a:rPr lang="en-GB" sz="2667" b="1" dirty="0" err="1">
                <a:solidFill>
                  <a:schemeClr val="tx1"/>
                </a:solidFill>
              </a:rPr>
              <a:t>Solución</a:t>
            </a:r>
            <a:endParaRPr lang="en-GB" sz="2667" b="1" dirty="0">
              <a:solidFill>
                <a:schemeClr val="tx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29333" y="258191"/>
            <a:ext cx="1598811" cy="38527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8" tIns="45719" rIns="91408" bIns="45719" rtlCol="0" anchor="ctr"/>
          <a:lstStyle/>
          <a:p>
            <a:pPr algn="ctr" defTabSz="914014">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46138" y="1250760"/>
            <a:ext cx="7259428" cy="4493536"/>
          </a:xfrm>
          <a:prstGeom prst="rect">
            <a:avLst/>
          </a:prstGeom>
          <a:noFill/>
        </p:spPr>
        <p:txBody>
          <a:bodyPr wrap="square" lIns="91408" tIns="45719" rIns="91408" bIns="45719" rtlCol="0">
            <a:spAutoFit/>
          </a:bodyPr>
          <a:lstStyle/>
          <a:p>
            <a:r>
              <a:rPr lang="en-US" sz="2200" dirty="0"/>
              <a:t>¡Hola, Fernanda y Claudia!</a:t>
            </a:r>
          </a:p>
          <a:p>
            <a:r>
              <a:rPr lang="en-US" sz="2200" dirty="0"/>
              <a:t>¡Es </a:t>
            </a:r>
            <a:r>
              <a:rPr lang="en-US" sz="2200" dirty="0" err="1"/>
              <a:t>casi</a:t>
            </a:r>
            <a:r>
              <a:rPr lang="en-US" sz="2200" dirty="0"/>
              <a:t> Navidad! ¿</a:t>
            </a:r>
            <a:r>
              <a:rPr lang="en-US" sz="2200" dirty="0" err="1"/>
              <a:t>Qué</a:t>
            </a:r>
            <a:r>
              <a:rPr lang="en-US" sz="2200" dirty="0"/>
              <a:t> </a:t>
            </a:r>
            <a:r>
              <a:rPr lang="en-US" sz="2200" dirty="0" err="1"/>
              <a:t>vais</a:t>
            </a:r>
            <a:r>
              <a:rPr lang="en-US" sz="2200" dirty="0"/>
              <a:t> a </a:t>
            </a:r>
            <a:r>
              <a:rPr lang="en-US" sz="2200" dirty="0" err="1"/>
              <a:t>hacer</a:t>
            </a:r>
            <a:r>
              <a:rPr lang="en-US" sz="2200" dirty="0"/>
              <a:t>? </a:t>
            </a:r>
            <a:r>
              <a:rPr lang="en-US" sz="2200" dirty="0" err="1"/>
              <a:t>Normalmente</a:t>
            </a:r>
            <a:r>
              <a:rPr lang="en-US" sz="2200" dirty="0"/>
              <a:t> </a:t>
            </a:r>
            <a:r>
              <a:rPr lang="en-US" sz="2200" dirty="0" err="1"/>
              <a:t>vais</a:t>
            </a:r>
            <a:r>
              <a:rPr lang="en-US" sz="2200" dirty="0"/>
              <a:t> a la casa de los </a:t>
            </a:r>
            <a:r>
              <a:rPr lang="en-US" sz="2200" dirty="0" err="1"/>
              <a:t>abuelos</a:t>
            </a:r>
            <a:r>
              <a:rPr lang="en-US" sz="2200" dirty="0"/>
              <a:t> para </a:t>
            </a:r>
            <a:r>
              <a:rPr lang="en-US" sz="2200" dirty="0" err="1"/>
              <a:t>cenar</a:t>
            </a:r>
            <a:r>
              <a:rPr lang="en-US" sz="2200" dirty="0"/>
              <a:t> ¿</a:t>
            </a:r>
            <a:r>
              <a:rPr lang="en-US" sz="2200" dirty="0" err="1"/>
              <a:t>verdad</a:t>
            </a:r>
            <a:r>
              <a:rPr lang="en-US" sz="2200" dirty="0"/>
              <a:t>? </a:t>
            </a:r>
            <a:r>
              <a:rPr lang="en-US" sz="2200" dirty="0" err="1"/>
              <a:t>Nosotros</a:t>
            </a:r>
            <a:r>
              <a:rPr lang="en-US" sz="2200" dirty="0"/>
              <a:t> </a:t>
            </a:r>
            <a:r>
              <a:rPr lang="en-US" sz="2200" dirty="0" err="1"/>
              <a:t>vamos</a:t>
            </a:r>
            <a:r>
              <a:rPr lang="en-US" sz="2200" dirty="0"/>
              <a:t> a </a:t>
            </a:r>
            <a:r>
              <a:rPr lang="en-US" sz="2200" dirty="0" err="1"/>
              <a:t>tener</a:t>
            </a:r>
            <a:r>
              <a:rPr lang="en-US" sz="2200" dirty="0"/>
              <a:t> que </a:t>
            </a:r>
            <a:r>
              <a:rPr lang="en-US" sz="2200" dirty="0" err="1"/>
              <a:t>ir</a:t>
            </a:r>
            <a:r>
              <a:rPr lang="en-US" sz="2200" dirty="0"/>
              <a:t> a la </a:t>
            </a:r>
            <a:r>
              <a:rPr lang="en-US" sz="2200" dirty="0" err="1"/>
              <a:t>iglesia</a:t>
            </a:r>
            <a:r>
              <a:rPr lang="en-US" sz="2200" dirty="0"/>
              <a:t> con </a:t>
            </a:r>
            <a:r>
              <a:rPr lang="en-US" sz="2200" dirty="0" err="1"/>
              <a:t>nuestros</a:t>
            </a:r>
            <a:r>
              <a:rPr lang="en-US" sz="2200" dirty="0"/>
              <a:t> padres. Es una </a:t>
            </a:r>
            <a:r>
              <a:rPr lang="en-US" sz="2200" dirty="0" err="1"/>
              <a:t>tradición</a:t>
            </a:r>
            <a:r>
              <a:rPr lang="en-US" sz="2200" dirty="0"/>
              <a:t> </a:t>
            </a:r>
            <a:r>
              <a:rPr lang="en-US" sz="2200" dirty="0" err="1"/>
              <a:t>pero</a:t>
            </a:r>
            <a:r>
              <a:rPr lang="en-US" sz="2200" dirty="0"/>
              <a:t> no me </a:t>
            </a:r>
            <a:r>
              <a:rPr lang="en-US" sz="2200" dirty="0" err="1"/>
              <a:t>gusta</a:t>
            </a:r>
            <a:r>
              <a:rPr lang="en-US" sz="2200" dirty="0"/>
              <a:t>. Sin embargo, </a:t>
            </a:r>
            <a:r>
              <a:rPr lang="en-US" sz="2200" dirty="0" err="1"/>
              <a:t>nuestros</a:t>
            </a:r>
            <a:r>
              <a:rPr lang="en-US" sz="2200" dirty="0"/>
              <a:t> padres van a </a:t>
            </a:r>
            <a:r>
              <a:rPr lang="en-US" sz="2200" dirty="0" err="1"/>
              <a:t>cocinar</a:t>
            </a:r>
            <a:r>
              <a:rPr lang="en-US" sz="2200" dirty="0"/>
              <a:t> </a:t>
            </a:r>
            <a:r>
              <a:rPr lang="en-US" sz="2200" dirty="0" err="1"/>
              <a:t>algo</a:t>
            </a:r>
            <a:r>
              <a:rPr lang="en-US" sz="2200" dirty="0"/>
              <a:t> </a:t>
            </a:r>
            <a:r>
              <a:rPr lang="en-US" sz="2200" dirty="0" err="1"/>
              <a:t>rico</a:t>
            </a:r>
            <a:r>
              <a:rPr lang="en-US" sz="2200" dirty="0"/>
              <a:t> </a:t>
            </a:r>
            <a:r>
              <a:rPr lang="en-US" sz="2200" dirty="0" err="1"/>
              <a:t>después</a:t>
            </a:r>
            <a:r>
              <a:rPr lang="en-US" sz="2200" dirty="0"/>
              <a:t>.</a:t>
            </a:r>
          </a:p>
          <a:p>
            <a:r>
              <a:rPr lang="en-US" sz="2200" dirty="0"/>
              <a:t>El 31 de </a:t>
            </a:r>
            <a:r>
              <a:rPr lang="en-US" sz="2200" dirty="0" err="1"/>
              <a:t>diciembre</a:t>
            </a:r>
            <a:r>
              <a:rPr lang="en-US" sz="2200" dirty="0"/>
              <a:t> </a:t>
            </a:r>
            <a:r>
              <a:rPr lang="en-US" sz="2200" dirty="0" err="1"/>
              <a:t>muchas</a:t>
            </a:r>
            <a:r>
              <a:rPr lang="en-US" sz="2200" dirty="0"/>
              <a:t> personas van a la plaza para </a:t>
            </a:r>
            <a:r>
              <a:rPr lang="en-US" sz="2200" dirty="0" err="1"/>
              <a:t>quedar</a:t>
            </a:r>
            <a:r>
              <a:rPr lang="en-US" sz="2200" dirty="0"/>
              <a:t> con amigos y comer las </a:t>
            </a:r>
            <a:r>
              <a:rPr lang="en-US" sz="2200" dirty="0" err="1"/>
              <a:t>uvas</a:t>
            </a:r>
            <a:r>
              <a:rPr lang="en-US" sz="2200" dirty="0"/>
              <a:t>. </a:t>
            </a:r>
            <a:r>
              <a:rPr lang="en-US" sz="2200" dirty="0" err="1"/>
              <a:t>En</a:t>
            </a:r>
            <a:r>
              <a:rPr lang="en-US" sz="2200" dirty="0"/>
              <a:t> </a:t>
            </a:r>
            <a:r>
              <a:rPr lang="en-US" sz="2200" dirty="0" err="1"/>
              <a:t>cambio</a:t>
            </a:r>
            <a:r>
              <a:rPr lang="en-US" sz="2200" dirty="0"/>
              <a:t>, </a:t>
            </a:r>
            <a:r>
              <a:rPr lang="en-US" sz="2200" dirty="0" err="1"/>
              <a:t>nosotros</a:t>
            </a:r>
            <a:r>
              <a:rPr lang="en-US" sz="2200" dirty="0"/>
              <a:t> </a:t>
            </a:r>
            <a:r>
              <a:rPr lang="en-US" sz="2200" dirty="0" err="1"/>
              <a:t>vamos</a:t>
            </a:r>
            <a:r>
              <a:rPr lang="en-US" sz="2200" dirty="0"/>
              <a:t> a </a:t>
            </a:r>
            <a:r>
              <a:rPr lang="en-US" sz="2200" dirty="0" err="1"/>
              <a:t>ver</a:t>
            </a:r>
            <a:r>
              <a:rPr lang="en-US" sz="2200" dirty="0"/>
              <a:t> los </a:t>
            </a:r>
            <a:r>
              <a:rPr lang="en-US" sz="2200" dirty="0" err="1"/>
              <a:t>programas</a:t>
            </a:r>
            <a:r>
              <a:rPr lang="en-US" sz="2200" dirty="0"/>
              <a:t> de </a:t>
            </a:r>
            <a:r>
              <a:rPr lang="en-US" sz="2200" dirty="0" err="1"/>
              <a:t>televisión</a:t>
            </a:r>
            <a:r>
              <a:rPr lang="en-US" sz="2200" dirty="0"/>
              <a:t> hasta medianoche y </a:t>
            </a:r>
            <a:r>
              <a:rPr lang="en-US" sz="2200" dirty="0" err="1"/>
              <a:t>vamos</a:t>
            </a:r>
            <a:r>
              <a:rPr lang="en-US" sz="2200" dirty="0"/>
              <a:t> a </a:t>
            </a:r>
            <a:r>
              <a:rPr lang="en-US" sz="2200" dirty="0" err="1"/>
              <a:t>celebrar</a:t>
            </a:r>
            <a:r>
              <a:rPr lang="en-US" sz="2200" dirty="0"/>
              <a:t> una fiesta </a:t>
            </a:r>
            <a:r>
              <a:rPr lang="en-US" sz="2200" dirty="0" err="1"/>
              <a:t>en</a:t>
            </a:r>
            <a:r>
              <a:rPr lang="en-US" sz="2200" dirty="0"/>
              <a:t> casa. ¿</a:t>
            </a:r>
            <a:r>
              <a:rPr lang="en-US" sz="2200" dirty="0" err="1"/>
              <a:t>Vais</a:t>
            </a:r>
            <a:r>
              <a:rPr lang="en-US" sz="2200" dirty="0"/>
              <a:t> a </a:t>
            </a:r>
            <a:r>
              <a:rPr lang="en-US" sz="2200" dirty="0" err="1"/>
              <a:t>gastar</a:t>
            </a:r>
            <a:r>
              <a:rPr lang="en-US" sz="2200" dirty="0"/>
              <a:t> </a:t>
            </a:r>
            <a:r>
              <a:rPr lang="en-US" sz="2200" dirty="0" err="1"/>
              <a:t>mucho</a:t>
            </a:r>
            <a:r>
              <a:rPr lang="en-US" sz="2200" dirty="0"/>
              <a:t> </a:t>
            </a:r>
            <a:r>
              <a:rPr lang="en-US" sz="2200" dirty="0" err="1"/>
              <a:t>dinero</a:t>
            </a:r>
            <a:r>
              <a:rPr lang="en-US" sz="2200" dirty="0"/>
              <a:t> </a:t>
            </a:r>
            <a:r>
              <a:rPr lang="en-US" sz="2200" dirty="0" err="1"/>
              <a:t>en</a:t>
            </a:r>
            <a:r>
              <a:rPr lang="en-US" sz="2200" dirty="0"/>
              <a:t> regalos </a:t>
            </a:r>
            <a:r>
              <a:rPr lang="en-US" sz="2200" dirty="0" err="1"/>
              <a:t>este</a:t>
            </a:r>
            <a:r>
              <a:rPr lang="en-US" sz="2200" dirty="0"/>
              <a:t> </a:t>
            </a:r>
            <a:r>
              <a:rPr lang="en-US" sz="2200" dirty="0" err="1"/>
              <a:t>año</a:t>
            </a:r>
            <a:r>
              <a:rPr lang="en-US" sz="2200" dirty="0"/>
              <a:t>? ¡Hasta </a:t>
            </a:r>
            <a:r>
              <a:rPr lang="en-US" sz="2200" dirty="0" err="1"/>
              <a:t>luego</a:t>
            </a:r>
            <a:r>
              <a:rPr lang="en-US" sz="2200" dirty="0"/>
              <a:t>!</a:t>
            </a:r>
          </a:p>
        </p:txBody>
      </p:sp>
      <p:pic>
        <p:nvPicPr>
          <p:cNvPr id="8" name="Picture 7">
            <a:extLst>
              <a:ext uri="{FF2B5EF4-FFF2-40B4-BE49-F238E27FC236}">
                <a16:creationId xmlns:a16="http://schemas.microsoft.com/office/drawing/2014/main" id="{DA356838-3570-454E-A3D4-B5701C3A02D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857"/>
          <a:stretch/>
        </p:blipFill>
        <p:spPr>
          <a:xfrm>
            <a:off x="7630292" y="1314134"/>
            <a:ext cx="1962150" cy="2266950"/>
          </a:xfrm>
          <a:prstGeom prst="rect">
            <a:avLst/>
          </a:prstGeom>
        </p:spPr>
      </p:pic>
      <p:pic>
        <p:nvPicPr>
          <p:cNvPr id="10" name="Picture 9">
            <a:extLst>
              <a:ext uri="{FF2B5EF4-FFF2-40B4-BE49-F238E27FC236}">
                <a16:creationId xmlns:a16="http://schemas.microsoft.com/office/drawing/2014/main" id="{F0ED340B-F821-454A-8A0D-5D0943ADDEE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5537" y="3980785"/>
            <a:ext cx="2419350" cy="1885950"/>
          </a:xfrm>
          <a:prstGeom prst="rect">
            <a:avLst/>
          </a:prstGeom>
        </p:spPr>
      </p:pic>
      <p:pic>
        <p:nvPicPr>
          <p:cNvPr id="11" name="Picture 10">
            <a:extLst>
              <a:ext uri="{FF2B5EF4-FFF2-40B4-BE49-F238E27FC236}">
                <a16:creationId xmlns:a16="http://schemas.microsoft.com/office/drawing/2014/main" id="{581D6EBD-EF8C-4DC7-A5C1-0ED0E346657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4887" y="3670170"/>
            <a:ext cx="1847850" cy="2466975"/>
          </a:xfrm>
          <a:prstGeom prst="rect">
            <a:avLst/>
          </a:prstGeom>
        </p:spPr>
      </p:pic>
      <p:pic>
        <p:nvPicPr>
          <p:cNvPr id="1026" name="Picture 2" descr="green grapes vector png - Clip Art Library">
            <a:extLst>
              <a:ext uri="{FF2B5EF4-FFF2-40B4-BE49-F238E27FC236}">
                <a16:creationId xmlns:a16="http://schemas.microsoft.com/office/drawing/2014/main" id="{ADD73270-2472-A640-8D5E-40E54524A4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7363" y="1543049"/>
            <a:ext cx="2110781" cy="188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0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01" y="72411"/>
            <a:ext cx="10458713" cy="770469"/>
          </a:xfrm>
        </p:spPr>
        <p:txBody>
          <a:bodyPr>
            <a:normAutofit/>
          </a:bodyPr>
          <a:lstStyle/>
          <a:p>
            <a:r>
              <a:rPr lang="en-GB" sz="2400" b="1" dirty="0">
                <a:solidFill>
                  <a:schemeClr val="tx1"/>
                </a:solidFill>
              </a:rPr>
              <a:t>¡</a:t>
            </a:r>
            <a:r>
              <a:rPr lang="en-GB" sz="2400" b="1" dirty="0" err="1">
                <a:solidFill>
                  <a:schemeClr val="tx1"/>
                </a:solidFill>
              </a:rPr>
              <a:t>Ahora</a:t>
            </a:r>
            <a:r>
              <a:rPr lang="en-GB" sz="2400" b="1" dirty="0">
                <a:solidFill>
                  <a:schemeClr val="tx1"/>
                </a:solidFill>
              </a:rPr>
              <a:t> </a:t>
            </a:r>
            <a:r>
              <a:rPr lang="en-GB" sz="2400" b="1" dirty="0" err="1">
                <a:solidFill>
                  <a:schemeClr val="tx1"/>
                </a:solidFill>
              </a:rPr>
              <a:t>tú</a:t>
            </a:r>
            <a:r>
              <a:rPr lang="en-GB" sz="2400" b="1" dirty="0">
                <a:solidFill>
                  <a:schemeClr val="tx1"/>
                </a:solidFill>
              </a:rPr>
              <a:t>! Describe </a:t>
            </a:r>
            <a:r>
              <a:rPr lang="en-GB" sz="2400" b="1" dirty="0" err="1">
                <a:solidFill>
                  <a:schemeClr val="tx1"/>
                </a:solidFill>
              </a:rPr>
              <a:t>tus</a:t>
            </a:r>
            <a:r>
              <a:rPr lang="en-GB" sz="2400" b="1" dirty="0">
                <a:solidFill>
                  <a:schemeClr val="tx1"/>
                </a:solidFill>
              </a:rPr>
              <a:t> ideas y </a:t>
            </a:r>
            <a:r>
              <a:rPr lang="en-GB" sz="2400" b="1" dirty="0" err="1">
                <a:solidFill>
                  <a:schemeClr val="tx1"/>
                </a:solidFill>
              </a:rPr>
              <a:t>actividades</a:t>
            </a:r>
            <a:r>
              <a:rPr lang="en-GB" sz="2400" b="1" dirty="0">
                <a:solidFill>
                  <a:schemeClr val="tx1"/>
                </a:solidFill>
              </a:rPr>
              <a:t> para Navidad.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5" name="Rounded Rectangle 4"/>
          <p:cNvSpPr/>
          <p:nvPr/>
        </p:nvSpPr>
        <p:spPr>
          <a:xfrm>
            <a:off x="6096000" y="3464440"/>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gastar</a:t>
            </a:r>
            <a:r>
              <a:rPr lang="en-GB" sz="2400" dirty="0">
                <a:solidFill>
                  <a:schemeClr val="tx1"/>
                </a:solidFill>
              </a:rPr>
              <a:t> </a:t>
            </a:r>
            <a:r>
              <a:rPr lang="en-GB" sz="2400" dirty="0" err="1">
                <a:solidFill>
                  <a:schemeClr val="tx1"/>
                </a:solidFill>
              </a:rPr>
              <a:t>dinero</a:t>
            </a:r>
            <a:endParaRPr lang="en-GB" sz="2400" dirty="0">
              <a:solidFill>
                <a:schemeClr val="tx1"/>
              </a:solidFill>
            </a:endParaRPr>
          </a:p>
        </p:txBody>
      </p:sp>
      <p:sp>
        <p:nvSpPr>
          <p:cNvPr id="8" name="Rounded Rectangle 7"/>
          <p:cNvSpPr/>
          <p:nvPr/>
        </p:nvSpPr>
        <p:spPr>
          <a:xfrm>
            <a:off x="8951959" y="4040511"/>
            <a:ext cx="2773933" cy="4118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tener</a:t>
            </a:r>
            <a:r>
              <a:rPr lang="en-GB" sz="2400" dirty="0">
                <a:solidFill>
                  <a:schemeClr val="tx1"/>
                </a:solidFill>
              </a:rPr>
              <a:t> que</a:t>
            </a:r>
          </a:p>
        </p:txBody>
      </p:sp>
      <p:sp>
        <p:nvSpPr>
          <p:cNvPr id="6" name="Rectangle 5"/>
          <p:cNvSpPr/>
          <p:nvPr/>
        </p:nvSpPr>
        <p:spPr>
          <a:xfrm>
            <a:off x="6195643" y="2886913"/>
            <a:ext cx="4253019" cy="461665"/>
          </a:xfrm>
          <a:prstGeom prst="rect">
            <a:avLst/>
          </a:prstGeom>
        </p:spPr>
        <p:txBody>
          <a:bodyPr wrap="square">
            <a:spAutoFit/>
          </a:bodyPr>
          <a:lstStyle/>
          <a:p>
            <a:r>
              <a:rPr lang="en-US" sz="2400" b="1" dirty="0" err="1"/>
              <a:t>Puedes</a:t>
            </a:r>
            <a:r>
              <a:rPr lang="en-US" sz="2400" b="1" dirty="0"/>
              <a:t> </a:t>
            </a:r>
            <a:r>
              <a:rPr lang="en-US" sz="2400" b="1" dirty="0" err="1"/>
              <a:t>usar</a:t>
            </a:r>
            <a:r>
              <a:rPr lang="en-US" sz="2400" b="1" dirty="0"/>
              <a:t> </a:t>
            </a:r>
            <a:r>
              <a:rPr lang="en-US" sz="2400" b="1" dirty="0" err="1"/>
              <a:t>frases</a:t>
            </a:r>
            <a:r>
              <a:rPr lang="en-US" sz="2400" b="1" dirty="0"/>
              <a:t> </a:t>
            </a:r>
            <a:r>
              <a:rPr lang="en-US" sz="2400" b="1" dirty="0" err="1"/>
              <a:t>como</a:t>
            </a:r>
            <a:r>
              <a:rPr lang="en-US" sz="2400" dirty="0"/>
              <a:t>:</a:t>
            </a:r>
            <a:endParaRPr lang="en-GB" sz="2400" dirty="0"/>
          </a:p>
        </p:txBody>
      </p:sp>
      <p:sp>
        <p:nvSpPr>
          <p:cNvPr id="10" name="Rounded Rectangle 9"/>
          <p:cNvSpPr/>
          <p:nvPr/>
        </p:nvSpPr>
        <p:spPr>
          <a:xfrm>
            <a:off x="6121104" y="4040511"/>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ver</a:t>
            </a:r>
            <a:r>
              <a:rPr lang="en-GB" sz="2400" dirty="0">
                <a:solidFill>
                  <a:schemeClr val="tx1"/>
                </a:solidFill>
              </a:rPr>
              <a:t> la </a:t>
            </a:r>
            <a:r>
              <a:rPr lang="en-GB" sz="2400" dirty="0" err="1">
                <a:solidFill>
                  <a:schemeClr val="tx1"/>
                </a:solidFill>
              </a:rPr>
              <a:t>televisión</a:t>
            </a:r>
            <a:endParaRPr lang="en-GB" sz="2400" dirty="0">
              <a:solidFill>
                <a:schemeClr val="tx1"/>
              </a:solidFill>
            </a:endParaRPr>
          </a:p>
        </p:txBody>
      </p:sp>
      <p:sp>
        <p:nvSpPr>
          <p:cNvPr id="11" name="Rounded Rectangle 10"/>
          <p:cNvSpPr/>
          <p:nvPr/>
        </p:nvSpPr>
        <p:spPr>
          <a:xfrm>
            <a:off x="8951959" y="3420763"/>
            <a:ext cx="2773933" cy="4610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tocar</a:t>
            </a:r>
            <a:r>
              <a:rPr lang="en-GB" sz="2400" dirty="0">
                <a:solidFill>
                  <a:schemeClr val="tx1"/>
                </a:solidFill>
              </a:rPr>
              <a:t> la </a:t>
            </a:r>
            <a:r>
              <a:rPr lang="en-GB" sz="2400" dirty="0" err="1">
                <a:solidFill>
                  <a:schemeClr val="tx1"/>
                </a:solidFill>
              </a:rPr>
              <a:t>guitarra</a:t>
            </a:r>
            <a:endParaRPr lang="en-GB" sz="2400" dirty="0">
              <a:solidFill>
                <a:schemeClr val="tx1"/>
              </a:solidFill>
            </a:endParaRPr>
          </a:p>
        </p:txBody>
      </p:sp>
      <p:sp>
        <p:nvSpPr>
          <p:cNvPr id="19" name="Rectangle 18"/>
          <p:cNvSpPr/>
          <p:nvPr/>
        </p:nvSpPr>
        <p:spPr>
          <a:xfrm>
            <a:off x="99824" y="751053"/>
            <a:ext cx="11856539" cy="1015663"/>
          </a:xfrm>
          <a:prstGeom prst="rect">
            <a:avLst/>
          </a:prstGeom>
        </p:spPr>
        <p:txBody>
          <a:bodyPr wrap="square">
            <a:spAutoFit/>
          </a:bodyPr>
          <a:lstStyle/>
          <a:p>
            <a:r>
              <a:rPr lang="en-US" sz="2000" dirty="0"/>
              <a:t>Write about where you and your family normally go at Christmas and what you are going to do this Christmas (using ‘</a:t>
            </a:r>
            <a:r>
              <a:rPr lang="en-US" sz="2000" b="1" dirty="0" err="1"/>
              <a:t>vamos</a:t>
            </a:r>
            <a:r>
              <a:rPr lang="en-US" sz="2000" dirty="0"/>
              <a:t>’) Also, talk about what your friends are going to do (using ‘</a:t>
            </a:r>
            <a:r>
              <a:rPr lang="en-US" sz="2000" b="1" dirty="0"/>
              <a:t>van’</a:t>
            </a:r>
            <a:r>
              <a:rPr lang="en-US" sz="2000" dirty="0"/>
              <a:t>). </a:t>
            </a:r>
            <a:endParaRPr lang="en-GB" sz="2000" dirty="0"/>
          </a:p>
        </p:txBody>
      </p:sp>
      <p:sp>
        <p:nvSpPr>
          <p:cNvPr id="20" name="Rectangle 19"/>
          <p:cNvSpPr/>
          <p:nvPr/>
        </p:nvSpPr>
        <p:spPr>
          <a:xfrm>
            <a:off x="99824" y="1693525"/>
            <a:ext cx="10877622" cy="48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000" dirty="0">
                <a:solidFill>
                  <a:schemeClr val="tx1"/>
                </a:solidFill>
              </a:rPr>
              <a:t>Think about how you start your sentences and how you link one idea to another: </a:t>
            </a:r>
          </a:p>
        </p:txBody>
      </p:sp>
      <p:sp>
        <p:nvSpPr>
          <p:cNvPr id="21" name="Rectangle 20"/>
          <p:cNvSpPr/>
          <p:nvPr/>
        </p:nvSpPr>
        <p:spPr>
          <a:xfrm>
            <a:off x="274687" y="2344416"/>
            <a:ext cx="23182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chemeClr val="tx1"/>
                </a:solidFill>
              </a:rPr>
              <a:t>en</a:t>
            </a:r>
            <a:r>
              <a:rPr lang="en-US" sz="2400" dirty="0">
                <a:solidFill>
                  <a:schemeClr val="tx1"/>
                </a:solidFill>
              </a:rPr>
              <a:t> </a:t>
            </a:r>
            <a:r>
              <a:rPr lang="en-US" sz="2400" dirty="0" err="1">
                <a:solidFill>
                  <a:schemeClr val="tx1"/>
                </a:solidFill>
              </a:rPr>
              <a:t>invierno</a:t>
            </a:r>
            <a:endParaRPr lang="en-US" sz="2400" dirty="0">
              <a:solidFill>
                <a:schemeClr val="tx1"/>
              </a:solidFill>
            </a:endParaRPr>
          </a:p>
        </p:txBody>
      </p:sp>
      <p:sp>
        <p:nvSpPr>
          <p:cNvPr id="22" name="Rectangle 21"/>
          <p:cNvSpPr/>
          <p:nvPr/>
        </p:nvSpPr>
        <p:spPr>
          <a:xfrm>
            <a:off x="2801202" y="2344416"/>
            <a:ext cx="2956256"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chemeClr val="tx1"/>
                </a:solidFill>
              </a:rPr>
              <a:t>el </a:t>
            </a:r>
            <a:r>
              <a:rPr lang="en-US" sz="2400" dirty="0" err="1">
                <a:solidFill>
                  <a:schemeClr val="tx1"/>
                </a:solidFill>
              </a:rPr>
              <a:t>día</a:t>
            </a:r>
            <a:r>
              <a:rPr lang="en-US" sz="2400" dirty="0">
                <a:solidFill>
                  <a:schemeClr val="tx1"/>
                </a:solidFill>
              </a:rPr>
              <a:t> de Navidad</a:t>
            </a:r>
          </a:p>
        </p:txBody>
      </p:sp>
      <p:sp>
        <p:nvSpPr>
          <p:cNvPr id="24" name="Rectangle 23"/>
          <p:cNvSpPr/>
          <p:nvPr/>
        </p:nvSpPr>
        <p:spPr>
          <a:xfrm>
            <a:off x="295794" y="2965529"/>
            <a:ext cx="2571125"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chemeClr val="tx1"/>
                </a:solidFill>
              </a:rPr>
              <a:t>el </a:t>
            </a:r>
            <a:r>
              <a:rPr lang="en-US" sz="2400" dirty="0" err="1">
                <a:solidFill>
                  <a:schemeClr val="tx1"/>
                </a:solidFill>
              </a:rPr>
              <a:t>día</a:t>
            </a:r>
            <a:r>
              <a:rPr lang="en-US" sz="2400" dirty="0">
                <a:solidFill>
                  <a:schemeClr val="tx1"/>
                </a:solidFill>
              </a:rPr>
              <a:t> </a:t>
            </a:r>
            <a:r>
              <a:rPr lang="en-US" sz="2400" dirty="0" err="1">
                <a:solidFill>
                  <a:schemeClr val="tx1"/>
                </a:solidFill>
              </a:rPr>
              <a:t>siguiente</a:t>
            </a:r>
            <a:endParaRPr lang="en-US" sz="2400" dirty="0">
              <a:solidFill>
                <a:schemeClr val="tx1"/>
              </a:solidFill>
            </a:endParaRPr>
          </a:p>
        </p:txBody>
      </p:sp>
      <p:sp>
        <p:nvSpPr>
          <p:cNvPr id="25" name="Rectangle 24"/>
          <p:cNvSpPr/>
          <p:nvPr/>
        </p:nvSpPr>
        <p:spPr>
          <a:xfrm>
            <a:off x="3023503" y="2936363"/>
            <a:ext cx="21463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chemeClr val="tx1"/>
                </a:solidFill>
              </a:rPr>
              <a:t>el primer </a:t>
            </a:r>
            <a:r>
              <a:rPr lang="en-US" sz="2400" dirty="0" err="1">
                <a:solidFill>
                  <a:schemeClr val="tx1"/>
                </a:solidFill>
              </a:rPr>
              <a:t>día</a:t>
            </a:r>
            <a:endParaRPr lang="en-US" sz="2400" dirty="0">
              <a:solidFill>
                <a:schemeClr val="tx1"/>
              </a:solidFill>
            </a:endParaRPr>
          </a:p>
        </p:txBody>
      </p:sp>
      <p:sp>
        <p:nvSpPr>
          <p:cNvPr id="26" name="Rectangle 25"/>
          <p:cNvSpPr/>
          <p:nvPr/>
        </p:nvSpPr>
        <p:spPr>
          <a:xfrm>
            <a:off x="3748643" y="5130976"/>
            <a:ext cx="1421160"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chemeClr val="tx1"/>
                </a:solidFill>
              </a:rPr>
              <a:t>aunque</a:t>
            </a:r>
          </a:p>
        </p:txBody>
      </p:sp>
      <p:sp>
        <p:nvSpPr>
          <p:cNvPr id="27" name="Rectangle 26"/>
          <p:cNvSpPr/>
          <p:nvPr/>
        </p:nvSpPr>
        <p:spPr>
          <a:xfrm>
            <a:off x="327686" y="5753515"/>
            <a:ext cx="973729"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chemeClr val="tx1"/>
                </a:solidFill>
              </a:rPr>
              <a:t>pero</a:t>
            </a:r>
          </a:p>
        </p:txBody>
      </p:sp>
      <p:sp>
        <p:nvSpPr>
          <p:cNvPr id="28" name="Rectangle 27"/>
          <p:cNvSpPr/>
          <p:nvPr/>
        </p:nvSpPr>
        <p:spPr>
          <a:xfrm>
            <a:off x="5256535" y="5130976"/>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chemeClr val="tx1"/>
                </a:solidFill>
              </a:rPr>
              <a:t>y</a:t>
            </a:r>
          </a:p>
        </p:txBody>
      </p:sp>
      <p:sp>
        <p:nvSpPr>
          <p:cNvPr id="29" name="Rectangle 28"/>
          <p:cNvSpPr/>
          <p:nvPr/>
        </p:nvSpPr>
        <p:spPr>
          <a:xfrm>
            <a:off x="327686" y="5130976"/>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a:solidFill>
                  <a:schemeClr val="tx1"/>
                </a:solidFill>
              </a:rPr>
              <a:t>también</a:t>
            </a:r>
          </a:p>
        </p:txBody>
      </p:sp>
      <p:sp>
        <p:nvSpPr>
          <p:cNvPr id="30" name="Rectangle 29"/>
          <p:cNvSpPr/>
          <p:nvPr/>
        </p:nvSpPr>
        <p:spPr>
          <a:xfrm>
            <a:off x="295794" y="3573597"/>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chemeClr val="tx1"/>
                </a:solidFill>
              </a:rPr>
              <a:t>por la mañana</a:t>
            </a:r>
          </a:p>
        </p:txBody>
      </p:sp>
      <p:sp>
        <p:nvSpPr>
          <p:cNvPr id="31" name="Rectangle 30"/>
          <p:cNvSpPr/>
          <p:nvPr/>
        </p:nvSpPr>
        <p:spPr>
          <a:xfrm>
            <a:off x="2906076" y="3573597"/>
            <a:ext cx="310629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chemeClr val="tx1"/>
                </a:solidFill>
              </a:rPr>
              <a:t>el 31 de </a:t>
            </a:r>
            <a:r>
              <a:rPr lang="en-US" sz="2400" dirty="0" err="1">
                <a:solidFill>
                  <a:schemeClr val="tx1"/>
                </a:solidFill>
              </a:rPr>
              <a:t>diciembre</a:t>
            </a:r>
            <a:endParaRPr lang="en-US" sz="2400" dirty="0">
              <a:solidFill>
                <a:schemeClr val="tx1"/>
              </a:solidFill>
            </a:endParaRPr>
          </a:p>
        </p:txBody>
      </p:sp>
      <p:sp>
        <p:nvSpPr>
          <p:cNvPr id="32" name="Rectangle 31"/>
          <p:cNvSpPr/>
          <p:nvPr/>
        </p:nvSpPr>
        <p:spPr>
          <a:xfrm>
            <a:off x="1433811" y="5724905"/>
            <a:ext cx="2155724"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chemeClr val="tx1"/>
                </a:solidFill>
              </a:rPr>
              <a:t>sin embargo</a:t>
            </a:r>
          </a:p>
        </p:txBody>
      </p:sp>
      <p:sp>
        <p:nvSpPr>
          <p:cNvPr id="34" name="Rectangle 33"/>
          <p:cNvSpPr/>
          <p:nvPr/>
        </p:nvSpPr>
        <p:spPr>
          <a:xfrm>
            <a:off x="3708970" y="5710241"/>
            <a:ext cx="190241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chemeClr val="tx1"/>
                </a:solidFill>
              </a:rPr>
              <a:t>en cambio</a:t>
            </a:r>
          </a:p>
        </p:txBody>
      </p:sp>
      <p:sp>
        <p:nvSpPr>
          <p:cNvPr id="35" name="Rectangle 34"/>
          <p:cNvSpPr/>
          <p:nvPr/>
        </p:nvSpPr>
        <p:spPr>
          <a:xfrm>
            <a:off x="2071930" y="5142017"/>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a:solidFill>
                  <a:schemeClr val="tx1"/>
                </a:solidFill>
              </a:rPr>
              <a:t>además</a:t>
            </a:r>
          </a:p>
        </p:txBody>
      </p:sp>
      <p:pic>
        <p:nvPicPr>
          <p:cNvPr id="37"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198"/>
          <a:stretch/>
        </p:blipFill>
        <p:spPr bwMode="auto">
          <a:xfrm>
            <a:off x="10609001" y="1672528"/>
            <a:ext cx="1337001" cy="14915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87433" y="2194980"/>
            <a:ext cx="1227414" cy="74768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6A8AA50-3C20-468B-95FE-ADC25A53A8C8}"/>
              </a:ext>
            </a:extLst>
          </p:cNvPr>
          <p:cNvSpPr/>
          <p:nvPr/>
        </p:nvSpPr>
        <p:spPr>
          <a:xfrm>
            <a:off x="274687" y="4210758"/>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chemeClr val="tx1"/>
                </a:solidFill>
              </a:rPr>
              <a:t>a medianoche</a:t>
            </a:r>
          </a:p>
        </p:txBody>
      </p:sp>
      <p:sp>
        <p:nvSpPr>
          <p:cNvPr id="40" name="Rounded Rectangle 9">
            <a:extLst>
              <a:ext uri="{FF2B5EF4-FFF2-40B4-BE49-F238E27FC236}">
                <a16:creationId xmlns:a16="http://schemas.microsoft.com/office/drawing/2014/main" id="{DAC5636B-8EA0-41FD-84A0-7D63DD61E5F2}"/>
              </a:ext>
            </a:extLst>
          </p:cNvPr>
          <p:cNvSpPr/>
          <p:nvPr/>
        </p:nvSpPr>
        <p:spPr>
          <a:xfrm>
            <a:off x="6096000" y="4585365"/>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contar</a:t>
            </a:r>
            <a:r>
              <a:rPr lang="en-GB" sz="2400" dirty="0">
                <a:solidFill>
                  <a:schemeClr val="tx1"/>
                </a:solidFill>
              </a:rPr>
              <a:t> </a:t>
            </a:r>
            <a:r>
              <a:rPr lang="en-GB" sz="2400" dirty="0" err="1">
                <a:solidFill>
                  <a:schemeClr val="tx1"/>
                </a:solidFill>
              </a:rPr>
              <a:t>historias</a:t>
            </a:r>
            <a:endParaRPr lang="en-GB" sz="2400" dirty="0">
              <a:solidFill>
                <a:schemeClr val="tx1"/>
              </a:solidFill>
            </a:endParaRPr>
          </a:p>
        </p:txBody>
      </p:sp>
      <p:sp>
        <p:nvSpPr>
          <p:cNvPr id="41" name="Rounded Rectangle 9">
            <a:extLst>
              <a:ext uri="{FF2B5EF4-FFF2-40B4-BE49-F238E27FC236}">
                <a16:creationId xmlns:a16="http://schemas.microsoft.com/office/drawing/2014/main" id="{D0E13912-0438-4111-BE9D-F502165921E5}"/>
              </a:ext>
            </a:extLst>
          </p:cNvPr>
          <p:cNvSpPr/>
          <p:nvPr/>
        </p:nvSpPr>
        <p:spPr>
          <a:xfrm>
            <a:off x="8951959" y="4620504"/>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cocinar</a:t>
            </a:r>
            <a:r>
              <a:rPr lang="en-GB" sz="2400" dirty="0">
                <a:solidFill>
                  <a:schemeClr val="tx1"/>
                </a:solidFill>
              </a:rPr>
              <a:t> </a:t>
            </a:r>
            <a:r>
              <a:rPr lang="en-GB" sz="2400" dirty="0" err="1">
                <a:solidFill>
                  <a:schemeClr val="tx1"/>
                </a:solidFill>
              </a:rPr>
              <a:t>juntos</a:t>
            </a:r>
            <a:endParaRPr lang="en-GB" sz="2400" dirty="0">
              <a:solidFill>
                <a:schemeClr val="tx1"/>
              </a:solidFill>
            </a:endParaRPr>
          </a:p>
        </p:txBody>
      </p:sp>
      <p:sp>
        <p:nvSpPr>
          <p:cNvPr id="42" name="Rounded Rectangle 9">
            <a:extLst>
              <a:ext uri="{FF2B5EF4-FFF2-40B4-BE49-F238E27FC236}">
                <a16:creationId xmlns:a16="http://schemas.microsoft.com/office/drawing/2014/main" id="{D75B49B0-73C0-4DA3-A4C0-B1BFB28D9FE8}"/>
              </a:ext>
            </a:extLst>
          </p:cNvPr>
          <p:cNvSpPr/>
          <p:nvPr/>
        </p:nvSpPr>
        <p:spPr>
          <a:xfrm>
            <a:off x="6121104" y="5183994"/>
            <a:ext cx="2583725" cy="32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mandar </a:t>
            </a:r>
            <a:r>
              <a:rPr lang="en-GB" sz="2400" dirty="0" err="1">
                <a:solidFill>
                  <a:schemeClr val="tx1"/>
                </a:solidFill>
              </a:rPr>
              <a:t>tarjetas</a:t>
            </a:r>
            <a:endParaRPr lang="en-GB" sz="2400" dirty="0">
              <a:solidFill>
                <a:schemeClr val="tx1"/>
              </a:solidFill>
            </a:endParaRPr>
          </a:p>
        </p:txBody>
      </p:sp>
      <p:sp>
        <p:nvSpPr>
          <p:cNvPr id="43" name="Rounded Rectangle 9">
            <a:extLst>
              <a:ext uri="{FF2B5EF4-FFF2-40B4-BE49-F238E27FC236}">
                <a16:creationId xmlns:a16="http://schemas.microsoft.com/office/drawing/2014/main" id="{1682AB94-6E33-4824-A088-6530F7ED421A}"/>
              </a:ext>
            </a:extLst>
          </p:cNvPr>
          <p:cNvSpPr/>
          <p:nvPr/>
        </p:nvSpPr>
        <p:spPr>
          <a:xfrm>
            <a:off x="8951959" y="5183994"/>
            <a:ext cx="2734178"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ir</a:t>
            </a:r>
            <a:r>
              <a:rPr lang="en-GB" sz="2400" dirty="0">
                <a:solidFill>
                  <a:schemeClr val="tx1"/>
                </a:solidFill>
              </a:rPr>
              <a:t> a la </a:t>
            </a:r>
            <a:r>
              <a:rPr lang="en-GB" sz="2400" dirty="0" err="1">
                <a:solidFill>
                  <a:schemeClr val="tx1"/>
                </a:solidFill>
              </a:rPr>
              <a:t>iglesia</a:t>
            </a:r>
            <a:endParaRPr lang="en-GB" sz="2400" dirty="0">
              <a:solidFill>
                <a:schemeClr val="tx1"/>
              </a:solidFill>
            </a:endParaRPr>
          </a:p>
        </p:txBody>
      </p:sp>
      <p:sp>
        <p:nvSpPr>
          <p:cNvPr id="44" name="Rounded Rectangle 9">
            <a:extLst>
              <a:ext uri="{FF2B5EF4-FFF2-40B4-BE49-F238E27FC236}">
                <a16:creationId xmlns:a16="http://schemas.microsoft.com/office/drawing/2014/main" id="{31903978-B515-4C70-9AF8-87BF0924B9C5}"/>
              </a:ext>
            </a:extLst>
          </p:cNvPr>
          <p:cNvSpPr/>
          <p:nvPr/>
        </p:nvSpPr>
        <p:spPr>
          <a:xfrm>
            <a:off x="6096000" y="5753515"/>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abrir</a:t>
            </a:r>
            <a:r>
              <a:rPr lang="en-GB" sz="2400" dirty="0">
                <a:solidFill>
                  <a:schemeClr val="tx1"/>
                </a:solidFill>
              </a:rPr>
              <a:t> regalos</a:t>
            </a:r>
          </a:p>
        </p:txBody>
      </p:sp>
      <p:sp>
        <p:nvSpPr>
          <p:cNvPr id="45" name="Rounded Rectangle 9">
            <a:extLst>
              <a:ext uri="{FF2B5EF4-FFF2-40B4-BE49-F238E27FC236}">
                <a16:creationId xmlns:a16="http://schemas.microsoft.com/office/drawing/2014/main" id="{B1752B20-749E-4B2F-8954-3C58E69D73AB}"/>
              </a:ext>
            </a:extLst>
          </p:cNvPr>
          <p:cNvSpPr/>
          <p:nvPr/>
        </p:nvSpPr>
        <p:spPr>
          <a:xfrm>
            <a:off x="8906822" y="5710241"/>
            <a:ext cx="3164812" cy="4260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invitar</a:t>
            </a:r>
            <a:r>
              <a:rPr lang="en-GB" sz="2400" dirty="0">
                <a:solidFill>
                  <a:schemeClr val="tx1"/>
                </a:solidFill>
              </a:rPr>
              <a:t> a los </a:t>
            </a:r>
            <a:r>
              <a:rPr lang="en-GB" sz="2400" dirty="0" err="1">
                <a:solidFill>
                  <a:schemeClr val="tx1"/>
                </a:solidFill>
              </a:rPr>
              <a:t>abuelos</a:t>
            </a:r>
            <a:endParaRPr lang="en-GB" sz="2400" dirty="0">
              <a:solidFill>
                <a:schemeClr val="tx1"/>
              </a:solidFill>
            </a:endParaRPr>
          </a:p>
        </p:txBody>
      </p:sp>
      <p:sp>
        <p:nvSpPr>
          <p:cNvPr id="47" name="Rectangle 46">
            <a:extLst>
              <a:ext uri="{FF2B5EF4-FFF2-40B4-BE49-F238E27FC236}">
                <a16:creationId xmlns:a16="http://schemas.microsoft.com/office/drawing/2014/main" id="{2DEE05A4-010B-4773-B168-3E5A1428C72C}"/>
              </a:ext>
            </a:extLst>
          </p:cNvPr>
          <p:cNvSpPr/>
          <p:nvPr/>
        </p:nvSpPr>
        <p:spPr>
          <a:xfrm>
            <a:off x="2895947" y="4210758"/>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chemeClr val="tx1"/>
                </a:solidFill>
              </a:rPr>
              <a:t>desde</a:t>
            </a:r>
            <a:r>
              <a:rPr lang="en-US" sz="2400" dirty="0">
                <a:solidFill>
                  <a:schemeClr val="tx1"/>
                </a:solidFill>
              </a:rPr>
              <a:t>…hasta</a:t>
            </a:r>
          </a:p>
        </p:txBody>
      </p:sp>
      <p:pic>
        <p:nvPicPr>
          <p:cNvPr id="16" name="Picture 15">
            <a:extLst>
              <a:ext uri="{FF2B5EF4-FFF2-40B4-BE49-F238E27FC236}">
                <a16:creationId xmlns:a16="http://schemas.microsoft.com/office/drawing/2014/main" id="{827F1C79-70D5-437D-A083-939CE1361C6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29813" y="2027087"/>
            <a:ext cx="1252185" cy="937930"/>
          </a:xfrm>
          <a:prstGeom prst="rect">
            <a:avLst/>
          </a:prstGeom>
        </p:spPr>
      </p:pic>
    </p:spTree>
    <p:extLst>
      <p:ext uri="{BB962C8B-B14F-4D97-AF65-F5344CB8AC3E}">
        <p14:creationId xmlns:p14="http://schemas.microsoft.com/office/powerpoint/2010/main" val="2956120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160524"/>
            <a:ext cx="6028554" cy="2032973"/>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lang="en-GB" sz="1600" dirty="0"/>
            </a:br>
            <a:r>
              <a:rPr lang="en-GB" sz="1400" dirty="0">
                <a:solidFill>
                  <a:prstClr val="white"/>
                </a:solidFill>
                <a:latin typeface="Century Gothic" panose="020B0502020202020204" pitchFamily="34" charset="0"/>
              </a:rPr>
              <a:t>Pete Watson / Louise Caruso / Amanda </a:t>
            </a:r>
            <a:r>
              <a:rPr lang="en-GB" sz="1400" dirty="0" err="1">
                <a:solidFill>
                  <a:prstClr val="white"/>
                </a:solidFill>
                <a:latin typeface="Century Gothic" panose="020B0502020202020204" pitchFamily="34" charset="0"/>
              </a:rPr>
              <a:t>Izquierdo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09.05.24</a:t>
            </a:r>
          </a:p>
        </p:txBody>
      </p:sp>
      <p:sp>
        <p:nvSpPr>
          <p:cNvPr id="6" name="Text Placeholder 5">
            <a:extLst>
              <a:ext uri="{FF2B5EF4-FFF2-40B4-BE49-F238E27FC236}">
                <a16:creationId xmlns:a16="http://schemas.microsoft.com/office/drawing/2014/main" id="{65CB26EA-9AC9-4A38-A667-082F6B80F479}"/>
              </a:ext>
            </a:extLst>
          </p:cNvPr>
          <p:cNvSpPr>
            <a:spLocks noGrp="1"/>
          </p:cNvSpPr>
          <p:nvPr>
            <p:ph type="body" sz="quarter" idx="14"/>
          </p:nvPr>
        </p:nvSpPr>
        <p:spPr>
          <a:xfrm>
            <a:off x="154532" y="1893770"/>
            <a:ext cx="8702641" cy="1316718"/>
          </a:xfrm>
        </p:spPr>
        <p:txBody>
          <a:bodyPr>
            <a:normAutofit/>
          </a:bodyPr>
          <a:lstStyle/>
          <a:p>
            <a:pPr>
              <a:lnSpc>
                <a:spcPct val="120000"/>
              </a:lnSpc>
            </a:pPr>
            <a:r>
              <a:rPr lang="en-GB" sz="3600" b="1" dirty="0">
                <a:solidFill>
                  <a:prstClr val="white"/>
                </a:solidFill>
              </a:rPr>
              <a:t>Talking about Christmas traditions [2]</a:t>
            </a:r>
            <a:endParaRPr lang="en-GB" sz="3400" dirty="0"/>
          </a:p>
        </p:txBody>
      </p:sp>
      <p:sp>
        <p:nvSpPr>
          <p:cNvPr id="8" name="Text Placeholder 7">
            <a:extLst>
              <a:ext uri="{FF2B5EF4-FFF2-40B4-BE49-F238E27FC236}">
                <a16:creationId xmlns:a16="http://schemas.microsoft.com/office/drawing/2014/main" id="{280CEE2F-E138-496A-A2DF-D16D2D2EBE78}"/>
              </a:ext>
            </a:extLst>
          </p:cNvPr>
          <p:cNvSpPr>
            <a:spLocks noGrp="1"/>
          </p:cNvSpPr>
          <p:nvPr>
            <p:ph type="body" sz="quarter" idx="13"/>
          </p:nvPr>
        </p:nvSpPr>
        <p:spPr>
          <a:xfrm>
            <a:off x="154532" y="2552129"/>
            <a:ext cx="7068394" cy="479394"/>
          </a:xfrm>
        </p:spPr>
        <p:txBody>
          <a:bodyPr>
            <a:noAutofit/>
          </a:bodyPr>
          <a:lstStyle/>
          <a:p>
            <a:pPr algn="l"/>
            <a:r>
              <a:rPr lang="en-GB" sz="2400" dirty="0">
                <a:solidFill>
                  <a:prstClr val="white"/>
                </a:solidFill>
              </a:rPr>
              <a:t>Plural forms of ‘</a:t>
            </a:r>
            <a:r>
              <a:rPr lang="en-GB" sz="2400" dirty="0" err="1">
                <a:solidFill>
                  <a:prstClr val="white"/>
                </a:solidFill>
              </a:rPr>
              <a:t>ir</a:t>
            </a:r>
            <a:r>
              <a:rPr lang="en-GB" sz="2400" dirty="0">
                <a:solidFill>
                  <a:prstClr val="white"/>
                </a:solidFill>
              </a:rPr>
              <a:t>’ in present and future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400" dirty="0">
                <a:solidFill>
                  <a:prstClr val="white"/>
                </a:solidFill>
              </a:rPr>
              <a:t>[</a:t>
            </a:r>
            <a:r>
              <a:rPr lang="en-GB" sz="2400" dirty="0" err="1">
                <a:solidFill>
                  <a:prstClr val="white"/>
                </a:solidFill>
              </a:rPr>
              <a:t>gue</a:t>
            </a:r>
            <a:r>
              <a:rPr lang="en-GB" sz="2400" dirty="0">
                <a:solidFill>
                  <a:prstClr val="white"/>
                </a:solidFill>
              </a:rPr>
              <a:t>] / [</a:t>
            </a:r>
            <a:r>
              <a:rPr lang="en-GB" sz="2400" dirty="0" err="1">
                <a:solidFill>
                  <a:prstClr val="white"/>
                </a:solidFill>
              </a:rPr>
              <a:t>ge</a:t>
            </a:r>
            <a:r>
              <a:rPr lang="en-GB" sz="2400" dirty="0">
                <a:solidFill>
                  <a:prstClr val="white"/>
                </a:solidFill>
              </a:rPr>
              <a:t>] and [</a:t>
            </a:r>
            <a:r>
              <a:rPr lang="en-GB" sz="2400" dirty="0" err="1">
                <a:solidFill>
                  <a:prstClr val="white"/>
                </a:solidFill>
              </a:rPr>
              <a:t>gui</a:t>
            </a:r>
            <a:r>
              <a:rPr lang="en-GB" sz="2400" dirty="0">
                <a:solidFill>
                  <a:prstClr val="white"/>
                </a:solidFill>
              </a:rPr>
              <a:t>] / [</a:t>
            </a:r>
            <a:r>
              <a:rPr lang="en-GB" sz="2400" dirty="0" err="1">
                <a:solidFill>
                  <a:prstClr val="white"/>
                </a:solidFill>
              </a:rPr>
              <a:t>gi</a:t>
            </a:r>
            <a:r>
              <a:rPr lang="en-GB" sz="2400" dirty="0">
                <a:solidFill>
                  <a:prstClr val="white"/>
                </a:solidFill>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endParaRPr lang="en-US" dirty="0"/>
          </a:p>
        </p:txBody>
      </p:sp>
      <p:sp>
        <p:nvSpPr>
          <p:cNvPr id="9" name="TextBox 8">
            <a:extLst>
              <a:ext uri="{FF2B5EF4-FFF2-40B4-BE49-F238E27FC236}">
                <a16:creationId xmlns:a16="http://schemas.microsoft.com/office/drawing/2014/main" id="{4FA254C5-544E-4BB8-9714-89C9E067D268}"/>
              </a:ext>
            </a:extLst>
          </p:cNvPr>
          <p:cNvSpPr txBox="1"/>
          <p:nvPr/>
        </p:nvSpPr>
        <p:spPr>
          <a:xfrm>
            <a:off x="154532" y="4865058"/>
            <a:ext cx="6103620"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28</a:t>
            </a:r>
            <a:endParaRPr lang="en-GB" sz="1100" dirty="0"/>
          </a:p>
        </p:txBody>
      </p:sp>
    </p:spTree>
    <p:extLst>
      <p:ext uri="{BB962C8B-B14F-4D97-AF65-F5344CB8AC3E}">
        <p14:creationId xmlns:p14="http://schemas.microsoft.com/office/powerpoint/2010/main" val="1123681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1B6026-6024-B640-AA14-813D9C613E27}"/>
              </a:ext>
            </a:extLst>
          </p:cNvPr>
          <p:cNvSpPr txBox="1"/>
          <p:nvPr/>
        </p:nvSpPr>
        <p:spPr>
          <a:xfrm>
            <a:off x="208247" y="810764"/>
            <a:ext cx="9566790" cy="5334730"/>
          </a:xfrm>
          <a:prstGeom prst="rect">
            <a:avLst/>
          </a:prstGeom>
          <a:noFill/>
        </p:spPr>
        <p:txBody>
          <a:bodyPr wrap="square" rtlCol="0">
            <a:spAutoFit/>
          </a:bodyPr>
          <a:lstStyle/>
          <a:p>
            <a:pPr marL="457200" indent="-468000">
              <a:lnSpc>
                <a:spcPct val="120000"/>
              </a:lnSpc>
              <a:buFontTx/>
              <a:buAutoNum type="arabicParenR"/>
              <a:defRPr/>
            </a:pPr>
            <a:r>
              <a:rPr lang="en-US" sz="2200" dirty="0"/>
              <a:t>Hay una _______________ </a:t>
            </a:r>
            <a:r>
              <a:rPr lang="en-US" sz="2200" dirty="0" err="1"/>
              <a:t>grande</a:t>
            </a:r>
            <a:r>
              <a:rPr lang="en-US" sz="2200" dirty="0"/>
              <a:t> de </a:t>
            </a:r>
            <a:r>
              <a:rPr lang="en-US" sz="2200" dirty="0" err="1"/>
              <a:t>basura</a:t>
            </a:r>
            <a:r>
              <a:rPr lang="en-US" sz="2200" dirty="0"/>
              <a:t> </a:t>
            </a:r>
            <a:r>
              <a:rPr lang="en-US" sz="2200" dirty="0" err="1"/>
              <a:t>en</a:t>
            </a:r>
            <a:r>
              <a:rPr lang="en-US" sz="2200" dirty="0"/>
              <a:t> la </a:t>
            </a:r>
            <a:r>
              <a:rPr lang="en-US" sz="2200" dirty="0" err="1"/>
              <a:t>calle</a:t>
            </a:r>
            <a:r>
              <a:rPr lang="en-US" sz="2200" dirty="0"/>
              <a:t>.</a:t>
            </a:r>
            <a:endParaRPr kumimoji="0" lang="en-US" sz="2200" b="0" i="0" u="none" strike="noStrike" kern="1200" cap="none" spc="0" normalizeH="0" baseline="0" noProof="0" dirty="0">
              <a:ln>
                <a:noFill/>
              </a:ln>
              <a:effectLst/>
              <a:uLnTx/>
              <a:uFillTx/>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endParaRPr kumimoji="0" lang="en-US" sz="2200" b="0" i="0" u="none" strike="noStrike" kern="1200" cap="none" spc="0" normalizeH="0" baseline="0" noProof="0" dirty="0">
              <a:ln>
                <a:noFill/>
              </a:ln>
              <a:effectLst/>
              <a:uLnTx/>
              <a:uFillTx/>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latin typeface="Century Gothic" panose="020F0302020204030204"/>
              </a:rPr>
              <a:t>Hay</a:t>
            </a:r>
            <a:r>
              <a:rPr kumimoji="0" lang="en-US" sz="2200" b="0" i="0" u="none" strike="noStrike" kern="1200" cap="none" spc="0" normalizeH="0" baseline="0" noProof="0" dirty="0">
                <a:ln>
                  <a:noFill/>
                </a:ln>
                <a:effectLst/>
                <a:uLnTx/>
                <a:uFillTx/>
                <a:latin typeface="Century Gothic" panose="020F0302020204030204"/>
              </a:rPr>
              <a:t> </a:t>
            </a:r>
            <a:r>
              <a:rPr kumimoji="0" lang="en-US" sz="2200" b="0" i="0" u="none" strike="noStrike" kern="1200" cap="none" spc="0" normalizeH="0" noProof="0" dirty="0">
                <a:ln>
                  <a:noFill/>
                </a:ln>
                <a:effectLst/>
                <a:uLnTx/>
                <a:uFillTx/>
                <a:latin typeface="Century Gothic" panose="020F0302020204030204"/>
              </a:rPr>
              <a:t> ____________________ 500 personas </a:t>
            </a:r>
            <a:r>
              <a:rPr kumimoji="0" lang="en-US" sz="2200" b="0" i="0" u="none" strike="noStrike" kern="1200" cap="none" spc="0" normalizeH="0" noProof="0" dirty="0" err="1">
                <a:ln>
                  <a:noFill/>
                </a:ln>
                <a:effectLst/>
                <a:uLnTx/>
                <a:uFillTx/>
                <a:latin typeface="Century Gothic" panose="020F0302020204030204"/>
              </a:rPr>
              <a:t>en</a:t>
            </a:r>
            <a:r>
              <a:rPr kumimoji="0" lang="en-US" sz="2200" b="0" i="0" u="none" strike="noStrike" kern="1200" cap="none" spc="0" normalizeH="0" noProof="0" dirty="0">
                <a:ln>
                  <a:noFill/>
                </a:ln>
                <a:effectLst/>
                <a:uLnTx/>
                <a:uFillTx/>
                <a:latin typeface="Century Gothic" panose="020F0302020204030204"/>
              </a:rPr>
              <a:t> el festival.</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latin typeface="Century Gothic" panose="020F0302020204030204"/>
              </a:rPr>
              <a:t>La </a:t>
            </a:r>
            <a:r>
              <a:rPr lang="en-US" sz="2200" dirty="0" err="1">
                <a:latin typeface="Century Gothic" panose="020F0302020204030204"/>
              </a:rPr>
              <a:t>clase</a:t>
            </a:r>
            <a:r>
              <a:rPr lang="en-US" sz="2200" dirty="0">
                <a:latin typeface="Century Gothic" panose="020F0302020204030204"/>
              </a:rPr>
              <a:t> de </a:t>
            </a:r>
            <a:r>
              <a:rPr lang="en-US" sz="2200" dirty="0" err="1">
                <a:latin typeface="Century Gothic" panose="020F0302020204030204"/>
              </a:rPr>
              <a:t>historia</a:t>
            </a:r>
            <a:r>
              <a:rPr lang="en-US" sz="2200" dirty="0">
                <a:latin typeface="Century Gothic" panose="020F0302020204030204"/>
              </a:rPr>
              <a:t> </a:t>
            </a:r>
            <a:r>
              <a:rPr lang="en-US" sz="2200" dirty="0" err="1">
                <a:latin typeface="Century Gothic" panose="020F0302020204030204"/>
              </a:rPr>
              <a:t>va</a:t>
            </a:r>
            <a:r>
              <a:rPr lang="en-US" sz="2200" dirty="0">
                <a:latin typeface="Century Gothic" panose="020F0302020204030204"/>
              </a:rPr>
              <a:t> a ___________, hoy es </a:t>
            </a:r>
            <a:r>
              <a:rPr lang="en-US" sz="2200" dirty="0" err="1">
                <a:latin typeface="Century Gothic" panose="020F0302020204030204"/>
              </a:rPr>
              <a:t>sobre</a:t>
            </a:r>
            <a:r>
              <a:rPr lang="en-US" sz="2200" dirty="0">
                <a:latin typeface="Century Gothic" panose="020F0302020204030204"/>
              </a:rPr>
              <a:t> la ___________</a:t>
            </a:r>
            <a:r>
              <a:rPr kumimoji="0" lang="en-US" sz="2200" b="0" i="0" u="none" strike="noStrike" kern="1200" cap="none" spc="0" normalizeH="0" noProof="0" dirty="0">
                <a:ln>
                  <a:noFill/>
                </a:ln>
                <a:effectLst/>
                <a:uLnTx/>
                <a:uFillTx/>
                <a:latin typeface="Century Gothic" panose="020F0302020204030204"/>
              </a:rPr>
              <a:t>.</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kumimoji="0" lang="en-US" sz="2200" b="0" i="0" u="none" strike="noStrike" kern="1200" cap="none" spc="0" normalizeH="0" noProof="0" dirty="0">
                <a:ln>
                  <a:noFill/>
                </a:ln>
                <a:effectLst/>
                <a:uLnTx/>
                <a:uFillTx/>
                <a:latin typeface="Century Gothic" panose="020F0302020204030204"/>
              </a:rPr>
              <a:t>Es </a:t>
            </a:r>
            <a:r>
              <a:rPr kumimoji="0" lang="en-US" sz="2200" b="0" i="0" u="none" strike="noStrike" kern="1200" cap="none" spc="0" normalizeH="0" noProof="0" dirty="0" err="1">
                <a:ln>
                  <a:noFill/>
                </a:ln>
                <a:effectLst/>
                <a:uLnTx/>
                <a:uFillTx/>
                <a:latin typeface="Century Gothic" panose="020F0302020204030204"/>
              </a:rPr>
              <a:t>importante</a:t>
            </a:r>
            <a:r>
              <a:rPr kumimoji="0" lang="en-US" sz="2200" b="0" i="0" u="none" strike="noStrike" kern="1200" cap="none" spc="0" normalizeH="0" noProof="0" dirty="0">
                <a:ln>
                  <a:noFill/>
                </a:ln>
                <a:effectLst/>
                <a:uLnTx/>
                <a:uFillTx/>
                <a:latin typeface="Century Gothic" panose="020F0302020204030204"/>
              </a:rPr>
              <a:t> </a:t>
            </a:r>
            <a:r>
              <a:rPr kumimoji="0" lang="en-US" sz="2200" b="0" i="0" u="none" strike="noStrike" kern="1200" cap="none" spc="0" normalizeH="0" noProof="0" dirty="0" err="1">
                <a:ln>
                  <a:noFill/>
                </a:ln>
                <a:effectLst/>
                <a:uLnTx/>
                <a:uFillTx/>
                <a:latin typeface="Century Gothic" panose="020F0302020204030204"/>
              </a:rPr>
              <a:t>aprender</a:t>
            </a:r>
            <a:r>
              <a:rPr kumimoji="0" lang="en-US" sz="2200" b="0" i="0" u="none" strike="noStrike" kern="1200" cap="none" spc="0" normalizeH="0" noProof="0" dirty="0">
                <a:ln>
                  <a:noFill/>
                </a:ln>
                <a:effectLst/>
                <a:uLnTx/>
                <a:uFillTx/>
                <a:latin typeface="Century Gothic" panose="020F0302020204030204"/>
              </a:rPr>
              <a:t> </a:t>
            </a:r>
            <a:r>
              <a:rPr kumimoji="0" lang="en-US" sz="2200" b="0" i="0" u="none" strike="noStrike" kern="1200" cap="none" spc="0" normalizeH="0" noProof="0" dirty="0" err="1">
                <a:ln>
                  <a:noFill/>
                </a:ln>
                <a:effectLst/>
                <a:uLnTx/>
                <a:uFillTx/>
                <a:latin typeface="Century Gothic" panose="020F0302020204030204"/>
              </a:rPr>
              <a:t>español</a:t>
            </a:r>
            <a:r>
              <a:rPr kumimoji="0" lang="en-US" sz="2200" b="0" i="0" u="none" strike="noStrike" kern="1200" cap="none" spc="0" normalizeH="0" noProof="0" dirty="0">
                <a:ln>
                  <a:noFill/>
                </a:ln>
                <a:effectLst/>
                <a:uLnTx/>
                <a:uFillTx/>
                <a:latin typeface="Century Gothic" panose="020F0302020204030204"/>
              </a:rPr>
              <a:t> __________________.</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latin typeface="Century Gothic" panose="020F0302020204030204"/>
              </a:rPr>
              <a:t>Este </a:t>
            </a:r>
            <a:r>
              <a:rPr kumimoji="0" lang="en-US" sz="2200" b="0" i="0" u="none" strike="noStrike" kern="1200" cap="none" spc="0" normalizeH="0" noProof="0" dirty="0">
                <a:ln>
                  <a:noFill/>
                </a:ln>
                <a:effectLst/>
                <a:uLnTx/>
                <a:uFillTx/>
                <a:latin typeface="Century Gothic" panose="020F0302020204030204"/>
              </a:rPr>
              <a:t>__________________ no </a:t>
            </a:r>
            <a:r>
              <a:rPr kumimoji="0" lang="en-US" sz="2200" b="0" i="0" u="none" strike="noStrike" kern="1200" cap="none" spc="0" normalizeH="0" noProof="0" dirty="0" err="1">
                <a:ln>
                  <a:noFill/>
                </a:ln>
                <a:effectLst/>
                <a:uLnTx/>
                <a:uFillTx/>
                <a:latin typeface="Century Gothic" panose="020F0302020204030204"/>
              </a:rPr>
              <a:t>está</a:t>
            </a:r>
            <a:r>
              <a:rPr kumimoji="0" lang="en-US" sz="2200" b="0" i="0" u="none" strike="noStrike" kern="1200" cap="none" spc="0" normalizeH="0" noProof="0" dirty="0">
                <a:ln>
                  <a:noFill/>
                </a:ln>
                <a:effectLst/>
                <a:uLnTx/>
                <a:uFillTx/>
                <a:latin typeface="Century Gothic" panose="020F0302020204030204"/>
              </a:rPr>
              <a:t> fresco.</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latin typeface="Century Gothic" panose="020F0302020204030204"/>
              </a:rPr>
              <a:t>¿</a:t>
            </a:r>
            <a:r>
              <a:rPr lang="en-US" sz="2200" dirty="0" err="1">
                <a:latin typeface="Century Gothic" panose="020F0302020204030204"/>
              </a:rPr>
              <a:t>Dónde</a:t>
            </a:r>
            <a:r>
              <a:rPr lang="en-US" sz="2200" dirty="0">
                <a:latin typeface="Century Gothic" panose="020F0302020204030204"/>
              </a:rPr>
              <a:t> </a:t>
            </a:r>
            <a:r>
              <a:rPr lang="en-US" sz="2200" dirty="0" err="1">
                <a:latin typeface="Century Gothic" panose="020F0302020204030204"/>
              </a:rPr>
              <a:t>va</a:t>
            </a:r>
            <a:r>
              <a:rPr lang="en-US" sz="2200" dirty="0">
                <a:latin typeface="Century Gothic" panose="020F0302020204030204"/>
              </a:rPr>
              <a:t> a ___________________ el </a:t>
            </a:r>
            <a:r>
              <a:rPr lang="en-US" sz="2200" dirty="0" err="1">
                <a:latin typeface="Century Gothic" panose="020F0302020204030204"/>
              </a:rPr>
              <a:t>partido</a:t>
            </a:r>
            <a:r>
              <a:rPr lang="en-US" sz="2200" dirty="0">
                <a:latin typeface="Century Gothic" panose="020F0302020204030204"/>
              </a:rPr>
              <a:t> </a:t>
            </a:r>
            <a:r>
              <a:rPr lang="en-US" sz="2200" dirty="0" err="1">
                <a:latin typeface="Century Gothic" panose="020F0302020204030204"/>
              </a:rPr>
              <a:t>esta</a:t>
            </a:r>
            <a:r>
              <a:rPr lang="en-US" sz="2200" dirty="0">
                <a:latin typeface="Century Gothic" panose="020F0302020204030204"/>
              </a:rPr>
              <a:t> </a:t>
            </a:r>
            <a:r>
              <a:rPr lang="en-US" sz="2200" dirty="0" err="1">
                <a:latin typeface="Century Gothic" panose="020F0302020204030204"/>
              </a:rPr>
              <a:t>noche</a:t>
            </a:r>
            <a:r>
              <a:rPr lang="en-US" sz="2200" dirty="0">
                <a:latin typeface="Century Gothic" panose="020F0302020204030204"/>
              </a:rPr>
              <a:t>?</a:t>
            </a:r>
          </a:p>
          <a:p>
            <a:pPr marL="457200" marR="0" lvl="0" indent="-468000" algn="l" defTabSz="914400" rtl="0" eaLnBrk="1" fontAlgn="auto" latinLnBrk="0" hangingPunct="1">
              <a:lnSpc>
                <a:spcPct val="120000"/>
              </a:lnSpc>
              <a:spcAft>
                <a:spcPts val="0"/>
              </a:spcAft>
              <a:buClrTx/>
              <a:buSzTx/>
              <a:buFontTx/>
              <a:buAutoNum type="arabicParenR"/>
              <a:tabLst/>
              <a:defRPr/>
            </a:pPr>
            <a:endParaRPr kumimoji="0" lang="en-US" sz="2200" b="0" i="0" u="none" strike="noStrike" kern="1200" cap="none" spc="0" normalizeH="0" noProof="0" dirty="0">
              <a:ln>
                <a:noFill/>
              </a:ln>
              <a:effectLst/>
              <a:uLnTx/>
              <a:uFillTx/>
              <a:latin typeface="Century Gothic" panose="020F0302020204030204"/>
            </a:endParaRPr>
          </a:p>
          <a:p>
            <a:pPr marL="457200" lvl="0" indent="-468000">
              <a:lnSpc>
                <a:spcPct val="120000"/>
              </a:lnSpc>
              <a:buFontTx/>
              <a:buAutoNum type="arabicParenR"/>
            </a:pPr>
            <a:r>
              <a:rPr lang="en-US" sz="2200" dirty="0">
                <a:latin typeface="Century Gothic" panose="020F0302020204030204"/>
              </a:rPr>
              <a:t>Hay </a:t>
            </a:r>
            <a:r>
              <a:rPr lang="en-US" sz="2200" dirty="0" err="1">
                <a:latin typeface="Century Gothic" panose="020F0302020204030204"/>
              </a:rPr>
              <a:t>muchos</a:t>
            </a:r>
            <a:r>
              <a:rPr lang="en-US" sz="2200" dirty="0">
                <a:latin typeface="Century Gothic" panose="020F0302020204030204"/>
              </a:rPr>
              <a:t> </a:t>
            </a:r>
            <a:r>
              <a:rPr lang="en-US" sz="2200" dirty="0" err="1">
                <a:latin typeface="Century Gothic" panose="020F0302020204030204"/>
              </a:rPr>
              <a:t>coches</a:t>
            </a:r>
            <a:r>
              <a:rPr lang="en-US" sz="2200" dirty="0">
                <a:latin typeface="Century Gothic" panose="020F0302020204030204"/>
              </a:rPr>
              <a:t> </a:t>
            </a:r>
            <a:r>
              <a:rPr lang="en-US" sz="2200" dirty="0"/>
              <a:t>________________________ </a:t>
            </a:r>
            <a:r>
              <a:rPr lang="en-US" sz="2200" dirty="0" err="1"/>
              <a:t>cerca</a:t>
            </a:r>
            <a:r>
              <a:rPr lang="en-US" sz="2200" dirty="0"/>
              <a:t> de la playa.</a:t>
            </a:r>
            <a:r>
              <a:rPr lang="en-US" sz="2200" dirty="0">
                <a:latin typeface="Century Gothic" panose="020F0302020204030204"/>
              </a:rPr>
              <a:t> </a:t>
            </a:r>
            <a:r>
              <a:rPr kumimoji="0" lang="en-US" sz="2200" b="0" i="0" u="none" strike="noStrike" kern="1200" cap="none" spc="0" normalizeH="0" noProof="0" dirty="0">
                <a:ln>
                  <a:noFill/>
                </a:ln>
                <a:effectLst/>
                <a:uLnTx/>
                <a:uFillTx/>
                <a:latin typeface="Century Gothic" panose="020F0302020204030204"/>
              </a:rPr>
              <a:t> </a:t>
            </a:r>
            <a:endParaRPr kumimoji="0" lang="en-US" sz="2200" b="0" i="0" u="none" strike="noStrike" kern="1200" cap="none" spc="0" normalizeH="0" baseline="0" noProof="0" dirty="0">
              <a:ln>
                <a:noFill/>
              </a:ln>
              <a:effectLst/>
              <a:uLnTx/>
              <a:uFillTx/>
              <a:latin typeface="Century Gothic" panose="020F0302020204030204"/>
            </a:endParaRPr>
          </a:p>
        </p:txBody>
      </p:sp>
      <p:sp>
        <p:nvSpPr>
          <p:cNvPr id="23" name="TextBox 22"/>
          <p:cNvSpPr txBox="1"/>
          <p:nvPr/>
        </p:nvSpPr>
        <p:spPr>
          <a:xfrm>
            <a:off x="9570467" y="1174207"/>
            <a:ext cx="2539839" cy="470898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2000" dirty="0" err="1"/>
              <a:t>tomate</a:t>
            </a:r>
            <a:endParaRPr lang="en-GB" sz="2000" dirty="0"/>
          </a:p>
          <a:p>
            <a:pPr algn="l"/>
            <a:endParaRPr lang="en-GB" sz="2000" dirty="0"/>
          </a:p>
          <a:p>
            <a:pPr algn="l"/>
            <a:r>
              <a:rPr lang="en-GB" sz="2000" dirty="0"/>
              <a:t>hoy </a:t>
            </a:r>
            <a:r>
              <a:rPr lang="en-GB" sz="2000" dirty="0" err="1"/>
              <a:t>en</a:t>
            </a:r>
            <a:r>
              <a:rPr lang="en-GB" sz="2000" dirty="0"/>
              <a:t> </a:t>
            </a:r>
            <a:r>
              <a:rPr lang="en-GB" sz="2000" dirty="0" err="1"/>
              <a:t>día</a:t>
            </a:r>
            <a:endParaRPr lang="en-GB" sz="2000" dirty="0"/>
          </a:p>
          <a:p>
            <a:pPr algn="l"/>
            <a:endParaRPr lang="en-GB" sz="2000" dirty="0"/>
          </a:p>
          <a:p>
            <a:pPr algn="l"/>
            <a:r>
              <a:rPr lang="en-GB" sz="2000" dirty="0" err="1"/>
              <a:t>aproximadamente</a:t>
            </a:r>
            <a:endParaRPr lang="en-GB" sz="2000" dirty="0"/>
          </a:p>
          <a:p>
            <a:pPr algn="l"/>
            <a:endParaRPr lang="en-GB" sz="2000" dirty="0"/>
          </a:p>
          <a:p>
            <a:pPr algn="l"/>
            <a:r>
              <a:rPr lang="en-GB" sz="2000" dirty="0"/>
              <a:t>por </a:t>
            </a:r>
            <a:r>
              <a:rPr lang="en-GB" sz="2000" dirty="0" err="1"/>
              <a:t>todas</a:t>
            </a:r>
            <a:r>
              <a:rPr lang="en-GB" sz="2000" dirty="0"/>
              <a:t> </a:t>
            </a:r>
            <a:r>
              <a:rPr lang="en-GB" sz="2000" dirty="0" err="1"/>
              <a:t>partes</a:t>
            </a:r>
            <a:endParaRPr lang="en-GB" sz="2000" dirty="0"/>
          </a:p>
          <a:p>
            <a:pPr algn="l"/>
            <a:endParaRPr lang="en-GB" sz="2000" dirty="0"/>
          </a:p>
          <a:p>
            <a:pPr algn="l"/>
            <a:r>
              <a:rPr lang="en-GB" sz="2000" dirty="0" err="1"/>
              <a:t>guerra</a:t>
            </a:r>
            <a:endParaRPr lang="en-GB" sz="2000" dirty="0"/>
          </a:p>
          <a:p>
            <a:pPr algn="l"/>
            <a:endParaRPr lang="en-GB" sz="2000" dirty="0"/>
          </a:p>
          <a:p>
            <a:pPr algn="l"/>
            <a:r>
              <a:rPr lang="en-GB" sz="2000" dirty="0" err="1"/>
              <a:t>comenzar</a:t>
            </a:r>
            <a:endParaRPr lang="en-GB" sz="2000" dirty="0"/>
          </a:p>
          <a:p>
            <a:pPr algn="l"/>
            <a:endParaRPr lang="en-GB" sz="2000" dirty="0"/>
          </a:p>
          <a:p>
            <a:pPr algn="l"/>
            <a:r>
              <a:rPr lang="en-GB" sz="2000" dirty="0" err="1"/>
              <a:t>tener</a:t>
            </a:r>
            <a:r>
              <a:rPr lang="en-GB" sz="2000" dirty="0"/>
              <a:t> </a:t>
            </a:r>
            <a:r>
              <a:rPr lang="en-GB" sz="2000" dirty="0" err="1"/>
              <a:t>lugar</a:t>
            </a:r>
            <a:endParaRPr lang="en-GB" sz="2000" dirty="0"/>
          </a:p>
          <a:p>
            <a:pPr algn="l"/>
            <a:endParaRPr lang="en-GB" sz="2000" dirty="0"/>
          </a:p>
          <a:p>
            <a:pPr algn="l"/>
            <a:r>
              <a:rPr lang="en-GB" sz="2000" dirty="0" err="1"/>
              <a:t>cantidad</a:t>
            </a:r>
            <a:endParaRPr lang="en-GB" sz="2000" dirty="0"/>
          </a:p>
        </p:txBody>
      </p:sp>
      <p:sp>
        <p:nvSpPr>
          <p:cNvPr id="43" name="TextBox 42"/>
          <p:cNvSpPr txBox="1"/>
          <p:nvPr/>
        </p:nvSpPr>
        <p:spPr>
          <a:xfrm>
            <a:off x="1392163" y="1616273"/>
            <a:ext cx="2877738"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b="1" dirty="0" err="1"/>
              <a:t>aproximadamente</a:t>
            </a:r>
            <a:endParaRPr lang="en-GB" sz="2200" b="1" dirty="0"/>
          </a:p>
        </p:txBody>
      </p:sp>
      <p:sp>
        <p:nvSpPr>
          <p:cNvPr id="44" name="TextBox 43"/>
          <p:cNvSpPr txBox="1"/>
          <p:nvPr/>
        </p:nvSpPr>
        <p:spPr>
          <a:xfrm>
            <a:off x="2078220" y="845205"/>
            <a:ext cx="1845163"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b="1" dirty="0" err="1"/>
              <a:t>cantidad</a:t>
            </a:r>
            <a:endParaRPr lang="en-GB" sz="2200" b="1" dirty="0"/>
          </a:p>
        </p:txBody>
      </p:sp>
      <p:sp>
        <p:nvSpPr>
          <p:cNvPr id="45" name="TextBox 44"/>
          <p:cNvSpPr txBox="1"/>
          <p:nvPr/>
        </p:nvSpPr>
        <p:spPr>
          <a:xfrm>
            <a:off x="7885714" y="2420440"/>
            <a:ext cx="1515213"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b="1" dirty="0" err="1"/>
              <a:t>guerra</a:t>
            </a:r>
            <a:endParaRPr lang="en-GB" sz="2200" b="1" dirty="0"/>
          </a:p>
        </p:txBody>
      </p:sp>
      <p:sp>
        <p:nvSpPr>
          <p:cNvPr id="46" name="TextBox 45"/>
          <p:cNvSpPr txBox="1"/>
          <p:nvPr/>
        </p:nvSpPr>
        <p:spPr>
          <a:xfrm>
            <a:off x="5336955" y="3268403"/>
            <a:ext cx="2192146"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b="1" dirty="0"/>
              <a:t>hoy </a:t>
            </a:r>
            <a:r>
              <a:rPr lang="en-GB" sz="2200" b="1" dirty="0" err="1"/>
              <a:t>en</a:t>
            </a:r>
            <a:r>
              <a:rPr lang="en-GB" sz="2200" b="1" dirty="0"/>
              <a:t> </a:t>
            </a:r>
            <a:r>
              <a:rPr lang="en-GB" sz="2200" b="1" dirty="0" err="1"/>
              <a:t>día</a:t>
            </a:r>
            <a:endParaRPr lang="en-GB" sz="2200" b="1" dirty="0"/>
          </a:p>
        </p:txBody>
      </p:sp>
      <p:sp>
        <p:nvSpPr>
          <p:cNvPr id="47" name="TextBox 46"/>
          <p:cNvSpPr txBox="1"/>
          <p:nvPr/>
        </p:nvSpPr>
        <p:spPr>
          <a:xfrm>
            <a:off x="1472111" y="4040608"/>
            <a:ext cx="2248968"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b="1" dirty="0" err="1"/>
              <a:t>tomate</a:t>
            </a:r>
            <a:endParaRPr lang="en-GB" sz="2200" b="1" dirty="0"/>
          </a:p>
        </p:txBody>
      </p:sp>
      <p:sp>
        <p:nvSpPr>
          <p:cNvPr id="48" name="TextBox 47"/>
          <p:cNvSpPr txBox="1"/>
          <p:nvPr/>
        </p:nvSpPr>
        <p:spPr>
          <a:xfrm>
            <a:off x="2882288" y="4849903"/>
            <a:ext cx="2291250"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b="1" dirty="0" err="1"/>
              <a:t>tener</a:t>
            </a:r>
            <a:r>
              <a:rPr lang="en-GB" sz="2200" b="1" dirty="0"/>
              <a:t> </a:t>
            </a:r>
            <a:r>
              <a:rPr lang="en-GB" sz="2200" b="1" dirty="0" err="1"/>
              <a:t>lugar</a:t>
            </a:r>
            <a:endParaRPr lang="en-GB" sz="2200" b="1" dirty="0"/>
          </a:p>
        </p:txBody>
      </p:sp>
      <p:sp>
        <p:nvSpPr>
          <p:cNvPr id="49" name="TextBox 48"/>
          <p:cNvSpPr txBox="1"/>
          <p:nvPr/>
        </p:nvSpPr>
        <p:spPr>
          <a:xfrm>
            <a:off x="4011950" y="5608210"/>
            <a:ext cx="2616396"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b="1" dirty="0"/>
              <a:t>por </a:t>
            </a:r>
            <a:r>
              <a:rPr lang="en-GB" sz="2200" b="1" dirty="0" err="1"/>
              <a:t>todas</a:t>
            </a:r>
            <a:r>
              <a:rPr lang="en-GB" sz="2200" b="1" dirty="0"/>
              <a:t> </a:t>
            </a:r>
            <a:r>
              <a:rPr lang="en-GB" sz="2200" b="1" dirty="0" err="1"/>
              <a:t>partes</a:t>
            </a:r>
            <a:endParaRPr lang="en-GB" sz="2200" b="1" dirty="0"/>
          </a:p>
        </p:txBody>
      </p:sp>
      <p:sp>
        <p:nvSpPr>
          <p:cNvPr id="50" name="TextBox 49"/>
          <p:cNvSpPr txBox="1"/>
          <p:nvPr/>
        </p:nvSpPr>
        <p:spPr>
          <a:xfrm>
            <a:off x="199437" y="2073620"/>
            <a:ext cx="8975960" cy="430887"/>
          </a:xfrm>
          <a:prstGeom prst="rect">
            <a:avLst/>
          </a:prstGeom>
          <a:noFill/>
        </p:spPr>
        <p:txBody>
          <a:bodyPr wrap="square" rtlCol="0">
            <a:spAutoFit/>
          </a:bodyPr>
          <a:lstStyle/>
          <a:p>
            <a:pPr algn="l"/>
            <a:r>
              <a:rPr lang="en-GB" sz="2200" b="1" dirty="0">
                <a:solidFill>
                  <a:schemeClr val="accent5">
                    <a:lumMod val="50000"/>
                  </a:schemeClr>
                </a:solidFill>
              </a:rPr>
              <a:t>There are approximately 500 people in the festival.</a:t>
            </a:r>
          </a:p>
        </p:txBody>
      </p:sp>
      <p:sp>
        <p:nvSpPr>
          <p:cNvPr id="51" name="TextBox 50"/>
          <p:cNvSpPr txBox="1"/>
          <p:nvPr/>
        </p:nvSpPr>
        <p:spPr>
          <a:xfrm>
            <a:off x="181592" y="1249546"/>
            <a:ext cx="7347509" cy="430887"/>
          </a:xfrm>
          <a:prstGeom prst="rect">
            <a:avLst/>
          </a:prstGeom>
          <a:noFill/>
        </p:spPr>
        <p:txBody>
          <a:bodyPr wrap="square" rtlCol="0">
            <a:spAutoFit/>
          </a:bodyPr>
          <a:lstStyle/>
          <a:p>
            <a:pPr algn="l"/>
            <a:r>
              <a:rPr lang="en-GB" sz="2200" b="1" dirty="0">
                <a:solidFill>
                  <a:schemeClr val="accent5">
                    <a:lumMod val="50000"/>
                  </a:schemeClr>
                </a:solidFill>
              </a:rPr>
              <a:t>There is a big amount of rubbish in the street.</a:t>
            </a:r>
          </a:p>
        </p:txBody>
      </p:sp>
      <p:sp>
        <p:nvSpPr>
          <p:cNvPr id="52" name="TextBox 51"/>
          <p:cNvSpPr txBox="1"/>
          <p:nvPr/>
        </p:nvSpPr>
        <p:spPr>
          <a:xfrm>
            <a:off x="181592" y="2880816"/>
            <a:ext cx="8125012" cy="430887"/>
          </a:xfrm>
          <a:prstGeom prst="rect">
            <a:avLst/>
          </a:prstGeom>
          <a:noFill/>
        </p:spPr>
        <p:txBody>
          <a:bodyPr wrap="square" rtlCol="0">
            <a:spAutoFit/>
          </a:bodyPr>
          <a:lstStyle/>
          <a:p>
            <a:pPr algn="l"/>
            <a:r>
              <a:rPr lang="en-GB" sz="2200" b="1" dirty="0">
                <a:solidFill>
                  <a:schemeClr val="accent5">
                    <a:lumMod val="50000"/>
                  </a:schemeClr>
                </a:solidFill>
              </a:rPr>
              <a:t>The history class is going to start, today it’s about the war.</a:t>
            </a:r>
          </a:p>
        </p:txBody>
      </p:sp>
      <p:sp>
        <p:nvSpPr>
          <p:cNvPr id="53" name="TextBox 52"/>
          <p:cNvSpPr txBox="1"/>
          <p:nvPr/>
        </p:nvSpPr>
        <p:spPr>
          <a:xfrm>
            <a:off x="198307" y="3680853"/>
            <a:ext cx="7678319" cy="430887"/>
          </a:xfrm>
          <a:prstGeom prst="rect">
            <a:avLst/>
          </a:prstGeom>
          <a:noFill/>
        </p:spPr>
        <p:txBody>
          <a:bodyPr wrap="square" rtlCol="0">
            <a:spAutoFit/>
          </a:bodyPr>
          <a:lstStyle/>
          <a:p>
            <a:pPr algn="l"/>
            <a:r>
              <a:rPr lang="en-GB" sz="2200" b="1" dirty="0">
                <a:solidFill>
                  <a:schemeClr val="accent5">
                    <a:lumMod val="50000"/>
                  </a:schemeClr>
                </a:solidFill>
              </a:rPr>
              <a:t>It is important to learn Spanish nowadays.</a:t>
            </a:r>
          </a:p>
        </p:txBody>
      </p:sp>
      <p:sp>
        <p:nvSpPr>
          <p:cNvPr id="55" name="TextBox 54"/>
          <p:cNvSpPr txBox="1"/>
          <p:nvPr/>
        </p:nvSpPr>
        <p:spPr>
          <a:xfrm>
            <a:off x="181591" y="4505753"/>
            <a:ext cx="7078975" cy="430887"/>
          </a:xfrm>
          <a:prstGeom prst="rect">
            <a:avLst/>
          </a:prstGeom>
          <a:noFill/>
        </p:spPr>
        <p:txBody>
          <a:bodyPr wrap="square" rtlCol="0">
            <a:spAutoFit/>
          </a:bodyPr>
          <a:lstStyle/>
          <a:p>
            <a:pPr algn="l"/>
            <a:r>
              <a:rPr lang="en-GB" sz="2200" b="1" dirty="0">
                <a:solidFill>
                  <a:schemeClr val="accent5">
                    <a:lumMod val="50000"/>
                  </a:schemeClr>
                </a:solidFill>
              </a:rPr>
              <a:t>This tomato is not fresh.</a:t>
            </a:r>
          </a:p>
        </p:txBody>
      </p:sp>
      <p:sp>
        <p:nvSpPr>
          <p:cNvPr id="56" name="TextBox 55"/>
          <p:cNvSpPr txBox="1"/>
          <p:nvPr/>
        </p:nvSpPr>
        <p:spPr>
          <a:xfrm>
            <a:off x="181591" y="5257289"/>
            <a:ext cx="8008161" cy="430887"/>
          </a:xfrm>
          <a:prstGeom prst="rect">
            <a:avLst/>
          </a:prstGeom>
          <a:noFill/>
        </p:spPr>
        <p:txBody>
          <a:bodyPr wrap="square" rtlCol="0">
            <a:spAutoFit/>
          </a:bodyPr>
          <a:lstStyle/>
          <a:p>
            <a:pPr algn="l"/>
            <a:r>
              <a:rPr lang="en-GB" sz="2200" b="1" dirty="0">
                <a:solidFill>
                  <a:schemeClr val="accent5">
                    <a:lumMod val="50000"/>
                  </a:schemeClr>
                </a:solidFill>
              </a:rPr>
              <a:t>Where is the match going to take place tonight?.</a:t>
            </a:r>
          </a:p>
        </p:txBody>
      </p:sp>
      <p:sp>
        <p:nvSpPr>
          <p:cNvPr id="57" name="TextBox 56"/>
          <p:cNvSpPr txBox="1"/>
          <p:nvPr/>
        </p:nvSpPr>
        <p:spPr>
          <a:xfrm>
            <a:off x="181591" y="6006593"/>
            <a:ext cx="8947431" cy="430887"/>
          </a:xfrm>
          <a:prstGeom prst="rect">
            <a:avLst/>
          </a:prstGeom>
          <a:noFill/>
        </p:spPr>
        <p:txBody>
          <a:bodyPr wrap="square" rtlCol="0">
            <a:spAutoFit/>
          </a:bodyPr>
          <a:lstStyle/>
          <a:p>
            <a:pPr algn="l"/>
            <a:r>
              <a:rPr lang="en-GB" sz="2200" b="1" dirty="0">
                <a:solidFill>
                  <a:schemeClr val="accent5">
                    <a:lumMod val="50000"/>
                  </a:schemeClr>
                </a:solidFill>
              </a:rPr>
              <a:t>There are lots of cars everywhere near the beach.</a:t>
            </a:r>
          </a:p>
        </p:txBody>
      </p:sp>
      <p:sp>
        <p:nvSpPr>
          <p:cNvPr id="58" name="TextBox 57"/>
          <p:cNvSpPr txBox="1"/>
          <p:nvPr/>
        </p:nvSpPr>
        <p:spPr>
          <a:xfrm>
            <a:off x="4067003" y="2441657"/>
            <a:ext cx="1587839"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b="1" dirty="0" err="1"/>
              <a:t>comenzar</a:t>
            </a:r>
            <a:endParaRPr lang="en-GB" sz="2200" b="1" dirty="0"/>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 name="Title 1"/>
          <p:cNvSpPr>
            <a:spLocks noGrp="1"/>
          </p:cNvSpPr>
          <p:nvPr>
            <p:ph type="title"/>
          </p:nvPr>
        </p:nvSpPr>
        <p:spPr>
          <a:xfrm>
            <a:off x="0" y="213557"/>
            <a:ext cx="2641600"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34" name="TextBox 33">
            <a:extLst>
              <a:ext uri="{FF2B5EF4-FFF2-40B4-BE49-F238E27FC236}">
                <a16:creationId xmlns:a16="http://schemas.microsoft.com/office/drawing/2014/main" id="{9D1DF0A3-ADF5-7447-BD11-05540C447550}"/>
              </a:ext>
            </a:extLst>
          </p:cNvPr>
          <p:cNvSpPr txBox="1"/>
          <p:nvPr/>
        </p:nvSpPr>
        <p:spPr>
          <a:xfrm>
            <a:off x="2703118" y="213557"/>
            <a:ext cx="7298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Elige</a:t>
            </a:r>
            <a:r>
              <a:rPr lang="en-US" sz="2400" b="1" dirty="0">
                <a:latin typeface="Century Gothic" panose="020F0302020204030204"/>
              </a:rPr>
              <a:t> una palabra para </a:t>
            </a:r>
            <a:r>
              <a:rPr lang="en-US" sz="2400" b="1" dirty="0" err="1">
                <a:latin typeface="Century Gothic" panose="020F0302020204030204"/>
              </a:rPr>
              <a:t>completar</a:t>
            </a:r>
            <a:r>
              <a:rPr lang="en-US" sz="2400" b="1" dirty="0">
                <a:latin typeface="Century Gothic" panose="020F0302020204030204"/>
              </a:rPr>
              <a:t> </a:t>
            </a:r>
            <a:r>
              <a:rPr lang="en-US" sz="2400" b="1" dirty="0" err="1">
                <a:latin typeface="Century Gothic" panose="020F0302020204030204"/>
              </a:rPr>
              <a:t>cada</a:t>
            </a:r>
            <a:r>
              <a:rPr lang="en-US" sz="2400" b="1" dirty="0">
                <a:latin typeface="Century Gothic" panose="020F0302020204030204"/>
              </a:rPr>
              <a:t> </a:t>
            </a:r>
            <a:r>
              <a:rPr lang="en-US" sz="2400" b="1" dirty="0" err="1">
                <a:latin typeface="Century Gothic" panose="020F0302020204030204"/>
              </a:rPr>
              <a:t>frase</a:t>
            </a:r>
            <a:r>
              <a:rPr lang="en-US" sz="2400" b="1" dirty="0">
                <a:latin typeface="Century Gothic" panose="020F0302020204030204"/>
              </a:rPr>
              <a:t>.</a:t>
            </a:r>
            <a:endParaRPr kumimoji="0" lang="en-US" sz="2400" b="1" i="0" u="none" strike="noStrike" kern="1200" cap="none" spc="0" normalizeH="0" baseline="0" noProof="0" dirty="0">
              <a:ln>
                <a:noFill/>
              </a:ln>
              <a:effectLst/>
              <a:uLnTx/>
              <a:uFillTx/>
              <a:latin typeface="Century Gothic" panose="020F0302020204030204"/>
            </a:endParaRPr>
          </a:p>
        </p:txBody>
      </p:sp>
      <p:pic>
        <p:nvPicPr>
          <p:cNvPr id="5122" name="Picture 2" descr="clip art tomatoes - Clip Art Library">
            <a:extLst>
              <a:ext uri="{FF2B5EF4-FFF2-40B4-BE49-F238E27FC236}">
                <a16:creationId xmlns:a16="http://schemas.microsoft.com/office/drawing/2014/main" id="{750E09CC-CB05-DC4B-89AC-BF2B5FD4B408}"/>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52302" y="3853555"/>
            <a:ext cx="1443428" cy="9440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arbage clipart - Clip Art Library">
            <a:extLst>
              <a:ext uri="{FF2B5EF4-FFF2-40B4-BE49-F238E27FC236}">
                <a16:creationId xmlns:a16="http://schemas.microsoft.com/office/drawing/2014/main" id="{C70D240A-8C5F-CC46-9936-7105A9089E07}"/>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889" b="90833" l="10000" r="90000">
                        <a14:foregroundMark x1="52444" y1="21944" x2="50778" y2="33333"/>
                        <a14:foregroundMark x1="50778" y1="33333" x2="56444" y2="48889"/>
                        <a14:foregroundMark x1="56444" y1="48889" x2="57889" y2="37222"/>
                        <a14:foregroundMark x1="57889" y1="37222" x2="62222" y2="23611"/>
                        <a14:foregroundMark x1="62222" y1="23611" x2="60556" y2="13333"/>
                        <a14:foregroundMark x1="60556" y1="13333" x2="56889" y2="6389"/>
                        <a14:foregroundMark x1="56889" y1="6389" x2="54222" y2="3889"/>
                        <a14:foregroundMark x1="59778" y1="5278" x2="64000" y2="7500"/>
                        <a14:foregroundMark x1="64000" y1="7500" x2="63889" y2="18333"/>
                        <a14:foregroundMark x1="63889" y1="18333" x2="63222" y2="20278"/>
                        <a14:foregroundMark x1="52233" y1="87342" x2="47080" y2="86327"/>
                        <a14:foregroundMark x1="32359" y1="81989" x2="35000" y2="74444"/>
                        <a14:foregroundMark x1="35000" y1="74444" x2="34889" y2="73611"/>
                        <a14:foregroundMark x1="29778" y1="46389" x2="26111" y2="52778"/>
                        <a14:foregroundMark x1="26111" y1="52778" x2="26000" y2="53611"/>
                        <a14:foregroundMark x1="64000" y1="68056" x2="65778" y2="78056"/>
                        <a14:foregroundMark x1="65778" y1="78056" x2="65556" y2="83056"/>
                        <a14:foregroundMark x1="56556" y1="87778" x2="52556" y2="91389"/>
                        <a14:foregroundMark x1="52556" y1="91389" x2="48222" y2="90833"/>
                        <a14:foregroundMark x1="48222" y1="90833" x2="45556" y2="81389"/>
                        <a14:foregroundMark x1="40778" y1="18611" x2="36667" y2="13889"/>
                        <a14:foregroundMark x1="36667" y1="13889" x2="33333" y2="21111"/>
                        <a14:foregroundMark x1="33333" y1="21111" x2="33222" y2="22778"/>
                        <a14:foregroundMark x1="50556" y1="46111" x2="48222" y2="42778"/>
                        <a14:backgroundMark x1="11444" y1="65278" x2="37222" y2="97222"/>
                        <a14:backgroundMark x1="37222" y1="97222" x2="42222" y2="98889"/>
                        <a14:backgroundMark x1="48877" y1="94966" x2="52941" y2="92570"/>
                        <a14:backgroundMark x1="42222" y1="98889" x2="48849" y2="94982"/>
                        <a14:backgroundMark x1="57695" y1="91265" x2="66333" y2="93333"/>
                        <a14:backgroundMark x1="66333" y1="93333" x2="76889" y2="91944"/>
                        <a14:backgroundMark x1="76889" y1="91944" x2="82000" y2="85000"/>
                        <a14:backgroundMark x1="82000" y1="85000" x2="84444" y2="75556"/>
                        <a14:backgroundMark x1="84444" y1="75556" x2="90778" y2="69167"/>
                        <a14:backgroundMark x1="82444" y1="83889" x2="78000" y2="84444"/>
                        <a14:backgroundMark x1="78000" y1="84444" x2="69000" y2="79444"/>
                        <a14:backgroundMark x1="66188" y1="83230" x2="64667" y2="85278"/>
                        <a14:backgroundMark x1="69000" y1="79444" x2="67530" y2="81424"/>
                        <a14:backgroundMark x1="64667" y1="85278" x2="57034" y2="89241"/>
                        <a14:backgroundMark x1="47456" y1="90048" x2="46000" y2="88611"/>
                        <a14:backgroundMark x1="46000" y1="88611" x2="25556" y2="84444"/>
                        <a14:backgroundMark x1="44889" y1="88056" x2="45778" y2="85278"/>
                        <a14:backgroundMark x1="74333" y1="81944" x2="67111" y2="84167"/>
                        <a14:backgroundMark x1="80667" y1="75000" x2="79444" y2="73611"/>
                        <a14:backgroundMark x1="32667" y1="84444" x2="32111" y2="82222"/>
                      </a14:backgroundRemoval>
                    </a14:imgEffect>
                  </a14:imgLayer>
                </a14:imgProps>
              </a:ext>
              <a:ext uri="{28A0092B-C50C-407E-A947-70E740481C1C}">
                <a14:useLocalDpi xmlns:a14="http://schemas.microsoft.com/office/drawing/2010/main"/>
              </a:ext>
            </a:extLst>
          </a:blip>
          <a:srcRect/>
          <a:stretch>
            <a:fillRect/>
          </a:stretch>
        </p:blipFill>
        <p:spPr bwMode="auto">
          <a:xfrm>
            <a:off x="7496247" y="993421"/>
            <a:ext cx="2415813" cy="96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74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p:bldP spid="51" grpId="0"/>
      <p:bldP spid="52" grpId="0"/>
      <p:bldP spid="53" grpId="0"/>
      <p:bldP spid="55" grpId="0"/>
      <p:bldP spid="56" grpId="0"/>
      <p:bldP spid="57" grpId="0"/>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39094"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39094" y="4780769"/>
            <a:ext cx="27361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latin typeface="Century Gothic" panose="020F0302020204030204"/>
              </a:rPr>
              <a:t>gris</a:t>
            </a:r>
            <a:endParaRPr kumimoji="0" lang="fr-FR" sz="5400" b="0" i="0" u="none" strike="noStrike" kern="1200" cap="none" spc="0" normalizeH="0" baseline="0" noProof="0" dirty="0">
              <a:ln>
                <a:noFill/>
              </a:ln>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736140" y="4780769"/>
            <a:ext cx="28987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latin typeface="Century Gothic" panose="020F0302020204030204"/>
              </a:rPr>
              <a:t>el </a:t>
            </a:r>
            <a:r>
              <a:rPr lang="fr-FR" sz="5400" dirty="0" err="1">
                <a:latin typeface="Century Gothic" panose="020F0302020204030204"/>
              </a:rPr>
              <a:t>pollo</a:t>
            </a:r>
            <a:endParaRPr kumimoji="0" lang="fr-FR" sz="5400" b="0" i="0" u="none" strike="noStrike" kern="1200" cap="none" spc="0" normalizeH="0" baseline="0" noProof="0" dirty="0">
              <a:ln>
                <a:noFill/>
              </a:ln>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213005" y="4770537"/>
            <a:ext cx="32039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latin typeface="Century Gothic" panose="020F0302020204030204"/>
              </a:rPr>
              <a:t>las </a:t>
            </a:r>
            <a:r>
              <a:rPr lang="fr-FR" sz="5400" dirty="0" err="1">
                <a:latin typeface="Century Gothic" panose="020F0302020204030204"/>
              </a:rPr>
              <a:t>gafas</a:t>
            </a:r>
            <a:endParaRPr kumimoji="0" lang="fr-FR" sz="5400" b="0" i="0" u="none" strike="noStrike" kern="1200" cap="none" spc="0" normalizeH="0" baseline="0" noProof="0" dirty="0">
              <a:ln>
                <a:noFill/>
              </a:ln>
              <a:effectLst/>
              <a:uLnTx/>
              <a:uFillTx/>
              <a:latin typeface="Century Gothic" panose="020F0302020204030204"/>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7683" y="2580867"/>
            <a:ext cx="2750511" cy="1683710"/>
          </a:xfrm>
          <a:prstGeom prst="rect">
            <a:avLst/>
          </a:prstGeom>
        </p:spPr>
      </p:pic>
      <p:pic>
        <p:nvPicPr>
          <p:cNvPr id="20" name="Picture 19"/>
          <p:cNvPicPr>
            <a:picLocks noChangeAspect="1"/>
          </p:cNvPicPr>
          <p:nvPr/>
        </p:nvPicPr>
        <p:blipFill>
          <a:blip r:embed="rId4">
            <a:clrChange>
              <a:clrFrom>
                <a:srgbClr val="FFFCFA"/>
              </a:clrFrom>
              <a:clrTo>
                <a:srgbClr val="FFFCFA">
                  <a:alpha val="0"/>
                </a:srgbClr>
              </a:clrTo>
            </a:clrChange>
            <a:extLst>
              <a:ext uri="{28A0092B-C50C-407E-A947-70E740481C1C}">
                <a14:useLocalDpi xmlns:a14="http://schemas.microsoft.com/office/drawing/2010/main"/>
              </a:ext>
            </a:extLst>
          </a:blip>
          <a:stretch>
            <a:fillRect/>
          </a:stretch>
        </p:blipFill>
        <p:spPr>
          <a:xfrm>
            <a:off x="6909028" y="2438497"/>
            <a:ext cx="2616842" cy="1968450"/>
          </a:xfrm>
          <a:prstGeom prst="rect">
            <a:avLst/>
          </a:prstGeom>
        </p:spPr>
      </p:pic>
      <p:pic>
        <p:nvPicPr>
          <p:cNvPr id="22" name="Picture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81843" y="2353013"/>
            <a:ext cx="2493397" cy="2353075"/>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[1/5]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sp>
        <p:nvSpPr>
          <p:cNvPr id="9" name="TextBox 8">
            <a:extLst>
              <a:ext uri="{FF2B5EF4-FFF2-40B4-BE49-F238E27FC236}">
                <a16:creationId xmlns:a16="http://schemas.microsoft.com/office/drawing/2014/main" id="{E3E44CCC-02DD-4AC0-8512-B1DB6255D44F}"/>
              </a:ext>
            </a:extLst>
          </p:cNvPr>
          <p:cNvSpPr txBox="1"/>
          <p:nvPr/>
        </p:nvSpPr>
        <p:spPr>
          <a:xfrm>
            <a:off x="3818064" y="1401292"/>
            <a:ext cx="21782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grey</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34660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280229" cy="647577"/>
          </a:xfrm>
        </p:spPr>
        <p:txBody>
          <a:bodyPr>
            <a:normAutofit/>
          </a:bodyPr>
          <a:lstStyle/>
          <a:p>
            <a:r>
              <a:rPr lang="en-GB" dirty="0" err="1"/>
              <a:t>Trabalenguas</a:t>
            </a:r>
            <a:endParaRPr lang="en-GB" dirty="0"/>
          </a:p>
        </p:txBody>
      </p:sp>
      <p:sp>
        <p:nvSpPr>
          <p:cNvPr id="6" name="Rounded Rectangle 11">
            <a:extLst>
              <a:ext uri="{FF2B5EF4-FFF2-40B4-BE49-F238E27FC236}">
                <a16:creationId xmlns:a16="http://schemas.microsoft.com/office/drawing/2014/main" id="{A316DD52-7894-4A75-969C-CA0645DA2978}"/>
              </a:ext>
            </a:extLst>
          </p:cNvPr>
          <p:cNvSpPr/>
          <p:nvPr/>
        </p:nvSpPr>
        <p:spPr>
          <a:xfrm>
            <a:off x="10550620" y="258166"/>
            <a:ext cx="137752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2" name="Action Button: Custom 20">
            <a:hlinkClick r:id="" action="ppaction://noaction" highlightClick="1">
              <a:snd r:embed="rId3" name="T 1 slow.wav"/>
            </a:hlinkClick>
            <a:extLst>
              <a:ext uri="{FF2B5EF4-FFF2-40B4-BE49-F238E27FC236}">
                <a16:creationId xmlns:a16="http://schemas.microsoft.com/office/drawing/2014/main" id="{EEC96304-0547-4EE1-8F3F-E74C85620AEC}"/>
              </a:ext>
            </a:extLst>
          </p:cNvPr>
          <p:cNvSpPr/>
          <p:nvPr/>
        </p:nvSpPr>
        <p:spPr>
          <a:xfrm>
            <a:off x="9624885" y="908489"/>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 twister 1 Medium.wav"/>
            </a:hlinkClick>
            <a:extLst>
              <a:ext uri="{FF2B5EF4-FFF2-40B4-BE49-F238E27FC236}">
                <a16:creationId xmlns:a16="http://schemas.microsoft.com/office/drawing/2014/main" id="{1CEFA9C5-4A63-4759-BFDA-BD38CDDE2DF9}"/>
              </a:ext>
            </a:extLst>
          </p:cNvPr>
          <p:cNvSpPr/>
          <p:nvPr/>
        </p:nvSpPr>
        <p:spPr>
          <a:xfrm>
            <a:off x="10550621" y="908488"/>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 twister 1 Fast.wav"/>
            </a:hlinkClick>
            <a:extLst>
              <a:ext uri="{FF2B5EF4-FFF2-40B4-BE49-F238E27FC236}">
                <a16:creationId xmlns:a16="http://schemas.microsoft.com/office/drawing/2014/main" id="{1CEFA9C5-4A63-4759-BFDA-BD38CDDE2DF9}"/>
              </a:ext>
            </a:extLst>
          </p:cNvPr>
          <p:cNvSpPr/>
          <p:nvPr/>
        </p:nvSpPr>
        <p:spPr>
          <a:xfrm>
            <a:off x="11479621" y="908488"/>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20">
            <a:hlinkClick r:id="" action="ppaction://noaction" highlightClick="1">
              <a:snd r:embed="rId6" name="Tongue twister 2 Slow.wav"/>
            </a:hlinkClick>
            <a:extLst>
              <a:ext uri="{FF2B5EF4-FFF2-40B4-BE49-F238E27FC236}">
                <a16:creationId xmlns:a16="http://schemas.microsoft.com/office/drawing/2014/main" id="{6F6FDD3A-CBC4-6C4C-A294-B53CB560CFF9}"/>
              </a:ext>
            </a:extLst>
          </p:cNvPr>
          <p:cNvSpPr/>
          <p:nvPr/>
        </p:nvSpPr>
        <p:spPr>
          <a:xfrm>
            <a:off x="9619483" y="2996766"/>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20">
            <a:hlinkClick r:id="" action="ppaction://noaction" highlightClick="1">
              <a:snd r:embed="rId7" name="Tongue twister 2 Medium.wav"/>
            </a:hlinkClick>
            <a:extLst>
              <a:ext uri="{FF2B5EF4-FFF2-40B4-BE49-F238E27FC236}">
                <a16:creationId xmlns:a16="http://schemas.microsoft.com/office/drawing/2014/main" id="{99289CBF-7E3B-DE40-8660-C0869AA2993C}"/>
              </a:ext>
            </a:extLst>
          </p:cNvPr>
          <p:cNvSpPr/>
          <p:nvPr/>
        </p:nvSpPr>
        <p:spPr>
          <a:xfrm>
            <a:off x="10550621" y="2997708"/>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20">
            <a:hlinkClick r:id="" action="ppaction://noaction" highlightClick="1">
              <a:snd r:embed="rId8" name="Tongue twister 2 Fast.wav"/>
            </a:hlinkClick>
            <a:extLst>
              <a:ext uri="{FF2B5EF4-FFF2-40B4-BE49-F238E27FC236}">
                <a16:creationId xmlns:a16="http://schemas.microsoft.com/office/drawing/2014/main" id="{E07EC578-5238-B54F-A098-A8755B4C16F3}"/>
              </a:ext>
            </a:extLst>
          </p:cNvPr>
          <p:cNvSpPr/>
          <p:nvPr/>
        </p:nvSpPr>
        <p:spPr>
          <a:xfrm>
            <a:off x="11494891" y="2996767"/>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1028" name="Picture 4" descr="Flag, Country, Argentina, Nation">
            <a:extLst>
              <a:ext uri="{FF2B5EF4-FFF2-40B4-BE49-F238E27FC236}">
                <a16:creationId xmlns:a16="http://schemas.microsoft.com/office/drawing/2014/main" id="{8358A54E-7134-584D-9C34-9F0F2AF946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884623">
            <a:off x="10857251" y="5295435"/>
            <a:ext cx="1104986" cy="842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gentina, Comic Characters">
            <a:extLst>
              <a:ext uri="{FF2B5EF4-FFF2-40B4-BE49-F238E27FC236}">
                <a16:creationId xmlns:a16="http://schemas.microsoft.com/office/drawing/2014/main" id="{EE5D5588-3434-FA45-A6D2-0C9FF8500131}"/>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40461" y="5088607"/>
            <a:ext cx="1384435" cy="12100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396F4B-5199-794F-B025-B4A8E520B479}"/>
              </a:ext>
            </a:extLst>
          </p:cNvPr>
          <p:cNvGrpSpPr/>
          <p:nvPr/>
        </p:nvGrpSpPr>
        <p:grpSpPr>
          <a:xfrm>
            <a:off x="10110573" y="1426375"/>
            <a:ext cx="1120881" cy="1378076"/>
            <a:chOff x="7906675" y="1373266"/>
            <a:chExt cx="2031810" cy="2281954"/>
          </a:xfrm>
        </p:grpSpPr>
        <p:pic>
          <p:nvPicPr>
            <p:cNvPr id="1030" name="Picture 6" descr="Dwarf, Viking, Armor, Beard, Fantasy, Hammer, Rpg">
              <a:extLst>
                <a:ext uri="{FF2B5EF4-FFF2-40B4-BE49-F238E27FC236}">
                  <a16:creationId xmlns:a16="http://schemas.microsoft.com/office/drawing/2014/main" id="{D20C4EB3-0576-6B46-A2E8-927AD0FF48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2587" y="1373266"/>
              <a:ext cx="1521302" cy="22819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uitar, Instrument, String, Music">
              <a:extLst>
                <a:ext uri="{FF2B5EF4-FFF2-40B4-BE49-F238E27FC236}">
                  <a16:creationId xmlns:a16="http://schemas.microsoft.com/office/drawing/2014/main" id="{3C11A031-AA13-674F-A080-673F1FB00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484883">
              <a:off x="8292957" y="1766510"/>
              <a:ext cx="1259245" cy="2031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rtugal, Flag, Portuguese, Republic, National, Symbol">
              <a:extLst>
                <a:ext uri="{FF2B5EF4-FFF2-40B4-BE49-F238E27FC236}">
                  <a16:creationId xmlns:a16="http://schemas.microsoft.com/office/drawing/2014/main" id="{57252DA3-B087-AB42-8AB5-80724A6E4A3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07180" y="2253193"/>
              <a:ext cx="391575" cy="261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7" name="Action Button: Custom 20">
            <a:hlinkClick r:id="" action="ppaction://noaction" highlightClick="1">
              <a:snd r:embed="rId14" name="Tongue twister 3 Slow.wav"/>
            </a:hlinkClick>
            <a:extLst>
              <a:ext uri="{FF2B5EF4-FFF2-40B4-BE49-F238E27FC236}">
                <a16:creationId xmlns:a16="http://schemas.microsoft.com/office/drawing/2014/main" id="{E7465A8E-ABF0-714C-83F2-E20A1C234A1F}"/>
              </a:ext>
            </a:extLst>
          </p:cNvPr>
          <p:cNvSpPr/>
          <p:nvPr/>
        </p:nvSpPr>
        <p:spPr>
          <a:xfrm>
            <a:off x="9619483" y="4693498"/>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Action Button: Custom 20">
            <a:hlinkClick r:id="" action="ppaction://noaction" highlightClick="1">
              <a:snd r:embed="rId15" name="Tongue twister 3 Medium.wav"/>
            </a:hlinkClick>
            <a:extLst>
              <a:ext uri="{FF2B5EF4-FFF2-40B4-BE49-F238E27FC236}">
                <a16:creationId xmlns:a16="http://schemas.microsoft.com/office/drawing/2014/main" id="{18C8B896-B060-284B-94FC-E30B0077B196}"/>
              </a:ext>
            </a:extLst>
          </p:cNvPr>
          <p:cNvSpPr/>
          <p:nvPr/>
        </p:nvSpPr>
        <p:spPr>
          <a:xfrm>
            <a:off x="10550621" y="4704364"/>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Action Button: Custom 20">
            <a:hlinkClick r:id="" action="ppaction://noaction" highlightClick="1">
              <a:snd r:embed="rId16" name="Tongue twister 3 Fast.wav"/>
            </a:hlinkClick>
            <a:extLst>
              <a:ext uri="{FF2B5EF4-FFF2-40B4-BE49-F238E27FC236}">
                <a16:creationId xmlns:a16="http://schemas.microsoft.com/office/drawing/2014/main" id="{D262B88A-A3A1-FA47-8DA6-70A89EEB6670}"/>
              </a:ext>
            </a:extLst>
          </p:cNvPr>
          <p:cNvSpPr/>
          <p:nvPr/>
        </p:nvSpPr>
        <p:spPr>
          <a:xfrm>
            <a:off x="11494891" y="4702679"/>
            <a:ext cx="441957" cy="382367"/>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7" name="Picture 4" descr="Book, Opened, Pages, Reading, Learn">
            <a:extLst>
              <a:ext uri="{FF2B5EF4-FFF2-40B4-BE49-F238E27FC236}">
                <a16:creationId xmlns:a16="http://schemas.microsoft.com/office/drawing/2014/main" id="{40525500-F586-1B4D-A302-F6839DBFF58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53117" y="3486183"/>
            <a:ext cx="1830173" cy="91508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A94551CB-16A1-FB42-B243-EC55A898C04D}"/>
              </a:ext>
            </a:extLst>
          </p:cNvPr>
          <p:cNvSpPr txBox="1">
            <a:spLocks/>
          </p:cNvSpPr>
          <p:nvPr/>
        </p:nvSpPr>
        <p:spPr>
          <a:xfrm>
            <a:off x="6481288" y="284794"/>
            <a:ext cx="3138195" cy="595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a:solidFill>
                  <a:schemeClr val="tx1"/>
                </a:solidFill>
              </a:rPr>
              <a:t>*</a:t>
            </a:r>
            <a:r>
              <a:rPr lang="en-GB" sz="2400" dirty="0" err="1">
                <a:solidFill>
                  <a:schemeClr val="tx1"/>
                </a:solidFill>
              </a:rPr>
              <a:t>guerrero</a:t>
            </a:r>
            <a:r>
              <a:rPr lang="en-GB" sz="2400" dirty="0">
                <a:solidFill>
                  <a:schemeClr val="tx1"/>
                </a:solidFill>
              </a:rPr>
              <a:t> = warrior</a:t>
            </a:r>
          </a:p>
          <a:p>
            <a:r>
              <a:rPr lang="en-GB" sz="2400" dirty="0">
                <a:solidFill>
                  <a:schemeClr val="tx1"/>
                </a:solidFill>
              </a:rPr>
              <a:t>*</a:t>
            </a:r>
            <a:r>
              <a:rPr lang="en-GB" sz="2400" dirty="0" err="1">
                <a:solidFill>
                  <a:schemeClr val="tx1"/>
                </a:solidFill>
              </a:rPr>
              <a:t>poder</a:t>
            </a:r>
            <a:r>
              <a:rPr lang="en-GB" sz="2400" dirty="0">
                <a:solidFill>
                  <a:schemeClr val="tx1"/>
                </a:solidFill>
              </a:rPr>
              <a:t> = power</a:t>
            </a:r>
          </a:p>
        </p:txBody>
      </p:sp>
      <p:sp>
        <p:nvSpPr>
          <p:cNvPr id="29" name="TextBox 28">
            <a:extLst>
              <a:ext uri="{FF2B5EF4-FFF2-40B4-BE49-F238E27FC236}">
                <a16:creationId xmlns:a16="http://schemas.microsoft.com/office/drawing/2014/main" id="{6D76F7DD-9A4A-45B3-83B1-DD4A0F5CEF06}"/>
              </a:ext>
            </a:extLst>
          </p:cNvPr>
          <p:cNvSpPr txBox="1"/>
          <p:nvPr/>
        </p:nvSpPr>
        <p:spPr>
          <a:xfrm>
            <a:off x="285388" y="1400448"/>
            <a:ext cx="8284383" cy="6001643"/>
          </a:xfrm>
          <a:prstGeom prst="rect">
            <a:avLst/>
          </a:prstGeom>
          <a:noFill/>
        </p:spPr>
        <p:txBody>
          <a:bodyPr wrap="square">
            <a:spAutoFit/>
          </a:bodyPr>
          <a:lstStyle/>
          <a:p>
            <a:r>
              <a:rPr lang="en-GB" sz="3200" dirty="0">
                <a:solidFill>
                  <a:schemeClr val="tx1"/>
                </a:solidFill>
              </a:rPr>
              <a:t>Miguel, </a:t>
            </a:r>
            <a:r>
              <a:rPr lang="en-GB" sz="3200" dirty="0" err="1">
                <a:solidFill>
                  <a:schemeClr val="tx1"/>
                </a:solidFill>
              </a:rPr>
              <a:t>el</a:t>
            </a:r>
            <a:r>
              <a:rPr lang="en-GB" sz="3200" dirty="0">
                <a:solidFill>
                  <a:schemeClr val="tx1"/>
                </a:solidFill>
              </a:rPr>
              <a:t> *</a:t>
            </a:r>
            <a:r>
              <a:rPr lang="en-GB" sz="3200" dirty="0" err="1">
                <a:solidFill>
                  <a:schemeClr val="tx1"/>
                </a:solidFill>
              </a:rPr>
              <a:t>guerrero</a:t>
            </a:r>
            <a:r>
              <a:rPr lang="en-GB" sz="3200" dirty="0">
                <a:solidFill>
                  <a:schemeClr val="tx1"/>
                </a:solidFill>
              </a:rPr>
              <a:t> </a:t>
            </a:r>
            <a:r>
              <a:rPr lang="en-GB" sz="3200" dirty="0" err="1">
                <a:solidFill>
                  <a:schemeClr val="tx1"/>
                </a:solidFill>
              </a:rPr>
              <a:t>portugués</a:t>
            </a:r>
            <a:r>
              <a:rPr lang="en-GB" sz="3200" dirty="0">
                <a:solidFill>
                  <a:schemeClr val="tx1"/>
                </a:solidFill>
              </a:rPr>
              <a:t>, </a:t>
            </a:r>
            <a:r>
              <a:rPr lang="en-GB" sz="3200" dirty="0" err="1">
                <a:solidFill>
                  <a:schemeClr val="tx1"/>
                </a:solidFill>
              </a:rPr>
              <a:t>toca</a:t>
            </a:r>
            <a:r>
              <a:rPr lang="en-GB" sz="3200" dirty="0">
                <a:solidFill>
                  <a:schemeClr val="tx1"/>
                </a:solidFill>
              </a:rPr>
              <a:t> la </a:t>
            </a:r>
            <a:r>
              <a:rPr lang="en-GB" sz="3200" dirty="0" err="1">
                <a:solidFill>
                  <a:schemeClr val="tx1"/>
                </a:solidFill>
              </a:rPr>
              <a:t>guitarra</a:t>
            </a:r>
            <a:r>
              <a:rPr lang="en-GB" sz="3200" dirty="0">
                <a:solidFill>
                  <a:schemeClr val="tx1"/>
                </a:solidFill>
              </a:rPr>
              <a:t> y </a:t>
            </a:r>
            <a:r>
              <a:rPr lang="en-GB" sz="3200" dirty="0" err="1">
                <a:solidFill>
                  <a:schemeClr val="tx1"/>
                </a:solidFill>
              </a:rPr>
              <a:t>baila</a:t>
            </a:r>
            <a:r>
              <a:rPr lang="en-GB" sz="3200" dirty="0">
                <a:solidFill>
                  <a:schemeClr val="tx1"/>
                </a:solidFill>
              </a:rPr>
              <a:t> merengue.</a:t>
            </a:r>
            <a:br>
              <a:rPr lang="en-GB" sz="3200" dirty="0">
                <a:solidFill>
                  <a:schemeClr val="tx1"/>
                </a:solidFill>
              </a:rPr>
            </a:br>
            <a:br>
              <a:rPr lang="en-GB" sz="3200" dirty="0">
                <a:solidFill>
                  <a:schemeClr val="tx1"/>
                </a:solidFill>
              </a:rPr>
            </a:br>
            <a:r>
              <a:rPr lang="en-GB" sz="3200" dirty="0" err="1">
                <a:solidFill>
                  <a:schemeClr val="tx1"/>
                </a:solidFill>
              </a:rPr>
              <a:t>Ángel</a:t>
            </a:r>
            <a:r>
              <a:rPr lang="en-GB" sz="3200" dirty="0">
                <a:solidFill>
                  <a:schemeClr val="tx1"/>
                </a:solidFill>
              </a:rPr>
              <a:t> de Gerona </a:t>
            </a:r>
            <a:r>
              <a:rPr lang="en-GB" sz="3200" dirty="0" err="1">
                <a:solidFill>
                  <a:schemeClr val="tx1"/>
                </a:solidFill>
              </a:rPr>
              <a:t>usa</a:t>
            </a:r>
            <a:r>
              <a:rPr lang="en-GB" sz="3200" dirty="0">
                <a:solidFill>
                  <a:schemeClr val="tx1"/>
                </a:solidFill>
              </a:rPr>
              <a:t> *</a:t>
            </a:r>
            <a:r>
              <a:rPr lang="en-GB" sz="3200" dirty="0" err="1">
                <a:solidFill>
                  <a:schemeClr val="tx1"/>
                </a:solidFill>
              </a:rPr>
              <a:t>poderes</a:t>
            </a:r>
            <a:r>
              <a:rPr lang="en-GB" sz="3200" dirty="0">
                <a:solidFill>
                  <a:schemeClr val="tx1"/>
                </a:solidFill>
              </a:rPr>
              <a:t> </a:t>
            </a:r>
            <a:r>
              <a:rPr lang="en-GB" sz="3200" dirty="0" err="1">
                <a:solidFill>
                  <a:schemeClr val="tx1"/>
                </a:solidFill>
              </a:rPr>
              <a:t>mágicos</a:t>
            </a:r>
            <a:r>
              <a:rPr lang="en-GB" sz="3200" dirty="0">
                <a:solidFill>
                  <a:schemeClr val="tx1"/>
                </a:solidFill>
              </a:rPr>
              <a:t> </a:t>
            </a:r>
            <a:r>
              <a:rPr lang="en-GB" sz="3200" dirty="0" err="1">
                <a:solidFill>
                  <a:schemeClr val="tx1"/>
                </a:solidFill>
              </a:rPr>
              <a:t>en</a:t>
            </a:r>
            <a:r>
              <a:rPr lang="en-GB" sz="3200" dirty="0">
                <a:solidFill>
                  <a:schemeClr val="tx1"/>
                </a:solidFill>
              </a:rPr>
              <a:t> </a:t>
            </a:r>
            <a:r>
              <a:rPr lang="en-GB" sz="3200" dirty="0" err="1">
                <a:solidFill>
                  <a:schemeClr val="tx1"/>
                </a:solidFill>
              </a:rPr>
              <a:t>el</a:t>
            </a:r>
            <a:r>
              <a:rPr lang="en-GB" sz="3200" dirty="0">
                <a:solidFill>
                  <a:schemeClr val="tx1"/>
                </a:solidFill>
              </a:rPr>
              <a:t> colegio para pasar las </a:t>
            </a:r>
            <a:r>
              <a:rPr lang="en-GB" sz="3200" dirty="0" err="1">
                <a:solidFill>
                  <a:schemeClr val="tx1"/>
                </a:solidFill>
              </a:rPr>
              <a:t>páginas</a:t>
            </a:r>
            <a:r>
              <a:rPr lang="en-GB" sz="3200" dirty="0">
                <a:solidFill>
                  <a:schemeClr val="tx1"/>
                </a:solidFill>
              </a:rPr>
              <a:t>.</a:t>
            </a:r>
            <a:br>
              <a:rPr lang="en-GB" sz="3200" dirty="0">
                <a:solidFill>
                  <a:schemeClr val="tx1"/>
                </a:solidFill>
              </a:rPr>
            </a:br>
            <a:br>
              <a:rPr lang="en-GB" sz="3200" dirty="0">
                <a:solidFill>
                  <a:schemeClr val="tx1"/>
                </a:solidFill>
              </a:rPr>
            </a:br>
            <a:r>
              <a:rPr lang="en-GB" sz="3200" dirty="0" err="1">
                <a:solidFill>
                  <a:schemeClr val="tx1"/>
                </a:solidFill>
              </a:rPr>
              <a:t>Generalmente</a:t>
            </a:r>
            <a:r>
              <a:rPr lang="en-GB" sz="3200" dirty="0">
                <a:solidFill>
                  <a:schemeClr val="tx1"/>
                </a:solidFill>
              </a:rPr>
              <a:t>, la </a:t>
            </a:r>
            <a:r>
              <a:rPr lang="en-GB" sz="3200" dirty="0" err="1">
                <a:solidFill>
                  <a:schemeClr val="tx1"/>
                </a:solidFill>
              </a:rPr>
              <a:t>gente</a:t>
            </a:r>
            <a:r>
              <a:rPr lang="en-GB" sz="3200" dirty="0">
                <a:solidFill>
                  <a:schemeClr val="tx1"/>
                </a:solidFill>
              </a:rPr>
              <a:t> de Argentina es genial, </a:t>
            </a:r>
            <a:r>
              <a:rPr lang="en-GB" sz="3200" dirty="0" err="1">
                <a:solidFill>
                  <a:schemeClr val="tx1"/>
                </a:solidFill>
              </a:rPr>
              <a:t>inteligente</a:t>
            </a:r>
            <a:r>
              <a:rPr lang="en-GB" sz="3200" dirty="0">
                <a:solidFill>
                  <a:schemeClr val="tx1"/>
                </a:solidFill>
              </a:rPr>
              <a:t> y </a:t>
            </a:r>
            <a:r>
              <a:rPr lang="en-GB" sz="3200" dirty="0" err="1">
                <a:solidFill>
                  <a:schemeClr val="tx1"/>
                </a:solidFill>
              </a:rPr>
              <a:t>generosa</a:t>
            </a:r>
            <a:r>
              <a:rPr lang="en-GB" sz="3200" dirty="0">
                <a:solidFill>
                  <a:schemeClr val="tx1"/>
                </a:solidFill>
              </a:rPr>
              <a:t>.</a:t>
            </a:r>
            <a:br>
              <a:rPr lang="en-GB" sz="3200" dirty="0">
                <a:solidFill>
                  <a:schemeClr val="tx1"/>
                </a:solidFill>
              </a:rPr>
            </a:br>
            <a:br>
              <a:rPr lang="en-GB" sz="3200" dirty="0">
                <a:solidFill>
                  <a:schemeClr val="tx1"/>
                </a:solidFill>
              </a:rPr>
            </a:br>
            <a:br>
              <a:rPr lang="en-GB" sz="3200" dirty="0">
                <a:solidFill>
                  <a:schemeClr val="tx1"/>
                </a:solidFill>
              </a:rPr>
            </a:br>
            <a:br>
              <a:rPr lang="en-GB" sz="3200" dirty="0">
                <a:solidFill>
                  <a:schemeClr val="tx1"/>
                </a:solidFill>
              </a:rPr>
            </a:br>
            <a:endParaRPr lang="en-GB" sz="3200" dirty="0"/>
          </a:p>
        </p:txBody>
      </p:sp>
      <p:grpSp>
        <p:nvGrpSpPr>
          <p:cNvPr id="9" name="Grupo 8">
            <a:extLst>
              <a:ext uri="{FF2B5EF4-FFF2-40B4-BE49-F238E27FC236}">
                <a16:creationId xmlns:a16="http://schemas.microsoft.com/office/drawing/2014/main" id="{BAF5538C-FD60-F64A-BF29-3A5596D92D23}"/>
              </a:ext>
            </a:extLst>
          </p:cNvPr>
          <p:cNvGrpSpPr/>
          <p:nvPr/>
        </p:nvGrpSpPr>
        <p:grpSpPr>
          <a:xfrm>
            <a:off x="1713144" y="2804451"/>
            <a:ext cx="4382855" cy="3117917"/>
            <a:chOff x="3532366" y="1617320"/>
            <a:chExt cx="4097774" cy="3117917"/>
          </a:xfrm>
        </p:grpSpPr>
        <p:sp>
          <p:nvSpPr>
            <p:cNvPr id="8" name="Llamada rectangular redondeada 7">
              <a:extLst>
                <a:ext uri="{FF2B5EF4-FFF2-40B4-BE49-F238E27FC236}">
                  <a16:creationId xmlns:a16="http://schemas.microsoft.com/office/drawing/2014/main" id="{8E819C44-60CA-1049-B9D7-FB9DD6A6822C}"/>
                </a:ext>
              </a:extLst>
            </p:cNvPr>
            <p:cNvSpPr/>
            <p:nvPr/>
          </p:nvSpPr>
          <p:spPr>
            <a:xfrm>
              <a:off x="3532366" y="1617320"/>
              <a:ext cx="4097774" cy="3117917"/>
            </a:xfrm>
            <a:prstGeom prst="wedgeRoundRectCallout">
              <a:avLst>
                <a:gd name="adj1" fmla="val -209"/>
                <a:gd name="adj2" fmla="val -57475"/>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t>El merengue es un tipo de música para bailar de la República Dominicana.</a:t>
              </a:r>
            </a:p>
            <a:p>
              <a:pPr algn="ctr"/>
              <a:endParaRPr lang="es-GB" sz="2400" dirty="0"/>
            </a:p>
            <a:p>
              <a:pPr algn="ctr"/>
              <a:endParaRPr lang="es-GB" sz="2400" dirty="0"/>
            </a:p>
            <a:p>
              <a:pPr algn="ctr"/>
              <a:endParaRPr lang="es-GB" sz="2400" dirty="0"/>
            </a:p>
            <a:p>
              <a:pPr algn="ctr"/>
              <a:endParaRPr lang="es-GB" sz="2400" dirty="0"/>
            </a:p>
          </p:txBody>
        </p:sp>
        <p:pic>
          <p:nvPicPr>
            <p:cNvPr id="3074" name="Picture 2" descr="cha cha dancers silhouette - Clip Art Library">
              <a:extLst>
                <a:ext uri="{FF2B5EF4-FFF2-40B4-BE49-F238E27FC236}">
                  <a16:creationId xmlns:a16="http://schemas.microsoft.com/office/drawing/2014/main" id="{2490B93A-E86C-8145-92AB-9E6ED36FE33F}"/>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4588" y="3018254"/>
              <a:ext cx="1107832" cy="16565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minican republic map with flag - Clip Art Library">
              <a:extLst>
                <a:ext uri="{FF2B5EF4-FFF2-40B4-BE49-F238E27FC236}">
                  <a16:creationId xmlns:a16="http://schemas.microsoft.com/office/drawing/2014/main" id="{B3181131-9454-5247-952B-AC064904A2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78831" y="3113270"/>
              <a:ext cx="2133889" cy="13824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28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83429"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80.wav"/>
            </a:hlinkClick>
          </p:cNvPr>
          <p:cNvSpPr txBox="1"/>
          <p:nvPr/>
        </p:nvSpPr>
        <p:spPr>
          <a:xfrm>
            <a:off x="2632896" y="2254616"/>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t>ochenta</a:t>
            </a:r>
            <a:endParaRPr lang="en-GB" sz="3200" b="1" dirty="0"/>
          </a:p>
        </p:txBody>
      </p:sp>
      <p:sp>
        <p:nvSpPr>
          <p:cNvPr id="21" name="TextBox 20">
            <a:hlinkClick r:id="" action="ppaction://noaction">
              <a:snd r:embed="rId4" name="90.wav"/>
            </a:hlinkClick>
          </p:cNvPr>
          <p:cNvSpPr txBox="1"/>
          <p:nvPr/>
        </p:nvSpPr>
        <p:spPr>
          <a:xfrm>
            <a:off x="6668765" y="222874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t>noventa</a:t>
            </a:r>
            <a:endParaRPr lang="en-GB" sz="3200" b="1" dirty="0"/>
          </a:p>
        </p:txBody>
      </p:sp>
      <p:sp>
        <p:nvSpPr>
          <p:cNvPr id="23" name="TextBox 22">
            <a:hlinkClick r:id="" action="ppaction://noaction">
              <a:snd r:embed="rId5" name="100.wav"/>
            </a:hlinkClick>
          </p:cNvPr>
          <p:cNvSpPr txBox="1"/>
          <p:nvPr/>
        </p:nvSpPr>
        <p:spPr>
          <a:xfrm>
            <a:off x="2728838" y="4879829"/>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t>cien</a:t>
            </a:r>
            <a:endParaRPr lang="en-GB" sz="3200" b="1" dirty="0"/>
          </a:p>
        </p:txBody>
      </p:sp>
      <p:sp>
        <p:nvSpPr>
          <p:cNvPr id="24" name="TextBox 23">
            <a:hlinkClick r:id="" action="ppaction://noaction">
              <a:snd r:embed="rId6" name="ciento uno.wav"/>
            </a:hlinkClick>
          </p:cNvPr>
          <p:cNvSpPr txBox="1"/>
          <p:nvPr/>
        </p:nvSpPr>
        <p:spPr>
          <a:xfrm>
            <a:off x="6668765" y="4879829"/>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t>ciento</a:t>
            </a:r>
            <a:r>
              <a:rPr lang="en-GB" sz="3200" b="1" dirty="0"/>
              <a:t> uno</a:t>
            </a:r>
          </a:p>
        </p:txBody>
      </p:sp>
      <p:sp>
        <p:nvSpPr>
          <p:cNvPr id="3" name="CuadroTexto 2">
            <a:extLst>
              <a:ext uri="{FF2B5EF4-FFF2-40B4-BE49-F238E27FC236}">
                <a16:creationId xmlns:a16="http://schemas.microsoft.com/office/drawing/2014/main" id="{A5ECD8D1-7004-0D41-A62A-DA16B3FF4DD4}"/>
              </a:ext>
            </a:extLst>
          </p:cNvPr>
          <p:cNvSpPr txBox="1"/>
          <p:nvPr/>
        </p:nvSpPr>
        <p:spPr>
          <a:xfrm>
            <a:off x="3336545" y="659085"/>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dirty="0">
                <a:solidFill>
                  <a:srgbClr val="E25B00"/>
                </a:solidFill>
                <a:latin typeface="Century Schoolbook" panose="02040604050505020304" pitchFamily="18" charset="0"/>
              </a:rPr>
              <a:t>0</a:t>
            </a:r>
          </a:p>
        </p:txBody>
      </p:sp>
      <p:sp>
        <p:nvSpPr>
          <p:cNvPr id="10" name="CuadroTexto 9">
            <a:extLst>
              <a:ext uri="{FF2B5EF4-FFF2-40B4-BE49-F238E27FC236}">
                <a16:creationId xmlns:a16="http://schemas.microsoft.com/office/drawing/2014/main" id="{496F3886-F643-7C4F-BBCD-F8AD13692FCA}"/>
              </a:ext>
            </a:extLst>
          </p:cNvPr>
          <p:cNvSpPr txBox="1"/>
          <p:nvPr/>
        </p:nvSpPr>
        <p:spPr>
          <a:xfrm>
            <a:off x="7314705" y="659085"/>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1" name="CuadroTexto 10">
            <a:extLst>
              <a:ext uri="{FF2B5EF4-FFF2-40B4-BE49-F238E27FC236}">
                <a16:creationId xmlns:a16="http://schemas.microsoft.com/office/drawing/2014/main" id="{9519D244-F5E0-E54A-AE30-6389C7A4881E}"/>
              </a:ext>
            </a:extLst>
          </p:cNvPr>
          <p:cNvSpPr txBox="1"/>
          <p:nvPr/>
        </p:nvSpPr>
        <p:spPr>
          <a:xfrm>
            <a:off x="3374778" y="3342053"/>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100</a:t>
            </a:r>
            <a:endParaRPr lang="es-GB" sz="9600" dirty="0">
              <a:solidFill>
                <a:schemeClr val="accent1">
                  <a:lumMod val="50000"/>
                </a:schemeClr>
              </a:solidFill>
              <a:latin typeface="Cooper Black" panose="0208090404030B020404" pitchFamily="18" charset="77"/>
            </a:endParaRPr>
          </a:p>
        </p:txBody>
      </p:sp>
      <p:sp>
        <p:nvSpPr>
          <p:cNvPr id="12" name="CuadroTexto 11">
            <a:extLst>
              <a:ext uri="{FF2B5EF4-FFF2-40B4-BE49-F238E27FC236}">
                <a16:creationId xmlns:a16="http://schemas.microsoft.com/office/drawing/2014/main" id="{7C05C630-A12F-3540-87CB-069B96DEB90A}"/>
              </a:ext>
            </a:extLst>
          </p:cNvPr>
          <p:cNvSpPr txBox="1"/>
          <p:nvPr/>
        </p:nvSpPr>
        <p:spPr>
          <a:xfrm>
            <a:off x="7314704" y="3310169"/>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101</a:t>
            </a:r>
            <a:endParaRPr lang="es-GB" sz="9600" dirty="0">
              <a:solidFill>
                <a:srgbClr val="7030A0"/>
              </a:solidFill>
              <a:latin typeface="Chalkboard" panose="03050602040202020205" pitchFamily="66" charset="77"/>
            </a:endParaRPr>
          </a:p>
        </p:txBody>
      </p:sp>
      <p:sp>
        <p:nvSpPr>
          <p:cNvPr id="13" name="Llamada rectangular redondeada 2">
            <a:extLst>
              <a:ext uri="{FF2B5EF4-FFF2-40B4-BE49-F238E27FC236}">
                <a16:creationId xmlns:a16="http://schemas.microsoft.com/office/drawing/2014/main" id="{3C3BF3CF-D86A-094D-B9D2-99C09C1D9034}"/>
              </a:ext>
            </a:extLst>
          </p:cNvPr>
          <p:cNvSpPr/>
          <p:nvPr/>
        </p:nvSpPr>
        <p:spPr>
          <a:xfrm>
            <a:off x="223647" y="3136250"/>
            <a:ext cx="2624238" cy="2465173"/>
          </a:xfrm>
          <a:prstGeom prst="wedgeRoundRectCallout">
            <a:avLst>
              <a:gd name="adj1" fmla="val 61727"/>
              <a:gd name="adj2" fmla="val 530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‘cien’ </a:t>
            </a:r>
            <a:r>
              <a:rPr lang="es-ES" sz="2000" dirty="0" err="1">
                <a:solidFill>
                  <a:schemeClr val="bg1"/>
                </a:solidFill>
              </a:rPr>
              <a:t>is</a:t>
            </a:r>
            <a:r>
              <a:rPr lang="es-ES" sz="2000" dirty="0">
                <a:solidFill>
                  <a:schemeClr val="bg1"/>
                </a:solidFill>
              </a:rPr>
              <a:t> </a:t>
            </a:r>
            <a:r>
              <a:rPr lang="es-ES" sz="2000" dirty="0" err="1">
                <a:solidFill>
                  <a:schemeClr val="bg1"/>
                </a:solidFill>
              </a:rPr>
              <a:t>only</a:t>
            </a:r>
            <a:r>
              <a:rPr lang="es-ES" sz="2000" dirty="0">
                <a:solidFill>
                  <a:schemeClr val="bg1"/>
                </a:solidFill>
              </a:rPr>
              <a:t> </a:t>
            </a:r>
            <a:r>
              <a:rPr lang="es-ES" sz="2000" dirty="0" err="1">
                <a:solidFill>
                  <a:schemeClr val="bg1"/>
                </a:solidFill>
              </a:rPr>
              <a:t>used</a:t>
            </a:r>
            <a:r>
              <a:rPr lang="es-ES" sz="2000" dirty="0">
                <a:solidFill>
                  <a:schemeClr val="bg1"/>
                </a:solidFill>
              </a:rPr>
              <a:t> </a:t>
            </a:r>
            <a:r>
              <a:rPr lang="es-ES" sz="2000" dirty="0" err="1">
                <a:solidFill>
                  <a:schemeClr val="bg1"/>
                </a:solidFill>
              </a:rPr>
              <a:t>for</a:t>
            </a:r>
            <a:r>
              <a:rPr lang="es-ES" sz="2000" dirty="0">
                <a:solidFill>
                  <a:schemeClr val="bg1"/>
                </a:solidFill>
              </a:rPr>
              <a:t> 100.  </a:t>
            </a:r>
            <a:r>
              <a:rPr lang="es-ES" sz="2000" dirty="0" err="1">
                <a:solidFill>
                  <a:schemeClr val="bg1"/>
                </a:solidFill>
              </a:rPr>
              <a:t>All</a:t>
            </a:r>
            <a:r>
              <a:rPr lang="es-ES" sz="2000" dirty="0">
                <a:solidFill>
                  <a:schemeClr val="bg1"/>
                </a:solidFill>
              </a:rPr>
              <a:t> </a:t>
            </a:r>
            <a:r>
              <a:rPr lang="es-ES" sz="2000" dirty="0" err="1">
                <a:solidFill>
                  <a:schemeClr val="bg1"/>
                </a:solidFill>
              </a:rPr>
              <a:t>numbers</a:t>
            </a:r>
            <a:r>
              <a:rPr lang="es-ES" sz="2000" dirty="0">
                <a:solidFill>
                  <a:schemeClr val="bg1"/>
                </a:solidFill>
              </a:rPr>
              <a:t> </a:t>
            </a:r>
            <a:r>
              <a:rPr lang="es-ES" sz="2000" dirty="0" err="1">
                <a:solidFill>
                  <a:schemeClr val="bg1"/>
                </a:solidFill>
              </a:rPr>
              <a:t>above</a:t>
            </a:r>
            <a:r>
              <a:rPr lang="es-ES" sz="2000" dirty="0">
                <a:solidFill>
                  <a:schemeClr val="bg1"/>
                </a:solidFill>
              </a:rPr>
              <a:t> 100 use ‘ciento’.  </a:t>
            </a:r>
            <a:r>
              <a:rPr lang="es-ES" sz="2000" dirty="0" err="1">
                <a:solidFill>
                  <a:schemeClr val="bg1"/>
                </a:solidFill>
              </a:rPr>
              <a:t>For</a:t>
            </a:r>
            <a:r>
              <a:rPr lang="es-ES" sz="2000" dirty="0">
                <a:solidFill>
                  <a:schemeClr val="bg1"/>
                </a:solidFill>
              </a:rPr>
              <a:t> </a:t>
            </a:r>
            <a:r>
              <a:rPr lang="es-ES" sz="2000" dirty="0" err="1">
                <a:solidFill>
                  <a:schemeClr val="bg1"/>
                </a:solidFill>
              </a:rPr>
              <a:t>example</a:t>
            </a:r>
            <a:r>
              <a:rPr lang="es-ES" sz="2000" dirty="0">
                <a:solidFill>
                  <a:schemeClr val="bg1"/>
                </a:solidFill>
              </a:rPr>
              <a:t>, ‘ciento uno’, ’ciento dos’, ‘ciento veinte’.</a:t>
            </a:r>
            <a:endParaRPr lang="es-GB" sz="2000" dirty="0">
              <a:solidFill>
                <a:schemeClr val="bg1"/>
              </a:solidFill>
            </a:endParaRPr>
          </a:p>
        </p:txBody>
      </p:sp>
      <p:sp>
        <p:nvSpPr>
          <p:cNvPr id="14" name="Llamada rectangular redondeada 2">
            <a:extLst>
              <a:ext uri="{FF2B5EF4-FFF2-40B4-BE49-F238E27FC236}">
                <a16:creationId xmlns:a16="http://schemas.microsoft.com/office/drawing/2014/main" id="{D05B2CE2-7A9E-484E-91D5-15345D6B6DBF}"/>
              </a:ext>
            </a:extLst>
          </p:cNvPr>
          <p:cNvSpPr/>
          <p:nvPr/>
        </p:nvSpPr>
        <p:spPr>
          <a:xfrm>
            <a:off x="9640487" y="2839392"/>
            <a:ext cx="2287656" cy="2072322"/>
          </a:xfrm>
          <a:prstGeom prst="wedgeRoundRectCallout">
            <a:avLst>
              <a:gd name="adj1" fmla="val -75767"/>
              <a:gd name="adj2" fmla="val -2818"/>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‘ciento’ can be </a:t>
            </a:r>
            <a:r>
              <a:rPr lang="es-ES" sz="2000" dirty="0" err="1">
                <a:solidFill>
                  <a:schemeClr val="bg1"/>
                </a:solidFill>
              </a:rPr>
              <a:t>used</a:t>
            </a:r>
            <a:r>
              <a:rPr lang="es-ES" sz="2000" dirty="0">
                <a:solidFill>
                  <a:schemeClr val="bg1"/>
                </a:solidFill>
              </a:rPr>
              <a:t> in </a:t>
            </a:r>
            <a:r>
              <a:rPr lang="es-ES" sz="2000" dirty="0" err="1">
                <a:solidFill>
                  <a:schemeClr val="bg1"/>
                </a:solidFill>
              </a:rPr>
              <a:t>the</a:t>
            </a:r>
            <a:r>
              <a:rPr lang="es-ES" sz="2000" dirty="0">
                <a:solidFill>
                  <a:schemeClr val="bg1"/>
                </a:solidFill>
              </a:rPr>
              <a:t> plural as </a:t>
            </a:r>
            <a:r>
              <a:rPr lang="es-ES" sz="2000" dirty="0" err="1">
                <a:solidFill>
                  <a:schemeClr val="bg1"/>
                </a:solidFill>
              </a:rPr>
              <a:t>well</a:t>
            </a:r>
            <a:r>
              <a:rPr lang="es-ES" sz="2000" dirty="0">
                <a:solidFill>
                  <a:schemeClr val="bg1"/>
                </a:solidFill>
              </a:rPr>
              <a:t>.  </a:t>
            </a:r>
            <a:r>
              <a:rPr lang="es-ES" sz="2000" dirty="0" err="1">
                <a:solidFill>
                  <a:schemeClr val="bg1"/>
                </a:solidFill>
              </a:rPr>
              <a:t>For</a:t>
            </a:r>
            <a:r>
              <a:rPr lang="es-ES" sz="2000" dirty="0">
                <a:solidFill>
                  <a:schemeClr val="bg1"/>
                </a:solidFill>
              </a:rPr>
              <a:t> </a:t>
            </a:r>
            <a:r>
              <a:rPr lang="es-ES" sz="2000" dirty="0" err="1">
                <a:solidFill>
                  <a:schemeClr val="bg1"/>
                </a:solidFill>
              </a:rPr>
              <a:t>example</a:t>
            </a:r>
            <a:r>
              <a:rPr lang="es-ES" sz="2000" dirty="0">
                <a:solidFill>
                  <a:schemeClr val="bg1"/>
                </a:solidFill>
              </a:rPr>
              <a:t> ‘doscientos’, ‘trescientos’.</a:t>
            </a:r>
            <a:endParaRPr lang="es-GB" sz="2000" dirty="0">
              <a:solidFill>
                <a:schemeClr val="bg1"/>
              </a:solidFill>
            </a:endParaRPr>
          </a:p>
        </p:txBody>
      </p:sp>
    </p:spTree>
    <p:extLst>
      <p:ext uri="{BB962C8B-B14F-4D97-AF65-F5344CB8AC3E}">
        <p14:creationId xmlns:p14="http://schemas.microsoft.com/office/powerpoint/2010/main" val="3159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0.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90.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100.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ciento uno.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3" grpId="0"/>
      <p:bldP spid="10" grpId="0"/>
      <p:bldP spid="11" grpId="0"/>
      <p:bldP spid="12" grpId="0"/>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600450"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100.wav"/>
            </a:hlinkClick>
          </p:cNvPr>
          <p:cNvSpPr txBox="1"/>
          <p:nvPr/>
        </p:nvSpPr>
        <p:spPr>
          <a:xfrm>
            <a:off x="4958545" y="2517142"/>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t>cien</a:t>
            </a:r>
            <a:endParaRPr lang="en-GB" sz="4400" b="1" dirty="0"/>
          </a:p>
        </p:txBody>
      </p:sp>
      <p:sp>
        <p:nvSpPr>
          <p:cNvPr id="7" name="Rounded Rectangle 6"/>
          <p:cNvSpPr/>
          <p:nvPr/>
        </p:nvSpPr>
        <p:spPr>
          <a:xfrm>
            <a:off x="6439009"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a:solidFill>
                  <a:srgbClr val="E25B00"/>
                </a:solidFill>
                <a:latin typeface="Century Schoolbook" panose="02040604050505020304" pitchFamily="18" charset="0"/>
              </a:rPr>
              <a:t>0</a:t>
            </a:r>
            <a:endParaRPr lang="es-GB" sz="9600" dirty="0">
              <a:solidFill>
                <a:srgbClr val="E25B00"/>
              </a:solidFill>
              <a:latin typeface="Century Schoolbook" panose="02040604050505020304" pitchFamily="18" charset="0"/>
            </a:endParaRP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557061" y="405589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a:t>
            </a:r>
            <a:r>
              <a:rPr lang="es-GB" sz="9600">
                <a:solidFill>
                  <a:schemeClr val="accent1">
                    <a:lumMod val="50000"/>
                  </a:schemeClr>
                </a:solidFill>
                <a:latin typeface="Cooper Black" panose="0208090404030B020404" pitchFamily="18" charset="77"/>
              </a:rPr>
              <a:t>0</a:t>
            </a:r>
            <a:endParaRPr lang="es-GB" sz="9600" dirty="0">
              <a:solidFill>
                <a:schemeClr val="accent1">
                  <a:lumMod val="50000"/>
                </a:schemeClr>
              </a:solidFill>
              <a:latin typeface="Cooper Black" panose="0208090404030B020404" pitchFamily="18" charset="77"/>
            </a:endParaRP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a:t>
            </a:r>
            <a:r>
              <a:rPr lang="es-GB" sz="9600">
                <a:solidFill>
                  <a:srgbClr val="7030A0"/>
                </a:solidFill>
                <a:latin typeface="Chalkboard" panose="03050602040202020205" pitchFamily="66" charset="77"/>
              </a:rPr>
              <a:t>0</a:t>
            </a:r>
            <a:r>
              <a:rPr lang="es-ES" sz="9600" dirty="0">
                <a:solidFill>
                  <a:srgbClr val="7030A0"/>
                </a:solidFill>
                <a:latin typeface="Chalkboard" panose="03050602040202020205" pitchFamily="66" charset="77"/>
              </a:rPr>
              <a:t>1</a:t>
            </a:r>
            <a:endParaRPr lang="es-GB" sz="9600" dirty="0">
              <a:solidFill>
                <a:srgbClr val="7030A0"/>
              </a:solidFill>
              <a:latin typeface="Chalkboard" panose="03050602040202020205" pitchFamily="66" charset="77"/>
            </a:endParaRPr>
          </a:p>
        </p:txBody>
      </p:sp>
    </p:spTree>
    <p:extLst>
      <p:ext uri="{BB962C8B-B14F-4D97-AF65-F5344CB8AC3E}">
        <p14:creationId xmlns:p14="http://schemas.microsoft.com/office/powerpoint/2010/main" val="24140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54400"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90.wav"/>
            </a:hlinkClick>
          </p:cNvPr>
          <p:cNvSpPr txBox="1"/>
          <p:nvPr/>
        </p:nvSpPr>
        <p:spPr>
          <a:xfrm>
            <a:off x="4958545" y="2517142"/>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t>noventa</a:t>
            </a:r>
            <a:endParaRPr lang="en-GB" sz="4400" b="1" dirty="0"/>
          </a:p>
        </p:txBody>
      </p:sp>
      <p:sp>
        <p:nvSpPr>
          <p:cNvPr id="7" name="Rounded Rectangle 6"/>
          <p:cNvSpPr/>
          <p:nvPr/>
        </p:nvSpPr>
        <p:spPr>
          <a:xfrm>
            <a:off x="3642054"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a:solidFill>
                  <a:srgbClr val="E25B00"/>
                </a:solidFill>
                <a:latin typeface="Century Schoolbook" panose="02040604050505020304" pitchFamily="18" charset="0"/>
              </a:rPr>
              <a:t>0</a:t>
            </a:r>
            <a:endParaRPr lang="es-GB" sz="9600" dirty="0">
              <a:solidFill>
                <a:srgbClr val="E25B00"/>
              </a:solidFill>
              <a:latin typeface="Century Schoolbook" panose="02040604050505020304" pitchFamily="18" charset="0"/>
            </a:endParaRP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a:t>
            </a:r>
            <a:r>
              <a:rPr lang="es-GB" sz="9600">
                <a:solidFill>
                  <a:schemeClr val="accent1">
                    <a:lumMod val="50000"/>
                  </a:schemeClr>
                </a:solidFill>
                <a:latin typeface="Cooper Black" panose="0208090404030B020404" pitchFamily="18" charset="77"/>
              </a:rPr>
              <a:t>0</a:t>
            </a:r>
            <a:endParaRPr lang="es-GB" sz="9600" dirty="0">
              <a:solidFill>
                <a:schemeClr val="accent1">
                  <a:lumMod val="50000"/>
                </a:schemeClr>
              </a:solidFill>
              <a:latin typeface="Cooper Black" panose="0208090404030B020404" pitchFamily="18" charset="77"/>
            </a:endParaRP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101</a:t>
            </a:r>
            <a:endParaRPr lang="es-GB" sz="9600" dirty="0">
              <a:solidFill>
                <a:srgbClr val="7030A0"/>
              </a:solidFill>
              <a:latin typeface="Chalkboard" panose="03050602040202020205" pitchFamily="66" charset="77"/>
            </a:endParaRPr>
          </a:p>
        </p:txBody>
      </p:sp>
    </p:spTree>
    <p:extLst>
      <p:ext uri="{BB962C8B-B14F-4D97-AF65-F5344CB8AC3E}">
        <p14:creationId xmlns:p14="http://schemas.microsoft.com/office/powerpoint/2010/main" val="33974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25371"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80.wav"/>
            </a:hlinkClick>
          </p:cNvPr>
          <p:cNvSpPr txBox="1"/>
          <p:nvPr/>
        </p:nvSpPr>
        <p:spPr>
          <a:xfrm>
            <a:off x="4958545" y="2517142"/>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t>ochenta</a:t>
            </a:r>
            <a:endParaRPr lang="en-GB" sz="4400" b="1" dirty="0"/>
          </a:p>
        </p:txBody>
      </p:sp>
      <p:sp>
        <p:nvSpPr>
          <p:cNvPr id="7" name="Rounded Rectangle 6"/>
          <p:cNvSpPr/>
          <p:nvPr/>
        </p:nvSpPr>
        <p:spPr>
          <a:xfrm>
            <a:off x="654423" y="4353558"/>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a:solidFill>
                  <a:srgbClr val="E25B00"/>
                </a:solidFill>
                <a:latin typeface="Century Schoolbook" panose="02040604050505020304" pitchFamily="18" charset="0"/>
              </a:rPr>
              <a:t>0</a:t>
            </a:r>
            <a:endParaRPr lang="es-GB" sz="9600" dirty="0">
              <a:solidFill>
                <a:srgbClr val="E25B00"/>
              </a:solidFill>
              <a:latin typeface="Century Schoolbook" panose="02040604050505020304" pitchFamily="18" charset="0"/>
            </a:endParaRP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a:t>
            </a:r>
            <a:r>
              <a:rPr lang="es-GB" sz="9600">
                <a:solidFill>
                  <a:schemeClr val="accent1">
                    <a:lumMod val="50000"/>
                  </a:schemeClr>
                </a:solidFill>
                <a:latin typeface="Cooper Black" panose="0208090404030B020404" pitchFamily="18" charset="77"/>
              </a:rPr>
              <a:t>0</a:t>
            </a:r>
            <a:endParaRPr lang="es-GB" sz="9600" dirty="0">
              <a:solidFill>
                <a:schemeClr val="accent1">
                  <a:lumMod val="50000"/>
                </a:schemeClr>
              </a:solidFill>
              <a:latin typeface="Cooper Black" panose="0208090404030B020404" pitchFamily="18" charset="77"/>
            </a:endParaRP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a:t>
            </a:r>
            <a:r>
              <a:rPr lang="es-GB" sz="9600">
                <a:solidFill>
                  <a:srgbClr val="7030A0"/>
                </a:solidFill>
                <a:latin typeface="Chalkboard" panose="03050602040202020205" pitchFamily="66" charset="77"/>
              </a:rPr>
              <a:t>0</a:t>
            </a:r>
            <a:r>
              <a:rPr lang="es-ES" sz="9600" dirty="0">
                <a:solidFill>
                  <a:srgbClr val="7030A0"/>
                </a:solidFill>
                <a:latin typeface="Chalkboard" panose="03050602040202020205" pitchFamily="66" charset="77"/>
              </a:rPr>
              <a:t>1</a:t>
            </a:r>
            <a:endParaRPr lang="es-GB" sz="9600" dirty="0">
              <a:solidFill>
                <a:srgbClr val="7030A0"/>
              </a:solidFill>
              <a:latin typeface="Chalkboard" panose="03050602040202020205" pitchFamily="66" charset="77"/>
            </a:endParaRPr>
          </a:p>
        </p:txBody>
      </p:sp>
    </p:spTree>
    <p:extLst>
      <p:ext uri="{BB962C8B-B14F-4D97-AF65-F5344CB8AC3E}">
        <p14:creationId xmlns:p14="http://schemas.microsoft.com/office/powerpoint/2010/main" val="150525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24250"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ciento uno.wav"/>
            </a:hlinkClick>
          </p:cNvPr>
          <p:cNvSpPr txBox="1"/>
          <p:nvPr/>
        </p:nvSpPr>
        <p:spPr>
          <a:xfrm>
            <a:off x="4335517" y="2517142"/>
            <a:ext cx="3583957"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t>ciento</a:t>
            </a:r>
            <a:r>
              <a:rPr lang="en-GB" sz="4400" b="1" dirty="0"/>
              <a:t> uno</a:t>
            </a:r>
          </a:p>
        </p:txBody>
      </p:sp>
      <p:sp>
        <p:nvSpPr>
          <p:cNvPr id="7" name="Rounded Rectangle 6"/>
          <p:cNvSpPr/>
          <p:nvPr/>
        </p:nvSpPr>
        <p:spPr>
          <a:xfrm>
            <a:off x="9393351"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a:solidFill>
                  <a:srgbClr val="E25B00"/>
                </a:solidFill>
                <a:latin typeface="Century Schoolbook" panose="02040604050505020304" pitchFamily="18" charset="0"/>
              </a:rPr>
              <a:t>0</a:t>
            </a:r>
            <a:endParaRPr lang="es-GB" sz="9600" dirty="0">
              <a:solidFill>
                <a:srgbClr val="E25B00"/>
              </a:solidFill>
              <a:latin typeface="Century Schoolbook" panose="02040604050505020304" pitchFamily="18" charset="0"/>
            </a:endParaRP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441123" y="405589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a:t>
            </a:r>
            <a:r>
              <a:rPr lang="es-GB" sz="9600">
                <a:solidFill>
                  <a:schemeClr val="accent1">
                    <a:lumMod val="50000"/>
                  </a:schemeClr>
                </a:solidFill>
                <a:latin typeface="Cooper Black" panose="0208090404030B020404" pitchFamily="18" charset="77"/>
              </a:rPr>
              <a:t>0</a:t>
            </a:r>
            <a:endParaRPr lang="es-GB" sz="9600" dirty="0">
              <a:solidFill>
                <a:schemeClr val="accent1">
                  <a:lumMod val="50000"/>
                </a:schemeClr>
              </a:solidFill>
              <a:latin typeface="Cooper Black" panose="0208090404030B020404" pitchFamily="18" charset="77"/>
            </a:endParaRP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a:t>
            </a:r>
            <a:r>
              <a:rPr lang="es-GB" sz="9600">
                <a:solidFill>
                  <a:srgbClr val="7030A0"/>
                </a:solidFill>
                <a:latin typeface="Chalkboard" panose="03050602040202020205" pitchFamily="66" charset="77"/>
              </a:rPr>
              <a:t>0</a:t>
            </a:r>
            <a:r>
              <a:rPr lang="es-ES" sz="9600" dirty="0">
                <a:solidFill>
                  <a:srgbClr val="7030A0"/>
                </a:solidFill>
                <a:latin typeface="Chalkboard" panose="03050602040202020205" pitchFamily="66" charset="77"/>
              </a:rPr>
              <a:t>1</a:t>
            </a:r>
            <a:endParaRPr lang="es-GB" sz="9600" dirty="0">
              <a:solidFill>
                <a:srgbClr val="7030A0"/>
              </a:solidFill>
              <a:latin typeface="Chalkboard" panose="03050602040202020205" pitchFamily="66" charset="77"/>
            </a:endParaRPr>
          </a:p>
        </p:txBody>
      </p:sp>
    </p:spTree>
    <p:extLst>
      <p:ext uri="{BB962C8B-B14F-4D97-AF65-F5344CB8AC3E}">
        <p14:creationId xmlns:p14="http://schemas.microsoft.com/office/powerpoint/2010/main" val="23167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iento un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CD6D3-87B6-FC4B-9E4C-8F58B5F9A543}"/>
              </a:ext>
            </a:extLst>
          </p:cNvPr>
          <p:cNvSpPr>
            <a:spLocks noGrp="1"/>
          </p:cNvSpPr>
          <p:nvPr>
            <p:ph type="title"/>
          </p:nvPr>
        </p:nvSpPr>
        <p:spPr>
          <a:xfrm>
            <a:off x="263857" y="192230"/>
            <a:ext cx="10137291" cy="733338"/>
          </a:xfrm>
        </p:spPr>
        <p:txBody>
          <a:bodyPr>
            <a:normAutofit fontScale="90000"/>
          </a:bodyPr>
          <a:lstStyle/>
          <a:p>
            <a:r>
              <a:rPr lang="es-GB" sz="2200" b="1" dirty="0"/>
              <a:t>En España cada 22 de diciembre la gente celebra la lotería de Navidad. </a:t>
            </a:r>
            <a:br>
              <a:rPr lang="es-GB" sz="2200" b="1" dirty="0"/>
            </a:br>
            <a:r>
              <a:rPr lang="es-GB" sz="2200" b="1" dirty="0"/>
              <a:t>Según la tradición, los niños del Colegio de San Ildefonso cantan los premios.</a:t>
            </a:r>
            <a:br>
              <a:rPr lang="es-GB" sz="2200" b="1" dirty="0"/>
            </a:br>
            <a:r>
              <a:rPr lang="es-GB" sz="2200" b="1" dirty="0"/>
              <a:t>¿Cuál es el premio de cada número de lotería?</a:t>
            </a:r>
          </a:p>
        </p:txBody>
      </p:sp>
      <p:sp>
        <p:nvSpPr>
          <p:cNvPr id="4" name="Rounded Rectangle 11">
            <a:extLst>
              <a:ext uri="{FF2B5EF4-FFF2-40B4-BE49-F238E27FC236}">
                <a16:creationId xmlns:a16="http://schemas.microsoft.com/office/drawing/2014/main" id="{683B727D-FC5B-D94E-B189-CAF5F53A375E}"/>
              </a:ext>
            </a:extLst>
          </p:cNvPr>
          <p:cNvSpPr/>
          <p:nvPr/>
        </p:nvSpPr>
        <p:spPr>
          <a:xfrm>
            <a:off x="10553700" y="258166"/>
            <a:ext cx="13744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AutoShape 2">
            <a:extLst>
              <a:ext uri="{FF2B5EF4-FFF2-40B4-BE49-F238E27FC236}">
                <a16:creationId xmlns:a16="http://schemas.microsoft.com/office/drawing/2014/main" id="{B2F74FDF-1DEE-2A4F-90D3-AA784682A9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B"/>
          </a:p>
        </p:txBody>
      </p:sp>
      <p:sp>
        <p:nvSpPr>
          <p:cNvPr id="6" name="AutoShape 4">
            <a:extLst>
              <a:ext uri="{FF2B5EF4-FFF2-40B4-BE49-F238E27FC236}">
                <a16:creationId xmlns:a16="http://schemas.microsoft.com/office/drawing/2014/main" id="{9EE87323-4216-8D45-8DAD-8592582B00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B"/>
          </a:p>
        </p:txBody>
      </p:sp>
      <p:pic>
        <p:nvPicPr>
          <p:cNvPr id="14" name="Imagen 13" descr="Texto&#10;&#10;Descripción generada automáticamente">
            <a:extLst>
              <a:ext uri="{FF2B5EF4-FFF2-40B4-BE49-F238E27FC236}">
                <a16:creationId xmlns:a16="http://schemas.microsoft.com/office/drawing/2014/main" id="{2CAE0F62-74E2-504F-9A08-FBE08DA8E4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248" y="1153386"/>
            <a:ext cx="3850695" cy="2304695"/>
          </a:xfrm>
          <a:prstGeom prst="rect">
            <a:avLst/>
          </a:prstGeom>
        </p:spPr>
      </p:pic>
      <p:sp>
        <p:nvSpPr>
          <p:cNvPr id="15" name="CuadroTexto 14">
            <a:extLst>
              <a:ext uri="{FF2B5EF4-FFF2-40B4-BE49-F238E27FC236}">
                <a16:creationId xmlns:a16="http://schemas.microsoft.com/office/drawing/2014/main" id="{B3104BBE-07CC-0047-81BF-BC85E5068A2D}"/>
              </a:ext>
            </a:extLst>
          </p:cNvPr>
          <p:cNvSpPr txBox="1"/>
          <p:nvPr/>
        </p:nvSpPr>
        <p:spPr>
          <a:xfrm>
            <a:off x="1974796" y="1401551"/>
            <a:ext cx="2078831" cy="600164"/>
          </a:xfrm>
          <a:prstGeom prst="rect">
            <a:avLst/>
          </a:prstGeom>
          <a:noFill/>
        </p:spPr>
        <p:txBody>
          <a:bodyPr wrap="square" rtlCol="0">
            <a:spAutoFit/>
          </a:bodyPr>
          <a:lstStyle/>
          <a:p>
            <a:pPr algn="ctr"/>
            <a:r>
              <a:rPr lang="es-GB" sz="3300" b="1" dirty="0">
                <a:solidFill>
                  <a:schemeClr val="accent5">
                    <a:lumMod val="50000"/>
                  </a:schemeClr>
                </a:solidFill>
                <a:highlight>
                  <a:srgbClr val="FBF0D5"/>
                </a:highlight>
              </a:rPr>
              <a:t>0 1 1 7 0</a:t>
            </a:r>
          </a:p>
        </p:txBody>
      </p:sp>
      <p:sp>
        <p:nvSpPr>
          <p:cNvPr id="16" name="CuadroTexto 15">
            <a:extLst>
              <a:ext uri="{FF2B5EF4-FFF2-40B4-BE49-F238E27FC236}">
                <a16:creationId xmlns:a16="http://schemas.microsoft.com/office/drawing/2014/main" id="{106E1039-082D-2C4E-8942-EECB18F1C5F1}"/>
              </a:ext>
            </a:extLst>
          </p:cNvPr>
          <p:cNvSpPr txBox="1"/>
          <p:nvPr/>
        </p:nvSpPr>
        <p:spPr>
          <a:xfrm>
            <a:off x="2058624" y="2328456"/>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33" name="CuadroTexto 32">
            <a:extLst>
              <a:ext uri="{FF2B5EF4-FFF2-40B4-BE49-F238E27FC236}">
                <a16:creationId xmlns:a16="http://schemas.microsoft.com/office/drawing/2014/main" id="{C4AEFA3E-D2B9-984D-BF78-9E142A030F0F}"/>
              </a:ext>
            </a:extLst>
          </p:cNvPr>
          <p:cNvSpPr txBox="1"/>
          <p:nvPr/>
        </p:nvSpPr>
        <p:spPr>
          <a:xfrm>
            <a:off x="4647564" y="2181755"/>
            <a:ext cx="1220206" cy="523220"/>
          </a:xfrm>
          <a:prstGeom prst="rect">
            <a:avLst/>
          </a:prstGeom>
          <a:noFill/>
        </p:spPr>
        <p:txBody>
          <a:bodyPr wrap="none" rtlCol="0">
            <a:spAutoFit/>
          </a:bodyPr>
          <a:lstStyle/>
          <a:p>
            <a:r>
              <a:rPr lang="es-GB" sz="2800" dirty="0"/>
              <a:t>_ _ _ €</a:t>
            </a:r>
          </a:p>
        </p:txBody>
      </p:sp>
      <p:sp>
        <p:nvSpPr>
          <p:cNvPr id="34" name="CuadroTexto 33">
            <a:extLst>
              <a:ext uri="{FF2B5EF4-FFF2-40B4-BE49-F238E27FC236}">
                <a16:creationId xmlns:a16="http://schemas.microsoft.com/office/drawing/2014/main" id="{6AD04CD7-C8C2-2342-AB89-854523498A1F}"/>
              </a:ext>
            </a:extLst>
          </p:cNvPr>
          <p:cNvSpPr txBox="1"/>
          <p:nvPr/>
        </p:nvSpPr>
        <p:spPr>
          <a:xfrm>
            <a:off x="4792931" y="2181755"/>
            <a:ext cx="1079142" cy="523220"/>
          </a:xfrm>
          <a:prstGeom prst="rect">
            <a:avLst/>
          </a:prstGeom>
          <a:noFill/>
        </p:spPr>
        <p:txBody>
          <a:bodyPr wrap="none" rtlCol="0">
            <a:spAutoFit/>
          </a:bodyPr>
          <a:lstStyle/>
          <a:p>
            <a:r>
              <a:rPr lang="es-GB" sz="2800" dirty="0"/>
              <a:t>190 €</a:t>
            </a:r>
          </a:p>
        </p:txBody>
      </p:sp>
      <p:pic>
        <p:nvPicPr>
          <p:cNvPr id="31" name="Imagen 13" descr="Texto&#10;&#10;Descripción generada automáticamente">
            <a:extLst>
              <a:ext uri="{FF2B5EF4-FFF2-40B4-BE49-F238E27FC236}">
                <a16:creationId xmlns:a16="http://schemas.microsoft.com/office/drawing/2014/main" id="{A9625105-6FF6-2D40-82BE-967B84B3C0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70681" y="1074299"/>
            <a:ext cx="3850695" cy="2304695"/>
          </a:xfrm>
          <a:prstGeom prst="rect">
            <a:avLst/>
          </a:prstGeom>
        </p:spPr>
      </p:pic>
      <p:pic>
        <p:nvPicPr>
          <p:cNvPr id="32" name="Imagen 13" descr="Texto&#10;&#10;Descripción generada automáticamente">
            <a:extLst>
              <a:ext uri="{FF2B5EF4-FFF2-40B4-BE49-F238E27FC236}">
                <a16:creationId xmlns:a16="http://schemas.microsoft.com/office/drawing/2014/main" id="{78EA5F81-2F29-5F4D-B9D0-6FC3CD27A3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5477" y="3930904"/>
            <a:ext cx="3850695" cy="2304695"/>
          </a:xfrm>
          <a:prstGeom prst="rect">
            <a:avLst/>
          </a:prstGeom>
        </p:spPr>
      </p:pic>
      <p:pic>
        <p:nvPicPr>
          <p:cNvPr id="35" name="Imagen 13" descr="Texto&#10;&#10;Descripción generada automáticamente">
            <a:extLst>
              <a:ext uri="{FF2B5EF4-FFF2-40B4-BE49-F238E27FC236}">
                <a16:creationId xmlns:a16="http://schemas.microsoft.com/office/drawing/2014/main" id="{5CD003F7-AE1E-0F41-BBB5-1842A98036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70681" y="3848259"/>
            <a:ext cx="3850695" cy="2304695"/>
          </a:xfrm>
          <a:prstGeom prst="rect">
            <a:avLst/>
          </a:prstGeom>
        </p:spPr>
      </p:pic>
      <p:sp>
        <p:nvSpPr>
          <p:cNvPr id="36" name="CuadroTexto 32">
            <a:extLst>
              <a:ext uri="{FF2B5EF4-FFF2-40B4-BE49-F238E27FC236}">
                <a16:creationId xmlns:a16="http://schemas.microsoft.com/office/drawing/2014/main" id="{0430114A-4E4E-1B41-871C-1A3C2CDC2C0E}"/>
              </a:ext>
            </a:extLst>
          </p:cNvPr>
          <p:cNvSpPr txBox="1"/>
          <p:nvPr/>
        </p:nvSpPr>
        <p:spPr>
          <a:xfrm>
            <a:off x="4736382" y="4881413"/>
            <a:ext cx="1220206" cy="523220"/>
          </a:xfrm>
          <a:prstGeom prst="rect">
            <a:avLst/>
          </a:prstGeom>
          <a:noFill/>
        </p:spPr>
        <p:txBody>
          <a:bodyPr wrap="none" rtlCol="0">
            <a:spAutoFit/>
          </a:bodyPr>
          <a:lstStyle/>
          <a:p>
            <a:r>
              <a:rPr lang="es-GB" sz="2800" dirty="0"/>
              <a:t>_ _ _ €</a:t>
            </a:r>
          </a:p>
        </p:txBody>
      </p:sp>
      <p:sp>
        <p:nvSpPr>
          <p:cNvPr id="37" name="CuadroTexto 33">
            <a:extLst>
              <a:ext uri="{FF2B5EF4-FFF2-40B4-BE49-F238E27FC236}">
                <a16:creationId xmlns:a16="http://schemas.microsoft.com/office/drawing/2014/main" id="{4B499D9E-2AF3-6342-9CC3-7504B6619A87}"/>
              </a:ext>
            </a:extLst>
          </p:cNvPr>
          <p:cNvSpPr txBox="1"/>
          <p:nvPr/>
        </p:nvSpPr>
        <p:spPr>
          <a:xfrm>
            <a:off x="4881749" y="4881413"/>
            <a:ext cx="1079142" cy="523220"/>
          </a:xfrm>
          <a:prstGeom prst="rect">
            <a:avLst/>
          </a:prstGeom>
          <a:noFill/>
        </p:spPr>
        <p:txBody>
          <a:bodyPr wrap="none" rtlCol="0">
            <a:spAutoFit/>
          </a:bodyPr>
          <a:lstStyle/>
          <a:p>
            <a:r>
              <a:rPr lang="es-GB" sz="2800"/>
              <a:t>1</a:t>
            </a:r>
            <a:r>
              <a:rPr lang="es-ES" sz="2800" dirty="0"/>
              <a:t>60</a:t>
            </a:r>
            <a:r>
              <a:rPr lang="es-GB" sz="2800"/>
              <a:t> </a:t>
            </a:r>
            <a:r>
              <a:rPr lang="es-GB" sz="2800" dirty="0"/>
              <a:t>€</a:t>
            </a:r>
          </a:p>
        </p:txBody>
      </p:sp>
      <p:sp>
        <p:nvSpPr>
          <p:cNvPr id="38" name="CuadroTexto 32">
            <a:extLst>
              <a:ext uri="{FF2B5EF4-FFF2-40B4-BE49-F238E27FC236}">
                <a16:creationId xmlns:a16="http://schemas.microsoft.com/office/drawing/2014/main" id="{43303E10-33A0-584E-A5B7-2C605EDCEC64}"/>
              </a:ext>
            </a:extLst>
          </p:cNvPr>
          <p:cNvSpPr txBox="1"/>
          <p:nvPr/>
        </p:nvSpPr>
        <p:spPr>
          <a:xfrm>
            <a:off x="10618466" y="2181755"/>
            <a:ext cx="1220206" cy="523220"/>
          </a:xfrm>
          <a:prstGeom prst="rect">
            <a:avLst/>
          </a:prstGeom>
          <a:noFill/>
        </p:spPr>
        <p:txBody>
          <a:bodyPr wrap="none" rtlCol="0">
            <a:spAutoFit/>
          </a:bodyPr>
          <a:lstStyle/>
          <a:p>
            <a:r>
              <a:rPr lang="es-GB" sz="2800" dirty="0"/>
              <a:t>_ _ _ €</a:t>
            </a:r>
          </a:p>
        </p:txBody>
      </p:sp>
      <p:sp>
        <p:nvSpPr>
          <p:cNvPr id="39" name="CuadroTexto 33">
            <a:extLst>
              <a:ext uri="{FF2B5EF4-FFF2-40B4-BE49-F238E27FC236}">
                <a16:creationId xmlns:a16="http://schemas.microsoft.com/office/drawing/2014/main" id="{729E8F5D-6A87-044A-A6A0-381088C07703}"/>
              </a:ext>
            </a:extLst>
          </p:cNvPr>
          <p:cNvSpPr txBox="1"/>
          <p:nvPr/>
        </p:nvSpPr>
        <p:spPr>
          <a:xfrm>
            <a:off x="10763833" y="2181755"/>
            <a:ext cx="1079142" cy="523220"/>
          </a:xfrm>
          <a:prstGeom prst="rect">
            <a:avLst/>
          </a:prstGeom>
          <a:noFill/>
        </p:spPr>
        <p:txBody>
          <a:bodyPr wrap="none" rtlCol="0">
            <a:spAutoFit/>
          </a:bodyPr>
          <a:lstStyle/>
          <a:p>
            <a:r>
              <a:rPr lang="es-GB" sz="2800"/>
              <a:t>1</a:t>
            </a:r>
            <a:r>
              <a:rPr lang="es-ES" sz="2800" dirty="0"/>
              <a:t>80</a:t>
            </a:r>
            <a:r>
              <a:rPr lang="es-GB" sz="2800"/>
              <a:t> </a:t>
            </a:r>
            <a:r>
              <a:rPr lang="es-GB" sz="2800" dirty="0"/>
              <a:t>€</a:t>
            </a:r>
          </a:p>
        </p:txBody>
      </p:sp>
      <p:sp>
        <p:nvSpPr>
          <p:cNvPr id="40" name="CuadroTexto 32">
            <a:extLst>
              <a:ext uri="{FF2B5EF4-FFF2-40B4-BE49-F238E27FC236}">
                <a16:creationId xmlns:a16="http://schemas.microsoft.com/office/drawing/2014/main" id="{ED095785-14E3-2D4A-B93E-40B1E207B418}"/>
              </a:ext>
            </a:extLst>
          </p:cNvPr>
          <p:cNvSpPr txBox="1"/>
          <p:nvPr/>
        </p:nvSpPr>
        <p:spPr>
          <a:xfrm>
            <a:off x="10618466" y="4768689"/>
            <a:ext cx="1220206" cy="523220"/>
          </a:xfrm>
          <a:prstGeom prst="rect">
            <a:avLst/>
          </a:prstGeom>
          <a:noFill/>
        </p:spPr>
        <p:txBody>
          <a:bodyPr wrap="none" rtlCol="0">
            <a:spAutoFit/>
          </a:bodyPr>
          <a:lstStyle/>
          <a:p>
            <a:r>
              <a:rPr lang="es-GB" sz="2800" dirty="0"/>
              <a:t>_ _ _ €</a:t>
            </a:r>
          </a:p>
        </p:txBody>
      </p:sp>
      <p:sp>
        <p:nvSpPr>
          <p:cNvPr id="41" name="CuadroTexto 33">
            <a:extLst>
              <a:ext uri="{FF2B5EF4-FFF2-40B4-BE49-F238E27FC236}">
                <a16:creationId xmlns:a16="http://schemas.microsoft.com/office/drawing/2014/main" id="{C2F126BF-C6AE-FA42-8E1A-ED91313F5E0F}"/>
              </a:ext>
            </a:extLst>
          </p:cNvPr>
          <p:cNvSpPr txBox="1"/>
          <p:nvPr/>
        </p:nvSpPr>
        <p:spPr>
          <a:xfrm>
            <a:off x="10742100" y="4768689"/>
            <a:ext cx="1079142" cy="523220"/>
          </a:xfrm>
          <a:prstGeom prst="rect">
            <a:avLst/>
          </a:prstGeom>
          <a:noFill/>
        </p:spPr>
        <p:txBody>
          <a:bodyPr wrap="none" rtlCol="0">
            <a:spAutoFit/>
          </a:bodyPr>
          <a:lstStyle/>
          <a:p>
            <a:r>
              <a:rPr lang="es-ES" sz="2800" dirty="0"/>
              <a:t>20</a:t>
            </a:r>
            <a:r>
              <a:rPr lang="es-GB" sz="2800"/>
              <a:t>0 </a:t>
            </a:r>
            <a:r>
              <a:rPr lang="es-GB" sz="2800" dirty="0"/>
              <a:t>€</a:t>
            </a:r>
          </a:p>
        </p:txBody>
      </p:sp>
      <p:sp>
        <p:nvSpPr>
          <p:cNvPr id="22" name="CuadroTexto 14">
            <a:extLst>
              <a:ext uri="{FF2B5EF4-FFF2-40B4-BE49-F238E27FC236}">
                <a16:creationId xmlns:a16="http://schemas.microsoft.com/office/drawing/2014/main" id="{D931E713-7922-444A-93D6-348D759766DF}"/>
              </a:ext>
            </a:extLst>
          </p:cNvPr>
          <p:cNvSpPr txBox="1"/>
          <p:nvPr/>
        </p:nvSpPr>
        <p:spPr>
          <a:xfrm>
            <a:off x="2005431" y="4168525"/>
            <a:ext cx="2078831" cy="600164"/>
          </a:xfrm>
          <a:prstGeom prst="rect">
            <a:avLst/>
          </a:prstGeom>
          <a:noFill/>
        </p:spPr>
        <p:txBody>
          <a:bodyPr wrap="square" rtlCol="0">
            <a:spAutoFit/>
          </a:bodyPr>
          <a:lstStyle/>
          <a:p>
            <a:pPr algn="ctr"/>
            <a:r>
              <a:rPr lang="es-GB" sz="3300" b="1">
                <a:solidFill>
                  <a:schemeClr val="accent5">
                    <a:lumMod val="50000"/>
                  </a:schemeClr>
                </a:solidFill>
                <a:highlight>
                  <a:srgbClr val="FBF0D5"/>
                </a:highlight>
              </a:rPr>
              <a:t>0 </a:t>
            </a:r>
            <a:r>
              <a:rPr lang="es-ES" sz="3300" b="1" dirty="0">
                <a:solidFill>
                  <a:schemeClr val="accent5">
                    <a:lumMod val="50000"/>
                  </a:schemeClr>
                </a:solidFill>
                <a:highlight>
                  <a:srgbClr val="FBF0D5"/>
                </a:highlight>
              </a:rPr>
              <a:t>3</a:t>
            </a:r>
            <a:r>
              <a:rPr lang="es-GB" sz="3300" b="1">
                <a:solidFill>
                  <a:schemeClr val="accent5">
                    <a:lumMod val="50000"/>
                  </a:schemeClr>
                </a:solidFill>
                <a:highlight>
                  <a:srgbClr val="FBF0D5"/>
                </a:highlight>
              </a:rPr>
              <a:t> 1 </a:t>
            </a:r>
            <a:r>
              <a:rPr lang="es-ES" sz="3300" b="1" dirty="0">
                <a:solidFill>
                  <a:schemeClr val="accent5">
                    <a:lumMod val="50000"/>
                  </a:schemeClr>
                </a:solidFill>
                <a:highlight>
                  <a:srgbClr val="FBF0D5"/>
                </a:highlight>
              </a:rPr>
              <a:t>8</a:t>
            </a:r>
            <a:r>
              <a:rPr lang="es-GB" sz="3300" b="1">
                <a:solidFill>
                  <a:schemeClr val="accent5">
                    <a:lumMod val="50000"/>
                  </a:schemeClr>
                </a:solidFill>
                <a:highlight>
                  <a:srgbClr val="FBF0D5"/>
                </a:highlight>
              </a:rPr>
              <a:t> </a:t>
            </a:r>
            <a:r>
              <a:rPr lang="es-GB" sz="3300" b="1" dirty="0">
                <a:solidFill>
                  <a:schemeClr val="accent5">
                    <a:lumMod val="50000"/>
                  </a:schemeClr>
                </a:solidFill>
                <a:highlight>
                  <a:srgbClr val="FBF0D5"/>
                </a:highlight>
              </a:rPr>
              <a:t>0</a:t>
            </a:r>
          </a:p>
        </p:txBody>
      </p:sp>
      <p:sp>
        <p:nvSpPr>
          <p:cNvPr id="23" name="CuadroTexto 15">
            <a:extLst>
              <a:ext uri="{FF2B5EF4-FFF2-40B4-BE49-F238E27FC236}">
                <a16:creationId xmlns:a16="http://schemas.microsoft.com/office/drawing/2014/main" id="{AB524913-604B-B349-A206-DBD3D9C4198A}"/>
              </a:ext>
            </a:extLst>
          </p:cNvPr>
          <p:cNvSpPr txBox="1"/>
          <p:nvPr/>
        </p:nvSpPr>
        <p:spPr>
          <a:xfrm>
            <a:off x="2089259" y="5095430"/>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24" name="CuadroTexto 14">
            <a:extLst>
              <a:ext uri="{FF2B5EF4-FFF2-40B4-BE49-F238E27FC236}">
                <a16:creationId xmlns:a16="http://schemas.microsoft.com/office/drawing/2014/main" id="{24E924DF-8A73-DA4C-B755-2CC40CF1AB2A}"/>
              </a:ext>
            </a:extLst>
          </p:cNvPr>
          <p:cNvSpPr txBox="1"/>
          <p:nvPr/>
        </p:nvSpPr>
        <p:spPr>
          <a:xfrm>
            <a:off x="8013508" y="1278029"/>
            <a:ext cx="2078831" cy="600164"/>
          </a:xfrm>
          <a:prstGeom prst="rect">
            <a:avLst/>
          </a:prstGeom>
          <a:noFill/>
        </p:spPr>
        <p:txBody>
          <a:bodyPr wrap="square" rtlCol="0">
            <a:spAutoFit/>
          </a:bodyPr>
          <a:lstStyle/>
          <a:p>
            <a:pPr algn="ctr"/>
            <a:r>
              <a:rPr lang="es-GB" sz="3300" b="1">
                <a:solidFill>
                  <a:schemeClr val="accent5">
                    <a:lumMod val="50000"/>
                  </a:schemeClr>
                </a:solidFill>
                <a:highlight>
                  <a:srgbClr val="FBF0D5"/>
                </a:highlight>
              </a:rPr>
              <a:t>0 </a:t>
            </a:r>
            <a:r>
              <a:rPr lang="es-ES" sz="3300" b="1" dirty="0">
                <a:solidFill>
                  <a:schemeClr val="accent5">
                    <a:lumMod val="50000"/>
                  </a:schemeClr>
                </a:solidFill>
                <a:highlight>
                  <a:srgbClr val="FBF0D5"/>
                </a:highlight>
              </a:rPr>
              <a:t>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9</a:t>
            </a:r>
            <a:r>
              <a:rPr lang="es-GB" sz="3300" b="1">
                <a:solidFill>
                  <a:schemeClr val="accent5">
                    <a:lumMod val="50000"/>
                  </a:schemeClr>
                </a:solidFill>
                <a:highlight>
                  <a:srgbClr val="FBF0D5"/>
                </a:highlight>
              </a:rPr>
              <a:t> </a:t>
            </a:r>
            <a:r>
              <a:rPr lang="es-GB" sz="3300" b="1" dirty="0">
                <a:solidFill>
                  <a:schemeClr val="accent5">
                    <a:lumMod val="50000"/>
                  </a:schemeClr>
                </a:solidFill>
                <a:highlight>
                  <a:srgbClr val="FBF0D5"/>
                </a:highlight>
              </a:rPr>
              <a:t>0</a:t>
            </a:r>
          </a:p>
        </p:txBody>
      </p:sp>
      <p:sp>
        <p:nvSpPr>
          <p:cNvPr id="25" name="CuadroTexto 15">
            <a:extLst>
              <a:ext uri="{FF2B5EF4-FFF2-40B4-BE49-F238E27FC236}">
                <a16:creationId xmlns:a16="http://schemas.microsoft.com/office/drawing/2014/main" id="{48E0574C-7772-134D-B66F-A33797BAA86B}"/>
              </a:ext>
            </a:extLst>
          </p:cNvPr>
          <p:cNvSpPr txBox="1"/>
          <p:nvPr/>
        </p:nvSpPr>
        <p:spPr>
          <a:xfrm>
            <a:off x="8097336" y="2204934"/>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26" name="CuadroTexto 14">
            <a:extLst>
              <a:ext uri="{FF2B5EF4-FFF2-40B4-BE49-F238E27FC236}">
                <a16:creationId xmlns:a16="http://schemas.microsoft.com/office/drawing/2014/main" id="{651F003D-9149-6448-A4B5-4DF52F5F3466}"/>
              </a:ext>
            </a:extLst>
          </p:cNvPr>
          <p:cNvSpPr txBox="1"/>
          <p:nvPr/>
        </p:nvSpPr>
        <p:spPr>
          <a:xfrm>
            <a:off x="7942985" y="4108396"/>
            <a:ext cx="2078831" cy="600164"/>
          </a:xfrm>
          <a:prstGeom prst="rect">
            <a:avLst/>
          </a:prstGeom>
          <a:noFill/>
        </p:spPr>
        <p:txBody>
          <a:bodyPr wrap="square" rtlCol="0">
            <a:spAutoFit/>
          </a:bodyPr>
          <a:lstStyle/>
          <a:p>
            <a:pPr algn="ctr"/>
            <a:r>
              <a:rPr lang="es-GB" sz="3300" b="1" dirty="0">
                <a:solidFill>
                  <a:schemeClr val="accent5">
                    <a:lumMod val="50000"/>
                  </a:schemeClr>
                </a:solidFill>
                <a:highlight>
                  <a:srgbClr val="FBF0D5"/>
                </a:highlight>
              </a:rPr>
              <a:t>0 </a:t>
            </a:r>
            <a:r>
              <a:rPr lang="es-GB" sz="3300" b="1">
                <a:solidFill>
                  <a:schemeClr val="accent5">
                    <a:lumMod val="50000"/>
                  </a:schemeClr>
                </a:solidFill>
                <a:highlight>
                  <a:srgbClr val="FBF0D5"/>
                </a:highlight>
              </a:rPr>
              <a:t>1 </a:t>
            </a:r>
            <a:r>
              <a:rPr lang="es-ES" sz="3300" b="1" dirty="0">
                <a:solidFill>
                  <a:schemeClr val="accent5">
                    <a:lumMod val="50000"/>
                  </a:schemeClr>
                </a:solidFill>
                <a:highlight>
                  <a:srgbClr val="FBF0D5"/>
                </a:highlight>
              </a:rPr>
              <a:t>1 2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5</a:t>
            </a:r>
            <a:endParaRPr lang="es-GB" sz="3300" b="1" dirty="0">
              <a:solidFill>
                <a:schemeClr val="accent5">
                  <a:lumMod val="50000"/>
                </a:schemeClr>
              </a:solidFill>
              <a:highlight>
                <a:srgbClr val="FBF0D5"/>
              </a:highlight>
            </a:endParaRPr>
          </a:p>
        </p:txBody>
      </p:sp>
      <p:sp>
        <p:nvSpPr>
          <p:cNvPr id="27" name="CuadroTexto 15">
            <a:extLst>
              <a:ext uri="{FF2B5EF4-FFF2-40B4-BE49-F238E27FC236}">
                <a16:creationId xmlns:a16="http://schemas.microsoft.com/office/drawing/2014/main" id="{C1E58A08-892A-6A42-9372-8230913003D6}"/>
              </a:ext>
            </a:extLst>
          </p:cNvPr>
          <p:cNvSpPr txBox="1"/>
          <p:nvPr/>
        </p:nvSpPr>
        <p:spPr>
          <a:xfrm>
            <a:off x="8026813" y="5035301"/>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3" name="Llamada rectangular redondeada 2">
            <a:extLst>
              <a:ext uri="{FF2B5EF4-FFF2-40B4-BE49-F238E27FC236}">
                <a16:creationId xmlns:a16="http://schemas.microsoft.com/office/drawing/2014/main" id="{C7B2B581-9423-4246-8EFD-83B9FE510EC1}"/>
              </a:ext>
            </a:extLst>
          </p:cNvPr>
          <p:cNvSpPr/>
          <p:nvPr/>
        </p:nvSpPr>
        <p:spPr>
          <a:xfrm>
            <a:off x="6424871" y="2697788"/>
            <a:ext cx="3513657" cy="1867594"/>
          </a:xfrm>
          <a:prstGeom prst="wedgeRoundRectCallout">
            <a:avLst>
              <a:gd name="adj1" fmla="val 19774"/>
              <a:gd name="adj2" fmla="val 6982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tx1"/>
                </a:solidFill>
              </a:rPr>
              <a:t>El primer premio de la Lotería de Navidad se llama “El gordo” porque es una cantidad de dinero muy grande.</a:t>
            </a:r>
            <a:endParaRPr lang="es-GB" sz="2000" dirty="0">
              <a:solidFill>
                <a:schemeClr val="tx1"/>
              </a:solidFill>
            </a:endParaRPr>
          </a:p>
        </p:txBody>
      </p:sp>
      <p:pic>
        <p:nvPicPr>
          <p:cNvPr id="7" name="Números de la lotería.wav" descr="Números de la lotería.wav">
            <a:hlinkClick r:id="" action="ppaction://media"/>
            <a:extLst>
              <a:ext uri="{FF2B5EF4-FFF2-40B4-BE49-F238E27FC236}">
                <a16:creationId xmlns:a16="http://schemas.microsoft.com/office/drawing/2014/main" id="{0F352099-122A-9B45-8AFC-D05AE3385B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7186" y="925568"/>
            <a:ext cx="812800" cy="812800"/>
          </a:xfrm>
          <a:prstGeom prst="rect">
            <a:avLst/>
          </a:prstGeom>
        </p:spPr>
      </p:pic>
    </p:spTree>
    <p:extLst>
      <p:ext uri="{BB962C8B-B14F-4D97-AF65-F5344CB8AC3E}">
        <p14:creationId xmlns:p14="http://schemas.microsoft.com/office/powerpoint/2010/main" val="382847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34" grpId="0"/>
      <p:bldP spid="37" grpId="0"/>
      <p:bldP spid="39" grpId="0"/>
      <p:bldP spid="41"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067170" cy="647577"/>
          </a:xfrm>
        </p:spPr>
        <p:txBody>
          <a:bodyPr>
            <a:normAutofit/>
          </a:bodyPr>
          <a:lstStyle/>
          <a:p>
            <a:r>
              <a:rPr lang="en-GB" sz="2667" b="1" dirty="0">
                <a:solidFill>
                  <a:schemeClr val="bg1"/>
                </a:solidFill>
              </a:rPr>
              <a:t>Talking about future plans</a:t>
            </a:r>
          </a:p>
        </p:txBody>
      </p:sp>
      <p:sp>
        <p:nvSpPr>
          <p:cNvPr id="7" name="TextBox 6">
            <a:extLst>
              <a:ext uri="{FF2B5EF4-FFF2-40B4-BE49-F238E27FC236}">
                <a16:creationId xmlns:a16="http://schemas.microsoft.com/office/drawing/2014/main" id="{9D1DF0A3-ADF5-7447-BD11-05540C447550}"/>
              </a:ext>
            </a:extLst>
          </p:cNvPr>
          <p:cNvSpPr txBox="1"/>
          <p:nvPr/>
        </p:nvSpPr>
        <p:spPr>
          <a:xfrm>
            <a:off x="275652" y="3591085"/>
            <a:ext cx="11470131" cy="958017"/>
          </a:xfrm>
          <a:prstGeom prst="rect">
            <a:avLst/>
          </a:prstGeom>
          <a:noFill/>
        </p:spPr>
        <p:txBody>
          <a:bodyPr wrap="square" lIns="91424" tIns="45719" rIns="91424" bIns="45719" rtlCol="0">
            <a:spAutoFit/>
          </a:bodyPr>
          <a:lstStyle/>
          <a:p>
            <a:pPr>
              <a:lnSpc>
                <a:spcPct val="110000"/>
              </a:lnSpc>
            </a:pPr>
            <a:r>
              <a:rPr lang="en-GB" sz="2667" dirty="0"/>
              <a:t>To talk about </a:t>
            </a:r>
            <a:r>
              <a:rPr lang="en-GB" sz="2667" b="1" dirty="0"/>
              <a:t>what someone is going to do </a:t>
            </a:r>
            <a:r>
              <a:rPr lang="en-GB" sz="2667" dirty="0"/>
              <a:t>(future plans), use a present tense form of the verb ‘</a:t>
            </a:r>
            <a:r>
              <a:rPr lang="en-GB" sz="2667" b="1" dirty="0" err="1"/>
              <a:t>ir</a:t>
            </a:r>
            <a:r>
              <a:rPr lang="en-GB" sz="2667" dirty="0"/>
              <a:t>’, followed by  ___ + ___________. </a:t>
            </a:r>
          </a:p>
        </p:txBody>
      </p:sp>
      <p:sp>
        <p:nvSpPr>
          <p:cNvPr id="6" name="TextBox 5"/>
          <p:cNvSpPr txBox="1"/>
          <p:nvPr/>
        </p:nvSpPr>
        <p:spPr>
          <a:xfrm>
            <a:off x="8099874" y="4009364"/>
            <a:ext cx="626533" cy="533528"/>
          </a:xfrm>
          <a:prstGeom prst="rect">
            <a:avLst/>
          </a:prstGeom>
          <a:noFill/>
        </p:spPr>
        <p:txBody>
          <a:bodyPr wrap="square" lIns="121904" tIns="60952" rIns="121904" bIns="60952" rtlCol="0">
            <a:spAutoFit/>
          </a:bodyPr>
          <a:lstStyle/>
          <a:p>
            <a:pPr algn="l"/>
            <a:r>
              <a:rPr lang="en-US" sz="2667" b="1" dirty="0">
                <a:solidFill>
                  <a:schemeClr val="tx2"/>
                </a:solidFill>
              </a:rPr>
              <a:t>a</a:t>
            </a:r>
          </a:p>
        </p:txBody>
      </p:sp>
      <p:sp>
        <p:nvSpPr>
          <p:cNvPr id="8" name="TextBox 7"/>
          <p:cNvSpPr txBox="1"/>
          <p:nvPr/>
        </p:nvSpPr>
        <p:spPr>
          <a:xfrm>
            <a:off x="9213405" y="4009363"/>
            <a:ext cx="1733296" cy="533528"/>
          </a:xfrm>
          <a:prstGeom prst="rect">
            <a:avLst/>
          </a:prstGeom>
          <a:noFill/>
        </p:spPr>
        <p:txBody>
          <a:bodyPr wrap="square" lIns="121904" tIns="60952" rIns="121904" bIns="60952" rtlCol="0">
            <a:spAutoFit/>
          </a:bodyPr>
          <a:lstStyle/>
          <a:p>
            <a:pPr algn="l"/>
            <a:r>
              <a:rPr lang="en-US" sz="2667" b="1" dirty="0">
                <a:solidFill>
                  <a:schemeClr val="tx2"/>
                </a:solidFill>
              </a:rPr>
              <a:t>infinitive</a:t>
            </a:r>
          </a:p>
        </p:txBody>
      </p:sp>
      <p:sp>
        <p:nvSpPr>
          <p:cNvPr id="17" name="TextBox 16"/>
          <p:cNvSpPr txBox="1"/>
          <p:nvPr/>
        </p:nvSpPr>
        <p:spPr>
          <a:xfrm>
            <a:off x="407021" y="4740649"/>
            <a:ext cx="5563352" cy="584775"/>
          </a:xfrm>
          <a:prstGeom prst="rect">
            <a:avLst/>
          </a:prstGeom>
          <a:noFill/>
        </p:spPr>
        <p:txBody>
          <a:bodyPr wrap="square" rtlCol="0">
            <a:spAutoFit/>
          </a:bodyPr>
          <a:lstStyle/>
          <a:p>
            <a:r>
              <a:rPr lang="en-GB" sz="2667" b="1" dirty="0"/>
              <a:t>We are going to </a:t>
            </a:r>
            <a:r>
              <a:rPr lang="en-GB" sz="2667" dirty="0"/>
              <a:t>tell stories.</a:t>
            </a:r>
            <a:r>
              <a:rPr lang="en-GB" sz="3200" dirty="0"/>
              <a:t> </a:t>
            </a:r>
          </a:p>
        </p:txBody>
      </p:sp>
      <p:pic>
        <p:nvPicPr>
          <p:cNvPr id="1026" name="Picture 2" descr="future clipart - Clip Art Library">
            <a:extLst>
              <a:ext uri="{FF2B5EF4-FFF2-40B4-BE49-F238E27FC236}">
                <a16:creationId xmlns:a16="http://schemas.microsoft.com/office/drawing/2014/main" id="{C1F51595-65E7-3545-87A0-B820566930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85983" y="4740649"/>
            <a:ext cx="1406017" cy="16086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D1DF0A3-ADF5-7447-BD11-05540C447550}"/>
              </a:ext>
            </a:extLst>
          </p:cNvPr>
          <p:cNvSpPr txBox="1"/>
          <p:nvPr/>
        </p:nvSpPr>
        <p:spPr>
          <a:xfrm>
            <a:off x="275651" y="1213579"/>
            <a:ext cx="12255015" cy="506547"/>
          </a:xfrm>
          <a:prstGeom prst="rect">
            <a:avLst/>
          </a:prstGeom>
          <a:noFill/>
        </p:spPr>
        <p:txBody>
          <a:bodyPr wrap="square" lIns="91424" tIns="45719" rIns="91424" bIns="45719" rtlCol="0">
            <a:spAutoFit/>
          </a:bodyPr>
          <a:lstStyle/>
          <a:p>
            <a:pPr>
              <a:lnSpc>
                <a:spcPct val="110000"/>
              </a:lnSpc>
            </a:pPr>
            <a:r>
              <a:rPr lang="en-GB" sz="2667" dirty="0"/>
              <a:t>To talk about </a:t>
            </a:r>
            <a:r>
              <a:rPr lang="en-GB" sz="2667" b="1" dirty="0"/>
              <a:t>where someone goes </a:t>
            </a:r>
            <a:r>
              <a:rPr lang="en-GB" sz="2667" dirty="0"/>
              <a:t>(or is going), use the verb ‘</a:t>
            </a:r>
            <a:r>
              <a:rPr lang="en-GB" sz="2667" b="1" dirty="0" err="1"/>
              <a:t>ir</a:t>
            </a:r>
            <a:r>
              <a:rPr lang="en-GB" sz="2667" dirty="0"/>
              <a:t>’.</a:t>
            </a:r>
          </a:p>
        </p:txBody>
      </p:sp>
      <p:sp>
        <p:nvSpPr>
          <p:cNvPr id="25" name="TextBox 24">
            <a:extLst>
              <a:ext uri="{FF2B5EF4-FFF2-40B4-BE49-F238E27FC236}">
                <a16:creationId xmlns:a16="http://schemas.microsoft.com/office/drawing/2014/main" id="{9D1DF0A3-ADF5-7447-BD11-05540C447550}"/>
              </a:ext>
            </a:extLst>
          </p:cNvPr>
          <p:cNvSpPr txBox="1"/>
          <p:nvPr/>
        </p:nvSpPr>
        <p:spPr>
          <a:xfrm>
            <a:off x="275651" y="1747617"/>
            <a:ext cx="4457714" cy="506547"/>
          </a:xfrm>
          <a:prstGeom prst="rect">
            <a:avLst/>
          </a:prstGeom>
          <a:noFill/>
        </p:spPr>
        <p:txBody>
          <a:bodyPr wrap="square" lIns="91424" tIns="45719" rIns="91424" bIns="45719" rtlCol="0">
            <a:spAutoFit/>
          </a:bodyPr>
          <a:lstStyle/>
          <a:p>
            <a:pPr>
              <a:lnSpc>
                <a:spcPct val="110000"/>
              </a:lnSpc>
            </a:pPr>
            <a:r>
              <a:rPr lang="en-GB" sz="2667" b="1" dirty="0"/>
              <a:t>we go </a:t>
            </a:r>
            <a:r>
              <a:rPr lang="en-GB" sz="2667" dirty="0"/>
              <a:t>(or ‘we are going’)</a:t>
            </a:r>
          </a:p>
        </p:txBody>
      </p:sp>
      <p:sp>
        <p:nvSpPr>
          <p:cNvPr id="26" name="TextBox 25">
            <a:extLst>
              <a:ext uri="{FF2B5EF4-FFF2-40B4-BE49-F238E27FC236}">
                <a16:creationId xmlns:a16="http://schemas.microsoft.com/office/drawing/2014/main" id="{9D1DF0A3-ADF5-7447-BD11-05540C447550}"/>
              </a:ext>
            </a:extLst>
          </p:cNvPr>
          <p:cNvSpPr txBox="1"/>
          <p:nvPr/>
        </p:nvSpPr>
        <p:spPr>
          <a:xfrm>
            <a:off x="4841796" y="1690643"/>
            <a:ext cx="1379831" cy="505457"/>
          </a:xfrm>
          <a:prstGeom prst="rect">
            <a:avLst/>
          </a:prstGeom>
          <a:noFill/>
        </p:spPr>
        <p:txBody>
          <a:bodyPr wrap="square" lIns="91424" tIns="45719" rIns="91424" bIns="45719" rtlCol="0">
            <a:spAutoFit/>
          </a:bodyPr>
          <a:lstStyle/>
          <a:p>
            <a:pPr>
              <a:lnSpc>
                <a:spcPct val="110000"/>
              </a:lnSpc>
            </a:pPr>
            <a:r>
              <a:rPr lang="en-GB" sz="2667" b="1" dirty="0" err="1">
                <a:solidFill>
                  <a:schemeClr val="tx2"/>
                </a:solidFill>
              </a:rPr>
              <a:t>vamos</a:t>
            </a:r>
            <a:endParaRPr lang="en-GB" sz="2667" b="1" dirty="0">
              <a:solidFill>
                <a:schemeClr val="tx2"/>
              </a:solidFill>
            </a:endParaRPr>
          </a:p>
        </p:txBody>
      </p:sp>
      <p:sp>
        <p:nvSpPr>
          <p:cNvPr id="27" name="TextBox 26">
            <a:extLst>
              <a:ext uri="{FF2B5EF4-FFF2-40B4-BE49-F238E27FC236}">
                <a16:creationId xmlns:a16="http://schemas.microsoft.com/office/drawing/2014/main" id="{9D1DF0A3-ADF5-7447-BD11-05540C447550}"/>
              </a:ext>
            </a:extLst>
          </p:cNvPr>
          <p:cNvSpPr txBox="1"/>
          <p:nvPr/>
        </p:nvSpPr>
        <p:spPr>
          <a:xfrm>
            <a:off x="271528" y="2294733"/>
            <a:ext cx="5739190" cy="506547"/>
          </a:xfrm>
          <a:prstGeom prst="rect">
            <a:avLst/>
          </a:prstGeom>
          <a:noFill/>
        </p:spPr>
        <p:txBody>
          <a:bodyPr wrap="square" lIns="91424" tIns="45719" rIns="91424" bIns="45719" rtlCol="0">
            <a:spAutoFit/>
          </a:bodyPr>
          <a:lstStyle/>
          <a:p>
            <a:pPr>
              <a:lnSpc>
                <a:spcPct val="110000"/>
              </a:lnSpc>
            </a:pPr>
            <a:r>
              <a:rPr lang="en-GB" sz="2667" b="1" dirty="0"/>
              <a:t>you all go </a:t>
            </a:r>
            <a:r>
              <a:rPr lang="en-GB" sz="2667" dirty="0"/>
              <a:t>(or ‘you are all going’)</a:t>
            </a:r>
          </a:p>
        </p:txBody>
      </p:sp>
      <p:sp>
        <p:nvSpPr>
          <p:cNvPr id="28" name="TextBox 27">
            <a:extLst>
              <a:ext uri="{FF2B5EF4-FFF2-40B4-BE49-F238E27FC236}">
                <a16:creationId xmlns:a16="http://schemas.microsoft.com/office/drawing/2014/main" id="{9D1DF0A3-ADF5-7447-BD11-05540C447550}"/>
              </a:ext>
            </a:extLst>
          </p:cNvPr>
          <p:cNvSpPr txBox="1"/>
          <p:nvPr/>
        </p:nvSpPr>
        <p:spPr>
          <a:xfrm>
            <a:off x="5749853" y="2294733"/>
            <a:ext cx="943548" cy="505457"/>
          </a:xfrm>
          <a:prstGeom prst="rect">
            <a:avLst/>
          </a:prstGeom>
          <a:noFill/>
        </p:spPr>
        <p:txBody>
          <a:bodyPr wrap="square" lIns="91424" tIns="45719" rIns="91424" bIns="45719" rtlCol="0">
            <a:spAutoFit/>
          </a:bodyPr>
          <a:lstStyle/>
          <a:p>
            <a:pPr>
              <a:lnSpc>
                <a:spcPct val="110000"/>
              </a:lnSpc>
            </a:pPr>
            <a:r>
              <a:rPr lang="en-GB" sz="2667" b="1" dirty="0" err="1">
                <a:solidFill>
                  <a:schemeClr val="tx2"/>
                </a:solidFill>
              </a:rPr>
              <a:t>vais</a:t>
            </a:r>
            <a:endParaRPr lang="en-GB" sz="2667" b="1" dirty="0">
              <a:solidFill>
                <a:schemeClr val="tx2"/>
              </a:solidFill>
            </a:endParaRPr>
          </a:p>
        </p:txBody>
      </p:sp>
      <p:sp>
        <p:nvSpPr>
          <p:cNvPr id="29" name="TextBox 28">
            <a:extLst>
              <a:ext uri="{FF2B5EF4-FFF2-40B4-BE49-F238E27FC236}">
                <a16:creationId xmlns:a16="http://schemas.microsoft.com/office/drawing/2014/main" id="{9D1DF0A3-ADF5-7447-BD11-05540C447550}"/>
              </a:ext>
            </a:extLst>
          </p:cNvPr>
          <p:cNvSpPr txBox="1"/>
          <p:nvPr/>
        </p:nvSpPr>
        <p:spPr>
          <a:xfrm>
            <a:off x="312515" y="2861292"/>
            <a:ext cx="4970684" cy="506547"/>
          </a:xfrm>
          <a:prstGeom prst="rect">
            <a:avLst/>
          </a:prstGeom>
          <a:noFill/>
        </p:spPr>
        <p:txBody>
          <a:bodyPr wrap="square" lIns="91424" tIns="45719" rIns="91424" bIns="45719" rtlCol="0">
            <a:spAutoFit/>
          </a:bodyPr>
          <a:lstStyle/>
          <a:p>
            <a:pPr>
              <a:lnSpc>
                <a:spcPct val="110000"/>
              </a:lnSpc>
            </a:pPr>
            <a:r>
              <a:rPr lang="en-GB" sz="2667" b="1" dirty="0"/>
              <a:t>they go </a:t>
            </a:r>
            <a:r>
              <a:rPr lang="en-GB" sz="2667" dirty="0"/>
              <a:t>(or ‘they are going’)</a:t>
            </a:r>
          </a:p>
        </p:txBody>
      </p:sp>
      <p:sp>
        <p:nvSpPr>
          <p:cNvPr id="30" name="TextBox 29">
            <a:extLst>
              <a:ext uri="{FF2B5EF4-FFF2-40B4-BE49-F238E27FC236}">
                <a16:creationId xmlns:a16="http://schemas.microsoft.com/office/drawing/2014/main" id="{9D1DF0A3-ADF5-7447-BD11-05540C447550}"/>
              </a:ext>
            </a:extLst>
          </p:cNvPr>
          <p:cNvSpPr txBox="1"/>
          <p:nvPr/>
        </p:nvSpPr>
        <p:spPr>
          <a:xfrm>
            <a:off x="5067170" y="2873408"/>
            <a:ext cx="943548" cy="505457"/>
          </a:xfrm>
          <a:prstGeom prst="rect">
            <a:avLst/>
          </a:prstGeom>
          <a:noFill/>
        </p:spPr>
        <p:txBody>
          <a:bodyPr wrap="square" lIns="91424" tIns="45719" rIns="91424" bIns="45719" rtlCol="0">
            <a:spAutoFit/>
          </a:bodyPr>
          <a:lstStyle/>
          <a:p>
            <a:pPr>
              <a:lnSpc>
                <a:spcPct val="110000"/>
              </a:lnSpc>
            </a:pPr>
            <a:r>
              <a:rPr lang="en-GB" sz="2667" b="1" dirty="0">
                <a:solidFill>
                  <a:schemeClr val="tx2"/>
                </a:solidFill>
              </a:rPr>
              <a:t>van</a:t>
            </a:r>
          </a:p>
        </p:txBody>
      </p:sp>
      <p:sp>
        <p:nvSpPr>
          <p:cNvPr id="31" name="TextBox 30">
            <a:extLst>
              <a:ext uri="{FF2B5EF4-FFF2-40B4-BE49-F238E27FC236}">
                <a16:creationId xmlns:a16="http://schemas.microsoft.com/office/drawing/2014/main" id="{9D1DF0A3-ADF5-7447-BD11-05540C447550}"/>
              </a:ext>
            </a:extLst>
          </p:cNvPr>
          <p:cNvSpPr txBox="1"/>
          <p:nvPr/>
        </p:nvSpPr>
        <p:spPr>
          <a:xfrm>
            <a:off x="6096000" y="4761322"/>
            <a:ext cx="4736181" cy="506547"/>
          </a:xfrm>
          <a:prstGeom prst="rect">
            <a:avLst/>
          </a:prstGeom>
          <a:noFill/>
        </p:spPr>
        <p:txBody>
          <a:bodyPr wrap="square" lIns="91424" tIns="45719" rIns="91424" bIns="45719" rtlCol="0">
            <a:spAutoFit/>
          </a:bodyPr>
          <a:lstStyle/>
          <a:p>
            <a:pPr>
              <a:lnSpc>
                <a:spcPct val="110000"/>
              </a:lnSpc>
            </a:pPr>
            <a:r>
              <a:rPr lang="en-GB" sz="2667" b="1" dirty="0" err="1">
                <a:solidFill>
                  <a:schemeClr val="tx2"/>
                </a:solidFill>
              </a:rPr>
              <a:t>Vamos</a:t>
            </a:r>
            <a:r>
              <a:rPr lang="en-GB" sz="2667" b="1" dirty="0">
                <a:solidFill>
                  <a:schemeClr val="tx2"/>
                </a:solidFill>
              </a:rPr>
              <a:t> a </a:t>
            </a:r>
            <a:r>
              <a:rPr lang="en-GB" sz="2667" dirty="0" err="1"/>
              <a:t>contar</a:t>
            </a:r>
            <a:r>
              <a:rPr lang="en-GB" sz="2667" dirty="0"/>
              <a:t> </a:t>
            </a:r>
            <a:r>
              <a:rPr lang="en-GB" sz="2667" dirty="0" err="1"/>
              <a:t>historias</a:t>
            </a:r>
            <a:r>
              <a:rPr lang="en-GB" sz="2667" dirty="0"/>
              <a:t>.</a:t>
            </a:r>
          </a:p>
        </p:txBody>
      </p:sp>
      <p:sp>
        <p:nvSpPr>
          <p:cNvPr id="32" name="TextBox 31"/>
          <p:cNvSpPr txBox="1"/>
          <p:nvPr/>
        </p:nvSpPr>
        <p:spPr>
          <a:xfrm>
            <a:off x="421392" y="5356202"/>
            <a:ext cx="5328461" cy="995209"/>
          </a:xfrm>
          <a:prstGeom prst="rect">
            <a:avLst/>
          </a:prstGeom>
          <a:noFill/>
        </p:spPr>
        <p:txBody>
          <a:bodyPr wrap="square" rtlCol="0">
            <a:spAutoFit/>
          </a:bodyPr>
          <a:lstStyle/>
          <a:p>
            <a:r>
              <a:rPr lang="en-GB" sz="2667" b="1" dirty="0"/>
              <a:t>They are going to </a:t>
            </a:r>
            <a:r>
              <a:rPr lang="en-GB" sz="2667" dirty="0"/>
              <a:t>spend so much money!</a:t>
            </a:r>
            <a:r>
              <a:rPr lang="en-GB" sz="3200" dirty="0"/>
              <a:t> </a:t>
            </a:r>
          </a:p>
        </p:txBody>
      </p:sp>
      <p:sp>
        <p:nvSpPr>
          <p:cNvPr id="33" name="TextBox 32">
            <a:extLst>
              <a:ext uri="{FF2B5EF4-FFF2-40B4-BE49-F238E27FC236}">
                <a16:creationId xmlns:a16="http://schemas.microsoft.com/office/drawing/2014/main" id="{9D1DF0A3-ADF5-7447-BD11-05540C447550}"/>
              </a:ext>
            </a:extLst>
          </p:cNvPr>
          <p:cNvSpPr txBox="1"/>
          <p:nvPr/>
        </p:nvSpPr>
        <p:spPr>
          <a:xfrm>
            <a:off x="6096000" y="5454908"/>
            <a:ext cx="4736181" cy="506547"/>
          </a:xfrm>
          <a:prstGeom prst="rect">
            <a:avLst/>
          </a:prstGeom>
          <a:noFill/>
        </p:spPr>
        <p:txBody>
          <a:bodyPr wrap="square" lIns="91424" tIns="45719" rIns="91424" bIns="45719" rtlCol="0">
            <a:spAutoFit/>
          </a:bodyPr>
          <a:lstStyle/>
          <a:p>
            <a:pPr>
              <a:lnSpc>
                <a:spcPct val="110000"/>
              </a:lnSpc>
            </a:pPr>
            <a:r>
              <a:rPr lang="en-GB" sz="2667" dirty="0"/>
              <a:t>¡</a:t>
            </a:r>
            <a:r>
              <a:rPr lang="en-GB" sz="2667" b="1" dirty="0">
                <a:solidFill>
                  <a:schemeClr val="tx2"/>
                </a:solidFill>
              </a:rPr>
              <a:t>Van a </a:t>
            </a:r>
            <a:r>
              <a:rPr lang="en-GB" sz="2667" dirty="0" err="1"/>
              <a:t>gastar</a:t>
            </a:r>
            <a:r>
              <a:rPr lang="en-GB" sz="2667" dirty="0"/>
              <a:t> tanto dinero!</a:t>
            </a:r>
          </a:p>
        </p:txBody>
      </p:sp>
      <p:sp>
        <p:nvSpPr>
          <p:cNvPr id="19" name="Rounded Rectangle 11">
            <a:extLst>
              <a:ext uri="{FF2B5EF4-FFF2-40B4-BE49-F238E27FC236}">
                <a16:creationId xmlns:a16="http://schemas.microsoft.com/office/drawing/2014/main" id="{68F877C4-80B6-4F4F-9EBE-ED0B7CA61835}"/>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032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7" grpId="0"/>
      <p:bldP spid="22" grpId="0"/>
      <p:bldP spid="25" grpId="0"/>
      <p:bldP spid="26" grpId="0"/>
      <p:bldP spid="27" grpId="0"/>
      <p:bldP spid="30"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4484915" cy="647577"/>
          </a:xfrm>
        </p:spPr>
        <p:txBody>
          <a:bodyPr>
            <a:normAutofit/>
          </a:bodyPr>
          <a:lstStyle/>
          <a:p>
            <a:r>
              <a:rPr lang="en-GB" sz="2600" b="1" dirty="0">
                <a:solidFill>
                  <a:schemeClr val="bg1"/>
                </a:solidFill>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33684" y="1859348"/>
            <a:ext cx="5313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chemeClr val="tx2"/>
                </a:solidFill>
                <a:latin typeface="Century Gothic" panose="020F0302020204030204"/>
              </a:rPr>
              <a:t>El </a:t>
            </a:r>
            <a:r>
              <a:rPr lang="en-GB" sz="2800" b="1" noProof="0" dirty="0" err="1">
                <a:solidFill>
                  <a:schemeClr val="tx2"/>
                </a:solidFill>
                <a:latin typeface="Century Gothic" panose="020F0302020204030204"/>
              </a:rPr>
              <a:t>regalo</a:t>
            </a:r>
            <a:r>
              <a:rPr lang="en-GB" sz="2800" b="1" noProof="0" dirty="0">
                <a:solidFill>
                  <a:schemeClr val="tx2"/>
                </a:solidFill>
                <a:latin typeface="Century Gothic" panose="020F0302020204030204"/>
              </a:rPr>
              <a:t> </a:t>
            </a:r>
            <a:r>
              <a:rPr lang="en-GB" sz="2800" b="1" noProof="0" dirty="0" err="1">
                <a:solidFill>
                  <a:schemeClr val="tx2"/>
                </a:solidFill>
                <a:latin typeface="Century Gothic" panose="020F0302020204030204"/>
              </a:rPr>
              <a:t>es</a:t>
            </a:r>
            <a:r>
              <a:rPr lang="en-GB" sz="2800" b="1" noProof="0" dirty="0">
                <a:solidFill>
                  <a:schemeClr val="tx2"/>
                </a:solidFill>
                <a:latin typeface="Century Gothic" panose="020F0302020204030204"/>
              </a:rPr>
              <a:t> </a:t>
            </a:r>
            <a:r>
              <a:rPr lang="en-GB" sz="2800" b="1" u="sng" noProof="0" dirty="0">
                <a:solidFill>
                  <a:schemeClr val="tx2"/>
                </a:solidFill>
                <a:latin typeface="Century Gothic" panose="020F0302020204030204"/>
              </a:rPr>
              <a:t>para</a:t>
            </a:r>
            <a:r>
              <a:rPr lang="en-GB" sz="2800" b="1" noProof="0" dirty="0">
                <a:solidFill>
                  <a:schemeClr val="tx2"/>
                </a:solidFill>
                <a:latin typeface="Century Gothic" panose="020F0302020204030204"/>
              </a:rPr>
              <a:t> mi </a:t>
            </a:r>
            <a:r>
              <a:rPr lang="en-GB" sz="2800" b="1" noProof="0" dirty="0" err="1">
                <a:solidFill>
                  <a:schemeClr val="tx2"/>
                </a:solidFill>
                <a:latin typeface="Century Gothic" panose="020F0302020204030204"/>
              </a:rPr>
              <a:t>madre</a:t>
            </a:r>
            <a:r>
              <a:rPr lang="en-GB" sz="2800" b="1" noProof="0" dirty="0">
                <a:solidFill>
                  <a:schemeClr val="tx2"/>
                </a:solidFill>
                <a:latin typeface="Century Gothic" panose="020F0302020204030204"/>
              </a:rPr>
              <a:t>.</a:t>
            </a:r>
            <a:endParaRPr kumimoji="0" lang="en-GB" sz="2800" b="1" i="0" u="none" strike="noStrike" kern="1200" cap="none" spc="0" normalizeH="0" baseline="0" noProof="0" dirty="0">
              <a:ln>
                <a:noFill/>
              </a:ln>
              <a:solidFill>
                <a:schemeClr val="tx2"/>
              </a:solidFill>
              <a:effectLst/>
              <a:uLnTx/>
              <a:uFillTx/>
              <a:latin typeface="Century Gothic" panose="020F0302020204030204"/>
            </a:endParaRPr>
          </a:p>
        </p:txBody>
      </p:sp>
      <p:sp>
        <p:nvSpPr>
          <p:cNvPr id="8" name="TextBox 7"/>
          <p:cNvSpPr txBox="1"/>
          <p:nvPr/>
        </p:nvSpPr>
        <p:spPr>
          <a:xfrm>
            <a:off x="5652706" y="1897609"/>
            <a:ext cx="606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2"/>
                </a:solidFill>
                <a:effectLst/>
                <a:uLnTx/>
                <a:uFillTx/>
                <a:latin typeface="Century Gothic" panose="020F0302020204030204"/>
                <a:ea typeface="+mn-ea"/>
                <a:cs typeface="+mn-cs"/>
              </a:rPr>
              <a:t>=</a:t>
            </a:r>
          </a:p>
        </p:txBody>
      </p:sp>
      <p:sp>
        <p:nvSpPr>
          <p:cNvPr id="9" name="TextBox 8"/>
          <p:cNvSpPr txBox="1"/>
          <p:nvPr/>
        </p:nvSpPr>
        <p:spPr>
          <a:xfrm>
            <a:off x="6388738" y="1895450"/>
            <a:ext cx="5569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noProof="0" dirty="0">
                <a:ln>
                  <a:noFill/>
                </a:ln>
                <a:effectLst/>
                <a:uLnTx/>
                <a:uFillTx/>
                <a:latin typeface="Century Gothic" panose="020F0302020204030204"/>
                <a:ea typeface="+mn-ea"/>
                <a:cs typeface="+mn-cs"/>
              </a:rPr>
              <a:t>The present is </a:t>
            </a:r>
            <a:r>
              <a:rPr kumimoji="0" lang="en-GB" sz="2800" b="1" i="0" u="sng" strike="noStrike" kern="1200" cap="none" spc="0" normalizeH="0" noProof="0" dirty="0">
                <a:ln>
                  <a:noFill/>
                </a:ln>
                <a:effectLst/>
                <a:uLnTx/>
                <a:uFillTx/>
                <a:latin typeface="Century Gothic" panose="020F0302020204030204"/>
                <a:ea typeface="+mn-ea"/>
                <a:cs typeface="+mn-cs"/>
              </a:rPr>
              <a:t>for</a:t>
            </a:r>
            <a:r>
              <a:rPr kumimoji="0" lang="en-GB" sz="2800" b="1" i="0" strike="noStrike" kern="1200" cap="none" spc="0" normalizeH="0" noProof="0" dirty="0">
                <a:ln>
                  <a:noFill/>
                </a:ln>
                <a:effectLst/>
                <a:uLnTx/>
                <a:uFillTx/>
                <a:latin typeface="Century Gothic" panose="020F0302020204030204"/>
                <a:ea typeface="+mn-ea"/>
                <a:cs typeface="+mn-cs"/>
              </a:rPr>
              <a:t> my</a:t>
            </a:r>
            <a:r>
              <a:rPr kumimoji="0" lang="en-GB" sz="2800" b="1" i="0" u="none" strike="noStrike" kern="1200" cap="none" spc="0" normalizeH="0" noProof="0" dirty="0">
                <a:ln>
                  <a:noFill/>
                </a:ln>
                <a:effectLst/>
                <a:uLnTx/>
                <a:uFillTx/>
                <a:latin typeface="Century Gothic" panose="020F0302020204030204"/>
                <a:ea typeface="+mn-ea"/>
                <a:cs typeface="+mn-cs"/>
              </a:rPr>
              <a:t> mum.</a:t>
            </a:r>
            <a:endParaRPr kumimoji="0" lang="en-GB" sz="2800" b="1" i="0"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233684" y="1348374"/>
            <a:ext cx="11420598" cy="523220"/>
          </a:xfrm>
          <a:prstGeom prst="rect">
            <a:avLst/>
          </a:prstGeom>
          <a:noFill/>
        </p:spPr>
        <p:txBody>
          <a:bodyPr wrap="square" rtlCol="0">
            <a:spAutoFit/>
          </a:bodyPr>
          <a:lstStyle/>
          <a:p>
            <a:r>
              <a:rPr lang="en-US" sz="2800" dirty="0"/>
              <a:t>You have already learnt one meaning of the word ‘para’:</a:t>
            </a:r>
          </a:p>
        </p:txBody>
      </p:sp>
      <p:sp>
        <p:nvSpPr>
          <p:cNvPr id="11" name="TextBox 10">
            <a:extLst>
              <a:ext uri="{FF2B5EF4-FFF2-40B4-BE49-F238E27FC236}">
                <a16:creationId xmlns:a16="http://schemas.microsoft.com/office/drawing/2014/main" id="{3CC80B4A-8FB9-5141-8C3B-F7B756E6597D}"/>
              </a:ext>
            </a:extLst>
          </p:cNvPr>
          <p:cNvSpPr txBox="1"/>
          <p:nvPr/>
        </p:nvSpPr>
        <p:spPr>
          <a:xfrm>
            <a:off x="233682" y="2370322"/>
            <a:ext cx="6805745" cy="523220"/>
          </a:xfrm>
          <a:prstGeom prst="rect">
            <a:avLst/>
          </a:prstGeom>
          <a:noFill/>
        </p:spPr>
        <p:txBody>
          <a:bodyPr wrap="square" rtlCol="0">
            <a:spAutoFit/>
          </a:bodyPr>
          <a:lstStyle/>
          <a:p>
            <a:r>
              <a:rPr lang="en-US" sz="2800" dirty="0"/>
              <a:t>‘Para’ can also mean ‘in order to’.</a:t>
            </a:r>
          </a:p>
        </p:txBody>
      </p:sp>
      <p:sp>
        <p:nvSpPr>
          <p:cNvPr id="12" name="TextBox 11"/>
          <p:cNvSpPr txBox="1"/>
          <p:nvPr/>
        </p:nvSpPr>
        <p:spPr>
          <a:xfrm>
            <a:off x="358213" y="2881296"/>
            <a:ext cx="9195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tx2"/>
                </a:solidFill>
                <a:latin typeface="Century Gothic" panose="020F0302020204030204"/>
              </a:rPr>
              <a:t>Vamos</a:t>
            </a:r>
            <a:r>
              <a:rPr lang="en-GB" sz="2800" b="1" dirty="0">
                <a:solidFill>
                  <a:schemeClr val="tx2"/>
                </a:solidFill>
                <a:latin typeface="Century Gothic" panose="020F0302020204030204"/>
              </a:rPr>
              <a:t> al </a:t>
            </a:r>
            <a:r>
              <a:rPr lang="en-GB" sz="2800" b="1" dirty="0" err="1">
                <a:solidFill>
                  <a:schemeClr val="tx2"/>
                </a:solidFill>
                <a:latin typeface="Century Gothic" panose="020F0302020204030204"/>
              </a:rPr>
              <a:t>centro</a:t>
            </a:r>
            <a:r>
              <a:rPr lang="en-GB" sz="2800" b="1" dirty="0">
                <a:solidFill>
                  <a:schemeClr val="tx2"/>
                </a:solidFill>
                <a:latin typeface="Century Gothic" panose="020F0302020204030204"/>
              </a:rPr>
              <a:t> </a:t>
            </a:r>
            <a:r>
              <a:rPr lang="en-GB" sz="2800" b="1" u="sng" noProof="0" dirty="0">
                <a:solidFill>
                  <a:schemeClr val="tx2"/>
                </a:solidFill>
                <a:latin typeface="Century Gothic" panose="020F0302020204030204"/>
              </a:rPr>
              <a:t>para </a:t>
            </a:r>
            <a:r>
              <a:rPr lang="en-GB" sz="2800" b="1" u="sng" noProof="0" dirty="0" err="1">
                <a:solidFill>
                  <a:schemeClr val="tx2"/>
                </a:solidFill>
                <a:latin typeface="Century Gothic" panose="020F0302020204030204"/>
              </a:rPr>
              <a:t>ver</a:t>
            </a:r>
            <a:r>
              <a:rPr lang="en-GB" sz="2800" b="1" noProof="0" dirty="0">
                <a:solidFill>
                  <a:schemeClr val="tx2"/>
                </a:solidFill>
                <a:latin typeface="Century Gothic" panose="020F0302020204030204"/>
              </a:rPr>
              <a:t> las luces de Navidad.</a:t>
            </a:r>
            <a:endParaRPr kumimoji="0" lang="en-GB" sz="2800" b="1" i="0" u="none" strike="noStrike" kern="1200" cap="none" spc="0" normalizeH="0" baseline="0" noProof="0" dirty="0">
              <a:ln>
                <a:noFill/>
              </a:ln>
              <a:solidFill>
                <a:schemeClr val="tx2"/>
              </a:solidFill>
              <a:effectLst/>
              <a:uLnTx/>
              <a:uFillTx/>
              <a:latin typeface="Century Gothic" panose="020F0302020204030204"/>
            </a:endParaRPr>
          </a:p>
        </p:txBody>
      </p:sp>
      <p:sp>
        <p:nvSpPr>
          <p:cNvPr id="13" name="TextBox 12"/>
          <p:cNvSpPr txBox="1"/>
          <p:nvPr/>
        </p:nvSpPr>
        <p:spPr>
          <a:xfrm>
            <a:off x="358212" y="3392270"/>
            <a:ext cx="119583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F0302020204030204"/>
              </a:rPr>
              <a:t>We are going to go to the centre</a:t>
            </a:r>
            <a:r>
              <a:rPr kumimoji="0" lang="en-GB" sz="2800" b="1" i="0" u="none" strike="noStrike" kern="1200" cap="none" spc="0" normalizeH="0" noProof="0" dirty="0">
                <a:ln>
                  <a:noFill/>
                </a:ln>
                <a:effectLst/>
                <a:uLnTx/>
                <a:uFillTx/>
                <a:latin typeface="Century Gothic" panose="020F0302020204030204"/>
              </a:rPr>
              <a:t> (</a:t>
            </a:r>
            <a:r>
              <a:rPr lang="en-GB" sz="2800" b="1" u="sng" dirty="0">
                <a:latin typeface="Century Gothic" panose="020F0302020204030204"/>
              </a:rPr>
              <a:t>in order) to see</a:t>
            </a:r>
            <a:r>
              <a:rPr lang="en-GB" sz="2800" dirty="0">
                <a:latin typeface="Century Gothic" panose="020F0302020204030204"/>
              </a:rPr>
              <a:t> the Christmas lights</a:t>
            </a:r>
            <a:r>
              <a:rPr kumimoji="0" lang="en-GB" sz="2800" b="1" i="0" u="none" strike="noStrike" kern="1200" cap="none" spc="0" normalizeH="0" noProof="0" dirty="0">
                <a:ln>
                  <a:noFill/>
                </a:ln>
                <a:effectLst/>
                <a:uLnTx/>
                <a:uFillTx/>
                <a:latin typeface="Century Gothic" panose="020F0302020204030204"/>
              </a:rPr>
              <a:t>.</a:t>
            </a:r>
            <a:endParaRPr kumimoji="0" lang="en-GB" sz="2800" b="1" i="0" u="none" strike="noStrike" kern="1200" cap="none" spc="0" normalizeH="0" baseline="0" noProof="0" dirty="0">
              <a:ln>
                <a:noFill/>
              </a:ln>
              <a:effectLst/>
              <a:uLnTx/>
              <a:uFillTx/>
              <a:latin typeface="Century Gothic" panose="020F0302020204030204"/>
            </a:endParaRPr>
          </a:p>
        </p:txBody>
      </p:sp>
      <p:sp>
        <p:nvSpPr>
          <p:cNvPr id="14" name="TextBox 13"/>
          <p:cNvSpPr txBox="1"/>
          <p:nvPr/>
        </p:nvSpPr>
        <p:spPr>
          <a:xfrm>
            <a:off x="358211" y="4334131"/>
            <a:ext cx="10588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tx2"/>
                </a:solidFill>
                <a:latin typeface="Century Gothic" panose="020F0302020204030204"/>
              </a:rPr>
              <a:t>Vais</a:t>
            </a:r>
            <a:r>
              <a:rPr lang="en-GB" sz="2800" b="1" dirty="0">
                <a:solidFill>
                  <a:schemeClr val="tx2"/>
                </a:solidFill>
                <a:latin typeface="Century Gothic" panose="020F0302020204030204"/>
              </a:rPr>
              <a:t> a </a:t>
            </a:r>
            <a:r>
              <a:rPr lang="en-GB" sz="2800" b="1" dirty="0" err="1">
                <a:solidFill>
                  <a:schemeClr val="tx2"/>
                </a:solidFill>
                <a:latin typeface="Century Gothic" panose="020F0302020204030204"/>
              </a:rPr>
              <a:t>viajar</a:t>
            </a:r>
            <a:r>
              <a:rPr lang="en-GB" sz="2800" b="1" dirty="0">
                <a:solidFill>
                  <a:schemeClr val="tx2"/>
                </a:solidFill>
                <a:latin typeface="Century Gothic" panose="020F0302020204030204"/>
              </a:rPr>
              <a:t> a Madrid </a:t>
            </a:r>
            <a:r>
              <a:rPr lang="en-GB" sz="2800" b="1" u="sng" noProof="0" dirty="0">
                <a:solidFill>
                  <a:schemeClr val="tx2"/>
                </a:solidFill>
                <a:latin typeface="Century Gothic" panose="020F0302020204030204"/>
              </a:rPr>
              <a:t>para pasar</a:t>
            </a:r>
            <a:r>
              <a:rPr lang="en-GB" sz="2800" b="1" noProof="0" dirty="0">
                <a:solidFill>
                  <a:schemeClr val="tx2"/>
                </a:solidFill>
                <a:latin typeface="Century Gothic" panose="020F0302020204030204"/>
              </a:rPr>
              <a:t> </a:t>
            </a:r>
            <a:r>
              <a:rPr lang="en-GB" sz="2800" b="1" noProof="0" dirty="0" err="1">
                <a:solidFill>
                  <a:schemeClr val="tx2"/>
                </a:solidFill>
                <a:latin typeface="Century Gothic" panose="020F0302020204030204"/>
              </a:rPr>
              <a:t>tiempo</a:t>
            </a:r>
            <a:r>
              <a:rPr lang="en-GB" sz="2800" b="1" noProof="0" dirty="0">
                <a:solidFill>
                  <a:schemeClr val="tx2"/>
                </a:solidFill>
                <a:latin typeface="Century Gothic" panose="020F0302020204030204"/>
              </a:rPr>
              <a:t> con </a:t>
            </a:r>
            <a:r>
              <a:rPr lang="en-GB" sz="2800" b="1" noProof="0" dirty="0" err="1">
                <a:solidFill>
                  <a:schemeClr val="tx2"/>
                </a:solidFill>
                <a:latin typeface="Century Gothic" panose="020F0302020204030204"/>
              </a:rPr>
              <a:t>tu</a:t>
            </a:r>
            <a:r>
              <a:rPr lang="en-GB" sz="2800" b="1" noProof="0" dirty="0">
                <a:solidFill>
                  <a:schemeClr val="tx2"/>
                </a:solidFill>
                <a:latin typeface="Century Gothic" panose="020F0302020204030204"/>
              </a:rPr>
              <a:t> </a:t>
            </a:r>
            <a:r>
              <a:rPr lang="en-GB" sz="2800" b="1" noProof="0" dirty="0" err="1">
                <a:solidFill>
                  <a:schemeClr val="tx2"/>
                </a:solidFill>
                <a:latin typeface="Century Gothic" panose="020F0302020204030204"/>
              </a:rPr>
              <a:t>familia</a:t>
            </a:r>
            <a:r>
              <a:rPr lang="en-GB" sz="2800" b="1" noProof="0" dirty="0">
                <a:solidFill>
                  <a:schemeClr val="tx2"/>
                </a:solidFill>
                <a:latin typeface="Century Gothic" panose="020F0302020204030204"/>
              </a:rPr>
              <a:t>.</a:t>
            </a:r>
            <a:endParaRPr kumimoji="0" lang="en-GB" sz="2800" b="1" i="0" u="none" strike="noStrike" kern="1200" cap="none" spc="0" normalizeH="0" baseline="0" noProof="0" dirty="0">
              <a:ln>
                <a:noFill/>
              </a:ln>
              <a:solidFill>
                <a:schemeClr val="tx2"/>
              </a:solidFill>
              <a:effectLst/>
              <a:uLnTx/>
              <a:uFillTx/>
              <a:latin typeface="Century Gothic" panose="020F0302020204030204"/>
            </a:endParaRPr>
          </a:p>
        </p:txBody>
      </p:sp>
      <p:sp>
        <p:nvSpPr>
          <p:cNvPr id="15" name="TextBox 14"/>
          <p:cNvSpPr txBox="1"/>
          <p:nvPr/>
        </p:nvSpPr>
        <p:spPr>
          <a:xfrm>
            <a:off x="391415" y="4845105"/>
            <a:ext cx="119583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F0302020204030204"/>
              </a:rPr>
              <a:t>You are all going to travel to Madrid </a:t>
            </a:r>
            <a:r>
              <a:rPr kumimoji="0" lang="en-GB" sz="2800" b="1" i="0" u="none" strike="noStrike" kern="1200" cap="none" spc="0" normalizeH="0" noProof="0" dirty="0">
                <a:ln>
                  <a:noFill/>
                </a:ln>
                <a:effectLst/>
                <a:uLnTx/>
                <a:uFillTx/>
                <a:latin typeface="Century Gothic" panose="020F0302020204030204"/>
              </a:rPr>
              <a:t>(</a:t>
            </a:r>
            <a:r>
              <a:rPr lang="en-GB" sz="2800" b="1" u="sng" dirty="0">
                <a:latin typeface="Century Gothic" panose="020F0302020204030204"/>
              </a:rPr>
              <a:t>in order) to spend</a:t>
            </a:r>
            <a:r>
              <a:rPr lang="en-GB" sz="2800" dirty="0">
                <a:latin typeface="Century Gothic" panose="020F0302020204030204"/>
              </a:rPr>
              <a:t> time with your family.</a:t>
            </a:r>
            <a:endParaRPr kumimoji="0" lang="en-GB" sz="2800" b="1" i="0" u="none" strike="noStrike" kern="1200" cap="none" spc="0" normalizeH="0" baseline="0" noProof="0" dirty="0">
              <a:ln>
                <a:noFill/>
              </a:ln>
              <a:effectLst/>
              <a:uLnTx/>
              <a:uFillTx/>
              <a:latin typeface="Century Gothic" panose="020F0302020204030204"/>
            </a:endParaRPr>
          </a:p>
        </p:txBody>
      </p:sp>
      <p:sp>
        <p:nvSpPr>
          <p:cNvPr id="16" name="Rounded Rectangular Callout 15"/>
          <p:cNvSpPr/>
          <p:nvPr/>
        </p:nvSpPr>
        <p:spPr>
          <a:xfrm>
            <a:off x="7492313" y="2296991"/>
            <a:ext cx="4455366" cy="980006"/>
          </a:xfrm>
          <a:prstGeom prst="wedgeRoundRectCallout">
            <a:avLst>
              <a:gd name="adj1" fmla="val -52546"/>
              <a:gd name="adj2" fmla="val 49427"/>
              <a:gd name="adj3" fmla="val 16667"/>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We often leave out the words ‘in order’ in spoken English.</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17" name="TextBox 16"/>
          <p:cNvSpPr txBox="1"/>
          <p:nvPr/>
        </p:nvSpPr>
        <p:spPr>
          <a:xfrm>
            <a:off x="374814" y="5786964"/>
            <a:ext cx="1195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F0302020204030204"/>
              </a:rPr>
              <a:t>When used in this way, ‘para’ is always followed by an </a:t>
            </a:r>
            <a:r>
              <a:rPr lang="en-GB" sz="2800" b="1" dirty="0">
                <a:latin typeface="Century Gothic" panose="020F0302020204030204"/>
              </a:rPr>
              <a:t>infinitive</a:t>
            </a:r>
            <a:r>
              <a:rPr lang="en-GB" sz="2800" dirty="0">
                <a:latin typeface="Century Gothic" panose="020F0302020204030204"/>
              </a:rPr>
              <a:t>.</a:t>
            </a:r>
            <a:endParaRPr kumimoji="0" lang="en-GB" sz="2800" b="1"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256947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605370" cy="647577"/>
          </a:xfrm>
        </p:spPr>
        <p:txBody>
          <a:bodyPr>
            <a:normAutofit/>
          </a:bodyPr>
          <a:lstStyle/>
          <a:p>
            <a:r>
              <a:rPr lang="en-GB" sz="2600" b="1" dirty="0">
                <a:solidFill>
                  <a:schemeClr val="bg1"/>
                </a:solidFill>
              </a:rPr>
              <a:t>La Navidad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0" name="TextBox 9">
            <a:extLst>
              <a:ext uri="{FF2B5EF4-FFF2-40B4-BE49-F238E27FC236}">
                <a16:creationId xmlns:a16="http://schemas.microsoft.com/office/drawing/2014/main" id="{3CC80B4A-8FB9-5141-8C3B-F7B756E6597D}"/>
              </a:ext>
            </a:extLst>
          </p:cNvPr>
          <p:cNvSpPr txBox="1"/>
          <p:nvPr/>
        </p:nvSpPr>
        <p:spPr>
          <a:xfrm>
            <a:off x="0" y="955679"/>
            <a:ext cx="11420598" cy="769441"/>
          </a:xfrm>
          <a:prstGeom prst="rect">
            <a:avLst/>
          </a:prstGeom>
          <a:noFill/>
        </p:spPr>
        <p:txBody>
          <a:bodyPr wrap="square" rtlCol="0">
            <a:spAutoFit/>
          </a:bodyPr>
          <a:lstStyle/>
          <a:p>
            <a:r>
              <a:rPr lang="en-US" sz="2200" b="1" dirty="0"/>
              <a:t>Lee las </a:t>
            </a:r>
            <a:r>
              <a:rPr lang="en-US" sz="2200" b="1" dirty="0" err="1"/>
              <a:t>frases</a:t>
            </a:r>
            <a:r>
              <a:rPr lang="en-US" sz="2200" b="1" dirty="0"/>
              <a:t> y </a:t>
            </a:r>
            <a:r>
              <a:rPr lang="en-US" sz="2200" b="1" dirty="0" err="1"/>
              <a:t>marca</a:t>
            </a:r>
            <a:r>
              <a:rPr lang="en-US" sz="2200" b="1" dirty="0"/>
              <a:t> </a:t>
            </a:r>
            <a:r>
              <a:rPr lang="en-US" sz="2200" b="1" dirty="0" err="1"/>
              <a:t>quién</a:t>
            </a:r>
            <a:r>
              <a:rPr lang="en-US" sz="2200" b="1" dirty="0"/>
              <a:t> es. </a:t>
            </a:r>
            <a:r>
              <a:rPr lang="en-US" sz="2200" b="1" dirty="0" err="1"/>
              <a:t>Además</a:t>
            </a:r>
            <a:r>
              <a:rPr lang="en-US" sz="2200" b="1" dirty="0"/>
              <a:t>, ¿</a:t>
            </a:r>
            <a:r>
              <a:rPr lang="en-US" sz="2200" b="1" dirty="0" err="1"/>
              <a:t>qué</a:t>
            </a:r>
            <a:r>
              <a:rPr lang="en-US" sz="2200" b="1" dirty="0"/>
              <a:t> </a:t>
            </a:r>
            <a:r>
              <a:rPr lang="en-US" sz="2200" b="1" dirty="0" err="1"/>
              <a:t>significa</a:t>
            </a:r>
            <a:r>
              <a:rPr lang="en-US" sz="2200" b="1" dirty="0"/>
              <a:t> ‘para’ </a:t>
            </a:r>
            <a:r>
              <a:rPr lang="en-US" sz="2200" b="1" dirty="0" err="1"/>
              <a:t>en</a:t>
            </a:r>
            <a:r>
              <a:rPr lang="en-US" sz="2200" b="1" dirty="0"/>
              <a:t> </a:t>
            </a:r>
            <a:r>
              <a:rPr lang="en-US" sz="2200" b="1" dirty="0" err="1"/>
              <a:t>cada</a:t>
            </a:r>
            <a:r>
              <a:rPr lang="en-US" sz="2200" b="1" dirty="0"/>
              <a:t> </a:t>
            </a:r>
            <a:r>
              <a:rPr lang="en-US" sz="2200" b="1" dirty="0" err="1"/>
              <a:t>frase</a:t>
            </a:r>
            <a:r>
              <a:rPr lang="en-US" sz="2200" b="1" dirty="0"/>
              <a:t>, ‘for’ or ‘in order to’? Escribe la </a:t>
            </a:r>
            <a:r>
              <a:rPr lang="en-US" sz="2200" b="1" dirty="0" err="1"/>
              <a:t>opción</a:t>
            </a:r>
            <a:r>
              <a:rPr lang="en-US" sz="2200" b="1" dirty="0"/>
              <a:t> </a:t>
            </a:r>
            <a:r>
              <a:rPr lang="en-US" sz="2200" b="1" dirty="0" err="1"/>
              <a:t>correcta</a:t>
            </a:r>
            <a:r>
              <a:rPr lang="en-US" sz="2200" b="1" dirty="0"/>
              <a:t>.</a:t>
            </a:r>
          </a:p>
        </p:txBody>
      </p:sp>
      <p:graphicFrame>
        <p:nvGraphicFramePr>
          <p:cNvPr id="6" name="Tabla 6">
            <a:extLst>
              <a:ext uri="{FF2B5EF4-FFF2-40B4-BE49-F238E27FC236}">
                <a16:creationId xmlns:a16="http://schemas.microsoft.com/office/drawing/2014/main" id="{F6ABDD7C-F52A-2444-AF11-25BFC841DB77}"/>
              </a:ext>
            </a:extLst>
          </p:cNvPr>
          <p:cNvGraphicFramePr>
            <a:graphicFrameLocks noGrp="1"/>
          </p:cNvGraphicFramePr>
          <p:nvPr>
            <p:extLst>
              <p:ext uri="{D42A27DB-BD31-4B8C-83A1-F6EECF244321}">
                <p14:modId xmlns:p14="http://schemas.microsoft.com/office/powerpoint/2010/main" val="697269298"/>
              </p:ext>
            </p:extLst>
          </p:nvPr>
        </p:nvGraphicFramePr>
        <p:xfrm>
          <a:off x="243578" y="1419770"/>
          <a:ext cx="11724636" cy="4862067"/>
        </p:xfrm>
        <a:graphic>
          <a:graphicData uri="http://schemas.openxmlformats.org/drawingml/2006/table">
            <a:tbl>
              <a:tblPr firstRow="1" bandRow="1">
                <a:tableStyleId>{5DA37D80-6434-44D0-A028-1B22A696006F}</a:tableStyleId>
              </a:tblPr>
              <a:tblGrid>
                <a:gridCol w="6849166">
                  <a:extLst>
                    <a:ext uri="{9D8B030D-6E8A-4147-A177-3AD203B41FA5}">
                      <a16:colId xmlns:a16="http://schemas.microsoft.com/office/drawing/2014/main" val="3715709185"/>
                    </a:ext>
                  </a:extLst>
                </a:gridCol>
                <a:gridCol w="1254327">
                  <a:extLst>
                    <a:ext uri="{9D8B030D-6E8A-4147-A177-3AD203B41FA5}">
                      <a16:colId xmlns:a16="http://schemas.microsoft.com/office/drawing/2014/main" val="2843848240"/>
                    </a:ext>
                  </a:extLst>
                </a:gridCol>
                <a:gridCol w="1272989">
                  <a:extLst>
                    <a:ext uri="{9D8B030D-6E8A-4147-A177-3AD203B41FA5}">
                      <a16:colId xmlns:a16="http://schemas.microsoft.com/office/drawing/2014/main" val="3109632977"/>
                    </a:ext>
                  </a:extLst>
                </a:gridCol>
                <a:gridCol w="979864">
                  <a:extLst>
                    <a:ext uri="{9D8B030D-6E8A-4147-A177-3AD203B41FA5}">
                      <a16:colId xmlns:a16="http://schemas.microsoft.com/office/drawing/2014/main" val="554336352"/>
                    </a:ext>
                  </a:extLst>
                </a:gridCol>
                <a:gridCol w="1368290">
                  <a:extLst>
                    <a:ext uri="{9D8B030D-6E8A-4147-A177-3AD203B41FA5}">
                      <a16:colId xmlns:a16="http://schemas.microsoft.com/office/drawing/2014/main" val="713699595"/>
                    </a:ext>
                  </a:extLst>
                </a:gridCol>
              </a:tblGrid>
              <a:tr h="386468">
                <a:tc rowSpan="2">
                  <a:txBody>
                    <a:bodyPr/>
                    <a:lstStyle/>
                    <a:p>
                      <a:pPr algn="ctr"/>
                      <a:endParaRPr lang="es-GB" sz="2000" dirty="0">
                        <a:solidFill>
                          <a:schemeClr val="tx1"/>
                        </a:solidFill>
                      </a:endParaRPr>
                    </a:p>
                  </a:txBody>
                  <a:tcPr>
                    <a:lnL w="12700" cmpd="sng">
                      <a:noFill/>
                    </a:lnL>
                    <a:lnT w="12700" cmpd="sng">
                      <a:noFill/>
                    </a:lnT>
                  </a:tcPr>
                </a:tc>
                <a:tc gridSpan="3">
                  <a:txBody>
                    <a:bodyPr/>
                    <a:lstStyle/>
                    <a:p>
                      <a:pPr algn="ctr"/>
                      <a:r>
                        <a:rPr lang="es-GB" sz="2000" dirty="0">
                          <a:solidFill>
                            <a:schemeClr val="tx1"/>
                          </a:solidFill>
                        </a:rPr>
                        <a:t>¿Quién?</a:t>
                      </a:r>
                    </a:p>
                  </a:txBody>
                  <a:tcPr/>
                </a:tc>
                <a:tc hMerge="1">
                  <a:txBody>
                    <a:bodyPr/>
                    <a:lstStyle/>
                    <a:p>
                      <a:pPr algn="ctr"/>
                      <a:endParaRPr lang="es-GB" sz="2000" dirty="0">
                        <a:solidFill>
                          <a:schemeClr val="accent5">
                            <a:lumMod val="50000"/>
                          </a:schemeClr>
                        </a:solidFill>
                      </a:endParaRPr>
                    </a:p>
                  </a:txBody>
                  <a:tcPr/>
                </a:tc>
                <a:tc hMerge="1">
                  <a:txBody>
                    <a:bodyPr/>
                    <a:lstStyle/>
                    <a:p>
                      <a:pPr algn="ctr"/>
                      <a:endParaRPr lang="es-GB" sz="2000" dirty="0">
                        <a:solidFill>
                          <a:schemeClr val="accent5">
                            <a:lumMod val="50000"/>
                          </a:schemeClr>
                        </a:solidFill>
                      </a:endParaRPr>
                    </a:p>
                  </a:txBody>
                  <a:tcPr/>
                </a:tc>
                <a:tc>
                  <a:txBody>
                    <a:bodyPr/>
                    <a:lstStyle/>
                    <a:p>
                      <a:pPr algn="ctr"/>
                      <a:endParaRPr lang="es-GB" sz="2000" dirty="0">
                        <a:solidFill>
                          <a:schemeClr val="tx1"/>
                        </a:solidFill>
                      </a:endParaRPr>
                    </a:p>
                  </a:txBody>
                  <a:tcPr>
                    <a:lnR w="12700" cmpd="sng">
                      <a:noFill/>
                    </a:lnR>
                    <a:lnT w="12700" cmpd="sng">
                      <a:noFill/>
                    </a:lnT>
                  </a:tcPr>
                </a:tc>
                <a:extLst>
                  <a:ext uri="{0D108BD9-81ED-4DB2-BD59-A6C34878D82A}">
                    <a16:rowId xmlns:a16="http://schemas.microsoft.com/office/drawing/2014/main" val="3859479988"/>
                  </a:ext>
                </a:extLst>
              </a:tr>
              <a:tr h="981035">
                <a:tc vMerge="1">
                  <a:txBody>
                    <a:bodyPr/>
                    <a:lstStyle/>
                    <a:p>
                      <a:pPr algn="ctr"/>
                      <a:endParaRPr lang="es-GB" sz="2000" dirty="0">
                        <a:solidFill>
                          <a:schemeClr val="accent5">
                            <a:lumMod val="50000"/>
                          </a:schemeClr>
                        </a:solidFill>
                      </a:endParaRPr>
                    </a:p>
                  </a:txBody>
                  <a:tcPr/>
                </a:tc>
                <a:tc>
                  <a:txBody>
                    <a:bodyPr/>
                    <a:lstStyle/>
                    <a:p>
                      <a:pPr algn="ctr"/>
                      <a:r>
                        <a:rPr lang="es-GB" sz="2000" dirty="0">
                          <a:solidFill>
                            <a:schemeClr val="tx1"/>
                          </a:solidFill>
                        </a:rPr>
                        <a:t>Nosotros</a:t>
                      </a:r>
                    </a:p>
                  </a:txBody>
                  <a:tcPr anchor="ctr">
                    <a:noFill/>
                  </a:tcPr>
                </a:tc>
                <a:tc>
                  <a:txBody>
                    <a:bodyPr/>
                    <a:lstStyle/>
                    <a:p>
                      <a:pPr algn="ctr"/>
                      <a:r>
                        <a:rPr lang="es-GB" sz="2000" dirty="0">
                          <a:solidFill>
                            <a:schemeClr val="tx1"/>
                          </a:solidFill>
                        </a:rPr>
                        <a:t>Vosotros</a:t>
                      </a:r>
                    </a:p>
                  </a:txBody>
                  <a:tcPr anchor="ctr">
                    <a:noFill/>
                  </a:tcPr>
                </a:tc>
                <a:tc>
                  <a:txBody>
                    <a:bodyPr/>
                    <a:lstStyle/>
                    <a:p>
                      <a:pPr algn="ctr"/>
                      <a:r>
                        <a:rPr lang="es-GB" sz="2000" dirty="0">
                          <a:solidFill>
                            <a:schemeClr val="tx1"/>
                          </a:solidFill>
                        </a:rPr>
                        <a:t>Ellos</a:t>
                      </a:r>
                    </a:p>
                  </a:txBody>
                  <a:tcPr anchor="ctr">
                    <a:noFill/>
                  </a:tcPr>
                </a:tc>
                <a:tc>
                  <a:txBody>
                    <a:bodyPr/>
                    <a:lstStyle/>
                    <a:p>
                      <a:pPr algn="ctr"/>
                      <a:r>
                        <a:rPr lang="es-GB" sz="2000" dirty="0">
                          <a:solidFill>
                            <a:schemeClr val="tx1"/>
                          </a:solidFill>
                        </a:rPr>
                        <a:t>’For’ or ‘in order to’?</a:t>
                      </a:r>
                    </a:p>
                  </a:txBody>
                  <a:tcPr anchor="ctr"/>
                </a:tc>
                <a:extLst>
                  <a:ext uri="{0D108BD9-81ED-4DB2-BD59-A6C34878D82A}">
                    <a16:rowId xmlns:a16="http://schemas.microsoft.com/office/drawing/2014/main" val="1804178711"/>
                  </a:ext>
                </a:extLst>
              </a:tr>
              <a:tr h="452289">
                <a:tc>
                  <a:txBody>
                    <a:bodyPr/>
                    <a:lstStyle/>
                    <a:p>
                      <a:pPr algn="l"/>
                      <a:r>
                        <a:rPr lang="es-GB" sz="2000" b="1" dirty="0">
                          <a:solidFill>
                            <a:schemeClr val="tx1"/>
                          </a:solidFill>
                        </a:rPr>
                        <a:t>1. </a:t>
                      </a:r>
                      <a:r>
                        <a:rPr lang="es-GB" sz="2000" b="0" dirty="0">
                          <a:solidFill>
                            <a:schemeClr val="tx1"/>
                          </a:solidFill>
                        </a:rPr>
                        <a:t>Vais a la calle para tocar la guitarra y cantar.</a:t>
                      </a:r>
                    </a:p>
                  </a:txBody>
                  <a:tcPr>
                    <a:noFill/>
                  </a:tcPr>
                </a:tc>
                <a:tc>
                  <a:txBody>
                    <a:bodyPr/>
                    <a:lstStyle/>
                    <a:p>
                      <a:pPr algn="ctr"/>
                      <a:r>
                        <a:rPr lang="es-GB" sz="2000" b="1" dirty="0">
                          <a:solidFill>
                            <a:schemeClr val="accent5">
                              <a:lumMod val="50000"/>
                            </a:schemeClr>
                          </a:solidFill>
                        </a:rPr>
                        <a:t> </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3373209938"/>
                  </a:ext>
                </a:extLst>
              </a:tr>
              <a:tr h="452289">
                <a:tc>
                  <a:txBody>
                    <a:bodyPr/>
                    <a:lstStyle/>
                    <a:p>
                      <a:pPr algn="l"/>
                      <a:r>
                        <a:rPr lang="es-GB" sz="2000" b="1" dirty="0">
                          <a:solidFill>
                            <a:schemeClr val="tx1"/>
                          </a:solidFill>
                        </a:rPr>
                        <a:t>2</a:t>
                      </a:r>
                      <a:r>
                        <a:rPr lang="es-ES" sz="2000" b="1" dirty="0">
                          <a:solidFill>
                            <a:schemeClr val="tx1"/>
                          </a:solidFill>
                        </a:rPr>
                        <a:t>. </a:t>
                      </a:r>
                      <a:r>
                        <a:rPr lang="es-ES" sz="2000" b="0" dirty="0">
                          <a:solidFill>
                            <a:schemeClr val="tx1"/>
                          </a:solidFill>
                        </a:rPr>
                        <a:t>¿Vais a comprar estas gafas de sol para Miguel?</a:t>
                      </a:r>
                      <a:endParaRPr lang="es-GB" sz="2000" b="1" dirty="0">
                        <a:solidFill>
                          <a:schemeClr val="tx1"/>
                        </a:solidFill>
                      </a:endParaRPr>
                    </a:p>
                  </a:txBody>
                  <a:tcPr>
                    <a:noFill/>
                  </a:tcPr>
                </a:tc>
                <a:tc>
                  <a:txBody>
                    <a:bodyPr/>
                    <a:lstStyle/>
                    <a:p>
                      <a:pPr algn="ctr"/>
                      <a:endParaRPr lang="es-GB" sz="2000" b="1">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2665177931"/>
                  </a:ext>
                </a:extLst>
              </a:tr>
              <a:tr h="683752">
                <a:tc>
                  <a:txBody>
                    <a:bodyPr/>
                    <a:lstStyle/>
                    <a:p>
                      <a:pPr algn="l"/>
                      <a:r>
                        <a:rPr lang="es-GB" sz="2000" b="1" dirty="0">
                          <a:solidFill>
                            <a:schemeClr val="tx1"/>
                          </a:solidFill>
                        </a:rPr>
                        <a:t>3</a:t>
                      </a:r>
                      <a:r>
                        <a:rPr lang="es-ES" sz="2000" b="1" dirty="0">
                          <a:solidFill>
                            <a:schemeClr val="tx1"/>
                          </a:solidFill>
                        </a:rPr>
                        <a:t>.  </a:t>
                      </a:r>
                      <a:r>
                        <a:rPr lang="es-ES" sz="2000" b="0" dirty="0">
                          <a:solidFill>
                            <a:schemeClr val="tx1"/>
                          </a:solidFill>
                        </a:rPr>
                        <a:t>¡Vamos a tener que esperar hasta medianoche para comer las uvas!</a:t>
                      </a:r>
                      <a:endParaRPr lang="es-GB" sz="2000" b="1" dirty="0">
                        <a:solidFill>
                          <a:schemeClr val="tx1"/>
                        </a:solidFill>
                      </a:endParaRPr>
                    </a:p>
                  </a:txBody>
                  <a:tcPr>
                    <a:noFill/>
                  </a:tcPr>
                </a:tc>
                <a:tc>
                  <a:txBody>
                    <a:bodyPr/>
                    <a:lstStyle/>
                    <a:p>
                      <a:pPr algn="ctr"/>
                      <a:endParaRPr lang="es-GB" sz="2000" b="1">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4234398125"/>
                  </a:ext>
                </a:extLst>
              </a:tr>
              <a:tr h="683752">
                <a:tc>
                  <a:txBody>
                    <a:bodyPr/>
                    <a:lstStyle/>
                    <a:p>
                      <a:pPr algn="l"/>
                      <a:r>
                        <a:rPr lang="es-GB" sz="2000" b="1">
                          <a:solidFill>
                            <a:schemeClr val="tx1"/>
                          </a:solidFill>
                        </a:rPr>
                        <a:t>4</a:t>
                      </a:r>
                      <a:r>
                        <a:rPr lang="es-ES" sz="2000" b="1" dirty="0">
                          <a:solidFill>
                            <a:schemeClr val="tx1"/>
                          </a:solidFill>
                        </a:rPr>
                        <a:t>. </a:t>
                      </a:r>
                      <a:r>
                        <a:rPr lang="es-ES" sz="2000" b="0" dirty="0">
                          <a:solidFill>
                            <a:schemeClr val="tx1"/>
                          </a:solidFill>
                        </a:rPr>
                        <a:t>Van a casa para ver programas de Navidad en televisión.</a:t>
                      </a:r>
                      <a:endParaRPr lang="es-GB" sz="2000" b="1" dirty="0">
                        <a:solidFill>
                          <a:schemeClr val="tx1"/>
                        </a:solidFill>
                      </a:endParaRPr>
                    </a:p>
                  </a:txBody>
                  <a:tcPr>
                    <a:noFill/>
                  </a:tcPr>
                </a:tc>
                <a:tc>
                  <a:txBody>
                    <a:bodyPr/>
                    <a:lstStyle/>
                    <a:p>
                      <a:pPr algn="ctr"/>
                      <a:endParaRPr lang="es-GB" sz="2000" b="1">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2308446884"/>
                  </a:ext>
                </a:extLst>
              </a:tr>
              <a:tr h="452289">
                <a:tc>
                  <a:txBody>
                    <a:bodyPr/>
                    <a:lstStyle/>
                    <a:p>
                      <a:pPr algn="l"/>
                      <a:r>
                        <a:rPr lang="es-GB" sz="2000" b="1" dirty="0">
                          <a:solidFill>
                            <a:schemeClr val="tx1"/>
                          </a:solidFill>
                        </a:rPr>
                        <a:t>5</a:t>
                      </a:r>
                      <a:r>
                        <a:rPr lang="es-ES" sz="2000" b="1" dirty="0">
                          <a:solidFill>
                            <a:schemeClr val="tx1"/>
                          </a:solidFill>
                        </a:rPr>
                        <a:t>. </a:t>
                      </a:r>
                      <a:r>
                        <a:rPr lang="es-ES" sz="2000" b="0" dirty="0">
                          <a:solidFill>
                            <a:schemeClr val="tx1"/>
                          </a:solidFill>
                        </a:rPr>
                        <a:t>Van a preparar los polvorones* para la familia.</a:t>
                      </a:r>
                      <a:endParaRPr lang="es-ES" sz="2000" b="1" dirty="0">
                        <a:solidFill>
                          <a:schemeClr val="tx1"/>
                        </a:solidFill>
                      </a:endParaRPr>
                    </a:p>
                  </a:txBody>
                  <a:tcPr>
                    <a:noFill/>
                  </a:tcPr>
                </a:tc>
                <a:tc>
                  <a:txBody>
                    <a:bodyPr/>
                    <a:lstStyle/>
                    <a:p>
                      <a:pPr algn="ctr"/>
                      <a:endParaRPr lang="es-GB" sz="2000" b="1">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2458585072"/>
                  </a:ext>
                </a:extLst>
              </a:tr>
              <a:tr h="683752">
                <a:tc>
                  <a:txBody>
                    <a:bodyPr/>
                    <a:lstStyle/>
                    <a:p>
                      <a:pPr algn="l"/>
                      <a:r>
                        <a:rPr lang="es-GB" sz="2000" b="1" dirty="0">
                          <a:solidFill>
                            <a:schemeClr val="tx1"/>
                          </a:solidFill>
                        </a:rPr>
                        <a:t>6</a:t>
                      </a:r>
                      <a:r>
                        <a:rPr lang="es-ES" sz="2000" b="0" dirty="0">
                          <a:solidFill>
                            <a:schemeClr val="tx1"/>
                          </a:solidFill>
                        </a:rPr>
                        <a:t> Vamos a buscar regalos para mandar a nuestros amigos.</a:t>
                      </a:r>
                      <a:endParaRPr lang="es-GB" sz="2000" b="1" dirty="0">
                        <a:solidFill>
                          <a:schemeClr val="tx1"/>
                        </a:solidFill>
                      </a:endParaRPr>
                    </a:p>
                  </a:txBody>
                  <a:tcPr>
                    <a:noFill/>
                  </a:tcPr>
                </a:tc>
                <a:tc>
                  <a:txBody>
                    <a:bodyPr/>
                    <a:lstStyle/>
                    <a:p>
                      <a:pPr algn="ctr"/>
                      <a:endParaRPr lang="es-GB" sz="2000" b="1"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2584773217"/>
                  </a:ext>
                </a:extLst>
              </a:tr>
            </a:tbl>
          </a:graphicData>
        </a:graphic>
      </p:graphicFrame>
      <p:pic>
        <p:nvPicPr>
          <p:cNvPr id="26" name="Picture 10">
            <a:extLst>
              <a:ext uri="{FF2B5EF4-FFF2-40B4-BE49-F238E27FC236}">
                <a16:creationId xmlns:a16="http://schemas.microsoft.com/office/drawing/2014/main" id="{A8D24934-1A01-884C-88B3-5D25F0764E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57741" y="2849812"/>
            <a:ext cx="412997" cy="430204"/>
          </a:xfrm>
          <a:prstGeom prst="rect">
            <a:avLst/>
          </a:prstGeom>
        </p:spPr>
      </p:pic>
      <p:pic>
        <p:nvPicPr>
          <p:cNvPr id="1026" name="Picture 2" descr="clip art - Clip Art Library">
            <a:extLst>
              <a:ext uri="{FF2B5EF4-FFF2-40B4-BE49-F238E27FC236}">
                <a16:creationId xmlns:a16="http://schemas.microsoft.com/office/drawing/2014/main" id="{0DC1C9B4-A3E1-A24C-92E4-0039934FDF4F}"/>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64297" y="1826988"/>
            <a:ext cx="916212" cy="916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ristmas carol clipart - Clip Art Library">
            <a:extLst>
              <a:ext uri="{FF2B5EF4-FFF2-40B4-BE49-F238E27FC236}">
                <a16:creationId xmlns:a16="http://schemas.microsoft.com/office/drawing/2014/main" id="{D49203C2-3787-1B4E-B144-22F9823893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45392" y="1848293"/>
            <a:ext cx="1117332" cy="91621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8E5B88A-95EA-B245-A593-22935CA62232}"/>
              </a:ext>
            </a:extLst>
          </p:cNvPr>
          <p:cNvSpPr txBox="1"/>
          <p:nvPr/>
        </p:nvSpPr>
        <p:spPr>
          <a:xfrm>
            <a:off x="10559967" y="2848312"/>
            <a:ext cx="1454244" cy="400110"/>
          </a:xfrm>
          <a:prstGeom prst="rect">
            <a:avLst/>
          </a:prstGeom>
          <a:noFill/>
        </p:spPr>
        <p:txBody>
          <a:bodyPr wrap="none" rtlCol="0">
            <a:spAutoFit/>
          </a:bodyPr>
          <a:lstStyle/>
          <a:p>
            <a:pPr algn="l"/>
            <a:r>
              <a:rPr lang="es-GB" sz="2000" dirty="0"/>
              <a:t>in order to</a:t>
            </a:r>
          </a:p>
        </p:txBody>
      </p:sp>
      <p:pic>
        <p:nvPicPr>
          <p:cNvPr id="12" name="Picture 10">
            <a:extLst>
              <a:ext uri="{FF2B5EF4-FFF2-40B4-BE49-F238E27FC236}">
                <a16:creationId xmlns:a16="http://schemas.microsoft.com/office/drawing/2014/main" id="{485B99EB-B1A2-F146-823D-A6887B6688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57740" y="3269032"/>
            <a:ext cx="412997" cy="430204"/>
          </a:xfrm>
          <a:prstGeom prst="rect">
            <a:avLst/>
          </a:prstGeom>
        </p:spPr>
      </p:pic>
      <p:pic>
        <p:nvPicPr>
          <p:cNvPr id="13" name="Picture 10">
            <a:extLst>
              <a:ext uri="{FF2B5EF4-FFF2-40B4-BE49-F238E27FC236}">
                <a16:creationId xmlns:a16="http://schemas.microsoft.com/office/drawing/2014/main" id="{2C37D87E-C204-DD44-BB0E-B4A50FF149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5494" y="3884311"/>
            <a:ext cx="412997" cy="430204"/>
          </a:xfrm>
          <a:prstGeom prst="rect">
            <a:avLst/>
          </a:prstGeom>
        </p:spPr>
      </p:pic>
      <p:pic>
        <p:nvPicPr>
          <p:cNvPr id="14" name="Picture 10">
            <a:extLst>
              <a:ext uri="{FF2B5EF4-FFF2-40B4-BE49-F238E27FC236}">
                <a16:creationId xmlns:a16="http://schemas.microsoft.com/office/drawing/2014/main" id="{9900C695-816F-B74A-8A4A-FB4E44275B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71612" y="4598915"/>
            <a:ext cx="412997" cy="430204"/>
          </a:xfrm>
          <a:prstGeom prst="rect">
            <a:avLst/>
          </a:prstGeom>
        </p:spPr>
      </p:pic>
      <p:pic>
        <p:nvPicPr>
          <p:cNvPr id="15" name="Picture 10">
            <a:extLst>
              <a:ext uri="{FF2B5EF4-FFF2-40B4-BE49-F238E27FC236}">
                <a16:creationId xmlns:a16="http://schemas.microsoft.com/office/drawing/2014/main" id="{50EB79CF-7B21-8B4B-93A6-F054B2C56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71612" y="5157452"/>
            <a:ext cx="412997" cy="430204"/>
          </a:xfrm>
          <a:prstGeom prst="rect">
            <a:avLst/>
          </a:prstGeom>
        </p:spPr>
      </p:pic>
      <p:pic>
        <p:nvPicPr>
          <p:cNvPr id="16" name="Picture 10">
            <a:extLst>
              <a:ext uri="{FF2B5EF4-FFF2-40B4-BE49-F238E27FC236}">
                <a16:creationId xmlns:a16="http://schemas.microsoft.com/office/drawing/2014/main" id="{7AF5F405-3651-8A40-863B-D47826CDB7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5494" y="5722289"/>
            <a:ext cx="412997" cy="430204"/>
          </a:xfrm>
          <a:prstGeom prst="rect">
            <a:avLst/>
          </a:prstGeom>
        </p:spPr>
      </p:pic>
      <p:sp>
        <p:nvSpPr>
          <p:cNvPr id="17" name="CuadroTexto 2">
            <a:extLst>
              <a:ext uri="{FF2B5EF4-FFF2-40B4-BE49-F238E27FC236}">
                <a16:creationId xmlns:a16="http://schemas.microsoft.com/office/drawing/2014/main" id="{D4B7542E-58F5-614E-8524-F222420446BC}"/>
              </a:ext>
            </a:extLst>
          </p:cNvPr>
          <p:cNvSpPr txBox="1"/>
          <p:nvPr/>
        </p:nvSpPr>
        <p:spPr>
          <a:xfrm>
            <a:off x="11032051" y="3314693"/>
            <a:ext cx="510076" cy="400110"/>
          </a:xfrm>
          <a:prstGeom prst="rect">
            <a:avLst/>
          </a:prstGeom>
          <a:noFill/>
        </p:spPr>
        <p:txBody>
          <a:bodyPr wrap="none" rtlCol="0">
            <a:spAutoFit/>
          </a:bodyPr>
          <a:lstStyle/>
          <a:p>
            <a:pPr algn="l"/>
            <a:r>
              <a:rPr lang="es-ES" sz="2000" dirty="0" err="1"/>
              <a:t>for</a:t>
            </a:r>
            <a:endParaRPr lang="es-GB" sz="2000" dirty="0"/>
          </a:p>
        </p:txBody>
      </p:sp>
      <p:sp>
        <p:nvSpPr>
          <p:cNvPr id="18" name="CuadroTexto 2">
            <a:extLst>
              <a:ext uri="{FF2B5EF4-FFF2-40B4-BE49-F238E27FC236}">
                <a16:creationId xmlns:a16="http://schemas.microsoft.com/office/drawing/2014/main" id="{60970FBE-F171-3442-9E5F-FF26373A17AF}"/>
              </a:ext>
            </a:extLst>
          </p:cNvPr>
          <p:cNvSpPr txBox="1"/>
          <p:nvPr/>
        </p:nvSpPr>
        <p:spPr>
          <a:xfrm>
            <a:off x="10572969" y="3891969"/>
            <a:ext cx="1454244" cy="400110"/>
          </a:xfrm>
          <a:prstGeom prst="rect">
            <a:avLst/>
          </a:prstGeom>
          <a:noFill/>
        </p:spPr>
        <p:txBody>
          <a:bodyPr wrap="none" rtlCol="0">
            <a:spAutoFit/>
          </a:bodyPr>
          <a:lstStyle/>
          <a:p>
            <a:pPr algn="l"/>
            <a:r>
              <a:rPr lang="es-GB" sz="2000" dirty="0"/>
              <a:t>in order to</a:t>
            </a:r>
          </a:p>
        </p:txBody>
      </p:sp>
      <p:sp>
        <p:nvSpPr>
          <p:cNvPr id="19" name="CuadroTexto 2">
            <a:extLst>
              <a:ext uri="{FF2B5EF4-FFF2-40B4-BE49-F238E27FC236}">
                <a16:creationId xmlns:a16="http://schemas.microsoft.com/office/drawing/2014/main" id="{2B37A71B-9527-1E48-AEB9-FE4EF96E24B7}"/>
              </a:ext>
            </a:extLst>
          </p:cNvPr>
          <p:cNvSpPr txBox="1"/>
          <p:nvPr/>
        </p:nvSpPr>
        <p:spPr>
          <a:xfrm>
            <a:off x="10551367" y="4581573"/>
            <a:ext cx="1454244" cy="400110"/>
          </a:xfrm>
          <a:prstGeom prst="rect">
            <a:avLst/>
          </a:prstGeom>
          <a:noFill/>
        </p:spPr>
        <p:txBody>
          <a:bodyPr wrap="none" rtlCol="0">
            <a:spAutoFit/>
          </a:bodyPr>
          <a:lstStyle/>
          <a:p>
            <a:pPr algn="l"/>
            <a:r>
              <a:rPr lang="es-GB" sz="2000" dirty="0"/>
              <a:t>in order to</a:t>
            </a:r>
          </a:p>
        </p:txBody>
      </p:sp>
      <p:sp>
        <p:nvSpPr>
          <p:cNvPr id="20" name="CuadroTexto 2">
            <a:extLst>
              <a:ext uri="{FF2B5EF4-FFF2-40B4-BE49-F238E27FC236}">
                <a16:creationId xmlns:a16="http://schemas.microsoft.com/office/drawing/2014/main" id="{045375D1-7204-3149-BA7F-A3E9C4C767AD}"/>
              </a:ext>
            </a:extLst>
          </p:cNvPr>
          <p:cNvSpPr txBox="1"/>
          <p:nvPr/>
        </p:nvSpPr>
        <p:spPr>
          <a:xfrm>
            <a:off x="11045053" y="5168602"/>
            <a:ext cx="510076" cy="400110"/>
          </a:xfrm>
          <a:prstGeom prst="rect">
            <a:avLst/>
          </a:prstGeom>
          <a:noFill/>
        </p:spPr>
        <p:txBody>
          <a:bodyPr wrap="none" rtlCol="0">
            <a:spAutoFit/>
          </a:bodyPr>
          <a:lstStyle/>
          <a:p>
            <a:pPr algn="l"/>
            <a:r>
              <a:rPr lang="es-ES" sz="2000" dirty="0" err="1"/>
              <a:t>for</a:t>
            </a:r>
            <a:endParaRPr lang="es-GB" sz="2000" dirty="0"/>
          </a:p>
        </p:txBody>
      </p:sp>
      <p:sp>
        <p:nvSpPr>
          <p:cNvPr id="21" name="CuadroTexto 2">
            <a:extLst>
              <a:ext uri="{FF2B5EF4-FFF2-40B4-BE49-F238E27FC236}">
                <a16:creationId xmlns:a16="http://schemas.microsoft.com/office/drawing/2014/main" id="{83C568BA-369B-5F4C-9F4D-3AD3499497A9}"/>
              </a:ext>
            </a:extLst>
          </p:cNvPr>
          <p:cNvSpPr txBox="1"/>
          <p:nvPr/>
        </p:nvSpPr>
        <p:spPr>
          <a:xfrm>
            <a:off x="10572969" y="5777901"/>
            <a:ext cx="1454244" cy="400110"/>
          </a:xfrm>
          <a:prstGeom prst="rect">
            <a:avLst/>
          </a:prstGeom>
          <a:noFill/>
        </p:spPr>
        <p:txBody>
          <a:bodyPr wrap="none" rtlCol="0">
            <a:spAutoFit/>
          </a:bodyPr>
          <a:lstStyle/>
          <a:p>
            <a:pPr algn="l"/>
            <a:r>
              <a:rPr lang="es-GB" sz="2000" dirty="0"/>
              <a:t>in order to</a:t>
            </a:r>
          </a:p>
        </p:txBody>
      </p:sp>
      <p:sp>
        <p:nvSpPr>
          <p:cNvPr id="22" name="Llamada rectangular redondeada 2">
            <a:extLst>
              <a:ext uri="{FF2B5EF4-FFF2-40B4-BE49-F238E27FC236}">
                <a16:creationId xmlns:a16="http://schemas.microsoft.com/office/drawing/2014/main" id="{64EDA122-4794-7245-AE99-4942A0D945C0}"/>
              </a:ext>
            </a:extLst>
          </p:cNvPr>
          <p:cNvSpPr/>
          <p:nvPr/>
        </p:nvSpPr>
        <p:spPr>
          <a:xfrm>
            <a:off x="2133866" y="2421501"/>
            <a:ext cx="3883084" cy="2555469"/>
          </a:xfrm>
          <a:prstGeom prst="wedgeRoundRectCallout">
            <a:avLst>
              <a:gd name="adj1" fmla="val -7186"/>
              <a:gd name="adj2" fmla="val 6003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s-ES" sz="2000" dirty="0">
                <a:solidFill>
                  <a:schemeClr val="tx1"/>
                </a:solidFill>
              </a:rPr>
              <a:t>En España, </a:t>
            </a:r>
            <a:r>
              <a:rPr lang="es-ES" sz="2000" b="1" dirty="0">
                <a:solidFill>
                  <a:schemeClr val="tx1"/>
                </a:solidFill>
              </a:rPr>
              <a:t>el polvorón </a:t>
            </a:r>
            <a:r>
              <a:rPr lang="es-ES" sz="2000" dirty="0">
                <a:solidFill>
                  <a:schemeClr val="tx1"/>
                </a:solidFill>
              </a:rPr>
              <a:t>es un dulce típico de Navidad que deja polvo* por todas partes cuando lo comes. </a:t>
            </a:r>
          </a:p>
          <a:p>
            <a:endParaRPr lang="es-ES" sz="2000" b="1" dirty="0">
              <a:solidFill>
                <a:schemeClr val="tx1"/>
              </a:solidFill>
            </a:endParaRPr>
          </a:p>
          <a:p>
            <a:pPr algn="r"/>
            <a:r>
              <a:rPr lang="es-ES" sz="2000" dirty="0">
                <a:solidFill>
                  <a:schemeClr val="tx1"/>
                </a:solidFill>
              </a:rPr>
              <a:t>*polvo =</a:t>
            </a:r>
          </a:p>
          <a:p>
            <a:pPr algn="r"/>
            <a:r>
              <a:rPr lang="es-ES" sz="2000" dirty="0">
                <a:solidFill>
                  <a:schemeClr val="tx1"/>
                </a:solidFill>
              </a:rPr>
              <a:t> </a:t>
            </a:r>
            <a:r>
              <a:rPr lang="es-ES" sz="2000" dirty="0" err="1">
                <a:solidFill>
                  <a:schemeClr val="tx1"/>
                </a:solidFill>
              </a:rPr>
              <a:t>powder</a:t>
            </a:r>
            <a:r>
              <a:rPr lang="es-ES" sz="2000" dirty="0">
                <a:solidFill>
                  <a:schemeClr val="tx1"/>
                </a:solidFill>
              </a:rPr>
              <a:t>, </a:t>
            </a:r>
            <a:r>
              <a:rPr lang="es-ES" sz="2000" dirty="0" err="1">
                <a:solidFill>
                  <a:schemeClr val="tx1"/>
                </a:solidFill>
              </a:rPr>
              <a:t>dust</a:t>
            </a:r>
            <a:endParaRPr lang="es-GB" sz="2000" dirty="0">
              <a:solidFill>
                <a:schemeClr val="tx1"/>
              </a:solidFill>
            </a:endParaRPr>
          </a:p>
          <a:p>
            <a:pPr algn="ctr"/>
            <a:endParaRPr lang="es-ES" sz="2000" dirty="0">
              <a:solidFill>
                <a:schemeClr val="tx1"/>
              </a:solidFill>
            </a:endParaRPr>
          </a:p>
        </p:txBody>
      </p:sp>
      <p:sp>
        <p:nvSpPr>
          <p:cNvPr id="9" name="TextBox 8">
            <a:extLst>
              <a:ext uri="{FF2B5EF4-FFF2-40B4-BE49-F238E27FC236}">
                <a16:creationId xmlns:a16="http://schemas.microsoft.com/office/drawing/2014/main" id="{0FEE2ED2-8E6D-4F4E-AB16-22DF4D7AEC98}"/>
              </a:ext>
            </a:extLst>
          </p:cNvPr>
          <p:cNvSpPr txBox="1"/>
          <p:nvPr/>
        </p:nvSpPr>
        <p:spPr>
          <a:xfrm>
            <a:off x="8200938" y="5733730"/>
            <a:ext cx="1754660" cy="461665"/>
          </a:xfrm>
          <a:prstGeom prst="rect">
            <a:avLst/>
          </a:prstGeom>
          <a:noFill/>
        </p:spPr>
        <p:txBody>
          <a:bodyPr wrap="square" rtlCol="0">
            <a:spAutoFit/>
          </a:bodyPr>
          <a:lstStyle/>
          <a:p>
            <a:pPr algn="l"/>
            <a:r>
              <a:rPr lang="en-US" sz="2400"/>
              <a:t> </a:t>
            </a:r>
            <a:endParaRPr lang="en-US" sz="2400" dirty="0"/>
          </a:p>
        </p:txBody>
      </p:sp>
      <p:pic>
        <p:nvPicPr>
          <p:cNvPr id="32" name="Picture 31">
            <a:extLst>
              <a:ext uri="{FF2B5EF4-FFF2-40B4-BE49-F238E27FC236}">
                <a16:creationId xmlns:a16="http://schemas.microsoft.com/office/drawing/2014/main" id="{B92FED6E-3A80-7E47-85E1-C8FDCCD95130}"/>
              </a:ext>
            </a:extLst>
          </p:cNvPr>
          <p:cNvPicPr>
            <a:picLocks/>
          </p:cNvPicPr>
          <p:nvPr/>
        </p:nvPicPr>
        <p:blipFill>
          <a:blip r:embed="rId6"/>
          <a:stretch>
            <a:fillRect/>
          </a:stretch>
        </p:blipFill>
        <p:spPr>
          <a:xfrm>
            <a:off x="2605370" y="3868746"/>
            <a:ext cx="1470038" cy="942470"/>
          </a:xfrm>
          <a:prstGeom prst="rect">
            <a:avLst/>
          </a:prstGeom>
        </p:spPr>
      </p:pic>
    </p:spTree>
    <p:extLst>
      <p:ext uri="{BB962C8B-B14F-4D97-AF65-F5344CB8AC3E}">
        <p14:creationId xmlns:p14="http://schemas.microsoft.com/office/powerpoint/2010/main" val="42886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19" grpId="0"/>
      <p:bldP spid="20" grpId="0"/>
      <p:bldP spid="2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39093"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39093" y="4780769"/>
            <a:ext cx="29849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latin typeface="Century Gothic" panose="020F0302020204030204"/>
              </a:rPr>
              <a:t>naranja</a:t>
            </a:r>
            <a:endParaRPr kumimoji="0" lang="fr-FR" sz="3000" b="0" i="0" u="none" strike="noStrike" kern="1200" cap="none" spc="0" normalizeH="0" baseline="0" noProof="0" dirty="0">
              <a:ln>
                <a:noFill/>
              </a:ln>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990768" y="4780769"/>
            <a:ext cx="26441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effectLst/>
                <a:uLnTx/>
                <a:uFillTx/>
                <a:latin typeface="Century Gothic" panose="020F0302020204030204"/>
                <a:ea typeface="+mn-ea"/>
                <a:cs typeface="+mn-cs"/>
              </a:rPr>
              <a:t>les</a:t>
            </a:r>
          </a:p>
        </p:txBody>
      </p:sp>
      <p:sp>
        <p:nvSpPr>
          <p:cNvPr id="8" name="TextBox 7">
            <a:extLst>
              <a:ext uri="{FF2B5EF4-FFF2-40B4-BE49-F238E27FC236}">
                <a16:creationId xmlns:a16="http://schemas.microsoft.com/office/drawing/2014/main" id="{3EAFD5EB-6075-44BA-AFBD-B7B3B6F7C832}"/>
              </a:ext>
            </a:extLst>
          </p:cNvPr>
          <p:cNvSpPr txBox="1"/>
          <p:nvPr/>
        </p:nvSpPr>
        <p:spPr>
          <a:xfrm>
            <a:off x="116097" y="4786239"/>
            <a:ext cx="30387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latin typeface="Century Gothic" panose="020F0302020204030204"/>
              </a:rPr>
              <a:t>cocinar</a:t>
            </a:r>
            <a:endParaRPr kumimoji="0" lang="fr-FR" sz="5400" b="0" i="0" u="none" strike="noStrike" kern="1200" cap="none" spc="0" normalizeH="0" baseline="0" noProof="0" dirty="0">
              <a:ln>
                <a:noFill/>
              </a:ln>
              <a:effectLst/>
              <a:uLnTx/>
              <a:uFillTx/>
              <a:latin typeface="Century Gothic" panose="020F0302020204030204"/>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676" y="2347277"/>
            <a:ext cx="2163446" cy="2163446"/>
          </a:xfrm>
          <a:prstGeom prst="rect">
            <a:avLst/>
          </a:prstGeom>
        </p:spPr>
      </p:pic>
      <p:pic>
        <p:nvPicPr>
          <p:cNvPr id="22" name="Picture 2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78795" y="2405173"/>
            <a:ext cx="2105550" cy="2105550"/>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[2/5]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sp>
        <p:nvSpPr>
          <p:cNvPr id="9" name="TextBox 8">
            <a:extLst>
              <a:ext uri="{FF2B5EF4-FFF2-40B4-BE49-F238E27FC236}">
                <a16:creationId xmlns:a16="http://schemas.microsoft.com/office/drawing/2014/main" id="{3F99A5DF-BE6C-4049-A689-E4E29305CD93}"/>
              </a:ext>
            </a:extLst>
          </p:cNvPr>
          <p:cNvSpPr txBox="1"/>
          <p:nvPr/>
        </p:nvSpPr>
        <p:spPr>
          <a:xfrm>
            <a:off x="4213720" y="1566463"/>
            <a:ext cx="16357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orange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08D937F1-0F5C-4004-B47B-FF74A440EAEF}"/>
              </a:ext>
            </a:extLst>
          </p:cNvPr>
          <p:cNvSpPr txBox="1"/>
          <p:nvPr/>
        </p:nvSpPr>
        <p:spPr>
          <a:xfrm>
            <a:off x="6765804" y="1797296"/>
            <a:ext cx="288583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chemeClr val="accent6"/>
                </a:solidFill>
                <a:effectLst/>
                <a:uLnTx/>
                <a:uFillTx/>
                <a:latin typeface="Chalkboard" panose="03050602040202020205" pitchFamily="66" charset="77"/>
              </a:rPr>
              <a:t>[t</a:t>
            </a:r>
            <a:r>
              <a:rPr lang="en-GB" sz="6600" dirty="0">
                <a:solidFill>
                  <a:schemeClr val="accent6"/>
                </a:solidFill>
                <a:latin typeface="Chalkboard" panose="03050602040202020205" pitchFamily="66" charset="77"/>
              </a:rPr>
              <a:t>o them</a:t>
            </a:r>
            <a:r>
              <a:rPr kumimoji="0" lang="en-GB" sz="6600" b="0" i="0" u="none" strike="noStrike" kern="1200" cap="none" spc="0" normalizeH="0" baseline="0" noProof="0" dirty="0">
                <a:ln>
                  <a:noFill/>
                </a:ln>
                <a:solidFill>
                  <a:schemeClr val="accent6"/>
                </a:solidFill>
                <a:effectLst/>
                <a:uLnTx/>
                <a:uFillTx/>
                <a:latin typeface="Chalkboard" panose="03050602040202020205" pitchFamily="66" charset="77"/>
              </a:rPr>
              <a:t>]</a:t>
            </a:r>
          </a:p>
        </p:txBody>
      </p:sp>
      <p:sp>
        <p:nvSpPr>
          <p:cNvPr id="11" name="TextBox 10">
            <a:extLst>
              <a:ext uri="{FF2B5EF4-FFF2-40B4-BE49-F238E27FC236}">
                <a16:creationId xmlns:a16="http://schemas.microsoft.com/office/drawing/2014/main" id="{871200DA-9F49-461B-A217-5FE586351F56}"/>
              </a:ext>
            </a:extLst>
          </p:cNvPr>
          <p:cNvSpPr txBox="1"/>
          <p:nvPr/>
        </p:nvSpPr>
        <p:spPr>
          <a:xfrm>
            <a:off x="615559" y="1541556"/>
            <a:ext cx="23074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to cook</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377049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01" y="59889"/>
            <a:ext cx="10009974" cy="1325563"/>
          </a:xfrm>
        </p:spPr>
        <p:txBody>
          <a:bodyPr>
            <a:normAutofit/>
          </a:bodyPr>
          <a:lstStyle/>
          <a:p>
            <a:r>
              <a:rPr lang="en-GB" sz="2400" b="1" dirty="0">
                <a:solidFill>
                  <a:schemeClr val="tx1"/>
                </a:solidFill>
              </a:rPr>
              <a:t>Daniel y Lucía </a:t>
            </a:r>
            <a:r>
              <a:rPr lang="en-GB" sz="2400" b="1" dirty="0" err="1">
                <a:solidFill>
                  <a:schemeClr val="tx1"/>
                </a:solidFill>
              </a:rPr>
              <a:t>hablan</a:t>
            </a:r>
            <a:r>
              <a:rPr lang="en-GB" sz="2400" b="1" dirty="0">
                <a:solidFill>
                  <a:schemeClr val="tx1"/>
                </a:solidFill>
              </a:rPr>
              <a:t> con Nadia y Hugo. </a:t>
            </a:r>
            <a:r>
              <a:rPr lang="en-GB" sz="2400" b="1" dirty="0" err="1">
                <a:solidFill>
                  <a:schemeClr val="tx1"/>
                </a:solidFill>
              </a:rPr>
              <a:t>Escucha</a:t>
            </a:r>
            <a:r>
              <a:rPr lang="en-GB" sz="2400" b="1" dirty="0">
                <a:solidFill>
                  <a:schemeClr val="tx1"/>
                </a:solidFill>
              </a:rPr>
              <a:t> las </a:t>
            </a:r>
            <a:r>
              <a:rPr lang="en-GB" sz="2400" b="1" dirty="0" err="1">
                <a:solidFill>
                  <a:schemeClr val="tx1"/>
                </a:solidFill>
              </a:rPr>
              <a:t>frases</a:t>
            </a:r>
            <a:r>
              <a:rPr lang="en-GB" sz="2400" b="1" dirty="0">
                <a:solidFill>
                  <a:schemeClr val="tx1"/>
                </a:solidFill>
              </a:rPr>
              <a:t>: ¿</a:t>
            </a:r>
            <a:r>
              <a:rPr lang="en-GB" sz="2400" b="1" dirty="0" err="1">
                <a:solidFill>
                  <a:schemeClr val="tx1"/>
                </a:solidFill>
              </a:rPr>
              <a:t>quién</a:t>
            </a:r>
            <a:r>
              <a:rPr lang="en-GB" sz="2400" b="1" dirty="0">
                <a:solidFill>
                  <a:schemeClr val="tx1"/>
                </a:solidFill>
              </a:rPr>
              <a:t> es? La </a:t>
            </a:r>
            <a:r>
              <a:rPr lang="en-GB" sz="2400" b="1" dirty="0" err="1">
                <a:solidFill>
                  <a:schemeClr val="tx1"/>
                </a:solidFill>
              </a:rPr>
              <a:t>acción</a:t>
            </a:r>
            <a:r>
              <a:rPr lang="en-GB" sz="2400" b="1" dirty="0">
                <a:solidFill>
                  <a:schemeClr val="tx1"/>
                </a:solidFill>
              </a:rPr>
              <a:t>, ¿</a:t>
            </a:r>
            <a:r>
              <a:rPr lang="en-GB" sz="2400" b="1" dirty="0" err="1">
                <a:solidFill>
                  <a:schemeClr val="tx1"/>
                </a:solidFill>
              </a:rPr>
              <a:t>tiene</a:t>
            </a:r>
            <a:r>
              <a:rPr lang="en-GB" sz="2400" b="1" dirty="0">
                <a:solidFill>
                  <a:schemeClr val="tx1"/>
                </a:solidFill>
              </a:rPr>
              <a:t> </a:t>
            </a:r>
            <a:r>
              <a:rPr lang="en-GB" sz="2400" b="1" dirty="0" err="1">
                <a:solidFill>
                  <a:schemeClr val="tx1"/>
                </a:solidFill>
              </a:rPr>
              <a:t>lugar</a:t>
            </a:r>
            <a:r>
              <a:rPr lang="en-GB" sz="2400" b="1" dirty="0">
                <a:solidFill>
                  <a:schemeClr val="tx1"/>
                </a:solidFill>
              </a:rPr>
              <a:t> </a:t>
            </a:r>
            <a:r>
              <a:rPr lang="en-GB" sz="2400" b="1" dirty="0" err="1">
                <a:solidFill>
                  <a:schemeClr val="tx1"/>
                </a:solidFill>
              </a:rPr>
              <a:t>normalmente</a:t>
            </a:r>
            <a:r>
              <a:rPr lang="en-GB" sz="2400" b="1" dirty="0">
                <a:solidFill>
                  <a:schemeClr val="tx1"/>
                </a:solidFill>
              </a:rPr>
              <a:t> o </a:t>
            </a:r>
            <a:r>
              <a:rPr lang="en-GB" sz="2400" b="1" dirty="0" err="1">
                <a:solidFill>
                  <a:schemeClr val="tx1"/>
                </a:solidFill>
              </a:rPr>
              <a:t>en</a:t>
            </a:r>
            <a:r>
              <a:rPr lang="en-GB" sz="2400" b="1" dirty="0">
                <a:solidFill>
                  <a:schemeClr val="tx1"/>
                </a:solidFill>
              </a:rPr>
              <a:t> el </a:t>
            </a:r>
            <a:r>
              <a:rPr lang="en-GB" sz="2400" b="1" dirty="0" err="1">
                <a:solidFill>
                  <a:schemeClr val="tx1"/>
                </a:solidFill>
              </a:rPr>
              <a:t>futuro</a:t>
            </a:r>
            <a:r>
              <a:rPr lang="en-GB" sz="2400" b="1" dirty="0">
                <a:solidFill>
                  <a:schemeClr val="tx1"/>
                </a:solidFill>
              </a:rPr>
              <a:t>? </a:t>
            </a:r>
            <a:r>
              <a:rPr lang="en-GB" sz="2400" b="1" dirty="0" err="1">
                <a:solidFill>
                  <a:schemeClr val="tx1"/>
                </a:solidFill>
              </a:rPr>
              <a:t>Después</a:t>
            </a:r>
            <a:r>
              <a:rPr lang="en-GB" sz="2400" b="1" dirty="0">
                <a:solidFill>
                  <a:schemeClr val="tx1"/>
                </a:solidFill>
              </a:rPr>
              <a:t>, escribe para </a:t>
            </a:r>
            <a:r>
              <a:rPr lang="en-GB" sz="2400" b="1" dirty="0" err="1">
                <a:solidFill>
                  <a:schemeClr val="tx1"/>
                </a:solidFill>
              </a:rPr>
              <a:t>qué</a:t>
            </a:r>
            <a:r>
              <a:rPr lang="en-GB" sz="2400" b="1" dirty="0">
                <a:solidFill>
                  <a:schemeClr val="tx1"/>
                </a:solidFill>
              </a:rPr>
              <a:t> </a:t>
            </a:r>
            <a:r>
              <a:rPr lang="en-GB" sz="2400" b="1" dirty="0" err="1">
                <a:solidFill>
                  <a:schemeClr val="tx1"/>
                </a:solidFill>
              </a:rPr>
              <a:t>en</a:t>
            </a:r>
            <a:r>
              <a:rPr lang="en-GB" sz="2400" b="1" dirty="0">
                <a:solidFill>
                  <a:schemeClr val="tx1"/>
                </a:solidFill>
              </a:rPr>
              <a:t> </a:t>
            </a:r>
            <a:r>
              <a:rPr lang="en-GB" sz="2400" b="1" dirty="0" err="1">
                <a:solidFill>
                  <a:schemeClr val="tx1"/>
                </a:solidFill>
              </a:rPr>
              <a:t>inglés</a:t>
            </a:r>
            <a:r>
              <a:rPr lang="en-GB" sz="2400" b="1" dirty="0">
                <a:solidFill>
                  <a:schemeClr val="tx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92268" y="258175"/>
            <a:ext cx="1835885" cy="368068"/>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2" tIns="45719" rIns="91432" bIns="45719" rtlCol="0" anchor="ctr"/>
          <a:lstStyle/>
          <a:p>
            <a:pPr algn="ctr" defTabSz="914286">
              <a:defRPr/>
            </a:pPr>
            <a:r>
              <a:rPr lang="en-GB" sz="2000" b="1" dirty="0" err="1">
                <a:solidFill>
                  <a:prstClr val="white"/>
                </a:solidFill>
                <a:latin typeface="Century Gothic" panose="020B0502020202020204" pitchFamily="34" charset="0"/>
              </a:rPr>
              <a:t>escucha</a:t>
            </a:r>
            <a:r>
              <a:rPr lang="en-GB" sz="2000" b="1" dirty="0">
                <a:solidFill>
                  <a:prstClr val="white"/>
                </a:solidFill>
                <a:latin typeface="Century Gothic" panose="020B0502020202020204" pitchFamily="34" charset="0"/>
              </a:rPr>
              <a:t>r</a:t>
            </a:r>
            <a:endParaRPr lang="en-GB" sz="2400"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10788422"/>
              </p:ext>
            </p:extLst>
          </p:nvPr>
        </p:nvGraphicFramePr>
        <p:xfrm>
          <a:off x="211666" y="1772747"/>
          <a:ext cx="11768667" cy="4844908"/>
        </p:xfrm>
        <a:graphic>
          <a:graphicData uri="http://schemas.openxmlformats.org/drawingml/2006/table">
            <a:tbl>
              <a:tblPr firstRow="1" bandRow="1">
                <a:tableStyleId>{5DA37D80-6434-44D0-A028-1B22A696006F}</a:tableStyleId>
              </a:tblPr>
              <a:tblGrid>
                <a:gridCol w="560351">
                  <a:extLst>
                    <a:ext uri="{9D8B030D-6E8A-4147-A177-3AD203B41FA5}">
                      <a16:colId xmlns:a16="http://schemas.microsoft.com/office/drawing/2014/main" val="20000"/>
                    </a:ext>
                  </a:extLst>
                </a:gridCol>
                <a:gridCol w="2792448">
                  <a:extLst>
                    <a:ext uri="{9D8B030D-6E8A-4147-A177-3AD203B41FA5}">
                      <a16:colId xmlns:a16="http://schemas.microsoft.com/office/drawing/2014/main" val="20001"/>
                    </a:ext>
                  </a:extLst>
                </a:gridCol>
                <a:gridCol w="2298357">
                  <a:extLst>
                    <a:ext uri="{9D8B030D-6E8A-4147-A177-3AD203B41FA5}">
                      <a16:colId xmlns:a16="http://schemas.microsoft.com/office/drawing/2014/main" val="65355167"/>
                    </a:ext>
                  </a:extLst>
                </a:gridCol>
                <a:gridCol w="1569308">
                  <a:extLst>
                    <a:ext uri="{9D8B030D-6E8A-4147-A177-3AD203B41FA5}">
                      <a16:colId xmlns:a16="http://schemas.microsoft.com/office/drawing/2014/main" val="20002"/>
                    </a:ext>
                  </a:extLst>
                </a:gridCol>
                <a:gridCol w="4548203">
                  <a:extLst>
                    <a:ext uri="{9D8B030D-6E8A-4147-A177-3AD203B41FA5}">
                      <a16:colId xmlns:a16="http://schemas.microsoft.com/office/drawing/2014/main" val="20003"/>
                    </a:ext>
                  </a:extLst>
                </a:gridCol>
              </a:tblGrid>
              <a:tr h="906508">
                <a:tc>
                  <a:txBody>
                    <a:bodyPr/>
                    <a:lstStyle/>
                    <a:p>
                      <a:endParaRPr lang="en-US" sz="1900" dirty="0">
                        <a:solidFill>
                          <a:schemeClr val="tx1"/>
                        </a:solidFill>
                      </a:endParaRPr>
                    </a:p>
                  </a:txBody>
                  <a:tcPr marL="121920" marR="121920" marT="60960" marB="60960">
                    <a:lnB w="12700" cap="flat" cmpd="sng" algn="ctr">
                      <a:solidFill>
                        <a:srgbClr val="EE6000"/>
                      </a:solidFill>
                      <a:prstDash val="solid"/>
                      <a:round/>
                      <a:headEnd type="none" w="med" len="med"/>
                      <a:tailEnd type="none" w="med" len="med"/>
                    </a:lnB>
                  </a:tcPr>
                </a:tc>
                <a:tc>
                  <a:txBody>
                    <a:bodyPr/>
                    <a:lstStyle/>
                    <a:p>
                      <a:pPr algn="ctr"/>
                      <a:r>
                        <a:rPr lang="en-US" sz="2400" b="1" dirty="0">
                          <a:solidFill>
                            <a:schemeClr val="tx1"/>
                          </a:solidFill>
                        </a:rPr>
                        <a:t>¿</a:t>
                      </a:r>
                      <a:r>
                        <a:rPr lang="en-US" sz="2400" b="1" dirty="0" err="1">
                          <a:solidFill>
                            <a:schemeClr val="tx1"/>
                          </a:solidFill>
                        </a:rPr>
                        <a:t>Quién</a:t>
                      </a:r>
                      <a:r>
                        <a:rPr lang="en-US" sz="2400" b="1" dirty="0">
                          <a:solidFill>
                            <a:schemeClr val="tx1"/>
                          </a:solidFill>
                        </a:rPr>
                        <a:t>: </a:t>
                      </a:r>
                      <a:r>
                        <a:rPr lang="en-US" sz="2400" b="1" dirty="0" err="1">
                          <a:solidFill>
                            <a:schemeClr val="tx1"/>
                          </a:solidFill>
                        </a:rPr>
                        <a:t>nosotros</a:t>
                      </a:r>
                      <a:r>
                        <a:rPr lang="en-US" sz="2400" b="1" dirty="0">
                          <a:solidFill>
                            <a:schemeClr val="tx1"/>
                          </a:solidFill>
                        </a:rPr>
                        <a:t>, </a:t>
                      </a:r>
                      <a:r>
                        <a:rPr lang="en-US" sz="2400" b="1" dirty="0" err="1">
                          <a:solidFill>
                            <a:schemeClr val="tx1"/>
                          </a:solidFill>
                        </a:rPr>
                        <a:t>vosotros</a:t>
                      </a:r>
                      <a:r>
                        <a:rPr lang="en-US" sz="2400" b="1" dirty="0">
                          <a:solidFill>
                            <a:schemeClr val="tx1"/>
                          </a:solidFill>
                        </a:rPr>
                        <a:t> o </a:t>
                      </a:r>
                      <a:r>
                        <a:rPr lang="en-US" sz="2400" b="1" dirty="0" err="1">
                          <a:solidFill>
                            <a:schemeClr val="tx1"/>
                          </a:solidFill>
                        </a:rPr>
                        <a:t>ellos</a:t>
                      </a:r>
                      <a:r>
                        <a:rPr lang="en-US" sz="2400" b="1" dirty="0">
                          <a:solidFill>
                            <a:schemeClr val="tx1"/>
                          </a:solidFill>
                        </a:rPr>
                        <a:t>?</a:t>
                      </a: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err="1">
                          <a:solidFill>
                            <a:schemeClr val="tx1"/>
                          </a:solidFill>
                        </a:rPr>
                        <a:t>Normalmente</a:t>
                      </a:r>
                      <a:endParaRPr lang="en-US" sz="2400" b="1" dirty="0">
                        <a:solidFill>
                          <a:schemeClr val="tx1"/>
                        </a:solidFill>
                      </a:endParaRP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err="1">
                          <a:solidFill>
                            <a:schemeClr val="tx1"/>
                          </a:solidFill>
                        </a:rPr>
                        <a:t>En</a:t>
                      </a:r>
                      <a:r>
                        <a:rPr lang="en-US" sz="2400" b="1" dirty="0">
                          <a:solidFill>
                            <a:schemeClr val="tx1"/>
                          </a:solidFill>
                        </a:rPr>
                        <a:t> el </a:t>
                      </a:r>
                      <a:r>
                        <a:rPr lang="en-US" sz="2400" b="1" dirty="0" err="1">
                          <a:solidFill>
                            <a:schemeClr val="tx1"/>
                          </a:solidFill>
                        </a:rPr>
                        <a:t>futuro</a:t>
                      </a:r>
                      <a:endParaRPr lang="en-US" sz="2400" b="1" dirty="0">
                        <a:solidFill>
                          <a:schemeClr val="tx1"/>
                        </a:solidFill>
                      </a:endParaRP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a:solidFill>
                            <a:schemeClr val="tx1"/>
                          </a:solidFill>
                        </a:rPr>
                        <a:t>¿Para </a:t>
                      </a:r>
                      <a:r>
                        <a:rPr lang="en-US" sz="2400" b="1" dirty="0" err="1">
                          <a:solidFill>
                            <a:schemeClr val="tx1"/>
                          </a:solidFill>
                        </a:rPr>
                        <a:t>qué</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err="1">
                          <a:solidFill>
                            <a:schemeClr val="tx1"/>
                          </a:solidFill>
                        </a:rPr>
                        <a:t>inglés</a:t>
                      </a:r>
                      <a:endParaRPr lang="en-US" sz="2400" b="1" dirty="0">
                        <a:solidFill>
                          <a:schemeClr val="tx1"/>
                        </a:solidFill>
                      </a:endParaRPr>
                    </a:p>
                  </a:txBody>
                  <a:tcPr marL="121920" marR="121920" marT="60960" marB="60960" anchor="ctr">
                    <a:lnB w="12700" cap="flat" cmpd="sng" algn="ctr">
                      <a:solidFill>
                        <a:srgbClr val="EE6000"/>
                      </a:solidFill>
                      <a:prstDash val="solid"/>
                      <a:round/>
                      <a:headEnd type="none" w="med" len="med"/>
                      <a:tailEnd type="none" w="med" len="med"/>
                    </a:lnB>
                  </a:tcPr>
                </a:tc>
                <a:extLst>
                  <a:ext uri="{0D108BD9-81ED-4DB2-BD59-A6C34878D82A}">
                    <a16:rowId xmlns:a16="http://schemas.microsoft.com/office/drawing/2014/main" val="10000"/>
                  </a:ext>
                </a:extLst>
              </a:tr>
              <a:tr h="492300">
                <a:tc>
                  <a:txBody>
                    <a:bodyPr/>
                    <a:lstStyle/>
                    <a:p>
                      <a:endParaRPr lang="en-US" sz="190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2300">
                <a:tc>
                  <a:txBody>
                    <a:bodyPr/>
                    <a:lstStyle/>
                    <a:p>
                      <a:endParaRPr lang="en-US" sz="190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Slide 30. 1_updated.wav"/>
            </a:hlinkClick>
            <a:extLst>
              <a:ext uri="{FF2B5EF4-FFF2-40B4-BE49-F238E27FC236}">
                <a16:creationId xmlns:a16="http://schemas.microsoft.com/office/drawing/2014/main" id="{30030AF8-564D-734B-84B9-DB4C7A3A6A53}"/>
              </a:ext>
            </a:extLst>
          </p:cNvPr>
          <p:cNvSpPr/>
          <p:nvPr/>
        </p:nvSpPr>
        <p:spPr>
          <a:xfrm>
            <a:off x="228598" y="2735720"/>
            <a:ext cx="413931" cy="369863"/>
          </a:xfrm>
          <a:prstGeom prst="actionButtonBlank">
            <a:avLst/>
          </a:prstGeom>
          <a:solidFill>
            <a:schemeClr val="tx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1</a:t>
            </a:r>
          </a:p>
        </p:txBody>
      </p:sp>
      <p:sp>
        <p:nvSpPr>
          <p:cNvPr id="9" name="Action Button: Custom 16">
            <a:hlinkClick r:id="" action="ppaction://noaction" highlightClick="1">
              <a:snd r:embed="rId4" name="2 Vais al centro.wav"/>
            </a:hlinkClick>
            <a:extLst>
              <a:ext uri="{FF2B5EF4-FFF2-40B4-BE49-F238E27FC236}">
                <a16:creationId xmlns:a16="http://schemas.microsoft.com/office/drawing/2014/main" id="{30030AF8-564D-734B-84B9-DB4C7A3A6A53}"/>
              </a:ext>
            </a:extLst>
          </p:cNvPr>
          <p:cNvSpPr/>
          <p:nvPr/>
        </p:nvSpPr>
        <p:spPr>
          <a:xfrm>
            <a:off x="211666" y="3234268"/>
            <a:ext cx="413931" cy="369863"/>
          </a:xfrm>
          <a:prstGeom prst="actionButtonBlank">
            <a:avLst/>
          </a:prstGeom>
          <a:solidFill>
            <a:schemeClr val="tx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2</a:t>
            </a:r>
          </a:p>
        </p:txBody>
      </p:sp>
      <p:sp>
        <p:nvSpPr>
          <p:cNvPr id="10" name="Action Button: Custom 16">
            <a:hlinkClick r:id="" action="ppaction://noaction" highlightClick="1">
              <a:snd r:embed="rId5" name="2 Van a ir.wav"/>
            </a:hlinkClick>
            <a:extLst>
              <a:ext uri="{FF2B5EF4-FFF2-40B4-BE49-F238E27FC236}">
                <a16:creationId xmlns:a16="http://schemas.microsoft.com/office/drawing/2014/main" id="{30030AF8-564D-734B-84B9-DB4C7A3A6A53}"/>
              </a:ext>
            </a:extLst>
          </p:cNvPr>
          <p:cNvSpPr/>
          <p:nvPr/>
        </p:nvSpPr>
        <p:spPr>
          <a:xfrm>
            <a:off x="211666" y="3732816"/>
            <a:ext cx="413931" cy="369863"/>
          </a:xfrm>
          <a:prstGeom prst="actionButtonBlank">
            <a:avLst/>
          </a:prstGeom>
          <a:solidFill>
            <a:schemeClr val="tx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3</a:t>
            </a:r>
          </a:p>
        </p:txBody>
      </p:sp>
      <p:sp>
        <p:nvSpPr>
          <p:cNvPr id="11" name="Action Button: Custom 16">
            <a:hlinkClick r:id="" action="ppaction://noaction" highlightClick="1">
              <a:snd r:embed="rId6" name="4 Vais a comprar.wav"/>
            </a:hlinkClick>
            <a:extLst>
              <a:ext uri="{FF2B5EF4-FFF2-40B4-BE49-F238E27FC236}">
                <a16:creationId xmlns:a16="http://schemas.microsoft.com/office/drawing/2014/main" id="{30030AF8-564D-734B-84B9-DB4C7A3A6A53}"/>
              </a:ext>
            </a:extLst>
          </p:cNvPr>
          <p:cNvSpPr/>
          <p:nvPr/>
        </p:nvSpPr>
        <p:spPr>
          <a:xfrm>
            <a:off x="211666" y="4231364"/>
            <a:ext cx="413931" cy="369863"/>
          </a:xfrm>
          <a:prstGeom prst="actionButtonBlank">
            <a:avLst/>
          </a:prstGeom>
          <a:solidFill>
            <a:schemeClr val="tx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4</a:t>
            </a:r>
          </a:p>
        </p:txBody>
      </p:sp>
      <p:sp>
        <p:nvSpPr>
          <p:cNvPr id="12" name="Action Button: Custom 16">
            <a:hlinkClick r:id="" action="ppaction://noaction" highlightClick="1">
              <a:snd r:embed="rId7" name="Slide 30. 3_updated.wav"/>
            </a:hlinkClick>
            <a:extLst>
              <a:ext uri="{FF2B5EF4-FFF2-40B4-BE49-F238E27FC236}">
                <a16:creationId xmlns:a16="http://schemas.microsoft.com/office/drawing/2014/main" id="{30030AF8-564D-734B-84B9-DB4C7A3A6A53}"/>
              </a:ext>
            </a:extLst>
          </p:cNvPr>
          <p:cNvSpPr/>
          <p:nvPr/>
        </p:nvSpPr>
        <p:spPr>
          <a:xfrm>
            <a:off x="211666" y="4729912"/>
            <a:ext cx="413931" cy="369863"/>
          </a:xfrm>
          <a:prstGeom prst="actionButtonBlank">
            <a:avLst/>
          </a:prstGeom>
          <a:solidFill>
            <a:schemeClr val="tx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5</a:t>
            </a:r>
          </a:p>
        </p:txBody>
      </p:sp>
      <p:sp>
        <p:nvSpPr>
          <p:cNvPr id="13" name="Action Button: Custom 16">
            <a:hlinkClick r:id="" action="ppaction://noaction" highlightClick="1">
              <a:snd r:embed="rId8" name="6 No van a comprar.wav"/>
            </a:hlinkClick>
            <a:extLst>
              <a:ext uri="{FF2B5EF4-FFF2-40B4-BE49-F238E27FC236}">
                <a16:creationId xmlns:a16="http://schemas.microsoft.com/office/drawing/2014/main" id="{30030AF8-564D-734B-84B9-DB4C7A3A6A53}"/>
              </a:ext>
            </a:extLst>
          </p:cNvPr>
          <p:cNvSpPr/>
          <p:nvPr/>
        </p:nvSpPr>
        <p:spPr>
          <a:xfrm>
            <a:off x="228598" y="5228460"/>
            <a:ext cx="413931" cy="369863"/>
          </a:xfrm>
          <a:prstGeom prst="actionButtonBlank">
            <a:avLst/>
          </a:prstGeom>
          <a:solidFill>
            <a:schemeClr val="tx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6</a:t>
            </a:r>
          </a:p>
        </p:txBody>
      </p:sp>
      <p:pic>
        <p:nvPicPr>
          <p:cNvPr id="16" name="Picture 1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7288" y="2774369"/>
            <a:ext cx="376696" cy="392392"/>
          </a:xfrm>
          <a:prstGeom prst="rect">
            <a:avLst/>
          </a:prstGeom>
        </p:spPr>
      </p:pic>
      <p:sp>
        <p:nvSpPr>
          <p:cNvPr id="6" name="TextBox 5"/>
          <p:cNvSpPr txBox="1"/>
          <p:nvPr/>
        </p:nvSpPr>
        <p:spPr>
          <a:xfrm>
            <a:off x="783527" y="2703357"/>
            <a:ext cx="1970424" cy="492432"/>
          </a:xfrm>
          <a:prstGeom prst="rect">
            <a:avLst/>
          </a:prstGeom>
          <a:noFill/>
        </p:spPr>
        <p:txBody>
          <a:bodyPr wrap="square" lIns="121909" tIns="60955" rIns="121909" bIns="60955" rtlCol="0">
            <a:spAutoFit/>
          </a:bodyPr>
          <a:lstStyle/>
          <a:p>
            <a:pPr algn="ctr"/>
            <a:r>
              <a:rPr lang="en-US" sz="2400" dirty="0" err="1">
                <a:latin typeface="+mj-lt"/>
              </a:rPr>
              <a:t>Nosotros</a:t>
            </a:r>
            <a:endParaRPr lang="en-US" sz="2400" dirty="0">
              <a:latin typeface="+mj-lt"/>
            </a:endParaRPr>
          </a:p>
        </p:txBody>
      </p:sp>
      <p:sp>
        <p:nvSpPr>
          <p:cNvPr id="36" name="TextBox 5">
            <a:extLst>
              <a:ext uri="{FF2B5EF4-FFF2-40B4-BE49-F238E27FC236}">
                <a16:creationId xmlns:a16="http://schemas.microsoft.com/office/drawing/2014/main" id="{A42B9C47-EDBC-3A45-BE02-E536BE3CA1D0}"/>
              </a:ext>
            </a:extLst>
          </p:cNvPr>
          <p:cNvSpPr txBox="1"/>
          <p:nvPr/>
        </p:nvSpPr>
        <p:spPr>
          <a:xfrm>
            <a:off x="7353388" y="2703860"/>
            <a:ext cx="4073556" cy="492432"/>
          </a:xfrm>
          <a:prstGeom prst="rect">
            <a:avLst/>
          </a:prstGeom>
          <a:noFill/>
        </p:spPr>
        <p:txBody>
          <a:bodyPr wrap="square" lIns="121909" tIns="60955" rIns="121909" bIns="60955" rtlCol="0">
            <a:spAutoFit/>
          </a:bodyPr>
          <a:lstStyle/>
          <a:p>
            <a:r>
              <a:rPr lang="en-US" sz="2400" dirty="0">
                <a:latin typeface="+mj-lt"/>
              </a:rPr>
              <a:t>to send Christmas cards </a:t>
            </a:r>
          </a:p>
        </p:txBody>
      </p:sp>
      <p:sp>
        <p:nvSpPr>
          <p:cNvPr id="37" name="TextBox 5">
            <a:extLst>
              <a:ext uri="{FF2B5EF4-FFF2-40B4-BE49-F238E27FC236}">
                <a16:creationId xmlns:a16="http://schemas.microsoft.com/office/drawing/2014/main" id="{8E89529C-EF4F-9848-96C6-966CE4E6B3B9}"/>
              </a:ext>
            </a:extLst>
          </p:cNvPr>
          <p:cNvSpPr txBox="1"/>
          <p:nvPr/>
        </p:nvSpPr>
        <p:spPr>
          <a:xfrm>
            <a:off x="7369377" y="3153383"/>
            <a:ext cx="5121716" cy="492432"/>
          </a:xfrm>
          <a:prstGeom prst="rect">
            <a:avLst/>
          </a:prstGeom>
          <a:noFill/>
        </p:spPr>
        <p:txBody>
          <a:bodyPr wrap="square" lIns="121909" tIns="60955" rIns="121909" bIns="60955" rtlCol="0">
            <a:spAutoFit/>
          </a:bodyPr>
          <a:lstStyle/>
          <a:p>
            <a:r>
              <a:rPr lang="en-US" sz="2400" dirty="0">
                <a:latin typeface="+mj-lt"/>
              </a:rPr>
              <a:t>to see the Christmas lights.</a:t>
            </a:r>
          </a:p>
        </p:txBody>
      </p:sp>
      <p:sp>
        <p:nvSpPr>
          <p:cNvPr id="38" name="TextBox 5">
            <a:extLst>
              <a:ext uri="{FF2B5EF4-FFF2-40B4-BE49-F238E27FC236}">
                <a16:creationId xmlns:a16="http://schemas.microsoft.com/office/drawing/2014/main" id="{29FE504C-B99C-5548-A0FA-5CA173B9E940}"/>
              </a:ext>
            </a:extLst>
          </p:cNvPr>
          <p:cNvSpPr txBox="1"/>
          <p:nvPr/>
        </p:nvSpPr>
        <p:spPr>
          <a:xfrm>
            <a:off x="762979" y="3172983"/>
            <a:ext cx="1970424" cy="492432"/>
          </a:xfrm>
          <a:prstGeom prst="rect">
            <a:avLst/>
          </a:prstGeom>
          <a:noFill/>
        </p:spPr>
        <p:txBody>
          <a:bodyPr wrap="square" lIns="121909" tIns="60955" rIns="121909" bIns="60955" rtlCol="0">
            <a:spAutoFit/>
          </a:bodyPr>
          <a:lstStyle/>
          <a:p>
            <a:pPr algn="ctr"/>
            <a:r>
              <a:rPr lang="en-US" sz="2400" dirty="0" err="1">
                <a:latin typeface="+mj-lt"/>
              </a:rPr>
              <a:t>Vosotros</a:t>
            </a:r>
            <a:endParaRPr lang="en-US" sz="2400" dirty="0">
              <a:latin typeface="+mj-lt"/>
            </a:endParaRPr>
          </a:p>
        </p:txBody>
      </p:sp>
      <p:pic>
        <p:nvPicPr>
          <p:cNvPr id="39" name="Picture 15" descr="green checkmark">
            <a:extLst>
              <a:ext uri="{FF2B5EF4-FFF2-40B4-BE49-F238E27FC236}">
                <a16:creationId xmlns:a16="http://schemas.microsoft.com/office/drawing/2014/main" id="{2F24BFAD-6857-1841-8E47-A734F20584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380" y="3261401"/>
            <a:ext cx="376696" cy="392392"/>
          </a:xfrm>
          <a:prstGeom prst="rect">
            <a:avLst/>
          </a:prstGeom>
        </p:spPr>
      </p:pic>
      <p:pic>
        <p:nvPicPr>
          <p:cNvPr id="33" name="Imagen 32" descr="Forma, Círculo&#10;&#10;Descripción generada automáticamente">
            <a:extLst>
              <a:ext uri="{FF2B5EF4-FFF2-40B4-BE49-F238E27FC236}">
                <a16:creationId xmlns:a16="http://schemas.microsoft.com/office/drawing/2014/main" id="{A18BF5D6-52D9-0E4C-B271-02735CB1F2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98729" y="869796"/>
            <a:ext cx="869706" cy="869706"/>
          </a:xfrm>
          <a:prstGeom prst="rect">
            <a:avLst/>
          </a:prstGeom>
        </p:spPr>
      </p:pic>
      <p:pic>
        <p:nvPicPr>
          <p:cNvPr id="41" name="Imagen 40" descr="Forma, Círculo&#10;&#10;Descripción generada automáticamente">
            <a:extLst>
              <a:ext uri="{FF2B5EF4-FFF2-40B4-BE49-F238E27FC236}">
                <a16:creationId xmlns:a16="http://schemas.microsoft.com/office/drawing/2014/main" id="{5C6F32BB-EB30-2345-AD6D-8BC224E7230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58447" y="870895"/>
            <a:ext cx="869706" cy="869706"/>
          </a:xfrm>
          <a:prstGeom prst="rect">
            <a:avLst/>
          </a:prstGeom>
        </p:spPr>
      </p:pic>
      <p:pic>
        <p:nvPicPr>
          <p:cNvPr id="43" name="Imagen 42" descr="Dibujo animado de un personaje animado&#10;&#10;Descripción generada automáticamente con confianza media">
            <a:extLst>
              <a:ext uri="{FF2B5EF4-FFF2-40B4-BE49-F238E27FC236}">
                <a16:creationId xmlns:a16="http://schemas.microsoft.com/office/drawing/2014/main" id="{6263D948-180C-5F4C-B7F7-492A1EEBEBA1}"/>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6806" b="98691" l="9677" r="89826">
                        <a14:foregroundMark x1="48139" y1="60209" x2="75682" y2="48429"/>
                        <a14:foregroundMark x1="75682" y1="48429" x2="44665" y2="6806"/>
                        <a14:foregroundMark x1="46402" y1="48168" x2="70968" y2="51047"/>
                        <a14:foregroundMark x1="70968" y1="51047" x2="72953" y2="50000"/>
                        <a14:foregroundMark x1="54342" y1="46073" x2="49132" y2="68586"/>
                        <a14:foregroundMark x1="35732" y1="88220" x2="41935" y2="98691"/>
                      </a14:backgroundRemoval>
                    </a14:imgEffect>
                  </a14:imgLayer>
                </a14:imgProps>
              </a:ext>
              <a:ext uri="{28A0092B-C50C-407E-A947-70E740481C1C}">
                <a14:useLocalDpi xmlns:a14="http://schemas.microsoft.com/office/drawing/2010/main"/>
              </a:ext>
            </a:extLst>
          </a:blip>
          <a:srcRect/>
          <a:stretch/>
        </p:blipFill>
        <p:spPr>
          <a:xfrm>
            <a:off x="10306363" y="870895"/>
            <a:ext cx="915775" cy="869706"/>
          </a:xfrm>
          <a:prstGeom prst="rect">
            <a:avLst/>
          </a:prstGeom>
        </p:spPr>
      </p:pic>
      <p:pic>
        <p:nvPicPr>
          <p:cNvPr id="45" name="Imagen 44" descr="Imagen que contiene juguete, muñeca, lego, dibujo&#10;&#10;Descripción generada automáticamente">
            <a:extLst>
              <a:ext uri="{FF2B5EF4-FFF2-40B4-BE49-F238E27FC236}">
                <a16:creationId xmlns:a16="http://schemas.microsoft.com/office/drawing/2014/main" id="{C19AFD9B-1328-CD48-BA6E-E52C27912D45}"/>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5753" b="93425" l="9742" r="89971">
                        <a14:foregroundMark x1="52149" y1="60274" x2="24069" y2="55342"/>
                        <a14:foregroundMark x1="24069" y1="55342" x2="33524" y2="23288"/>
                        <a14:foregroundMark x1="33524" y1="23288" x2="70774" y2="15616"/>
                        <a14:foregroundMark x1="70774" y1="15616" x2="85387" y2="40274"/>
                        <a14:foregroundMark x1="85387" y1="40274" x2="85387" y2="40274"/>
                        <a14:foregroundMark x1="76218" y1="67123" x2="48711" y2="26849"/>
                        <a14:foregroundMark x1="48711" y1="26849" x2="21490" y2="21370"/>
                        <a14:foregroundMark x1="16905" y1="27397" x2="17765" y2="62192"/>
                        <a14:foregroundMark x1="68195" y1="85205" x2="35244" y2="87945"/>
                        <a14:foregroundMark x1="35244" y1="87945" x2="48711" y2="90411"/>
                        <a14:foregroundMark x1="86533" y1="52329" x2="79370" y2="25479"/>
                        <a14:foregroundMark x1="79370" y1="25479" x2="52149" y2="10959"/>
                        <a14:foregroundMark x1="52149" y1="10959" x2="30372" y2="13425"/>
                        <a14:foregroundMark x1="71060" y1="16438" x2="40401" y2="8493"/>
                        <a14:foregroundMark x1="40401" y1="8493" x2="34384" y2="8493"/>
                        <a14:foregroundMark x1="84527" y1="28493" x2="82808" y2="63288"/>
                        <a14:foregroundMark x1="82808" y1="63288" x2="38109" y2="84384"/>
                        <a14:foregroundMark x1="38109" y1="84384" x2="57307" y2="45753"/>
                        <a14:foregroundMark x1="57307" y1="45753" x2="37536" y2="46301"/>
                        <a14:foregroundMark x1="88539" y1="30411" x2="89685" y2="51233"/>
                        <a14:foregroundMark x1="27221" y1="81096" x2="24069" y2="81096"/>
                        <a14:foregroundMark x1="33811" y1="81096" x2="28653" y2="81096"/>
                        <a14:foregroundMark x1="32378" y1="84658" x2="29226" y2="81918"/>
                        <a14:foregroundMark x1="36103" y1="82740" x2="27221" y2="81918"/>
                        <a14:foregroundMark x1="64183" y1="7123" x2="37536" y2="5753"/>
                        <a14:foregroundMark x1="47564" y1="93425" x2="38968" y2="93151"/>
                        <a14:backgroundMark x1="63037" y1="93699" x2="52149" y2="95068"/>
                        <a14:backgroundMark x1="16905" y1="20822" x2="15186" y2="26849"/>
                        <a14:backgroundMark x1="17765" y1="18082" x2="14900" y2="25205"/>
                        <a14:backgroundMark x1="75072" y1="83836" x2="68768" y2="85753"/>
                      </a14:backgroundRemoval>
                    </a14:imgEffect>
                  </a14:imgLayer>
                </a14:imgProps>
              </a:ext>
              <a:ext uri="{28A0092B-C50C-407E-A947-70E740481C1C}">
                <a14:useLocalDpi xmlns:a14="http://schemas.microsoft.com/office/drawing/2010/main"/>
              </a:ext>
            </a:extLst>
          </a:blip>
          <a:srcRect/>
          <a:stretch/>
        </p:blipFill>
        <p:spPr>
          <a:xfrm>
            <a:off x="9602546" y="852195"/>
            <a:ext cx="867508" cy="907106"/>
          </a:xfrm>
          <a:prstGeom prst="rect">
            <a:avLst/>
          </a:prstGeom>
        </p:spPr>
      </p:pic>
      <p:sp>
        <p:nvSpPr>
          <p:cNvPr id="25" name="TextBox 5">
            <a:extLst>
              <a:ext uri="{FF2B5EF4-FFF2-40B4-BE49-F238E27FC236}">
                <a16:creationId xmlns:a16="http://schemas.microsoft.com/office/drawing/2014/main" id="{CB1B4007-C8A3-3347-BFD6-656A1F41E234}"/>
              </a:ext>
            </a:extLst>
          </p:cNvPr>
          <p:cNvSpPr txBox="1"/>
          <p:nvPr/>
        </p:nvSpPr>
        <p:spPr>
          <a:xfrm>
            <a:off x="7369377" y="3586493"/>
            <a:ext cx="4073556" cy="492432"/>
          </a:xfrm>
          <a:prstGeom prst="rect">
            <a:avLst/>
          </a:prstGeom>
          <a:noFill/>
        </p:spPr>
        <p:txBody>
          <a:bodyPr wrap="square" lIns="121909" tIns="60955" rIns="121909" bIns="60955" rtlCol="0">
            <a:spAutoFit/>
          </a:bodyPr>
          <a:lstStyle/>
          <a:p>
            <a:r>
              <a:rPr lang="en-US" sz="2400" dirty="0">
                <a:latin typeface="+mj-lt"/>
              </a:rPr>
              <a:t>to buy a lottery ticket</a:t>
            </a:r>
          </a:p>
        </p:txBody>
      </p:sp>
      <p:sp>
        <p:nvSpPr>
          <p:cNvPr id="26" name="TextBox 5">
            <a:extLst>
              <a:ext uri="{FF2B5EF4-FFF2-40B4-BE49-F238E27FC236}">
                <a16:creationId xmlns:a16="http://schemas.microsoft.com/office/drawing/2014/main" id="{6FDDA6F1-3972-5F4A-98DF-295B43F494E7}"/>
              </a:ext>
            </a:extLst>
          </p:cNvPr>
          <p:cNvSpPr txBox="1"/>
          <p:nvPr/>
        </p:nvSpPr>
        <p:spPr>
          <a:xfrm>
            <a:off x="762979" y="3658881"/>
            <a:ext cx="1970424" cy="492432"/>
          </a:xfrm>
          <a:prstGeom prst="rect">
            <a:avLst/>
          </a:prstGeom>
          <a:noFill/>
        </p:spPr>
        <p:txBody>
          <a:bodyPr wrap="square" lIns="121909" tIns="60955" rIns="121909" bIns="60955" rtlCol="0">
            <a:spAutoFit/>
          </a:bodyPr>
          <a:lstStyle/>
          <a:p>
            <a:pPr algn="ctr"/>
            <a:r>
              <a:rPr lang="en-US" sz="2400" dirty="0" err="1">
                <a:latin typeface="+mj-lt"/>
              </a:rPr>
              <a:t>Ellos</a:t>
            </a:r>
            <a:endParaRPr lang="en-US" sz="2400" dirty="0">
              <a:latin typeface="+mj-lt"/>
            </a:endParaRPr>
          </a:p>
        </p:txBody>
      </p:sp>
      <p:pic>
        <p:nvPicPr>
          <p:cNvPr id="27" name="Picture 15" descr="green checkmark">
            <a:extLst>
              <a:ext uri="{FF2B5EF4-FFF2-40B4-BE49-F238E27FC236}">
                <a16:creationId xmlns:a16="http://schemas.microsoft.com/office/drawing/2014/main" id="{E06D032C-CDCF-B648-AFDE-1C2232A351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3086" y="3665415"/>
            <a:ext cx="376696" cy="392392"/>
          </a:xfrm>
          <a:prstGeom prst="rect">
            <a:avLst/>
          </a:prstGeom>
        </p:spPr>
      </p:pic>
      <p:sp>
        <p:nvSpPr>
          <p:cNvPr id="52" name="TextBox 5">
            <a:extLst>
              <a:ext uri="{FF2B5EF4-FFF2-40B4-BE49-F238E27FC236}">
                <a16:creationId xmlns:a16="http://schemas.microsoft.com/office/drawing/2014/main" id="{715F753D-3688-D24A-9EBA-863139A8D8F8}"/>
              </a:ext>
            </a:extLst>
          </p:cNvPr>
          <p:cNvSpPr txBox="1"/>
          <p:nvPr/>
        </p:nvSpPr>
        <p:spPr>
          <a:xfrm>
            <a:off x="7380248" y="4088186"/>
            <a:ext cx="4801693" cy="492432"/>
          </a:xfrm>
          <a:prstGeom prst="rect">
            <a:avLst/>
          </a:prstGeom>
          <a:noFill/>
        </p:spPr>
        <p:txBody>
          <a:bodyPr wrap="square" lIns="121909" tIns="60955" rIns="121909" bIns="60955" rtlCol="0">
            <a:spAutoFit/>
          </a:bodyPr>
          <a:lstStyle/>
          <a:p>
            <a:r>
              <a:rPr lang="en-US" sz="2400" dirty="0">
                <a:latin typeface="+mj-lt"/>
              </a:rPr>
              <a:t>to put on the Christmas tree</a:t>
            </a:r>
          </a:p>
        </p:txBody>
      </p:sp>
      <p:sp>
        <p:nvSpPr>
          <p:cNvPr id="53" name="TextBox 5">
            <a:extLst>
              <a:ext uri="{FF2B5EF4-FFF2-40B4-BE49-F238E27FC236}">
                <a16:creationId xmlns:a16="http://schemas.microsoft.com/office/drawing/2014/main" id="{43006DF2-1EEF-1C48-8350-AB325BC77B52}"/>
              </a:ext>
            </a:extLst>
          </p:cNvPr>
          <p:cNvSpPr txBox="1"/>
          <p:nvPr/>
        </p:nvSpPr>
        <p:spPr>
          <a:xfrm>
            <a:off x="762979" y="4098404"/>
            <a:ext cx="1970424" cy="492432"/>
          </a:xfrm>
          <a:prstGeom prst="rect">
            <a:avLst/>
          </a:prstGeom>
          <a:noFill/>
        </p:spPr>
        <p:txBody>
          <a:bodyPr wrap="square" lIns="121909" tIns="60955" rIns="121909" bIns="60955" rtlCol="0">
            <a:spAutoFit/>
          </a:bodyPr>
          <a:lstStyle/>
          <a:p>
            <a:pPr algn="ctr"/>
            <a:r>
              <a:rPr lang="en-US" sz="2400" dirty="0" err="1">
                <a:latin typeface="+mj-lt"/>
              </a:rPr>
              <a:t>Vosotros</a:t>
            </a:r>
            <a:endParaRPr lang="en-US" sz="2400" dirty="0">
              <a:latin typeface="+mj-lt"/>
            </a:endParaRPr>
          </a:p>
        </p:txBody>
      </p:sp>
      <p:pic>
        <p:nvPicPr>
          <p:cNvPr id="54" name="Picture 15" descr="green checkmark">
            <a:extLst>
              <a:ext uri="{FF2B5EF4-FFF2-40B4-BE49-F238E27FC236}">
                <a16:creationId xmlns:a16="http://schemas.microsoft.com/office/drawing/2014/main" id="{7EC7A37D-429E-8345-9614-6A1662FC73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2518" y="4246134"/>
            <a:ext cx="376696" cy="392392"/>
          </a:xfrm>
          <a:prstGeom prst="rect">
            <a:avLst/>
          </a:prstGeom>
        </p:spPr>
      </p:pic>
      <p:sp>
        <p:nvSpPr>
          <p:cNvPr id="55" name="TextBox 5">
            <a:extLst>
              <a:ext uri="{FF2B5EF4-FFF2-40B4-BE49-F238E27FC236}">
                <a16:creationId xmlns:a16="http://schemas.microsoft.com/office/drawing/2014/main" id="{0F54B1B0-4A57-184F-A26F-7B2A83B05899}"/>
              </a:ext>
            </a:extLst>
          </p:cNvPr>
          <p:cNvSpPr txBox="1"/>
          <p:nvPr/>
        </p:nvSpPr>
        <p:spPr>
          <a:xfrm>
            <a:off x="7398418" y="4580618"/>
            <a:ext cx="4737018" cy="492432"/>
          </a:xfrm>
          <a:prstGeom prst="rect">
            <a:avLst/>
          </a:prstGeom>
          <a:noFill/>
        </p:spPr>
        <p:txBody>
          <a:bodyPr wrap="square" lIns="121909" tIns="60955" rIns="121909" bIns="60955" rtlCol="0">
            <a:spAutoFit/>
          </a:bodyPr>
          <a:lstStyle/>
          <a:p>
            <a:r>
              <a:rPr lang="en-US" sz="2400" dirty="0">
                <a:latin typeface="+mj-lt"/>
              </a:rPr>
              <a:t>to spend time with the family</a:t>
            </a:r>
          </a:p>
        </p:txBody>
      </p:sp>
      <p:sp>
        <p:nvSpPr>
          <p:cNvPr id="56" name="TextBox 5">
            <a:extLst>
              <a:ext uri="{FF2B5EF4-FFF2-40B4-BE49-F238E27FC236}">
                <a16:creationId xmlns:a16="http://schemas.microsoft.com/office/drawing/2014/main" id="{BD5A484C-0FB2-1B4B-94CF-DD805F9BE4B5}"/>
              </a:ext>
            </a:extLst>
          </p:cNvPr>
          <p:cNvSpPr txBox="1"/>
          <p:nvPr/>
        </p:nvSpPr>
        <p:spPr>
          <a:xfrm>
            <a:off x="777469" y="4590836"/>
            <a:ext cx="1970424" cy="492432"/>
          </a:xfrm>
          <a:prstGeom prst="rect">
            <a:avLst/>
          </a:prstGeom>
          <a:noFill/>
        </p:spPr>
        <p:txBody>
          <a:bodyPr wrap="square" lIns="121909" tIns="60955" rIns="121909" bIns="60955" rtlCol="0">
            <a:spAutoFit/>
          </a:bodyPr>
          <a:lstStyle/>
          <a:p>
            <a:pPr algn="ctr"/>
            <a:r>
              <a:rPr lang="en-US" sz="2400" dirty="0" err="1">
                <a:latin typeface="+mj-lt"/>
              </a:rPr>
              <a:t>Nosotros</a:t>
            </a:r>
            <a:r>
              <a:rPr lang="en-US" sz="2400" dirty="0">
                <a:latin typeface="+mj-lt"/>
              </a:rPr>
              <a:t> </a:t>
            </a:r>
          </a:p>
        </p:txBody>
      </p:sp>
      <p:pic>
        <p:nvPicPr>
          <p:cNvPr id="57" name="Picture 15" descr="green checkmark">
            <a:extLst>
              <a:ext uri="{FF2B5EF4-FFF2-40B4-BE49-F238E27FC236}">
                <a16:creationId xmlns:a16="http://schemas.microsoft.com/office/drawing/2014/main" id="{24B0AFCD-7352-2C4C-897D-01A8E24245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3269" y="4601227"/>
            <a:ext cx="376696" cy="392392"/>
          </a:xfrm>
          <a:prstGeom prst="rect">
            <a:avLst/>
          </a:prstGeom>
        </p:spPr>
      </p:pic>
      <p:sp>
        <p:nvSpPr>
          <p:cNvPr id="58" name="TextBox 5">
            <a:extLst>
              <a:ext uri="{FF2B5EF4-FFF2-40B4-BE49-F238E27FC236}">
                <a16:creationId xmlns:a16="http://schemas.microsoft.com/office/drawing/2014/main" id="{571192D8-927E-FC4D-B510-90C585E4974D}"/>
              </a:ext>
            </a:extLst>
          </p:cNvPr>
          <p:cNvSpPr txBox="1"/>
          <p:nvPr/>
        </p:nvSpPr>
        <p:spPr>
          <a:xfrm>
            <a:off x="7380248" y="5102417"/>
            <a:ext cx="4835423" cy="492432"/>
          </a:xfrm>
          <a:prstGeom prst="rect">
            <a:avLst/>
          </a:prstGeom>
          <a:noFill/>
        </p:spPr>
        <p:txBody>
          <a:bodyPr wrap="square" lIns="121909" tIns="60955" rIns="121909" bIns="60955" rtlCol="0">
            <a:spAutoFit/>
          </a:bodyPr>
          <a:lstStyle/>
          <a:p>
            <a:r>
              <a:rPr lang="en-US" sz="2400" dirty="0">
                <a:latin typeface="+mj-lt"/>
              </a:rPr>
              <a:t>to spend less money</a:t>
            </a:r>
          </a:p>
        </p:txBody>
      </p:sp>
      <p:sp>
        <p:nvSpPr>
          <p:cNvPr id="59" name="TextBox 5">
            <a:extLst>
              <a:ext uri="{FF2B5EF4-FFF2-40B4-BE49-F238E27FC236}">
                <a16:creationId xmlns:a16="http://schemas.microsoft.com/office/drawing/2014/main" id="{157594BE-3205-2540-B49D-A8278DDDBD3E}"/>
              </a:ext>
            </a:extLst>
          </p:cNvPr>
          <p:cNvSpPr txBox="1"/>
          <p:nvPr/>
        </p:nvSpPr>
        <p:spPr>
          <a:xfrm>
            <a:off x="729250" y="5122525"/>
            <a:ext cx="1970424" cy="492432"/>
          </a:xfrm>
          <a:prstGeom prst="rect">
            <a:avLst/>
          </a:prstGeom>
          <a:noFill/>
        </p:spPr>
        <p:txBody>
          <a:bodyPr wrap="square" lIns="121909" tIns="60955" rIns="121909" bIns="60955" rtlCol="0">
            <a:spAutoFit/>
          </a:bodyPr>
          <a:lstStyle/>
          <a:p>
            <a:pPr algn="ctr"/>
            <a:r>
              <a:rPr lang="en-US" sz="2400" dirty="0" err="1">
                <a:latin typeface="+mj-lt"/>
              </a:rPr>
              <a:t>Ellos</a:t>
            </a:r>
            <a:endParaRPr lang="en-US" sz="2400" dirty="0">
              <a:latin typeface="+mj-lt"/>
            </a:endParaRPr>
          </a:p>
        </p:txBody>
      </p:sp>
      <p:pic>
        <p:nvPicPr>
          <p:cNvPr id="60" name="Picture 15" descr="green checkmark">
            <a:extLst>
              <a:ext uri="{FF2B5EF4-FFF2-40B4-BE49-F238E27FC236}">
                <a16:creationId xmlns:a16="http://schemas.microsoft.com/office/drawing/2014/main" id="{0CDC6D2A-A3B5-C249-85FD-A634605D10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1425" y="5195436"/>
            <a:ext cx="376696" cy="392392"/>
          </a:xfrm>
          <a:prstGeom prst="rect">
            <a:avLst/>
          </a:prstGeom>
        </p:spPr>
      </p:pic>
    </p:spTree>
    <p:extLst>
      <p:ext uri="{BB962C8B-B14F-4D97-AF65-F5344CB8AC3E}">
        <p14:creationId xmlns:p14="http://schemas.microsoft.com/office/powerpoint/2010/main" val="36111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p:bldP spid="37" grpId="0"/>
      <p:bldP spid="38" grpId="0"/>
      <p:bldP spid="25" grpId="0"/>
      <p:bldP spid="26" grpId="0"/>
      <p:bldP spid="52" grpId="0"/>
      <p:bldP spid="53" grpId="0"/>
      <p:bldP spid="55" grpId="0"/>
      <p:bldP spid="56" grpId="0"/>
      <p:bldP spid="58" grpId="0"/>
      <p:bldP spid="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E9622B-541C-FD4B-BA7D-A1C50B8BE635}"/>
              </a:ext>
            </a:extLst>
          </p:cNvPr>
          <p:cNvSpPr/>
          <p:nvPr/>
        </p:nvSpPr>
        <p:spPr>
          <a:xfrm>
            <a:off x="137535" y="968311"/>
            <a:ext cx="10458153" cy="707886"/>
          </a:xfrm>
          <a:prstGeom prst="rect">
            <a:avLst/>
          </a:prstGeom>
        </p:spPr>
        <p:txBody>
          <a:bodyPr wrap="square">
            <a:spAutoFit/>
          </a:bodyPr>
          <a:lstStyle/>
          <a:p>
            <a:pPr marL="342900" indent="-342900">
              <a:buFontTx/>
              <a:buChar char="-"/>
            </a:pPr>
            <a:r>
              <a:rPr lang="es-GB" sz="2000" dirty="0"/>
              <a:t>Nadia, tu familia es mexicana, así que vosotros </a:t>
            </a:r>
            <a:r>
              <a:rPr lang="es-GB" sz="2000" b="1" dirty="0"/>
              <a:t>1) vais / van / vamos </a:t>
            </a:r>
            <a:r>
              <a:rPr lang="es-GB" sz="2000" dirty="0"/>
              <a:t>a viajar a México para pasar allí la Navidad, ¿no? </a:t>
            </a:r>
            <a:endParaRPr lang="es-ES" sz="2000" dirty="0"/>
          </a:p>
        </p:txBody>
      </p:sp>
      <p:sp>
        <p:nvSpPr>
          <p:cNvPr id="2" name="Title 1"/>
          <p:cNvSpPr>
            <a:spLocks noGrp="1"/>
          </p:cNvSpPr>
          <p:nvPr>
            <p:ph type="title"/>
          </p:nvPr>
        </p:nvSpPr>
        <p:spPr>
          <a:xfrm>
            <a:off x="50138" y="129586"/>
            <a:ext cx="10307458" cy="810404"/>
          </a:xfrm>
        </p:spPr>
        <p:txBody>
          <a:bodyPr>
            <a:noAutofit/>
          </a:bodyPr>
          <a:lstStyle/>
          <a:p>
            <a:pPr>
              <a:lnSpc>
                <a:spcPct val="100000"/>
              </a:lnSpc>
            </a:pPr>
            <a:r>
              <a:rPr lang="en-GB" sz="2400" b="1" dirty="0">
                <a:solidFill>
                  <a:schemeClr val="tx1"/>
                </a:solidFill>
              </a:rPr>
              <a:t>Lucía y Nadia </a:t>
            </a:r>
            <a:r>
              <a:rPr lang="en-GB" sz="2400" b="1" dirty="0" err="1">
                <a:solidFill>
                  <a:schemeClr val="tx1"/>
                </a:solidFill>
              </a:rPr>
              <a:t>hablan</a:t>
            </a:r>
            <a:r>
              <a:rPr lang="en-GB" sz="2400" b="1" dirty="0">
                <a:solidFill>
                  <a:schemeClr val="tx1"/>
                </a:solidFill>
              </a:rPr>
              <a:t> </a:t>
            </a:r>
            <a:r>
              <a:rPr lang="en-GB" sz="2400" b="1" dirty="0" err="1">
                <a:solidFill>
                  <a:schemeClr val="tx1"/>
                </a:solidFill>
              </a:rPr>
              <a:t>sobre</a:t>
            </a:r>
            <a:r>
              <a:rPr lang="en-GB" sz="2400" b="1" dirty="0">
                <a:solidFill>
                  <a:schemeClr val="tx1"/>
                </a:solidFill>
              </a:rPr>
              <a:t> las </a:t>
            </a:r>
            <a:r>
              <a:rPr lang="en-GB" sz="2400" b="1" dirty="0" err="1">
                <a:solidFill>
                  <a:schemeClr val="tx1"/>
                </a:solidFill>
              </a:rPr>
              <a:t>tradiciones</a:t>
            </a:r>
            <a:r>
              <a:rPr lang="en-GB" sz="2400" b="1" dirty="0">
                <a:solidFill>
                  <a:schemeClr val="tx1"/>
                </a:solidFill>
              </a:rPr>
              <a:t> de Navidad. Lee el </a:t>
            </a:r>
            <a:r>
              <a:rPr lang="en-GB" sz="2400" b="1" dirty="0" err="1">
                <a:solidFill>
                  <a:schemeClr val="tx1"/>
                </a:solidFill>
              </a:rPr>
              <a:t>diálogo</a:t>
            </a:r>
            <a:r>
              <a:rPr lang="en-GB" sz="2400" b="1" dirty="0">
                <a:solidFill>
                  <a:schemeClr val="tx1"/>
                </a:solidFill>
              </a:rPr>
              <a:t> y </a:t>
            </a:r>
            <a:r>
              <a:rPr lang="en-GB" sz="2400" b="1" dirty="0" err="1">
                <a:solidFill>
                  <a:schemeClr val="tx1"/>
                </a:solidFill>
              </a:rPr>
              <a:t>marca</a:t>
            </a:r>
            <a:r>
              <a:rPr lang="en-GB" sz="2400" b="1" dirty="0">
                <a:solidFill>
                  <a:schemeClr val="tx1"/>
                </a:solidFill>
              </a:rPr>
              <a:t> la </a:t>
            </a:r>
            <a:r>
              <a:rPr lang="en-GB" sz="2400" b="1" dirty="0" err="1">
                <a:solidFill>
                  <a:schemeClr val="tx1"/>
                </a:solidFill>
              </a:rPr>
              <a:t>opción</a:t>
            </a:r>
            <a:r>
              <a:rPr lang="en-GB" sz="2400" b="1" dirty="0">
                <a:solidFill>
                  <a:schemeClr val="tx1"/>
                </a:solidFill>
              </a:rPr>
              <a:t> </a:t>
            </a:r>
            <a:r>
              <a:rPr lang="en-GB" sz="2400" b="1" dirty="0" err="1">
                <a:solidFill>
                  <a:schemeClr val="tx1"/>
                </a:solidFill>
              </a:rPr>
              <a:t>correcta</a:t>
            </a:r>
            <a:r>
              <a:rPr lang="en-GB" sz="2400" b="1" dirty="0">
                <a:solidFill>
                  <a:schemeClr val="tx1"/>
                </a:solidFill>
              </a:rPr>
              <a:t>. </a:t>
            </a:r>
            <a:r>
              <a:rPr lang="en-GB" sz="2400" b="1" dirty="0" err="1">
                <a:solidFill>
                  <a:schemeClr val="tx1"/>
                </a:solidFill>
              </a:rPr>
              <a:t>Luego</a:t>
            </a:r>
            <a:r>
              <a:rPr lang="en-GB" sz="2400" b="1" dirty="0">
                <a:solidFill>
                  <a:schemeClr val="tx1"/>
                </a:solidFill>
              </a:rPr>
              <a:t>, </a:t>
            </a:r>
            <a:r>
              <a:rPr lang="en-GB" sz="2400" b="1" dirty="0" err="1">
                <a:solidFill>
                  <a:schemeClr val="tx1"/>
                </a:solidFill>
              </a:rPr>
              <a:t>escucha</a:t>
            </a:r>
            <a:r>
              <a:rPr lang="en-GB" sz="2400" b="1" dirty="0">
                <a:solidFill>
                  <a:schemeClr val="tx1"/>
                </a:solidFill>
              </a:rPr>
              <a:t> y </a:t>
            </a:r>
            <a:r>
              <a:rPr lang="en-GB" sz="2400" b="1" dirty="0" err="1">
                <a:solidFill>
                  <a:schemeClr val="tx1"/>
                </a:solidFill>
              </a:rPr>
              <a:t>comprueba</a:t>
            </a:r>
            <a:r>
              <a:rPr lang="en-GB" sz="2400" b="1" dirty="0">
                <a:solidFill>
                  <a:schemeClr val="tx1"/>
                </a:solidFill>
              </a:rPr>
              <a:t>.</a:t>
            </a:r>
          </a:p>
        </p:txBody>
      </p:sp>
      <p:sp>
        <p:nvSpPr>
          <p:cNvPr id="6" name="CuadroTexto 5">
            <a:extLst>
              <a:ext uri="{FF2B5EF4-FFF2-40B4-BE49-F238E27FC236}">
                <a16:creationId xmlns:a16="http://schemas.microsoft.com/office/drawing/2014/main" id="{85BF340C-FA30-F048-BC04-D31C65987AF3}"/>
              </a:ext>
            </a:extLst>
          </p:cNvPr>
          <p:cNvSpPr txBox="1"/>
          <p:nvPr/>
        </p:nvSpPr>
        <p:spPr>
          <a:xfrm>
            <a:off x="108014" y="1597190"/>
            <a:ext cx="10305398" cy="1631216"/>
          </a:xfrm>
          <a:prstGeom prst="rect">
            <a:avLst/>
          </a:prstGeom>
          <a:noFill/>
        </p:spPr>
        <p:txBody>
          <a:bodyPr wrap="square" rtlCol="0">
            <a:spAutoFit/>
          </a:bodyPr>
          <a:lstStyle/>
          <a:p>
            <a:pPr marL="342900" indent="-342900">
              <a:buFontTx/>
              <a:buChar char="-"/>
            </a:pPr>
            <a:r>
              <a:rPr lang="es-ES" sz="2000" dirty="0"/>
              <a:t>Sí, en general mi familia y yo </a:t>
            </a:r>
            <a:r>
              <a:rPr lang="es-GB" sz="2000" b="1" dirty="0"/>
              <a:t>2) </a:t>
            </a:r>
            <a:r>
              <a:rPr lang="es-ES" sz="2000" b="1" dirty="0"/>
              <a:t>vamos / vais / van</a:t>
            </a:r>
            <a:r>
              <a:rPr lang="es-ES" sz="2000" dirty="0"/>
              <a:t> allí el catorce y el día siguiente comienzan Las Posadas: una chica y un chico se ponen ropa de María y José y </a:t>
            </a:r>
            <a:r>
              <a:rPr lang="es-GB" sz="2000" b="1" dirty="0"/>
              <a:t>3) </a:t>
            </a:r>
            <a:r>
              <a:rPr lang="es-ES" sz="2000" b="1" dirty="0"/>
              <a:t>van / vais / vamos </a:t>
            </a:r>
            <a:r>
              <a:rPr lang="es-ES" sz="2000" dirty="0"/>
              <a:t>a varias casas para pedir una habitación. Este año mis primos </a:t>
            </a:r>
            <a:r>
              <a:rPr lang="es-ES" sz="2000" b="1" dirty="0"/>
              <a:t>4) van / vais / van </a:t>
            </a:r>
            <a:r>
              <a:rPr lang="es-ES" sz="2000" dirty="0"/>
              <a:t>a participar y nosotros los </a:t>
            </a:r>
            <a:r>
              <a:rPr lang="es-GB" sz="2000" b="1" dirty="0"/>
              <a:t>5) </a:t>
            </a:r>
            <a:r>
              <a:rPr lang="es-ES" sz="2000" b="1" dirty="0"/>
              <a:t>vamos / vais / van </a:t>
            </a:r>
            <a:r>
              <a:rPr lang="es-ES" sz="2000" dirty="0"/>
              <a:t>a ver</a:t>
            </a:r>
            <a:r>
              <a:rPr lang="es-ES" sz="2000" i="1" dirty="0"/>
              <a:t>.</a:t>
            </a:r>
          </a:p>
        </p:txBody>
      </p:sp>
      <p:sp>
        <p:nvSpPr>
          <p:cNvPr id="3" name="Anillo 2">
            <a:extLst>
              <a:ext uri="{FF2B5EF4-FFF2-40B4-BE49-F238E27FC236}">
                <a16:creationId xmlns:a16="http://schemas.microsoft.com/office/drawing/2014/main" id="{B4C7CA6F-C33D-C645-92EA-2673D12F6EA2}"/>
              </a:ext>
            </a:extLst>
          </p:cNvPr>
          <p:cNvSpPr/>
          <p:nvPr/>
        </p:nvSpPr>
        <p:spPr>
          <a:xfrm>
            <a:off x="6614603" y="911589"/>
            <a:ext cx="756209" cy="528636"/>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5" name="CuadroTexto 14">
            <a:extLst>
              <a:ext uri="{FF2B5EF4-FFF2-40B4-BE49-F238E27FC236}">
                <a16:creationId xmlns:a16="http://schemas.microsoft.com/office/drawing/2014/main" id="{5ABCADEF-334D-A849-AA75-2620722B450B}"/>
              </a:ext>
            </a:extLst>
          </p:cNvPr>
          <p:cNvSpPr txBox="1"/>
          <p:nvPr/>
        </p:nvSpPr>
        <p:spPr>
          <a:xfrm>
            <a:off x="9572105" y="5404325"/>
            <a:ext cx="2715220" cy="1015663"/>
          </a:xfrm>
          <a:prstGeom prst="rect">
            <a:avLst/>
          </a:prstGeom>
          <a:noFill/>
        </p:spPr>
        <p:txBody>
          <a:bodyPr wrap="square" rtlCol="0">
            <a:spAutoFit/>
          </a:bodyPr>
          <a:lstStyle/>
          <a:p>
            <a:pPr algn="ctr"/>
            <a:r>
              <a:rPr lang="es-GB" sz="2000" dirty="0">
                <a:highlight>
                  <a:srgbClr val="FBF0D5"/>
                </a:highlight>
              </a:rPr>
              <a:t>La </a:t>
            </a:r>
            <a:r>
              <a:rPr lang="es-GB" sz="2000" b="1" dirty="0">
                <a:highlight>
                  <a:srgbClr val="FBF0D5"/>
                </a:highlight>
              </a:rPr>
              <a:t>Flor de Navidad </a:t>
            </a:r>
            <a:r>
              <a:rPr lang="es-GB" sz="2000" dirty="0">
                <a:highlight>
                  <a:srgbClr val="FBF0D5"/>
                </a:highlight>
              </a:rPr>
              <a:t>es original de México</a:t>
            </a:r>
          </a:p>
        </p:txBody>
      </p:sp>
      <p:grpSp>
        <p:nvGrpSpPr>
          <p:cNvPr id="16" name="Grupo 15">
            <a:extLst>
              <a:ext uri="{FF2B5EF4-FFF2-40B4-BE49-F238E27FC236}">
                <a16:creationId xmlns:a16="http://schemas.microsoft.com/office/drawing/2014/main" id="{FDBFC197-E5D9-1946-AFEB-29447159E663}"/>
              </a:ext>
            </a:extLst>
          </p:cNvPr>
          <p:cNvGrpSpPr/>
          <p:nvPr/>
        </p:nvGrpSpPr>
        <p:grpSpPr>
          <a:xfrm>
            <a:off x="9403337" y="646656"/>
            <a:ext cx="3447481" cy="1704126"/>
            <a:chOff x="8457953" y="3497264"/>
            <a:chExt cx="4466431" cy="2607151"/>
          </a:xfrm>
        </p:grpSpPr>
        <p:pic>
          <p:nvPicPr>
            <p:cNvPr id="17" name="Imagen 16" descr="Icono&#10;&#10;Descripción generada automáticamente">
              <a:extLst>
                <a:ext uri="{FF2B5EF4-FFF2-40B4-BE49-F238E27FC236}">
                  <a16:creationId xmlns:a16="http://schemas.microsoft.com/office/drawing/2014/main" id="{D98064EA-CF17-7649-B163-1F30B9EF8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953" y="3497264"/>
              <a:ext cx="4466431" cy="2607151"/>
            </a:xfrm>
            <a:prstGeom prst="rect">
              <a:avLst/>
            </a:prstGeom>
          </p:spPr>
        </p:pic>
        <p:pic>
          <p:nvPicPr>
            <p:cNvPr id="18" name="Imagen 17" descr="Dibujo animado de un personaje de caricatura&#10;&#10;Descripción generada automáticamente con confianza baja">
              <a:extLst>
                <a:ext uri="{FF2B5EF4-FFF2-40B4-BE49-F238E27FC236}">
                  <a16:creationId xmlns:a16="http://schemas.microsoft.com/office/drawing/2014/main" id="{663BA0E6-451A-C543-B584-2AF43DD660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3519" l="10000" r="90000">
                          <a14:foregroundMark x1="39531" y1="83426" x2="40729" y2="93519"/>
                          <a14:foregroundMark x1="35885" y1="82130" x2="36823" y2="90000"/>
                          <a14:foregroundMark x1="36823" y1="90000" x2="36250" y2="90093"/>
                          <a14:backgroundMark x1="53802" y1="49074" x2="57604" y2="93056"/>
                          <a14:backgroundMark x1="57604" y1="93056" x2="57760" y2="93796"/>
                          <a14:backgroundMark x1="28333" y1="48519" x2="28490" y2="83796"/>
                          <a14:backgroundMark x1="28490" y1="83796" x2="28333" y2="84907"/>
                          <a14:backgroundMark x1="31406" y1="53056" x2="31250" y2="61389"/>
                          <a14:backgroundMark x1="31250" y1="61389" x2="32448" y2="68796"/>
                          <a14:backgroundMark x1="32448" y1="68796" x2="31927" y2="76481"/>
                          <a14:backgroundMark x1="31927" y1="76481" x2="33125" y2="83889"/>
                          <a14:backgroundMark x1="33125" y1="83889" x2="32969" y2="87037"/>
                          <a14:backgroundMark x1="50365" y1="48519" x2="50208" y2="91019"/>
                          <a14:backgroundMark x1="47604" y1="50926" x2="46406" y2="61667"/>
                          <a14:backgroundMark x1="31406" y1="51574" x2="31927" y2="61944"/>
                          <a14:backgroundMark x1="32396" y1="52130" x2="32448" y2="54537"/>
                          <a14:backgroundMark x1="32031" y1="57037" x2="32292" y2="61204"/>
                          <a14:backgroundMark x1="41094" y1="92963" x2="40365" y2="93704"/>
                          <a14:backgroundMark x1="41250" y1="93148" x2="40417" y2="94074"/>
                          <a14:backgroundMark x1="41094" y1="93241" x2="40469" y2="93056"/>
                          <a14:backgroundMark x1="26875" y1="90556" x2="26875" y2="90556"/>
                        </a14:backgroundRemoval>
                      </a14:imgEffect>
                    </a14:imgLayer>
                  </a14:imgProps>
                </a:ext>
                <a:ext uri="{28A0092B-C50C-407E-A947-70E740481C1C}">
                  <a14:useLocalDpi xmlns:a14="http://schemas.microsoft.com/office/drawing/2010/main" val="0"/>
                </a:ext>
              </a:extLst>
            </a:blip>
            <a:srcRect l="30731" t="24941" r="50553" b="6809"/>
            <a:stretch/>
          </p:blipFill>
          <p:spPr>
            <a:xfrm>
              <a:off x="9838996" y="4057947"/>
              <a:ext cx="885629" cy="1818384"/>
            </a:xfrm>
            <a:prstGeom prst="rect">
              <a:avLst/>
            </a:prstGeom>
          </p:spPr>
        </p:pic>
        <p:pic>
          <p:nvPicPr>
            <p:cNvPr id="19" name="Picture 2" descr="Red Christmas Santa Hat Clip Art Image | Gallery Yopriceville ...">
              <a:extLst>
                <a:ext uri="{FF2B5EF4-FFF2-40B4-BE49-F238E27FC236}">
                  <a16:creationId xmlns:a16="http://schemas.microsoft.com/office/drawing/2014/main" id="{1104C610-4764-A644-A1EA-BC420AFB31E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66570" y="3834521"/>
              <a:ext cx="765851" cy="8012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d Christmas Santa Hat Clip Art Image | Gallery Yopriceville ...">
              <a:extLst>
                <a:ext uri="{FF2B5EF4-FFF2-40B4-BE49-F238E27FC236}">
                  <a16:creationId xmlns:a16="http://schemas.microsoft.com/office/drawing/2014/main" id="{D163F65B-AD67-B84C-B2FE-E6B19449504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64085" flipH="1">
              <a:off x="10787723" y="3900910"/>
              <a:ext cx="765851" cy="80127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57B7F00C-EA41-1244-A397-4D04025EC404}"/>
              </a:ext>
            </a:extLst>
          </p:cNvPr>
          <p:cNvSpPr/>
          <p:nvPr/>
        </p:nvSpPr>
        <p:spPr>
          <a:xfrm>
            <a:off x="108014" y="4369481"/>
            <a:ext cx="9828748" cy="1938992"/>
          </a:xfrm>
          <a:prstGeom prst="rect">
            <a:avLst/>
          </a:prstGeom>
        </p:spPr>
        <p:txBody>
          <a:bodyPr wrap="square">
            <a:spAutoFit/>
          </a:bodyPr>
          <a:lstStyle/>
          <a:p>
            <a:pPr marL="342900" indent="-342900">
              <a:buFontTx/>
              <a:buChar char="-"/>
            </a:pPr>
            <a:r>
              <a:rPr lang="es-ES" sz="2000" dirty="0"/>
              <a:t>¿Y vosotros cuándo </a:t>
            </a:r>
            <a:r>
              <a:rPr lang="es-GB" sz="2000" b="1" dirty="0"/>
              <a:t>9)</a:t>
            </a:r>
            <a:r>
              <a:rPr lang="es-ES" sz="2000" dirty="0"/>
              <a:t> </a:t>
            </a:r>
            <a:r>
              <a:rPr lang="es-ES" sz="2000" b="1" dirty="0"/>
              <a:t>vamos / vais / van </a:t>
            </a:r>
            <a:r>
              <a:rPr lang="es-ES" sz="2000" dirty="0"/>
              <a:t>a comer? ¿A medianoche?  Aquí nosotros </a:t>
            </a:r>
            <a:r>
              <a:rPr lang="es-GB" sz="2000" b="1" dirty="0"/>
              <a:t>10) </a:t>
            </a:r>
            <a:r>
              <a:rPr lang="es-ES" sz="2000" b="1" dirty="0"/>
              <a:t>vamos /vais / van </a:t>
            </a:r>
            <a:r>
              <a:rPr lang="es-ES" sz="2000" dirty="0"/>
              <a:t>a cenar a las nueve.  ¿Vosotros </a:t>
            </a:r>
            <a:r>
              <a:rPr lang="es-GB" sz="2000" b="1" dirty="0"/>
              <a:t>11) </a:t>
            </a:r>
            <a:r>
              <a:rPr lang="es-ES" sz="2000" b="1" dirty="0"/>
              <a:t>van /vais / vamos </a:t>
            </a:r>
            <a:r>
              <a:rPr lang="es-ES" sz="2000" dirty="0"/>
              <a:t>a dejar los zapatos debajo del árbol para los Reyes Magos? ¿Ellos </a:t>
            </a:r>
            <a:r>
              <a:rPr lang="es-GB" sz="2000" b="1" dirty="0"/>
              <a:t>12)</a:t>
            </a:r>
            <a:r>
              <a:rPr lang="es-ES" sz="2000" dirty="0"/>
              <a:t> </a:t>
            </a:r>
            <a:r>
              <a:rPr lang="es-ES" sz="2000" b="1" dirty="0"/>
              <a:t>van /vais /vamos </a:t>
            </a:r>
            <a:r>
              <a:rPr lang="es-ES" sz="2000" dirty="0"/>
              <a:t>a llegar hasta México? </a:t>
            </a:r>
          </a:p>
          <a:p>
            <a:pPr marL="342900" indent="-342900">
              <a:buFontTx/>
              <a:buChar char="-"/>
            </a:pPr>
            <a:r>
              <a:rPr lang="es-ES" sz="2000" dirty="0"/>
              <a:t>Claro, los Reyes Magos </a:t>
            </a:r>
            <a:r>
              <a:rPr lang="es-GB" sz="2000" b="1" dirty="0"/>
              <a:t>13) </a:t>
            </a:r>
            <a:r>
              <a:rPr lang="es-ES" sz="2000" b="1" dirty="0"/>
              <a:t>vais /van /vamos </a:t>
            </a:r>
            <a:r>
              <a:rPr lang="es-ES" sz="2000" dirty="0"/>
              <a:t>por todas partes, pero nosotros </a:t>
            </a:r>
            <a:r>
              <a:rPr lang="es-ES" sz="2000" b="1" dirty="0"/>
              <a:t>14) vais /van / vamos </a:t>
            </a:r>
            <a:r>
              <a:rPr lang="es-ES" sz="2000" dirty="0"/>
              <a:t>a dejar los zapatos al lado de una puerta.</a:t>
            </a:r>
          </a:p>
        </p:txBody>
      </p:sp>
      <p:sp>
        <p:nvSpPr>
          <p:cNvPr id="8" name="Rectangle 7">
            <a:extLst>
              <a:ext uri="{FF2B5EF4-FFF2-40B4-BE49-F238E27FC236}">
                <a16:creationId xmlns:a16="http://schemas.microsoft.com/office/drawing/2014/main" id="{265781DB-81A9-A641-8299-FA9BEEBA3DBA}"/>
              </a:ext>
            </a:extLst>
          </p:cNvPr>
          <p:cNvSpPr/>
          <p:nvPr/>
        </p:nvSpPr>
        <p:spPr>
          <a:xfrm>
            <a:off x="108014" y="3126541"/>
            <a:ext cx="10458153" cy="1323439"/>
          </a:xfrm>
          <a:prstGeom prst="rect">
            <a:avLst/>
          </a:prstGeom>
        </p:spPr>
        <p:txBody>
          <a:bodyPr wrap="square">
            <a:spAutoFit/>
          </a:bodyPr>
          <a:lstStyle/>
          <a:p>
            <a:pPr marL="342900" indent="-342900">
              <a:buFontTx/>
              <a:buChar char="-"/>
            </a:pPr>
            <a:r>
              <a:rPr lang="es-ES" sz="2000" dirty="0"/>
              <a:t>¿Y tus primos y tú </a:t>
            </a:r>
            <a:r>
              <a:rPr lang="es-GB" sz="2000" b="1" dirty="0"/>
              <a:t>6) </a:t>
            </a:r>
            <a:r>
              <a:rPr lang="es-ES" sz="2000" b="1" dirty="0"/>
              <a:t>vamos / van / vais </a:t>
            </a:r>
            <a:r>
              <a:rPr lang="es-ES" sz="2000" dirty="0"/>
              <a:t>a romper la piñata después?  </a:t>
            </a:r>
          </a:p>
          <a:p>
            <a:pPr marL="342900" indent="-342900">
              <a:buFontTx/>
              <a:buChar char="-"/>
            </a:pPr>
            <a:r>
              <a:rPr lang="es-ES" sz="2000" dirty="0"/>
              <a:t>Sí, una piñata en forma de estrella. Mis abuelos </a:t>
            </a:r>
            <a:r>
              <a:rPr lang="es-GB" sz="2000" b="1" dirty="0"/>
              <a:t>7) </a:t>
            </a:r>
            <a:r>
              <a:rPr lang="es-ES" sz="2000" b="1" dirty="0"/>
              <a:t>van / vais</a:t>
            </a:r>
          </a:p>
          <a:p>
            <a:pPr marL="317500"/>
            <a:r>
              <a:rPr lang="es-ES" sz="2000" b="1" dirty="0"/>
              <a:t> / vamos </a:t>
            </a:r>
            <a:r>
              <a:rPr lang="es-ES" sz="2000" dirty="0"/>
              <a:t>a poner dentro dulces y fruta.  Después mi familia y yo </a:t>
            </a:r>
            <a:r>
              <a:rPr lang="es-GB" sz="2000" b="1" dirty="0"/>
              <a:t>8) </a:t>
            </a:r>
            <a:r>
              <a:rPr lang="es-ES" sz="2000" b="1" dirty="0"/>
              <a:t>vamos /vais /van </a:t>
            </a:r>
            <a:r>
              <a:rPr lang="es-ES" sz="2000"/>
              <a:t>a ir a la iglesia. Siempre está </a:t>
            </a:r>
            <a:r>
              <a:rPr lang="es-ES" sz="2000" dirty="0"/>
              <a:t>muy bonita con las flores de Navidad</a:t>
            </a:r>
            <a:r>
              <a:rPr lang="es-ES" sz="2000" i="1" dirty="0"/>
              <a:t>. </a:t>
            </a:r>
          </a:p>
        </p:txBody>
      </p:sp>
      <p:sp>
        <p:nvSpPr>
          <p:cNvPr id="22" name="Anillo 2">
            <a:extLst>
              <a:ext uri="{FF2B5EF4-FFF2-40B4-BE49-F238E27FC236}">
                <a16:creationId xmlns:a16="http://schemas.microsoft.com/office/drawing/2014/main" id="{94BEF9AA-83E2-7243-ADDB-327D7B5DC00B}"/>
              </a:ext>
            </a:extLst>
          </p:cNvPr>
          <p:cNvSpPr/>
          <p:nvPr/>
        </p:nvSpPr>
        <p:spPr>
          <a:xfrm>
            <a:off x="4272516" y="1566761"/>
            <a:ext cx="1094095" cy="478233"/>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Anillo 2">
            <a:extLst>
              <a:ext uri="{FF2B5EF4-FFF2-40B4-BE49-F238E27FC236}">
                <a16:creationId xmlns:a16="http://schemas.microsoft.com/office/drawing/2014/main" id="{E8573DAE-F461-E44B-850D-671D9EBCA135}"/>
              </a:ext>
            </a:extLst>
          </p:cNvPr>
          <p:cNvSpPr/>
          <p:nvPr/>
        </p:nvSpPr>
        <p:spPr>
          <a:xfrm>
            <a:off x="2543592" y="2196569"/>
            <a:ext cx="756215" cy="475105"/>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Anillo 2">
            <a:extLst>
              <a:ext uri="{FF2B5EF4-FFF2-40B4-BE49-F238E27FC236}">
                <a16:creationId xmlns:a16="http://schemas.microsoft.com/office/drawing/2014/main" id="{E4D0A372-BA53-F148-ACAA-2F498DD32D05}"/>
              </a:ext>
            </a:extLst>
          </p:cNvPr>
          <p:cNvSpPr/>
          <p:nvPr/>
        </p:nvSpPr>
        <p:spPr>
          <a:xfrm>
            <a:off x="4681825" y="3088997"/>
            <a:ext cx="754750"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2">
            <a:extLst>
              <a:ext uri="{FF2B5EF4-FFF2-40B4-BE49-F238E27FC236}">
                <a16:creationId xmlns:a16="http://schemas.microsoft.com/office/drawing/2014/main" id="{26F52D2E-3C26-C24E-9100-F59A3001B0AE}"/>
              </a:ext>
            </a:extLst>
          </p:cNvPr>
          <p:cNvSpPr/>
          <p:nvPr/>
        </p:nvSpPr>
        <p:spPr>
          <a:xfrm>
            <a:off x="6618325" y="3423567"/>
            <a:ext cx="655055"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Anillo 2">
            <a:extLst>
              <a:ext uri="{FF2B5EF4-FFF2-40B4-BE49-F238E27FC236}">
                <a16:creationId xmlns:a16="http://schemas.microsoft.com/office/drawing/2014/main" id="{811521E2-2A6C-D049-BB8F-EAE07FAFAE95}"/>
              </a:ext>
            </a:extLst>
          </p:cNvPr>
          <p:cNvSpPr/>
          <p:nvPr/>
        </p:nvSpPr>
        <p:spPr>
          <a:xfrm>
            <a:off x="8625334" y="3705913"/>
            <a:ext cx="1046413" cy="459112"/>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8" name="Anillo 2">
            <a:extLst>
              <a:ext uri="{FF2B5EF4-FFF2-40B4-BE49-F238E27FC236}">
                <a16:creationId xmlns:a16="http://schemas.microsoft.com/office/drawing/2014/main" id="{1A86FEAC-B848-7044-ACA3-1E94C194F5E7}"/>
              </a:ext>
            </a:extLst>
          </p:cNvPr>
          <p:cNvSpPr/>
          <p:nvPr/>
        </p:nvSpPr>
        <p:spPr>
          <a:xfrm>
            <a:off x="4269073" y="4332028"/>
            <a:ext cx="825503" cy="484813"/>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9" name="Anillo 2">
            <a:extLst>
              <a:ext uri="{FF2B5EF4-FFF2-40B4-BE49-F238E27FC236}">
                <a16:creationId xmlns:a16="http://schemas.microsoft.com/office/drawing/2014/main" id="{BE0B32BD-A03D-6D41-B12A-B4168D01D519}"/>
              </a:ext>
            </a:extLst>
          </p:cNvPr>
          <p:cNvSpPr/>
          <p:nvPr/>
        </p:nvSpPr>
        <p:spPr>
          <a:xfrm>
            <a:off x="2598762" y="4667005"/>
            <a:ext cx="1037570" cy="438899"/>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0" name="Anillo 2">
            <a:extLst>
              <a:ext uri="{FF2B5EF4-FFF2-40B4-BE49-F238E27FC236}">
                <a16:creationId xmlns:a16="http://schemas.microsoft.com/office/drawing/2014/main" id="{397EFCD5-9539-3644-9517-425CCDB44588}"/>
              </a:ext>
            </a:extLst>
          </p:cNvPr>
          <p:cNvSpPr/>
          <p:nvPr/>
        </p:nvSpPr>
        <p:spPr>
          <a:xfrm>
            <a:off x="1092200" y="4967527"/>
            <a:ext cx="700427" cy="48481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Anillo 2">
            <a:extLst>
              <a:ext uri="{FF2B5EF4-FFF2-40B4-BE49-F238E27FC236}">
                <a16:creationId xmlns:a16="http://schemas.microsoft.com/office/drawing/2014/main" id="{46CC8ADF-38B7-F143-BFC4-8C61513A48D4}"/>
              </a:ext>
            </a:extLst>
          </p:cNvPr>
          <p:cNvSpPr/>
          <p:nvPr/>
        </p:nvSpPr>
        <p:spPr>
          <a:xfrm>
            <a:off x="2697403" y="5285169"/>
            <a:ext cx="678415" cy="48165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1028" name="Picture 4" descr="transparent background poinsettia clipart - Clip Art Library">
            <a:extLst>
              <a:ext uri="{FF2B5EF4-FFF2-40B4-BE49-F238E27FC236}">
                <a16:creationId xmlns:a16="http://schemas.microsoft.com/office/drawing/2014/main" id="{EF0C3B3E-1DCF-3B4D-ABA3-72E245493EA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1383580">
            <a:off x="10199233" y="4396658"/>
            <a:ext cx="1460964" cy="123776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1">
            <a:extLst>
              <a:ext uri="{FF2B5EF4-FFF2-40B4-BE49-F238E27FC236}">
                <a16:creationId xmlns:a16="http://schemas.microsoft.com/office/drawing/2014/main" id="{A316DD52-7894-4A75-969C-CA0645DA2978}"/>
              </a:ext>
            </a:extLst>
          </p:cNvPr>
          <p:cNvSpPr/>
          <p:nvPr/>
        </p:nvSpPr>
        <p:spPr>
          <a:xfrm>
            <a:off x="9671747" y="104418"/>
            <a:ext cx="2366367" cy="40587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5" tIns="45719" rIns="91435" bIns="45719" rtlCol="0" anchor="ctr"/>
          <a:lstStyle/>
          <a:p>
            <a:pPr algn="ctr" defTabSz="914309">
              <a:defRPr/>
            </a:pP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400" b="1" dirty="0">
              <a:solidFill>
                <a:prstClr val="white"/>
              </a:solidFill>
              <a:latin typeface="Century Gothic" panose="020B0502020202020204" pitchFamily="34" charset="0"/>
            </a:endParaRPr>
          </a:p>
        </p:txBody>
      </p:sp>
      <p:sp>
        <p:nvSpPr>
          <p:cNvPr id="32" name="Anillo 2">
            <a:extLst>
              <a:ext uri="{FF2B5EF4-FFF2-40B4-BE49-F238E27FC236}">
                <a16:creationId xmlns:a16="http://schemas.microsoft.com/office/drawing/2014/main" id="{1BF2306A-BB3C-444C-8F58-5B47E9CDE39E}"/>
              </a:ext>
            </a:extLst>
          </p:cNvPr>
          <p:cNvSpPr/>
          <p:nvPr/>
        </p:nvSpPr>
        <p:spPr>
          <a:xfrm>
            <a:off x="4480355" y="5595815"/>
            <a:ext cx="678415" cy="48165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33" name="Content Placeholder 4" descr="A picture containing colorful&#10;&#10;Description automatically generated">
            <a:extLst>
              <a:ext uri="{FF2B5EF4-FFF2-40B4-BE49-F238E27FC236}">
                <a16:creationId xmlns:a16="http://schemas.microsoft.com/office/drawing/2014/main" id="{B2AAFE5E-F703-634E-B706-D4E6BC324DF4}"/>
              </a:ext>
            </a:extLst>
          </p:cNvPr>
          <p:cNvPicPr>
            <a:picLocks noGrp="1" noChangeAspect="1"/>
          </p:cNvPicPr>
          <p:nvPr>
            <p:ph idx="1"/>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7433" r="7210"/>
          <a:stretch/>
        </p:blipFill>
        <p:spPr>
          <a:xfrm>
            <a:off x="10357596" y="2309481"/>
            <a:ext cx="1542988" cy="1183474"/>
          </a:xfrm>
        </p:spPr>
      </p:pic>
      <p:sp>
        <p:nvSpPr>
          <p:cNvPr id="34" name="CuadroTexto 14">
            <a:extLst>
              <a:ext uri="{FF2B5EF4-FFF2-40B4-BE49-F238E27FC236}">
                <a16:creationId xmlns:a16="http://schemas.microsoft.com/office/drawing/2014/main" id="{DEB5D7E4-F65D-0748-BF88-40069D425DEF}"/>
              </a:ext>
            </a:extLst>
          </p:cNvPr>
          <p:cNvSpPr txBox="1"/>
          <p:nvPr/>
        </p:nvSpPr>
        <p:spPr>
          <a:xfrm>
            <a:off x="10063778" y="3187541"/>
            <a:ext cx="2128222" cy="1323439"/>
          </a:xfrm>
          <a:prstGeom prst="rect">
            <a:avLst/>
          </a:prstGeom>
          <a:noFill/>
        </p:spPr>
        <p:txBody>
          <a:bodyPr wrap="square" rtlCol="0">
            <a:spAutoFit/>
          </a:bodyPr>
          <a:lstStyle/>
          <a:p>
            <a:pPr algn="ctr"/>
            <a:r>
              <a:rPr lang="es-ES" sz="2000" dirty="0">
                <a:highlight>
                  <a:srgbClr val="FBF0D5"/>
                </a:highlight>
              </a:rPr>
              <a:t>Piñata – estrella con nueve *picos.</a:t>
            </a:r>
          </a:p>
          <a:p>
            <a:pPr algn="ctr"/>
            <a:r>
              <a:rPr lang="es-ES" sz="2000" dirty="0">
                <a:highlight>
                  <a:srgbClr val="FBF0D5"/>
                </a:highlight>
              </a:rPr>
              <a:t>*picos = </a:t>
            </a:r>
            <a:r>
              <a:rPr lang="es-ES" sz="2000" dirty="0" err="1">
                <a:highlight>
                  <a:srgbClr val="FBF0D5"/>
                </a:highlight>
              </a:rPr>
              <a:t>points</a:t>
            </a:r>
            <a:endParaRPr lang="es-GB" sz="2000" dirty="0">
              <a:highlight>
                <a:srgbClr val="FBF0D5"/>
              </a:highlight>
            </a:endParaRPr>
          </a:p>
        </p:txBody>
      </p:sp>
      <p:sp>
        <p:nvSpPr>
          <p:cNvPr id="36" name="Anillo 2">
            <a:extLst>
              <a:ext uri="{FF2B5EF4-FFF2-40B4-BE49-F238E27FC236}">
                <a16:creationId xmlns:a16="http://schemas.microsoft.com/office/drawing/2014/main" id="{4C22E35F-3000-1548-8B40-5D7BA8108CF0}"/>
              </a:ext>
            </a:extLst>
          </p:cNvPr>
          <p:cNvSpPr/>
          <p:nvPr/>
        </p:nvSpPr>
        <p:spPr>
          <a:xfrm>
            <a:off x="3155740" y="2529553"/>
            <a:ext cx="754750" cy="475105"/>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5" name="Anillo 2">
            <a:extLst>
              <a:ext uri="{FF2B5EF4-FFF2-40B4-BE49-F238E27FC236}">
                <a16:creationId xmlns:a16="http://schemas.microsoft.com/office/drawing/2014/main" id="{CF79E4DB-9064-9C46-99F1-AB2868A108AB}"/>
              </a:ext>
            </a:extLst>
          </p:cNvPr>
          <p:cNvSpPr/>
          <p:nvPr/>
        </p:nvSpPr>
        <p:spPr>
          <a:xfrm>
            <a:off x="8725058" y="2502669"/>
            <a:ext cx="1021855"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grpSp>
        <p:nvGrpSpPr>
          <p:cNvPr id="9" name="Grupo 8">
            <a:extLst>
              <a:ext uri="{FF2B5EF4-FFF2-40B4-BE49-F238E27FC236}">
                <a16:creationId xmlns:a16="http://schemas.microsoft.com/office/drawing/2014/main" id="{1F2651E5-54BD-B046-B4C6-1530F37E1867}"/>
              </a:ext>
            </a:extLst>
          </p:cNvPr>
          <p:cNvGrpSpPr/>
          <p:nvPr/>
        </p:nvGrpSpPr>
        <p:grpSpPr>
          <a:xfrm>
            <a:off x="3234953" y="911589"/>
            <a:ext cx="6718553" cy="4213492"/>
            <a:chOff x="20131243" y="6921182"/>
            <a:chExt cx="6718553" cy="4213492"/>
          </a:xfrm>
        </p:grpSpPr>
        <p:sp>
          <p:nvSpPr>
            <p:cNvPr id="5" name="Llamada ovalada 4">
              <a:extLst>
                <a:ext uri="{FF2B5EF4-FFF2-40B4-BE49-F238E27FC236}">
                  <a16:creationId xmlns:a16="http://schemas.microsoft.com/office/drawing/2014/main" id="{CE400523-0E7D-2C40-8898-5274B8781F70}"/>
                </a:ext>
              </a:extLst>
            </p:cNvPr>
            <p:cNvSpPr/>
            <p:nvPr/>
          </p:nvSpPr>
          <p:spPr>
            <a:xfrm>
              <a:off x="20131243" y="6921182"/>
              <a:ext cx="6718553" cy="4213492"/>
            </a:xfrm>
            <a:prstGeom prst="wedgeEllipseCallout">
              <a:avLst>
                <a:gd name="adj1" fmla="val 34069"/>
                <a:gd name="adj2" fmla="val -4784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GB" sz="2000" dirty="0">
                  <a:solidFill>
                    <a:schemeClr val="bg2"/>
                  </a:solidFill>
                </a:rPr>
                <a:t>Los Reyes Magos* van a las casas a dejar regalos la noche del 5 al 6 de enero.</a:t>
              </a:r>
            </a:p>
            <a:p>
              <a:pPr algn="ctr"/>
              <a:endParaRPr lang="es-GB" sz="2000" dirty="0">
                <a:solidFill>
                  <a:schemeClr val="bg2"/>
                </a:solidFill>
              </a:endParaRPr>
            </a:p>
            <a:p>
              <a:pPr algn="ctr"/>
              <a:endParaRPr lang="es-GB" sz="2000" dirty="0">
                <a:solidFill>
                  <a:schemeClr val="bg2"/>
                </a:solidFill>
              </a:endParaRPr>
            </a:p>
            <a:p>
              <a:pPr algn="ctr"/>
              <a:endParaRPr lang="es-GB" sz="2000" dirty="0">
                <a:solidFill>
                  <a:schemeClr val="bg2"/>
                </a:solidFill>
              </a:endParaRPr>
            </a:p>
            <a:p>
              <a:pPr algn="ctr"/>
              <a:endParaRPr lang="es-GB" sz="2000" dirty="0">
                <a:solidFill>
                  <a:schemeClr val="bg2"/>
                </a:solidFill>
              </a:endParaRPr>
            </a:p>
            <a:p>
              <a:pPr algn="ctr"/>
              <a:endParaRPr lang="es-GB" sz="2000" dirty="0">
                <a:solidFill>
                  <a:schemeClr val="bg2"/>
                </a:solidFill>
              </a:endParaRPr>
            </a:p>
            <a:p>
              <a:pPr algn="ctr"/>
              <a:r>
                <a:rPr lang="es-GB" sz="2000" dirty="0">
                  <a:solidFill>
                    <a:schemeClr val="bg2"/>
                  </a:solidFill>
                </a:rPr>
                <a:t>*Los Reyes Magos = The Three Wise Men</a:t>
              </a:r>
            </a:p>
          </p:txBody>
        </p:sp>
        <p:pic>
          <p:nvPicPr>
            <p:cNvPr id="38" name="Picture 2" descr="fondo reyes magos png - Clip Art Library">
              <a:extLst>
                <a:ext uri="{FF2B5EF4-FFF2-40B4-BE49-F238E27FC236}">
                  <a16:creationId xmlns:a16="http://schemas.microsoft.com/office/drawing/2014/main" id="{03009445-4453-1345-8066-B09417C91A7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77716" y="8451629"/>
              <a:ext cx="1591877" cy="1591877"/>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Anillo 2">
            <a:extLst>
              <a:ext uri="{FF2B5EF4-FFF2-40B4-BE49-F238E27FC236}">
                <a16:creationId xmlns:a16="http://schemas.microsoft.com/office/drawing/2014/main" id="{6468B6E3-399B-9D47-A92C-9317348FA8F3}"/>
              </a:ext>
            </a:extLst>
          </p:cNvPr>
          <p:cNvSpPr/>
          <p:nvPr/>
        </p:nvSpPr>
        <p:spPr>
          <a:xfrm>
            <a:off x="3375818" y="5909224"/>
            <a:ext cx="1037570" cy="466976"/>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11" name="Lucía y Nadia hablan de tradiciones de Navidad.wav" descr="Lucía y Nadia hablan de tradiciones de Navidad.wav">
            <a:hlinkClick r:id="" action="ppaction://media"/>
            <a:extLst>
              <a:ext uri="{FF2B5EF4-FFF2-40B4-BE49-F238E27FC236}">
                <a16:creationId xmlns:a16="http://schemas.microsoft.com/office/drawing/2014/main" id="{F0EBA00F-764D-8245-8873-800CF7267D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80607" y="1233815"/>
            <a:ext cx="812800" cy="812800"/>
          </a:xfrm>
          <a:prstGeom prst="rect">
            <a:avLst/>
          </a:prstGeom>
        </p:spPr>
      </p:pic>
    </p:spTree>
    <p:extLst>
      <p:ext uri="{BB962C8B-B14F-4D97-AF65-F5344CB8AC3E}">
        <p14:creationId xmlns:p14="http://schemas.microsoft.com/office/powerpoint/2010/main" val="33796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47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1"/>
                </p:tgtEl>
              </p:cMediaNode>
            </p:audio>
          </p:childTnLst>
        </p:cTn>
      </p:par>
    </p:tnLst>
    <p:bldLst>
      <p:bldP spid="3"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6" grpId="0" animBg="1"/>
      <p:bldP spid="35" grpId="0" animBg="1"/>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r>
              <a:rPr lang="en-GB" sz="2000" b="1" dirty="0" err="1">
                <a:solidFill>
                  <a:schemeClr val="bg1"/>
                </a:solidFill>
                <a:latin typeface="Century Gothic" panose="020B0502020202020204" pitchFamily="34" charset="0"/>
              </a:rPr>
              <a:t>hablar</a:t>
            </a:r>
            <a:r>
              <a:rPr lang="en-GB" sz="2000" b="1" dirty="0">
                <a:solidFill>
                  <a:schemeClr val="bg1"/>
                </a:solidFill>
                <a:latin typeface="Century Gothic" panose="020B0502020202020204" pitchFamily="34" charset="0"/>
              </a:rPr>
              <a:t> / </a:t>
            </a: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690921" y="147606"/>
            <a:ext cx="6046679" cy="830995"/>
          </a:xfrm>
          <a:prstGeom prst="rect">
            <a:avLst/>
          </a:prstGeom>
          <a:noFill/>
        </p:spPr>
        <p:txBody>
          <a:bodyPr wrap="square" lIns="91439" tIns="45719" rIns="91439" bIns="45719" rtlCol="0">
            <a:spAutoFit/>
          </a:bodyPr>
          <a:lstStyle/>
          <a:p>
            <a:r>
              <a:rPr lang="en-US" sz="2400" b="1" dirty="0" err="1"/>
              <a:t>Hablas</a:t>
            </a:r>
            <a:r>
              <a:rPr lang="en-US" sz="2400" b="1" dirty="0"/>
              <a:t> con </a:t>
            </a:r>
            <a:r>
              <a:rPr lang="en-US" sz="2400" b="1" dirty="0" err="1"/>
              <a:t>tu</a:t>
            </a:r>
            <a:r>
              <a:rPr lang="en-US" sz="2400" b="1" dirty="0"/>
              <a:t> </a:t>
            </a:r>
            <a:r>
              <a:rPr lang="en-US" sz="2400" b="1" dirty="0" err="1"/>
              <a:t>compañero</a:t>
            </a:r>
            <a:r>
              <a:rPr lang="en-US" sz="2400" b="1" dirty="0"/>
              <a:t> </a:t>
            </a:r>
            <a:r>
              <a:rPr lang="en-US" sz="2400" b="1" dirty="0" err="1"/>
              <a:t>sobre</a:t>
            </a:r>
            <a:r>
              <a:rPr lang="en-US" sz="2400" b="1" dirty="0"/>
              <a:t> las </a:t>
            </a:r>
            <a:r>
              <a:rPr lang="en-US" sz="2400" b="1" dirty="0" err="1"/>
              <a:t>vacaciones</a:t>
            </a:r>
            <a:r>
              <a:rPr lang="en-US" sz="2400" b="1" dirty="0"/>
              <a:t> de Navidad.</a:t>
            </a:r>
          </a:p>
        </p:txBody>
      </p:sp>
      <p:sp>
        <p:nvSpPr>
          <p:cNvPr id="2" name="Title 1"/>
          <p:cNvSpPr>
            <a:spLocks noGrp="1"/>
          </p:cNvSpPr>
          <p:nvPr>
            <p:ph type="title"/>
          </p:nvPr>
        </p:nvSpPr>
        <p:spPr>
          <a:xfrm>
            <a:off x="0" y="213557"/>
            <a:ext cx="2533712" cy="647577"/>
          </a:xfrm>
        </p:spPr>
        <p:txBody>
          <a:bodyPr>
            <a:normAutofit/>
          </a:bodyPr>
          <a:lstStyle/>
          <a:p>
            <a:r>
              <a:rPr lang="en-GB" sz="2800" b="1" dirty="0">
                <a:solidFill>
                  <a:schemeClr val="bg1"/>
                </a:solidFill>
              </a:rPr>
              <a:t>La Navidad</a:t>
            </a: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1085951"/>
            <a:ext cx="11397689" cy="830995"/>
          </a:xfrm>
          <a:prstGeom prst="rect">
            <a:avLst/>
          </a:prstGeom>
          <a:noFill/>
        </p:spPr>
        <p:txBody>
          <a:bodyPr wrap="square" lIns="91439" tIns="45719" rIns="91439" bIns="45719" rtlCol="0">
            <a:spAutoFit/>
          </a:bodyPr>
          <a:lstStyle/>
          <a:p>
            <a:r>
              <a:rPr lang="en-US" sz="2400" dirty="0"/>
              <a:t>Persona A </a:t>
            </a:r>
            <a:r>
              <a:rPr lang="en-US" sz="2400" dirty="0" err="1"/>
              <a:t>habla</a:t>
            </a:r>
            <a:r>
              <a:rPr lang="en-US" sz="2400" dirty="0"/>
              <a:t>: lee las </a:t>
            </a:r>
            <a:r>
              <a:rPr lang="en-US" sz="2400" dirty="0" err="1"/>
              <a:t>frases</a:t>
            </a:r>
            <a:r>
              <a:rPr lang="en-US" sz="2400" dirty="0"/>
              <a:t> en </a:t>
            </a:r>
            <a:r>
              <a:rPr lang="en-US" sz="2400" dirty="0" err="1"/>
              <a:t>inglés</a:t>
            </a:r>
            <a:r>
              <a:rPr lang="en-US" sz="2400" dirty="0"/>
              <a:t>. Debe </a:t>
            </a:r>
            <a:r>
              <a:rPr lang="en-US" sz="2400" dirty="0" err="1"/>
              <a:t>decir</a:t>
            </a:r>
            <a:r>
              <a:rPr lang="en-US" sz="2400" dirty="0"/>
              <a:t> las </a:t>
            </a:r>
            <a:r>
              <a:rPr lang="en-US" sz="2400" dirty="0" err="1"/>
              <a:t>frases</a:t>
            </a:r>
            <a:r>
              <a:rPr lang="en-US" sz="2400" dirty="0"/>
              <a:t> </a:t>
            </a:r>
            <a:r>
              <a:rPr lang="en-US" sz="2400" dirty="0" err="1"/>
              <a:t>en</a:t>
            </a:r>
            <a:r>
              <a:rPr lang="en-US" sz="2400" dirty="0"/>
              <a:t> </a:t>
            </a:r>
            <a:r>
              <a:rPr lang="en-US" sz="2400" dirty="0" err="1"/>
              <a:t>español</a:t>
            </a:r>
            <a:r>
              <a:rPr lang="en-US" sz="2400" dirty="0"/>
              <a:t> con </a:t>
            </a:r>
            <a:r>
              <a:rPr lang="en-US" sz="2400" b="1" dirty="0" err="1"/>
              <a:t>vamos</a:t>
            </a:r>
            <a:r>
              <a:rPr lang="en-US" sz="2400" dirty="0"/>
              <a:t>, </a:t>
            </a:r>
            <a:r>
              <a:rPr lang="en-US" sz="2400" b="1" dirty="0" err="1"/>
              <a:t>vais</a:t>
            </a:r>
            <a:r>
              <a:rPr lang="en-US" sz="2400" b="1" dirty="0"/>
              <a:t> </a:t>
            </a:r>
            <a:r>
              <a:rPr lang="en-US" sz="2400" dirty="0"/>
              <a:t>o </a:t>
            </a:r>
            <a:r>
              <a:rPr lang="en-US" sz="2400" b="1" dirty="0"/>
              <a:t>van </a:t>
            </a:r>
            <a:r>
              <a:rPr lang="en-US" sz="2400" dirty="0" err="1"/>
              <a:t>según</a:t>
            </a:r>
            <a:r>
              <a:rPr lang="en-US" sz="2400" dirty="0"/>
              <a:t> la persona.</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3371" y="2055527"/>
            <a:ext cx="9640438" cy="830995"/>
          </a:xfrm>
          <a:prstGeom prst="rect">
            <a:avLst/>
          </a:prstGeom>
          <a:noFill/>
        </p:spPr>
        <p:txBody>
          <a:bodyPr wrap="square" lIns="91439" tIns="45719" rIns="91439" bIns="45719" rtlCol="0">
            <a:spAutoFit/>
          </a:bodyPr>
          <a:lstStyle/>
          <a:p>
            <a:r>
              <a:rPr lang="en-US" sz="2400" dirty="0"/>
              <a:t>Persona B </a:t>
            </a:r>
            <a:r>
              <a:rPr lang="en-US" sz="2400" dirty="0" err="1"/>
              <a:t>escucha</a:t>
            </a:r>
            <a:r>
              <a:rPr lang="en-US" sz="2400" dirty="0"/>
              <a:t>: </a:t>
            </a:r>
            <a:r>
              <a:rPr lang="en-US" sz="2400" dirty="0" err="1"/>
              <a:t>marca</a:t>
            </a:r>
            <a:r>
              <a:rPr lang="en-US" sz="2400" dirty="0"/>
              <a:t> </a:t>
            </a:r>
            <a:r>
              <a:rPr lang="en-US" sz="2400" b="1" dirty="0"/>
              <a:t>‘</a:t>
            </a:r>
            <a:r>
              <a:rPr lang="en-US" sz="2400" b="1" dirty="0" err="1"/>
              <a:t>nosotros</a:t>
            </a:r>
            <a:r>
              <a:rPr lang="en-US" sz="2400" b="1" dirty="0"/>
              <a:t>’</a:t>
            </a:r>
            <a:r>
              <a:rPr lang="en-US" sz="2400" dirty="0"/>
              <a:t> (</a:t>
            </a:r>
            <a:r>
              <a:rPr lang="en-US" sz="2400" i="1" dirty="0" err="1"/>
              <a:t>vamos</a:t>
            </a:r>
            <a:r>
              <a:rPr lang="en-US" sz="2400" i="1" dirty="0"/>
              <a:t> a…</a:t>
            </a:r>
            <a:r>
              <a:rPr lang="en-US" sz="2400" dirty="0"/>
              <a:t>), </a:t>
            </a:r>
            <a:r>
              <a:rPr lang="en-US" sz="2400" b="1" dirty="0"/>
              <a:t>‘</a:t>
            </a:r>
            <a:r>
              <a:rPr lang="en-US" sz="2400" b="1" dirty="0" err="1"/>
              <a:t>vosotros</a:t>
            </a:r>
            <a:r>
              <a:rPr lang="en-US" sz="2400" b="1" dirty="0"/>
              <a:t>’</a:t>
            </a:r>
            <a:r>
              <a:rPr lang="en-US" sz="2400" dirty="0"/>
              <a:t> (</a:t>
            </a:r>
            <a:r>
              <a:rPr lang="en-US" sz="2400" i="1" dirty="0" err="1"/>
              <a:t>vais</a:t>
            </a:r>
            <a:r>
              <a:rPr lang="en-US" sz="2400" i="1" dirty="0"/>
              <a:t> a…</a:t>
            </a:r>
            <a:r>
              <a:rPr lang="en-US" sz="2400" dirty="0"/>
              <a:t>) o </a:t>
            </a:r>
            <a:r>
              <a:rPr lang="en-US" sz="2400" b="1" dirty="0"/>
              <a:t>‘</a:t>
            </a:r>
            <a:r>
              <a:rPr lang="en-US" sz="2400" b="1" dirty="0" err="1"/>
              <a:t>ellos</a:t>
            </a:r>
            <a:r>
              <a:rPr lang="en-US" sz="2400" dirty="0"/>
              <a:t>’ (</a:t>
            </a:r>
            <a:r>
              <a:rPr lang="en-US" sz="2400" i="1" dirty="0"/>
              <a:t>van a...</a:t>
            </a:r>
            <a:r>
              <a:rPr lang="en-US" sz="2400" dirty="0"/>
              <a:t>) y escribe la </a:t>
            </a:r>
            <a:r>
              <a:rPr lang="en-US" sz="2400" dirty="0" err="1"/>
              <a:t>actividad</a:t>
            </a:r>
            <a:r>
              <a:rPr lang="en-US" sz="2400" dirty="0"/>
              <a:t> en </a:t>
            </a:r>
            <a:r>
              <a:rPr lang="en-US" sz="2400" dirty="0" err="1"/>
              <a:t>inglés</a:t>
            </a:r>
            <a:r>
              <a:rPr lang="en-US" sz="2400" dirty="0"/>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r>
              <a:rPr lang="en-US" sz="2400" b="1" dirty="0" err="1"/>
              <a:t>Ejemplo</a:t>
            </a:r>
            <a:r>
              <a:rPr lang="en-US" sz="2400" b="1" dirty="0"/>
              <a:t>:</a:t>
            </a:r>
          </a:p>
        </p:txBody>
      </p:sp>
      <p:sp>
        <p:nvSpPr>
          <p:cNvPr id="21" name="Rectángulo 20">
            <a:extLst>
              <a:ext uri="{FF2B5EF4-FFF2-40B4-BE49-F238E27FC236}">
                <a16:creationId xmlns:a16="http://schemas.microsoft.com/office/drawing/2014/main" id="{92469AC4-FD6D-164B-ABBD-F7BBA97351B6}"/>
              </a:ext>
            </a:extLst>
          </p:cNvPr>
          <p:cNvSpPr/>
          <p:nvPr/>
        </p:nvSpPr>
        <p:spPr>
          <a:xfrm>
            <a:off x="291742" y="4182447"/>
            <a:ext cx="2979036"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x-none" sz="2400" b="1" dirty="0">
                <a:solidFill>
                  <a:schemeClr val="tx1"/>
                </a:solidFill>
              </a:rPr>
              <a:t>1</a:t>
            </a:r>
            <a:r>
              <a:rPr lang="x-none" sz="2400" b="1">
                <a:solidFill>
                  <a:schemeClr val="tx1"/>
                </a:solidFill>
              </a:rPr>
              <a:t>) </a:t>
            </a:r>
            <a:r>
              <a:rPr lang="en-GB" sz="2400" b="1" dirty="0">
                <a:solidFill>
                  <a:schemeClr val="tx1"/>
                </a:solidFill>
              </a:rPr>
              <a:t>We are going to </a:t>
            </a:r>
            <a:r>
              <a:rPr lang="en-GB" sz="2400" dirty="0">
                <a:solidFill>
                  <a:schemeClr val="tx1"/>
                </a:solidFill>
              </a:rPr>
              <a:t>sing Christmas songs in the square.</a:t>
            </a:r>
            <a:endParaRPr lang="x-none" sz="2400" dirty="0">
              <a:solidFill>
                <a:schemeClr val="tx1"/>
              </a:solidFill>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611176737"/>
              </p:ext>
            </p:extLst>
          </p:nvPr>
        </p:nvGraphicFramePr>
        <p:xfrm>
          <a:off x="4519246" y="4027416"/>
          <a:ext cx="7537570" cy="2164425"/>
        </p:xfrm>
        <a:graphic>
          <a:graphicData uri="http://schemas.openxmlformats.org/drawingml/2006/table">
            <a:tbl>
              <a:tblPr firstRow="1" bandRow="1">
                <a:tableStyleId>{5DA37D80-6434-44D0-A028-1B22A696006F}</a:tableStyleId>
              </a:tblPr>
              <a:tblGrid>
                <a:gridCol w="1315616">
                  <a:extLst>
                    <a:ext uri="{9D8B030D-6E8A-4147-A177-3AD203B41FA5}">
                      <a16:colId xmlns:a16="http://schemas.microsoft.com/office/drawing/2014/main" val="2034685978"/>
                    </a:ext>
                  </a:extLst>
                </a:gridCol>
                <a:gridCol w="1344048">
                  <a:extLst>
                    <a:ext uri="{9D8B030D-6E8A-4147-A177-3AD203B41FA5}">
                      <a16:colId xmlns:a16="http://schemas.microsoft.com/office/drawing/2014/main" val="2787285574"/>
                    </a:ext>
                  </a:extLst>
                </a:gridCol>
                <a:gridCol w="1344048">
                  <a:extLst>
                    <a:ext uri="{9D8B030D-6E8A-4147-A177-3AD203B41FA5}">
                      <a16:colId xmlns:a16="http://schemas.microsoft.com/office/drawing/2014/main" val="3861968725"/>
                    </a:ext>
                  </a:extLst>
                </a:gridCol>
                <a:gridCol w="3533858">
                  <a:extLst>
                    <a:ext uri="{9D8B030D-6E8A-4147-A177-3AD203B41FA5}">
                      <a16:colId xmlns:a16="http://schemas.microsoft.com/office/drawing/2014/main" val="1608079510"/>
                    </a:ext>
                  </a:extLst>
                </a:gridCol>
              </a:tblGrid>
              <a:tr h="580601">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200" b="1" dirty="0">
                          <a:solidFill>
                            <a:schemeClr val="tx1"/>
                          </a:solidFill>
                        </a:rPr>
                        <a:t>¿Quién?</a:t>
                      </a:r>
                      <a:endParaRPr lang="x-none" sz="2200" b="1" dirty="0">
                        <a:solidFill>
                          <a:schemeClr val="tx1"/>
                        </a:solidFill>
                      </a:endParaRPr>
                    </a:p>
                  </a:txBody>
                  <a:tcPr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endParaRPr lang="x-none" sz="2700" b="1" dirty="0">
                        <a:solidFill>
                          <a:srgbClr val="002060"/>
                        </a:solidFill>
                      </a:endParaRPr>
                    </a:p>
                  </a:txBody>
                  <a:tcPr anchor="ctr"/>
                </a:tc>
                <a:extLst>
                  <a:ext uri="{0D108BD9-81ED-4DB2-BD59-A6C34878D82A}">
                    <a16:rowId xmlns:a16="http://schemas.microsoft.com/office/drawing/2014/main" val="999975706"/>
                  </a:ext>
                </a:extLst>
              </a:tr>
              <a:tr h="559267">
                <a:tc>
                  <a:txBody>
                    <a:bodyPr/>
                    <a:lstStyle/>
                    <a:p>
                      <a:pPr algn="ctr"/>
                      <a:r>
                        <a:rPr lang="es-ES" sz="2200" b="1" dirty="0" err="1">
                          <a:solidFill>
                            <a:schemeClr val="tx1"/>
                          </a:solidFill>
                        </a:rPr>
                        <a:t>we</a:t>
                      </a:r>
                      <a:endParaRPr lang="x-none" sz="2200" b="1" dirty="0">
                        <a:solidFill>
                          <a:schemeClr val="tx1"/>
                        </a:solidFill>
                      </a:endParaRPr>
                    </a:p>
                  </a:txBody>
                  <a:tcPr anchor="ctr"/>
                </a:tc>
                <a:tc>
                  <a:txBody>
                    <a:bodyPr/>
                    <a:lstStyle/>
                    <a:p>
                      <a:pPr algn="ctr"/>
                      <a:r>
                        <a:rPr lang="es-ES" sz="2200" b="1" dirty="0" err="1">
                          <a:solidFill>
                            <a:schemeClr val="tx1"/>
                          </a:solidFill>
                        </a:rPr>
                        <a:t>you</a:t>
                      </a:r>
                      <a:r>
                        <a:rPr lang="es-ES" sz="2200" b="1" dirty="0">
                          <a:solidFill>
                            <a:schemeClr val="tx1"/>
                          </a:solidFill>
                        </a:rPr>
                        <a:t> </a:t>
                      </a:r>
                      <a:r>
                        <a:rPr lang="es-ES" sz="2200" b="1" dirty="0" err="1">
                          <a:solidFill>
                            <a:schemeClr val="tx1"/>
                          </a:solidFill>
                        </a:rPr>
                        <a:t>all</a:t>
                      </a:r>
                      <a:endParaRPr lang="x-none" sz="2200" b="1" dirty="0">
                        <a:solidFill>
                          <a:schemeClr val="tx1"/>
                        </a:solidFill>
                      </a:endParaRPr>
                    </a:p>
                  </a:txBody>
                  <a:tcPr anchor="ctr"/>
                </a:tc>
                <a:tc>
                  <a:txBody>
                    <a:bodyPr/>
                    <a:lstStyle/>
                    <a:p>
                      <a:pPr algn="ctr"/>
                      <a:r>
                        <a:rPr lang="en-GB" sz="2200" b="1" dirty="0">
                          <a:solidFill>
                            <a:schemeClr val="tx1"/>
                          </a:solidFill>
                        </a:rPr>
                        <a:t>they</a:t>
                      </a:r>
                      <a:endParaRPr lang="x-none" sz="2200" b="1" dirty="0">
                        <a:solidFill>
                          <a:schemeClr val="tx1"/>
                        </a:solidFill>
                      </a:endParaRPr>
                    </a:p>
                  </a:txBody>
                  <a:tcPr anchor="ctr"/>
                </a:tc>
                <a:tc>
                  <a:txBody>
                    <a:bodyPr/>
                    <a:lstStyle/>
                    <a:p>
                      <a:pPr algn="ctr"/>
                      <a:r>
                        <a:rPr lang="es-ES" sz="2200" b="1" dirty="0">
                          <a:solidFill>
                            <a:schemeClr val="tx1"/>
                          </a:solidFill>
                        </a:rPr>
                        <a:t>el plan (en inglés)</a:t>
                      </a:r>
                      <a:endParaRPr lang="x-none" sz="2200" b="1" dirty="0">
                        <a:solidFill>
                          <a:schemeClr val="tx1"/>
                        </a:solidFill>
                      </a:endParaRPr>
                    </a:p>
                  </a:txBody>
                  <a:tcPr anchor="ctr"/>
                </a:tc>
                <a:extLst>
                  <a:ext uri="{0D108BD9-81ED-4DB2-BD59-A6C34878D82A}">
                    <a16:rowId xmlns:a16="http://schemas.microsoft.com/office/drawing/2014/main" val="1548896538"/>
                  </a:ext>
                </a:extLst>
              </a:tr>
              <a:tr h="1024557">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2064839" y="3009649"/>
            <a:ext cx="2629894" cy="1296584"/>
          </a:xfrm>
          <a:prstGeom prst="wedgeRoundRectCallout">
            <a:avLst>
              <a:gd name="adj1" fmla="val -59724"/>
              <a:gd name="adj2" fmla="val 47523"/>
              <a:gd name="adj3" fmla="val 16667"/>
            </a:avLst>
          </a:prstGeom>
          <a:solidFill>
            <a:srgbClr val="EB959C"/>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s-ES" sz="2200" b="1" dirty="0">
                <a:solidFill>
                  <a:schemeClr val="tx1"/>
                </a:solidFill>
              </a:rPr>
              <a:t>Vamos a cantar canciones de Navidad en la plaza.</a:t>
            </a:r>
            <a:endParaRPr lang="x-none" sz="2200" b="1" dirty="0">
              <a:solidFill>
                <a:schemeClr val="tx1"/>
              </a:solidFill>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309"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chemeClr val="tx1"/>
                </a:solidFill>
              </a:rPr>
              <a:t>Persona</a:t>
            </a:r>
            <a:r>
              <a:rPr lang="x-none" sz="2400" b="1">
                <a:solidFill>
                  <a:schemeClr val="tx1"/>
                </a:solidFill>
              </a:rPr>
              <a:t> </a:t>
            </a:r>
            <a:r>
              <a:rPr lang="x-none" sz="2400" b="1" dirty="0">
                <a:solidFill>
                  <a:schemeClr val="tx1"/>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4807100"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chemeClr val="tx1"/>
                </a:solidFill>
              </a:rPr>
              <a:t>Persona</a:t>
            </a:r>
            <a:r>
              <a:rPr lang="x-none" sz="2400" b="1">
                <a:solidFill>
                  <a:schemeClr val="tx1"/>
                </a:solidFill>
              </a:rPr>
              <a:t> </a:t>
            </a:r>
            <a:r>
              <a:rPr lang="x-none" sz="2400" b="1" dirty="0">
                <a:solidFill>
                  <a:schemeClr val="tx1"/>
                </a:solidFill>
              </a:rPr>
              <a:t>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1153330" y="4733275"/>
            <a:ext cx="940881" cy="752705"/>
          </a:xfrm>
          <a:prstGeom prst="rect">
            <a:avLst/>
          </a:prstGeom>
        </p:spPr>
      </p:pic>
      <p:sp>
        <p:nvSpPr>
          <p:cNvPr id="9" name="TextBox 8"/>
          <p:cNvSpPr txBox="1"/>
          <p:nvPr/>
        </p:nvSpPr>
        <p:spPr>
          <a:xfrm>
            <a:off x="8451734" y="5294908"/>
            <a:ext cx="3657312" cy="943974"/>
          </a:xfrm>
          <a:prstGeom prst="rect">
            <a:avLst/>
          </a:prstGeom>
          <a:noFill/>
        </p:spPr>
        <p:txBody>
          <a:bodyPr wrap="square" lIns="121917" tIns="60959" rIns="121917" bIns="60959" rtlCol="0">
            <a:spAutoFit/>
          </a:bodyPr>
          <a:lstStyle/>
          <a:p>
            <a:pPr algn="ctr"/>
            <a:r>
              <a:rPr lang="en-US" sz="2667" dirty="0"/>
              <a:t>sing Christmas songs in the square</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4263" y="5411625"/>
            <a:ext cx="376696" cy="392392"/>
          </a:xfrm>
          <a:prstGeom prst="rect">
            <a:avLst/>
          </a:prstGeom>
        </p:spPr>
      </p:pic>
      <p:pic>
        <p:nvPicPr>
          <p:cNvPr id="2052" name="Picture 4" descr="people singing christmas carols clipart - Clip Art Library">
            <a:extLst>
              <a:ext uri="{FF2B5EF4-FFF2-40B4-BE49-F238E27FC236}">
                <a16:creationId xmlns:a16="http://schemas.microsoft.com/office/drawing/2014/main" id="{71CE2D23-04C9-D34D-AA27-3948CA0F2568}"/>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27891" y="1592553"/>
            <a:ext cx="2577800" cy="2370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insettia Flower Oleander Plant Christmas - flower png download ...">
            <a:extLst>
              <a:ext uri="{FF2B5EF4-FFF2-40B4-BE49-F238E27FC236}">
                <a16:creationId xmlns:a16="http://schemas.microsoft.com/office/drawing/2014/main" id="{EEC82DD8-47DA-A24F-B996-21EC1D5B7B7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80657" y="2769723"/>
            <a:ext cx="2026178" cy="143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8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669" y="764730"/>
            <a:ext cx="5320052" cy="565149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a:buAutoNum type="arabicPeriod"/>
            </a:pPr>
            <a:r>
              <a:rPr lang="en-US" sz="2667" b="1" dirty="0">
                <a:solidFill>
                  <a:schemeClr val="tx1"/>
                </a:solidFill>
              </a:rPr>
              <a:t>We are going to </a:t>
            </a:r>
            <a:r>
              <a:rPr lang="en-US" sz="2667" dirty="0">
                <a:solidFill>
                  <a:schemeClr val="tx1"/>
                </a:solidFill>
              </a:rPr>
              <a:t>play the guitar for my family.</a:t>
            </a:r>
            <a:endParaRPr lang="en-US" sz="2667" b="1" dirty="0">
              <a:solidFill>
                <a:schemeClr val="tx1"/>
              </a:solidFill>
            </a:endParaRPr>
          </a:p>
          <a:p>
            <a:pPr marL="609555" indent="-609555">
              <a:buAutoNum type="arabicPeriod"/>
            </a:pPr>
            <a:r>
              <a:rPr lang="en-US" sz="2667" b="1" dirty="0">
                <a:solidFill>
                  <a:schemeClr val="tx1"/>
                </a:solidFill>
              </a:rPr>
              <a:t>They are going to </a:t>
            </a:r>
            <a:r>
              <a:rPr lang="en-US" sz="2667" dirty="0">
                <a:solidFill>
                  <a:schemeClr val="tx1"/>
                </a:solidFill>
              </a:rPr>
              <a:t>break the piñata.</a:t>
            </a:r>
          </a:p>
          <a:p>
            <a:pPr marL="609555" indent="-609555">
              <a:buAutoNum type="arabicPeriod"/>
            </a:pPr>
            <a:r>
              <a:rPr lang="en-US" sz="2667" b="1" dirty="0">
                <a:solidFill>
                  <a:schemeClr val="tx1"/>
                </a:solidFill>
              </a:rPr>
              <a:t>They are going to </a:t>
            </a:r>
            <a:r>
              <a:rPr lang="en-US" sz="2667" dirty="0">
                <a:solidFill>
                  <a:schemeClr val="tx1"/>
                </a:solidFill>
              </a:rPr>
              <a:t>leave the shoes next to the door.</a:t>
            </a:r>
            <a:endParaRPr lang="en-US" sz="2667" b="1" dirty="0">
              <a:solidFill>
                <a:schemeClr val="tx1"/>
              </a:solidFill>
            </a:endParaRPr>
          </a:p>
          <a:p>
            <a:pPr marL="609555" indent="-609555">
              <a:buFontTx/>
              <a:buAutoNum type="arabicPeriod"/>
            </a:pPr>
            <a:r>
              <a:rPr lang="en-US" sz="2667" b="1" dirty="0">
                <a:solidFill>
                  <a:schemeClr val="tx1"/>
                </a:solidFill>
              </a:rPr>
              <a:t>You all go to </a:t>
            </a:r>
            <a:r>
              <a:rPr lang="en-US" sz="2667" dirty="0">
                <a:solidFill>
                  <a:schemeClr val="tx1"/>
                </a:solidFill>
              </a:rPr>
              <a:t>the market to buy a Christmas flower.</a:t>
            </a:r>
          </a:p>
          <a:p>
            <a:pPr marL="609555" indent="-609555">
              <a:buAutoNum type="arabicPeriod"/>
            </a:pPr>
            <a:r>
              <a:rPr lang="en-US" sz="2667" b="1" dirty="0">
                <a:solidFill>
                  <a:schemeClr val="tx1"/>
                </a:solidFill>
              </a:rPr>
              <a:t>They go to </a:t>
            </a:r>
            <a:r>
              <a:rPr lang="en-US" sz="2667" dirty="0">
                <a:solidFill>
                  <a:schemeClr val="tx1"/>
                </a:solidFill>
              </a:rPr>
              <a:t>the shops to buy clothes for winter.</a:t>
            </a:r>
          </a:p>
          <a:p>
            <a:pPr marL="609555" indent="-609555">
              <a:buAutoNum type="arabicPeriod"/>
            </a:pPr>
            <a:r>
              <a:rPr lang="en-US" sz="2667" b="1" dirty="0">
                <a:solidFill>
                  <a:schemeClr val="tx1"/>
                </a:solidFill>
              </a:rPr>
              <a:t>We are going to </a:t>
            </a:r>
            <a:r>
              <a:rPr lang="en-US" sz="2667" dirty="0">
                <a:solidFill>
                  <a:schemeClr val="tx1"/>
                </a:solidFill>
              </a:rPr>
              <a:t>eat a large quantity of food.</a:t>
            </a:r>
          </a:p>
        </p:txBody>
      </p:sp>
      <p:graphicFrame>
        <p:nvGraphicFramePr>
          <p:cNvPr id="8"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1112156701"/>
              </p:ext>
            </p:extLst>
          </p:nvPr>
        </p:nvGraphicFramePr>
        <p:xfrm>
          <a:off x="5710714" y="764730"/>
          <a:ext cx="6080915" cy="5349510"/>
        </p:xfrm>
        <a:graphic>
          <a:graphicData uri="http://schemas.openxmlformats.org/drawingml/2006/table">
            <a:tbl>
              <a:tblPr firstRow="1" bandRow="1">
                <a:tableStyleId>{5DA37D80-6434-44D0-A028-1B22A696006F}</a:tableStyleId>
              </a:tblPr>
              <a:tblGrid>
                <a:gridCol w="363990">
                  <a:extLst>
                    <a:ext uri="{9D8B030D-6E8A-4147-A177-3AD203B41FA5}">
                      <a16:colId xmlns:a16="http://schemas.microsoft.com/office/drawing/2014/main" val="1975583231"/>
                    </a:ext>
                  </a:extLst>
                </a:gridCol>
                <a:gridCol w="863978">
                  <a:extLst>
                    <a:ext uri="{9D8B030D-6E8A-4147-A177-3AD203B41FA5}">
                      <a16:colId xmlns:a16="http://schemas.microsoft.com/office/drawing/2014/main" val="2787285574"/>
                    </a:ext>
                  </a:extLst>
                </a:gridCol>
                <a:gridCol w="860611">
                  <a:extLst>
                    <a:ext uri="{9D8B030D-6E8A-4147-A177-3AD203B41FA5}">
                      <a16:colId xmlns:a16="http://schemas.microsoft.com/office/drawing/2014/main" val="3861968725"/>
                    </a:ext>
                  </a:extLst>
                </a:gridCol>
                <a:gridCol w="950259">
                  <a:extLst>
                    <a:ext uri="{9D8B030D-6E8A-4147-A177-3AD203B41FA5}">
                      <a16:colId xmlns:a16="http://schemas.microsoft.com/office/drawing/2014/main" val="408821343"/>
                    </a:ext>
                  </a:extLst>
                </a:gridCol>
                <a:gridCol w="3042077">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chemeClr val="tx1"/>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chemeClr val="tx1"/>
                          </a:solidFill>
                        </a:rPr>
                        <a:t>¿Quién?</a:t>
                      </a:r>
                      <a:endParaRPr lang="x-none" sz="2700" b="1">
                        <a:solidFill>
                          <a:schemeClr val="tx1"/>
                        </a:solidFill>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chemeClr val="tx1"/>
                        </a:solidFill>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chemeClr val="tx1"/>
                        </a:solidFill>
                      </a:endParaRPr>
                    </a:p>
                  </a:txBody>
                  <a:tcPr anchor="ctr">
                    <a:solidFill>
                      <a:schemeClr val="accent2">
                        <a:lumMod val="20000"/>
                        <a:lumOff val="80000"/>
                      </a:schemeClr>
                    </a:solidFill>
                  </a:tcPr>
                </a:tc>
                <a:tc>
                  <a:txBody>
                    <a:bodyPr/>
                    <a:lstStyle/>
                    <a:p>
                      <a:pPr algn="ctr"/>
                      <a:r>
                        <a:rPr lang="en-GB" sz="2700" b="1" dirty="0">
                          <a:solidFill>
                            <a:schemeClr val="tx1"/>
                          </a:solidFill>
                        </a:rPr>
                        <a:t>we</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n-GB" sz="2700" b="1" dirty="0">
                          <a:solidFill>
                            <a:schemeClr val="tx1"/>
                          </a:solidFill>
                        </a:rPr>
                        <a:t>you all </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s-ES" sz="2700" b="1" dirty="0" err="1">
                          <a:solidFill>
                            <a:schemeClr val="tx1"/>
                          </a:solidFill>
                        </a:rPr>
                        <a:t>they</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s-ES" sz="2700" b="1">
                          <a:solidFill>
                            <a:schemeClr val="tx1"/>
                          </a:solidFill>
                        </a:rPr>
                        <a:t>el plan (en inglés)</a:t>
                      </a:r>
                      <a:endParaRPr lang="x-none" sz="2700" b="1"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chemeClr val="tx1"/>
                          </a:solidFill>
                        </a:rPr>
                        <a:t>1</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chemeClr val="tx1"/>
                          </a:solidFill>
                        </a:rPr>
                        <a:t>2</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chemeClr val="tx1"/>
                          </a:solidFill>
                        </a:rPr>
                        <a:t>3</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chemeClr val="tx1"/>
                          </a:solidFill>
                        </a:rPr>
                        <a:t>4</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chemeClr val="tx1"/>
                          </a:solidFill>
                        </a:rPr>
                        <a:t>5</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chemeClr val="tx1"/>
                          </a:solidFill>
                        </a:rPr>
                        <a:t>6</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2412182973"/>
                  </a:ext>
                </a:extLst>
              </a:tr>
            </a:tbl>
          </a:graphicData>
        </a:graphic>
      </p:graphicFrame>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chemeClr val="tx1"/>
                </a:solidFill>
              </a:rPr>
              <a:t>Persona A</a:t>
            </a:r>
          </a:p>
        </p:txBody>
      </p:sp>
    </p:spTree>
    <p:extLst>
      <p:ext uri="{BB962C8B-B14F-4D97-AF65-F5344CB8AC3E}">
        <p14:creationId xmlns:p14="http://schemas.microsoft.com/office/powerpoint/2010/main" val="26001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764730"/>
            <a:ext cx="5249333" cy="55381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a:buAutoNum type="arabicPeriod"/>
            </a:pPr>
            <a:r>
              <a:rPr lang="en-US" sz="2667" b="1" dirty="0">
                <a:solidFill>
                  <a:schemeClr val="tx1"/>
                </a:solidFill>
              </a:rPr>
              <a:t>We are going to </a:t>
            </a:r>
            <a:r>
              <a:rPr lang="en-US" sz="2667" dirty="0">
                <a:solidFill>
                  <a:schemeClr val="tx1"/>
                </a:solidFill>
              </a:rPr>
              <a:t>buy a grey t-shirt for my dad.</a:t>
            </a:r>
          </a:p>
          <a:p>
            <a:pPr marL="609555" indent="-609555">
              <a:buAutoNum type="arabicPeriod"/>
            </a:pPr>
            <a:r>
              <a:rPr lang="en-US" sz="2667" b="1" dirty="0">
                <a:solidFill>
                  <a:schemeClr val="tx1"/>
                </a:solidFill>
              </a:rPr>
              <a:t>We go to </a:t>
            </a:r>
            <a:r>
              <a:rPr lang="en-US" sz="2667" dirty="0">
                <a:solidFill>
                  <a:schemeClr val="tx1"/>
                </a:solidFill>
              </a:rPr>
              <a:t>the church at midnight.</a:t>
            </a:r>
          </a:p>
          <a:p>
            <a:pPr marL="609555" indent="-609555">
              <a:buAutoNum type="arabicPeriod"/>
            </a:pPr>
            <a:r>
              <a:rPr lang="en-US" sz="2667" b="1" dirty="0">
                <a:solidFill>
                  <a:schemeClr val="tx1"/>
                </a:solidFill>
              </a:rPr>
              <a:t>They are going to </a:t>
            </a:r>
            <a:r>
              <a:rPr lang="en-US" sz="2667" dirty="0">
                <a:solidFill>
                  <a:schemeClr val="tx1"/>
                </a:solidFill>
              </a:rPr>
              <a:t>leave the shoes under the tree.</a:t>
            </a:r>
          </a:p>
          <a:p>
            <a:pPr marL="609555" indent="-609555">
              <a:buAutoNum type="arabicPeriod"/>
            </a:pPr>
            <a:r>
              <a:rPr lang="en-US" sz="2667" b="1" dirty="0">
                <a:solidFill>
                  <a:schemeClr val="tx1"/>
                </a:solidFill>
              </a:rPr>
              <a:t>You all are going to </a:t>
            </a:r>
            <a:r>
              <a:rPr lang="en-US" sz="2667" dirty="0">
                <a:solidFill>
                  <a:schemeClr val="tx1"/>
                </a:solidFill>
              </a:rPr>
              <a:t>spend so much money!</a:t>
            </a:r>
            <a:r>
              <a:rPr lang="en-US" sz="2667" b="1" dirty="0">
                <a:solidFill>
                  <a:schemeClr val="tx1"/>
                </a:solidFill>
              </a:rPr>
              <a:t> </a:t>
            </a:r>
          </a:p>
          <a:p>
            <a:pPr marL="609555" indent="-609555">
              <a:buAutoNum type="arabicPeriod"/>
            </a:pPr>
            <a:r>
              <a:rPr lang="en-US" sz="2667" b="1" dirty="0">
                <a:solidFill>
                  <a:schemeClr val="tx1"/>
                </a:solidFill>
              </a:rPr>
              <a:t>You all are going to </a:t>
            </a:r>
            <a:r>
              <a:rPr lang="en-US" sz="2667" dirty="0">
                <a:solidFill>
                  <a:schemeClr val="tx1"/>
                </a:solidFill>
              </a:rPr>
              <a:t>watch Christmas programmes on the television.</a:t>
            </a:r>
          </a:p>
          <a:p>
            <a:pPr marL="609555" indent="-609555">
              <a:buAutoNum type="arabicPeriod"/>
            </a:pPr>
            <a:r>
              <a:rPr lang="en-US" sz="2667" b="1" dirty="0">
                <a:solidFill>
                  <a:schemeClr val="tx1"/>
                </a:solidFill>
              </a:rPr>
              <a:t>They go</a:t>
            </a:r>
            <a:r>
              <a:rPr lang="en-US" sz="2667" dirty="0">
                <a:solidFill>
                  <a:schemeClr val="tx1"/>
                </a:solidFill>
              </a:rPr>
              <a:t> to a restaurant to eat chicken and rice.</a:t>
            </a:r>
          </a:p>
        </p:txBody>
      </p:sp>
      <p:sp>
        <p:nvSpPr>
          <p:cNvPr id="2" name="Título 1">
            <a:extLst>
              <a:ext uri="{FF2B5EF4-FFF2-40B4-BE49-F238E27FC236}">
                <a16:creationId xmlns:a16="http://schemas.microsoft.com/office/drawing/2014/main" id="{885C643E-AA02-0A45-9A3F-683ED132383B}"/>
              </a:ext>
            </a:extLst>
          </p:cNvPr>
          <p:cNvSpPr>
            <a:spLocks noGrp="1"/>
          </p:cNvSpPr>
          <p:nvPr>
            <p:ph type="title"/>
          </p:nvPr>
        </p:nvSpPr>
        <p:spPr>
          <a:xfrm>
            <a:off x="220136" y="131636"/>
            <a:ext cx="10515600" cy="764731"/>
          </a:xfrm>
        </p:spPr>
        <p:txBody>
          <a:bodyPr>
            <a:normAutofit/>
          </a:bodyPr>
          <a:lstStyle/>
          <a:p>
            <a:r>
              <a:rPr lang="es-GB" sz="3200" b="1" dirty="0">
                <a:solidFill>
                  <a:schemeClr val="tx1"/>
                </a:solidFill>
              </a:rPr>
              <a:t>Persona B</a:t>
            </a:r>
          </a:p>
        </p:txBody>
      </p:sp>
      <p:graphicFrame>
        <p:nvGraphicFramePr>
          <p:cNvPr id="7" name="Tabla 2">
            <a:extLst>
              <a:ext uri="{FF2B5EF4-FFF2-40B4-BE49-F238E27FC236}">
                <a16:creationId xmlns:a16="http://schemas.microsoft.com/office/drawing/2014/main" id="{046BF5D6-51C9-4542-8044-590695F24449}"/>
              </a:ext>
            </a:extLst>
          </p:cNvPr>
          <p:cNvGraphicFramePr>
            <a:graphicFrameLocks noGrp="1"/>
          </p:cNvGraphicFramePr>
          <p:nvPr>
            <p:extLst>
              <p:ext uri="{D42A27DB-BD31-4B8C-83A1-F6EECF244321}">
                <p14:modId xmlns:p14="http://schemas.microsoft.com/office/powerpoint/2010/main" val="1177959566"/>
              </p:ext>
            </p:extLst>
          </p:nvPr>
        </p:nvGraphicFramePr>
        <p:xfrm>
          <a:off x="5674856" y="764730"/>
          <a:ext cx="6080915" cy="5349510"/>
        </p:xfrm>
        <a:graphic>
          <a:graphicData uri="http://schemas.openxmlformats.org/drawingml/2006/table">
            <a:tbl>
              <a:tblPr firstRow="1" bandRow="1">
                <a:tableStyleId>{5DA37D80-6434-44D0-A028-1B22A696006F}</a:tableStyleId>
              </a:tblPr>
              <a:tblGrid>
                <a:gridCol w="363990">
                  <a:extLst>
                    <a:ext uri="{9D8B030D-6E8A-4147-A177-3AD203B41FA5}">
                      <a16:colId xmlns:a16="http://schemas.microsoft.com/office/drawing/2014/main" val="1975583231"/>
                    </a:ext>
                  </a:extLst>
                </a:gridCol>
                <a:gridCol w="863978">
                  <a:extLst>
                    <a:ext uri="{9D8B030D-6E8A-4147-A177-3AD203B41FA5}">
                      <a16:colId xmlns:a16="http://schemas.microsoft.com/office/drawing/2014/main" val="2787285574"/>
                    </a:ext>
                  </a:extLst>
                </a:gridCol>
                <a:gridCol w="860611">
                  <a:extLst>
                    <a:ext uri="{9D8B030D-6E8A-4147-A177-3AD203B41FA5}">
                      <a16:colId xmlns:a16="http://schemas.microsoft.com/office/drawing/2014/main" val="3861968725"/>
                    </a:ext>
                  </a:extLst>
                </a:gridCol>
                <a:gridCol w="950259">
                  <a:extLst>
                    <a:ext uri="{9D8B030D-6E8A-4147-A177-3AD203B41FA5}">
                      <a16:colId xmlns:a16="http://schemas.microsoft.com/office/drawing/2014/main" val="408821343"/>
                    </a:ext>
                  </a:extLst>
                </a:gridCol>
                <a:gridCol w="3042077">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chemeClr val="tx1"/>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chemeClr val="tx1"/>
                          </a:solidFill>
                        </a:rPr>
                        <a:t>¿Quién?</a:t>
                      </a:r>
                      <a:endParaRPr lang="x-none" sz="2700" b="1">
                        <a:solidFill>
                          <a:schemeClr val="tx1"/>
                        </a:solidFill>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chemeClr val="tx1"/>
                        </a:solidFill>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chemeClr val="tx1"/>
                        </a:solidFill>
                      </a:endParaRPr>
                    </a:p>
                  </a:txBody>
                  <a:tcPr anchor="ctr">
                    <a:solidFill>
                      <a:schemeClr val="accent2">
                        <a:lumMod val="20000"/>
                        <a:lumOff val="80000"/>
                      </a:schemeClr>
                    </a:solidFill>
                  </a:tcPr>
                </a:tc>
                <a:tc>
                  <a:txBody>
                    <a:bodyPr/>
                    <a:lstStyle/>
                    <a:p>
                      <a:pPr algn="ctr"/>
                      <a:r>
                        <a:rPr lang="en-GB" sz="2700" b="1" dirty="0">
                          <a:solidFill>
                            <a:schemeClr val="tx1"/>
                          </a:solidFill>
                        </a:rPr>
                        <a:t>we</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n-GB" sz="2700" b="1" dirty="0">
                          <a:solidFill>
                            <a:schemeClr val="tx1"/>
                          </a:solidFill>
                        </a:rPr>
                        <a:t>you all </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s-ES" sz="2700" b="1" dirty="0" err="1">
                          <a:solidFill>
                            <a:schemeClr val="tx1"/>
                          </a:solidFill>
                        </a:rPr>
                        <a:t>they</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s-ES" sz="2700" b="1">
                          <a:solidFill>
                            <a:schemeClr val="tx1"/>
                          </a:solidFill>
                        </a:rPr>
                        <a:t>el plan (en inglés)</a:t>
                      </a:r>
                      <a:endParaRPr lang="x-none" sz="2700" b="1"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chemeClr val="tx1"/>
                          </a:solidFill>
                        </a:rPr>
                        <a:t>1</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chemeClr val="tx1"/>
                          </a:solidFill>
                        </a:rPr>
                        <a:t>2</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chemeClr val="tx1"/>
                          </a:solidFill>
                        </a:rPr>
                        <a:t>3</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chemeClr val="tx1"/>
                          </a:solidFill>
                        </a:rPr>
                        <a:t>4</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chemeClr val="tx1"/>
                          </a:solidFill>
                        </a:rPr>
                        <a:t>5</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chemeClr val="tx1"/>
                          </a:solidFill>
                        </a:rPr>
                        <a:t>6</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2412182973"/>
                  </a:ext>
                </a:extLst>
              </a:tr>
            </a:tbl>
          </a:graphicData>
        </a:graphic>
      </p:graphicFrame>
    </p:spTree>
    <p:extLst>
      <p:ext uri="{BB962C8B-B14F-4D97-AF65-F5344CB8AC3E}">
        <p14:creationId xmlns:p14="http://schemas.microsoft.com/office/powerpoint/2010/main" val="1233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a 2">
            <a:extLst>
              <a:ext uri="{FF2B5EF4-FFF2-40B4-BE49-F238E27FC236}">
                <a16:creationId xmlns:a16="http://schemas.microsoft.com/office/drawing/2014/main" id="{BE5576DC-6D4B-3040-8A24-88397A2D638C}"/>
              </a:ext>
            </a:extLst>
          </p:cNvPr>
          <p:cNvGraphicFramePr>
            <a:graphicFrameLocks noGrp="1"/>
          </p:cNvGraphicFramePr>
          <p:nvPr>
            <p:extLst>
              <p:ext uri="{D42A27DB-BD31-4B8C-83A1-F6EECF244321}">
                <p14:modId xmlns:p14="http://schemas.microsoft.com/office/powerpoint/2010/main" val="599408956"/>
              </p:ext>
            </p:extLst>
          </p:nvPr>
        </p:nvGraphicFramePr>
        <p:xfrm>
          <a:off x="6151022" y="716411"/>
          <a:ext cx="5931443" cy="5526606"/>
        </p:xfrm>
        <a:graphic>
          <a:graphicData uri="http://schemas.openxmlformats.org/drawingml/2006/table">
            <a:tbl>
              <a:tblPr firstRow="1" bandRow="1">
                <a:tableStyleId>{5DA37D80-6434-44D0-A028-1B22A696006F}</a:tableStyleId>
              </a:tblPr>
              <a:tblGrid>
                <a:gridCol w="355043">
                  <a:extLst>
                    <a:ext uri="{9D8B030D-6E8A-4147-A177-3AD203B41FA5}">
                      <a16:colId xmlns:a16="http://schemas.microsoft.com/office/drawing/2014/main" val="1975583231"/>
                    </a:ext>
                  </a:extLst>
                </a:gridCol>
                <a:gridCol w="842741">
                  <a:extLst>
                    <a:ext uri="{9D8B030D-6E8A-4147-A177-3AD203B41FA5}">
                      <a16:colId xmlns:a16="http://schemas.microsoft.com/office/drawing/2014/main" val="2787285574"/>
                    </a:ext>
                  </a:extLst>
                </a:gridCol>
                <a:gridCol w="839457">
                  <a:extLst>
                    <a:ext uri="{9D8B030D-6E8A-4147-A177-3AD203B41FA5}">
                      <a16:colId xmlns:a16="http://schemas.microsoft.com/office/drawing/2014/main" val="3861968725"/>
                    </a:ext>
                  </a:extLst>
                </a:gridCol>
                <a:gridCol w="926901">
                  <a:extLst>
                    <a:ext uri="{9D8B030D-6E8A-4147-A177-3AD203B41FA5}">
                      <a16:colId xmlns:a16="http://schemas.microsoft.com/office/drawing/2014/main" val="408821343"/>
                    </a:ext>
                  </a:extLst>
                </a:gridCol>
                <a:gridCol w="2967301">
                  <a:extLst>
                    <a:ext uri="{9D8B030D-6E8A-4147-A177-3AD203B41FA5}">
                      <a16:colId xmlns:a16="http://schemas.microsoft.com/office/drawing/2014/main" val="1608079510"/>
                    </a:ext>
                  </a:extLst>
                </a:gridCol>
              </a:tblGrid>
              <a:tr h="499453">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chemeClr val="tx1"/>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chemeClr val="tx1"/>
                          </a:solidFill>
                        </a:rPr>
                        <a:t>¿Quién?</a:t>
                      </a:r>
                      <a:endParaRPr lang="x-none" sz="2700" b="1">
                        <a:solidFill>
                          <a:schemeClr val="tx1"/>
                        </a:solidFill>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chemeClr val="tx1"/>
                        </a:solidFill>
                      </a:endParaRPr>
                    </a:p>
                  </a:txBody>
                  <a:tcPr anchor="ctr"/>
                </a:tc>
                <a:extLst>
                  <a:ext uri="{0D108BD9-81ED-4DB2-BD59-A6C34878D82A}">
                    <a16:rowId xmlns:a16="http://schemas.microsoft.com/office/drawing/2014/main" val="999975706"/>
                  </a:ext>
                </a:extLst>
              </a:tr>
              <a:tr h="908096">
                <a:tc>
                  <a:txBody>
                    <a:bodyPr/>
                    <a:lstStyle/>
                    <a:p>
                      <a:pPr algn="ctr"/>
                      <a:endParaRPr lang="x-none" sz="2700" b="1" dirty="0">
                        <a:solidFill>
                          <a:schemeClr val="tx1"/>
                        </a:solidFill>
                      </a:endParaRPr>
                    </a:p>
                  </a:txBody>
                  <a:tcPr anchor="ctr">
                    <a:solidFill>
                      <a:schemeClr val="accent2">
                        <a:lumMod val="20000"/>
                        <a:lumOff val="80000"/>
                      </a:schemeClr>
                    </a:solidFill>
                  </a:tcPr>
                </a:tc>
                <a:tc>
                  <a:txBody>
                    <a:bodyPr/>
                    <a:lstStyle/>
                    <a:p>
                      <a:pPr algn="ctr"/>
                      <a:r>
                        <a:rPr lang="en-GB" sz="2700" b="1" dirty="0">
                          <a:solidFill>
                            <a:schemeClr val="tx1"/>
                          </a:solidFill>
                        </a:rPr>
                        <a:t>we</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n-GB" sz="2700" b="1" dirty="0">
                          <a:solidFill>
                            <a:schemeClr val="tx1"/>
                          </a:solidFill>
                        </a:rPr>
                        <a:t>you all </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s-ES" sz="2700" b="1" dirty="0" err="1">
                          <a:solidFill>
                            <a:schemeClr val="tx1"/>
                          </a:solidFill>
                        </a:rPr>
                        <a:t>they</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s-ES" sz="2700" b="1" dirty="0">
                          <a:solidFill>
                            <a:schemeClr val="tx1"/>
                          </a:solidFill>
                        </a:rPr>
                        <a:t>el plan (en inglés)</a:t>
                      </a:r>
                      <a:endParaRPr lang="x-none" sz="2700" b="1"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734821">
                <a:tc>
                  <a:txBody>
                    <a:bodyPr/>
                    <a:lstStyle/>
                    <a:p>
                      <a:pPr algn="ctr"/>
                      <a:r>
                        <a:rPr lang="en-GB" sz="2000" b="1">
                          <a:solidFill>
                            <a:schemeClr val="tx1"/>
                          </a:solidFill>
                        </a:rPr>
                        <a:t>1</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122319523"/>
                  </a:ext>
                </a:extLst>
              </a:tr>
              <a:tr h="679621">
                <a:tc>
                  <a:txBody>
                    <a:bodyPr/>
                    <a:lstStyle/>
                    <a:p>
                      <a:pPr algn="ctr"/>
                      <a:r>
                        <a:rPr lang="en-GB" sz="2000" b="1">
                          <a:solidFill>
                            <a:schemeClr val="tx1"/>
                          </a:solidFill>
                        </a:rPr>
                        <a:t>2</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865955813"/>
                  </a:ext>
                </a:extLst>
              </a:tr>
              <a:tr h="690195">
                <a:tc>
                  <a:txBody>
                    <a:bodyPr/>
                    <a:lstStyle/>
                    <a:p>
                      <a:pPr algn="ctr"/>
                      <a:r>
                        <a:rPr lang="en-GB" sz="2000" b="1">
                          <a:solidFill>
                            <a:schemeClr val="tx1"/>
                          </a:solidFill>
                        </a:rPr>
                        <a:t>3</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882403760"/>
                  </a:ext>
                </a:extLst>
              </a:tr>
              <a:tr h="667264">
                <a:tc>
                  <a:txBody>
                    <a:bodyPr/>
                    <a:lstStyle/>
                    <a:p>
                      <a:pPr algn="ctr"/>
                      <a:r>
                        <a:rPr lang="en-GB" sz="2000" b="1">
                          <a:solidFill>
                            <a:schemeClr val="tx1"/>
                          </a:solidFill>
                        </a:rPr>
                        <a:t>4</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1766618113"/>
                  </a:ext>
                </a:extLst>
              </a:tr>
              <a:tr h="704336">
                <a:tc>
                  <a:txBody>
                    <a:bodyPr/>
                    <a:lstStyle/>
                    <a:p>
                      <a:pPr algn="ctr"/>
                      <a:r>
                        <a:rPr lang="en-GB" sz="2000" b="1">
                          <a:solidFill>
                            <a:schemeClr val="tx1"/>
                          </a:solidFill>
                        </a:rPr>
                        <a:t>5</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296959537"/>
                  </a:ext>
                </a:extLst>
              </a:tr>
              <a:tr h="633049">
                <a:tc>
                  <a:txBody>
                    <a:bodyPr/>
                    <a:lstStyle/>
                    <a:p>
                      <a:pPr algn="ctr"/>
                      <a:r>
                        <a:rPr lang="en-GB" sz="2000" b="1">
                          <a:solidFill>
                            <a:schemeClr val="tx1"/>
                          </a:solidFill>
                        </a:rPr>
                        <a:t>6</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2412182973"/>
                  </a:ext>
                </a:extLst>
              </a:tr>
            </a:tbl>
          </a:graphicData>
        </a:graphic>
      </p:graphicFrame>
      <p:graphicFrame>
        <p:nvGraphicFramePr>
          <p:cNvPr id="42" name="Tabla 2">
            <a:extLst>
              <a:ext uri="{FF2B5EF4-FFF2-40B4-BE49-F238E27FC236}">
                <a16:creationId xmlns:a16="http://schemas.microsoft.com/office/drawing/2014/main" id="{5518762A-BF80-E24B-8674-78A428FC240B}"/>
              </a:ext>
            </a:extLst>
          </p:cNvPr>
          <p:cNvGraphicFramePr>
            <a:graphicFrameLocks noGrp="1"/>
          </p:cNvGraphicFramePr>
          <p:nvPr>
            <p:extLst>
              <p:ext uri="{D42A27DB-BD31-4B8C-83A1-F6EECF244321}">
                <p14:modId xmlns:p14="http://schemas.microsoft.com/office/powerpoint/2010/main" val="1034065848"/>
              </p:ext>
            </p:extLst>
          </p:nvPr>
        </p:nvGraphicFramePr>
        <p:xfrm>
          <a:off x="177797" y="681257"/>
          <a:ext cx="5884638" cy="5604054"/>
        </p:xfrm>
        <a:graphic>
          <a:graphicData uri="http://schemas.openxmlformats.org/drawingml/2006/table">
            <a:tbl>
              <a:tblPr firstRow="1" bandRow="1">
                <a:tableStyleId>{5DA37D80-6434-44D0-A028-1B22A696006F}</a:tableStyleId>
              </a:tblPr>
              <a:tblGrid>
                <a:gridCol w="352241">
                  <a:extLst>
                    <a:ext uri="{9D8B030D-6E8A-4147-A177-3AD203B41FA5}">
                      <a16:colId xmlns:a16="http://schemas.microsoft.com/office/drawing/2014/main" val="1975583231"/>
                    </a:ext>
                  </a:extLst>
                </a:gridCol>
                <a:gridCol w="836091">
                  <a:extLst>
                    <a:ext uri="{9D8B030D-6E8A-4147-A177-3AD203B41FA5}">
                      <a16:colId xmlns:a16="http://schemas.microsoft.com/office/drawing/2014/main" val="2787285574"/>
                    </a:ext>
                  </a:extLst>
                </a:gridCol>
                <a:gridCol w="832833">
                  <a:extLst>
                    <a:ext uri="{9D8B030D-6E8A-4147-A177-3AD203B41FA5}">
                      <a16:colId xmlns:a16="http://schemas.microsoft.com/office/drawing/2014/main" val="3861968725"/>
                    </a:ext>
                  </a:extLst>
                </a:gridCol>
                <a:gridCol w="919587">
                  <a:extLst>
                    <a:ext uri="{9D8B030D-6E8A-4147-A177-3AD203B41FA5}">
                      <a16:colId xmlns:a16="http://schemas.microsoft.com/office/drawing/2014/main" val="408821343"/>
                    </a:ext>
                  </a:extLst>
                </a:gridCol>
                <a:gridCol w="2943886">
                  <a:extLst>
                    <a:ext uri="{9D8B030D-6E8A-4147-A177-3AD203B41FA5}">
                      <a16:colId xmlns:a16="http://schemas.microsoft.com/office/drawing/2014/main" val="1608079510"/>
                    </a:ext>
                  </a:extLst>
                </a:gridCol>
              </a:tblGrid>
              <a:tr h="52685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chemeClr val="tx1"/>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chemeClr val="tx1"/>
                          </a:solidFill>
                        </a:rPr>
                        <a:t>¿Quién?</a:t>
                      </a:r>
                      <a:endParaRPr lang="x-none" sz="2700" b="1">
                        <a:solidFill>
                          <a:schemeClr val="tx1"/>
                        </a:solidFill>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chemeClr val="tx1"/>
                        </a:solidFill>
                      </a:endParaRPr>
                    </a:p>
                  </a:txBody>
                  <a:tcPr anchor="ctr"/>
                </a:tc>
                <a:extLst>
                  <a:ext uri="{0D108BD9-81ED-4DB2-BD59-A6C34878D82A}">
                    <a16:rowId xmlns:a16="http://schemas.microsoft.com/office/drawing/2014/main" val="999975706"/>
                  </a:ext>
                </a:extLst>
              </a:tr>
              <a:tr h="957910">
                <a:tc>
                  <a:txBody>
                    <a:bodyPr/>
                    <a:lstStyle/>
                    <a:p>
                      <a:pPr algn="ctr"/>
                      <a:endParaRPr lang="x-none" sz="2700" b="1" dirty="0">
                        <a:solidFill>
                          <a:schemeClr val="tx1"/>
                        </a:solidFill>
                      </a:endParaRPr>
                    </a:p>
                  </a:txBody>
                  <a:tcPr anchor="ctr">
                    <a:solidFill>
                      <a:schemeClr val="accent2">
                        <a:lumMod val="20000"/>
                        <a:lumOff val="80000"/>
                      </a:schemeClr>
                    </a:solidFill>
                  </a:tcPr>
                </a:tc>
                <a:tc>
                  <a:txBody>
                    <a:bodyPr/>
                    <a:lstStyle/>
                    <a:p>
                      <a:pPr algn="ctr"/>
                      <a:r>
                        <a:rPr lang="en-GB" sz="2700" b="1" dirty="0">
                          <a:solidFill>
                            <a:schemeClr val="tx1"/>
                          </a:solidFill>
                        </a:rPr>
                        <a:t>we</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n-GB" sz="2700" b="1" dirty="0">
                          <a:solidFill>
                            <a:schemeClr val="tx1"/>
                          </a:solidFill>
                        </a:rPr>
                        <a:t>you all </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s-ES" sz="2700" b="1" dirty="0" err="1">
                          <a:solidFill>
                            <a:schemeClr val="tx1"/>
                          </a:solidFill>
                        </a:rPr>
                        <a:t>they</a:t>
                      </a:r>
                      <a:endParaRPr lang="x-none" sz="2700" b="1" dirty="0">
                        <a:solidFill>
                          <a:schemeClr val="tx1"/>
                        </a:solidFill>
                      </a:endParaRPr>
                    </a:p>
                  </a:txBody>
                  <a:tcPr anchor="ctr">
                    <a:solidFill>
                      <a:schemeClr val="accent2">
                        <a:lumMod val="20000"/>
                        <a:lumOff val="80000"/>
                      </a:schemeClr>
                    </a:solidFill>
                  </a:tcPr>
                </a:tc>
                <a:tc>
                  <a:txBody>
                    <a:bodyPr/>
                    <a:lstStyle/>
                    <a:p>
                      <a:pPr algn="ctr"/>
                      <a:r>
                        <a:rPr lang="es-ES" sz="2700" b="1" dirty="0">
                          <a:solidFill>
                            <a:schemeClr val="tx1"/>
                          </a:solidFill>
                        </a:rPr>
                        <a:t>el plan (en inglés)</a:t>
                      </a:r>
                      <a:endParaRPr lang="x-none" sz="2700" b="1"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86549">
                <a:tc>
                  <a:txBody>
                    <a:bodyPr/>
                    <a:lstStyle/>
                    <a:p>
                      <a:pPr algn="ctr"/>
                      <a:r>
                        <a:rPr lang="en-GB" sz="2000" b="1">
                          <a:solidFill>
                            <a:schemeClr val="tx1"/>
                          </a:solidFill>
                        </a:rPr>
                        <a:t>1</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122319523"/>
                  </a:ext>
                </a:extLst>
              </a:tr>
              <a:tr h="686549">
                <a:tc>
                  <a:txBody>
                    <a:bodyPr/>
                    <a:lstStyle/>
                    <a:p>
                      <a:pPr algn="ctr"/>
                      <a:r>
                        <a:rPr lang="en-GB" sz="2000" b="1">
                          <a:solidFill>
                            <a:schemeClr val="tx1"/>
                          </a:solidFill>
                        </a:rPr>
                        <a:t>2</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865955813"/>
                  </a:ext>
                </a:extLst>
              </a:tr>
              <a:tr h="686549">
                <a:tc>
                  <a:txBody>
                    <a:bodyPr/>
                    <a:lstStyle/>
                    <a:p>
                      <a:pPr algn="ctr"/>
                      <a:r>
                        <a:rPr lang="en-GB" sz="2000" b="1">
                          <a:solidFill>
                            <a:schemeClr val="tx1"/>
                          </a:solidFill>
                        </a:rPr>
                        <a:t>3</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882403760"/>
                  </a:ext>
                </a:extLst>
              </a:tr>
              <a:tr h="686549">
                <a:tc>
                  <a:txBody>
                    <a:bodyPr/>
                    <a:lstStyle/>
                    <a:p>
                      <a:pPr algn="ctr"/>
                      <a:r>
                        <a:rPr lang="en-GB" sz="2000" b="1">
                          <a:solidFill>
                            <a:schemeClr val="tx1"/>
                          </a:solidFill>
                        </a:rPr>
                        <a:t>4</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1766618113"/>
                  </a:ext>
                </a:extLst>
              </a:tr>
              <a:tr h="686549">
                <a:tc>
                  <a:txBody>
                    <a:bodyPr/>
                    <a:lstStyle/>
                    <a:p>
                      <a:pPr algn="ctr"/>
                      <a:r>
                        <a:rPr lang="en-GB" sz="2000" b="1">
                          <a:solidFill>
                            <a:schemeClr val="tx1"/>
                          </a:solidFill>
                        </a:rPr>
                        <a:t>5</a:t>
                      </a: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tc>
                  <a:txBody>
                    <a:bodyPr/>
                    <a:lstStyle/>
                    <a:p>
                      <a:pPr algn="ctr"/>
                      <a:endParaRPr lang="x-none" sz="2000" b="1" dirty="0">
                        <a:solidFill>
                          <a:schemeClr val="tx1"/>
                        </a:solidFill>
                      </a:endParaRPr>
                    </a:p>
                  </a:txBody>
                  <a:tcPr anchor="ctr"/>
                </a:tc>
                <a:extLst>
                  <a:ext uri="{0D108BD9-81ED-4DB2-BD59-A6C34878D82A}">
                    <a16:rowId xmlns:a16="http://schemas.microsoft.com/office/drawing/2014/main" val="1296959537"/>
                  </a:ext>
                </a:extLst>
              </a:tr>
              <a:tr h="686549">
                <a:tc>
                  <a:txBody>
                    <a:bodyPr/>
                    <a:lstStyle/>
                    <a:p>
                      <a:pPr algn="ctr"/>
                      <a:r>
                        <a:rPr lang="en-GB" sz="2000" b="1">
                          <a:solidFill>
                            <a:schemeClr val="tx1"/>
                          </a:solidFill>
                        </a:rPr>
                        <a:t>6</a:t>
                      </a: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tc>
                  <a:txBody>
                    <a:bodyPr/>
                    <a:lstStyle/>
                    <a:p>
                      <a:pPr algn="ctr"/>
                      <a:endParaRPr lang="x-none" sz="2000" b="1" dirty="0">
                        <a:solidFill>
                          <a:schemeClr val="tx1"/>
                        </a:solidFill>
                      </a:endParaRPr>
                    </a:p>
                  </a:txBody>
                  <a:tcPr anchor="ctr">
                    <a:noFill/>
                  </a:tcPr>
                </a:tc>
                <a:extLst>
                  <a:ext uri="{0D108BD9-81ED-4DB2-BD59-A6C34878D82A}">
                    <a16:rowId xmlns:a16="http://schemas.microsoft.com/office/drawing/2014/main" val="2412182973"/>
                  </a:ext>
                </a:extLst>
              </a:tr>
            </a:tbl>
          </a:graphicData>
        </a:graphic>
      </p:graphicFrame>
      <p:sp>
        <p:nvSpPr>
          <p:cNvPr id="5" name="TextBox 4"/>
          <p:cNvSpPr txBox="1"/>
          <p:nvPr/>
        </p:nvSpPr>
        <p:spPr>
          <a:xfrm>
            <a:off x="9116743" y="2085936"/>
            <a:ext cx="2878667" cy="738658"/>
          </a:xfrm>
          <a:prstGeom prst="rect">
            <a:avLst/>
          </a:prstGeom>
          <a:noFill/>
        </p:spPr>
        <p:txBody>
          <a:bodyPr wrap="square" lIns="121915" tIns="60957" rIns="121915" bIns="60957" rtlCol="0">
            <a:spAutoFit/>
          </a:bodyPr>
          <a:lstStyle/>
          <a:p>
            <a:pPr algn="l"/>
            <a:r>
              <a:rPr lang="en-US" sz="2000" dirty="0"/>
              <a:t>buy a grey t-shirt for my dad.</a:t>
            </a:r>
          </a:p>
        </p:txBody>
      </p:sp>
      <p:sp>
        <p:nvSpPr>
          <p:cNvPr id="21" name="TextBox 20"/>
          <p:cNvSpPr txBox="1"/>
          <p:nvPr/>
        </p:nvSpPr>
        <p:spPr>
          <a:xfrm>
            <a:off x="9104156" y="2802249"/>
            <a:ext cx="3087166" cy="738658"/>
          </a:xfrm>
          <a:prstGeom prst="rect">
            <a:avLst/>
          </a:prstGeom>
          <a:noFill/>
        </p:spPr>
        <p:txBody>
          <a:bodyPr wrap="square" lIns="121915" tIns="60957" rIns="121915" bIns="60957" rtlCol="0">
            <a:spAutoFit/>
          </a:bodyPr>
          <a:lstStyle/>
          <a:p>
            <a:pPr algn="l"/>
            <a:r>
              <a:rPr lang="en-US" sz="2000" dirty="0"/>
              <a:t>go to church at midnight</a:t>
            </a:r>
          </a:p>
        </p:txBody>
      </p:sp>
      <p:sp>
        <p:nvSpPr>
          <p:cNvPr id="23" name="TextBox 22"/>
          <p:cNvSpPr txBox="1"/>
          <p:nvPr/>
        </p:nvSpPr>
        <p:spPr>
          <a:xfrm>
            <a:off x="9104156" y="3472410"/>
            <a:ext cx="2991574" cy="738658"/>
          </a:xfrm>
          <a:prstGeom prst="rect">
            <a:avLst/>
          </a:prstGeom>
          <a:noFill/>
        </p:spPr>
        <p:txBody>
          <a:bodyPr wrap="square" lIns="121915" tIns="60957" rIns="121915" bIns="60957" rtlCol="0">
            <a:spAutoFit/>
          </a:bodyPr>
          <a:lstStyle/>
          <a:p>
            <a:pPr algn="l"/>
            <a:r>
              <a:rPr lang="en-US" sz="2000" dirty="0"/>
              <a:t>leave the shoes under the tree</a:t>
            </a:r>
          </a:p>
        </p:txBody>
      </p:sp>
      <p:sp>
        <p:nvSpPr>
          <p:cNvPr id="24" name="TextBox 23"/>
          <p:cNvSpPr txBox="1"/>
          <p:nvPr/>
        </p:nvSpPr>
        <p:spPr>
          <a:xfrm>
            <a:off x="9086417" y="4331780"/>
            <a:ext cx="3074579" cy="430881"/>
          </a:xfrm>
          <a:prstGeom prst="rect">
            <a:avLst/>
          </a:prstGeom>
          <a:noFill/>
        </p:spPr>
        <p:txBody>
          <a:bodyPr wrap="square" lIns="121915" tIns="60957" rIns="121915" bIns="60957" rtlCol="0">
            <a:spAutoFit/>
          </a:bodyPr>
          <a:lstStyle/>
          <a:p>
            <a:pPr algn="l"/>
            <a:r>
              <a:rPr lang="en-US" sz="2000" dirty="0"/>
              <a:t>spend so much money</a:t>
            </a:r>
          </a:p>
        </p:txBody>
      </p:sp>
      <p:sp>
        <p:nvSpPr>
          <p:cNvPr id="25" name="TextBox 24"/>
          <p:cNvSpPr txBox="1"/>
          <p:nvPr/>
        </p:nvSpPr>
        <p:spPr>
          <a:xfrm>
            <a:off x="9104156" y="4825123"/>
            <a:ext cx="3152604" cy="738658"/>
          </a:xfrm>
          <a:prstGeom prst="rect">
            <a:avLst/>
          </a:prstGeom>
          <a:noFill/>
        </p:spPr>
        <p:txBody>
          <a:bodyPr wrap="square" lIns="121915" tIns="60957" rIns="121915" bIns="60957" rtlCol="0">
            <a:spAutoFit/>
          </a:bodyPr>
          <a:lstStyle/>
          <a:p>
            <a:pPr algn="l"/>
            <a:r>
              <a:rPr lang="en-US" sz="2000" dirty="0"/>
              <a:t>watch Christmas programmes on TV</a:t>
            </a:r>
          </a:p>
        </p:txBody>
      </p:sp>
      <p:sp>
        <p:nvSpPr>
          <p:cNvPr id="26" name="TextBox 25"/>
          <p:cNvSpPr txBox="1"/>
          <p:nvPr/>
        </p:nvSpPr>
        <p:spPr>
          <a:xfrm>
            <a:off x="9092279" y="5544850"/>
            <a:ext cx="3204728" cy="738658"/>
          </a:xfrm>
          <a:prstGeom prst="rect">
            <a:avLst/>
          </a:prstGeom>
          <a:noFill/>
        </p:spPr>
        <p:txBody>
          <a:bodyPr wrap="square" lIns="121915" tIns="60957" rIns="121915" bIns="60957" rtlCol="0">
            <a:spAutoFit/>
          </a:bodyPr>
          <a:lstStyle/>
          <a:p>
            <a:pPr algn="l"/>
            <a:r>
              <a:rPr lang="en-US" sz="2000" dirty="0"/>
              <a:t>go to a restaurant to eat chicken and rice</a:t>
            </a:r>
          </a:p>
        </p:txBody>
      </p:sp>
      <p:sp>
        <p:nvSpPr>
          <p:cNvPr id="27" name="TextBox 26"/>
          <p:cNvSpPr txBox="1"/>
          <p:nvPr/>
        </p:nvSpPr>
        <p:spPr>
          <a:xfrm>
            <a:off x="3070309" y="2146224"/>
            <a:ext cx="2616033" cy="738658"/>
          </a:xfrm>
          <a:prstGeom prst="rect">
            <a:avLst/>
          </a:prstGeom>
          <a:noFill/>
        </p:spPr>
        <p:txBody>
          <a:bodyPr wrap="square" lIns="121915" tIns="60957" rIns="121915" bIns="60957" rtlCol="0">
            <a:spAutoFit/>
          </a:bodyPr>
          <a:lstStyle/>
          <a:p>
            <a:pPr algn="l"/>
            <a:r>
              <a:rPr lang="en-US" sz="2000" dirty="0"/>
              <a:t>play guitar for my family</a:t>
            </a:r>
          </a:p>
        </p:txBody>
      </p:sp>
      <p:sp>
        <p:nvSpPr>
          <p:cNvPr id="28" name="TextBox 27"/>
          <p:cNvSpPr txBox="1"/>
          <p:nvPr/>
        </p:nvSpPr>
        <p:spPr>
          <a:xfrm>
            <a:off x="3101240" y="2971527"/>
            <a:ext cx="3708400" cy="430881"/>
          </a:xfrm>
          <a:prstGeom prst="rect">
            <a:avLst/>
          </a:prstGeom>
          <a:noFill/>
        </p:spPr>
        <p:txBody>
          <a:bodyPr wrap="square" lIns="121915" tIns="60957" rIns="121915" bIns="60957" rtlCol="0">
            <a:spAutoFit/>
          </a:bodyPr>
          <a:lstStyle/>
          <a:p>
            <a:pPr algn="l"/>
            <a:r>
              <a:rPr lang="en-US" sz="2000" dirty="0"/>
              <a:t>break the piñata</a:t>
            </a:r>
          </a:p>
        </p:txBody>
      </p:sp>
      <p:sp>
        <p:nvSpPr>
          <p:cNvPr id="29" name="TextBox 28"/>
          <p:cNvSpPr txBox="1"/>
          <p:nvPr/>
        </p:nvSpPr>
        <p:spPr>
          <a:xfrm>
            <a:off x="3104027" y="3491733"/>
            <a:ext cx="2971673" cy="738658"/>
          </a:xfrm>
          <a:prstGeom prst="rect">
            <a:avLst/>
          </a:prstGeom>
          <a:noFill/>
        </p:spPr>
        <p:txBody>
          <a:bodyPr wrap="square" lIns="121915" tIns="60957" rIns="121915" bIns="60957" rtlCol="0">
            <a:spAutoFit/>
          </a:bodyPr>
          <a:lstStyle/>
          <a:p>
            <a:pPr algn="l"/>
            <a:r>
              <a:rPr lang="en-US" sz="2000" dirty="0"/>
              <a:t>leave shoes next to  the door</a:t>
            </a:r>
          </a:p>
        </p:txBody>
      </p:sp>
      <p:sp>
        <p:nvSpPr>
          <p:cNvPr id="30" name="TextBox 29"/>
          <p:cNvSpPr txBox="1"/>
          <p:nvPr/>
        </p:nvSpPr>
        <p:spPr>
          <a:xfrm>
            <a:off x="3106312" y="4203361"/>
            <a:ext cx="3026776" cy="738658"/>
          </a:xfrm>
          <a:prstGeom prst="rect">
            <a:avLst/>
          </a:prstGeom>
          <a:noFill/>
        </p:spPr>
        <p:txBody>
          <a:bodyPr wrap="square" lIns="121915" tIns="60957" rIns="121915" bIns="60957" rtlCol="0">
            <a:spAutoFit/>
          </a:bodyPr>
          <a:lstStyle/>
          <a:p>
            <a:r>
              <a:rPr lang="en-US" sz="2000" dirty="0"/>
              <a:t>go to the market to buy a Christmas flower</a:t>
            </a:r>
          </a:p>
        </p:txBody>
      </p:sp>
      <p:sp>
        <p:nvSpPr>
          <p:cNvPr id="31" name="TextBox 30"/>
          <p:cNvSpPr txBox="1"/>
          <p:nvPr/>
        </p:nvSpPr>
        <p:spPr>
          <a:xfrm>
            <a:off x="3065696" y="4867375"/>
            <a:ext cx="3204728" cy="738658"/>
          </a:xfrm>
          <a:prstGeom prst="rect">
            <a:avLst/>
          </a:prstGeom>
          <a:noFill/>
        </p:spPr>
        <p:txBody>
          <a:bodyPr wrap="square" lIns="121915" tIns="60957" rIns="121915" bIns="60957" rtlCol="0">
            <a:spAutoFit/>
          </a:bodyPr>
          <a:lstStyle/>
          <a:p>
            <a:pPr algn="l"/>
            <a:r>
              <a:rPr lang="en-US" sz="2000" dirty="0"/>
              <a:t>go to the shops to buy clothes for the winter</a:t>
            </a:r>
          </a:p>
        </p:txBody>
      </p:sp>
      <p:sp>
        <p:nvSpPr>
          <p:cNvPr id="32" name="TextBox 31"/>
          <p:cNvSpPr txBox="1"/>
          <p:nvPr/>
        </p:nvSpPr>
        <p:spPr>
          <a:xfrm>
            <a:off x="3128615" y="5562731"/>
            <a:ext cx="3139866" cy="738658"/>
          </a:xfrm>
          <a:prstGeom prst="rect">
            <a:avLst/>
          </a:prstGeom>
          <a:noFill/>
        </p:spPr>
        <p:txBody>
          <a:bodyPr wrap="square" lIns="121915" tIns="60957" rIns="121915" bIns="60957" rtlCol="0">
            <a:spAutoFit/>
          </a:bodyPr>
          <a:lstStyle/>
          <a:p>
            <a:pPr algn="l"/>
            <a:r>
              <a:rPr lang="en-US" sz="2000" dirty="0"/>
              <a:t>eat a large quantity of food</a:t>
            </a:r>
          </a:p>
        </p:txBody>
      </p:sp>
      <p:pic>
        <p:nvPicPr>
          <p:cNvPr id="36" name="Picture 3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394" y="2247060"/>
            <a:ext cx="376696" cy="392392"/>
          </a:xfrm>
          <a:prstGeom prst="rect">
            <a:avLst/>
          </a:prstGeom>
        </p:spPr>
      </p:pic>
      <p:sp>
        <p:nvSpPr>
          <p:cNvPr id="3" name="Rectangle 2"/>
          <p:cNvSpPr/>
          <p:nvPr/>
        </p:nvSpPr>
        <p:spPr>
          <a:xfrm>
            <a:off x="8427783" y="182810"/>
            <a:ext cx="2185788" cy="502766"/>
          </a:xfrm>
          <a:prstGeom prst="rect">
            <a:avLst/>
          </a:prstGeom>
        </p:spPr>
        <p:txBody>
          <a:bodyPr wrap="square">
            <a:spAutoFit/>
          </a:bodyPr>
          <a:lstStyle/>
          <a:p>
            <a:r>
              <a:rPr lang="en-US" sz="2667" dirty="0"/>
              <a:t>Persona B</a:t>
            </a:r>
          </a:p>
        </p:txBody>
      </p:sp>
      <p:pic>
        <p:nvPicPr>
          <p:cNvPr id="37" name="Picture 3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903" y="3010016"/>
            <a:ext cx="376696" cy="392392"/>
          </a:xfrm>
          <a:prstGeom prst="rect">
            <a:avLst/>
          </a:prstGeom>
        </p:spPr>
      </p:pic>
      <p:pic>
        <p:nvPicPr>
          <p:cNvPr id="38" name="Picture 3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9012" y="3705846"/>
            <a:ext cx="376696" cy="392392"/>
          </a:xfrm>
          <a:prstGeom prst="rect">
            <a:avLst/>
          </a:prstGeom>
        </p:spPr>
      </p:pic>
      <p:pic>
        <p:nvPicPr>
          <p:cNvPr id="39" name="Picture 3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8293" y="4341680"/>
            <a:ext cx="376696" cy="392392"/>
          </a:xfrm>
          <a:prstGeom prst="rect">
            <a:avLst/>
          </a:prstGeom>
        </p:spPr>
      </p:pic>
      <p:pic>
        <p:nvPicPr>
          <p:cNvPr id="40" name="Picture 3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0174" y="5120938"/>
            <a:ext cx="376696" cy="392392"/>
          </a:xfrm>
          <a:prstGeom prst="rect">
            <a:avLst/>
          </a:prstGeom>
        </p:spPr>
      </p:pic>
      <p:pic>
        <p:nvPicPr>
          <p:cNvPr id="41" name="Picture 4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394" y="5743007"/>
            <a:ext cx="376696" cy="392392"/>
          </a:xfrm>
          <a:prstGeom prst="rect">
            <a:avLst/>
          </a:prstGeom>
        </p:spPr>
      </p:pic>
      <p:sp>
        <p:nvSpPr>
          <p:cNvPr id="4" name="Rectangle 3"/>
          <p:cNvSpPr/>
          <p:nvPr/>
        </p:nvSpPr>
        <p:spPr>
          <a:xfrm>
            <a:off x="2555506" y="178491"/>
            <a:ext cx="1859805" cy="502766"/>
          </a:xfrm>
          <a:prstGeom prst="rect">
            <a:avLst/>
          </a:prstGeom>
        </p:spPr>
        <p:txBody>
          <a:bodyPr wrap="none">
            <a:spAutoFit/>
          </a:bodyPr>
          <a:lstStyle/>
          <a:p>
            <a:r>
              <a:rPr lang="en-US" sz="2667" dirty="0"/>
              <a:t>Persona A</a:t>
            </a:r>
          </a:p>
        </p:txBody>
      </p:sp>
      <p:pic>
        <p:nvPicPr>
          <p:cNvPr id="43" name="Picture 4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8853" y="2330691"/>
            <a:ext cx="376696" cy="392392"/>
          </a:xfrm>
          <a:prstGeom prst="rect">
            <a:avLst/>
          </a:prstGeom>
        </p:spPr>
      </p:pic>
      <p:pic>
        <p:nvPicPr>
          <p:cNvPr id="44" name="Picture 4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080" y="4315592"/>
            <a:ext cx="376696" cy="392392"/>
          </a:xfrm>
          <a:prstGeom prst="rect">
            <a:avLst/>
          </a:prstGeom>
        </p:spPr>
      </p:pic>
      <p:pic>
        <p:nvPicPr>
          <p:cNvPr id="45" name="Picture 4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080" y="5120938"/>
            <a:ext cx="376696" cy="392392"/>
          </a:xfrm>
          <a:prstGeom prst="rect">
            <a:avLst/>
          </a:prstGeom>
        </p:spPr>
      </p:pic>
      <p:pic>
        <p:nvPicPr>
          <p:cNvPr id="46" name="Picture 4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8853" y="3063174"/>
            <a:ext cx="376696" cy="392392"/>
          </a:xfrm>
          <a:prstGeom prst="rect">
            <a:avLst/>
          </a:prstGeom>
        </p:spPr>
      </p:pic>
      <p:pic>
        <p:nvPicPr>
          <p:cNvPr id="47" name="Picture 4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7783" y="3705846"/>
            <a:ext cx="376696" cy="392392"/>
          </a:xfrm>
          <a:prstGeom prst="rect">
            <a:avLst/>
          </a:prstGeom>
        </p:spPr>
      </p:pic>
      <p:pic>
        <p:nvPicPr>
          <p:cNvPr id="48" name="Picture 4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7783" y="5718732"/>
            <a:ext cx="376696" cy="392392"/>
          </a:xfrm>
          <a:prstGeom prst="rect">
            <a:avLst/>
          </a:prstGeom>
        </p:spPr>
      </p:pic>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chemeClr val="tx1"/>
                </a:solidFill>
              </a:rPr>
              <a:t>Respuestas</a:t>
            </a:r>
          </a:p>
        </p:txBody>
      </p:sp>
    </p:spTree>
    <p:extLst>
      <p:ext uri="{BB962C8B-B14F-4D97-AF65-F5344CB8AC3E}">
        <p14:creationId xmlns:p14="http://schemas.microsoft.com/office/powerpoint/2010/main" val="266114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P spid="24" grpId="0"/>
      <p:bldP spid="25" grpId="0"/>
      <p:bldP spid="26" grpId="0"/>
      <p:bldP spid="27" grpId="0"/>
      <p:bldP spid="28" grpId="0"/>
      <p:bldP spid="29" grpId="0"/>
      <p:bldP spid="30"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hristmas, Bulb, String, Lights, Holidays, Bulbs">
            <a:extLst>
              <a:ext uri="{FF2B5EF4-FFF2-40B4-BE49-F238E27FC236}">
                <a16:creationId xmlns:a16="http://schemas.microsoft.com/office/drawing/2014/main" id="{CCF8B446-BE99-DE49-A4B3-F1E8CA5C9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8457">
            <a:off x="-54243" y="-69299"/>
            <a:ext cx="12300486"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43F7AC94-547B-8341-A82E-BBF22B20A7DF}"/>
              </a:ext>
            </a:extLst>
          </p:cNvPr>
          <p:cNvSpPr>
            <a:spLocks noGrp="1"/>
          </p:cNvSpPr>
          <p:nvPr>
            <p:ph type="title"/>
          </p:nvPr>
        </p:nvSpPr>
        <p:spPr/>
        <p:txBody>
          <a:bodyPr/>
          <a:lstStyle/>
          <a:p>
            <a:pPr algn="ctr"/>
            <a:r>
              <a:rPr lang="es-GB" dirty="0"/>
              <a:t>¡Feliz Navidad!</a:t>
            </a:r>
          </a:p>
        </p:txBody>
      </p:sp>
      <p:pic>
        <p:nvPicPr>
          <p:cNvPr id="3074" name="Picture 2" descr="Christmas Wreath, Christmas, Poinsettia">
            <a:extLst>
              <a:ext uri="{FF2B5EF4-FFF2-40B4-BE49-F238E27FC236}">
                <a16:creationId xmlns:a16="http://schemas.microsoft.com/office/drawing/2014/main" id="{7EE502DE-2FF4-504B-AE4B-5DC841949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01" y="4321167"/>
            <a:ext cx="1960004" cy="18719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ristmas Tree, Plant, Decorated">
            <a:extLst>
              <a:ext uri="{FF2B5EF4-FFF2-40B4-BE49-F238E27FC236}">
                <a16:creationId xmlns:a16="http://schemas.microsoft.com/office/drawing/2014/main" id="{5D99B751-DE6B-6344-96C4-4ABB87E51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9607" y="2270216"/>
            <a:ext cx="3178219" cy="39010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hoes, Sports, Clothing, Pair, Sporty">
            <a:extLst>
              <a:ext uri="{FF2B5EF4-FFF2-40B4-BE49-F238E27FC236}">
                <a16:creationId xmlns:a16="http://schemas.microsoft.com/office/drawing/2014/main" id="{C0615DD6-0730-D246-B9EB-3C9A104BFC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2345" y="5534099"/>
            <a:ext cx="1029558" cy="790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ansparent background poinsettia clipart - Clip Art Library">
            <a:extLst>
              <a:ext uri="{FF2B5EF4-FFF2-40B4-BE49-F238E27FC236}">
                <a16:creationId xmlns:a16="http://schemas.microsoft.com/office/drawing/2014/main" id="{7724AA4F-C01E-8C4C-AA47-589722E95E4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383580">
            <a:off x="7987198" y="419052"/>
            <a:ext cx="1540103" cy="130481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ible, Cartoon, Comic, Cartoon Characters, Christ">
            <a:extLst>
              <a:ext uri="{FF2B5EF4-FFF2-40B4-BE49-F238E27FC236}">
                <a16:creationId xmlns:a16="http://schemas.microsoft.com/office/drawing/2014/main" id="{88377E77-3C5B-824B-B198-D00AE5344E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3422" y="4099329"/>
            <a:ext cx="1978597" cy="13458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ransparent background poinsettia clipart - Clip Art Library">
            <a:extLst>
              <a:ext uri="{FF2B5EF4-FFF2-40B4-BE49-F238E27FC236}">
                <a16:creationId xmlns:a16="http://schemas.microsoft.com/office/drawing/2014/main" id="{932701C6-708B-4E44-BEDD-4DC1E2F7B7D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383580">
            <a:off x="2611165" y="413089"/>
            <a:ext cx="1540103" cy="130481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lock, Firework, Silvester, Twelve O'Clock, Twelve">
            <a:extLst>
              <a:ext uri="{FF2B5EF4-FFF2-40B4-BE49-F238E27FC236}">
                <a16:creationId xmlns:a16="http://schemas.microsoft.com/office/drawing/2014/main" id="{7A217F98-4F72-E94B-98EC-C8D5CB3E37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90" y="788417"/>
            <a:ext cx="3146953" cy="317784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unch Of Grapes, Viognier Grapes, Grapes, Fruit, Sweet">
            <a:extLst>
              <a:ext uri="{FF2B5EF4-FFF2-40B4-BE49-F238E27FC236}">
                <a16:creationId xmlns:a16="http://schemas.microsoft.com/office/drawing/2014/main" id="{C9DE4395-C229-4E40-A45E-F359A99F78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3079" y="1906162"/>
            <a:ext cx="1660392" cy="1323901"/>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resent, Box, Dole, Favor, Gift, Valentine, Wedding">
            <a:extLst>
              <a:ext uri="{FF2B5EF4-FFF2-40B4-BE49-F238E27FC236}">
                <a16:creationId xmlns:a16="http://schemas.microsoft.com/office/drawing/2014/main" id="{3D3D2AE4-6E13-0643-BE8E-73B2784C4F5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81217" y="4544906"/>
            <a:ext cx="1159887" cy="118624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Bow, Box, Christmas, Gift, Holiday, Holidays, Present">
            <a:extLst>
              <a:ext uri="{FF2B5EF4-FFF2-40B4-BE49-F238E27FC236}">
                <a16:creationId xmlns:a16="http://schemas.microsoft.com/office/drawing/2014/main" id="{2C1CD84D-E087-1C46-A004-D01681A87A6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94224" y="4595174"/>
            <a:ext cx="1366192" cy="132390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ift, Present, Box, Wrapped, Bow, Surprise, Festive">
            <a:extLst>
              <a:ext uri="{FF2B5EF4-FFF2-40B4-BE49-F238E27FC236}">
                <a16:creationId xmlns:a16="http://schemas.microsoft.com/office/drawing/2014/main" id="{3B32A90A-D856-F64A-9C91-F2A60DC61AC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61856" y="5138030"/>
            <a:ext cx="1247209" cy="118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5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583543" cy="647577"/>
          </a:xfrm>
        </p:spPr>
        <p:txBody>
          <a:bodyPr>
            <a:normAutofit/>
          </a:bodyPr>
          <a:lstStyle/>
          <a:p>
            <a:r>
              <a:rPr lang="en-GB" b="1" dirty="0" err="1">
                <a:solidFill>
                  <a:schemeClr val="bg1"/>
                </a:solidFill>
              </a:rPr>
              <a:t>Deberes</a:t>
            </a:r>
            <a:endParaRPr lang="en-GB" b="1" dirty="0">
              <a:solidFill>
                <a:schemeClr val="bg1"/>
              </a:solidFill>
            </a:endParaRPr>
          </a:p>
        </p:txBody>
      </p:sp>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2.1, Week 1)</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3"/>
          <a:stretch>
            <a:fillRect/>
          </a:stretch>
        </p:blipFill>
        <p:spPr>
          <a:xfrm>
            <a:off x="10641925" y="4800601"/>
            <a:ext cx="1300638" cy="1300638"/>
          </a:xfrm>
          <a:prstGeom prst="rect">
            <a:avLst/>
          </a:prstGeom>
        </p:spPr>
      </p:pic>
      <p:sp>
        <p:nvSpPr>
          <p:cNvPr id="17" name="TextBox 16"/>
          <p:cNvSpPr txBox="1"/>
          <p:nvPr/>
        </p:nvSpPr>
        <p:spPr>
          <a:xfrm>
            <a:off x="258694" y="2061568"/>
            <a:ext cx="108857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B0502020202020204" pitchFamily="34" charset="0"/>
                <a:ea typeface="+mn-ea"/>
                <a:cs typeface="+mn-cs"/>
              </a:rPr>
              <a:t>There is no vocabulary learning homework this week, so please go to this Quizlet </a:t>
            </a:r>
            <a:r>
              <a:rPr kumimoji="0" lang="en-GB" sz="2400" b="0" i="0" u="none" strike="noStrike" kern="1200" cap="none" spc="0" normalizeH="0" baseline="0" noProof="0">
                <a:ln>
                  <a:noFill/>
                </a:ln>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mashup</a:t>
            </a:r>
            <a:r>
              <a:rPr kumimoji="0" lang="en-GB" sz="2400" b="0" i="0" u="none" strike="noStrike" kern="1200" cap="none" spc="0" normalizeH="0" baseline="0" noProof="0">
                <a:ln>
                  <a:noFill/>
                </a:ln>
                <a:effectLst/>
                <a:uLnTx/>
                <a:uFillTx/>
                <a:latin typeface="Century Gothic" panose="020B0502020202020204" pitchFamily="34" charset="0"/>
                <a:ea typeface="+mn-ea"/>
                <a:cs typeface="+mn-cs"/>
              </a:rPr>
              <a:t> of Year 7 and 8 vocabulary!</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7" name="Picture 6" descr="A blue cartoon face with orange headphones&#10;&#10;Description automatically generated">
            <a:extLst>
              <a:ext uri="{FF2B5EF4-FFF2-40B4-BE49-F238E27FC236}">
                <a16:creationId xmlns:a16="http://schemas.microsoft.com/office/drawing/2014/main" id="{B35A92F4-5145-4D2C-A61A-3CAB6A2C0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565433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97943"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340235" y="4780769"/>
            <a:ext cx="33089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latin typeface="Century Gothic" panose="020F0302020204030204"/>
              </a:rPr>
              <a:t>el </a:t>
            </a:r>
            <a:r>
              <a:rPr lang="fr-FR" sz="4800" dirty="0" err="1">
                <a:latin typeface="Century Gothic" panose="020F0302020204030204"/>
              </a:rPr>
              <a:t>invierno</a:t>
            </a:r>
            <a:endParaRPr kumimoji="0" lang="fr-FR" sz="4800" b="0" i="0" u="none" strike="noStrike" kern="1200" cap="none" spc="0" normalizeH="0" baseline="0" noProof="0" dirty="0">
              <a:ln>
                <a:noFill/>
              </a:ln>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771312" y="4780769"/>
            <a:ext cx="31121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noProof="0" dirty="0">
                <a:latin typeface="Century Gothic" panose="020F0302020204030204"/>
              </a:rPr>
              <a:t>tanto</a:t>
            </a:r>
            <a:endParaRPr kumimoji="0" lang="fr-FR" sz="4800" b="0" i="0" u="none" strike="noStrike" kern="1200" cap="none" spc="0" normalizeH="0" baseline="0" noProof="0" dirty="0">
              <a:ln>
                <a:noFill/>
              </a:ln>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7682" y="4780769"/>
            <a:ext cx="27505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latin typeface="Century Gothic" panose="020F0302020204030204"/>
              </a:rPr>
              <a:t>el </a:t>
            </a:r>
            <a:r>
              <a:rPr lang="fr-FR" sz="4800" dirty="0" err="1">
                <a:latin typeface="Century Gothic" panose="020F0302020204030204"/>
              </a:rPr>
              <a:t>dolor</a:t>
            </a:r>
            <a:endParaRPr kumimoji="0" lang="fr-FR" sz="4800" b="0" i="0" u="none" strike="noStrike" kern="1200" cap="none" spc="0" normalizeH="0" baseline="0" noProof="0" dirty="0">
              <a:ln>
                <a:noFill/>
              </a:ln>
              <a:effectLst/>
              <a:uLnTx/>
              <a:uFillTx/>
              <a:latin typeface="Century Gothic" panose="020F0302020204030204"/>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917" y="2016505"/>
            <a:ext cx="2193860" cy="2764264"/>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4231" y="2373496"/>
            <a:ext cx="2736147" cy="2161522"/>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[3/5]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11" name="TextBox 10">
            <a:extLst>
              <a:ext uri="{FF2B5EF4-FFF2-40B4-BE49-F238E27FC236}">
                <a16:creationId xmlns:a16="http://schemas.microsoft.com/office/drawing/2014/main" id="{8C6D8776-2BB1-4DD0-9623-B44D81D47909}"/>
              </a:ext>
            </a:extLst>
          </p:cNvPr>
          <p:cNvSpPr txBox="1"/>
          <p:nvPr/>
        </p:nvSpPr>
        <p:spPr>
          <a:xfrm>
            <a:off x="623732" y="1401292"/>
            <a:ext cx="202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pain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F58DB7E8-803D-4FE3-8D63-C87CC964170C}"/>
              </a:ext>
            </a:extLst>
          </p:cNvPr>
          <p:cNvSpPr txBox="1"/>
          <p:nvPr/>
        </p:nvSpPr>
        <p:spPr>
          <a:xfrm>
            <a:off x="4204320" y="1666080"/>
            <a:ext cx="202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winter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D2FE106F-0419-482B-8310-D173DB2DA834}"/>
              </a:ext>
            </a:extLst>
          </p:cNvPr>
          <p:cNvSpPr txBox="1"/>
          <p:nvPr/>
        </p:nvSpPr>
        <p:spPr>
          <a:xfrm>
            <a:off x="6695396" y="2493915"/>
            <a:ext cx="326393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7030A0"/>
                </a:solidFill>
                <a:effectLst/>
                <a:uLnTx/>
                <a:uFillTx/>
                <a:latin typeface="Courier New" panose="02070309020205020404" pitchFamily="49" charset="0"/>
                <a:cs typeface="Courier New" panose="02070309020205020404" pitchFamily="49" charset="0"/>
              </a:rPr>
              <a:t>[so much, so many (m)]</a:t>
            </a:r>
          </a:p>
        </p:txBody>
      </p:sp>
    </p:spTree>
    <p:extLst>
      <p:ext uri="{BB962C8B-B14F-4D97-AF65-F5344CB8AC3E}">
        <p14:creationId xmlns:p14="http://schemas.microsoft.com/office/powerpoint/2010/main" val="8642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39094"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39094" y="4497482"/>
            <a:ext cx="340642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latin typeface="Century Gothic" panose="020F0302020204030204"/>
              </a:rPr>
              <a:t>la </a:t>
            </a:r>
            <a:r>
              <a:rPr lang="fr-FR" sz="5400" dirty="0" err="1">
                <a:latin typeface="Century Gothic" panose="020F0302020204030204"/>
              </a:rPr>
              <a:t>camiseta</a:t>
            </a:r>
            <a:endParaRPr kumimoji="0" lang="fr-FR" sz="3000" b="0" i="0" u="none" strike="noStrike" kern="1200" cap="none" spc="0" normalizeH="0" baseline="0" noProof="0" dirty="0">
              <a:ln>
                <a:noFill/>
              </a:ln>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990768" y="4780769"/>
            <a:ext cx="26441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latin typeface="Century Gothic" panose="020F0302020204030204"/>
              </a:rPr>
              <a:t>el </a:t>
            </a:r>
            <a:r>
              <a:rPr lang="fr-FR" sz="5400" dirty="0" err="1">
                <a:latin typeface="Century Gothic" panose="020F0302020204030204"/>
              </a:rPr>
              <a:t>arroz</a:t>
            </a:r>
            <a:endParaRPr kumimoji="0" lang="fr-FR" sz="5400" b="0" i="0" u="none" strike="noStrike" kern="1200" cap="none" spc="0" normalizeH="0" baseline="0" noProof="0" dirty="0">
              <a:ln>
                <a:noFill/>
              </a:ln>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82286" y="4780769"/>
            <a:ext cx="29959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latin typeface="Century Gothic" panose="020F0302020204030204"/>
              </a:rPr>
              <a:t>mandar</a:t>
            </a:r>
            <a:endParaRPr kumimoji="0" lang="fr-FR" sz="5400" b="0" i="0" u="none" strike="noStrike" kern="1200" cap="none" spc="0" normalizeH="0" baseline="0" noProof="0" dirty="0">
              <a:ln>
                <a:noFill/>
              </a:ln>
              <a:effectLst/>
              <a:uLnTx/>
              <a:uFillTx/>
              <a:latin typeface="Century Gothic" panose="020F0302020204030204"/>
            </a:endParaRPr>
          </a:p>
        </p:txBody>
      </p:sp>
      <p:pic>
        <p:nvPicPr>
          <p:cNvPr id="3" name="Picture 2"/>
          <p:cNvPicPr>
            <a:picLocks noChangeAspect="1"/>
          </p:cNvPicPr>
          <p:nvPr/>
        </p:nvPicPr>
        <p:blipFill>
          <a:blip r:embed="rId3">
            <a:clrChange>
              <a:clrFrom>
                <a:srgbClr val="EFF0F2"/>
              </a:clrFrom>
              <a:clrTo>
                <a:srgbClr val="EFF0F2">
                  <a:alpha val="0"/>
                </a:srgbClr>
              </a:clrTo>
            </a:clrChange>
            <a:extLst>
              <a:ext uri="{BEBA8EAE-BF5A-486C-A8C5-ECC9F3942E4B}">
                <a14:imgProps xmlns:a14="http://schemas.microsoft.com/office/drawing/2010/main">
                  <a14:imgLayer r:embed="rId4">
                    <a14:imgEffect>
                      <a14:backgroundRemoval t="4000" b="96444" l="9778" r="89778">
                        <a14:foregroundMark x1="75556" y1="12000" x2="59556" y2="4444"/>
                        <a14:foregroundMark x1="59556" y1="4444" x2="55111" y2="4444"/>
                        <a14:foregroundMark x1="65333" y1="36444" x2="72444" y2="53333"/>
                        <a14:foregroundMark x1="63556" y1="42222" x2="58667" y2="63556"/>
                        <a14:foregroundMark x1="46667" y1="52000" x2="37778" y2="48889"/>
                        <a14:foregroundMark x1="27556" y1="54222" x2="24889" y2="70222"/>
                        <a14:foregroundMark x1="24000" y1="87111" x2="29778" y2="91556"/>
                        <a14:foregroundMark x1="64444" y1="86667" x2="62222" y2="89333"/>
                        <a14:foregroundMark x1="84889" y1="50222" x2="72444" y2="52000"/>
                        <a14:foregroundMark x1="64444" y1="96444" x2="57333" y2="96444"/>
                      </a14:backgroundRemoval>
                    </a14:imgEffect>
                  </a14:imgLayer>
                </a14:imgProps>
              </a:ext>
              <a:ext uri="{28A0092B-C50C-407E-A947-70E740481C1C}">
                <a14:useLocalDpi xmlns:a14="http://schemas.microsoft.com/office/drawing/2010/main"/>
              </a:ext>
            </a:extLst>
          </a:blip>
          <a:stretch>
            <a:fillRect/>
          </a:stretch>
        </p:blipFill>
        <p:spPr>
          <a:xfrm>
            <a:off x="295036" y="2325220"/>
            <a:ext cx="2932978" cy="2480019"/>
          </a:xfrm>
          <a:prstGeom prst="rect">
            <a:avLst/>
          </a:prstGeom>
        </p:spPr>
      </p:pic>
      <p:pic>
        <p:nvPicPr>
          <p:cNvPr id="20" name="Picture 1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6048" y="2522270"/>
            <a:ext cx="2479964" cy="1985946"/>
          </a:xfrm>
          <a:prstGeom prst="rect">
            <a:avLst/>
          </a:prstGeom>
        </p:spPr>
      </p:pic>
      <p:pic>
        <p:nvPicPr>
          <p:cNvPr id="22" name="Picture 21"/>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03622" y="2209774"/>
            <a:ext cx="3112425" cy="2480019"/>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[4/5]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10" name="TextBox 9">
            <a:extLst>
              <a:ext uri="{FF2B5EF4-FFF2-40B4-BE49-F238E27FC236}">
                <a16:creationId xmlns:a16="http://schemas.microsoft.com/office/drawing/2014/main" id="{0E53412F-C325-4C72-AFED-AEBD0DC0A14B}"/>
              </a:ext>
            </a:extLst>
          </p:cNvPr>
          <p:cNvSpPr txBox="1"/>
          <p:nvPr/>
        </p:nvSpPr>
        <p:spPr>
          <a:xfrm>
            <a:off x="720969" y="1632125"/>
            <a:ext cx="1782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a:t>
            </a:r>
            <a:r>
              <a:rPr lang="en-GB" sz="2400" dirty="0">
                <a:latin typeface="Century Gothic" panose="020F0302020204030204"/>
              </a:rPr>
              <a:t>send</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809544DC-5B4F-4DCF-B6CB-BAB56C8EB115}"/>
              </a:ext>
            </a:extLst>
          </p:cNvPr>
          <p:cNvSpPr txBox="1"/>
          <p:nvPr/>
        </p:nvSpPr>
        <p:spPr>
          <a:xfrm>
            <a:off x="4640856" y="1608631"/>
            <a:ext cx="11721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[t-shirt]</a:t>
            </a:r>
          </a:p>
        </p:txBody>
      </p:sp>
      <p:sp>
        <p:nvSpPr>
          <p:cNvPr id="12" name="TextBox 11">
            <a:extLst>
              <a:ext uri="{FF2B5EF4-FFF2-40B4-BE49-F238E27FC236}">
                <a16:creationId xmlns:a16="http://schemas.microsoft.com/office/drawing/2014/main" id="{119B5F6E-F43E-40CF-A528-16EA6AC504FF}"/>
              </a:ext>
            </a:extLst>
          </p:cNvPr>
          <p:cNvSpPr txBox="1"/>
          <p:nvPr/>
        </p:nvSpPr>
        <p:spPr>
          <a:xfrm>
            <a:off x="8000880" y="1788052"/>
            <a:ext cx="1702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rice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4889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27380"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358886" y="4780769"/>
            <a:ext cx="33295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latin typeface="Century Gothic" panose="020F0302020204030204"/>
              </a:rPr>
              <a:t>tanta</a:t>
            </a:r>
            <a:endParaRPr kumimoji="0" lang="fr-FR" sz="3000" b="0" i="0" u="none" strike="noStrike" kern="1200" cap="none" spc="0" normalizeH="0" baseline="0" noProof="0" dirty="0">
              <a:ln>
                <a:noFill/>
              </a:ln>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622844" y="4780769"/>
            <a:ext cx="33295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latin typeface="Century Gothic" panose="020F0302020204030204"/>
              </a:rPr>
              <a:t>la </a:t>
            </a:r>
            <a:r>
              <a:rPr lang="fr-FR" sz="5400" dirty="0" err="1">
                <a:latin typeface="Century Gothic" panose="020F0302020204030204"/>
              </a:rPr>
              <a:t>guerra</a:t>
            </a:r>
            <a:endParaRPr kumimoji="0" lang="fr-FR" sz="5400" b="0" i="0" u="none" strike="noStrike" kern="1200" cap="none" spc="0" normalizeH="0" baseline="0" noProof="0" dirty="0">
              <a:ln>
                <a:noFill/>
              </a:ln>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7682" y="4780769"/>
            <a:ext cx="27505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latin typeface="Century Gothic" panose="020F0302020204030204"/>
              </a:rPr>
              <a:t>contar</a:t>
            </a:r>
            <a:endParaRPr kumimoji="0" lang="fr-FR" sz="5400" b="0" i="0" u="none" strike="noStrike" kern="1200" cap="none" spc="0" normalizeH="0" baseline="0" noProof="0" dirty="0">
              <a:ln>
                <a:noFill/>
              </a:ln>
              <a:effectLst/>
              <a:uLnTx/>
              <a:uFillTx/>
              <a:latin typeface="Century Gothic" panose="020F0302020204030204"/>
            </a:endParaRPr>
          </a:p>
        </p:txBody>
      </p:sp>
      <p:pic>
        <p:nvPicPr>
          <p:cNvPr id="20" name="Picture 1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06807" y="2538132"/>
            <a:ext cx="2993480" cy="1924379"/>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[5/5]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grpSp>
      <p:sp>
        <p:nvSpPr>
          <p:cNvPr id="9" name="TextBox 8">
            <a:extLst>
              <a:ext uri="{FF2B5EF4-FFF2-40B4-BE49-F238E27FC236}">
                <a16:creationId xmlns:a16="http://schemas.microsoft.com/office/drawing/2014/main" id="{66F7D459-4ED9-4FAD-BD25-D4BB70CF24DD}"/>
              </a:ext>
            </a:extLst>
          </p:cNvPr>
          <p:cNvSpPr txBox="1"/>
          <p:nvPr/>
        </p:nvSpPr>
        <p:spPr>
          <a:xfrm>
            <a:off x="459940" y="2538132"/>
            <a:ext cx="306744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92D050"/>
                </a:solidFill>
                <a:effectLst/>
                <a:uLnTx/>
                <a:uFillTx/>
                <a:latin typeface="Book Antiqua" panose="02040602050305030304" pitchFamily="18" charset="0"/>
              </a:rPr>
              <a:t>[to tell, telling]</a:t>
            </a:r>
          </a:p>
        </p:txBody>
      </p:sp>
      <p:sp>
        <p:nvSpPr>
          <p:cNvPr id="11" name="TextBox 10">
            <a:extLst>
              <a:ext uri="{FF2B5EF4-FFF2-40B4-BE49-F238E27FC236}">
                <a16:creationId xmlns:a16="http://schemas.microsoft.com/office/drawing/2014/main" id="{7E896D67-AFE2-4A2B-B4C9-E303B2AA085E}"/>
              </a:ext>
            </a:extLst>
          </p:cNvPr>
          <p:cNvSpPr txBox="1"/>
          <p:nvPr/>
        </p:nvSpPr>
        <p:spPr>
          <a:xfrm>
            <a:off x="7740145" y="1967157"/>
            <a:ext cx="13268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war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8D2A7690-7B84-4A9C-A324-E814AA8DD5C1}"/>
              </a:ext>
            </a:extLst>
          </p:cNvPr>
          <p:cNvSpPr txBox="1"/>
          <p:nvPr/>
        </p:nvSpPr>
        <p:spPr>
          <a:xfrm>
            <a:off x="3391675" y="2438492"/>
            <a:ext cx="326393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0000"/>
                </a:solidFill>
                <a:effectLst/>
                <a:uLnTx/>
                <a:uFillTx/>
                <a:latin typeface="Lucida Console" panose="020B0609040504020204" pitchFamily="49" charset="0"/>
              </a:rPr>
              <a:t>[so much, so many (f)]</a:t>
            </a:r>
          </a:p>
        </p:txBody>
      </p:sp>
    </p:spTree>
    <p:extLst>
      <p:ext uri="{BB962C8B-B14F-4D97-AF65-F5344CB8AC3E}">
        <p14:creationId xmlns:p14="http://schemas.microsoft.com/office/powerpoint/2010/main" val="26047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83429" cy="647577"/>
          </a:xfrm>
        </p:spPr>
        <p:txBody>
          <a:bodyPr>
            <a:normAutofit/>
          </a:bodyPr>
          <a:lstStyle/>
          <a:p>
            <a:r>
              <a:rPr lang="en-GB" sz="3600" b="1" dirty="0">
                <a:solidFill>
                  <a:schemeClr val="bg1"/>
                </a:solidFill>
              </a:rPr>
              <a:t>Vocabulario</a:t>
            </a:r>
          </a:p>
        </p:txBody>
      </p:sp>
      <p:sp>
        <p:nvSpPr>
          <p:cNvPr id="10" name="TextBox 9"/>
          <p:cNvSpPr txBox="1"/>
          <p:nvPr/>
        </p:nvSpPr>
        <p:spPr>
          <a:xfrm>
            <a:off x="2744049" y="1672772"/>
            <a:ext cx="2823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la Navidad</a:t>
            </a:r>
            <a:endParaRPr kumimoji="0" lang="en-GB" sz="3200" b="0" i="0" u="none" strike="noStrike" kern="1200" cap="none" spc="0" normalizeH="0" baseline="0" noProof="0" dirty="0">
              <a:ln>
                <a:noFill/>
              </a:ln>
              <a:effectLst/>
              <a:uLnTx/>
              <a:uFillTx/>
              <a:latin typeface="Century Gothic" panose="020F0302020204030204"/>
            </a:endParaRPr>
          </a:p>
        </p:txBody>
      </p:sp>
      <p:sp>
        <p:nvSpPr>
          <p:cNvPr id="11" name="TextBox 10"/>
          <p:cNvSpPr txBox="1"/>
          <p:nvPr/>
        </p:nvSpPr>
        <p:spPr>
          <a:xfrm>
            <a:off x="2909466" y="4710397"/>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desde</a:t>
            </a:r>
            <a:endParaRPr kumimoji="0" lang="en-GB" sz="3200" b="0" i="0" u="none" strike="noStrike" kern="1200" cap="none" spc="0" normalizeH="0" baseline="0" noProof="0" dirty="0">
              <a:ln>
                <a:noFill/>
              </a:ln>
              <a:effectLst/>
              <a:uLnTx/>
              <a:uFillTx/>
              <a:latin typeface="Century Gothic" panose="020F0302020204030204"/>
            </a:endParaRPr>
          </a:p>
        </p:txBody>
      </p:sp>
      <p:sp>
        <p:nvSpPr>
          <p:cNvPr id="13" name="TextBox 12"/>
          <p:cNvSpPr txBox="1"/>
          <p:nvPr/>
        </p:nvSpPr>
        <p:spPr>
          <a:xfrm>
            <a:off x="9564260" y="145613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la </a:t>
            </a:r>
            <a:r>
              <a:rPr lang="en-GB" sz="3200" dirty="0" err="1">
                <a:latin typeface="Century Gothic" panose="020F0302020204030204"/>
              </a:rPr>
              <a:t>estrella</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0" name="TextBox 19"/>
          <p:cNvSpPr txBox="1"/>
          <p:nvPr/>
        </p:nvSpPr>
        <p:spPr>
          <a:xfrm>
            <a:off x="2744049" y="3248204"/>
            <a:ext cx="29746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la </a:t>
            </a:r>
            <a:r>
              <a:rPr lang="en-GB" sz="3200" dirty="0" err="1">
                <a:latin typeface="Century Gothic" panose="020F0302020204030204"/>
              </a:rPr>
              <a:t>televisión</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348035" y="2021826"/>
            <a:ext cx="865943" cy="430887"/>
          </a:xfrm>
          <a:prstGeom prst="rect">
            <a:avLst/>
          </a:prstGeom>
          <a:noFill/>
        </p:spPr>
        <p:txBody>
          <a:bodyPr wrap="none" rtlCol="0">
            <a:spAutoFit/>
          </a:bodyPr>
          <a:lstStyle/>
          <a:p>
            <a:pPr algn="l"/>
            <a:r>
              <a:rPr lang="x-none" sz="2200" dirty="0">
                <a:highlight>
                  <a:srgbClr val="FBF0D5"/>
                </a:highlight>
              </a:rPr>
              <a:t>[</a:t>
            </a:r>
            <a:r>
              <a:rPr lang="es-ES" sz="2200" dirty="0" err="1">
                <a:highlight>
                  <a:srgbClr val="FBF0D5"/>
                </a:highlight>
              </a:rPr>
              <a:t>star</a:t>
            </a:r>
            <a:r>
              <a:rPr lang="x-none" sz="2200" dirty="0">
                <a:highlight>
                  <a:srgbClr val="FBF0D5"/>
                </a:highlight>
              </a:rPr>
              <a:t>]</a:t>
            </a: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564260" y="339678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gastar</a:t>
            </a:r>
            <a:endParaRPr kumimoji="0" lang="en-GB" sz="3200" b="0" i="0" u="none" strike="noStrike" kern="1200" cap="none" spc="0" normalizeH="0" baseline="0" noProof="0" dirty="0">
              <a:ln>
                <a:noFill/>
              </a:ln>
              <a:effectLst/>
              <a:uLnTx/>
              <a:uFillTx/>
              <a:latin typeface="Century Gothic" panose="020F0302020204030204"/>
            </a:endParaRPr>
          </a:p>
        </p:txBody>
      </p:sp>
      <p:sp>
        <p:nvSpPr>
          <p:cNvPr id="44" name="TextBox 43"/>
          <p:cNvSpPr txBox="1"/>
          <p:nvPr/>
        </p:nvSpPr>
        <p:spPr>
          <a:xfrm>
            <a:off x="9568338" y="5295172"/>
            <a:ext cx="2359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vais</a:t>
            </a:r>
            <a:endParaRPr kumimoji="0" lang="en-GB" sz="3200" b="0" i="0" u="none" strike="noStrike" kern="1200" cap="none" spc="0" normalizeH="0" baseline="0" noProof="0" dirty="0">
              <a:ln>
                <a:noFill/>
              </a:ln>
              <a:effectLst/>
              <a:uLnTx/>
              <a:uFillTx/>
              <a:latin typeface="Century Gothic" panose="020F0302020204030204"/>
            </a:endParaRPr>
          </a:p>
        </p:txBody>
      </p:sp>
      <p:pic>
        <p:nvPicPr>
          <p:cNvPr id="4" name="Picture 2">
            <a:extLst>
              <a:ext uri="{FF2B5EF4-FFF2-40B4-BE49-F238E27FC236}">
                <a16:creationId xmlns:a16="http://schemas.microsoft.com/office/drawing/2014/main" id="{B52B5265-C1B8-7C4C-B3D5-EE981439790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43210" y="1167212"/>
            <a:ext cx="977552" cy="116262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94FB576-0041-4DEB-A3EF-8E68B0CAA941}"/>
              </a:ext>
            </a:extLst>
          </p:cNvPr>
          <p:cNvSpPr txBox="1"/>
          <p:nvPr/>
        </p:nvSpPr>
        <p:spPr>
          <a:xfrm>
            <a:off x="195822" y="2227457"/>
            <a:ext cx="215678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a:t>
            </a:r>
            <a:r>
              <a:rPr lang="en-GB" sz="2200" dirty="0">
                <a:solidFill>
                  <a:srgbClr val="4472C4">
                    <a:lumMod val="50000"/>
                  </a:srgbClr>
                </a:solidFill>
                <a:highlight>
                  <a:srgbClr val="FBF0D5"/>
                </a:highlight>
                <a:latin typeface="Century Gothic" panose="020F0302020204030204"/>
              </a:rPr>
              <a:t>Christmas]</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6" name="Imagen 5">
            <a:extLst>
              <a:ext uri="{FF2B5EF4-FFF2-40B4-BE49-F238E27FC236}">
                <a16:creationId xmlns:a16="http://schemas.microsoft.com/office/drawing/2014/main" id="{DA5D0DFE-751A-BA4B-B7CC-CF5B79997BB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388" y="2695088"/>
            <a:ext cx="1745196" cy="1307211"/>
          </a:xfrm>
          <a:prstGeom prst="rect">
            <a:avLst/>
          </a:prstGeom>
        </p:spPr>
      </p:pic>
      <p:pic>
        <p:nvPicPr>
          <p:cNvPr id="12" name="Imagen 11">
            <a:extLst>
              <a:ext uri="{FF2B5EF4-FFF2-40B4-BE49-F238E27FC236}">
                <a16:creationId xmlns:a16="http://schemas.microsoft.com/office/drawing/2014/main" id="{7D2198D2-D74E-974C-8617-54EBA4A0A5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01910" y="551075"/>
            <a:ext cx="1358194" cy="1358194"/>
          </a:xfrm>
          <a:prstGeom prst="rect">
            <a:avLst/>
          </a:prstGeom>
        </p:spPr>
      </p:pic>
      <p:pic>
        <p:nvPicPr>
          <p:cNvPr id="18" name="Imagen 17">
            <a:extLst>
              <a:ext uri="{FF2B5EF4-FFF2-40B4-BE49-F238E27FC236}">
                <a16:creationId xmlns:a16="http://schemas.microsoft.com/office/drawing/2014/main" id="{BD8C9C13-1244-7C40-9CF9-9C334475417F}"/>
              </a:ext>
            </a:extLst>
          </p:cNvPr>
          <p:cNvPicPr>
            <a:picLocks noChangeAspect="1"/>
          </p:cNvPicPr>
          <p:nvPr/>
        </p:nvPicPr>
        <p:blipFill rotWithShape="1">
          <a:blip r:embed="rId6">
            <a:extLst>
              <a:ext uri="{28A0092B-C50C-407E-A947-70E740481C1C}">
                <a14:useLocalDpi xmlns:a14="http://schemas.microsoft.com/office/drawing/2010/main" val="0"/>
              </a:ext>
            </a:extLst>
          </a:blip>
          <a:srcRect b="12195"/>
          <a:stretch/>
        </p:blipFill>
        <p:spPr>
          <a:xfrm>
            <a:off x="7101910" y="2878999"/>
            <a:ext cx="1611282" cy="1358194"/>
          </a:xfrm>
          <a:prstGeom prst="rect">
            <a:avLst/>
          </a:prstGeom>
        </p:spPr>
      </p:pic>
      <p:sp>
        <p:nvSpPr>
          <p:cNvPr id="19" name="CuadroTexto 18">
            <a:extLst>
              <a:ext uri="{FF2B5EF4-FFF2-40B4-BE49-F238E27FC236}">
                <a16:creationId xmlns:a16="http://schemas.microsoft.com/office/drawing/2014/main" id="{31D4D6E2-0D4C-7C48-939E-9F22E00F527C}"/>
              </a:ext>
            </a:extLst>
          </p:cNvPr>
          <p:cNvSpPr txBox="1"/>
          <p:nvPr/>
        </p:nvSpPr>
        <p:spPr>
          <a:xfrm>
            <a:off x="6378550" y="5172062"/>
            <a:ext cx="3185710" cy="1200329"/>
          </a:xfrm>
          <a:prstGeom prst="rect">
            <a:avLst/>
          </a:prstGeom>
          <a:noFill/>
        </p:spPr>
        <p:txBody>
          <a:bodyPr wrap="square" rtlCol="0">
            <a:spAutoFit/>
          </a:bodyPr>
          <a:lstStyle/>
          <a:p>
            <a:r>
              <a:rPr lang="en-GB" sz="3600" dirty="0">
                <a:solidFill>
                  <a:srgbClr val="7030A0"/>
                </a:solidFill>
                <a:latin typeface="Bradley Hand" pitchFamily="2" charset="77"/>
                <a:cs typeface="Courier New" panose="02070309020205020404" pitchFamily="49" charset="0"/>
              </a:rPr>
              <a:t>you (plural) go, are going</a:t>
            </a:r>
            <a:endParaRPr lang="es-GB" sz="3600" dirty="0">
              <a:solidFill>
                <a:srgbClr val="7030A0"/>
              </a:solidFill>
              <a:latin typeface="Bradley Hand" pitchFamily="2" charset="77"/>
              <a:cs typeface="Courier New" panose="02070309020205020404" pitchFamily="49" charset="0"/>
            </a:endParaRPr>
          </a:p>
        </p:txBody>
      </p:sp>
      <p:sp>
        <p:nvSpPr>
          <p:cNvPr id="45" name="TextBox 24">
            <a:extLst>
              <a:ext uri="{FF2B5EF4-FFF2-40B4-BE49-F238E27FC236}">
                <a16:creationId xmlns:a16="http://schemas.microsoft.com/office/drawing/2014/main" id="{27054952-8E8A-744D-8F06-0DCFA3774356}"/>
              </a:ext>
            </a:extLst>
          </p:cNvPr>
          <p:cNvSpPr txBox="1"/>
          <p:nvPr/>
        </p:nvSpPr>
        <p:spPr>
          <a:xfrm>
            <a:off x="386792" y="4098440"/>
            <a:ext cx="17748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highlight>
                  <a:srgbClr val="FBF0D5"/>
                </a:highlight>
                <a:latin typeface="Century Gothic" panose="020F0302020204030204"/>
              </a:rPr>
              <a:t>[television]</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49" name="CuadroTexto 48">
            <a:extLst>
              <a:ext uri="{FF2B5EF4-FFF2-40B4-BE49-F238E27FC236}">
                <a16:creationId xmlns:a16="http://schemas.microsoft.com/office/drawing/2014/main" id="{0E97AC80-6E4F-AB48-8132-358EEDD6D662}"/>
              </a:ext>
            </a:extLst>
          </p:cNvPr>
          <p:cNvSpPr txBox="1"/>
          <p:nvPr/>
        </p:nvSpPr>
        <p:spPr>
          <a:xfrm>
            <a:off x="6477669" y="4260861"/>
            <a:ext cx="2859763" cy="769441"/>
          </a:xfrm>
          <a:prstGeom prst="rect">
            <a:avLst/>
          </a:prstGeom>
          <a:noFill/>
        </p:spPr>
        <p:txBody>
          <a:bodyPr wrap="square" rtlCol="0">
            <a:spAutoFit/>
          </a:bodyPr>
          <a:lstStyle/>
          <a:p>
            <a:pPr algn="ctr"/>
            <a:r>
              <a:rPr lang="x-none" sz="2200" dirty="0">
                <a:highlight>
                  <a:srgbClr val="FBF0D5"/>
                </a:highlight>
              </a:rPr>
              <a:t>[</a:t>
            </a:r>
            <a:r>
              <a:rPr lang="es-ES" sz="2200" dirty="0">
                <a:highlight>
                  <a:srgbClr val="FBF0D5"/>
                </a:highlight>
              </a:rPr>
              <a:t>to </a:t>
            </a:r>
            <a:r>
              <a:rPr lang="es-ES" sz="2200" dirty="0" err="1">
                <a:highlight>
                  <a:srgbClr val="FBF0D5"/>
                </a:highlight>
              </a:rPr>
              <a:t>spend</a:t>
            </a:r>
            <a:r>
              <a:rPr lang="es-ES" sz="2200" dirty="0">
                <a:highlight>
                  <a:srgbClr val="FBF0D5"/>
                </a:highlight>
              </a:rPr>
              <a:t>, </a:t>
            </a:r>
            <a:r>
              <a:rPr lang="es-ES" sz="2200" dirty="0" err="1">
                <a:highlight>
                  <a:srgbClr val="FBF0D5"/>
                </a:highlight>
              </a:rPr>
              <a:t>spending</a:t>
            </a:r>
            <a:r>
              <a:rPr lang="es-ES" sz="2200" dirty="0">
                <a:highlight>
                  <a:srgbClr val="FBF0D5"/>
                </a:highlight>
              </a:rPr>
              <a:t> (</a:t>
            </a:r>
            <a:r>
              <a:rPr lang="es-ES" sz="2200" dirty="0" err="1">
                <a:highlight>
                  <a:srgbClr val="FBF0D5"/>
                </a:highlight>
              </a:rPr>
              <a:t>money</a:t>
            </a:r>
            <a:r>
              <a:rPr lang="es-ES" sz="2200" dirty="0">
                <a:highlight>
                  <a:srgbClr val="FBF0D5"/>
                </a:highlight>
              </a:rPr>
              <a:t>)</a:t>
            </a:r>
            <a:r>
              <a:rPr lang="x-none" sz="2200" dirty="0">
                <a:highlight>
                  <a:srgbClr val="FBF0D5"/>
                </a:highlight>
              </a:rPr>
              <a:t>]</a:t>
            </a:r>
          </a:p>
        </p:txBody>
      </p:sp>
      <p:sp>
        <p:nvSpPr>
          <p:cNvPr id="26" name="CuadroTexto 18">
            <a:extLst>
              <a:ext uri="{FF2B5EF4-FFF2-40B4-BE49-F238E27FC236}">
                <a16:creationId xmlns:a16="http://schemas.microsoft.com/office/drawing/2014/main" id="{29862DC6-4F3B-44A5-BA2C-8359DD6A008F}"/>
              </a:ext>
            </a:extLst>
          </p:cNvPr>
          <p:cNvSpPr txBox="1"/>
          <p:nvPr/>
        </p:nvSpPr>
        <p:spPr>
          <a:xfrm>
            <a:off x="469254" y="4583607"/>
            <a:ext cx="3185710" cy="923330"/>
          </a:xfrm>
          <a:prstGeom prst="rect">
            <a:avLst/>
          </a:prstGeom>
          <a:noFill/>
        </p:spPr>
        <p:txBody>
          <a:bodyPr wrap="square" rtlCol="0">
            <a:spAutoFit/>
          </a:bodyPr>
          <a:lstStyle/>
          <a:p>
            <a:r>
              <a:rPr lang="en-GB" sz="5400" dirty="0">
                <a:solidFill>
                  <a:schemeClr val="accent6"/>
                </a:solidFill>
                <a:latin typeface="Chalkboard" panose="03050602040202020205" pitchFamily="66" charset="77"/>
              </a:rPr>
              <a:t>from</a:t>
            </a:r>
            <a:endParaRPr lang="es-GB" sz="5400" dirty="0">
              <a:solidFill>
                <a:schemeClr val="accent6"/>
              </a:solidFill>
              <a:latin typeface="Chalkboard" panose="03050602040202020205" pitchFamily="66" charset="77"/>
            </a:endParaRPr>
          </a:p>
        </p:txBody>
      </p:sp>
      <p:sp>
        <p:nvSpPr>
          <p:cNvPr id="29" name="CuadroTexto 18">
            <a:extLst>
              <a:ext uri="{FF2B5EF4-FFF2-40B4-BE49-F238E27FC236}">
                <a16:creationId xmlns:a16="http://schemas.microsoft.com/office/drawing/2014/main" id="{B35EF344-33C1-41D6-B36B-11ABFF005D64}"/>
              </a:ext>
            </a:extLst>
          </p:cNvPr>
          <p:cNvSpPr txBox="1"/>
          <p:nvPr/>
        </p:nvSpPr>
        <p:spPr>
          <a:xfrm>
            <a:off x="465176" y="5421962"/>
            <a:ext cx="3185710" cy="923330"/>
          </a:xfrm>
          <a:prstGeom prst="rect">
            <a:avLst/>
          </a:prstGeom>
          <a:noFill/>
        </p:spPr>
        <p:txBody>
          <a:bodyPr wrap="square" rtlCol="0">
            <a:spAutoFit/>
          </a:bodyPr>
          <a:lstStyle/>
          <a:p>
            <a:r>
              <a:rPr lang="en-GB" sz="5400" dirty="0">
                <a:solidFill>
                  <a:srgbClr val="FFC000"/>
                </a:solidFill>
                <a:latin typeface="Cooper Black" panose="0208090404030B020404" pitchFamily="18" charset="77"/>
              </a:rPr>
              <a:t>until</a:t>
            </a:r>
            <a:endParaRPr lang="es-GB" sz="5400" dirty="0">
              <a:solidFill>
                <a:srgbClr val="FFC000"/>
              </a:solidFill>
              <a:latin typeface="Cooper Black" panose="0208090404030B020404" pitchFamily="18" charset="77"/>
            </a:endParaRPr>
          </a:p>
        </p:txBody>
      </p:sp>
      <p:sp>
        <p:nvSpPr>
          <p:cNvPr id="30" name="TextBox 29">
            <a:extLst>
              <a:ext uri="{FF2B5EF4-FFF2-40B4-BE49-F238E27FC236}">
                <a16:creationId xmlns:a16="http://schemas.microsoft.com/office/drawing/2014/main" id="{E9620FF2-9DFA-437E-909F-3AAC33F9ABAB}"/>
              </a:ext>
            </a:extLst>
          </p:cNvPr>
          <p:cNvSpPr txBox="1"/>
          <p:nvPr/>
        </p:nvSpPr>
        <p:spPr>
          <a:xfrm>
            <a:off x="2909466" y="5530439"/>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latin typeface="Century Gothic" panose="020F0302020204030204"/>
              </a:rPr>
              <a:t>hasta</a:t>
            </a:r>
            <a:endParaRPr kumimoji="0" lang="en-GB" sz="3200" b="0"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74733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4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7" grpId="0"/>
      <p:bldP spid="37" grpId="1"/>
      <p:bldP spid="40" grpId="0"/>
      <p:bldP spid="40" grpId="1"/>
      <p:bldP spid="44" grpId="0"/>
      <p:bldP spid="44" grpId="1"/>
      <p:bldP spid="25" grpId="0"/>
      <p:bldP spid="25" grpId="1"/>
      <p:bldP spid="19" grpId="0"/>
      <p:bldP spid="19" grpId="1"/>
      <p:bldP spid="45" grpId="0"/>
      <p:bldP spid="45" grpId="1"/>
      <p:bldP spid="49" grpId="0"/>
      <p:bldP spid="49" grpId="1"/>
      <p:bldP spid="26" grpId="0"/>
      <p:bldP spid="26" grpId="1"/>
      <p:bldP spid="29" grpId="0"/>
      <p:bldP spid="29" grpId="1"/>
      <p:bldP spid="30" grpId="0"/>
      <p:bldP spid="3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83429" cy="647577"/>
          </a:xfrm>
        </p:spPr>
        <p:txBody>
          <a:bodyPr>
            <a:normAutofit/>
          </a:bodyPr>
          <a:lstStyle/>
          <a:p>
            <a:r>
              <a:rPr lang="en-GB" sz="3600" b="1" dirty="0">
                <a:solidFill>
                  <a:schemeClr val="bg1"/>
                </a:solidFill>
              </a:rPr>
              <a:t>Vocabulario</a:t>
            </a:r>
          </a:p>
        </p:txBody>
      </p:sp>
      <p:sp>
        <p:nvSpPr>
          <p:cNvPr id="10" name="TextBox 9"/>
          <p:cNvSpPr txBox="1"/>
          <p:nvPr/>
        </p:nvSpPr>
        <p:spPr>
          <a:xfrm>
            <a:off x="2744207" y="1767167"/>
            <a:ext cx="25625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la </a:t>
            </a:r>
            <a:r>
              <a:rPr lang="en-GB" sz="3200" dirty="0" err="1">
                <a:latin typeface="Century Gothic" panose="020F0302020204030204"/>
              </a:rPr>
              <a:t>guitarra</a:t>
            </a:r>
            <a:endParaRPr kumimoji="0" lang="en-GB" sz="3200" b="0" i="0" u="none" strike="noStrike" kern="1200" cap="none" spc="0" normalizeH="0" baseline="0" noProof="0" dirty="0">
              <a:ln>
                <a:noFill/>
              </a:ln>
              <a:effectLst/>
              <a:uLnTx/>
              <a:uFillTx/>
              <a:latin typeface="Century Gothic" panose="020F0302020204030204"/>
            </a:endParaRPr>
          </a:p>
        </p:txBody>
      </p:sp>
      <p:sp>
        <p:nvSpPr>
          <p:cNvPr id="11" name="TextBox 10"/>
          <p:cNvSpPr txBox="1"/>
          <p:nvPr/>
        </p:nvSpPr>
        <p:spPr>
          <a:xfrm>
            <a:off x="2721518" y="5278074"/>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siguiente</a:t>
            </a:r>
            <a:endParaRPr kumimoji="0" lang="en-GB" sz="3200" b="0" i="0" u="none" strike="noStrike" kern="1200" cap="none" spc="0" normalizeH="0" baseline="0" noProof="0" dirty="0">
              <a:ln>
                <a:noFill/>
              </a:ln>
              <a:effectLst/>
              <a:uLnTx/>
              <a:uFillTx/>
              <a:latin typeface="Century Gothic" panose="020F0302020204030204"/>
            </a:endParaRPr>
          </a:p>
        </p:txBody>
      </p:sp>
      <p:sp>
        <p:nvSpPr>
          <p:cNvPr id="13" name="TextBox 12"/>
          <p:cNvSpPr txBox="1"/>
          <p:nvPr/>
        </p:nvSpPr>
        <p:spPr>
          <a:xfrm>
            <a:off x="8823830" y="126043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tocar</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0" name="TextBox 19"/>
          <p:cNvSpPr txBox="1"/>
          <p:nvPr/>
        </p:nvSpPr>
        <p:spPr>
          <a:xfrm>
            <a:off x="2744207" y="3589202"/>
            <a:ext cx="28618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el </a:t>
            </a:r>
            <a:r>
              <a:rPr lang="en-GB" sz="3200" dirty="0" err="1">
                <a:latin typeface="Century Gothic" panose="020F0302020204030204"/>
              </a:rPr>
              <a:t>programa</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8" name="TextBox 37"/>
          <p:cNvSpPr txBox="1"/>
          <p:nvPr/>
        </p:nvSpPr>
        <p:spPr>
          <a:xfrm>
            <a:off x="10964693" y="676749"/>
            <a:ext cx="1748589" cy="461665"/>
          </a:xfrm>
          <a:prstGeom prst="rect">
            <a:avLst/>
          </a:prstGeom>
          <a:noFill/>
        </p:spPr>
        <p:txBody>
          <a:bodyPr wrap="square" rtlCol="0">
            <a:spAutoFit/>
          </a:bodyPr>
          <a:lstStyle/>
          <a:p>
            <a:pPr algn="l"/>
            <a:r>
              <a:rPr lang="en-GB" sz="2400" b="1" dirty="0"/>
              <a:t>[2/2]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8823830" y="2446551"/>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la </a:t>
            </a:r>
            <a:r>
              <a:rPr lang="en-GB" sz="3200" dirty="0" err="1">
                <a:latin typeface="Century Gothic" panose="020F0302020204030204"/>
              </a:rPr>
              <a:t>tradición</a:t>
            </a:r>
            <a:endParaRPr kumimoji="0" lang="en-GB" sz="3200" b="0" i="0" u="none" strike="noStrike" kern="1200" cap="none" spc="0" normalizeH="0" baseline="0" noProof="0" dirty="0">
              <a:ln>
                <a:noFill/>
              </a:ln>
              <a:effectLst/>
              <a:uLnTx/>
              <a:uFillTx/>
              <a:latin typeface="Century Gothic" panose="020F0302020204030204"/>
            </a:endParaRPr>
          </a:p>
        </p:txBody>
      </p:sp>
      <p:sp>
        <p:nvSpPr>
          <p:cNvPr id="44" name="TextBox 43"/>
          <p:cNvSpPr txBox="1"/>
          <p:nvPr/>
        </p:nvSpPr>
        <p:spPr>
          <a:xfrm>
            <a:off x="8839941" y="5265505"/>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tener</a:t>
            </a:r>
            <a:r>
              <a:rPr lang="en-GB" sz="3200" dirty="0">
                <a:latin typeface="Century Gothic" panose="020F0302020204030204"/>
              </a:rPr>
              <a:t> que</a:t>
            </a:r>
            <a:endParaRPr kumimoji="0" lang="en-GB" sz="3200" b="0" i="0" u="none" strike="noStrike" kern="1200" cap="none" spc="0" normalizeH="0" baseline="0" noProof="0" dirty="0">
              <a:ln>
                <a:noFill/>
              </a:ln>
              <a:effectLst/>
              <a:uLnTx/>
              <a:uFillTx/>
              <a:latin typeface="Century Gothic" panose="020F0302020204030204"/>
            </a:endParaRPr>
          </a:p>
        </p:txBody>
      </p:sp>
      <p:pic>
        <p:nvPicPr>
          <p:cNvPr id="4" name="Imagen 3">
            <a:extLst>
              <a:ext uri="{FF2B5EF4-FFF2-40B4-BE49-F238E27FC236}">
                <a16:creationId xmlns:a16="http://schemas.microsoft.com/office/drawing/2014/main" id="{0C47703A-610B-2D4B-B296-BDB202E3C0FA}"/>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82250" y="1252326"/>
            <a:ext cx="1302864" cy="1606006"/>
          </a:xfrm>
          <a:prstGeom prst="rect">
            <a:avLst/>
          </a:prstGeom>
        </p:spPr>
      </p:pic>
      <p:pic>
        <p:nvPicPr>
          <p:cNvPr id="7" name="Imagen 6">
            <a:extLst>
              <a:ext uri="{FF2B5EF4-FFF2-40B4-BE49-F238E27FC236}">
                <a16:creationId xmlns:a16="http://schemas.microsoft.com/office/drawing/2014/main" id="{C860071F-CFB3-B44C-93BB-D54120270CF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944" y="2897309"/>
            <a:ext cx="2172652" cy="1708924"/>
          </a:xfrm>
          <a:prstGeom prst="rect">
            <a:avLst/>
          </a:prstGeom>
        </p:spPr>
      </p:pic>
      <p:sp>
        <p:nvSpPr>
          <p:cNvPr id="8" name="CuadroTexto 7">
            <a:extLst>
              <a:ext uri="{FF2B5EF4-FFF2-40B4-BE49-F238E27FC236}">
                <a16:creationId xmlns:a16="http://schemas.microsoft.com/office/drawing/2014/main" id="{FE7525A9-9C68-9B4C-B9AF-88727CA392CE}"/>
              </a:ext>
            </a:extLst>
          </p:cNvPr>
          <p:cNvSpPr txBox="1"/>
          <p:nvPr/>
        </p:nvSpPr>
        <p:spPr>
          <a:xfrm>
            <a:off x="299957" y="5181368"/>
            <a:ext cx="2127505" cy="1200329"/>
          </a:xfrm>
          <a:prstGeom prst="rect">
            <a:avLst/>
          </a:prstGeom>
          <a:noFill/>
        </p:spPr>
        <p:txBody>
          <a:bodyPr wrap="none" rtlCol="0">
            <a:spAutoFit/>
          </a:bodyPr>
          <a:lstStyle/>
          <a:p>
            <a:r>
              <a:rPr lang="en-GB" sz="3600" dirty="0">
                <a:solidFill>
                  <a:schemeClr val="accent6">
                    <a:lumMod val="50000"/>
                  </a:schemeClr>
                </a:solidFill>
                <a:latin typeface="Century Schoolbook" panose="02040604050505020304" pitchFamily="18" charset="0"/>
              </a:rPr>
              <a:t>next</a:t>
            </a:r>
            <a:r>
              <a:rPr lang="es-GB" sz="3600" dirty="0">
                <a:solidFill>
                  <a:schemeClr val="accent6">
                    <a:lumMod val="50000"/>
                  </a:schemeClr>
                </a:solidFill>
                <a:latin typeface="Century Schoolbook" panose="02040604050505020304" pitchFamily="18" charset="0"/>
              </a:rPr>
              <a:t>, </a:t>
            </a:r>
          </a:p>
          <a:p>
            <a:r>
              <a:rPr lang="en-GB" sz="3600" dirty="0">
                <a:solidFill>
                  <a:schemeClr val="accent6">
                    <a:lumMod val="50000"/>
                  </a:schemeClr>
                </a:solidFill>
                <a:latin typeface="Century Schoolbook" panose="02040604050505020304" pitchFamily="18" charset="0"/>
              </a:rPr>
              <a:t>follow</a:t>
            </a:r>
            <a:r>
              <a:rPr lang="es-GB" sz="3600" dirty="0">
                <a:solidFill>
                  <a:schemeClr val="accent6">
                    <a:lumMod val="50000"/>
                  </a:schemeClr>
                </a:solidFill>
                <a:latin typeface="Century Schoolbook" panose="02040604050505020304" pitchFamily="18" charset="0"/>
              </a:rPr>
              <a:t>ing</a:t>
            </a:r>
          </a:p>
        </p:txBody>
      </p:sp>
      <p:sp>
        <p:nvSpPr>
          <p:cNvPr id="21" name="CuadroTexto 20">
            <a:extLst>
              <a:ext uri="{FF2B5EF4-FFF2-40B4-BE49-F238E27FC236}">
                <a16:creationId xmlns:a16="http://schemas.microsoft.com/office/drawing/2014/main" id="{9F5DE9F6-2145-A146-803E-4628BE42D88C}"/>
              </a:ext>
            </a:extLst>
          </p:cNvPr>
          <p:cNvSpPr txBox="1"/>
          <p:nvPr/>
        </p:nvSpPr>
        <p:spPr>
          <a:xfrm>
            <a:off x="6440212" y="2374277"/>
            <a:ext cx="2010487" cy="707886"/>
          </a:xfrm>
          <a:prstGeom prst="rect">
            <a:avLst/>
          </a:prstGeom>
          <a:noFill/>
        </p:spPr>
        <p:txBody>
          <a:bodyPr wrap="none" rtlCol="0">
            <a:spAutoFit/>
          </a:bodyPr>
          <a:lstStyle/>
          <a:p>
            <a:r>
              <a:rPr lang="es-GB" sz="4000" dirty="0">
                <a:solidFill>
                  <a:schemeClr val="accent2">
                    <a:lumMod val="75000"/>
                  </a:schemeClr>
                </a:solidFill>
                <a:latin typeface="Helvetica" pitchFamily="2" charset="0"/>
              </a:rPr>
              <a:t>t</a:t>
            </a:r>
            <a:r>
              <a:rPr lang="en-GB" sz="4000" dirty="0" err="1">
                <a:solidFill>
                  <a:schemeClr val="accent2">
                    <a:lumMod val="75000"/>
                  </a:schemeClr>
                </a:solidFill>
                <a:latin typeface="Helvetica" pitchFamily="2" charset="0"/>
              </a:rPr>
              <a:t>radition</a:t>
            </a:r>
            <a:endParaRPr lang="es-GB" sz="4000" dirty="0">
              <a:solidFill>
                <a:schemeClr val="accent2">
                  <a:lumMod val="75000"/>
                </a:schemeClr>
              </a:solidFill>
              <a:latin typeface="Helvetica" pitchFamily="2" charset="0"/>
            </a:endParaRPr>
          </a:p>
        </p:txBody>
      </p:sp>
      <p:pic>
        <p:nvPicPr>
          <p:cNvPr id="9" name="Imagen 8">
            <a:extLst>
              <a:ext uri="{FF2B5EF4-FFF2-40B4-BE49-F238E27FC236}">
                <a16:creationId xmlns:a16="http://schemas.microsoft.com/office/drawing/2014/main" id="{27CE85F0-8874-0149-8D9E-2089277615F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9156" y="4917069"/>
            <a:ext cx="1021462" cy="918023"/>
          </a:xfrm>
          <a:prstGeom prst="rect">
            <a:avLst/>
          </a:prstGeom>
        </p:spPr>
      </p:pic>
      <p:sp>
        <p:nvSpPr>
          <p:cNvPr id="22" name="CuadroTexto 21">
            <a:extLst>
              <a:ext uri="{FF2B5EF4-FFF2-40B4-BE49-F238E27FC236}">
                <a16:creationId xmlns:a16="http://schemas.microsoft.com/office/drawing/2014/main" id="{F1D37BC9-8936-CA4D-A43F-BBCA7EB43CD5}"/>
              </a:ext>
            </a:extLst>
          </p:cNvPr>
          <p:cNvSpPr txBox="1"/>
          <p:nvPr/>
        </p:nvSpPr>
        <p:spPr>
          <a:xfrm>
            <a:off x="244817" y="4655593"/>
            <a:ext cx="2023311" cy="430887"/>
          </a:xfrm>
          <a:prstGeom prst="rect">
            <a:avLst/>
          </a:prstGeom>
          <a:noFill/>
        </p:spPr>
        <p:txBody>
          <a:bodyPr wrap="none" rtlCol="0">
            <a:spAutoFit/>
          </a:bodyPr>
          <a:lstStyle/>
          <a:p>
            <a:pPr algn="ctr"/>
            <a:r>
              <a:rPr lang="x-none" sz="2200" dirty="0">
                <a:highlight>
                  <a:srgbClr val="FBF0D5"/>
                </a:highlight>
              </a:rPr>
              <a:t>[</a:t>
            </a:r>
            <a:r>
              <a:rPr lang="es-ES" sz="2200" dirty="0" err="1">
                <a:highlight>
                  <a:srgbClr val="FBF0D5"/>
                </a:highlight>
              </a:rPr>
              <a:t>programme</a:t>
            </a:r>
            <a:r>
              <a:rPr lang="x-none" sz="2200" dirty="0">
                <a:highlight>
                  <a:srgbClr val="FBF0D5"/>
                </a:highlight>
              </a:rPr>
              <a:t>]</a:t>
            </a:r>
          </a:p>
        </p:txBody>
      </p:sp>
      <p:sp>
        <p:nvSpPr>
          <p:cNvPr id="23" name="CuadroTexto 22">
            <a:extLst>
              <a:ext uri="{FF2B5EF4-FFF2-40B4-BE49-F238E27FC236}">
                <a16:creationId xmlns:a16="http://schemas.microsoft.com/office/drawing/2014/main" id="{C7C5C138-EC81-994B-871B-3FCDCBABB5A2}"/>
              </a:ext>
            </a:extLst>
          </p:cNvPr>
          <p:cNvSpPr txBox="1"/>
          <p:nvPr/>
        </p:nvSpPr>
        <p:spPr>
          <a:xfrm>
            <a:off x="6440212" y="5850281"/>
            <a:ext cx="1805302" cy="430887"/>
          </a:xfrm>
          <a:prstGeom prst="rect">
            <a:avLst/>
          </a:prstGeom>
          <a:noFill/>
        </p:spPr>
        <p:txBody>
          <a:bodyPr wrap="none" rtlCol="0">
            <a:spAutoFit/>
          </a:bodyPr>
          <a:lstStyle/>
          <a:p>
            <a:pPr algn="ctr"/>
            <a:r>
              <a:rPr lang="x-none" sz="2200" dirty="0">
                <a:highlight>
                  <a:srgbClr val="FBF0D5"/>
                </a:highlight>
              </a:rPr>
              <a:t>[</a:t>
            </a:r>
            <a:r>
              <a:rPr lang="es-ES" sz="2200" dirty="0" err="1">
                <a:highlight>
                  <a:srgbClr val="FBF0D5"/>
                </a:highlight>
              </a:rPr>
              <a:t>to</a:t>
            </a:r>
            <a:r>
              <a:rPr lang="es-ES" sz="2200" dirty="0">
                <a:highlight>
                  <a:srgbClr val="FBF0D5"/>
                </a:highlight>
              </a:rPr>
              <a:t> </a:t>
            </a:r>
            <a:r>
              <a:rPr lang="es-ES" sz="2200" dirty="0" err="1">
                <a:highlight>
                  <a:srgbClr val="FBF0D5"/>
                </a:highlight>
              </a:rPr>
              <a:t>have</a:t>
            </a:r>
            <a:r>
              <a:rPr lang="es-ES" sz="2200" dirty="0">
                <a:highlight>
                  <a:srgbClr val="FBF0D5"/>
                </a:highlight>
              </a:rPr>
              <a:t> </a:t>
            </a:r>
            <a:r>
              <a:rPr lang="es-ES" sz="2200" dirty="0" err="1">
                <a:highlight>
                  <a:srgbClr val="FBF0D5"/>
                </a:highlight>
              </a:rPr>
              <a:t>to</a:t>
            </a:r>
            <a:r>
              <a:rPr lang="x-none" sz="2200" dirty="0">
                <a:highlight>
                  <a:srgbClr val="FBF0D5"/>
                </a:highlight>
              </a:rPr>
              <a:t>]</a:t>
            </a:r>
          </a:p>
        </p:txBody>
      </p:sp>
      <p:pic>
        <p:nvPicPr>
          <p:cNvPr id="6" name="Picture 5">
            <a:extLst>
              <a:ext uri="{FF2B5EF4-FFF2-40B4-BE49-F238E27FC236}">
                <a16:creationId xmlns:a16="http://schemas.microsoft.com/office/drawing/2014/main" id="{0EB370B8-533E-40EA-96BD-4D67B339A04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26682" y="30856"/>
            <a:ext cx="1624017" cy="1307542"/>
          </a:xfrm>
          <a:prstGeom prst="rect">
            <a:avLst/>
          </a:prstGeom>
        </p:spPr>
      </p:pic>
      <p:sp>
        <p:nvSpPr>
          <p:cNvPr id="25" name="CuadroTexto 22">
            <a:extLst>
              <a:ext uri="{FF2B5EF4-FFF2-40B4-BE49-F238E27FC236}">
                <a16:creationId xmlns:a16="http://schemas.microsoft.com/office/drawing/2014/main" id="{587E8E4C-8EEF-4E61-AD86-BA56FD75035F}"/>
              </a:ext>
            </a:extLst>
          </p:cNvPr>
          <p:cNvSpPr txBox="1"/>
          <p:nvPr/>
        </p:nvSpPr>
        <p:spPr>
          <a:xfrm>
            <a:off x="6157629" y="1325752"/>
            <a:ext cx="2391016" cy="769441"/>
          </a:xfrm>
          <a:prstGeom prst="rect">
            <a:avLst/>
          </a:prstGeom>
          <a:noFill/>
        </p:spPr>
        <p:txBody>
          <a:bodyPr wrap="square" rtlCol="0">
            <a:spAutoFit/>
          </a:bodyPr>
          <a:lstStyle/>
          <a:p>
            <a:pPr algn="ctr"/>
            <a:r>
              <a:rPr lang="x-none" sz="2200" dirty="0">
                <a:highlight>
                  <a:srgbClr val="FBF0D5"/>
                </a:highlight>
              </a:rPr>
              <a:t>[</a:t>
            </a:r>
            <a:r>
              <a:rPr lang="es-ES" sz="2200" dirty="0">
                <a:highlight>
                  <a:srgbClr val="FBF0D5"/>
                </a:highlight>
              </a:rPr>
              <a:t>to </a:t>
            </a:r>
            <a:r>
              <a:rPr lang="es-ES" sz="2200" dirty="0" err="1">
                <a:highlight>
                  <a:srgbClr val="FBF0D5"/>
                </a:highlight>
              </a:rPr>
              <a:t>play</a:t>
            </a:r>
            <a:r>
              <a:rPr lang="es-ES" sz="2200" dirty="0">
                <a:highlight>
                  <a:srgbClr val="FBF0D5"/>
                </a:highlight>
              </a:rPr>
              <a:t>, </a:t>
            </a:r>
            <a:r>
              <a:rPr lang="es-ES" sz="2200" dirty="0" err="1">
                <a:highlight>
                  <a:srgbClr val="FBF0D5"/>
                </a:highlight>
              </a:rPr>
              <a:t>playing</a:t>
            </a:r>
            <a:r>
              <a:rPr lang="es-ES" sz="2200" dirty="0">
                <a:highlight>
                  <a:srgbClr val="FBF0D5"/>
                </a:highlight>
              </a:rPr>
              <a:t> (</a:t>
            </a:r>
            <a:r>
              <a:rPr lang="es-ES" sz="2200" dirty="0" err="1">
                <a:highlight>
                  <a:srgbClr val="FBF0D5"/>
                </a:highlight>
              </a:rPr>
              <a:t>instrument</a:t>
            </a:r>
            <a:r>
              <a:rPr lang="es-ES" sz="2200" dirty="0">
                <a:highlight>
                  <a:srgbClr val="FBF0D5"/>
                </a:highlight>
              </a:rPr>
              <a:t>)]</a:t>
            </a:r>
            <a:endParaRPr lang="x-none" sz="2200" dirty="0">
              <a:highlight>
                <a:srgbClr val="FBF0D5"/>
              </a:highlight>
            </a:endParaRPr>
          </a:p>
        </p:txBody>
      </p:sp>
      <p:pic>
        <p:nvPicPr>
          <p:cNvPr id="14" name="Picture 13">
            <a:extLst>
              <a:ext uri="{FF2B5EF4-FFF2-40B4-BE49-F238E27FC236}">
                <a16:creationId xmlns:a16="http://schemas.microsoft.com/office/drawing/2014/main" id="{9216AA77-39E4-45EE-80FC-1291436C4F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8090" y="3210513"/>
            <a:ext cx="1329299" cy="1329299"/>
          </a:xfrm>
          <a:prstGeom prst="rect">
            <a:avLst/>
          </a:prstGeom>
        </p:spPr>
      </p:pic>
      <p:sp>
        <p:nvSpPr>
          <p:cNvPr id="27" name="TextBox 26">
            <a:extLst>
              <a:ext uri="{FF2B5EF4-FFF2-40B4-BE49-F238E27FC236}">
                <a16:creationId xmlns:a16="http://schemas.microsoft.com/office/drawing/2014/main" id="{2EF554EC-C4FE-4220-A25E-9DC0AE892422}"/>
              </a:ext>
            </a:extLst>
          </p:cNvPr>
          <p:cNvSpPr txBox="1"/>
          <p:nvPr/>
        </p:nvSpPr>
        <p:spPr>
          <a:xfrm>
            <a:off x="8823830" y="3733758"/>
            <a:ext cx="32832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la medianoche</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 name="Rounded Rectangular Callout 2"/>
          <p:cNvSpPr/>
          <p:nvPr/>
        </p:nvSpPr>
        <p:spPr>
          <a:xfrm>
            <a:off x="6270172" y="3068244"/>
            <a:ext cx="5741656" cy="1768602"/>
          </a:xfrm>
          <a:prstGeom prst="wedgeRoundRectCallout">
            <a:avLst>
              <a:gd name="adj1" fmla="val -22409"/>
              <a:gd name="adj2" fmla="val 7977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a:p>
            <a:pPr algn="ctr"/>
            <a:r>
              <a:rPr lang="en-GB" sz="2000" dirty="0">
                <a:solidFill>
                  <a:schemeClr val="tx1"/>
                </a:solidFill>
              </a:rPr>
              <a:t>‘Tener que’ can be used as an alternative to ‘</a:t>
            </a:r>
            <a:r>
              <a:rPr lang="en-GB" sz="2000" dirty="0" err="1">
                <a:solidFill>
                  <a:schemeClr val="tx1"/>
                </a:solidFill>
              </a:rPr>
              <a:t>deber</a:t>
            </a:r>
            <a:r>
              <a:rPr lang="en-GB" sz="2000" dirty="0">
                <a:solidFill>
                  <a:schemeClr val="tx1"/>
                </a:solidFill>
              </a:rPr>
              <a:t>’. Be careful: the ‘que’ here translates as ‘to’, not ‘what’!</a:t>
            </a: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p:txBody>
      </p:sp>
      <p:sp>
        <p:nvSpPr>
          <p:cNvPr id="12" name="Rectangle 11"/>
          <p:cNvSpPr/>
          <p:nvPr/>
        </p:nvSpPr>
        <p:spPr>
          <a:xfrm>
            <a:off x="6418772" y="4126073"/>
            <a:ext cx="4675092" cy="400110"/>
          </a:xfrm>
          <a:prstGeom prst="rect">
            <a:avLst/>
          </a:prstGeom>
        </p:spPr>
        <p:txBody>
          <a:bodyPr wrap="square">
            <a:spAutoFit/>
          </a:bodyPr>
          <a:lstStyle/>
          <a:p>
            <a:pPr algn="ctr"/>
            <a:r>
              <a:rPr lang="en-GB" sz="2000" dirty="0" err="1"/>
              <a:t>Ejemplo</a:t>
            </a:r>
            <a:r>
              <a:rPr lang="en-GB" sz="2000" dirty="0"/>
              <a:t>: Hoy </a:t>
            </a:r>
            <a:r>
              <a:rPr lang="en-GB" sz="2000" b="1" dirty="0" err="1"/>
              <a:t>tengo</a:t>
            </a:r>
            <a:r>
              <a:rPr lang="en-GB" sz="2000" b="1" dirty="0"/>
              <a:t> que </a:t>
            </a:r>
            <a:r>
              <a:rPr lang="en-GB" sz="2000" dirty="0" err="1"/>
              <a:t>estudiar</a:t>
            </a:r>
            <a:r>
              <a:rPr lang="en-GB" sz="2000" dirty="0"/>
              <a:t>.</a:t>
            </a:r>
          </a:p>
        </p:txBody>
      </p:sp>
      <p:sp>
        <p:nvSpPr>
          <p:cNvPr id="15" name="Rectangle 14"/>
          <p:cNvSpPr/>
          <p:nvPr/>
        </p:nvSpPr>
        <p:spPr>
          <a:xfrm>
            <a:off x="7773126" y="4443582"/>
            <a:ext cx="2912977" cy="400110"/>
          </a:xfrm>
          <a:prstGeom prst="rect">
            <a:avLst/>
          </a:prstGeom>
        </p:spPr>
        <p:txBody>
          <a:bodyPr wrap="none">
            <a:spAutoFit/>
          </a:bodyPr>
          <a:lstStyle/>
          <a:p>
            <a:pPr algn="ctr"/>
            <a:r>
              <a:rPr lang="en-GB" sz="2000" i="1"/>
              <a:t>Today </a:t>
            </a:r>
            <a:r>
              <a:rPr lang="en-GB" sz="2000" b="1" i="1"/>
              <a:t>I have to </a:t>
            </a:r>
            <a:r>
              <a:rPr lang="en-GB" sz="2000" i="1"/>
              <a:t>study.</a:t>
            </a:r>
          </a:p>
        </p:txBody>
      </p:sp>
    </p:spTree>
    <p:extLst>
      <p:ext uri="{BB962C8B-B14F-4D97-AF65-F5344CB8AC3E}">
        <p14:creationId xmlns:p14="http://schemas.microsoft.com/office/powerpoint/2010/main" val="139258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4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4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20" grpId="0" build="allAtOnce"/>
      <p:bldP spid="40" grpId="0"/>
      <p:bldP spid="40" grpId="1"/>
      <p:bldP spid="44" grpId="0"/>
      <p:bldP spid="44" grpId="1"/>
      <p:bldP spid="8" grpId="0"/>
      <p:bldP spid="8" grpId="1"/>
      <p:bldP spid="21" grpId="0"/>
      <p:bldP spid="21" grpId="1"/>
      <p:bldP spid="22" grpId="0"/>
      <p:bldP spid="22" grpId="1"/>
      <p:bldP spid="23" grpId="0"/>
      <p:bldP spid="23" grpId="1"/>
      <p:bldP spid="25" grpId="0"/>
      <p:bldP spid="25" grpId="1"/>
      <p:bldP spid="27" grpId="0"/>
      <p:bldP spid="27" grpId="1"/>
      <p:bldP spid="3" grpId="0" animBg="1"/>
      <p:bldP spid="3" grpId="1" animBg="1"/>
      <p:bldP spid="12" grpId="0"/>
      <p:bldP spid="12" grpId="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207657" cy="647577"/>
          </a:xfrm>
        </p:spPr>
        <p:txBody>
          <a:bodyPr>
            <a:normAutofit/>
          </a:bodyPr>
          <a:lstStyle/>
          <a:p>
            <a:r>
              <a:rPr lang="en-GB" b="1" dirty="0">
                <a:solidFill>
                  <a:schemeClr val="bg1"/>
                </a:solidFill>
              </a:rPr>
              <a:t>La Navidad</a:t>
            </a:r>
          </a:p>
        </p:txBody>
      </p:sp>
      <p:sp>
        <p:nvSpPr>
          <p:cNvPr id="6" name="CuadroTexto 5">
            <a:extLst>
              <a:ext uri="{FF2B5EF4-FFF2-40B4-BE49-F238E27FC236}">
                <a16:creationId xmlns:a16="http://schemas.microsoft.com/office/drawing/2014/main" id="{4805E3C7-9126-5644-8579-26D55B8DB492}"/>
              </a:ext>
            </a:extLst>
          </p:cNvPr>
          <p:cNvSpPr txBox="1"/>
          <p:nvPr/>
        </p:nvSpPr>
        <p:spPr>
          <a:xfrm>
            <a:off x="70338" y="1180045"/>
            <a:ext cx="11857804" cy="830997"/>
          </a:xfrm>
          <a:prstGeom prst="rect">
            <a:avLst/>
          </a:prstGeom>
          <a:noFill/>
        </p:spPr>
        <p:txBody>
          <a:bodyPr wrap="square" rtlCol="0">
            <a:spAutoFit/>
          </a:bodyPr>
          <a:lstStyle/>
          <a:p>
            <a:pPr algn="l"/>
            <a:r>
              <a:rPr lang="es-GB" sz="2400" dirty="0"/>
              <a:t>Lee y escucha este mensaje de Daniel sobre las tradiciones durante la Navidad. Escribe las palabras que faltan: ¿escuchas </a:t>
            </a:r>
            <a:r>
              <a:rPr lang="es-GB" sz="2400" b="1" dirty="0"/>
              <a:t>gue</a:t>
            </a:r>
            <a:r>
              <a:rPr lang="es-GB" sz="2400" dirty="0"/>
              <a:t>, </a:t>
            </a:r>
            <a:r>
              <a:rPr lang="es-GB" sz="2400" b="1" dirty="0"/>
              <a:t>ge</a:t>
            </a:r>
            <a:r>
              <a:rPr lang="es-GB" sz="2400" dirty="0"/>
              <a:t>, </a:t>
            </a:r>
            <a:r>
              <a:rPr lang="es-GB" sz="2400" b="1" dirty="0"/>
              <a:t>gui</a:t>
            </a:r>
            <a:r>
              <a:rPr lang="es-GB" sz="2400" dirty="0"/>
              <a:t> o </a:t>
            </a:r>
            <a:r>
              <a:rPr lang="es-GB" sz="2400" b="1" dirty="0"/>
              <a:t>gi</a:t>
            </a:r>
            <a:r>
              <a:rPr lang="es-GB" sz="2400" dirty="0"/>
              <a:t>?</a:t>
            </a:r>
          </a:p>
        </p:txBody>
      </p:sp>
      <p:sp>
        <p:nvSpPr>
          <p:cNvPr id="16" name="Llamada rectangular redondeada 15">
            <a:extLst>
              <a:ext uri="{FF2B5EF4-FFF2-40B4-BE49-F238E27FC236}">
                <a16:creationId xmlns:a16="http://schemas.microsoft.com/office/drawing/2014/main" id="{EBEAA906-BA34-484D-AD89-CAC9E8B51A96}"/>
              </a:ext>
            </a:extLst>
          </p:cNvPr>
          <p:cNvSpPr/>
          <p:nvPr/>
        </p:nvSpPr>
        <p:spPr>
          <a:xfrm>
            <a:off x="129000" y="2273301"/>
            <a:ext cx="8876210" cy="3835400"/>
          </a:xfrm>
          <a:prstGeom prst="wedgeRoundRectCallout">
            <a:avLst>
              <a:gd name="adj1" fmla="val 57320"/>
              <a:gd name="adj2" fmla="val 3080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chemeClr val="tx1"/>
                </a:solidFill>
              </a:rPr>
              <a:t>El último día de </a:t>
            </a:r>
            <a:r>
              <a:rPr lang="es-ES" sz="2200" b="1" dirty="0">
                <a:solidFill>
                  <a:schemeClr val="tx1"/>
                </a:solidFill>
              </a:rPr>
              <a:t>1) </a:t>
            </a:r>
            <a:r>
              <a:rPr lang="es-ES" sz="2200" dirty="0">
                <a:solidFill>
                  <a:schemeClr val="tx1"/>
                </a:solidFill>
              </a:rPr>
              <a:t>________ en diciembre </a:t>
            </a:r>
            <a:r>
              <a:rPr lang="es-ES" sz="2200" b="1" dirty="0">
                <a:solidFill>
                  <a:schemeClr val="tx1"/>
                </a:solidFill>
              </a:rPr>
              <a:t>2)</a:t>
            </a:r>
            <a:r>
              <a:rPr lang="es-ES" sz="2200" dirty="0">
                <a:solidFill>
                  <a:schemeClr val="tx1"/>
                </a:solidFill>
              </a:rPr>
              <a:t> ______________ hacemos una </a:t>
            </a:r>
            <a:r>
              <a:rPr lang="es-ES" sz="2200" b="1" dirty="0">
                <a:solidFill>
                  <a:schemeClr val="tx1"/>
                </a:solidFill>
              </a:rPr>
              <a:t>3) </a:t>
            </a:r>
            <a:r>
              <a:rPr lang="es-ES" sz="2200" dirty="0">
                <a:solidFill>
                  <a:schemeClr val="tx1"/>
                </a:solidFill>
              </a:rPr>
              <a:t>__________ en clase. Normalmente también </a:t>
            </a:r>
          </a:p>
          <a:p>
            <a:pPr algn="ctr"/>
            <a:r>
              <a:rPr lang="es-ES" sz="2200" b="1" dirty="0">
                <a:solidFill>
                  <a:schemeClr val="tx1"/>
                </a:solidFill>
              </a:rPr>
              <a:t>4) </a:t>
            </a:r>
            <a:r>
              <a:rPr lang="es-ES" sz="2200" dirty="0">
                <a:solidFill>
                  <a:schemeClr val="tx1"/>
                </a:solidFill>
              </a:rPr>
              <a:t>____________ </a:t>
            </a:r>
            <a:r>
              <a:rPr lang="es-ES" sz="2200" b="1" dirty="0">
                <a:solidFill>
                  <a:schemeClr val="tx1"/>
                </a:solidFill>
              </a:rPr>
              <a:t>5) </a:t>
            </a:r>
            <a:r>
              <a:rPr lang="es-ES" sz="2200" dirty="0">
                <a:solidFill>
                  <a:schemeClr val="tx1"/>
                </a:solidFill>
              </a:rPr>
              <a:t>_________ para repartir a los niños porque es bueno ser</a:t>
            </a:r>
            <a:r>
              <a:rPr lang="es-ES" sz="2200" b="1" dirty="0">
                <a:solidFill>
                  <a:schemeClr val="tx1"/>
                </a:solidFill>
              </a:rPr>
              <a:t> 6)</a:t>
            </a:r>
            <a:r>
              <a:rPr lang="es-ES" sz="2200" dirty="0">
                <a:solidFill>
                  <a:schemeClr val="tx1"/>
                </a:solidFill>
              </a:rPr>
              <a:t> ___________ y así es un día </a:t>
            </a:r>
            <a:r>
              <a:rPr lang="es-ES" sz="2200" b="1" dirty="0">
                <a:solidFill>
                  <a:schemeClr val="tx1"/>
                </a:solidFill>
              </a:rPr>
              <a:t>7) </a:t>
            </a:r>
            <a:r>
              <a:rPr lang="es-ES" sz="2200" dirty="0">
                <a:solidFill>
                  <a:schemeClr val="tx1"/>
                </a:solidFill>
              </a:rPr>
              <a:t>_________ para todos.</a:t>
            </a:r>
            <a:endParaRPr lang="es-GB" sz="2200" dirty="0">
              <a:solidFill>
                <a:schemeClr val="tx1"/>
              </a:solidFill>
            </a:endParaRPr>
          </a:p>
          <a:p>
            <a:pPr algn="ctr"/>
            <a:r>
              <a:rPr lang="es-ES" sz="2200" dirty="0">
                <a:solidFill>
                  <a:schemeClr val="tx1"/>
                </a:solidFill>
              </a:rPr>
              <a:t>Luego aprendemos cómo la </a:t>
            </a:r>
            <a:r>
              <a:rPr lang="es-ES" sz="2200" b="1" dirty="0">
                <a:solidFill>
                  <a:schemeClr val="tx1"/>
                </a:solidFill>
              </a:rPr>
              <a:t>8) </a:t>
            </a:r>
            <a:r>
              <a:rPr lang="es-ES" sz="2200" dirty="0">
                <a:solidFill>
                  <a:schemeClr val="tx1"/>
                </a:solidFill>
              </a:rPr>
              <a:t>_______ celebra la Navidad en otros países. Mi compañero </a:t>
            </a:r>
            <a:r>
              <a:rPr lang="es-ES" sz="2200" b="1" dirty="0">
                <a:solidFill>
                  <a:schemeClr val="tx1"/>
                </a:solidFill>
              </a:rPr>
              <a:t>9) </a:t>
            </a:r>
            <a:r>
              <a:rPr lang="es-ES" sz="2200" dirty="0">
                <a:solidFill>
                  <a:schemeClr val="tx1"/>
                </a:solidFill>
              </a:rPr>
              <a:t>________ es </a:t>
            </a:r>
            <a:r>
              <a:rPr lang="es-ES" sz="2200" b="1" dirty="0">
                <a:solidFill>
                  <a:schemeClr val="tx1"/>
                </a:solidFill>
              </a:rPr>
              <a:t>10) </a:t>
            </a:r>
            <a:r>
              <a:rPr lang="es-ES" sz="2200" dirty="0">
                <a:solidFill>
                  <a:schemeClr val="tx1"/>
                </a:solidFill>
              </a:rPr>
              <a:t>___________ y dice que allí </a:t>
            </a:r>
            <a:r>
              <a:rPr lang="es-ES" sz="2200" b="1" dirty="0">
                <a:solidFill>
                  <a:schemeClr val="tx1"/>
                </a:solidFill>
              </a:rPr>
              <a:t>11) </a:t>
            </a:r>
            <a:r>
              <a:rPr lang="es-ES" sz="2200" dirty="0">
                <a:solidFill>
                  <a:schemeClr val="tx1"/>
                </a:solidFill>
              </a:rPr>
              <a:t>_______ figuras con forma de personas y las tiran a unas </a:t>
            </a:r>
            <a:r>
              <a:rPr lang="es-ES" sz="2200" b="1" dirty="0">
                <a:solidFill>
                  <a:schemeClr val="tx1"/>
                </a:solidFill>
              </a:rPr>
              <a:t>12)</a:t>
            </a:r>
            <a:r>
              <a:rPr lang="es-ES" sz="2200" dirty="0">
                <a:solidFill>
                  <a:schemeClr val="tx1"/>
                </a:solidFill>
              </a:rPr>
              <a:t> __________. </a:t>
            </a:r>
            <a:endParaRPr lang="es-GB" sz="2200" dirty="0">
              <a:solidFill>
                <a:schemeClr val="tx1"/>
              </a:solidFill>
            </a:endParaRPr>
          </a:p>
        </p:txBody>
      </p:sp>
      <p:sp>
        <p:nvSpPr>
          <p:cNvPr id="22" name="CuadroTexto 21">
            <a:extLst>
              <a:ext uri="{FF2B5EF4-FFF2-40B4-BE49-F238E27FC236}">
                <a16:creationId xmlns:a16="http://schemas.microsoft.com/office/drawing/2014/main" id="{25BCBF3B-A78A-8145-8E98-71D2E19BA4DF}"/>
              </a:ext>
            </a:extLst>
          </p:cNvPr>
          <p:cNvSpPr txBox="1"/>
          <p:nvPr/>
        </p:nvSpPr>
        <p:spPr>
          <a:xfrm>
            <a:off x="2706802" y="2974043"/>
            <a:ext cx="1522214"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gui</a:t>
            </a:r>
            <a:r>
              <a:rPr lang="es-GB" sz="2200" dirty="0">
                <a:solidFill>
                  <a:schemeClr val="accent5">
                    <a:lumMod val="50000"/>
                  </a:schemeClr>
                </a:solidFill>
              </a:rPr>
              <a:t>rnalda</a:t>
            </a:r>
          </a:p>
        </p:txBody>
      </p:sp>
      <p:sp>
        <p:nvSpPr>
          <p:cNvPr id="32" name="CuadroTexto 31">
            <a:extLst>
              <a:ext uri="{FF2B5EF4-FFF2-40B4-BE49-F238E27FC236}">
                <a16:creationId xmlns:a16="http://schemas.microsoft.com/office/drawing/2014/main" id="{13E851E8-8444-9B43-9DE7-065E6E71E9A2}"/>
              </a:ext>
            </a:extLst>
          </p:cNvPr>
          <p:cNvSpPr txBox="1"/>
          <p:nvPr/>
        </p:nvSpPr>
        <p:spPr>
          <a:xfrm>
            <a:off x="3040816" y="2640396"/>
            <a:ext cx="1249336"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cole</a:t>
            </a:r>
            <a:r>
              <a:rPr lang="es-GB" sz="2200" b="1" dirty="0">
                <a:solidFill>
                  <a:schemeClr val="accent5">
                    <a:lumMod val="50000"/>
                  </a:schemeClr>
                </a:solidFill>
              </a:rPr>
              <a:t>gi</a:t>
            </a:r>
            <a:r>
              <a:rPr lang="es-GB" sz="2200" dirty="0">
                <a:solidFill>
                  <a:schemeClr val="accent5">
                    <a:lumMod val="50000"/>
                  </a:schemeClr>
                </a:solidFill>
              </a:rPr>
              <a:t>o</a:t>
            </a:r>
          </a:p>
        </p:txBody>
      </p:sp>
      <p:sp>
        <p:nvSpPr>
          <p:cNvPr id="15" name="CuadroTexto 46">
            <a:extLst>
              <a:ext uri="{FF2B5EF4-FFF2-40B4-BE49-F238E27FC236}">
                <a16:creationId xmlns:a16="http://schemas.microsoft.com/office/drawing/2014/main" id="{43D66F08-1195-4EB6-99F2-64DA5C80559A}"/>
              </a:ext>
            </a:extLst>
          </p:cNvPr>
          <p:cNvSpPr txBox="1"/>
          <p:nvPr/>
        </p:nvSpPr>
        <p:spPr>
          <a:xfrm>
            <a:off x="6471686" y="2632916"/>
            <a:ext cx="2175953" cy="430887"/>
          </a:xfrm>
          <a:prstGeom prst="rect">
            <a:avLst/>
          </a:prstGeom>
          <a:solidFill>
            <a:srgbClr val="FBF0D5"/>
          </a:solidFill>
        </p:spPr>
        <p:txBody>
          <a:bodyPr wrap="square" rtlCol="0">
            <a:spAutoFit/>
          </a:bodyPr>
          <a:lstStyle/>
          <a:p>
            <a:pPr algn="ctr"/>
            <a:r>
              <a:rPr lang="en-GB" sz="2200" b="1" dirty="0" err="1">
                <a:solidFill>
                  <a:schemeClr val="accent5">
                    <a:lumMod val="50000"/>
                  </a:schemeClr>
                </a:solidFill>
              </a:rPr>
              <a:t>ge</a:t>
            </a:r>
            <a:r>
              <a:rPr lang="en-GB" sz="2200" dirty="0" err="1">
                <a:solidFill>
                  <a:schemeClr val="accent5">
                    <a:lumMod val="50000"/>
                  </a:schemeClr>
                </a:solidFill>
              </a:rPr>
              <a:t>neralmente</a:t>
            </a:r>
            <a:endParaRPr lang="es-GB" sz="2200" dirty="0">
              <a:solidFill>
                <a:schemeClr val="accent5">
                  <a:lumMod val="50000"/>
                </a:schemeClr>
              </a:solidFill>
            </a:endParaRPr>
          </a:p>
        </p:txBody>
      </p:sp>
      <p:sp>
        <p:nvSpPr>
          <p:cNvPr id="29" name="Rounded Rectangle 11">
            <a:extLst>
              <a:ext uri="{FF2B5EF4-FFF2-40B4-BE49-F238E27FC236}">
                <a16:creationId xmlns:a16="http://schemas.microsoft.com/office/drawing/2014/main" id="{72515040-BD22-4BE3-A633-5FA106CBF3C2}"/>
              </a:ext>
            </a:extLst>
          </p:cNvPr>
          <p:cNvSpPr/>
          <p:nvPr/>
        </p:nvSpPr>
        <p:spPr>
          <a:xfrm>
            <a:off x="9365674" y="258197"/>
            <a:ext cx="2562502" cy="544868"/>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a:solidFill>
                  <a:prstClr val="white"/>
                </a:solidFill>
                <a:latin typeface="Century Gothic" panose="020B0502020202020204" pitchFamily="34" charset="0"/>
              </a:rPr>
              <a:t>leer / </a:t>
            </a:r>
            <a:r>
              <a:rPr lang="en-GB" sz="2400" b="1" dirty="0" err="1">
                <a:solidFill>
                  <a:prstClr val="white"/>
                </a:solidFill>
                <a:latin typeface="Century Gothic" panose="020B0502020202020204" pitchFamily="34" charset="0"/>
              </a:rPr>
              <a:t>escuchar</a:t>
            </a:r>
            <a:endParaRPr lang="en-GB" sz="2667" b="1" dirty="0">
              <a:solidFill>
                <a:prstClr val="white"/>
              </a:solidFill>
              <a:latin typeface="Century Gothic" panose="020B0502020202020204" pitchFamily="34" charset="0"/>
            </a:endParaRPr>
          </a:p>
        </p:txBody>
      </p:sp>
      <p:sp>
        <p:nvSpPr>
          <p:cNvPr id="39" name="CuadroTexto 38">
            <a:extLst>
              <a:ext uri="{FF2B5EF4-FFF2-40B4-BE49-F238E27FC236}">
                <a16:creationId xmlns:a16="http://schemas.microsoft.com/office/drawing/2014/main" id="{C07EAC31-85CA-3A45-89F9-B889DA118A0D}"/>
              </a:ext>
            </a:extLst>
          </p:cNvPr>
          <p:cNvSpPr txBox="1"/>
          <p:nvPr/>
        </p:nvSpPr>
        <p:spPr>
          <a:xfrm>
            <a:off x="4844971" y="5309263"/>
            <a:ext cx="1661885"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ho</a:t>
            </a:r>
            <a:r>
              <a:rPr lang="es-GB" sz="2200" b="1" dirty="0">
                <a:solidFill>
                  <a:schemeClr val="accent5">
                    <a:lumMod val="50000"/>
                  </a:schemeClr>
                </a:solidFill>
              </a:rPr>
              <a:t>gue</a:t>
            </a:r>
            <a:r>
              <a:rPr lang="es-GB" sz="2200" dirty="0">
                <a:solidFill>
                  <a:schemeClr val="accent5">
                    <a:lumMod val="50000"/>
                  </a:schemeClr>
                </a:solidFill>
              </a:rPr>
              <a:t>ras</a:t>
            </a:r>
            <a:r>
              <a:rPr lang="en-GB" sz="2200" dirty="0">
                <a:solidFill>
                  <a:schemeClr val="accent5">
                    <a:lumMod val="50000"/>
                  </a:schemeClr>
                </a:solidFill>
              </a:rPr>
              <a:t>.</a:t>
            </a:r>
            <a:endParaRPr lang="es-GB" sz="2200" dirty="0">
              <a:solidFill>
                <a:schemeClr val="accent5">
                  <a:lumMod val="50000"/>
                </a:schemeClr>
              </a:solidFill>
            </a:endParaRPr>
          </a:p>
        </p:txBody>
      </p:sp>
      <p:pic>
        <p:nvPicPr>
          <p:cNvPr id="4" name="Imagen 3" descr="Forma, Círculo&#10;&#10;Descripción generada automáticamente">
            <a:extLst>
              <a:ext uri="{FF2B5EF4-FFF2-40B4-BE49-F238E27FC236}">
                <a16:creationId xmlns:a16="http://schemas.microsoft.com/office/drawing/2014/main" id="{1DF38B66-A65A-0448-8A53-247419F59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4294" y="4423842"/>
            <a:ext cx="1872792" cy="1872792"/>
          </a:xfrm>
          <a:prstGeom prst="rect">
            <a:avLst/>
          </a:prstGeom>
        </p:spPr>
      </p:pic>
      <p:sp>
        <p:nvSpPr>
          <p:cNvPr id="35" name="CuadroTexto 34">
            <a:extLst>
              <a:ext uri="{FF2B5EF4-FFF2-40B4-BE49-F238E27FC236}">
                <a16:creationId xmlns:a16="http://schemas.microsoft.com/office/drawing/2014/main" id="{6B875223-8C26-EB4E-A073-DB941FA845A7}"/>
              </a:ext>
            </a:extLst>
          </p:cNvPr>
          <p:cNvSpPr txBox="1"/>
          <p:nvPr/>
        </p:nvSpPr>
        <p:spPr>
          <a:xfrm>
            <a:off x="7099841" y="4656014"/>
            <a:ext cx="1629380"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ar</a:t>
            </a:r>
            <a:r>
              <a:rPr lang="es-GB" sz="2200" b="1" dirty="0">
                <a:solidFill>
                  <a:schemeClr val="accent5">
                    <a:lumMod val="50000"/>
                  </a:schemeClr>
                </a:solidFill>
              </a:rPr>
              <a:t>ge</a:t>
            </a:r>
            <a:r>
              <a:rPr lang="es-GB" sz="2200" dirty="0">
                <a:solidFill>
                  <a:schemeClr val="accent5">
                    <a:lumMod val="50000"/>
                  </a:schemeClr>
                </a:solidFill>
              </a:rPr>
              <a:t>ntino</a:t>
            </a:r>
          </a:p>
        </p:txBody>
      </p:sp>
      <p:sp>
        <p:nvSpPr>
          <p:cNvPr id="40" name="CuadroTexto 39">
            <a:extLst>
              <a:ext uri="{FF2B5EF4-FFF2-40B4-BE49-F238E27FC236}">
                <a16:creationId xmlns:a16="http://schemas.microsoft.com/office/drawing/2014/main" id="{82B7D3CF-482D-024B-98D8-6E97012898AE}"/>
              </a:ext>
            </a:extLst>
          </p:cNvPr>
          <p:cNvSpPr txBox="1"/>
          <p:nvPr/>
        </p:nvSpPr>
        <p:spPr>
          <a:xfrm>
            <a:off x="853818" y="3338264"/>
            <a:ext cx="1740299"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reco</a:t>
            </a:r>
            <a:r>
              <a:rPr lang="es-GB" sz="2200" b="1" dirty="0">
                <a:solidFill>
                  <a:schemeClr val="accent5">
                    <a:lumMod val="50000"/>
                  </a:schemeClr>
                </a:solidFill>
              </a:rPr>
              <a:t>ge</a:t>
            </a:r>
            <a:r>
              <a:rPr lang="es-GB" sz="2200" dirty="0">
                <a:solidFill>
                  <a:schemeClr val="accent5">
                    <a:lumMod val="50000"/>
                  </a:schemeClr>
                </a:solidFill>
              </a:rPr>
              <a:t>mos</a:t>
            </a:r>
          </a:p>
        </p:txBody>
      </p:sp>
      <p:sp>
        <p:nvSpPr>
          <p:cNvPr id="37" name="CuadroTexto 36">
            <a:extLst>
              <a:ext uri="{FF2B5EF4-FFF2-40B4-BE49-F238E27FC236}">
                <a16:creationId xmlns:a16="http://schemas.microsoft.com/office/drawing/2014/main" id="{C090E1E0-A553-1243-8E81-A5D651025611}"/>
              </a:ext>
            </a:extLst>
          </p:cNvPr>
          <p:cNvSpPr txBox="1"/>
          <p:nvPr/>
        </p:nvSpPr>
        <p:spPr>
          <a:xfrm>
            <a:off x="2843416" y="4971387"/>
            <a:ext cx="1120113" cy="430887"/>
          </a:xfrm>
          <a:prstGeom prst="rect">
            <a:avLst/>
          </a:prstGeom>
          <a:solidFill>
            <a:schemeClr val="accent4">
              <a:lumMod val="20000"/>
              <a:lumOff val="80000"/>
            </a:schemeClr>
          </a:solidFill>
        </p:spPr>
        <p:txBody>
          <a:bodyPr wrap="square" rtlCol="0">
            <a:spAutoFit/>
          </a:bodyPr>
          <a:lstStyle/>
          <a:p>
            <a:pPr algn="ctr"/>
            <a:r>
              <a:rPr lang="es-GB" sz="2200" dirty="0">
                <a:solidFill>
                  <a:schemeClr val="accent5">
                    <a:lumMod val="50000"/>
                  </a:schemeClr>
                </a:solidFill>
                <a:highlight>
                  <a:srgbClr val="FBF0D5"/>
                </a:highlight>
              </a:rPr>
              <a:t>co</a:t>
            </a:r>
            <a:r>
              <a:rPr lang="es-GB" sz="2200" b="1" dirty="0">
                <a:solidFill>
                  <a:schemeClr val="accent5">
                    <a:lumMod val="50000"/>
                  </a:schemeClr>
                </a:solidFill>
                <a:highlight>
                  <a:srgbClr val="FBF0D5"/>
                </a:highlight>
              </a:rPr>
              <a:t>ge</a:t>
            </a:r>
            <a:r>
              <a:rPr lang="es-GB" sz="2200" dirty="0">
                <a:solidFill>
                  <a:schemeClr val="accent5">
                    <a:lumMod val="50000"/>
                  </a:schemeClr>
                </a:solidFill>
                <a:highlight>
                  <a:srgbClr val="FBF0D5"/>
                </a:highlight>
              </a:rPr>
              <a:t>n</a:t>
            </a:r>
          </a:p>
        </p:txBody>
      </p:sp>
      <p:sp>
        <p:nvSpPr>
          <p:cNvPr id="5" name="CuadroTexto 4">
            <a:extLst>
              <a:ext uri="{FF2B5EF4-FFF2-40B4-BE49-F238E27FC236}">
                <a16:creationId xmlns:a16="http://schemas.microsoft.com/office/drawing/2014/main" id="{59ED15B0-E8F0-B44D-876D-D90A9E34F0A0}"/>
              </a:ext>
            </a:extLst>
          </p:cNvPr>
          <p:cNvSpPr txBox="1"/>
          <p:nvPr/>
        </p:nvSpPr>
        <p:spPr>
          <a:xfrm>
            <a:off x="9005209" y="2367688"/>
            <a:ext cx="3308446" cy="1938992"/>
          </a:xfrm>
          <a:prstGeom prst="rect">
            <a:avLst/>
          </a:prstGeom>
          <a:noFill/>
        </p:spPr>
        <p:txBody>
          <a:bodyPr wrap="square" rtlCol="0">
            <a:spAutoFit/>
          </a:bodyPr>
          <a:lstStyle/>
          <a:p>
            <a:pPr algn="l"/>
            <a:r>
              <a:rPr lang="es-GB" sz="2000" dirty="0"/>
              <a:t>*guirnalda = wreath</a:t>
            </a:r>
          </a:p>
          <a:p>
            <a:pPr algn="l"/>
            <a:r>
              <a:rPr lang="es-GB" sz="2000" dirty="0"/>
              <a:t>*hoguera = bonfire</a:t>
            </a:r>
          </a:p>
          <a:p>
            <a:pPr algn="l"/>
            <a:r>
              <a:rPr lang="es-GB" sz="2000" dirty="0"/>
              <a:t>*mágico = magic</a:t>
            </a:r>
          </a:p>
          <a:p>
            <a:pPr algn="l"/>
            <a:r>
              <a:rPr lang="es-GB" sz="2000" dirty="0"/>
              <a:t>*argentino = Argentinian</a:t>
            </a:r>
          </a:p>
          <a:p>
            <a:pPr algn="l"/>
            <a:r>
              <a:rPr lang="es-GB" sz="2000" dirty="0"/>
              <a:t>*juguete = toy</a:t>
            </a:r>
          </a:p>
          <a:p>
            <a:pPr algn="l"/>
            <a:r>
              <a:rPr lang="es-GB" sz="2000" dirty="0"/>
              <a:t>*generoso = generous</a:t>
            </a:r>
          </a:p>
        </p:txBody>
      </p:sp>
      <p:sp>
        <p:nvSpPr>
          <p:cNvPr id="43" name="CuadroTexto 42">
            <a:extLst>
              <a:ext uri="{FF2B5EF4-FFF2-40B4-BE49-F238E27FC236}">
                <a16:creationId xmlns:a16="http://schemas.microsoft.com/office/drawing/2014/main" id="{626108A4-CB92-D149-997E-716C53F6AFD0}"/>
              </a:ext>
            </a:extLst>
          </p:cNvPr>
          <p:cNvSpPr txBox="1"/>
          <p:nvPr/>
        </p:nvSpPr>
        <p:spPr>
          <a:xfrm>
            <a:off x="6566870" y="3634214"/>
            <a:ext cx="1296492"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má</a:t>
            </a:r>
            <a:r>
              <a:rPr lang="es-GB" sz="2200" b="1" dirty="0">
                <a:solidFill>
                  <a:schemeClr val="accent5">
                    <a:lumMod val="50000"/>
                  </a:schemeClr>
                </a:solidFill>
              </a:rPr>
              <a:t>gi</a:t>
            </a:r>
            <a:r>
              <a:rPr lang="es-GB" sz="2200" dirty="0">
                <a:solidFill>
                  <a:schemeClr val="accent5">
                    <a:lumMod val="50000"/>
                  </a:schemeClr>
                </a:solidFill>
              </a:rPr>
              <a:t>co</a:t>
            </a:r>
          </a:p>
        </p:txBody>
      </p:sp>
      <p:sp>
        <p:nvSpPr>
          <p:cNvPr id="42" name="CuadroTexto 41">
            <a:extLst>
              <a:ext uri="{FF2B5EF4-FFF2-40B4-BE49-F238E27FC236}">
                <a16:creationId xmlns:a16="http://schemas.microsoft.com/office/drawing/2014/main" id="{8DED421D-76EC-764F-B8A8-B7F58FE17C52}"/>
              </a:ext>
            </a:extLst>
          </p:cNvPr>
          <p:cNvSpPr txBox="1"/>
          <p:nvPr/>
        </p:nvSpPr>
        <p:spPr>
          <a:xfrm>
            <a:off x="2671408" y="3687144"/>
            <a:ext cx="1593002"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ge</a:t>
            </a:r>
            <a:r>
              <a:rPr lang="es-GB" sz="2200" dirty="0">
                <a:solidFill>
                  <a:schemeClr val="accent5">
                    <a:lumMod val="50000"/>
                  </a:schemeClr>
                </a:solidFill>
              </a:rPr>
              <a:t>nerosos</a:t>
            </a:r>
            <a:endParaRPr lang="es-GB" sz="2200" b="1" dirty="0">
              <a:solidFill>
                <a:schemeClr val="accent5">
                  <a:lumMod val="50000"/>
                </a:schemeClr>
              </a:solidFill>
            </a:endParaRPr>
          </a:p>
        </p:txBody>
      </p:sp>
      <p:sp>
        <p:nvSpPr>
          <p:cNvPr id="34" name="CuadroTexto 33">
            <a:extLst>
              <a:ext uri="{FF2B5EF4-FFF2-40B4-BE49-F238E27FC236}">
                <a16:creationId xmlns:a16="http://schemas.microsoft.com/office/drawing/2014/main" id="{3F0E9E32-836B-894C-8FB5-75D3A2379A65}"/>
              </a:ext>
            </a:extLst>
          </p:cNvPr>
          <p:cNvSpPr txBox="1"/>
          <p:nvPr/>
        </p:nvSpPr>
        <p:spPr>
          <a:xfrm>
            <a:off x="4963904" y="4651685"/>
            <a:ext cx="1255300"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Mi</a:t>
            </a:r>
            <a:r>
              <a:rPr lang="es-GB" sz="2200" b="1" dirty="0">
                <a:solidFill>
                  <a:schemeClr val="accent5">
                    <a:lumMod val="50000"/>
                  </a:schemeClr>
                </a:solidFill>
              </a:rPr>
              <a:t>gue</a:t>
            </a:r>
            <a:r>
              <a:rPr lang="es-GB" sz="2200" dirty="0">
                <a:solidFill>
                  <a:schemeClr val="accent5">
                    <a:lumMod val="50000"/>
                  </a:schemeClr>
                </a:solidFill>
              </a:rPr>
              <a:t>l</a:t>
            </a:r>
          </a:p>
        </p:txBody>
      </p:sp>
      <p:sp>
        <p:nvSpPr>
          <p:cNvPr id="41" name="CuadroTexto 40">
            <a:extLst>
              <a:ext uri="{FF2B5EF4-FFF2-40B4-BE49-F238E27FC236}">
                <a16:creationId xmlns:a16="http://schemas.microsoft.com/office/drawing/2014/main" id="{A6558670-9E39-5D48-9082-C16759490747}"/>
              </a:ext>
            </a:extLst>
          </p:cNvPr>
          <p:cNvSpPr txBox="1"/>
          <p:nvPr/>
        </p:nvSpPr>
        <p:spPr>
          <a:xfrm>
            <a:off x="2940053" y="3333542"/>
            <a:ext cx="1401648"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ju</a:t>
            </a:r>
            <a:r>
              <a:rPr lang="es-GB" sz="2200" b="1" dirty="0">
                <a:solidFill>
                  <a:schemeClr val="accent5">
                    <a:lumMod val="50000"/>
                  </a:schemeClr>
                </a:solidFill>
              </a:rPr>
              <a:t>gue</a:t>
            </a:r>
            <a:r>
              <a:rPr lang="es-GB" sz="2200" dirty="0">
                <a:solidFill>
                  <a:schemeClr val="accent5">
                    <a:lumMod val="50000"/>
                  </a:schemeClr>
                </a:solidFill>
              </a:rPr>
              <a:t>tes</a:t>
            </a:r>
          </a:p>
        </p:txBody>
      </p:sp>
      <p:sp>
        <p:nvSpPr>
          <p:cNvPr id="33" name="CuadroTexto 32">
            <a:extLst>
              <a:ext uri="{FF2B5EF4-FFF2-40B4-BE49-F238E27FC236}">
                <a16:creationId xmlns:a16="http://schemas.microsoft.com/office/drawing/2014/main" id="{EC461B1B-8345-4946-982A-E68021CC0D8F}"/>
              </a:ext>
            </a:extLst>
          </p:cNvPr>
          <p:cNvSpPr txBox="1"/>
          <p:nvPr/>
        </p:nvSpPr>
        <p:spPr>
          <a:xfrm>
            <a:off x="4835952" y="4306680"/>
            <a:ext cx="1036948"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ge</a:t>
            </a:r>
            <a:r>
              <a:rPr lang="es-GB" sz="2200" dirty="0">
                <a:solidFill>
                  <a:schemeClr val="accent5">
                    <a:lumMod val="50000"/>
                  </a:schemeClr>
                </a:solidFill>
              </a:rPr>
              <a:t>nte</a:t>
            </a:r>
          </a:p>
        </p:txBody>
      </p:sp>
      <p:pic>
        <p:nvPicPr>
          <p:cNvPr id="7" name="Gue, ge, gui, gi Version 1.wav" descr="Gue, ge, gui, gi Version 1.wav">
            <a:hlinkClick r:id="" action="ppaction://media"/>
            <a:extLst>
              <a:ext uri="{FF2B5EF4-FFF2-40B4-BE49-F238E27FC236}">
                <a16:creationId xmlns:a16="http://schemas.microsoft.com/office/drawing/2014/main" id="{BE57358A-6B6B-EC46-B130-89F2C3C7D3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0690" y="1256823"/>
            <a:ext cx="812800" cy="812800"/>
          </a:xfrm>
          <a:prstGeom prst="rect">
            <a:avLst/>
          </a:prstGeom>
        </p:spPr>
      </p:pic>
    </p:spTree>
    <p:extLst>
      <p:ext uri="{BB962C8B-B14F-4D97-AF65-F5344CB8AC3E}">
        <p14:creationId xmlns:p14="http://schemas.microsoft.com/office/powerpoint/2010/main" val="496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7"/>
                </p:tgtEl>
              </p:cMediaNode>
            </p:audio>
          </p:childTnLst>
        </p:cTn>
      </p:par>
    </p:tnLst>
    <p:bldLst>
      <p:bldP spid="22" grpId="0" animBg="1"/>
      <p:bldP spid="32" grpId="0" animBg="1"/>
      <p:bldP spid="15" grpId="0" animBg="1"/>
      <p:bldP spid="39" grpId="0" animBg="1"/>
      <p:bldP spid="35" grpId="0" animBg="1"/>
      <p:bldP spid="40" grpId="0" animBg="1"/>
      <p:bldP spid="37" grpId="0" animBg="1"/>
      <p:bldP spid="5" grpId="0"/>
      <p:bldP spid="43" grpId="0" animBg="1"/>
      <p:bldP spid="42" grpId="0" animBg="1"/>
      <p:bldP spid="34" grpId="0" animBg="1"/>
      <p:bldP spid="41" grpId="0" animBg="1"/>
      <p:bldP spid="33"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TotalTime>
  <Words>7882</Words>
  <Application>Microsoft Office PowerPoint</Application>
  <PresentationFormat>Widescreen</PresentationFormat>
  <Paragraphs>962</Paragraphs>
  <Slides>37</Slides>
  <Notes>37</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Book Antiqua</vt:lpstr>
      <vt:lpstr>Bradley Hand</vt:lpstr>
      <vt:lpstr>Calibri</vt:lpstr>
      <vt:lpstr>Century Gothic</vt:lpstr>
      <vt:lpstr>Century Schoolbook</vt:lpstr>
      <vt:lpstr>Chalkboard</vt:lpstr>
      <vt:lpstr>Cooper Black</vt:lpstr>
      <vt:lpstr>Courier New</vt:lpstr>
      <vt:lpstr>Helvetica</vt:lpstr>
      <vt:lpstr>Lucida Console</vt:lpstr>
      <vt:lpstr>NCELP_German_2022</vt:lpstr>
      <vt:lpstr>PowerPoint Presentation</vt:lpstr>
      <vt:lpstr>Vocabulario</vt:lpstr>
      <vt:lpstr>Vocabulario</vt:lpstr>
      <vt:lpstr>Vocabulario</vt:lpstr>
      <vt:lpstr>Vocabulario</vt:lpstr>
      <vt:lpstr>Vocabulario</vt:lpstr>
      <vt:lpstr>Vocabulario</vt:lpstr>
      <vt:lpstr>Vocabulario</vt:lpstr>
      <vt:lpstr>La Navidad</vt:lpstr>
      <vt:lpstr>The verb ‘ir’ (to go)</vt:lpstr>
      <vt:lpstr>Talking about future plans </vt:lpstr>
      <vt:lpstr>La Navidad</vt:lpstr>
      <vt:lpstr>La Navidad </vt:lpstr>
      <vt:lpstr>La Navidad</vt:lpstr>
      <vt:lpstr>La Navidad</vt:lpstr>
      <vt:lpstr>Solución</vt:lpstr>
      <vt:lpstr>¡Ahora tú! Describe tus ideas y actividades para Navidad. </vt:lpstr>
      <vt:lpstr>PowerPoint Presentation</vt:lpstr>
      <vt:lpstr>Vocabulario</vt:lpstr>
      <vt:lpstr>Trabalenguas</vt:lpstr>
      <vt:lpstr>Vocabulario</vt:lpstr>
      <vt:lpstr>Vocabulario</vt:lpstr>
      <vt:lpstr>Vocabulario</vt:lpstr>
      <vt:lpstr>Vocabulario</vt:lpstr>
      <vt:lpstr>Vocabulario</vt:lpstr>
      <vt:lpstr>En España cada 22 de diciembre la gente celebra la lotería de Navidad.  Según la tradición, los niños del Colegio de San Ildefonso cantan los premios. ¿Cuál es el premio de cada número de lotería?</vt:lpstr>
      <vt:lpstr>Talking about future plans</vt:lpstr>
      <vt:lpstr>Using ‘para’ + infinitive</vt:lpstr>
      <vt:lpstr>La Navidad</vt:lpstr>
      <vt:lpstr>Daniel y Lucía hablan con Nadia y Hugo. Escucha las frases: ¿quién es? La acción, ¿tiene lugar normalmente o en el futuro? Después, escribe para qué en inglés.</vt:lpstr>
      <vt:lpstr>Lucía y Nadia hablan sobre las tradiciones de Navidad. Lee el diálogo y marca la opción correcta. Luego, escucha y comprueba.</vt:lpstr>
      <vt:lpstr>La Navidad</vt:lpstr>
      <vt:lpstr>Persona A</vt:lpstr>
      <vt:lpstr>Persona B</vt:lpstr>
      <vt:lpstr>Respuestas</vt:lpstr>
      <vt:lpstr>¡Feliz Navidad!</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224</cp:revision>
  <dcterms:created xsi:type="dcterms:W3CDTF">2023-10-12T08:34:16Z</dcterms:created>
  <dcterms:modified xsi:type="dcterms:W3CDTF">2024-05-12T09:17:40Z</dcterms:modified>
</cp:coreProperties>
</file>