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1113" r:id="rId2"/>
    <p:sldId id="1128" r:id="rId3"/>
    <p:sldId id="1129" r:id="rId4"/>
    <p:sldId id="434" r:id="rId5"/>
    <p:sldId id="1130" r:id="rId6"/>
    <p:sldId id="322" r:id="rId7"/>
    <p:sldId id="527" r:id="rId8"/>
    <p:sldId id="309" r:id="rId9"/>
    <p:sldId id="531" r:id="rId10"/>
    <p:sldId id="1131" r:id="rId11"/>
    <p:sldId id="563" r:id="rId12"/>
    <p:sldId id="501" r:id="rId13"/>
    <p:sldId id="500" r:id="rId14"/>
    <p:sldId id="502" r:id="rId15"/>
    <p:sldId id="1132" r:id="rId16"/>
    <p:sldId id="1127" r:id="rId17"/>
    <p:sldId id="1133" r:id="rId18"/>
    <p:sldId id="1134" r:id="rId19"/>
    <p:sldId id="1135" r:id="rId20"/>
    <p:sldId id="1136" r:id="rId21"/>
    <p:sldId id="1137" r:id="rId22"/>
    <p:sldId id="1138" r:id="rId23"/>
    <p:sldId id="1139" r:id="rId24"/>
    <p:sldId id="696" r:id="rId25"/>
    <p:sldId id="1140" r:id="rId26"/>
    <p:sldId id="1141" r:id="rId27"/>
    <p:sldId id="709" r:id="rId28"/>
    <p:sldId id="1142" r:id="rId29"/>
    <p:sldId id="705" r:id="rId30"/>
    <p:sldId id="704" r:id="rId31"/>
    <p:sldId id="708" r:id="rId32"/>
    <p:sldId id="713" r:id="rId33"/>
    <p:sldId id="715" r:id="rId34"/>
    <p:sldId id="114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88" autoAdjust="0"/>
    <p:restoredTop sz="73561" autoAdjust="0"/>
  </p:normalViewPr>
  <p:slideViewPr>
    <p:cSldViewPr snapToGrid="0">
      <p:cViewPr varScale="1">
        <p:scale>
          <a:sx n="62" d="100"/>
          <a:sy n="62" d="100"/>
        </p:scale>
        <p:origin x="852" y="66"/>
      </p:cViewPr>
      <p:guideLst/>
    </p:cSldViewPr>
  </p:slideViewPr>
  <p:notesTextViewPr>
    <p:cViewPr>
      <p:scale>
        <a:sx n="1" d="1"/>
        <a:sy n="1" d="1"/>
      </p:scale>
      <p:origin x="0" y="0"/>
    </p:cViewPr>
  </p:notesTextViewPr>
  <p:sorterViewPr>
    <p:cViewPr>
      <p:scale>
        <a:sx n="100" d="100"/>
        <a:sy n="100" d="100"/>
      </p:scale>
      <p:origin x="0" y="-26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cenar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conducir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despacio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noticia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periodista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apenas</a:t>
            </a:r>
            <a:r>
              <a:rPr lang="en-GB" sz="1200" b="1" i="0" u="sng" strike="noStrike" kern="1200" dirty="0">
                <a:solidFill>
                  <a:srgbClr val="FF0000"/>
                </a:solidFill>
                <a:effectLst/>
                <a:latin typeface="+mn-lt"/>
                <a:ea typeface="+mn-ea"/>
                <a:cs typeface="+mn-cs"/>
              </a:rPr>
              <a:t>, abogado/a, chino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err="1">
                <a:solidFill>
                  <a:srgbClr val="FF0000"/>
                </a:solidFill>
                <a:effectLst/>
                <a:latin typeface="+mn-lt"/>
                <a:ea typeface="+mn-ea"/>
                <a:cs typeface="+mn-cs"/>
              </a:rPr>
              <a:t>guerra</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With thanks to Rachel Hawkes for her input on the lesson material and 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grammar from 8.3.2.4 – 9.1.2.3 including: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sz="1200" b="0" kern="1200" dirty="0">
                <a:solidFill>
                  <a:schemeClr val="tx1"/>
                </a:solidFill>
                <a:latin typeface="+mn-lt"/>
                <a:ea typeface="+mn-ea"/>
                <a:cs typeface="+mn-cs"/>
              </a:rPr>
              <a:t>2nd persons singular and plural of </a:t>
            </a:r>
            <a:r>
              <a:rPr lang="en-GB" sz="1200" b="0" kern="1200" dirty="0" err="1">
                <a:solidFill>
                  <a:schemeClr val="tx1"/>
                </a:solidFill>
                <a:latin typeface="+mn-lt"/>
                <a:ea typeface="+mn-ea"/>
                <a:cs typeface="+mn-cs"/>
              </a:rPr>
              <a:t>estar</a:t>
            </a:r>
            <a:r>
              <a:rPr lang="en-GB" sz="1200" b="0" kern="1200" dirty="0">
                <a:solidFill>
                  <a:schemeClr val="tx1"/>
                </a:solidFill>
                <a:latin typeface="+mn-lt"/>
                <a:ea typeface="+mn-ea"/>
                <a:cs typeface="+mn-cs"/>
              </a:rPr>
              <a:t> (</a:t>
            </a:r>
            <a:r>
              <a:rPr lang="en-GB" sz="1200" b="0" kern="1200" dirty="0" err="1">
                <a:solidFill>
                  <a:schemeClr val="tx1"/>
                </a:solidFill>
                <a:latin typeface="+mn-lt"/>
                <a:ea typeface="+mn-ea"/>
                <a:cs typeface="+mn-cs"/>
              </a:rPr>
              <a:t>estás</a:t>
            </a:r>
            <a:r>
              <a:rPr lang="en-GB" sz="1200" b="0" kern="1200" dirty="0">
                <a:solidFill>
                  <a:schemeClr val="tx1"/>
                </a:solidFill>
                <a:latin typeface="+mn-lt"/>
                <a:ea typeface="+mn-ea"/>
                <a:cs typeface="+mn-cs"/>
              </a:rPr>
              <a:t>, </a:t>
            </a:r>
            <a:r>
              <a:rPr lang="en-GB" sz="1200" b="0" kern="1200" dirty="0" err="1">
                <a:solidFill>
                  <a:schemeClr val="tx1"/>
                </a:solidFill>
                <a:latin typeface="+mn-lt"/>
                <a:ea typeface="+mn-ea"/>
                <a:cs typeface="+mn-cs"/>
              </a:rPr>
              <a:t>estáis</a:t>
            </a:r>
            <a:r>
              <a:rPr lang="en-GB" sz="1200" b="0" kern="1200" dirty="0">
                <a:solidFill>
                  <a:schemeClr val="tx1"/>
                </a:solidFill>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Present continuous of </a:t>
            </a:r>
            <a:r>
              <a:rPr lang="en-GB" b="0" dirty="0" err="1"/>
              <a:t>ar</a:t>
            </a:r>
            <a:r>
              <a:rPr lang="en-GB" b="0" dirty="0"/>
              <a:t>/er/</a:t>
            </a:r>
            <a:r>
              <a:rPr lang="en-GB" b="0" dirty="0" err="1"/>
              <a:t>ir</a:t>
            </a:r>
            <a:r>
              <a:rPr lang="en-GB" b="0" dirty="0"/>
              <a:t> verbs (from Y8)</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Reflexive pronoun ‘se’ vs personal ‘a’ (contrast self-directed and other-directed actions)</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Plural direct object pronouns los, las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ao</a:t>
            </a:r>
            <a:r>
              <a:rPr lang="en-GB" b="0" dirty="0"/>
              <a:t>], [</a:t>
            </a:r>
            <a:r>
              <a:rPr lang="en-GB" b="0" dirty="0" err="1"/>
              <a:t>oa</a:t>
            </a:r>
            <a:r>
              <a:rPr lang="en-GB" b="0" dirty="0"/>
              <a:t>], [</a:t>
            </a:r>
            <a:r>
              <a:rPr lang="en-GB" b="0" dirty="0" err="1"/>
              <a:t>ee</a:t>
            </a:r>
            <a:r>
              <a:rPr lang="en-GB" b="0" dirty="0"/>
              <a:t>], [</a:t>
            </a:r>
            <a:r>
              <a:rPr lang="en-GB" b="0" dirty="0" err="1"/>
              <a:t>oo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hablar [90]; estudiar [281]; llevar [75]; cenar [3087]; pintar [1329]; describir [1272]; subir [410]; sufrir [505]; volver [112]; discutir [1310]; conducir [998]; blanco [372]; azul [260]; amarillo [262]; rápido [870]; despacio [3383]; ya [39]; coche [1190]; ciencia [738]; inglés [583]; historia [186]; guerra [282]; noticia [859]; periodista [1235]; mientras [127]; realidad [260]; camisa [1873]; bolsa [1581]; falda [2743]; apenas [486]; mamá [675]; papá [865]; tío [988]; tía [1205]; abogado [1211]; abogada [1211]; según [237]; juntos [149], juntas [149]; árbol [748]; sin [54]; ropa [782]; limpiar [1713]; suelo [552]; solo [181]; sola [181]; plato [1808]; equipo [373]; barato [2164]; barata [2164]; caro [2179]; cara [2179]; cumpleaños [3372]; un [6]; una [6]; chino [1349]; y [4]; bajar [484]; marca [1274]; red [744]; salud [613]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2 minutes</a:t>
            </a:r>
          </a:p>
          <a:p>
            <a:endParaRPr lang="en-US" b="1" dirty="0"/>
          </a:p>
          <a:p>
            <a:r>
              <a:rPr lang="en-US" b="1" dirty="0"/>
              <a:t>Aim:</a:t>
            </a:r>
          </a:p>
          <a:p>
            <a:r>
              <a:rPr lang="en-US" b="0" dirty="0"/>
              <a:t>to </a:t>
            </a:r>
            <a:r>
              <a:rPr lang="es-ES" b="0" dirty="0" err="1"/>
              <a:t>revisit</a:t>
            </a:r>
            <a:r>
              <a:rPr lang="es-ES" b="0" dirty="0"/>
              <a:t> </a:t>
            </a:r>
            <a:r>
              <a:rPr lang="es-ES" b="0" dirty="0" err="1"/>
              <a:t>the</a:t>
            </a:r>
            <a:r>
              <a:rPr lang="es-ES" b="0" dirty="0"/>
              <a:t> </a:t>
            </a:r>
            <a:r>
              <a:rPr lang="es-ES" b="0" dirty="0" err="1"/>
              <a:t>reflexive</a:t>
            </a:r>
            <a:r>
              <a:rPr lang="es-ES" b="0" dirty="0"/>
              <a:t> </a:t>
            </a:r>
            <a:r>
              <a:rPr lang="es-ES" b="0" dirty="0" err="1"/>
              <a:t>pronoun</a:t>
            </a:r>
            <a:r>
              <a:rPr lang="es-ES" b="0" dirty="0"/>
              <a:t> ‘se’.</a:t>
            </a:r>
            <a:endParaRPr lang="es-ES" b="0" baseline="0" dirty="0"/>
          </a:p>
          <a:p>
            <a:r>
              <a:rPr lang="es-ES" b="0" baseline="0" dirty="0" err="1"/>
              <a:t>to</a:t>
            </a:r>
            <a:r>
              <a:rPr lang="es-ES" b="0" baseline="0" dirty="0"/>
              <a:t> </a:t>
            </a:r>
            <a:r>
              <a:rPr lang="es-ES" b="0" baseline="0" dirty="0" err="1"/>
              <a:t>recap</a:t>
            </a:r>
            <a:r>
              <a:rPr lang="es-ES" b="0" baseline="0" dirty="0"/>
              <a:t> </a:t>
            </a:r>
            <a:r>
              <a:rPr lang="es-ES" b="0" baseline="0" dirty="0" err="1"/>
              <a:t>the</a:t>
            </a:r>
            <a:r>
              <a:rPr lang="es-ES" b="0" baseline="0" dirty="0"/>
              <a:t> </a:t>
            </a:r>
            <a:r>
              <a:rPr lang="es-ES" b="0" baseline="0" dirty="0" err="1"/>
              <a:t>function</a:t>
            </a:r>
            <a:r>
              <a:rPr lang="es-ES" b="0" baseline="0" dirty="0"/>
              <a:t> </a:t>
            </a:r>
            <a:r>
              <a:rPr lang="es-ES" b="0" baseline="0" dirty="0" err="1"/>
              <a:t>of</a:t>
            </a:r>
            <a:r>
              <a:rPr lang="es-ES" b="0" baseline="0" dirty="0"/>
              <a:t> </a:t>
            </a:r>
            <a:r>
              <a:rPr lang="es-ES" b="0" baseline="0" dirty="0" err="1"/>
              <a:t>reflexive</a:t>
            </a:r>
            <a:r>
              <a:rPr lang="es-ES" b="0" baseline="0" dirty="0"/>
              <a:t> </a:t>
            </a:r>
            <a:r>
              <a:rPr lang="es-ES" b="0" baseline="0" dirty="0" err="1"/>
              <a:t>pronouns</a:t>
            </a:r>
            <a:r>
              <a:rPr lang="es-ES" b="0" baseline="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7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6 minutes</a:t>
            </a:r>
          </a:p>
          <a:p>
            <a:endParaRPr lang="en-US" b="1" dirty="0"/>
          </a:p>
          <a:p>
            <a:r>
              <a:rPr lang="en-US" b="1" dirty="0"/>
              <a:t>Aim:</a:t>
            </a:r>
          </a:p>
          <a:p>
            <a:r>
              <a:rPr lang="en-US" b="0" dirty="0"/>
              <a:t>to </a:t>
            </a:r>
            <a:r>
              <a:rPr lang="en-GB" b="0" noProof="0" dirty="0"/>
              <a:t>practise the difference between doing an action to someone else (using the personal ‘a’) and doing an action to oneself (using the reflexive pronoun ‘se’).</a:t>
            </a:r>
            <a:endParaRPr lang="en-GB" b="0" baseline="0" noProof="0" dirty="0"/>
          </a:p>
          <a:p>
            <a:r>
              <a:rPr lang="en-GB" sz="1200" b="0" kern="1200" baseline="0" noProof="0" dirty="0">
                <a:solidFill>
                  <a:schemeClr val="tx1"/>
                </a:solidFill>
                <a:effectLst/>
                <a:latin typeface="+mn-lt"/>
                <a:ea typeface="+mn-ea"/>
                <a:cs typeface="+mn-cs"/>
              </a:rPr>
              <a:t>to understand the vocabulary in the sentences.</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phrase and decide which is the correct option depending on the presence or the absence of the reflexive ‘se’.</a:t>
            </a:r>
          </a:p>
          <a:p>
            <a:pPr marL="228600" indent="-228600">
              <a:buAutoNum type="arabicPeriod"/>
            </a:pPr>
            <a:r>
              <a:rPr lang="en-US" b="0" dirty="0"/>
              <a:t>Student listen to each sentence and check their answers.</a:t>
            </a:r>
          </a:p>
          <a:p>
            <a:pPr marL="228600" indent="-228600">
              <a:buAutoNum type="arabicPeriod"/>
            </a:pPr>
            <a:r>
              <a:rPr lang="en-US" b="0" dirty="0"/>
              <a:t>Students complete the start of each question in English.</a:t>
            </a:r>
          </a:p>
          <a:p>
            <a:pPr marL="0" indent="0">
              <a:buNone/>
            </a:pPr>
            <a:endParaRPr lang="en-US"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780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 minute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pronouns ‘las’ and ‘los’.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79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p>
          <a:p>
            <a:endParaRPr lang="en-GB" b="1" dirty="0"/>
          </a:p>
          <a:p>
            <a:r>
              <a:rPr lang="en-GB" b="1" dirty="0"/>
              <a:t>Aim: </a:t>
            </a:r>
            <a:r>
              <a:rPr lang="en-GB" b="0" dirty="0"/>
              <a:t>to</a:t>
            </a:r>
            <a:r>
              <a:rPr lang="en-GB" b="0" baseline="0" dirty="0"/>
              <a:t> practise understanding the meaning of the feminine and the masculine direct object pronouns (‘las’ and ‘los’ for ‘them’) with reference to the preceding noun.</a:t>
            </a:r>
            <a:endParaRPr lang="en-GB" b="1" dirty="0"/>
          </a:p>
          <a:p>
            <a:endParaRPr lang="en-GB" b="1" dirty="0"/>
          </a:p>
          <a:p>
            <a:r>
              <a:rPr lang="en-GB" b="1" dirty="0"/>
              <a:t>Procedure:</a:t>
            </a:r>
          </a:p>
          <a:p>
            <a:pPr marL="228600" indent="-228600">
              <a:buAutoNum type="arabicPeriod"/>
            </a:pPr>
            <a:r>
              <a:rPr lang="en-GB" b="0" dirty="0"/>
              <a:t>Students write 1-6 in their books. For each sentence, they will need to write the missing noun (by paying attention to the pronoun) and</a:t>
            </a:r>
            <a:r>
              <a:rPr lang="en-GB" b="0" baseline="0" dirty="0"/>
              <a:t> to translate the underlined part of the sentence.</a:t>
            </a:r>
          </a:p>
          <a:p>
            <a:pPr marL="228600" indent="-228600">
              <a:buAutoNum type="arabicPeriod"/>
            </a:pPr>
            <a:r>
              <a:rPr lang="en-GB" b="0" baseline="0" dirty="0"/>
              <a:t>Students listen to each sentence.</a:t>
            </a:r>
          </a:p>
          <a:p>
            <a:pPr marL="228600" indent="-228600">
              <a:buAutoNum type="arabicPeriod"/>
            </a:pPr>
            <a:r>
              <a:rPr lang="en-GB" b="0" baseline="0" dirty="0"/>
              <a:t>Click to show answers item by item. The correct noun first appears, and then the English translation of the underlined text. </a:t>
            </a:r>
          </a:p>
          <a:p>
            <a:pPr marL="0" indent="0">
              <a:buNone/>
            </a:pPr>
            <a:endParaRPr lang="en-GB" b="1" dirty="0"/>
          </a:p>
          <a:p>
            <a:r>
              <a:rPr lang="en-GB" b="1" dirty="0"/>
              <a:t>Notes: </a:t>
            </a:r>
          </a:p>
          <a:p>
            <a:r>
              <a:rPr lang="en-GB" b="0" dirty="0"/>
              <a:t>1. The</a:t>
            </a:r>
            <a:r>
              <a:rPr lang="en-GB" b="0" baseline="0" dirty="0"/>
              <a:t> activity could be adapted for different levels of ability by increasing or decreasing the amount of text that students are required to translate. </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935941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Slide 2/2</a:t>
            </a: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069318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22222"/>
                </a:solidFill>
                <a:effectLst/>
                <a:latin typeface="Arial" panose="020B0604020202020204" pitchFamily="34" charset="0"/>
              </a:rPr>
              <a:t>Note: This week’s homework is revision for the assessment next lesson.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05146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cenar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conducir</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despacio</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guerra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noticia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periodista</a:t>
            </a:r>
            <a:r>
              <a:rPr lang="en-GB" sz="1200" b="1" i="0" u="sng" strike="noStrike" kern="1200" dirty="0">
                <a:solidFill>
                  <a:srgbClr val="FF0000"/>
                </a:solidFill>
                <a:effectLst/>
                <a:latin typeface="+mn-lt"/>
                <a:ea typeface="+mn-ea"/>
                <a:cs typeface="+mn-cs"/>
              </a:rPr>
              <a:t>, </a:t>
            </a:r>
            <a:r>
              <a:rPr lang="en-GB" sz="1200" b="1" i="0" u="sng" strike="noStrike" kern="1200" dirty="0" err="1">
                <a:solidFill>
                  <a:srgbClr val="FF0000"/>
                </a:solidFill>
                <a:effectLst/>
                <a:latin typeface="+mn-lt"/>
                <a:ea typeface="+mn-ea"/>
                <a:cs typeface="+mn-cs"/>
              </a:rPr>
              <a:t>apenas</a:t>
            </a:r>
            <a:r>
              <a:rPr lang="en-GB" sz="1200" b="1" i="0" u="sng" strike="noStrike" kern="1200" dirty="0">
                <a:solidFill>
                  <a:srgbClr val="FF0000"/>
                </a:solidFill>
                <a:effectLst/>
                <a:latin typeface="+mn-lt"/>
                <a:ea typeface="+mn-ea"/>
                <a:cs typeface="+mn-cs"/>
              </a:rPr>
              <a:t>, abogado/a, chino</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AQA list does not have </a:t>
            </a:r>
            <a:r>
              <a:rPr lang="en-GB" sz="1200" b="1" i="0" u="sng" strike="noStrike" kern="1200" dirty="0" err="1">
                <a:solidFill>
                  <a:srgbClr val="FF0000"/>
                </a:solidFill>
                <a:effectLst/>
                <a:latin typeface="+mn-lt"/>
                <a:ea typeface="+mn-ea"/>
                <a:cs typeface="+mn-cs"/>
              </a:rPr>
              <a:t>guerra</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 thanks to Rachel Hawkes and Nick Avery for their input on the lesson material and Blanca Román for native teacher feedback</a:t>
            </a:r>
            <a:r>
              <a:rPr lang="en-GB" b="1"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grammar from 8.3.2.4 – 9.1.2.3 including:</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Possessive adjective </a:t>
            </a:r>
            <a:r>
              <a:rPr lang="en-GB" b="0" dirty="0" err="1"/>
              <a:t>su</a:t>
            </a:r>
            <a:endParaRPr lang="en-GB" b="0" dirty="0"/>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a:t>Indirect object pronouns me, </a:t>
            </a:r>
            <a:r>
              <a:rPr lang="en-GB" b="0" dirty="0" err="1"/>
              <a:t>te</a:t>
            </a:r>
            <a:r>
              <a:rPr lang="en-GB" b="0" dirty="0"/>
              <a:t>, le, les, direct object pronouns lo, la</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en-GB" b="0" dirty="0" err="1"/>
              <a:t>Gustar</a:t>
            </a:r>
            <a:r>
              <a:rPr lang="en-GB" b="0" dirty="0"/>
              <a:t>-type verbs and indirect object pronouns (me, </a:t>
            </a:r>
            <a:r>
              <a:rPr lang="en-GB" b="0" dirty="0" err="1"/>
              <a:t>te</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   Strong vowels [consolidation], [</a:t>
            </a:r>
            <a:r>
              <a:rPr lang="en-GB" b="0" dirty="0" err="1"/>
              <a:t>ao</a:t>
            </a:r>
            <a:r>
              <a:rPr lang="en-GB" b="0" dirty="0"/>
              <a:t>], [</a:t>
            </a:r>
            <a:r>
              <a:rPr lang="en-GB" b="0" dirty="0" err="1"/>
              <a:t>oa</a:t>
            </a:r>
            <a:r>
              <a:rPr lang="en-GB" b="0" dirty="0"/>
              <a:t>], [</a:t>
            </a:r>
            <a:r>
              <a:rPr lang="en-GB" b="0" dirty="0" err="1"/>
              <a:t>ee</a:t>
            </a:r>
            <a:r>
              <a:rPr lang="en-GB" b="0" dirty="0"/>
              <a:t>], [</a:t>
            </a:r>
            <a:r>
              <a:rPr lang="en-GB" b="0" dirty="0" err="1"/>
              <a:t>oo</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Frequency rankings of vocabulary </a:t>
            </a:r>
            <a:r>
              <a:rPr lang="en-GB" b="1" u="sng" dirty="0"/>
              <a:t>revisited </a:t>
            </a:r>
            <a:r>
              <a:rPr lang="en-GB" b="1" u="none" dirty="0"/>
              <a:t>this week (1 is the most common word in Spanish)</a:t>
            </a:r>
            <a:endParaRPr lang="en-GB" sz="1200" b="1" i="0" u="sng"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hablar [90]; estudiar [281]; llevar [75]; cenar [3087]; pintar [1329]; describir [1272]; subir [410]; sufrir [505]; volver [112]; discutir [1310]; conducir [998]; blanco [372]; azul [260]; amarillo [262]; rápido [870]; despacio [3383]; ya [39]; coche [1190]; ciencia [738]; inglés [583]; historia [186]; guerra [282]; noticia [859]; periodista [1235]; mientras [127]; realidad [260]; camisa [1873]; bolsa [1581]; falda [2743]; apenas [486]; mamá [675]; papá [865]; tío [988]; tía [1205]; abogado [1211]; abogada [1211]; según [237]; juntos [149], juntas [149]; árbol [748]; sin [54]; ropa [782]; limpiar [1713]; suelo [552]; solo [181]; sola [181]; plato [1808]; equipo [373]; barato [2164]; barata [2164]; caro [2179]; cara [2179]; cumpleaños [3372]; un [6]; una [6]; chino [1349]; y [4]; bajar [484]; marca [1274]; red [744]; salud [613]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05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8 minutes (if task repeated)</a:t>
            </a:r>
            <a:br>
              <a:rPr lang="en-GB" dirty="0"/>
            </a:br>
            <a:br>
              <a:rPr lang="en-GB" b="1" dirty="0"/>
            </a:br>
            <a:r>
              <a:rPr lang="en-GB" b="1" dirty="0"/>
              <a:t>Aim: </a:t>
            </a:r>
            <a:r>
              <a:rPr lang="en-GB" b="0" dirty="0"/>
              <a:t>to practise oral production of some of this week’s revisited vocabulary in short phrases and sentences.</a:t>
            </a:r>
            <a:br>
              <a:rPr lang="en-GB" b="0" dirty="0"/>
            </a:br>
            <a:r>
              <a:rPr lang="en-GB" b="0" dirty="0"/>
              <a:t>Note: this is similar to part of the speaking achievement tests.</a:t>
            </a:r>
            <a:br>
              <a:rPr lang="en-GB" dirty="0"/>
            </a:br>
            <a:br>
              <a:rPr lang="en-GB" dirty="0"/>
            </a:br>
            <a:r>
              <a:rPr lang="en-GB" b="1" dirty="0"/>
              <a:t>Procedure:</a:t>
            </a:r>
            <a:br>
              <a:rPr lang="en-GB" dirty="0"/>
            </a:br>
            <a:r>
              <a:rPr lang="en-GB" dirty="0"/>
              <a:t>1. Students produce the answers, chorally.</a:t>
            </a:r>
          </a:p>
          <a:p>
            <a:r>
              <a:rPr lang="en-GB" dirty="0"/>
              <a:t>2. Teacher clicks to give item-by-item feedback.</a:t>
            </a:r>
          </a:p>
          <a:p>
            <a:r>
              <a:rPr lang="en-GB" dirty="0"/>
              <a:t>3. Students repeat the task with all items 1-12 to develop fluent recall.</a:t>
            </a:r>
          </a:p>
          <a:p>
            <a:r>
              <a:rPr lang="en-GB" dirty="0"/>
              <a:t>4. Teachers click to provide feedback again.</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814034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5 minutes (7 slides)</a:t>
            </a:r>
            <a:br>
              <a:rPr lang="en-GB" dirty="0"/>
            </a:br>
            <a:br>
              <a:rPr lang="en-GB" b="1" dirty="0"/>
            </a:br>
            <a:r>
              <a:rPr lang="en-GB" b="1" dirty="0"/>
              <a:t>Aim: </a:t>
            </a:r>
            <a:r>
              <a:rPr lang="en-GB" b="0" dirty="0"/>
              <a:t>to revisit more of this week’s vocabulary items. </a:t>
            </a:r>
          </a:p>
          <a:p>
            <a:endParaRPr lang="en-GB" b="0" dirty="0"/>
          </a:p>
          <a:p>
            <a:r>
              <a:rPr lang="en-GB" b="1" dirty="0"/>
              <a:t>Note: </a:t>
            </a:r>
            <a:r>
              <a:rPr lang="en-GB" sz="1800" dirty="0">
                <a:effectLst/>
                <a:latin typeface="Calibri" panose="020F0502020204030204" pitchFamily="34" charset="0"/>
                <a:ea typeface="DengXian" panose="020B0503020204020204" pitchFamily="2" charset="-122"/>
                <a:cs typeface="Times New Roman" panose="02020603050405020304" pitchFamily="18" charset="0"/>
              </a:rPr>
              <a:t>the</a:t>
            </a:r>
            <a:r>
              <a:rPr lang="en-GB" sz="1800" b="1" i="1" dirty="0">
                <a:effectLst/>
                <a:latin typeface="Calibri" panose="020F0502020204030204" pitchFamily="34" charset="0"/>
                <a:ea typeface="DengXian" panose="020B0503020204020204" pitchFamily="2" charset="-122"/>
                <a:cs typeface="Times New Roman" panose="02020603050405020304" pitchFamily="18" charset="0"/>
              </a:rPr>
              <a:t> </a:t>
            </a:r>
            <a:r>
              <a:rPr lang="en-GB" sz="1800" dirty="0">
                <a:effectLst/>
                <a:latin typeface="Calibri" panose="020F0502020204030204" pitchFamily="34" charset="0"/>
                <a:ea typeface="DengXian" panose="020B0503020204020204" pitchFamily="2" charset="-122"/>
                <a:cs typeface="Times New Roman" panose="02020603050405020304" pitchFamily="18" charset="0"/>
              </a:rPr>
              <a:t>English words chosen are </a:t>
            </a:r>
            <a:r>
              <a:rPr lang="en-GB" sz="1800" b="1" dirty="0">
                <a:effectLst/>
                <a:latin typeface="Calibri" panose="020F0502020204030204" pitchFamily="34" charset="0"/>
                <a:ea typeface="DengXian" panose="020B0503020204020204" pitchFamily="2" charset="-122"/>
                <a:cs typeface="Times New Roman" panose="02020603050405020304" pitchFamily="18" charset="0"/>
              </a:rPr>
              <a:t>not on the vocab list</a:t>
            </a:r>
            <a:r>
              <a:rPr lang="en-GB" sz="1800" dirty="0">
                <a:effectLst/>
                <a:latin typeface="Calibri" panose="020F0502020204030204" pitchFamily="34" charset="0"/>
                <a:ea typeface="DengXian" panose="020B0503020204020204" pitchFamily="2" charset="-122"/>
                <a:cs typeface="Times New Roman" panose="02020603050405020304" pitchFamily="18" charset="0"/>
              </a:rPr>
              <a:t> – students don’t know this anchor word but they do know all the words in the definitions! </a:t>
            </a:r>
            <a:br>
              <a:rPr lang="en-GB" dirty="0"/>
            </a:br>
            <a:r>
              <a:rPr lang="en-GB" dirty="0"/>
              <a:t>This task mirrors a task type we used in the Y8 summer term assessments.</a:t>
            </a:r>
            <a:br>
              <a:rPr lang="en-GB" dirty="0"/>
            </a:b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9181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80171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15 minutes (2 slides)</a:t>
            </a:r>
            <a:br>
              <a:rPr lang="en-GB" b="0" dirty="0"/>
            </a:br>
            <a:br>
              <a:rPr lang="en-GB" b="1" dirty="0"/>
            </a:br>
            <a:r>
              <a:rPr lang="en-GB" b="1" dirty="0"/>
              <a:t>Aims: </a:t>
            </a:r>
            <a:br>
              <a:rPr lang="en-GB" b="1" dirty="0"/>
            </a:br>
            <a:r>
              <a:rPr lang="en-GB" b="0" dirty="0" err="1"/>
              <a:t>i</a:t>
            </a:r>
            <a:r>
              <a:rPr lang="en-GB" b="0" dirty="0"/>
              <a:t>) to review the homework task set last week</a:t>
            </a:r>
            <a:r>
              <a:rPr lang="en-GB" b="0" baseline="0" dirty="0"/>
              <a:t> (9.1.2.3).</a:t>
            </a:r>
            <a:endParaRPr lang="en-GB" b="0" dirty="0"/>
          </a:p>
          <a:p>
            <a:r>
              <a:rPr lang="en-GB" b="0" dirty="0"/>
              <a:t>ii) to develop fluency in decoding by reading aloud the student versions, including pronunciation</a:t>
            </a:r>
            <a:r>
              <a:rPr lang="en-GB" b="0" baseline="0" dirty="0"/>
              <a:t> of </a:t>
            </a:r>
            <a:r>
              <a:rPr lang="en-GB" b="0" dirty="0"/>
              <a:t>words with final syllable stress (</a:t>
            </a:r>
            <a:r>
              <a:rPr lang="en-GB" b="0" dirty="0" err="1"/>
              <a:t>quedé</a:t>
            </a:r>
            <a:r>
              <a:rPr lang="en-GB" b="0" dirty="0"/>
              <a:t>, </a:t>
            </a:r>
            <a:r>
              <a:rPr lang="en-GB" b="0" dirty="0" err="1"/>
              <a:t>levanté</a:t>
            </a:r>
            <a:r>
              <a:rPr lang="en-GB" b="0" dirty="0"/>
              <a:t>, </a:t>
            </a:r>
            <a:r>
              <a:rPr lang="en-GB" b="0" dirty="0" err="1"/>
              <a:t>pasé</a:t>
            </a:r>
            <a:r>
              <a:rPr lang="en-GB" b="0" dirty="0"/>
              <a:t>, </a:t>
            </a:r>
            <a:r>
              <a:rPr lang="en-GB" b="0" dirty="0" err="1"/>
              <a:t>después</a:t>
            </a:r>
            <a:r>
              <a:rPr lang="en-GB" b="0" dirty="0"/>
              <a:t>, </a:t>
            </a:r>
            <a:r>
              <a:rPr lang="en-GB" b="0" dirty="0" err="1"/>
              <a:t>comí</a:t>
            </a:r>
            <a:r>
              <a:rPr lang="en-GB" b="0" dirty="0"/>
              <a:t>, </a:t>
            </a:r>
            <a:r>
              <a:rPr lang="en-GB" b="0" dirty="0" err="1"/>
              <a:t>bebí</a:t>
            </a:r>
            <a:r>
              <a:rPr lang="en-GB" b="0" dirty="0"/>
              <a:t>, </a:t>
            </a:r>
            <a:r>
              <a:rPr lang="en-GB" b="0" dirty="0" err="1"/>
              <a:t>leí</a:t>
            </a:r>
            <a:r>
              <a:rPr lang="en-GB" b="0" dirty="0"/>
              <a:t>,</a:t>
            </a:r>
            <a:r>
              <a:rPr lang="en-GB" b="0" baseline="0" dirty="0"/>
              <a:t> </a:t>
            </a:r>
            <a:r>
              <a:rPr lang="en-GB" b="0" baseline="0" dirty="0" err="1"/>
              <a:t>habitación</a:t>
            </a:r>
            <a:r>
              <a:rPr lang="en-GB" b="0" baseline="0" dirty="0"/>
              <a:t>, </a:t>
            </a:r>
            <a:r>
              <a:rPr lang="en-GB" b="0" baseline="0" dirty="0" err="1"/>
              <a:t>está</a:t>
            </a:r>
            <a:r>
              <a:rPr lang="en-GB" b="0" baseline="0" dirty="0"/>
              <a:t>).</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  </a:t>
            </a:r>
          </a:p>
          <a:p>
            <a:endParaRPr lang="en-GB" dirty="0"/>
          </a:p>
          <a:p>
            <a:r>
              <a:rPr lang="en-GB" b="1" dirty="0"/>
              <a:t>Frequency of unknown</a:t>
            </a:r>
            <a:r>
              <a:rPr lang="en-GB" b="1" baseline="0" dirty="0"/>
              <a:t> language:</a:t>
            </a:r>
          </a:p>
          <a:p>
            <a:r>
              <a:rPr lang="en-GB" baseline="0" dirty="0" err="1"/>
              <a:t>apunte</a:t>
            </a:r>
            <a:r>
              <a:rPr lang="en-GB" baseline="0" dirty="0"/>
              <a:t> [4865]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92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21644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3214802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95395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409599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439017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 productive recall of 17 of this week’s vocabulary set; to practise reading aloud for fluency; to practise pronouncing cognates and near cognates with the correct stress.</a:t>
            </a:r>
            <a:br>
              <a:rPr lang="en-GB" b="0" dirty="0"/>
            </a:br>
            <a:br>
              <a:rPr lang="en-GB" dirty="0"/>
            </a:br>
            <a:r>
              <a:rPr lang="en-GB" b="1" dirty="0"/>
              <a:t>Procedure:</a:t>
            </a:r>
            <a:br>
              <a:rPr lang="en-GB" dirty="0"/>
            </a:br>
            <a:r>
              <a:rPr lang="en-GB" dirty="0"/>
              <a:t>1. Partner A reads the first part of the text aloud, translating the English words into Spanish.</a:t>
            </a:r>
          </a:p>
          <a:p>
            <a:r>
              <a:rPr lang="en-GB" dirty="0"/>
              <a:t>2. Partner B listens and gives feedback on word recall, pronunciation and word stress.</a:t>
            </a:r>
          </a:p>
          <a:p>
            <a:r>
              <a:rPr lang="en-GB" dirty="0"/>
              <a:t>3. Swap roles for the second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caos</a:t>
            </a:r>
            <a:r>
              <a:rPr lang="en-GB" b="0" baseline="0" dirty="0"/>
              <a:t> [3474]; </a:t>
            </a:r>
            <a:r>
              <a:rPr lang="en-GB" b="0" baseline="0" dirty="0" err="1"/>
              <a:t>extraordinario</a:t>
            </a:r>
            <a:r>
              <a:rPr lang="en-GB" b="0" baseline="0" dirty="0"/>
              <a:t> [1346]; oasis [&gt;5000}; </a:t>
            </a:r>
            <a:r>
              <a:rPr lang="en-GB" b="0" baseline="0" dirty="0" err="1"/>
              <a:t>toalla</a:t>
            </a:r>
            <a:r>
              <a:rPr lang="en-GB" b="0" baseline="0" dirty="0"/>
              <a:t> [4242]; </a:t>
            </a:r>
            <a:br>
              <a:rPr lang="en-GB" baseline="0" dirty="0"/>
            </a:b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924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1 minute</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‘le’</a:t>
            </a:r>
            <a:r>
              <a:rPr lang="es-ES" b="0" baseline="0" dirty="0"/>
              <a:t> and ‘les’</a:t>
            </a:r>
          </a:p>
          <a:p>
            <a:pPr marL="0"/>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7098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1 minute</a:t>
            </a:r>
          </a:p>
          <a:p>
            <a:endParaRPr lang="en-US" b="0" dirty="0"/>
          </a:p>
          <a:p>
            <a:pPr marL="0"/>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a:t>
            </a:r>
            <a:r>
              <a:rPr lang="en-GB" b="0" dirty="0"/>
              <a:t>‘me’ and ‘</a:t>
            </a:r>
            <a:r>
              <a:rPr lang="en-GB" b="0" dirty="0" err="1"/>
              <a:t>te</a:t>
            </a:r>
            <a:r>
              <a:rPr lang="en-GB" b="0" dirty="0"/>
              <a:t>’</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Draw students’ attention to the pronunciation of ‘me’, which is different from the English ‘me’. Click on the orange button to hear a native speaker say the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33907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endParaRPr lang="en-GB" b="1" dirty="0"/>
          </a:p>
          <a:p>
            <a:endParaRPr lang="en-GB" b="1" dirty="0"/>
          </a:p>
          <a:p>
            <a:r>
              <a:rPr lang="en-GB" b="1" dirty="0"/>
              <a:t>Aims:</a:t>
            </a:r>
          </a:p>
          <a:p>
            <a:r>
              <a:rPr lang="en-GB" dirty="0" err="1"/>
              <a:t>i</a:t>
            </a:r>
            <a:r>
              <a:rPr lang="en-GB" dirty="0"/>
              <a:t>) to</a:t>
            </a:r>
            <a:r>
              <a:rPr lang="en-GB" baseline="0" dirty="0"/>
              <a:t> familiarise students with one type of question from the achievement test.</a:t>
            </a:r>
          </a:p>
          <a:p>
            <a:r>
              <a:rPr lang="en-GB" baseline="0" dirty="0"/>
              <a:t>ii) to consolidate understanding of indirect object pronouns (me, </a:t>
            </a:r>
            <a:r>
              <a:rPr lang="en-GB" baseline="0" dirty="0" err="1"/>
              <a:t>te</a:t>
            </a:r>
            <a:r>
              <a:rPr lang="en-GB" baseline="0" dirty="0"/>
              <a:t>, le, les).</a:t>
            </a:r>
          </a:p>
          <a:p>
            <a:r>
              <a:rPr lang="en-GB" baseline="0" dirty="0"/>
              <a:t>iii) to understand how the presence or absence of a pronoun affects the meaning of the sentence.</a:t>
            </a:r>
          </a:p>
          <a:p>
            <a:endParaRPr lang="en-GB" baseline="0" dirty="0"/>
          </a:p>
          <a:p>
            <a:r>
              <a:rPr lang="en-GB" b="1" baseline="0" dirty="0"/>
              <a:t>Procedure:</a:t>
            </a:r>
          </a:p>
          <a:p>
            <a:pPr marL="228600" indent="-228600">
              <a:buAutoNum type="arabicPeriod"/>
            </a:pPr>
            <a:r>
              <a:rPr lang="en-GB" baseline="0" dirty="0"/>
              <a:t>Go through instructions with students.</a:t>
            </a:r>
          </a:p>
          <a:p>
            <a:pPr marL="228600" indent="-228600">
              <a:buAutoNum type="arabicPeriod"/>
            </a:pPr>
            <a:r>
              <a:rPr lang="en-GB" baseline="0" dirty="0"/>
              <a:t>Click the orange action button to play the audio. Students will hear two sentences </a:t>
            </a:r>
            <a:r>
              <a:rPr lang="en-GB" i="1" baseline="0" dirty="0"/>
              <a:t>with</a:t>
            </a:r>
            <a:r>
              <a:rPr lang="en-GB" baseline="0" dirty="0"/>
              <a:t> a pronoun and two sentences </a:t>
            </a:r>
            <a:r>
              <a:rPr lang="en-GB" i="1" baseline="0" dirty="0"/>
              <a:t>without</a:t>
            </a:r>
            <a:r>
              <a:rPr lang="en-GB" baseline="0" dirty="0"/>
              <a:t> a pronoun.</a:t>
            </a:r>
          </a:p>
          <a:p>
            <a:pPr marL="228600" indent="-228600">
              <a:buAutoNum type="arabicPeriod"/>
            </a:pPr>
            <a:r>
              <a:rPr lang="en-GB" baseline="0" dirty="0"/>
              <a:t>When checking answers afterwards, ask students how they would say the other sentence (e.g. in item 1, they heard ‘A’, but how would they say ‘B’?)</a:t>
            </a:r>
            <a:r>
              <a:rPr lang="en-GB" i="0" baseline="0" dirty="0"/>
              <a:t>. One reason for this is to ensure that the meanings of all four pronouns (me, </a:t>
            </a:r>
            <a:r>
              <a:rPr lang="en-GB" i="0" baseline="0" dirty="0" err="1"/>
              <a:t>te</a:t>
            </a:r>
            <a:r>
              <a:rPr lang="en-GB" i="0" baseline="0" dirty="0"/>
              <a:t>, le and les) are covered as part of the activity, including in questions items where the pronoun is not heard.</a:t>
            </a:r>
            <a:endParaRPr lang="en-GB" baseline="0" dirty="0"/>
          </a:p>
          <a:p>
            <a:endParaRPr lang="en-GB" baseline="0" dirty="0"/>
          </a:p>
          <a:p>
            <a:r>
              <a:rPr lang="en-GB" b="1" baseline="0" dirty="0"/>
              <a:t>Transcript:</a:t>
            </a:r>
          </a:p>
          <a:p>
            <a:pPr marL="228600" indent="-228600">
              <a:buAutoNum type="arabicPeriod"/>
            </a:pPr>
            <a:r>
              <a:rPr lang="en-GB" baseline="0" dirty="0"/>
              <a:t>Me </a:t>
            </a:r>
            <a:r>
              <a:rPr lang="en-GB" baseline="0" dirty="0" err="1"/>
              <a:t>prepara</a:t>
            </a:r>
            <a:r>
              <a:rPr lang="en-GB" baseline="0" dirty="0"/>
              <a:t> el </a:t>
            </a:r>
            <a:r>
              <a:rPr lang="en-GB" baseline="0" dirty="0" err="1"/>
              <a:t>desayuno</a:t>
            </a:r>
            <a:r>
              <a:rPr lang="en-GB" baseline="0" dirty="0"/>
              <a:t>.</a:t>
            </a:r>
          </a:p>
          <a:p>
            <a:pPr marL="228600" indent="-228600">
              <a:buAutoNum type="arabicPeriod"/>
            </a:pPr>
            <a:r>
              <a:rPr lang="en-GB" baseline="0" dirty="0" err="1"/>
              <a:t>Compra</a:t>
            </a:r>
            <a:r>
              <a:rPr lang="en-GB" baseline="0" dirty="0"/>
              <a:t> </a:t>
            </a:r>
            <a:r>
              <a:rPr lang="en-GB" baseline="0" dirty="0" err="1"/>
              <a:t>ropa</a:t>
            </a:r>
            <a:r>
              <a:rPr lang="en-GB" baseline="0" dirty="0"/>
              <a:t>.</a:t>
            </a:r>
          </a:p>
          <a:p>
            <a:pPr marL="228600" indent="-228600">
              <a:buAutoNum type="arabicPeriod"/>
            </a:pPr>
            <a:r>
              <a:rPr lang="en-GB" baseline="0" dirty="0"/>
              <a:t>Les </a:t>
            </a:r>
            <a:r>
              <a:rPr lang="en-GB" baseline="0" dirty="0" err="1"/>
              <a:t>deja</a:t>
            </a:r>
            <a:r>
              <a:rPr lang="en-GB" baseline="0" dirty="0"/>
              <a:t> comida </a:t>
            </a:r>
            <a:r>
              <a:rPr lang="en-GB" baseline="0" dirty="0" err="1"/>
              <a:t>en</a:t>
            </a:r>
            <a:r>
              <a:rPr lang="en-GB" baseline="0" dirty="0"/>
              <a:t> la mesa.</a:t>
            </a:r>
          </a:p>
          <a:p>
            <a:pPr marL="228600" indent="-228600">
              <a:buAutoNum type="arabicPeriod"/>
            </a:pPr>
            <a:r>
              <a:rPr lang="en-GB" baseline="0" dirty="0" err="1"/>
              <a:t>Envía</a:t>
            </a:r>
            <a:r>
              <a:rPr lang="en-GB" baseline="0" dirty="0"/>
              <a:t> </a:t>
            </a:r>
            <a:r>
              <a:rPr lang="en-GB" baseline="0" dirty="0" err="1"/>
              <a:t>muchas</a:t>
            </a:r>
            <a:r>
              <a:rPr lang="en-GB" baseline="0" dirty="0"/>
              <a:t> </a:t>
            </a:r>
            <a:r>
              <a:rPr lang="en-GB" baseline="0" dirty="0" err="1"/>
              <a:t>fotos</a:t>
            </a:r>
            <a:r>
              <a:rPr lang="en-GB" baseline="0" dirty="0"/>
              <a:t>.</a:t>
            </a:r>
          </a:p>
          <a:p>
            <a:pPr marL="228600" indent="-228600">
              <a:buAutoNum type="arabicPeriod"/>
            </a:pPr>
            <a:endParaRPr lang="en-GB" baseline="0" dirty="0"/>
          </a:p>
          <a:p>
            <a:pPr marL="228600" indent="-228600">
              <a:buAutoNum type="arabicPeriod"/>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160371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GB" b="0" dirty="0"/>
              <a:t>recap the use of </a:t>
            </a:r>
            <a:r>
              <a:rPr lang="en-GB" b="0" dirty="0" err="1"/>
              <a:t>gustar</a:t>
            </a:r>
            <a:r>
              <a:rPr lang="en-GB" b="0" dirty="0"/>
              <a:t>-type</a:t>
            </a:r>
            <a:r>
              <a:rPr lang="en-GB" b="0" baseline="0" dirty="0"/>
              <a:t> verbs in sentences where the infinitive is used as the subject.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66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then the appropriate substitute word is highlighted. If a change is needed</a:t>
            </a:r>
            <a:r>
              <a:rPr lang="en-GB" baseline="0" dirty="0"/>
              <a:t> to its form, or an article is needed, this is highlighted in bold.</a:t>
            </a:r>
            <a:br>
              <a:rPr lang="en-GB" dirty="0"/>
            </a:br>
            <a:r>
              <a:rPr lang="en-GB" dirty="0"/>
              <a:t>2. Note that sometimes changes are needed to other words in the sentence.  All of these changes revisit previously taught grammar, which teachers can elicit and/or explain as needed.</a:t>
            </a:r>
            <a:r>
              <a:rPr lang="en-GB" baseline="0" dirty="0"/>
              <a:t> </a:t>
            </a:r>
            <a:endParaRPr lang="en-GB" dirty="0"/>
          </a:p>
          <a:p>
            <a:r>
              <a:rPr lang="en-GB" dirty="0"/>
              <a:t>3. When concluded, students see that 20 replacements were possible. </a:t>
            </a:r>
          </a:p>
          <a:p>
            <a:r>
              <a:rPr lang="en-GB" dirty="0"/>
              <a:t>4. Note that alternative substitutions are possible.  Teachers should make this clear and elicit students’ suggestions. In this case papa and </a:t>
            </a:r>
            <a:r>
              <a:rPr lang="en-GB" dirty="0" err="1"/>
              <a:t>tío</a:t>
            </a:r>
            <a:r>
              <a:rPr lang="en-GB" dirty="0"/>
              <a:t> are interchangeable, as could be </a:t>
            </a:r>
            <a:r>
              <a:rPr lang="en-GB" dirty="0" err="1"/>
              <a:t>inglés</a:t>
            </a:r>
            <a:r>
              <a:rPr lang="en-GB" dirty="0"/>
              <a:t> and chino. Additionally, before </a:t>
            </a:r>
            <a:r>
              <a:rPr lang="en-GB" dirty="0" err="1"/>
              <a:t>cara</a:t>
            </a:r>
            <a:r>
              <a:rPr lang="en-GB" dirty="0"/>
              <a:t>, </a:t>
            </a:r>
            <a:r>
              <a:rPr lang="en-GB" dirty="0" err="1"/>
              <a:t>más</a:t>
            </a:r>
            <a:r>
              <a:rPr lang="en-GB" dirty="0"/>
              <a:t> could feasibly be changed to </a:t>
            </a:r>
            <a:r>
              <a:rPr lang="en-GB" dirty="0" err="1"/>
              <a:t>menos</a:t>
            </a:r>
            <a:r>
              <a:rPr lang="en-GB" dirty="0"/>
              <a:t>. Other changes may be possible.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79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a:t>
            </a:r>
            <a:r>
              <a:rPr lang="en-GB" b="1" baseline="0" dirty="0"/>
              <a:t> minutes</a:t>
            </a:r>
            <a:endParaRPr lang="en-GB" b="1" dirty="0"/>
          </a:p>
          <a:p>
            <a:endParaRPr lang="en-GB" b="1" dirty="0"/>
          </a:p>
          <a:p>
            <a:r>
              <a:rPr lang="en-GB" b="1" dirty="0"/>
              <a:t>Aims:</a:t>
            </a:r>
          </a:p>
          <a:p>
            <a:r>
              <a:rPr lang="en-GB" dirty="0" err="1"/>
              <a:t>i</a:t>
            </a:r>
            <a:r>
              <a:rPr lang="en-GB" dirty="0"/>
              <a:t>) to</a:t>
            </a:r>
            <a:r>
              <a:rPr lang="en-GB" baseline="0" dirty="0"/>
              <a:t> familiarise students with one type of question from the achievement test.</a:t>
            </a:r>
          </a:p>
          <a:p>
            <a:r>
              <a:rPr lang="en-GB" baseline="0" dirty="0"/>
              <a:t>ii) to revisit the use of the 3</a:t>
            </a:r>
            <a:r>
              <a:rPr lang="en-GB" baseline="30000" dirty="0"/>
              <a:t>rd</a:t>
            </a:r>
            <a:r>
              <a:rPr lang="en-GB" baseline="0" dirty="0"/>
              <a:t> person singular form of modal verbs (those ending in –a) in two-verb constructions (e.g. </a:t>
            </a:r>
            <a:r>
              <a:rPr lang="en-GB" baseline="0" dirty="0" err="1"/>
              <a:t>gustar</a:t>
            </a:r>
            <a:r>
              <a:rPr lang="en-GB" baseline="0" dirty="0"/>
              <a:t> + infinitive). This is contrasted with the 3</a:t>
            </a:r>
            <a:r>
              <a:rPr lang="en-GB" baseline="30000" dirty="0"/>
              <a:t>rd</a:t>
            </a:r>
            <a:r>
              <a:rPr lang="en-GB" baseline="0" dirty="0"/>
              <a:t> person plural (-an) form, which is used with a plural noun.</a:t>
            </a:r>
          </a:p>
          <a:p>
            <a:r>
              <a:rPr lang="en-GB" baseline="0" dirty="0"/>
              <a:t>iii) to revisit ‘</a:t>
            </a:r>
            <a:r>
              <a:rPr lang="en-GB" baseline="0" dirty="0" err="1"/>
              <a:t>su</a:t>
            </a:r>
            <a:r>
              <a:rPr lang="en-GB" baseline="0" dirty="0"/>
              <a:t>’ with the meaning ‘its’</a:t>
            </a:r>
          </a:p>
          <a:p>
            <a:endParaRPr lang="en-GB" baseline="0" dirty="0"/>
          </a:p>
          <a:p>
            <a:r>
              <a:rPr lang="en-GB" b="1" dirty="0"/>
              <a:t>Procedure:</a:t>
            </a:r>
          </a:p>
          <a:p>
            <a:pPr marL="228600" indent="-228600">
              <a:buAutoNum type="arabicPeriod"/>
            </a:pPr>
            <a:r>
              <a:rPr lang="en-GB" b="0" baseline="0" dirty="0"/>
              <a:t>Students read the sentence starters and decide which option, a or b, correctly completes the sentence.</a:t>
            </a:r>
          </a:p>
          <a:p>
            <a:pPr marL="228600" indent="-228600">
              <a:buAutoNum type="arabicPeriod"/>
            </a:pPr>
            <a:endParaRPr lang="en-GB" baseline="0" dirty="0"/>
          </a:p>
          <a:p>
            <a:r>
              <a:rPr lang="en-GB" b="1" baseline="0" dirty="0"/>
              <a:t>Note: </a:t>
            </a:r>
            <a:r>
              <a:rPr lang="en-GB" baseline="0" dirty="0"/>
              <a:t>before starting the activity, it may help to remind students of the meaning of ‘</a:t>
            </a:r>
            <a:r>
              <a:rPr lang="en-GB" baseline="0" dirty="0" err="1"/>
              <a:t>su</a:t>
            </a:r>
            <a:r>
              <a:rPr lang="en-GB" baseline="0" dirty="0"/>
              <a:t>’ (‘its’, in this context) and when ‘sus’ is used (when the possession is a plural noun). This possessive adjective is included as it is one of the features that will appear in the test.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214125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1" i="0" dirty="0"/>
              <a:t>10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aseline="0" dirty="0"/>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in bold in the transcript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Transcript:</a:t>
            </a:r>
          </a:p>
          <a:p>
            <a:pPr marL="342900" indent="-342900" algn="l">
              <a:buFontTx/>
              <a:buChar char="-"/>
            </a:pPr>
            <a:r>
              <a:rPr lang="es-GB" sz="1200" dirty="0">
                <a:solidFill>
                  <a:schemeClr val="accent5">
                    <a:lumMod val="50000"/>
                  </a:schemeClr>
                </a:solidFill>
              </a:rPr>
              <a:t>Mamá, Nadia me invita a dormir en su casa este fin de semana porque es su cumpleaños. ¿Me dejas ir?</a:t>
            </a:r>
          </a:p>
          <a:p>
            <a:pPr marL="342900" indent="-342900" algn="l">
              <a:buFontTx/>
              <a:buChar char="-"/>
            </a:pPr>
            <a:r>
              <a:rPr lang="es-GB" sz="1200" dirty="0">
                <a:solidFill>
                  <a:schemeClr val="accent5">
                    <a:lumMod val="50000"/>
                  </a:schemeClr>
                </a:solidFill>
              </a:rPr>
              <a:t>¡Ah! Claro, muy bien. Pero, entonces, ¿no limpias tu</a:t>
            </a:r>
            <a:r>
              <a:rPr lang="es-GB" sz="1200" b="1" dirty="0">
                <a:solidFill>
                  <a:schemeClr val="accent5">
                    <a:lumMod val="50000"/>
                  </a:schemeClr>
                </a:solidFill>
              </a:rPr>
              <a:t> (1) </a:t>
            </a:r>
            <a:r>
              <a:rPr lang="es-GB" sz="1200" dirty="0">
                <a:solidFill>
                  <a:schemeClr val="accent5">
                    <a:lumMod val="50000"/>
                  </a:schemeClr>
                </a:solidFill>
              </a:rPr>
              <a:t>habitación?</a:t>
            </a:r>
          </a:p>
          <a:p>
            <a:pPr marL="342900" indent="-342900" algn="l">
              <a:buFontTx/>
              <a:buChar char="-"/>
            </a:pPr>
            <a:r>
              <a:rPr lang="es-GB" sz="1200" dirty="0">
                <a:solidFill>
                  <a:schemeClr val="accent5">
                    <a:lumMod val="50000"/>
                  </a:schemeClr>
                </a:solidFill>
              </a:rPr>
              <a:t>¡La limpio casi todos los días!</a:t>
            </a:r>
          </a:p>
          <a:p>
            <a:pPr marL="342900" indent="-342900" algn="l">
              <a:buFontTx/>
              <a:buChar char="-"/>
            </a:pPr>
            <a:r>
              <a:rPr lang="es-GB" sz="1200" dirty="0">
                <a:solidFill>
                  <a:schemeClr val="accent5">
                    <a:lumMod val="50000"/>
                  </a:schemeClr>
                </a:solidFill>
              </a:rPr>
              <a:t>¿Seguro? Bueno, no vamos a discutir ahora. ¿Te ayudo con tu </a:t>
            </a:r>
            <a:r>
              <a:rPr lang="es-GB" sz="1200" b="1" dirty="0">
                <a:solidFill>
                  <a:schemeClr val="accent5">
                    <a:lumMod val="50000"/>
                  </a:schemeClr>
                </a:solidFill>
              </a:rPr>
              <a:t>(2) </a:t>
            </a:r>
            <a:r>
              <a:rPr lang="es-GB" sz="1200" dirty="0">
                <a:solidFill>
                  <a:schemeClr val="accent5">
                    <a:lumMod val="50000"/>
                  </a:schemeClr>
                </a:solidFill>
              </a:rPr>
              <a:t>bolsa?</a:t>
            </a:r>
          </a:p>
          <a:p>
            <a:pPr marL="342900" indent="-342900" algn="l">
              <a:buFontTx/>
              <a:buChar char="-"/>
            </a:pPr>
            <a:r>
              <a:rPr lang="es-GB" sz="1200" dirty="0">
                <a:solidFill>
                  <a:schemeClr val="accent5">
                    <a:lumMod val="50000"/>
                  </a:schemeClr>
                </a:solidFill>
              </a:rPr>
              <a:t>Pues sí, gracias. ¿Qué ropa me (</a:t>
            </a:r>
            <a:r>
              <a:rPr lang="es-GB" sz="1200" b="1" dirty="0">
                <a:solidFill>
                  <a:schemeClr val="accent5">
                    <a:lumMod val="50000"/>
                  </a:schemeClr>
                </a:solidFill>
              </a:rPr>
              <a:t>3</a:t>
            </a:r>
            <a:r>
              <a:rPr lang="es-GB" sz="1200" dirty="0">
                <a:solidFill>
                  <a:schemeClr val="accent5">
                    <a:lumMod val="50000"/>
                  </a:schemeClr>
                </a:solidFill>
              </a:rPr>
              <a:t>) llevo? Mi camisa favorita está sucia.</a:t>
            </a:r>
          </a:p>
          <a:p>
            <a:pPr marL="342900" indent="-342900" algn="l">
              <a:buFontTx/>
              <a:buChar char="-"/>
            </a:pPr>
            <a:r>
              <a:rPr lang="es-GB" sz="1200" dirty="0">
                <a:solidFill>
                  <a:schemeClr val="accent5">
                    <a:lumMod val="50000"/>
                  </a:schemeClr>
                </a:solidFill>
              </a:rPr>
              <a:t>Mmm... Si quieres la lavo, es rápido. ¿Te preparo un plato de comida?</a:t>
            </a:r>
          </a:p>
          <a:p>
            <a:pPr marL="342900" indent="-342900" algn="l">
              <a:buFontTx/>
              <a:buChar char="-"/>
            </a:pPr>
            <a:r>
              <a:rPr lang="es-GB" sz="1200" dirty="0">
                <a:solidFill>
                  <a:schemeClr val="accent5">
                    <a:lumMod val="50000"/>
                  </a:schemeClr>
                </a:solidFill>
              </a:rPr>
              <a:t>No, no lo </a:t>
            </a:r>
            <a:r>
              <a:rPr lang="es-GB" sz="1200" b="1" dirty="0">
                <a:solidFill>
                  <a:schemeClr val="accent5">
                    <a:lumMod val="50000"/>
                  </a:schemeClr>
                </a:solidFill>
              </a:rPr>
              <a:t>(4) </a:t>
            </a:r>
            <a:r>
              <a:rPr lang="es-GB" sz="1200" dirty="0">
                <a:solidFill>
                  <a:schemeClr val="accent5">
                    <a:lumMod val="50000"/>
                  </a:schemeClr>
                </a:solidFill>
              </a:rPr>
              <a:t>necesito porque voy a cenar en casa de Nadia. Oye*, ¿me prestas tu falda azul? La quiero para la fiesta.</a:t>
            </a:r>
          </a:p>
          <a:p>
            <a:pPr marL="342900" indent="-342900" algn="l">
              <a:buFontTx/>
              <a:buChar char="-"/>
            </a:pPr>
            <a:r>
              <a:rPr lang="es-GB" sz="1200" dirty="0">
                <a:solidFill>
                  <a:schemeClr val="accent5">
                    <a:lumMod val="50000"/>
                  </a:schemeClr>
                </a:solidFill>
              </a:rPr>
              <a:t>Vale, también te presto mi camisa blanca. ¿Y tu libro de historia? </a:t>
            </a:r>
          </a:p>
          <a:p>
            <a:pPr marL="342900" indent="-342900" algn="l">
              <a:buFontTx/>
              <a:buChar char="-"/>
            </a:pPr>
            <a:r>
              <a:rPr lang="es-GB" sz="1200" dirty="0">
                <a:solidFill>
                  <a:schemeClr val="accent5">
                    <a:lumMod val="50000"/>
                  </a:schemeClr>
                </a:solidFill>
              </a:rPr>
              <a:t>No lo</a:t>
            </a:r>
            <a:r>
              <a:rPr lang="es-GB" sz="1200" b="1" dirty="0">
                <a:solidFill>
                  <a:schemeClr val="accent5">
                    <a:lumMod val="50000"/>
                  </a:schemeClr>
                </a:solidFill>
              </a:rPr>
              <a:t> (5) </a:t>
            </a:r>
            <a:r>
              <a:rPr lang="es-GB" sz="1200" dirty="0">
                <a:solidFill>
                  <a:schemeClr val="accent5">
                    <a:lumMod val="50000"/>
                  </a:schemeClr>
                </a:solidFill>
              </a:rPr>
              <a:t>cojo porque no tengo deberes.</a:t>
            </a:r>
          </a:p>
          <a:p>
            <a:pPr marL="342900" indent="-342900" algn="l">
              <a:buFontTx/>
              <a:buChar char="-"/>
            </a:pPr>
            <a:r>
              <a:rPr lang="es-GB" sz="1200" dirty="0">
                <a:solidFill>
                  <a:schemeClr val="accent5">
                    <a:lumMod val="50000"/>
                  </a:schemeClr>
                </a:solidFill>
              </a:rPr>
              <a:t>¿No tienes deberes? ¡Qué raro! Bueno, lo guardo. </a:t>
            </a:r>
          </a:p>
          <a:p>
            <a:pPr marL="342900" indent="-342900" algn="l">
              <a:buFontTx/>
              <a:buChar char="-"/>
            </a:pPr>
            <a:r>
              <a:rPr lang="es-GB" sz="1200" dirty="0">
                <a:solidFill>
                  <a:schemeClr val="accent5">
                    <a:lumMod val="50000"/>
                  </a:schemeClr>
                </a:solidFill>
              </a:rPr>
              <a:t>¡Ah! Y ¿me das dinero para comprar un regalo a Nadia?</a:t>
            </a:r>
          </a:p>
          <a:p>
            <a:pPr marL="342900" indent="-342900" algn="l">
              <a:buFontTx/>
              <a:buChar char="-"/>
            </a:pPr>
            <a:r>
              <a:rPr lang="es-GB" sz="1200" dirty="0">
                <a:solidFill>
                  <a:schemeClr val="accent5">
                    <a:lumMod val="50000"/>
                  </a:schemeClr>
                </a:solidFill>
              </a:rPr>
              <a:t>Vaaale. Te doy 20 euros. Podemos ir a la tienda juntas. ¿Me acompañas primero a la casa de tu tía? Y después te </a:t>
            </a:r>
            <a:r>
              <a:rPr lang="es-GB" sz="1200" b="1" dirty="0">
                <a:solidFill>
                  <a:schemeClr val="accent5">
                    <a:lumMod val="50000"/>
                  </a:schemeClr>
                </a:solidFill>
              </a:rPr>
              <a:t>(6) </a:t>
            </a:r>
            <a:r>
              <a:rPr lang="es-GB" sz="1200" dirty="0">
                <a:solidFill>
                  <a:schemeClr val="accent5">
                    <a:lumMod val="50000"/>
                  </a:schemeClr>
                </a:solidFill>
              </a:rPr>
              <a:t>llevo a casa de Nadia en coche.</a:t>
            </a:r>
          </a:p>
          <a:p>
            <a:pPr marL="342900" indent="-342900" algn="l">
              <a:buFontTx/>
              <a:buChar char="-"/>
            </a:pPr>
            <a:r>
              <a:rPr lang="es-GB" sz="1200" dirty="0">
                <a:solidFill>
                  <a:schemeClr val="accent5">
                    <a:lumMod val="50000"/>
                  </a:schemeClr>
                </a:solidFill>
              </a:rPr>
              <a:t>¡Perfecto! </a:t>
            </a:r>
          </a:p>
          <a:p>
            <a:pPr marL="342900" indent="-342900" algn="l">
              <a:buFontTx/>
              <a:buChar char="-"/>
            </a:pPr>
            <a:endParaRPr lang="es-ES" sz="1200" b="1"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kern="1200" baseline="0" dirty="0" err="1">
                <a:solidFill>
                  <a:srgbClr val="5B9BD5">
                    <a:lumMod val="50000"/>
                  </a:srgbClr>
                </a:solidFill>
                <a:effectLst/>
                <a:latin typeface="Century Gothic" panose="020B0502020202020204" pitchFamily="34" charset="0"/>
                <a:ea typeface="+mn-ea"/>
                <a:cs typeface="+mn-cs"/>
              </a:rPr>
              <a:t>Suggestions</a:t>
            </a:r>
            <a:r>
              <a:rPr lang="es-ES" sz="1200" b="1" kern="1200" baseline="0" dirty="0">
                <a:solidFill>
                  <a:srgbClr val="5B9BD5">
                    <a:lumMod val="50000"/>
                  </a:srgbClr>
                </a:solidFill>
                <a:effectLst/>
                <a:latin typeface="Century Gothic" panose="020B0502020202020204" pitchFamily="34" charset="0"/>
                <a:ea typeface="+mn-ea"/>
                <a:cs typeface="+mn-cs"/>
              </a:rPr>
              <a:t> </a:t>
            </a:r>
            <a:r>
              <a:rPr lang="es-ES" sz="1200" b="1" kern="1200" baseline="0" dirty="0" err="1">
                <a:solidFill>
                  <a:srgbClr val="5B9BD5">
                    <a:lumMod val="50000"/>
                  </a:srgbClr>
                </a:solidFill>
                <a:effectLst/>
                <a:latin typeface="Century Gothic" panose="020B0502020202020204" pitchFamily="34" charset="0"/>
                <a:ea typeface="+mn-ea"/>
                <a:cs typeface="+mn-cs"/>
              </a:rPr>
              <a:t>for</a:t>
            </a:r>
            <a:r>
              <a:rPr lang="es-ES" sz="1200" b="1" kern="1200" baseline="0" dirty="0">
                <a:solidFill>
                  <a:srgbClr val="5B9BD5">
                    <a:lumMod val="50000"/>
                  </a:srgbClr>
                </a:solidFill>
                <a:effectLst/>
                <a:latin typeface="Century Gothic" panose="020B0502020202020204" pitchFamily="34" charset="0"/>
                <a:ea typeface="+mn-ea"/>
                <a:cs typeface="+mn-cs"/>
              </a:rPr>
              <a:t> posible </a:t>
            </a:r>
            <a:r>
              <a:rPr lang="es-ES" sz="1200" b="1" kern="1200" baseline="0" dirty="0" err="1">
                <a:solidFill>
                  <a:srgbClr val="5B9BD5">
                    <a:lumMod val="50000"/>
                  </a:srgbClr>
                </a:solidFill>
                <a:effectLst/>
                <a:latin typeface="Century Gothic" panose="020B0502020202020204" pitchFamily="34" charset="0"/>
                <a:ea typeface="+mn-ea"/>
                <a:cs typeface="+mn-cs"/>
              </a:rPr>
              <a:t>changes</a:t>
            </a:r>
            <a:r>
              <a:rPr lang="es-ES" sz="1200" b="1" kern="1200" baseline="0" dirty="0">
                <a:solidFill>
                  <a:srgbClr val="5B9BD5">
                    <a:lumMod val="50000"/>
                  </a:srgbClr>
                </a:solidFill>
                <a:effectLst/>
                <a:latin typeface="Century Gothic" panose="020B0502020202020204" pitchFamily="34" charset="0"/>
                <a:ea typeface="+mn-ea"/>
                <a:cs typeface="+mn-cs"/>
              </a:rPr>
              <a:t>: </a:t>
            </a:r>
            <a:r>
              <a:rPr lang="es-ES" sz="1200" b="0" kern="1200" baseline="0" dirty="0">
                <a:solidFill>
                  <a:srgbClr val="5B9BD5">
                    <a:lumMod val="50000"/>
                  </a:srgbClr>
                </a:solidFill>
                <a:effectLst/>
                <a:latin typeface="Century Gothic" panose="020B0502020202020204" pitchFamily="34" charset="0"/>
                <a:ea typeface="+mn-ea"/>
                <a:cs typeface="+mn-cs"/>
              </a:rPr>
              <a:t>1) bicicleta, cama, mesa, ventana... 2) tarea, ropa, regalo, vestido... 3) pongo, compro, quito, prestas, regalas, das... 4) quiero, como, tomo... 5) llevo, necesito, quiero, pongo (en la bolsa)... 6) acompaño, llamo, sigo, ayudo...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200" b="0" kern="1200" baseline="0" dirty="0">
              <a:solidFill>
                <a:srgbClr val="5B9BD5">
                  <a:lumMod val="50000"/>
                </a:srgbClr>
              </a:solidFill>
              <a:effectLst/>
              <a:latin typeface="Century Gothic" panose="020B0502020202020204" pitchFamily="34" charset="0"/>
              <a:ea typeface="+mn-ea"/>
              <a:cs typeface="+mn-cs"/>
            </a:endParaRPr>
          </a:p>
          <a:p>
            <a:pPr marL="0" indent="0">
              <a:buNone/>
            </a:pPr>
            <a:r>
              <a:rPr lang="es-ES" b="1" dirty="0" err="1"/>
              <a:t>Frequency</a:t>
            </a:r>
            <a:r>
              <a:rPr lang="es-ES" b="1" dirty="0"/>
              <a:t> of </a:t>
            </a:r>
            <a:r>
              <a:rPr lang="es-ES" b="1" dirty="0" err="1"/>
              <a:t>unknown</a:t>
            </a:r>
            <a:r>
              <a:rPr lang="es-ES" b="1" dirty="0"/>
              <a:t> </a:t>
            </a:r>
            <a:r>
              <a:rPr lang="es-ES" b="1" dirty="0" err="1"/>
              <a:t>words</a:t>
            </a:r>
            <a:r>
              <a:rPr lang="es-ES" b="1" dirty="0"/>
              <a:t> </a:t>
            </a:r>
            <a:r>
              <a:rPr lang="es-ES" b="1" dirty="0" err="1"/>
              <a:t>or</a:t>
            </a:r>
            <a:r>
              <a:rPr lang="es-ES" b="1" dirty="0"/>
              <a:t> </a:t>
            </a:r>
            <a:r>
              <a:rPr lang="es-ES" b="1" dirty="0" err="1"/>
              <a:t>cognates</a:t>
            </a:r>
            <a:r>
              <a:rPr lang="es-ES" b="1" dirty="0"/>
              <a:t>:</a:t>
            </a:r>
          </a:p>
          <a:p>
            <a:pPr marL="0" indent="0">
              <a:buNone/>
            </a:pPr>
            <a:r>
              <a:rPr lang="es-ES" b="0" dirty="0"/>
              <a:t>oye [oír] [254]</a:t>
            </a:r>
            <a:endParaRPr lang="es-GB"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4157458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7 minutes</a:t>
            </a:r>
          </a:p>
          <a:p>
            <a:endParaRPr lang="en-US" b="1" dirty="0"/>
          </a:p>
          <a:p>
            <a:r>
              <a:rPr lang="en-US" b="1" dirty="0"/>
              <a:t>Aim: </a:t>
            </a:r>
          </a:p>
          <a:p>
            <a:r>
              <a:rPr lang="en-US" b="0" dirty="0"/>
              <a:t>to </a:t>
            </a:r>
            <a:r>
              <a:rPr lang="en-US" b="0" dirty="0" err="1"/>
              <a:t>practise</a:t>
            </a:r>
            <a:r>
              <a:rPr lang="en-US" b="0" dirty="0"/>
              <a:t> producing the possessives and the direct and indirect object pronouns in a written</a:t>
            </a:r>
            <a:r>
              <a:rPr lang="en-US" b="0" baseline="0" dirty="0"/>
              <a:t> dialogue</a:t>
            </a:r>
          </a:p>
          <a:p>
            <a:r>
              <a:rPr lang="en-US" b="0" baseline="0" dirty="0"/>
              <a:t>to also produce other aspects of the language, including vocabulary items</a:t>
            </a:r>
            <a:endParaRPr lang="en-US" b="0" dirty="0"/>
          </a:p>
          <a:p>
            <a:endParaRPr lang="en-US" b="1" dirty="0"/>
          </a:p>
          <a:p>
            <a:r>
              <a:rPr lang="en-US" b="1" dirty="0"/>
              <a:t>Procedure:</a:t>
            </a:r>
          </a:p>
          <a:p>
            <a:pPr marL="228600" indent="-228600">
              <a:buAutoNum type="arabicPeriod"/>
            </a:pPr>
            <a:r>
              <a:rPr lang="en-US" b="0" dirty="0"/>
              <a:t>Students read </a:t>
            </a:r>
            <a:r>
              <a:rPr lang="es-ES" b="0" dirty="0" err="1"/>
              <a:t>the</a:t>
            </a:r>
            <a:r>
              <a:rPr lang="es-ES" b="0" dirty="0"/>
              <a:t> dialogue and </a:t>
            </a:r>
            <a:r>
              <a:rPr lang="es-ES" b="0" dirty="0" err="1"/>
              <a:t>write</a:t>
            </a:r>
            <a:r>
              <a:rPr lang="es-ES" b="0" dirty="0"/>
              <a:t> </a:t>
            </a:r>
            <a:r>
              <a:rPr lang="es-ES" b="0" dirty="0" err="1"/>
              <a:t>the</a:t>
            </a:r>
            <a:r>
              <a:rPr lang="es-ES" b="0" dirty="0"/>
              <a:t> </a:t>
            </a:r>
            <a:r>
              <a:rPr lang="es-ES" b="0" dirty="0" err="1"/>
              <a:t>translation</a:t>
            </a:r>
            <a:r>
              <a:rPr lang="es-ES" b="0" dirty="0"/>
              <a:t> in </a:t>
            </a:r>
            <a:r>
              <a:rPr lang="es-ES" b="0" dirty="0" err="1"/>
              <a:t>Spanish</a:t>
            </a:r>
            <a:r>
              <a:rPr lang="es-ES" b="0" dirty="0"/>
              <a:t>.</a:t>
            </a:r>
          </a:p>
          <a:p>
            <a:pPr marL="228600" indent="-228600">
              <a:buAutoNum type="arabicPeriod"/>
            </a:pPr>
            <a:r>
              <a:rPr lang="es-ES" b="0" dirty="0" err="1"/>
              <a:t>Teacher</a:t>
            </a:r>
            <a:r>
              <a:rPr lang="es-ES" b="0" dirty="0"/>
              <a:t> </a:t>
            </a:r>
            <a:r>
              <a:rPr lang="es-ES" b="0" dirty="0" err="1"/>
              <a:t>clicks</a:t>
            </a:r>
            <a:r>
              <a:rPr lang="es-ES" b="0" dirty="0"/>
              <a:t> to </a:t>
            </a:r>
            <a:r>
              <a:rPr lang="es-ES" b="0" dirty="0" err="1"/>
              <a:t>bring</a:t>
            </a:r>
            <a:r>
              <a:rPr lang="es-ES" b="0" baseline="0" dirty="0"/>
              <a:t> up </a:t>
            </a:r>
            <a:r>
              <a:rPr lang="es-ES" b="0" baseline="0" dirty="0" err="1"/>
              <a:t>each</a:t>
            </a:r>
            <a:r>
              <a:rPr lang="es-ES" b="0" baseline="0" dirty="0"/>
              <a:t> </a:t>
            </a:r>
            <a:r>
              <a:rPr lang="es-ES" b="0" baseline="0" dirty="0" err="1"/>
              <a:t>missing</a:t>
            </a:r>
            <a:r>
              <a:rPr lang="es-ES" b="0" baseline="0" dirty="0"/>
              <a:t> </a:t>
            </a:r>
            <a:r>
              <a:rPr lang="es-ES" b="0" baseline="0" dirty="0" err="1"/>
              <a:t>part</a:t>
            </a:r>
            <a:r>
              <a:rPr lang="es-ES" b="0" baseline="0" dirty="0"/>
              <a:t> of </a:t>
            </a:r>
            <a:r>
              <a:rPr lang="es-ES" b="0" baseline="0" dirty="0" err="1"/>
              <a:t>the</a:t>
            </a:r>
            <a:r>
              <a:rPr lang="es-ES" b="0" baseline="0" dirty="0"/>
              <a:t> </a:t>
            </a:r>
            <a:r>
              <a:rPr lang="es-ES" b="0" baseline="0" dirty="0" err="1"/>
              <a:t>translation</a:t>
            </a:r>
            <a:r>
              <a:rPr lang="es-ES" b="0" baseline="0" dirty="0"/>
              <a:t>.</a:t>
            </a:r>
            <a:endParaRPr lang="es-ES" b="0" dirty="0"/>
          </a:p>
          <a:p>
            <a:pPr marL="228600" indent="-228600">
              <a:buAutoNum type="arabicPeriod"/>
            </a:pPr>
            <a:endParaRPr lang="es-ES" b="0" dirty="0"/>
          </a:p>
          <a:p>
            <a:pPr marL="0" indent="0">
              <a:buNone/>
            </a:pPr>
            <a:r>
              <a:rPr lang="es-ES" b="1" dirty="0"/>
              <a:t>Notes:</a:t>
            </a:r>
          </a:p>
          <a:p>
            <a:pPr marL="228600" indent="-228600">
              <a:buAutoNum type="arabicPeriod"/>
            </a:pPr>
            <a:r>
              <a:rPr lang="es-ES" b="0" dirty="0" err="1"/>
              <a:t>See</a:t>
            </a:r>
            <a:r>
              <a:rPr lang="es-ES" b="0" dirty="0"/>
              <a:t> </a:t>
            </a:r>
            <a:r>
              <a:rPr lang="es-ES" b="0" dirty="0" err="1"/>
              <a:t>slide</a:t>
            </a:r>
            <a:r>
              <a:rPr lang="es-ES" b="0" dirty="0"/>
              <a:t> 33 </a:t>
            </a:r>
            <a:r>
              <a:rPr lang="es-ES" b="0" dirty="0" err="1"/>
              <a:t>for</a:t>
            </a:r>
            <a:r>
              <a:rPr lang="es-ES" b="0" baseline="0" dirty="0"/>
              <a:t> a </a:t>
            </a:r>
            <a:r>
              <a:rPr lang="es-ES" b="0" baseline="0" dirty="0" err="1"/>
              <a:t>version</a:t>
            </a:r>
            <a:r>
              <a:rPr lang="es-ES" b="0" baseline="0" dirty="0"/>
              <a:t> of </a:t>
            </a:r>
            <a:r>
              <a:rPr lang="es-ES" b="0" baseline="0" dirty="0" err="1"/>
              <a:t>the</a:t>
            </a:r>
            <a:r>
              <a:rPr lang="es-ES" b="0" baseline="0" dirty="0"/>
              <a:t> </a:t>
            </a:r>
            <a:r>
              <a:rPr lang="es-ES" b="0" baseline="0" dirty="0" err="1"/>
              <a:t>activity</a:t>
            </a:r>
            <a:r>
              <a:rPr lang="es-ES" b="0" baseline="0" dirty="0"/>
              <a:t> </a:t>
            </a:r>
            <a:r>
              <a:rPr lang="es-ES" b="0" baseline="0" dirty="0" err="1"/>
              <a:t>for</a:t>
            </a:r>
            <a:r>
              <a:rPr lang="es-ES" b="0" baseline="0" dirty="0"/>
              <a:t> </a:t>
            </a:r>
            <a:r>
              <a:rPr lang="es-ES" b="0" baseline="0" dirty="0" err="1"/>
              <a:t>higher-ability</a:t>
            </a:r>
            <a:r>
              <a:rPr lang="es-ES" b="0" baseline="0" dirty="0"/>
              <a:t> </a:t>
            </a:r>
            <a:r>
              <a:rPr lang="es-ES" b="0" baseline="0" dirty="0" err="1"/>
              <a:t>groups</a:t>
            </a:r>
            <a:r>
              <a:rPr lang="es-ES" b="0"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69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ALTERNATIVE</a:t>
            </a:r>
            <a:r>
              <a:rPr lang="en-US" b="1" baseline="0" dirty="0"/>
              <a:t> VERSION – HIGHER ABILITY</a:t>
            </a:r>
            <a:endParaRPr lang="en-US" b="1" dirty="0"/>
          </a:p>
          <a:p>
            <a:r>
              <a:rPr lang="en-GB" dirty="0"/>
              <a:t>Activity</a:t>
            </a:r>
            <a:r>
              <a:rPr lang="en-GB" baseline="0" dirty="0"/>
              <a:t> as described on the previous slide, but this time requiring a full translation of the dialogue.</a:t>
            </a:r>
          </a:p>
          <a:p>
            <a:r>
              <a:rPr lang="en-GB" baseline="0" dirty="0"/>
              <a:t>Note that the dialogue has been modified very slightly to ensure that all language produced is part of existing productive knowledge or glossed.</a:t>
            </a:r>
          </a:p>
          <a:p>
            <a:r>
              <a:rPr lang="en-GB" baseline="0" dirty="0"/>
              <a:t>It is likely to take longer than the 7 minutes envisaged for the version on the previous slide, given that it requires more writing.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69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22222"/>
                </a:solidFill>
                <a:effectLst/>
                <a:latin typeface="Arial" panose="020B0604020202020204" pitchFamily="34" charset="0"/>
              </a:rPr>
              <a:t>Note: This week’s homework is revision for the assessment next lesson.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515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recap ‘strong’ vowels</a:t>
            </a:r>
            <a:endParaRPr lang="es-ES" b="0" baseline="0" dirty="0"/>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0" indent="0">
              <a:buNone/>
            </a:pPr>
            <a:r>
              <a:rPr lang="en-GB" sz="1200" kern="1200" baseline="0" dirty="0">
                <a:solidFill>
                  <a:schemeClr val="tx1"/>
                </a:solidFill>
                <a:effectLst/>
                <a:latin typeface="+mn-lt"/>
                <a:ea typeface="+mn-ea"/>
                <a:cs typeface="+mn-cs"/>
              </a:rPr>
              <a:t>1. Click to bring up the explanation</a:t>
            </a:r>
          </a:p>
          <a:p>
            <a:pPr marL="0" indent="0">
              <a:buNone/>
            </a:pPr>
            <a:r>
              <a:rPr lang="en-GB" sz="1200" kern="1200" baseline="0" dirty="0">
                <a:solidFill>
                  <a:schemeClr val="tx1"/>
                </a:solidFill>
                <a:effectLst/>
                <a:latin typeface="+mn-lt"/>
                <a:ea typeface="+mn-ea"/>
                <a:cs typeface="+mn-cs"/>
              </a:rPr>
              <a:t>2. Model the pronunciation of words with different combinations of strong vowels</a:t>
            </a:r>
          </a:p>
          <a:p>
            <a:pPr marL="0" indent="0">
              <a:buNone/>
            </a:pPr>
            <a:r>
              <a:rPr lang="en-GB" sz="1200" kern="1200" baseline="0" dirty="0">
                <a:solidFill>
                  <a:schemeClr val="tx1"/>
                </a:solidFill>
                <a:effectLst/>
                <a:latin typeface="+mn-lt"/>
                <a:ea typeface="+mn-ea"/>
                <a:cs typeface="+mn-cs"/>
              </a:rPr>
              <a:t>3. Elicit choral repetition of words from students.</a:t>
            </a: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424294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US" b="1" dirty="0"/>
              <a:t>Aims: </a:t>
            </a:r>
          </a:p>
          <a:p>
            <a:r>
              <a:rPr lang="en-US" b="0" dirty="0" err="1"/>
              <a:t>i</a:t>
            </a:r>
            <a:r>
              <a:rPr lang="en-US" b="0" dirty="0"/>
              <a:t>) to consolidate aural recognition of two strong vowels together (</a:t>
            </a:r>
            <a:r>
              <a:rPr lang="en-US" b="0" dirty="0" err="1"/>
              <a:t>ao</a:t>
            </a:r>
            <a:r>
              <a:rPr lang="en-US" b="0" dirty="0"/>
              <a:t>, </a:t>
            </a:r>
            <a:r>
              <a:rPr lang="en-US" b="0" dirty="0" err="1"/>
              <a:t>oa</a:t>
            </a:r>
            <a:r>
              <a:rPr lang="en-US" b="0" dirty="0"/>
              <a:t>, </a:t>
            </a:r>
            <a:r>
              <a:rPr lang="en-US" b="0" dirty="0" err="1"/>
              <a:t>ee</a:t>
            </a:r>
            <a:r>
              <a:rPr lang="en-US" b="0" dirty="0"/>
              <a:t>, </a:t>
            </a:r>
            <a:r>
              <a:rPr lang="en-US" b="0" dirty="0" err="1"/>
              <a:t>oo</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 consolidate the </a:t>
            </a:r>
            <a:r>
              <a:rPr lang="en-GB" b="0" dirty="0"/>
              <a:t>knowledge of accurate sound-spelling relationships by transcribing words previously taught words in Y7/8.</a:t>
            </a:r>
            <a:br>
              <a:rPr lang="en-GB" b="0" dirty="0"/>
            </a:br>
            <a:br>
              <a:rPr lang="en-GB" b="0" dirty="0"/>
            </a:br>
            <a:r>
              <a:rPr lang="en-GB" b="1" dirty="0"/>
              <a:t>Note:</a:t>
            </a:r>
            <a:r>
              <a:rPr lang="en-GB" b="1" baseline="0" dirty="0"/>
              <a:t> </a:t>
            </a:r>
            <a:r>
              <a:rPr lang="en-GB" b="0" dirty="0"/>
              <a:t>some words are known and others are unknown, making this a hybrid vocabulary/sounds of the language task.</a:t>
            </a:r>
          </a:p>
          <a:p>
            <a:endParaRPr lang="en-GB" dirty="0"/>
          </a:p>
          <a:p>
            <a:r>
              <a:rPr lang="en-GB" b="1" dirty="0"/>
              <a:t>Procedure:</a:t>
            </a:r>
          </a:p>
          <a:p>
            <a:pPr marL="0" indent="0">
              <a:buNone/>
            </a:pPr>
            <a:r>
              <a:rPr lang="en-GB" b="0" dirty="0"/>
              <a:t>1.  Students listen to each sentence and write the missing words.</a:t>
            </a:r>
          </a:p>
          <a:p>
            <a:pPr marL="0" indent="0">
              <a:buNone/>
            </a:pPr>
            <a:r>
              <a:rPr lang="en-GB" b="0" dirty="0"/>
              <a:t>2.  Click to reveal the correct spellings.</a:t>
            </a:r>
          </a:p>
          <a:p>
            <a:pPr marL="228600" indent="-228600">
              <a:buAutoNum type="arabicPeriod" startAt="3"/>
            </a:pPr>
            <a:r>
              <a:rPr lang="en-GB" b="0" dirty="0"/>
              <a:t>Elicit the English meaning of the full sentence. Note that unknown words are not glossed. Where they are not cognates, students are encouraged to use their knowledge of the surrounding words to predict their meaning, e.g. barbacoa.</a:t>
            </a:r>
          </a:p>
          <a:p>
            <a:pPr marL="228600" indent="-228600">
              <a:buAutoNum type="arabicPeriod" startAt="3"/>
            </a:pPr>
            <a:r>
              <a:rPr lang="en-GB" dirty="0"/>
              <a:t>Where a sentence has a (near) cognate, students are asked to pronounce them with the correct stress.</a:t>
            </a:r>
          </a:p>
          <a:p>
            <a:pPr marL="228600" indent="-228600">
              <a:buAutoNum type="arabicPeriod" startAt="3"/>
            </a:pPr>
            <a:r>
              <a:rPr lang="en-GB" dirty="0"/>
              <a:t>Click to show the stressed syllables.</a:t>
            </a:r>
            <a:br>
              <a:rPr lang="en-GB" dirty="0"/>
            </a:br>
            <a:endParaRPr lang="en-GB" dirty="0"/>
          </a:p>
          <a:p>
            <a:pPr marL="0" indent="0">
              <a:buNone/>
            </a:pPr>
            <a:r>
              <a:rPr lang="en-GB" b="1" dirty="0"/>
              <a:t>Transcript</a:t>
            </a:r>
          </a:p>
          <a:p>
            <a:pPr marL="228600" indent="-228600">
              <a:buAutoNum type="arabicPeriod"/>
            </a:pPr>
            <a:r>
              <a:rPr lang="en-GB" dirty="0"/>
              <a:t>Mi </a:t>
            </a:r>
            <a:r>
              <a:rPr lang="en-GB" dirty="0" err="1"/>
              <a:t>tío</a:t>
            </a:r>
            <a:r>
              <a:rPr lang="en-GB" dirty="0"/>
              <a:t> Diego Ochoa es de Bilbao </a:t>
            </a:r>
            <a:r>
              <a:rPr lang="en-GB" dirty="0" err="1"/>
              <a:t>como</a:t>
            </a:r>
            <a:r>
              <a:rPr lang="en-GB" dirty="0"/>
              <a:t> mi </a:t>
            </a:r>
            <a:r>
              <a:rPr lang="en-GB" dirty="0" err="1"/>
              <a:t>mamá</a:t>
            </a:r>
            <a:r>
              <a:rPr lang="en-GB" dirty="0"/>
              <a:t> y </a:t>
            </a:r>
            <a:r>
              <a:rPr lang="en-GB" dirty="0" err="1"/>
              <a:t>papá</a:t>
            </a:r>
            <a:r>
              <a:rPr lang="en-GB" dirty="0"/>
              <a:t>.</a:t>
            </a:r>
          </a:p>
          <a:p>
            <a:pPr marL="228600" indent="-228600">
              <a:buAutoNum type="arabicPeriod"/>
            </a:pPr>
            <a:r>
              <a:rPr lang="en-GB" dirty="0" err="1"/>
              <a:t>Ahora</a:t>
            </a:r>
            <a:r>
              <a:rPr lang="en-GB" dirty="0"/>
              <a:t> </a:t>
            </a:r>
            <a:r>
              <a:rPr lang="en-GB" dirty="0" err="1"/>
              <a:t>vive</a:t>
            </a:r>
            <a:r>
              <a:rPr lang="en-GB" dirty="0"/>
              <a:t> solo </a:t>
            </a:r>
            <a:r>
              <a:rPr lang="en-GB" dirty="0" err="1"/>
              <a:t>en</a:t>
            </a:r>
            <a:r>
              <a:rPr lang="en-GB" dirty="0"/>
              <a:t> </a:t>
            </a:r>
            <a:r>
              <a:rPr lang="en-GB" dirty="0" err="1"/>
              <a:t>Lisboa</a:t>
            </a:r>
            <a:r>
              <a:rPr lang="en-GB" dirty="0"/>
              <a:t>, </a:t>
            </a:r>
            <a:r>
              <a:rPr lang="en-GB" dirty="0" err="1"/>
              <a:t>cerca</a:t>
            </a:r>
            <a:r>
              <a:rPr lang="en-GB" dirty="0"/>
              <a:t> del zoo </a:t>
            </a:r>
            <a:r>
              <a:rPr lang="en-GB" dirty="0" err="1"/>
              <a:t>donde</a:t>
            </a:r>
            <a:r>
              <a:rPr lang="en-GB" dirty="0"/>
              <a:t> </a:t>
            </a:r>
            <a:r>
              <a:rPr lang="en-GB" dirty="0" err="1"/>
              <a:t>estudia</a:t>
            </a:r>
            <a:r>
              <a:rPr lang="en-GB" dirty="0"/>
              <a:t> la </a:t>
            </a:r>
            <a:r>
              <a:rPr lang="en-GB" dirty="0" err="1"/>
              <a:t>ciencia</a:t>
            </a:r>
            <a:r>
              <a:rPr lang="en-GB" dirty="0"/>
              <a:t> de los </a:t>
            </a:r>
            <a:r>
              <a:rPr lang="en-GB" dirty="0" err="1"/>
              <a:t>animales</a:t>
            </a:r>
            <a:r>
              <a:rPr lang="en-GB" dirty="0"/>
              <a:t>.</a:t>
            </a:r>
          </a:p>
          <a:p>
            <a:pPr marL="228600" indent="-228600">
              <a:buAutoNum type="arabicPeriod"/>
            </a:pPr>
            <a:r>
              <a:rPr lang="en-GB" dirty="0"/>
              <a:t>Cree que no </a:t>
            </a:r>
            <a:r>
              <a:rPr lang="en-GB" dirty="0" err="1"/>
              <a:t>tiene</a:t>
            </a:r>
            <a:r>
              <a:rPr lang="en-GB" dirty="0"/>
              <a:t> el </a:t>
            </a:r>
            <a:r>
              <a:rPr lang="en-GB" dirty="0" err="1"/>
              <a:t>tiempo</a:t>
            </a:r>
            <a:r>
              <a:rPr lang="en-GB" dirty="0"/>
              <a:t> para </a:t>
            </a:r>
            <a:r>
              <a:rPr lang="en-GB" dirty="0" err="1"/>
              <a:t>cenar</a:t>
            </a:r>
            <a:r>
              <a:rPr lang="en-GB" dirty="0"/>
              <a:t>, </a:t>
            </a:r>
            <a:r>
              <a:rPr lang="en-GB" dirty="0" err="1"/>
              <a:t>así</a:t>
            </a:r>
            <a:r>
              <a:rPr lang="en-GB" dirty="0"/>
              <a:t> que </a:t>
            </a:r>
            <a:r>
              <a:rPr lang="en-GB" dirty="0" err="1"/>
              <a:t>prepara</a:t>
            </a:r>
            <a:r>
              <a:rPr lang="en-GB" dirty="0"/>
              <a:t> la comida </a:t>
            </a:r>
            <a:r>
              <a:rPr lang="en-GB" dirty="0" err="1"/>
              <a:t>barata</a:t>
            </a:r>
            <a:r>
              <a:rPr lang="en-GB" dirty="0"/>
              <a:t> </a:t>
            </a:r>
            <a:r>
              <a:rPr lang="en-GB" dirty="0" err="1"/>
              <a:t>en</a:t>
            </a:r>
            <a:r>
              <a:rPr lang="en-GB" dirty="0"/>
              <a:t> el </a:t>
            </a:r>
            <a:r>
              <a:rPr lang="en-GB" dirty="0" err="1"/>
              <a:t>microondas</a:t>
            </a:r>
            <a:r>
              <a:rPr lang="en-GB" dirty="0"/>
              <a:t>.</a:t>
            </a:r>
          </a:p>
          <a:p>
            <a:pPr marL="228600" indent="-228600">
              <a:buAutoNum type="arabicPeriod"/>
            </a:pPr>
            <a:r>
              <a:rPr lang="en-GB" dirty="0" err="1"/>
              <a:t>En</a:t>
            </a:r>
            <a:r>
              <a:rPr lang="en-GB" dirty="0"/>
              <a:t> las barbacoas de sus amigos </a:t>
            </a:r>
            <a:r>
              <a:rPr lang="en-GB" dirty="0" err="1"/>
              <a:t>evita</a:t>
            </a:r>
            <a:r>
              <a:rPr lang="en-GB" dirty="0"/>
              <a:t> el alcohol </a:t>
            </a:r>
            <a:r>
              <a:rPr lang="en-GB" dirty="0" err="1"/>
              <a:t>porque</a:t>
            </a:r>
            <a:r>
              <a:rPr lang="en-GB" dirty="0"/>
              <a:t> debe </a:t>
            </a:r>
            <a:r>
              <a:rPr lang="en-GB" dirty="0" err="1"/>
              <a:t>conducir</a:t>
            </a:r>
            <a:r>
              <a:rPr lang="en-GB" dirty="0"/>
              <a:t> el </a:t>
            </a:r>
            <a:r>
              <a:rPr lang="en-GB" dirty="0" err="1"/>
              <a:t>coche</a:t>
            </a:r>
            <a:r>
              <a:rPr lang="en-GB" dirty="0"/>
              <a:t> para </a:t>
            </a:r>
            <a:r>
              <a:rPr lang="en-GB" dirty="0" err="1"/>
              <a:t>volver</a:t>
            </a:r>
            <a:r>
              <a:rPr lang="en-GB" dirty="0"/>
              <a:t> a casa y </a:t>
            </a:r>
            <a:r>
              <a:rPr lang="en-GB" dirty="0" err="1"/>
              <a:t>estudiar</a:t>
            </a:r>
            <a:r>
              <a:rPr lang="en-GB" dirty="0"/>
              <a:t>.</a:t>
            </a:r>
          </a:p>
          <a:p>
            <a:pPr marL="228600" indent="-228600">
              <a:buAutoNum type="arabicPeriod"/>
            </a:pPr>
            <a:r>
              <a:rPr lang="en-GB" dirty="0" err="1"/>
              <a:t>En</a:t>
            </a:r>
            <a:r>
              <a:rPr lang="en-GB" dirty="0"/>
              <a:t> casa </a:t>
            </a:r>
            <a:r>
              <a:rPr lang="en-GB" dirty="0" err="1"/>
              <a:t>bebe</a:t>
            </a:r>
            <a:r>
              <a:rPr lang="en-GB" dirty="0"/>
              <a:t> un chocolate caliente con el cacao </a:t>
            </a:r>
            <a:r>
              <a:rPr lang="en-GB" dirty="0" err="1"/>
              <a:t>latinoamericano</a:t>
            </a:r>
            <a:r>
              <a:rPr lang="en-GB" dirty="0"/>
              <a:t> </a:t>
            </a:r>
            <a:r>
              <a:rPr lang="en-GB" dirty="0" err="1"/>
              <a:t>mientras</a:t>
            </a:r>
            <a:r>
              <a:rPr lang="en-GB" dirty="0"/>
              <a:t> </a:t>
            </a:r>
            <a:r>
              <a:rPr lang="en-GB" dirty="0" err="1"/>
              <a:t>ve</a:t>
            </a:r>
            <a:r>
              <a:rPr lang="en-GB" dirty="0"/>
              <a:t> las </a:t>
            </a:r>
            <a:r>
              <a:rPr lang="en-GB" dirty="0" err="1"/>
              <a:t>noticias</a:t>
            </a:r>
            <a:r>
              <a:rPr lang="en-GB" dirty="0"/>
              <a:t>.</a:t>
            </a:r>
          </a:p>
          <a:p>
            <a:pPr marL="228600" indent="-228600">
              <a:buAutoNum type="arabicPeriod"/>
            </a:pPr>
            <a:r>
              <a:rPr lang="en-GB" dirty="0"/>
              <a:t>Antes de </a:t>
            </a:r>
            <a:r>
              <a:rPr lang="en-GB" dirty="0" err="1"/>
              <a:t>dormir</a:t>
            </a:r>
            <a:r>
              <a:rPr lang="en-GB" dirty="0"/>
              <a:t> lee </a:t>
            </a:r>
            <a:r>
              <a:rPr lang="en-GB" dirty="0" err="1"/>
              <a:t>libros</a:t>
            </a:r>
            <a:r>
              <a:rPr lang="en-GB" dirty="0"/>
              <a:t> </a:t>
            </a:r>
            <a:r>
              <a:rPr lang="en-GB" dirty="0" err="1"/>
              <a:t>sobre</a:t>
            </a:r>
            <a:r>
              <a:rPr lang="en-GB" dirty="0"/>
              <a:t> la </a:t>
            </a:r>
            <a:r>
              <a:rPr lang="en-GB" dirty="0" err="1"/>
              <a:t>historia</a:t>
            </a:r>
            <a:r>
              <a:rPr lang="en-GB" dirty="0"/>
              <a:t> y las </a:t>
            </a:r>
            <a:r>
              <a:rPr lang="en-GB" dirty="0" err="1"/>
              <a:t>guerras</a:t>
            </a:r>
            <a:r>
              <a:rPr lang="en-GB" dirty="0"/>
              <a:t> de </a:t>
            </a:r>
            <a:r>
              <a:rPr lang="en-GB" dirty="0" err="1"/>
              <a:t>Hispanoamérica</a:t>
            </a:r>
            <a:r>
              <a:rPr lang="en-GB"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or cognate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barbacoa [&gt;5000]; alcohol [2296]; zoo [&gt;5000]; </a:t>
            </a:r>
            <a:r>
              <a:rPr lang="en-GB" b="0" baseline="0" dirty="0" err="1"/>
              <a:t>hispanoamérica</a:t>
            </a:r>
            <a:r>
              <a:rPr lang="en-GB" b="0" baseline="0" dirty="0"/>
              <a:t> [&gt;5000]; </a:t>
            </a:r>
            <a:r>
              <a:rPr lang="en-GB" b="0" baseline="0" dirty="0" err="1"/>
              <a:t>mircoondas</a:t>
            </a:r>
            <a:r>
              <a:rPr lang="en-GB" b="0"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74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24 of this week’s vocabulary items. </a:t>
            </a:r>
            <a:br>
              <a:rPr lang="en-GB" dirty="0"/>
            </a:br>
            <a:br>
              <a:rPr lang="en-GB" dirty="0"/>
            </a:br>
            <a:r>
              <a:rPr lang="en-GB" b="1" dirty="0"/>
              <a:t>Procedure:</a:t>
            </a:r>
            <a:br>
              <a:rPr lang="en-GB" dirty="0"/>
            </a:br>
            <a:r>
              <a:rPr lang="en-GB" dirty="0"/>
              <a:t>1. Click on the action buttons to hear the definitions.</a:t>
            </a:r>
          </a:p>
          <a:p>
            <a:r>
              <a:rPr lang="en-GB" dirty="0"/>
              <a:t>2. Students decide if the answer is in column 1, 2, 3 or 4.</a:t>
            </a:r>
          </a:p>
          <a:p>
            <a:r>
              <a:rPr lang="en-GB" dirty="0"/>
              <a:t>3. Click to reveal the answers (the code) along the door.</a:t>
            </a:r>
          </a:p>
          <a:p>
            <a:r>
              <a:rPr lang="en-GB" dirty="0"/>
              <a:t>4. When all the correct answers have been revealed, the door will open.</a:t>
            </a:r>
          </a:p>
          <a:p>
            <a:endParaRPr lang="en-GB" dirty="0"/>
          </a:p>
          <a:p>
            <a:r>
              <a:rPr lang="en-GB" b="1" dirty="0"/>
              <a:t>Transcript:</a:t>
            </a:r>
          </a:p>
          <a:p>
            <a:pPr marL="228600" indent="-228600">
              <a:buAutoNum type="arabicPeriod"/>
            </a:pPr>
            <a:r>
              <a:rPr lang="en-GB" b="0" dirty="0" err="1"/>
              <a:t>Hacer</a:t>
            </a:r>
            <a:r>
              <a:rPr lang="en-GB" b="0" dirty="0"/>
              <a:t> </a:t>
            </a:r>
            <a:r>
              <a:rPr lang="en-GB" b="0" dirty="0" err="1"/>
              <a:t>trabajo</a:t>
            </a:r>
            <a:r>
              <a:rPr lang="en-GB" b="0" dirty="0"/>
              <a:t> para la </a:t>
            </a:r>
            <a:r>
              <a:rPr lang="en-GB" b="0" dirty="0" err="1"/>
              <a:t>escuela</a:t>
            </a:r>
            <a:endParaRPr lang="en-GB" b="0" dirty="0"/>
          </a:p>
          <a:p>
            <a:pPr marL="228600" indent="-228600">
              <a:buAutoNum type="arabicPeriod"/>
            </a:pPr>
            <a:r>
              <a:rPr lang="en-GB" b="0" dirty="0" err="1"/>
              <a:t>Costar</a:t>
            </a:r>
            <a:r>
              <a:rPr lang="en-GB" b="0" dirty="0"/>
              <a:t> </a:t>
            </a:r>
            <a:r>
              <a:rPr lang="en-GB" b="0" dirty="0" err="1"/>
              <a:t>mucho</a:t>
            </a:r>
            <a:r>
              <a:rPr lang="en-GB" b="0" dirty="0"/>
              <a:t> </a:t>
            </a:r>
            <a:r>
              <a:rPr lang="en-GB" b="0" dirty="0" err="1"/>
              <a:t>dinero</a:t>
            </a:r>
            <a:endParaRPr lang="en-GB" b="0" dirty="0"/>
          </a:p>
          <a:p>
            <a:pPr marL="228600" indent="-228600">
              <a:buAutoNum type="arabicPeriod"/>
            </a:pPr>
            <a:r>
              <a:rPr lang="en-GB" b="0" dirty="0"/>
              <a:t>Hoy es un </a:t>
            </a:r>
            <a:r>
              <a:rPr lang="en-GB" b="0" dirty="0" err="1"/>
              <a:t>día</a:t>
            </a:r>
            <a:r>
              <a:rPr lang="en-GB" b="0" dirty="0"/>
              <a:t> para </a:t>
            </a:r>
            <a:r>
              <a:rPr lang="en-GB" b="0" dirty="0" err="1"/>
              <a:t>celebrar</a:t>
            </a:r>
            <a:endParaRPr lang="en-GB" b="0" dirty="0"/>
          </a:p>
          <a:p>
            <a:pPr marL="228600" indent="-228600">
              <a:buAutoNum type="arabicPeriod"/>
            </a:pPr>
            <a:r>
              <a:rPr lang="en-GB" b="0" dirty="0"/>
              <a:t>Personas juntas </a:t>
            </a:r>
            <a:r>
              <a:rPr lang="en-GB" b="0" dirty="0" err="1"/>
              <a:t>en</a:t>
            </a:r>
            <a:r>
              <a:rPr lang="en-GB" b="0" dirty="0"/>
              <a:t> un </a:t>
            </a:r>
            <a:r>
              <a:rPr lang="en-GB" b="0" dirty="0" err="1"/>
              <a:t>grupo</a:t>
            </a:r>
            <a:endParaRPr lang="en-GB" b="0" dirty="0"/>
          </a:p>
          <a:p>
            <a:pPr marL="228600" indent="-228600">
              <a:buAutoNum type="arabicPeriod"/>
            </a:pPr>
            <a:r>
              <a:rPr lang="en-GB" b="0" dirty="0"/>
              <a:t>Una planta </a:t>
            </a:r>
            <a:r>
              <a:rPr lang="en-GB" b="0" dirty="0" err="1"/>
              <a:t>muy</a:t>
            </a:r>
            <a:r>
              <a:rPr lang="en-GB" b="0" dirty="0"/>
              <a:t> </a:t>
            </a:r>
            <a:r>
              <a:rPr lang="en-GB" b="0" dirty="0" err="1"/>
              <a:t>grande</a:t>
            </a:r>
            <a:endParaRPr lang="en-GB" b="0" dirty="0"/>
          </a:p>
          <a:p>
            <a:pPr marL="228600" indent="-228600">
              <a:buAutoNum type="arabicPeriod"/>
            </a:pPr>
            <a:r>
              <a:rPr lang="en-GB" b="0" dirty="0"/>
              <a:t>Comer por la </a:t>
            </a:r>
            <a:r>
              <a:rPr lang="en-GB" b="0" dirty="0" err="1"/>
              <a:t>noche</a:t>
            </a:r>
            <a:endParaRPr lang="en-GB" b="0" dirty="0"/>
          </a:p>
          <a:p>
            <a:pPr marL="228600" indent="-228600">
              <a:buAutoNum type="arabicPeriod"/>
            </a:pPr>
            <a:r>
              <a:rPr lang="en-GB" b="0" dirty="0"/>
              <a:t>El </a:t>
            </a:r>
            <a:r>
              <a:rPr lang="en-GB" b="0" dirty="0" err="1"/>
              <a:t>color</a:t>
            </a:r>
            <a:r>
              <a:rPr lang="en-GB" b="0" dirty="0"/>
              <a:t> de la leche</a:t>
            </a:r>
          </a:p>
          <a:p>
            <a:pPr marL="228600" indent="-228600">
              <a:buAutoNum type="arabicPeriod"/>
            </a:pPr>
            <a:r>
              <a:rPr lang="en-GB" b="0" dirty="0"/>
              <a:t>El </a:t>
            </a:r>
            <a:r>
              <a:rPr lang="en-GB" b="0" dirty="0" err="1"/>
              <a:t>idioma</a:t>
            </a:r>
            <a:r>
              <a:rPr lang="en-GB" b="0" dirty="0"/>
              <a:t> de </a:t>
            </a:r>
            <a:r>
              <a:rPr lang="en-GB" b="0" dirty="0" err="1"/>
              <a:t>Inglaterra</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11161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recap the meaning, use and formation of ‘</a:t>
            </a:r>
            <a:r>
              <a:rPr lang="en-US" b="0" baseline="0" dirty="0" err="1"/>
              <a:t>estar</a:t>
            </a:r>
            <a:r>
              <a:rPr lang="en-US" b="0" baseline="0" dirty="0"/>
              <a:t>’ in the second person singular and plural.</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20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the formation</a:t>
            </a:r>
            <a:r>
              <a:rPr lang="en-US" b="0" baseline="0" dirty="0"/>
              <a:t> and meaning of the present continuous tense with –</a:t>
            </a:r>
            <a:r>
              <a:rPr lang="en-US" b="0" baseline="0" dirty="0" err="1"/>
              <a:t>ar</a:t>
            </a:r>
            <a:r>
              <a:rPr lang="en-US" b="0" baseline="0" dirty="0"/>
              <a:t>, –er and –</a:t>
            </a:r>
            <a:r>
              <a:rPr lang="en-US" b="0" baseline="0" dirty="0" err="1"/>
              <a:t>ir</a:t>
            </a:r>
            <a:r>
              <a:rPr lang="en-US" b="0" baseline="0" dirty="0"/>
              <a:t> verbs. Examples are given that elicit both singular and plural forms of ‘you’, which will be used in the next activity.</a:t>
            </a:r>
            <a:endParaRPr lang="en-US" b="0" dirty="0"/>
          </a:p>
          <a:p>
            <a:endParaRPr lang="en-US" b="1" dirty="0"/>
          </a:p>
          <a:p>
            <a:r>
              <a:rPr lang="en-US" b="1" dirty="0"/>
              <a:t>Procedure:</a:t>
            </a:r>
          </a:p>
          <a:p>
            <a:pPr marL="228600" indent="-228600">
              <a:buAutoNum type="arabicPeriod"/>
            </a:pPr>
            <a:r>
              <a:rPr lang="en-US" b="0" dirty="0"/>
              <a:t>Click to go through</a:t>
            </a:r>
            <a:r>
              <a:rPr lang="en-US" b="0" baseline="0" dirty="0"/>
              <a:t> the slide and explanation.</a:t>
            </a:r>
          </a:p>
          <a:p>
            <a:pPr marL="228600" indent="-228600">
              <a:buAutoNum type="arabicPeriod"/>
            </a:pPr>
            <a:r>
              <a:rPr lang="en-US" b="0" baseline="0" dirty="0"/>
              <a:t>Gaps are left for teachers to elicit answers from students, which are then revealed on the next click.</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15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ii) to consolidate the understanding of key verbs in the present continuous.</a:t>
            </a:r>
          </a:p>
          <a:p>
            <a:endParaRPr lang="en-US" b="1"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a:t>
            </a:r>
          </a:p>
          <a:p>
            <a:pPr marL="228600" indent="-228600">
              <a:buAutoNum type="arabicPeriod"/>
            </a:pPr>
            <a:r>
              <a:rPr lang="en-US" b="0" baseline="0" dirty="0"/>
              <a:t>Students then listen again to complete the English translation of each question.</a:t>
            </a:r>
          </a:p>
          <a:p>
            <a:pPr marL="228600" indent="-228600">
              <a:buAutoNum type="arabicPeriod"/>
            </a:pPr>
            <a:r>
              <a:rPr lang="en-US" b="0" baseline="0" dirty="0"/>
              <a:t>Show the answers and give feedback.</a:t>
            </a:r>
          </a:p>
          <a:p>
            <a:pPr marL="0" indent="0">
              <a:buNone/>
            </a:pPr>
            <a:endParaRPr lang="en-US" b="0" baseline="0" dirty="0"/>
          </a:p>
          <a:p>
            <a:pPr marL="0" indent="0">
              <a:buNone/>
            </a:pPr>
            <a:r>
              <a:rPr lang="en-US" b="0" baseline="0" dirty="0"/>
              <a:t>Note: to create differentiated challenge, alter the animation sequence.  </a:t>
            </a:r>
          </a:p>
          <a:p>
            <a:pPr marL="0" indent="0">
              <a:buNone/>
            </a:pPr>
            <a:r>
              <a:rPr lang="en-US" b="0" baseline="0" dirty="0"/>
              <a:t>As it stands, students can listen again ‘blind’ and write the full sentences. (= most challenging).</a:t>
            </a:r>
            <a:br>
              <a:rPr lang="en-US" b="0" baseline="0" dirty="0"/>
            </a:br>
            <a:r>
              <a:rPr lang="en-US" b="0" baseline="0" dirty="0"/>
              <a:t>Alternatively, they can complete items one-by-one with feedback, with a prompt gapped sentence provided each time. (= most supported)</a:t>
            </a:r>
            <a:br>
              <a:rPr lang="en-US" b="0" baseline="0" dirty="0"/>
            </a:br>
            <a:r>
              <a:rPr lang="en-US" b="0" baseline="0" dirty="0"/>
              <a:t>To create a mid level of challenge, change the animations so that all the gapped sentences appear at once and students complete them all, with feedback at the end.</a:t>
            </a:r>
            <a:br>
              <a:rPr lang="en-US" b="0" baseline="0" dirty="0"/>
            </a:br>
            <a:r>
              <a:rPr lang="en-US" b="0" baseline="0" dirty="0"/>
              <a:t>A further adaption would be to made the 2</a:t>
            </a:r>
            <a:r>
              <a:rPr lang="en-US" b="0" baseline="30000" dirty="0"/>
              <a:t>nd</a:t>
            </a:r>
            <a:r>
              <a:rPr lang="en-US" b="0" baseline="0" dirty="0"/>
              <a:t> stage a reading task. To do this, reveal all the audio sentences in written form first.</a:t>
            </a:r>
            <a:br>
              <a:rPr lang="en-US" b="0" baseline="0" dirty="0"/>
            </a:br>
            <a:endParaRPr lang="en-US" b="0" baseline="0" dirty="0"/>
          </a:p>
          <a:p>
            <a:r>
              <a:rPr lang="en-US" b="1" dirty="0"/>
              <a:t>Transcript:</a:t>
            </a:r>
          </a:p>
          <a:p>
            <a:pPr marL="228600" indent="-228600">
              <a:buAutoNum type="arabicPeriod"/>
            </a:pPr>
            <a:r>
              <a:rPr lang="en-US" b="0" baseline="0" dirty="0"/>
              <a:t>¿</a:t>
            </a:r>
            <a:r>
              <a:rPr lang="en-US" b="0" baseline="0" dirty="0" err="1"/>
              <a:t>Estáis</a:t>
            </a:r>
            <a:r>
              <a:rPr lang="en-US" b="0" baseline="0" dirty="0"/>
              <a:t> </a:t>
            </a:r>
            <a:r>
              <a:rPr lang="en-US" b="0" baseline="0" dirty="0" err="1"/>
              <a:t>estudiando</a:t>
            </a:r>
            <a:r>
              <a:rPr lang="en-US" b="0" baseline="0" dirty="0"/>
              <a:t> </a:t>
            </a:r>
            <a:r>
              <a:rPr lang="en-US" b="0" baseline="0" dirty="0" err="1"/>
              <a:t>ciencias</a:t>
            </a:r>
            <a:r>
              <a:rPr lang="en-US" b="0" baseline="0" dirty="0"/>
              <a:t>?</a:t>
            </a:r>
          </a:p>
          <a:p>
            <a:pPr marL="228600" indent="-228600">
              <a:buAutoNum type="arabicPeriod"/>
            </a:pPr>
            <a:r>
              <a:rPr lang="en-US" b="0" baseline="0" dirty="0"/>
              <a:t>¿</a:t>
            </a:r>
            <a:r>
              <a:rPr lang="en-US" b="0" baseline="0" dirty="0" err="1"/>
              <a:t>Estás</a:t>
            </a:r>
            <a:r>
              <a:rPr lang="en-US" b="0" baseline="0" dirty="0"/>
              <a:t> </a:t>
            </a:r>
            <a:r>
              <a:rPr lang="en-US" b="0" baseline="0" dirty="0" err="1"/>
              <a:t>cenando</a:t>
            </a:r>
            <a:r>
              <a:rPr lang="en-US" b="0" baseline="0" dirty="0"/>
              <a:t> </a:t>
            </a:r>
            <a:r>
              <a:rPr lang="en-US" b="0" baseline="0" dirty="0" err="1"/>
              <a:t>ya</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volviendo</a:t>
            </a:r>
            <a:r>
              <a:rPr lang="en-US" b="0" baseline="0" dirty="0"/>
              <a:t> a </a:t>
            </a:r>
            <a:r>
              <a:rPr lang="en-US" b="0" baseline="0" dirty="0" err="1"/>
              <a:t>esta</a:t>
            </a:r>
            <a:r>
              <a:rPr lang="en-US" b="0" baseline="0" dirty="0"/>
              <a:t> hora?</a:t>
            </a:r>
          </a:p>
          <a:p>
            <a:pPr marL="228600" indent="-228600">
              <a:buAutoNum type="arabicPeriod"/>
            </a:pPr>
            <a:r>
              <a:rPr lang="en-US" b="0" baseline="0" dirty="0"/>
              <a:t>¿</a:t>
            </a:r>
            <a:r>
              <a:rPr lang="en-US" b="0" baseline="0" dirty="0" err="1"/>
              <a:t>Estáis</a:t>
            </a:r>
            <a:r>
              <a:rPr lang="en-US" b="0" baseline="0" dirty="0"/>
              <a:t> </a:t>
            </a:r>
            <a:r>
              <a:rPr lang="en-US" b="0" baseline="0" dirty="0" err="1"/>
              <a:t>limpiando</a:t>
            </a:r>
            <a:r>
              <a:rPr lang="en-US" b="0" baseline="0" dirty="0"/>
              <a:t> el </a:t>
            </a:r>
            <a:r>
              <a:rPr lang="en-US" b="0" baseline="0" dirty="0" err="1"/>
              <a:t>suelo</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subiendo</a:t>
            </a:r>
            <a:r>
              <a:rPr lang="en-US" b="0" baseline="0" dirty="0"/>
              <a:t> a un árbol?</a:t>
            </a:r>
          </a:p>
          <a:p>
            <a:pPr marL="228600" indent="-228600">
              <a:buAutoNum type="arabicPeriod"/>
            </a:pPr>
            <a:r>
              <a:rPr lang="en-US" b="0" baseline="0" dirty="0"/>
              <a:t>¿</a:t>
            </a:r>
            <a:r>
              <a:rPr lang="en-US" b="0" baseline="0" dirty="0" err="1"/>
              <a:t>Estáis</a:t>
            </a:r>
            <a:r>
              <a:rPr lang="en-US" b="0" baseline="0" dirty="0"/>
              <a:t> </a:t>
            </a:r>
            <a:r>
              <a:rPr lang="en-US" b="0" baseline="0" dirty="0" err="1"/>
              <a:t>discutiendo</a:t>
            </a:r>
            <a:r>
              <a:rPr lang="en-US" b="0" baseline="0" dirty="0"/>
              <a:t> </a:t>
            </a:r>
            <a:r>
              <a:rPr lang="en-US" b="0" baseline="0" dirty="0" err="1"/>
              <a:t>sobre</a:t>
            </a:r>
            <a:r>
              <a:rPr lang="en-US" b="0" baseline="0" dirty="0"/>
              <a:t> las </a:t>
            </a:r>
            <a:r>
              <a:rPr lang="en-US" b="0" baseline="0" dirty="0" err="1"/>
              <a:t>noticias</a:t>
            </a:r>
            <a:r>
              <a:rPr lang="en-US" b="0" baseline="0" dirty="0"/>
              <a:t>?</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056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3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audio" Target="../media/audio26.wav"/><Relationship Id="rId5" Type="http://schemas.openxmlformats.org/officeDocument/2006/relationships/image" Target="../media/image16.jpeg"/><Relationship Id="rId10" Type="http://schemas.openxmlformats.org/officeDocument/2006/relationships/audio" Target="../media/audio25.wav"/><Relationship Id="rId4" Type="http://schemas.openxmlformats.org/officeDocument/2006/relationships/image" Target="../media/image15.tiff"/><Relationship Id="rId9" Type="http://schemas.openxmlformats.org/officeDocument/2006/relationships/audio" Target="../media/audio24.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18.jpg"/><Relationship Id="rId7" Type="http://schemas.openxmlformats.org/officeDocument/2006/relationships/audio" Target="../media/audio30.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9.wav"/><Relationship Id="rId5" Type="http://schemas.microsoft.com/office/2007/relationships/hdphoto" Target="../media/hdphoto3.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18.jpg"/><Relationship Id="rId7" Type="http://schemas.openxmlformats.org/officeDocument/2006/relationships/audio" Target="../media/audio33.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32.wav"/><Relationship Id="rId5" Type="http://schemas.microsoft.com/office/2007/relationships/hdphoto" Target="../media/hdphoto4.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hyperlink" Target="https://quizlet.com/gb/601626808/year-9-term-12-week-5-mashup-d-flash-cards/?new" TargetMode="External"/><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quizlet.com/gb/601621417/year-9-spanish-term-12-week-5-mashup-b-flash-cards/?new" TargetMode="External"/><Relationship Id="rId11" Type="http://schemas.openxmlformats.org/officeDocument/2006/relationships/image" Target="../media/image24.png"/><Relationship Id="rId5" Type="http://schemas.openxmlformats.org/officeDocument/2006/relationships/hyperlink" Target="https://quizlet.com/gb/601624218/year-9-spanish-term-12-week-5-mashup-c-flash-cards/?new" TargetMode="External"/><Relationship Id="rId10" Type="http://schemas.openxmlformats.org/officeDocument/2006/relationships/image" Target="../media/image23.png"/><Relationship Id="rId4" Type="http://schemas.openxmlformats.org/officeDocument/2006/relationships/hyperlink" Target="https://quizlet.com/gb/601609886/year-9-spanish-term-12-week-5-mashup-a-flash-cards/?new" TargetMode="Externa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36.wav"/><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10.png"/><Relationship Id="rId5" Type="http://schemas.openxmlformats.org/officeDocument/2006/relationships/audio" Target="../media/audio38.wav"/><Relationship Id="rId10" Type="http://schemas.openxmlformats.org/officeDocument/2006/relationships/image" Target="../media/image39.png"/><Relationship Id="rId4" Type="http://schemas.openxmlformats.org/officeDocument/2006/relationships/audio" Target="../media/audio37.wav"/><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3.png"/><Relationship Id="rId18" Type="http://schemas.openxmlformats.org/officeDocument/2006/relationships/audio" Target="../media/audio46.wav"/><Relationship Id="rId3" Type="http://schemas.openxmlformats.org/officeDocument/2006/relationships/slideLayout" Target="../slideLayouts/slideLayout3.xml"/><Relationship Id="rId21" Type="http://schemas.openxmlformats.org/officeDocument/2006/relationships/image" Target="../media/image49.png"/><Relationship Id="rId7" Type="http://schemas.openxmlformats.org/officeDocument/2006/relationships/audio" Target="../media/audio42.wav"/><Relationship Id="rId12" Type="http://schemas.openxmlformats.org/officeDocument/2006/relationships/image" Target="../media/image42.jpeg"/><Relationship Id="rId17" Type="http://schemas.openxmlformats.org/officeDocument/2006/relationships/image" Target="../media/image46.png"/><Relationship Id="rId2" Type="http://schemas.openxmlformats.org/officeDocument/2006/relationships/audio" Target="../media/media1.wav"/><Relationship Id="rId16" Type="http://schemas.openxmlformats.org/officeDocument/2006/relationships/image" Target="../media/image45.png"/><Relationship Id="rId20" Type="http://schemas.openxmlformats.org/officeDocument/2006/relationships/image" Target="../media/image48.png"/><Relationship Id="rId1" Type="http://schemas.microsoft.com/office/2007/relationships/media" Target="../media/media1.wav"/><Relationship Id="rId6" Type="http://schemas.openxmlformats.org/officeDocument/2006/relationships/audio" Target="../media/audio41.wav"/><Relationship Id="rId11" Type="http://schemas.openxmlformats.org/officeDocument/2006/relationships/image" Target="../media/image41.jpeg"/><Relationship Id="rId5" Type="http://schemas.openxmlformats.org/officeDocument/2006/relationships/audio" Target="../media/audio40.wav"/><Relationship Id="rId15" Type="http://schemas.openxmlformats.org/officeDocument/2006/relationships/image" Target="../media/image44.gif"/><Relationship Id="rId23" Type="http://schemas.openxmlformats.org/officeDocument/2006/relationships/image" Target="../media/image50.tiff"/><Relationship Id="rId10" Type="http://schemas.openxmlformats.org/officeDocument/2006/relationships/audio" Target="../media/audio45.wav"/><Relationship Id="rId19" Type="http://schemas.openxmlformats.org/officeDocument/2006/relationships/image" Target="../media/image47.png"/><Relationship Id="rId4" Type="http://schemas.openxmlformats.org/officeDocument/2006/relationships/notesSlide" Target="../notesSlides/notesSlide31.xml"/><Relationship Id="rId9" Type="http://schemas.openxmlformats.org/officeDocument/2006/relationships/audio" Target="../media/audio44.wav"/><Relationship Id="rId14" Type="http://schemas.microsoft.com/office/2007/relationships/hdphoto" Target="../media/hdphoto5.wdp"/><Relationship Id="rId22"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hyperlink" Target="https://quizlet.com/gb/601626808/year-9-term-12-week-5-mashup-d-flash-cards/?new" TargetMode="External"/><Relationship Id="rId12"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quizlet.com/gb/601621417/year-9-spanish-term-12-week-5-mashup-b-flash-cards/?new" TargetMode="External"/><Relationship Id="rId11" Type="http://schemas.openxmlformats.org/officeDocument/2006/relationships/image" Target="../media/image24.png"/><Relationship Id="rId5" Type="http://schemas.openxmlformats.org/officeDocument/2006/relationships/hyperlink" Target="https://quizlet.com/gb/601624218/year-9-spanish-term-12-week-5-mashup-c-flash-cards/?new" TargetMode="External"/><Relationship Id="rId10" Type="http://schemas.openxmlformats.org/officeDocument/2006/relationships/image" Target="../media/image23.png"/><Relationship Id="rId4" Type="http://schemas.openxmlformats.org/officeDocument/2006/relationships/hyperlink" Target="https://quizlet.com/gb/601609886/year-9-spanish-term-12-week-5-mashup-a-flash-cards/?new" TargetMode="Externa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8.png"/><Relationship Id="rId7" Type="http://schemas.openxmlformats.org/officeDocument/2006/relationships/audio" Target="../media/audio10.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audio" Target="../media/audio16.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audio" Target="../media/audio17.wav"/><Relationship Id="rId7" Type="http://schemas.openxmlformats.org/officeDocument/2006/relationships/audio" Target="../media/audio19.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audio" Target="../media/audio22.wav"/><Relationship Id="rId5" Type="http://schemas.openxmlformats.org/officeDocument/2006/relationships/image" Target="../media/image10.png"/><Relationship Id="rId10" Type="http://schemas.openxmlformats.org/officeDocument/2006/relationships/audio" Target="../media/audio21.wav"/><Relationship Id="rId4" Type="http://schemas.openxmlformats.org/officeDocument/2006/relationships/audio" Target="../media/audio18.wav"/><Relationship Id="rId9"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720590"/>
            <a:ext cx="5526178" cy="2032973"/>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a:t>
            </a:r>
            <a:r>
              <a:rPr lang="en-GB" sz="2600" dirty="0">
                <a:solidFill>
                  <a:prstClr val="white"/>
                </a:solidFill>
                <a:latin typeface="Century Gothic" panose="020B0502020202020204" pitchFamily="34" charset="0"/>
              </a:rPr>
              <a:t>2</a:t>
            </a:r>
            <a:r>
              <a:rPr kumimoji="0" lang="en-GB" sz="2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lang="en-GB" sz="1600" dirty="0">
                <a:solidFill>
                  <a:prstClr val="white"/>
                </a:solidFill>
                <a:latin typeface="Century Gothic" panose="020B0502020202020204" pitchFamily="34" charset="0"/>
              </a:rPr>
              <a:t>Pete Watson / Louise Caruso / Amanda Izquierdo</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25/04/24</a:t>
            </a:r>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a:xfrm>
            <a:off x="363538" y="1480457"/>
            <a:ext cx="6640512" cy="1316718"/>
          </a:xfrm>
        </p:spPr>
        <p:txBody>
          <a:bodyPr>
            <a:normAutofit fontScale="70000" lnSpcReduction="20000"/>
          </a:bodyPr>
          <a:lstStyle/>
          <a:p>
            <a:pPr>
              <a:lnSpc>
                <a:spcPct val="120000"/>
              </a:lnSpc>
            </a:pPr>
            <a:r>
              <a:rPr lang="en-GB" sz="5400" b="1" dirty="0">
                <a:solidFill>
                  <a:prstClr val="white"/>
                </a:solidFill>
              </a:rPr>
              <a:t>Describing people and talking about what they do</a:t>
            </a:r>
            <a:endParaRPr lang="en-GB"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p:txBody>
          <a:bodyPr>
            <a:noAutofit/>
          </a:bodyPr>
          <a:lstStyle/>
          <a:p>
            <a:pPr algn="l"/>
            <a:r>
              <a:rPr lang="en-GB" sz="2800" dirty="0">
                <a:solidFill>
                  <a:prstClr val="white"/>
                </a:solidFill>
              </a:rPr>
              <a:t>Revision and test practice</a:t>
            </a:r>
          </a:p>
          <a:p>
            <a:r>
              <a:rPr lang="en-GB" sz="2800" dirty="0">
                <a:solidFill>
                  <a:prstClr val="white"/>
                </a:solidFill>
              </a:rPr>
              <a:t>Strong vowels together</a:t>
            </a:r>
          </a:p>
          <a:p>
            <a:pPr algn="l"/>
            <a:endParaRPr lang="en-GB" sz="2800" dirty="0">
              <a:solidFill>
                <a:prstClr val="white"/>
              </a:solidFill>
            </a:endParaRPr>
          </a:p>
          <a:p>
            <a:endParaRPr lang="en-US" sz="2800" dirty="0"/>
          </a:p>
        </p:txBody>
      </p:sp>
    </p:spTree>
    <p:extLst>
      <p:ext uri="{BB962C8B-B14F-4D97-AF65-F5344CB8AC3E}">
        <p14:creationId xmlns:p14="http://schemas.microsoft.com/office/powerpoint/2010/main" val="21438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320540" cy="647577"/>
          </a:xfrm>
        </p:spPr>
        <p:txBody>
          <a:bodyPr>
            <a:noAutofit/>
          </a:bodyPr>
          <a:lstStyle/>
          <a:p>
            <a:r>
              <a:rPr lang="en-GB" sz="2600" b="1" dirty="0">
                <a:solidFill>
                  <a:schemeClr val="bg1"/>
                </a:solidFill>
              </a:rPr>
              <a:t>Reflexive pronoun ‘se’</a:t>
            </a:r>
          </a:p>
        </p:txBody>
      </p:sp>
      <p:sp>
        <p:nvSpPr>
          <p:cNvPr id="19" name="TextBox 7">
            <a:extLst>
              <a:ext uri="{FF2B5EF4-FFF2-40B4-BE49-F238E27FC236}">
                <a16:creationId xmlns:a16="http://schemas.microsoft.com/office/drawing/2014/main" id="{7358B955-B00D-C44A-BCE5-A7B5E06155A2}"/>
              </a:ext>
            </a:extLst>
          </p:cNvPr>
          <p:cNvSpPr txBox="1"/>
          <p:nvPr/>
        </p:nvSpPr>
        <p:spPr>
          <a:xfrm>
            <a:off x="152171" y="1206131"/>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When the ’doer’ (subject) and ‘receiver’ (</a:t>
            </a:r>
            <a:r>
              <a:rPr kumimoji="0" lang="en-GB" sz="2200" b="0" i="0" u="none" strike="noStrike" kern="1200" cap="none" spc="0" normalizeH="0" baseline="0" noProof="0">
                <a:ln>
                  <a:noFill/>
                </a:ln>
                <a:effectLst/>
                <a:uLnTx/>
                <a:uFillTx/>
                <a:latin typeface="Century Gothic" panose="020B0502020202020204" pitchFamily="34" charset="0"/>
                <a:ea typeface="+mn-ea"/>
                <a:cs typeface="+mn-cs"/>
              </a:rPr>
              <a:t>object) of the verb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are </a:t>
            </a:r>
            <a:r>
              <a:rPr kumimoji="0" lang="en-GB" sz="2200" b="0" i="0" u="sng" strike="noStrike" kern="1200" cap="none" spc="0" normalizeH="0" baseline="0" noProof="0" dirty="0">
                <a:ln>
                  <a:noFill/>
                </a:ln>
                <a:effectLst/>
                <a:uLnTx/>
                <a:uFillTx/>
                <a:latin typeface="Century Gothic" panose="020B0502020202020204" pitchFamily="34" charset="0"/>
                <a:ea typeface="+mn-ea"/>
                <a:cs typeface="+mn-cs"/>
              </a:rPr>
              <a:t>not</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the same person, we use an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after the verb:</a:t>
            </a:r>
          </a:p>
        </p:txBody>
      </p:sp>
      <p:sp>
        <p:nvSpPr>
          <p:cNvPr id="20" name="TextBox 7">
            <a:extLst>
              <a:ext uri="{FF2B5EF4-FFF2-40B4-BE49-F238E27FC236}">
                <a16:creationId xmlns:a16="http://schemas.microsoft.com/office/drawing/2014/main" id="{80D31EFD-5BB1-EA43-A359-D83E1DAECA86}"/>
              </a:ext>
            </a:extLst>
          </p:cNvPr>
          <p:cNvSpPr txBox="1"/>
          <p:nvPr/>
        </p:nvSpPr>
        <p:spPr>
          <a:xfrm>
            <a:off x="198147" y="3123653"/>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When the ‘doer’ (subject) and ‘receiver’ (object) of an action are the </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same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person we use a </a:t>
            </a:r>
            <a:r>
              <a:rPr kumimoji="0" lang="en-GB" sz="2200" b="1" i="0" u="none" strike="noStrike" kern="1200" cap="none" spc="0" normalizeH="0" baseline="0" noProof="0">
                <a:ln>
                  <a:noFill/>
                </a:ln>
                <a:effectLst/>
                <a:uLnTx/>
                <a:uFillTx/>
                <a:latin typeface="Century Gothic" panose="020B0502020202020204" pitchFamily="34" charset="0"/>
                <a:ea typeface="+mn-ea"/>
                <a:cs typeface="+mn-cs"/>
              </a:rPr>
              <a:t>reflexive pronoun</a:t>
            </a:r>
            <a:r>
              <a:rPr kumimoji="0" lang="en-GB"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For example:</a:t>
            </a:r>
          </a:p>
        </p:txBody>
      </p:sp>
      <p:sp>
        <p:nvSpPr>
          <p:cNvPr id="21" name="TextBox 7">
            <a:extLst>
              <a:ext uri="{FF2B5EF4-FFF2-40B4-BE49-F238E27FC236}">
                <a16:creationId xmlns:a16="http://schemas.microsoft.com/office/drawing/2014/main" id="{E352F30D-480A-1E47-B47B-F30D9ACF6565}"/>
              </a:ext>
            </a:extLst>
          </p:cNvPr>
          <p:cNvSpPr txBox="1"/>
          <p:nvPr/>
        </p:nvSpPr>
        <p:spPr>
          <a:xfrm>
            <a:off x="198147" y="2334169"/>
            <a:ext cx="2965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Pinta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a</a:t>
            </a:r>
            <a:r>
              <a:rPr lang="en-GB" sz="2200" dirty="0">
                <a:latin typeface="Century Gothic" panose="020B0502020202020204" pitchFamily="34" charset="0"/>
              </a:rPr>
              <a:t>l </a:t>
            </a:r>
            <a:r>
              <a:rPr lang="en-GB" sz="2200" dirty="0" err="1">
                <a:latin typeface="Century Gothic" panose="020B0502020202020204" pitchFamily="34" charset="0"/>
              </a:rPr>
              <a:t>niño</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22" name="TextBox 7">
            <a:extLst>
              <a:ext uri="{FF2B5EF4-FFF2-40B4-BE49-F238E27FC236}">
                <a16:creationId xmlns:a16="http://schemas.microsoft.com/office/drawing/2014/main" id="{AEAC80C4-56A2-3846-8230-CA2567B530BA}"/>
              </a:ext>
            </a:extLst>
          </p:cNvPr>
          <p:cNvSpPr txBox="1"/>
          <p:nvPr/>
        </p:nvSpPr>
        <p:spPr>
          <a:xfrm>
            <a:off x="2394751" y="2329266"/>
            <a:ext cx="44793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S/he paints the child.</a:t>
            </a:r>
          </a:p>
        </p:txBody>
      </p:sp>
      <p:sp>
        <p:nvSpPr>
          <p:cNvPr id="23" name="TextBox 7">
            <a:extLst>
              <a:ext uri="{FF2B5EF4-FFF2-40B4-BE49-F238E27FC236}">
                <a16:creationId xmlns:a16="http://schemas.microsoft.com/office/drawing/2014/main" id="{40D05CED-FBDD-204F-B3DD-F37F1FD8150D}"/>
              </a:ext>
            </a:extLst>
          </p:cNvPr>
          <p:cNvSpPr txBox="1"/>
          <p:nvPr/>
        </p:nvSpPr>
        <p:spPr>
          <a:xfrm>
            <a:off x="152171" y="5830658"/>
            <a:ext cx="25154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pinta</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p>
        </p:txBody>
      </p:sp>
      <p:sp>
        <p:nvSpPr>
          <p:cNvPr id="24" name="TextBox 7">
            <a:extLst>
              <a:ext uri="{FF2B5EF4-FFF2-40B4-BE49-F238E27FC236}">
                <a16:creationId xmlns:a16="http://schemas.microsoft.com/office/drawing/2014/main" id="{CBE57A92-26B3-1B45-8E1E-07F638B27473}"/>
              </a:ext>
            </a:extLst>
          </p:cNvPr>
          <p:cNvSpPr txBox="1"/>
          <p:nvPr/>
        </p:nvSpPr>
        <p:spPr>
          <a:xfrm>
            <a:off x="152171" y="4251691"/>
            <a:ext cx="5269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S/he </a:t>
            </a:r>
            <a:r>
              <a:rPr lang="en-GB" sz="2200" dirty="0">
                <a:latin typeface="Century Gothic" panose="020B0502020202020204" pitchFamily="34" charset="0"/>
              </a:rPr>
              <a:t>paints</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himself/herself</a:t>
            </a:r>
            <a:r>
              <a:rPr kumimoji="0" lang="en-GB" sz="220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7">
            <a:extLst>
              <a:ext uri="{FF2B5EF4-FFF2-40B4-BE49-F238E27FC236}">
                <a16:creationId xmlns:a16="http://schemas.microsoft.com/office/drawing/2014/main" id="{49724B13-6842-494B-BD75-4F9A94376376}"/>
              </a:ext>
            </a:extLst>
          </p:cNvPr>
          <p:cNvSpPr txBox="1"/>
          <p:nvPr/>
        </p:nvSpPr>
        <p:spPr>
          <a:xfrm>
            <a:off x="99141" y="5041175"/>
            <a:ext cx="89387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To mean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herself</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or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himself</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in Spanish, use ‘</a:t>
            </a:r>
            <a:r>
              <a:rPr kumimoji="0" lang="en-GB" sz="2200" b="1" i="0" u="none" strike="noStrike" kern="1200" cap="none" spc="0" normalizeH="0" baseline="0" noProof="0" dirty="0">
                <a:ln>
                  <a:noFill/>
                </a:ln>
                <a:solidFill>
                  <a:schemeClr val="tx2"/>
                </a:solidFill>
                <a:effectLst/>
                <a:uLnTx/>
                <a:uFillTx/>
                <a:latin typeface="Century Gothic" panose="020B0502020202020204" pitchFamily="34" charset="0"/>
                <a:ea typeface="Century Gothic"/>
                <a:cs typeface="Century Gothic"/>
                <a:sym typeface="Century Gothic"/>
              </a:rPr>
              <a:t>se</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a:t>
            </a:r>
            <a:r>
              <a:rPr kumimoji="0" lang="en-GB" sz="2200" b="0" i="0" u="sng"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before</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a verb. </a:t>
            </a:r>
          </a:p>
        </p:txBody>
      </p:sp>
      <p:sp>
        <p:nvSpPr>
          <p:cNvPr id="26" name="TextBox 7">
            <a:extLst>
              <a:ext uri="{FF2B5EF4-FFF2-40B4-BE49-F238E27FC236}">
                <a16:creationId xmlns:a16="http://schemas.microsoft.com/office/drawing/2014/main" id="{C95A4D65-62E9-C548-8EC2-0C93D2EDADD0}"/>
              </a:ext>
            </a:extLst>
          </p:cNvPr>
          <p:cNvSpPr txBox="1"/>
          <p:nvPr/>
        </p:nvSpPr>
        <p:spPr>
          <a:xfrm>
            <a:off x="1955305" y="5830658"/>
            <a:ext cx="5269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S/he paints </a:t>
            </a:r>
            <a:r>
              <a:rPr kumimoji="0" lang="en-GB" sz="2200" b="1" i="1" u="none" strike="noStrike" kern="1200" cap="none" spc="0" normalizeH="0" baseline="0" noProof="0" dirty="0">
                <a:ln>
                  <a:noFill/>
                </a:ln>
                <a:effectLst/>
                <a:uLnTx/>
                <a:uFillTx/>
                <a:latin typeface="Century Gothic" panose="020B0502020202020204" pitchFamily="34" charset="0"/>
                <a:ea typeface="+mn-ea"/>
                <a:cs typeface="+mn-cs"/>
              </a:rPr>
              <a:t>himself/herself</a:t>
            </a: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8" name="Rounded Rectangle 11">
            <a:extLst>
              <a:ext uri="{FF2B5EF4-FFF2-40B4-BE49-F238E27FC236}">
                <a16:creationId xmlns:a16="http://schemas.microsoft.com/office/drawing/2014/main" id="{035B4FAA-75E6-5A41-B95E-49D4B2ED3A24}"/>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Imagen 4">
            <a:extLst>
              <a:ext uri="{FF2B5EF4-FFF2-40B4-BE49-F238E27FC236}">
                <a16:creationId xmlns:a16="http://schemas.microsoft.com/office/drawing/2014/main" id="{E635978B-B2F3-0A47-887F-66F11E28B7F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922" b="93178" l="10000" r="90000">
                        <a14:foregroundMark x1="61591" y1="49457" x2="57045" y2="46357"/>
                        <a14:foregroundMark x1="57045" y1="46357" x2="53750" y2="46202"/>
                        <a14:foregroundMark x1="57500" y1="47597" x2="52045" y2="47907"/>
                        <a14:foregroundMark x1="52045" y1="47907" x2="55000" y2="45736"/>
                        <a14:foregroundMark x1="54773" y1="45426" x2="49432" y2="46047"/>
                        <a14:foregroundMark x1="49432" y1="46047" x2="55455" y2="49302"/>
                        <a14:foregroundMark x1="55455" y1="49302" x2="58523" y2="49457"/>
                        <a14:foregroundMark x1="53409" y1="49147" x2="48182" y2="47907"/>
                        <a14:foregroundMark x1="48182" y1="47907" x2="53977" y2="45736"/>
                        <a14:foregroundMark x1="53977" y1="45736" x2="56705" y2="46202"/>
                        <a14:foregroundMark x1="55227" y1="45116" x2="49886" y2="44806"/>
                        <a14:foregroundMark x1="49886" y1="44806" x2="47159" y2="46202"/>
                        <a14:foregroundMark x1="58409" y1="44806" x2="49432" y2="44651"/>
                        <a14:foregroundMark x1="44886" y1="87132" x2="40568" y2="92713"/>
                        <a14:foregroundMark x1="40568" y1="92713" x2="39432" y2="93178"/>
                        <a14:foregroundMark x1="53409" y1="92093" x2="50114" y2="91783"/>
                      </a14:backgroundRemoval>
                    </a14:imgEffect>
                  </a14:imgLayer>
                </a14:imgProps>
              </a:ext>
              <a:ext uri="{28A0092B-C50C-407E-A947-70E740481C1C}">
                <a14:useLocalDpi xmlns:a14="http://schemas.microsoft.com/office/drawing/2010/main"/>
              </a:ext>
            </a:extLst>
          </a:blip>
          <a:stretch>
            <a:fillRect/>
          </a:stretch>
        </p:blipFill>
        <p:spPr>
          <a:xfrm>
            <a:off x="5688367" y="1494374"/>
            <a:ext cx="2371367" cy="1738104"/>
          </a:xfrm>
          <a:prstGeom prst="rect">
            <a:avLst/>
          </a:prstGeom>
        </p:spPr>
      </p:pic>
      <p:pic>
        <p:nvPicPr>
          <p:cNvPr id="1026" name="Picture 2" descr="put on makeup clip art - Clip Art Library">
            <a:extLst>
              <a:ext uri="{FF2B5EF4-FFF2-40B4-BE49-F238E27FC236}">
                <a16:creationId xmlns:a16="http://schemas.microsoft.com/office/drawing/2014/main" id="{A6FC3766-FA1E-5A44-BE4E-7C181975C1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11145" y="3585597"/>
            <a:ext cx="1439484" cy="1405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D1A667E-CD46-E841-8E13-2086060B831E}"/>
              </a:ext>
            </a:extLst>
          </p:cNvPr>
          <p:cNvGraphicFramePr>
            <a:graphicFrameLocks noGrp="1"/>
          </p:cNvGraphicFramePr>
          <p:nvPr>
            <p:extLst>
              <p:ext uri="{D42A27DB-BD31-4B8C-83A1-F6EECF244321}">
                <p14:modId xmlns:p14="http://schemas.microsoft.com/office/powerpoint/2010/main" val="1524191159"/>
              </p:ext>
            </p:extLst>
          </p:nvPr>
        </p:nvGraphicFramePr>
        <p:xfrm>
          <a:off x="7470341" y="928605"/>
          <a:ext cx="4484468" cy="5307303"/>
        </p:xfrm>
        <a:graphic>
          <a:graphicData uri="http://schemas.openxmlformats.org/drawingml/2006/table">
            <a:tbl>
              <a:tblPr firstRow="1" bandRow="1">
                <a:tableStyleId>{5DA37D80-6434-44D0-A028-1B22A696006F}</a:tableStyleId>
              </a:tblPr>
              <a:tblGrid>
                <a:gridCol w="409310">
                  <a:extLst>
                    <a:ext uri="{9D8B030D-6E8A-4147-A177-3AD203B41FA5}">
                      <a16:colId xmlns:a16="http://schemas.microsoft.com/office/drawing/2014/main" val="989228181"/>
                    </a:ext>
                  </a:extLst>
                </a:gridCol>
                <a:gridCol w="4075158">
                  <a:extLst>
                    <a:ext uri="{9D8B030D-6E8A-4147-A177-3AD203B41FA5}">
                      <a16:colId xmlns:a16="http://schemas.microsoft.com/office/drawing/2014/main" val="1380892025"/>
                    </a:ext>
                  </a:extLst>
                </a:gridCol>
              </a:tblGrid>
              <a:tr h="440975">
                <a:tc>
                  <a:txBody>
                    <a:bodyPr/>
                    <a:lstStyle/>
                    <a:p>
                      <a:pPr algn="ctr"/>
                      <a:endParaRPr lang="x-none" sz="2000" dirty="0">
                        <a:solidFill>
                          <a:srgbClr val="203864"/>
                        </a:solidFill>
                      </a:endParaRPr>
                    </a:p>
                  </a:txBody>
                  <a:tcPr>
                    <a:noFill/>
                  </a:tcPr>
                </a:tc>
                <a:tc>
                  <a:txBody>
                    <a:bodyPr/>
                    <a:lstStyle/>
                    <a:p>
                      <a:pPr algn="ctr"/>
                      <a:r>
                        <a:rPr lang="es-ES" sz="2000" dirty="0">
                          <a:solidFill>
                            <a:schemeClr val="tx1"/>
                          </a:solidFill>
                        </a:rPr>
                        <a:t>Las frases</a:t>
                      </a:r>
                      <a:r>
                        <a:rPr lang="x-none" sz="2000" dirty="0">
                          <a:solidFill>
                            <a:schemeClr val="tx1"/>
                          </a:solidFill>
                        </a:rPr>
                        <a:t> en inglés</a:t>
                      </a:r>
                    </a:p>
                  </a:txBody>
                  <a:tcPr anchor="ctr">
                    <a:noFill/>
                  </a:tcPr>
                </a:tc>
                <a:extLst>
                  <a:ext uri="{0D108BD9-81ED-4DB2-BD59-A6C34878D82A}">
                    <a16:rowId xmlns:a16="http://schemas.microsoft.com/office/drawing/2014/main" val="3329030544"/>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1</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1291749181"/>
                  </a:ext>
                </a:extLst>
              </a:tr>
              <a:tr h="895392">
                <a:tc>
                  <a:txBody>
                    <a:bodyPr/>
                    <a:lstStyle/>
                    <a:p>
                      <a:pPr algn="ctr"/>
                      <a:r>
                        <a:rPr lang="x-none" sz="2000" b="1" dirty="0">
                          <a:solidFill>
                            <a:srgbClr val="203864"/>
                          </a:solidFill>
                        </a:rPr>
                        <a:t>2</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1031186801"/>
                  </a:ext>
                </a:extLst>
              </a:tr>
              <a:tr h="7377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3</a:t>
                      </a:r>
                    </a:p>
                  </a:txBody>
                  <a:tcPr anchor="ctr">
                    <a:noFill/>
                  </a:tcPr>
                </a:tc>
                <a:tc>
                  <a:txBody>
                    <a:bodyPr/>
                    <a:lstStyle/>
                    <a:p>
                      <a:pPr algn="ctr"/>
                      <a:endParaRPr lang="x-none" sz="2000">
                        <a:solidFill>
                          <a:srgbClr val="203864"/>
                        </a:solidFill>
                      </a:endParaRPr>
                    </a:p>
                  </a:txBody>
                  <a:tcPr anchor="ctr">
                    <a:noFill/>
                  </a:tcPr>
                </a:tc>
                <a:extLst>
                  <a:ext uri="{0D108BD9-81ED-4DB2-BD59-A6C34878D82A}">
                    <a16:rowId xmlns:a16="http://schemas.microsoft.com/office/drawing/2014/main" val="355860901"/>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4</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3145942733"/>
                  </a:ext>
                </a:extLst>
              </a:tr>
              <a:tr h="8035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5</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4291527649"/>
                  </a:ext>
                </a:extLst>
              </a:tr>
              <a:tr h="8225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6</a:t>
                      </a:r>
                    </a:p>
                  </a:txBody>
                  <a:tcPr anchor="ctr">
                    <a:noFill/>
                  </a:tcPr>
                </a:tc>
                <a:tc>
                  <a:txBody>
                    <a:bodyPr/>
                    <a:lstStyle/>
                    <a:p>
                      <a:pPr algn="ctr"/>
                      <a:endParaRPr lang="x-none" sz="2000" dirty="0">
                        <a:solidFill>
                          <a:srgbClr val="203864"/>
                        </a:solidFill>
                      </a:endParaRPr>
                    </a:p>
                  </a:txBody>
                  <a:tcPr anchor="ctr">
                    <a:noFill/>
                  </a:tcPr>
                </a:tc>
                <a:extLst>
                  <a:ext uri="{0D108BD9-81ED-4DB2-BD59-A6C34878D82A}">
                    <a16:rowId xmlns:a16="http://schemas.microsoft.com/office/drawing/2014/main" val="285853154"/>
                  </a:ext>
                </a:extLst>
              </a:tr>
            </a:tbl>
          </a:graphicData>
        </a:graphic>
      </p:graphicFrame>
      <p:sp>
        <p:nvSpPr>
          <p:cNvPr id="54" name="CuadroTexto 53">
            <a:extLst>
              <a:ext uri="{FF2B5EF4-FFF2-40B4-BE49-F238E27FC236}">
                <a16:creationId xmlns:a16="http://schemas.microsoft.com/office/drawing/2014/main" id="{5DF8F167-48C2-8745-971E-CF34105E85C6}"/>
              </a:ext>
            </a:extLst>
          </p:cNvPr>
          <p:cNvSpPr txBox="1"/>
          <p:nvPr/>
        </p:nvSpPr>
        <p:spPr>
          <a:xfrm>
            <a:off x="7910937" y="3245875"/>
            <a:ext cx="4080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_________ a t-</a:t>
            </a:r>
            <a:r>
              <a:rPr kumimoji="0" lang="es-ES" sz="2000" b="0" i="0" u="none" strike="noStrike" kern="1200" cap="none" spc="0" normalizeH="0" baseline="0" noProof="0" dirty="0" err="1">
                <a:ln>
                  <a:noFill/>
                </a:ln>
                <a:effectLst/>
                <a:uLnTx/>
                <a:uFillTx/>
                <a:latin typeface="Century Gothic" panose="020F0302020204030204"/>
                <a:ea typeface="+mn-ea"/>
                <a:cs typeface="+mn-cs"/>
              </a:rPr>
              <a:t>shirt</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on</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the</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dog</a:t>
            </a:r>
            <a:r>
              <a:rPr kumimoji="0" lang="es-ES" sz="2000" b="0" i="0" u="none" strike="noStrike" kern="1200" cap="none" spc="0" normalizeH="0" baseline="0" noProof="0" dirty="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p:txBody>
          <a:bodyPr>
            <a:noAutofit/>
          </a:bodyPr>
          <a:lstStyle/>
          <a:p>
            <a:r>
              <a:rPr lang="es-ES" sz="2400" b="1" dirty="0"/>
              <a:t>Las actividades de Lucía</a:t>
            </a:r>
            <a:endParaRPr lang="x-none" sz="2400" dirty="0"/>
          </a:p>
        </p:txBody>
      </p:sp>
      <p:sp>
        <p:nvSpPr>
          <p:cNvPr id="4" name="Rounded Rectangle 11">
            <a:extLst>
              <a:ext uri="{FF2B5EF4-FFF2-40B4-BE49-F238E27FC236}">
                <a16:creationId xmlns:a16="http://schemas.microsoft.com/office/drawing/2014/main" id="{C77DE3E9-7345-3040-8775-058A077DDAA8}"/>
              </a:ext>
            </a:extLst>
          </p:cNvPr>
          <p:cNvSpPr/>
          <p:nvPr/>
        </p:nvSpPr>
        <p:spPr>
          <a:xfrm>
            <a:off x="9758974" y="139203"/>
            <a:ext cx="2195835" cy="35738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CuadroTexto 23">
            <a:extLst>
              <a:ext uri="{FF2B5EF4-FFF2-40B4-BE49-F238E27FC236}">
                <a16:creationId xmlns:a16="http://schemas.microsoft.com/office/drawing/2014/main" id="{268532A2-4C0C-FF45-B849-F370774636FF}"/>
              </a:ext>
            </a:extLst>
          </p:cNvPr>
          <p:cNvSpPr txBox="1"/>
          <p:nvPr/>
        </p:nvSpPr>
        <p:spPr>
          <a:xfrm>
            <a:off x="7861522" y="5528022"/>
            <a:ext cx="4080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__________ at a </a:t>
            </a:r>
            <a:r>
              <a:rPr kumimoji="0" lang="es-ES" sz="2000" b="0" i="0" u="none" strike="noStrike" kern="1200" cap="none" spc="0" normalizeH="0" baseline="0" noProof="0" dirty="0" err="1">
                <a:ln>
                  <a:noFill/>
                </a:ln>
                <a:effectLst/>
                <a:uLnTx/>
                <a:uFillTx/>
                <a:latin typeface="Century Gothic" panose="020F0302020204030204"/>
                <a:ea typeface="+mn-ea"/>
                <a:cs typeface="+mn-cs"/>
              </a:rPr>
              <a:t>famous</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journalist</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on</a:t>
            </a:r>
            <a:r>
              <a:rPr kumimoji="0" lang="es-ES" sz="2000" b="0" i="0" u="none" strike="noStrike" kern="1200" cap="none" spc="0" normalizeH="0" baseline="0" noProof="0" dirty="0">
                <a:ln>
                  <a:noFill/>
                </a:ln>
                <a:effectLst/>
                <a:uLnTx/>
                <a:uFillTx/>
                <a:latin typeface="Century Gothic" panose="020F0302020204030204"/>
                <a:ea typeface="+mn-ea"/>
                <a:cs typeface="+mn-cs"/>
              </a:rPr>
              <a:t> TV.</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3613198873"/>
              </p:ext>
            </p:extLst>
          </p:nvPr>
        </p:nvGraphicFramePr>
        <p:xfrm>
          <a:off x="250012" y="1001802"/>
          <a:ext cx="7041818" cy="5234107"/>
        </p:xfrm>
        <a:graphic>
          <a:graphicData uri="http://schemas.openxmlformats.org/drawingml/2006/table">
            <a:tbl>
              <a:tblPr firstRow="1" bandRow="1">
                <a:tableStyleId>{5DA37D80-6434-44D0-A028-1B22A696006F}</a:tableStyleId>
              </a:tblPr>
              <a:tblGrid>
                <a:gridCol w="424545">
                  <a:extLst>
                    <a:ext uri="{9D8B030D-6E8A-4147-A177-3AD203B41FA5}">
                      <a16:colId xmlns:a16="http://schemas.microsoft.com/office/drawing/2014/main" val="764618492"/>
                    </a:ext>
                  </a:extLst>
                </a:gridCol>
                <a:gridCol w="1873771">
                  <a:extLst>
                    <a:ext uri="{9D8B030D-6E8A-4147-A177-3AD203B41FA5}">
                      <a16:colId xmlns:a16="http://schemas.microsoft.com/office/drawing/2014/main" val="989228181"/>
                    </a:ext>
                  </a:extLst>
                </a:gridCol>
                <a:gridCol w="4743502">
                  <a:extLst>
                    <a:ext uri="{9D8B030D-6E8A-4147-A177-3AD203B41FA5}">
                      <a16:colId xmlns:a16="http://schemas.microsoft.com/office/drawing/2014/main" val="1380892025"/>
                    </a:ext>
                  </a:extLst>
                </a:gridCol>
              </a:tblGrid>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1</a:t>
                      </a:r>
                    </a:p>
                  </a:txBody>
                  <a:tcPr anchor="ctr">
                    <a:lnB w="12700" cap="flat" cmpd="sng" algn="ctr">
                      <a:solidFill>
                        <a:schemeClr val="accent2"/>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Despierta...</a:t>
                      </a:r>
                      <a:endParaRPr lang="x-none" sz="2000" b="0" dirty="0">
                        <a:solidFill>
                          <a:schemeClr val="tx1"/>
                        </a:solidFill>
                      </a:endParaRPr>
                    </a:p>
                  </a:txBody>
                  <a:tcPr anchor="ctr">
                    <a:lnB w="12700" cap="flat" cmpd="sng" algn="ctr">
                      <a:solidFill>
                        <a:schemeClr val="accent2"/>
                      </a:solidFill>
                      <a:prstDash val="solid"/>
                      <a:round/>
                      <a:headEnd type="none" w="med" len="med"/>
                      <a:tailEnd type="none" w="med" len="med"/>
                    </a:lnB>
                    <a:noFill/>
                  </a:tcPr>
                </a:tc>
                <a:tc>
                  <a:txBody>
                    <a:bodyPr/>
                    <a:lstStyle/>
                    <a:p>
                      <a:pPr marL="457200" indent="-457200" algn="l">
                        <a:buAutoNum type="alphaLcParenR"/>
                      </a:pPr>
                      <a:r>
                        <a:rPr lang="es-ES" sz="2000" b="0" dirty="0">
                          <a:solidFill>
                            <a:schemeClr val="tx1"/>
                          </a:solidFill>
                        </a:rPr>
                        <a:t>a su mamá temprano.</a:t>
                      </a:r>
                    </a:p>
                    <a:p>
                      <a:pPr marL="457200" indent="-457200" algn="l">
                        <a:buAutoNum type="alphaLcParenR"/>
                      </a:pPr>
                      <a:r>
                        <a:rPr lang="es-ES" sz="2000" b="0" dirty="0">
                          <a:solidFill>
                            <a:schemeClr val="tx1"/>
                          </a:solidFill>
                        </a:rPr>
                        <a:t>temprano para estudiar.</a:t>
                      </a:r>
                      <a:endParaRPr lang="x-none" sz="2000" b="0" dirty="0">
                        <a:solidFill>
                          <a:schemeClr val="tx1"/>
                        </a:solidFill>
                      </a:endParaRPr>
                    </a:p>
                  </a:txBody>
                  <a:tcPr anchor="ctr">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9174918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2</a:t>
                      </a:r>
                    </a:p>
                  </a:txBody>
                  <a:tcPr anchor="ctr">
                    <a:lnT w="12700" cap="flat" cmpd="sng" algn="ctr">
                      <a:solidFill>
                        <a:schemeClr val="accent2"/>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rPr>
                        <a:t>Se levanta...</a:t>
                      </a:r>
                      <a:endParaRPr lang="x-none" sz="2000" b="0">
                        <a:solidFill>
                          <a:schemeClr val="tx1"/>
                        </a:solidFill>
                      </a:endParaRPr>
                    </a:p>
                  </a:txBody>
                  <a:tcPr anchor="ctr">
                    <a:lnT w="12700" cap="flat" cmpd="sng" algn="ctr">
                      <a:solidFill>
                        <a:schemeClr val="accent2"/>
                      </a:solidFill>
                      <a:prstDash val="solid"/>
                      <a:round/>
                      <a:headEnd type="none" w="med" len="med"/>
                      <a:tailEnd type="none" w="med" len="med"/>
                    </a:lnT>
                    <a:noFill/>
                  </a:tcPr>
                </a:tc>
                <a:tc>
                  <a:txBody>
                    <a:bodyPr/>
                    <a:lstStyle/>
                    <a:p>
                      <a:pPr marL="457200" indent="-457200" algn="l">
                        <a:buAutoNum type="alphaLcParenR"/>
                      </a:pPr>
                      <a:r>
                        <a:rPr lang="es-ES" sz="2000" b="0" dirty="0">
                          <a:solidFill>
                            <a:schemeClr val="tx1"/>
                          </a:solidFill>
                        </a:rPr>
                        <a:t>para bajar al jardín.</a:t>
                      </a:r>
                    </a:p>
                    <a:p>
                      <a:pPr marL="457200" indent="-457200" algn="l">
                        <a:buAutoNum type="alphaLcParenR"/>
                      </a:pPr>
                      <a:r>
                        <a:rPr lang="es-ES" sz="2000" b="0" dirty="0">
                          <a:solidFill>
                            <a:schemeClr val="tx1"/>
                          </a:solidFill>
                        </a:rPr>
                        <a:t>a su hermano.</a:t>
                      </a:r>
                      <a:endParaRPr lang="x-none" sz="2000" b="0">
                        <a:solidFill>
                          <a:schemeClr val="tx1"/>
                        </a:solidFill>
                      </a:endParaRPr>
                    </a:p>
                  </a:txBody>
                  <a:tcPr anchor="ctr">
                    <a:lnT w="1270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03118680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Pone...</a:t>
                      </a:r>
                      <a:endParaRPr lang="x-none" sz="2000">
                        <a:solidFill>
                          <a:schemeClr val="tx1"/>
                        </a:solidFill>
                      </a:endParaRPr>
                    </a:p>
                  </a:txBody>
                  <a:tcPr anchor="ct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chemeClr val="tx1"/>
                          </a:solidFill>
                        </a:rPr>
                        <a:t>una camisa blanca.</a:t>
                      </a:r>
                    </a:p>
                    <a:p>
                      <a:pPr marL="457200" indent="-457200" algn="l">
                        <a:buAutoNum type="alphaLcParenR"/>
                      </a:pPr>
                      <a:r>
                        <a:rPr lang="es-ES" sz="2000" dirty="0">
                          <a:solidFill>
                            <a:schemeClr val="tx1"/>
                          </a:solidFill>
                        </a:rPr>
                        <a:t>una camisa al perro.</a:t>
                      </a:r>
                    </a:p>
                  </a:txBody>
                  <a:tcPr anchor="ctr">
                    <a:noFill/>
                  </a:tcPr>
                </a:tc>
                <a:extLst>
                  <a:ext uri="{0D108BD9-81ED-4DB2-BD59-A6C34878D82A}">
                    <a16:rowId xmlns:a16="http://schemas.microsoft.com/office/drawing/2014/main" val="355860901"/>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4</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Se presenta...</a:t>
                      </a:r>
                      <a:endParaRPr lang="x-none" sz="2000">
                        <a:solidFill>
                          <a:schemeClr val="tx1"/>
                        </a:solidFill>
                      </a:endParaRPr>
                    </a:p>
                  </a:txBody>
                  <a:tcPr anchor="ctr">
                    <a:noFill/>
                  </a:tcPr>
                </a:tc>
                <a:tc>
                  <a:txBody>
                    <a:bodyPr/>
                    <a:lstStyle/>
                    <a:p>
                      <a:pPr marL="457200" indent="-457200" algn="l">
                        <a:buAutoNum type="alphaLcParenR"/>
                      </a:pPr>
                      <a:r>
                        <a:rPr lang="es-ES" sz="2000" dirty="0">
                          <a:solidFill>
                            <a:schemeClr val="tx1"/>
                          </a:solidFill>
                        </a:rPr>
                        <a:t>un amigo a su tía.</a:t>
                      </a:r>
                    </a:p>
                    <a:p>
                      <a:pPr marL="457200" indent="-457200" algn="l">
                        <a:buAutoNum type="alphaLcParenR"/>
                      </a:pPr>
                      <a:r>
                        <a:rPr lang="es-ES" sz="2000" dirty="0">
                          <a:solidFill>
                            <a:schemeClr val="tx1"/>
                          </a:solidFill>
                        </a:rPr>
                        <a:t>en el equipo nuevo de fútbol.</a:t>
                      </a:r>
                      <a:endParaRPr lang="x-none" sz="2000">
                        <a:solidFill>
                          <a:schemeClr val="tx1"/>
                        </a:solidFill>
                      </a:endParaRPr>
                    </a:p>
                  </a:txBody>
                  <a:tcPr anchor="ctr">
                    <a:noFill/>
                  </a:tcPr>
                </a:tc>
                <a:extLst>
                  <a:ext uri="{0D108BD9-81ED-4DB2-BD59-A6C34878D82A}">
                    <a16:rowId xmlns:a16="http://schemas.microsoft.com/office/drawing/2014/main" val="3145942733"/>
                  </a:ext>
                </a:extLst>
              </a:tr>
              <a:tr h="841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5</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Se sienta... </a:t>
                      </a:r>
                      <a:endParaRPr lang="x-none" sz="2000">
                        <a:solidFill>
                          <a:schemeClr val="tx1"/>
                        </a:solidFill>
                      </a:endParaRPr>
                    </a:p>
                  </a:txBody>
                  <a:tcPr anchor="ctr">
                    <a:noFill/>
                  </a:tcPr>
                </a:tc>
                <a:tc>
                  <a:txBody>
                    <a:bodyPr/>
                    <a:lstStyle/>
                    <a:p>
                      <a:pPr marL="457200" indent="-457200" algn="l">
                        <a:buAutoNum type="alphaLcParenR"/>
                      </a:pPr>
                      <a:r>
                        <a:rPr lang="es-ES" sz="2000" dirty="0">
                          <a:solidFill>
                            <a:schemeClr val="tx1"/>
                          </a:solidFill>
                        </a:rPr>
                        <a:t>y ve las noticias con su papá.</a:t>
                      </a:r>
                    </a:p>
                    <a:p>
                      <a:pPr marL="457200" indent="-457200" algn="l">
                        <a:buAutoNum type="alphaLcParenR"/>
                      </a:pPr>
                      <a:r>
                        <a:rPr lang="es-ES" sz="2000" dirty="0">
                          <a:solidFill>
                            <a:schemeClr val="tx1"/>
                          </a:solidFill>
                        </a:rPr>
                        <a:t>a su prima en la silla.</a:t>
                      </a:r>
                      <a:endParaRPr lang="x-none" sz="2000" dirty="0">
                        <a:solidFill>
                          <a:schemeClr val="tx1"/>
                        </a:solidFill>
                      </a:endParaRPr>
                    </a:p>
                  </a:txBody>
                  <a:tcPr anchor="ctr">
                    <a:noFill/>
                  </a:tcPr>
                </a:tc>
                <a:extLst>
                  <a:ext uri="{0D108BD9-81ED-4DB2-BD59-A6C34878D82A}">
                    <a16:rowId xmlns:a16="http://schemas.microsoft.com/office/drawing/2014/main" val="4291527649"/>
                  </a:ext>
                </a:extLst>
              </a:tr>
              <a:tr h="10262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6</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rPr>
                        <a:t>Mira... </a:t>
                      </a:r>
                    </a:p>
                  </a:txBody>
                  <a:tcPr anchor="ctr">
                    <a:noFill/>
                  </a:tcPr>
                </a:tc>
                <a:tc>
                  <a:txBody>
                    <a:bodyPr/>
                    <a:lstStyle/>
                    <a:p>
                      <a:pPr marL="457200" indent="-457200" algn="l">
                        <a:buAutoNum type="alphaLcParenR"/>
                      </a:pPr>
                      <a:r>
                        <a:rPr lang="es-ES" sz="2000" dirty="0">
                          <a:solidFill>
                            <a:schemeClr val="tx1"/>
                          </a:solidFill>
                        </a:rPr>
                        <a:t>en el espejo.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dirty="0">
                          <a:solidFill>
                            <a:schemeClr val="tx1"/>
                          </a:solidFill>
                        </a:rPr>
                        <a:t>a una periodista famosa en la tele.</a:t>
                      </a:r>
                    </a:p>
                  </a:txBody>
                  <a:tcPr anchor="ctr">
                    <a:noFill/>
                  </a:tcPr>
                </a:tc>
                <a:extLst>
                  <a:ext uri="{0D108BD9-81ED-4DB2-BD59-A6C34878D82A}">
                    <a16:rowId xmlns:a16="http://schemas.microsoft.com/office/drawing/2014/main" val="285853154"/>
                  </a:ext>
                </a:extLst>
              </a:tr>
            </a:tbl>
          </a:graphicData>
        </a:graphic>
      </p:graphicFrame>
      <p:sp>
        <p:nvSpPr>
          <p:cNvPr id="46" name="CuadroTexto 45">
            <a:extLst>
              <a:ext uri="{FF2B5EF4-FFF2-40B4-BE49-F238E27FC236}">
                <a16:creationId xmlns:a16="http://schemas.microsoft.com/office/drawing/2014/main" id="{C68B9869-5EF3-0B49-A898-B9E3DB04B24A}"/>
              </a:ext>
            </a:extLst>
          </p:cNvPr>
          <p:cNvSpPr txBox="1"/>
          <p:nvPr/>
        </p:nvSpPr>
        <p:spPr>
          <a:xfrm>
            <a:off x="7922523" y="2233017"/>
            <a:ext cx="3900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____________to </a:t>
            </a:r>
            <a:r>
              <a:rPr kumimoji="0" lang="es-ES" sz="2000" b="0" i="0" u="none" strike="noStrike" kern="1200" cap="none" spc="0" normalizeH="0" baseline="0" noProof="0" dirty="0" err="1">
                <a:ln>
                  <a:noFill/>
                </a:ln>
                <a:effectLst/>
                <a:uLnTx/>
                <a:uFillTx/>
                <a:latin typeface="Century Gothic" panose="020F0302020204030204"/>
                <a:ea typeface="+mn-ea"/>
                <a:cs typeface="+mn-cs"/>
              </a:rPr>
              <a:t>go</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down</a:t>
            </a:r>
            <a:r>
              <a:rPr kumimoji="0" lang="es-ES" sz="2000" b="0" i="0" u="none" strike="noStrike" kern="1200" cap="none" spc="0" normalizeH="0" baseline="0" noProof="0" dirty="0">
                <a:ln>
                  <a:noFill/>
                </a:ln>
                <a:effectLst/>
                <a:uLnTx/>
                <a:uFillTx/>
                <a:latin typeface="Century Gothic" panose="020F0302020204030204"/>
                <a:ea typeface="+mn-ea"/>
                <a:cs typeface="+mn-cs"/>
              </a:rPr>
              <a:t> to </a:t>
            </a:r>
            <a:r>
              <a:rPr kumimoji="0" lang="es-ES" sz="2000" b="0" i="0" u="none" strike="noStrike" kern="1200" cap="none" spc="0" normalizeH="0" baseline="0" noProof="0" dirty="0" err="1">
                <a:ln>
                  <a:noFill/>
                </a:ln>
                <a:effectLst/>
                <a:uLnTx/>
                <a:uFillTx/>
                <a:latin typeface="Century Gothic" panose="020F0302020204030204"/>
                <a:ea typeface="+mn-ea"/>
                <a:cs typeface="+mn-cs"/>
              </a:rPr>
              <a:t>the</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garden</a:t>
            </a:r>
            <a:r>
              <a:rPr kumimoji="0" lang="es-ES" sz="2000" b="0" i="0" u="none" strike="noStrike" kern="1200" cap="none" spc="0" normalizeH="0" baseline="0" noProof="0" dirty="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53EFB947-18CB-744B-9615-CF7A0A63ED13}"/>
              </a:ext>
            </a:extLst>
          </p:cNvPr>
          <p:cNvSpPr txBox="1"/>
          <p:nvPr/>
        </p:nvSpPr>
        <p:spPr>
          <a:xfrm>
            <a:off x="7861522" y="3861992"/>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_____________________ to </a:t>
            </a:r>
            <a:r>
              <a:rPr kumimoji="0" lang="es-ES" sz="2000" b="0" i="0" u="none" strike="noStrike" kern="1200" cap="none" spc="0" normalizeH="0" baseline="0" noProof="0" dirty="0" err="1">
                <a:ln>
                  <a:noFill/>
                </a:ln>
                <a:effectLst/>
                <a:uLnTx/>
                <a:uFillTx/>
                <a:latin typeface="Century Gothic" panose="020F0302020204030204"/>
                <a:ea typeface="+mn-ea"/>
                <a:cs typeface="+mn-cs"/>
              </a:rPr>
              <a:t>the</a:t>
            </a:r>
            <a:r>
              <a:rPr kumimoji="0" lang="es-ES" sz="2000" b="0" i="0" u="none" strike="noStrike" kern="1200" cap="none" spc="0" normalizeH="0" baseline="0" noProof="0" dirty="0">
                <a:ln>
                  <a:noFill/>
                </a:ln>
                <a:effectLst/>
                <a:uLnTx/>
                <a:uFillTx/>
                <a:latin typeface="Century Gothic" panose="020F0302020204030204"/>
                <a:ea typeface="+mn-ea"/>
                <a:cs typeface="+mn-cs"/>
              </a:rPr>
              <a:t> new </a:t>
            </a:r>
            <a:r>
              <a:rPr kumimoji="0" lang="es-ES" sz="2000" b="0" i="0" u="none" strike="noStrike" kern="1200" cap="none" spc="0" normalizeH="0" baseline="0" noProof="0" dirty="0" err="1">
                <a:ln>
                  <a:noFill/>
                </a:ln>
                <a:effectLst/>
                <a:uLnTx/>
                <a:uFillTx/>
                <a:latin typeface="Century Gothic" panose="020F0302020204030204"/>
                <a:ea typeface="+mn-ea"/>
                <a:cs typeface="+mn-cs"/>
              </a:rPr>
              <a:t>football</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team</a:t>
            </a:r>
            <a:r>
              <a:rPr kumimoji="0" lang="es-ES" sz="2000" b="0" i="0" u="none" strike="noStrike" kern="1200" cap="none" spc="0" normalizeH="0" baseline="0" noProof="0" dirty="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48" name="CuadroTexto 47">
            <a:extLst>
              <a:ext uri="{FF2B5EF4-FFF2-40B4-BE49-F238E27FC236}">
                <a16:creationId xmlns:a16="http://schemas.microsoft.com/office/drawing/2014/main" id="{E2839408-2BF5-4045-8C63-95FE2D5457A5}"/>
              </a:ext>
            </a:extLst>
          </p:cNvPr>
          <p:cNvSpPr txBox="1"/>
          <p:nvPr/>
        </p:nvSpPr>
        <p:spPr>
          <a:xfrm>
            <a:off x="7902521" y="4638080"/>
            <a:ext cx="3794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 </a:t>
            </a:r>
            <a:r>
              <a:rPr kumimoji="0" lang="es-ES" sz="2000" b="0" i="0" u="none" strike="noStrike" kern="1200" cap="none" spc="0" normalizeH="0" baseline="0" noProof="0" dirty="0" err="1">
                <a:ln>
                  <a:noFill/>
                </a:ln>
                <a:effectLst/>
                <a:uLnTx/>
                <a:uFillTx/>
                <a:latin typeface="Century Gothic" panose="020F0302020204030204"/>
                <a:ea typeface="+mn-ea"/>
                <a:cs typeface="+mn-cs"/>
              </a:rPr>
              <a:t>down</a:t>
            </a:r>
            <a:r>
              <a:rPr kumimoji="0" lang="es-ES" sz="2000" b="0" i="0" u="none" strike="noStrike" kern="1200" cap="none" spc="0" normalizeH="0" baseline="0" noProof="0" dirty="0">
                <a:ln>
                  <a:noFill/>
                </a:ln>
                <a:effectLst/>
                <a:uLnTx/>
                <a:uFillTx/>
                <a:latin typeface="Century Gothic" panose="020F0302020204030204"/>
                <a:ea typeface="+mn-ea"/>
                <a:cs typeface="+mn-cs"/>
              </a:rPr>
              <a:t> and </a:t>
            </a:r>
            <a:r>
              <a:rPr kumimoji="0" lang="es-ES" sz="2000" b="0" i="0" u="none" strike="noStrike" kern="1200" cap="none" spc="0" normalizeH="0" baseline="0" noProof="0" dirty="0" err="1">
                <a:ln>
                  <a:noFill/>
                </a:ln>
                <a:effectLst/>
                <a:uLnTx/>
                <a:uFillTx/>
                <a:latin typeface="Century Gothic" panose="020F0302020204030204"/>
                <a:ea typeface="+mn-ea"/>
                <a:cs typeface="+mn-cs"/>
              </a:rPr>
              <a:t>watches</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the</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news</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with</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her</a:t>
            </a:r>
            <a:r>
              <a:rPr kumimoji="0" lang="es-ES" sz="2000" b="0" i="0" u="none" strike="noStrike" kern="1200" cap="none" spc="0" normalizeH="0" baseline="0" noProof="0" dirty="0">
                <a:ln>
                  <a:noFill/>
                </a:ln>
                <a:effectLst/>
                <a:uLnTx/>
                <a:uFillTx/>
                <a:latin typeface="Century Gothic" panose="020F0302020204030204"/>
                <a:ea typeface="+mn-ea"/>
                <a:cs typeface="+mn-cs"/>
              </a:rPr>
              <a:t> dad.</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49" name="CuadroTexto 48">
            <a:extLst>
              <a:ext uri="{FF2B5EF4-FFF2-40B4-BE49-F238E27FC236}">
                <a16:creationId xmlns:a16="http://schemas.microsoft.com/office/drawing/2014/main" id="{2C464884-07F4-E04D-9619-FBB31D2BDCC7}"/>
              </a:ext>
            </a:extLst>
          </p:cNvPr>
          <p:cNvSpPr txBox="1"/>
          <p:nvPr/>
        </p:nvSpPr>
        <p:spPr>
          <a:xfrm>
            <a:off x="7952791" y="1375330"/>
            <a:ext cx="3900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effectLst/>
                <a:uLnTx/>
                <a:uFillTx/>
                <a:latin typeface="Century Gothic" panose="020F0302020204030204"/>
                <a:ea typeface="+mn-ea"/>
                <a:cs typeface="+mn-cs"/>
              </a:rPr>
              <a:t>______________ </a:t>
            </a:r>
            <a:r>
              <a:rPr kumimoji="0" lang="es-ES" sz="2000" b="0" i="0" u="none" strike="noStrike" kern="1200" cap="none" spc="0" normalizeH="0" baseline="0" noProof="0" dirty="0" err="1">
                <a:ln>
                  <a:noFill/>
                </a:ln>
                <a:effectLst/>
                <a:uLnTx/>
                <a:uFillTx/>
                <a:latin typeface="Century Gothic" panose="020F0302020204030204"/>
                <a:ea typeface="+mn-ea"/>
                <a:cs typeface="+mn-cs"/>
              </a:rPr>
              <a:t>her</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mother</a:t>
            </a:r>
            <a:r>
              <a:rPr kumimoji="0" lang="es-ES" sz="2000" b="0" i="0" u="none" strike="noStrike" kern="1200" cap="none" spc="0" normalizeH="0" baseline="0" noProof="0" dirty="0">
                <a:ln>
                  <a:noFill/>
                </a:ln>
                <a:effectLst/>
                <a:uLnTx/>
                <a:uFillTx/>
                <a:latin typeface="Century Gothic" panose="020F0302020204030204"/>
                <a:ea typeface="+mn-ea"/>
                <a:cs typeface="+mn-cs"/>
              </a:rPr>
              <a:t> </a:t>
            </a:r>
            <a:r>
              <a:rPr kumimoji="0" lang="es-ES" sz="2000" b="0" i="0" u="none" strike="noStrike" kern="1200" cap="none" spc="0" normalizeH="0" baseline="0" noProof="0" dirty="0" err="1">
                <a:ln>
                  <a:noFill/>
                </a:ln>
                <a:effectLst/>
                <a:uLnTx/>
                <a:uFillTx/>
                <a:latin typeface="Century Gothic" panose="020F0302020204030204"/>
                <a:ea typeface="+mn-ea"/>
                <a:cs typeface="+mn-cs"/>
              </a:rPr>
              <a:t>early</a:t>
            </a:r>
            <a:r>
              <a:rPr kumimoji="0" lang="es-ES" sz="2000" b="0" i="0" u="none" strike="noStrike" kern="1200" cap="none" spc="0" normalizeH="0" baseline="0" noProof="0" dirty="0">
                <a:ln>
                  <a:noFill/>
                </a:ln>
                <a:effectLst/>
                <a:uLnTx/>
                <a:uFillTx/>
                <a:latin typeface="Century Gothic" panose="020F0302020204030204"/>
                <a:ea typeface="+mn-ea"/>
                <a:cs typeface="+mn-cs"/>
              </a:rPr>
              <a:t>.</a:t>
            </a:r>
            <a:endParaRPr kumimoji="0" lang="x-none" sz="2000" b="0" i="0" u="none" strike="noStrike" kern="1200" cap="none" spc="0" normalizeH="0" baseline="0" noProof="0" dirty="0">
              <a:ln>
                <a:noFill/>
              </a:ln>
              <a:effectLst/>
              <a:uLnTx/>
              <a:uFillTx/>
              <a:latin typeface="Century Gothic" panose="020F0302020204030204"/>
              <a:ea typeface="+mn-ea"/>
              <a:cs typeface="+mn-cs"/>
            </a:endParaRPr>
          </a:p>
        </p:txBody>
      </p:sp>
      <p:sp>
        <p:nvSpPr>
          <p:cNvPr id="21" name="CuadroTexto 20">
            <a:extLst>
              <a:ext uri="{FF2B5EF4-FFF2-40B4-BE49-F238E27FC236}">
                <a16:creationId xmlns:a16="http://schemas.microsoft.com/office/drawing/2014/main" id="{0DB3E22A-AAA2-1548-9290-04906309C55C}"/>
              </a:ext>
            </a:extLst>
          </p:cNvPr>
          <p:cNvSpPr txBox="1"/>
          <p:nvPr/>
        </p:nvSpPr>
        <p:spPr>
          <a:xfrm>
            <a:off x="7989679" y="1335964"/>
            <a:ext cx="1964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wakes</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up</a:t>
            </a:r>
            <a:endParaRPr kumimoji="0" lang="x-none"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2" name="CuadroTexto 21">
            <a:extLst>
              <a:ext uri="{FF2B5EF4-FFF2-40B4-BE49-F238E27FC236}">
                <a16:creationId xmlns:a16="http://schemas.microsoft.com/office/drawing/2014/main" id="{44E1488C-95D7-104B-A97D-4D05C8935CDB}"/>
              </a:ext>
            </a:extLst>
          </p:cNvPr>
          <p:cNvSpPr txBox="1"/>
          <p:nvPr/>
        </p:nvSpPr>
        <p:spPr>
          <a:xfrm>
            <a:off x="7902521" y="2204241"/>
            <a:ext cx="16382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gets</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up</a:t>
            </a:r>
            <a:endParaRPr kumimoji="0" lang="x-none"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3" name="CuadroTexto 22">
            <a:extLst>
              <a:ext uri="{FF2B5EF4-FFF2-40B4-BE49-F238E27FC236}">
                <a16:creationId xmlns:a16="http://schemas.microsoft.com/office/drawing/2014/main" id="{2978D44D-5404-7441-9AD4-39B7F702E974}"/>
              </a:ext>
            </a:extLst>
          </p:cNvPr>
          <p:cNvSpPr txBox="1"/>
          <p:nvPr/>
        </p:nvSpPr>
        <p:spPr>
          <a:xfrm>
            <a:off x="7922523" y="3199788"/>
            <a:ext cx="13713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put</a:t>
            </a:r>
            <a:r>
              <a:rPr lang="es-ES" sz="2000" b="1" dirty="0">
                <a:solidFill>
                  <a:schemeClr val="tx2"/>
                </a:solidFill>
                <a:latin typeface="Century Gothic" panose="020F0302020204030204"/>
              </a:rPr>
              <a:t>s</a:t>
            </a:r>
            <a:endParaRPr kumimoji="0" lang="x-none" sz="2000" b="1" i="0" u="none" strike="noStrike" kern="1200" cap="none" spc="0" normalizeH="0" baseline="0" noProof="0" dirty="0">
              <a:ln>
                <a:noFill/>
              </a:ln>
              <a:solidFill>
                <a:schemeClr val="tx2"/>
              </a:solidFill>
              <a:effectLst/>
              <a:uLnTx/>
              <a:uFillTx/>
              <a:latin typeface="Century Gothic" panose="020F0302020204030204"/>
            </a:endParaRPr>
          </a:p>
        </p:txBody>
      </p:sp>
      <p:sp>
        <p:nvSpPr>
          <p:cNvPr id="25" name="CuadroTexto 24">
            <a:extLst>
              <a:ext uri="{FF2B5EF4-FFF2-40B4-BE49-F238E27FC236}">
                <a16:creationId xmlns:a16="http://schemas.microsoft.com/office/drawing/2014/main" id="{76C88E32-182E-974E-8311-309CC5DCFC3D}"/>
              </a:ext>
            </a:extLst>
          </p:cNvPr>
          <p:cNvSpPr txBox="1"/>
          <p:nvPr/>
        </p:nvSpPr>
        <p:spPr>
          <a:xfrm>
            <a:off x="7861521" y="3799750"/>
            <a:ext cx="29014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introduces </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herself</a:t>
            </a:r>
            <a:endParaRPr kumimoji="0" lang="x-none"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C3D938C0-5BE8-7546-94CE-679B8B69A916}"/>
              </a:ext>
            </a:extLst>
          </p:cNvPr>
          <p:cNvSpPr txBox="1"/>
          <p:nvPr/>
        </p:nvSpPr>
        <p:spPr>
          <a:xfrm>
            <a:off x="7922523" y="4617321"/>
            <a:ext cx="11615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sits</a:t>
            </a:r>
            <a:endParaRPr kumimoji="0" lang="x-none"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7" name="CuadroTexto 26">
            <a:extLst>
              <a:ext uri="{FF2B5EF4-FFF2-40B4-BE49-F238E27FC236}">
                <a16:creationId xmlns:a16="http://schemas.microsoft.com/office/drawing/2014/main" id="{C1556422-4254-9647-B2A5-FD7817189EF8}"/>
              </a:ext>
            </a:extLst>
          </p:cNvPr>
          <p:cNvSpPr txBox="1"/>
          <p:nvPr/>
        </p:nvSpPr>
        <p:spPr>
          <a:xfrm>
            <a:off x="7902521" y="5517058"/>
            <a:ext cx="13913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 looks</a:t>
            </a:r>
            <a:endParaRPr kumimoji="0" lang="x-none"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pic>
        <p:nvPicPr>
          <p:cNvPr id="37" name="Picture 14" descr="green checkmark">
            <a:extLst>
              <a:ext uri="{FF2B5EF4-FFF2-40B4-BE49-F238E27FC236}">
                <a16:creationId xmlns:a16="http://schemas.microsoft.com/office/drawing/2014/main" id="{00D1709B-FF85-6344-80C5-5A3B3EB180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7575" y="912159"/>
            <a:ext cx="396000" cy="479581"/>
          </a:xfrm>
          <a:prstGeom prst="rect">
            <a:avLst/>
          </a:prstGeom>
        </p:spPr>
      </p:pic>
      <p:pic>
        <p:nvPicPr>
          <p:cNvPr id="38" name="Picture 14" descr="green checkmark">
            <a:extLst>
              <a:ext uri="{FF2B5EF4-FFF2-40B4-BE49-F238E27FC236}">
                <a16:creationId xmlns:a16="http://schemas.microsoft.com/office/drawing/2014/main" id="{51E656A3-017E-D944-9C30-6A3F2D87AF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0506" y="1781678"/>
            <a:ext cx="396000" cy="479581"/>
          </a:xfrm>
          <a:prstGeom prst="rect">
            <a:avLst/>
          </a:prstGeom>
        </p:spPr>
      </p:pic>
      <p:pic>
        <p:nvPicPr>
          <p:cNvPr id="39" name="Picture 14" descr="green checkmark">
            <a:extLst>
              <a:ext uri="{FF2B5EF4-FFF2-40B4-BE49-F238E27FC236}">
                <a16:creationId xmlns:a16="http://schemas.microsoft.com/office/drawing/2014/main" id="{ECA3B068-8F26-9A45-A067-5380405AF3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8000" y="2949419"/>
            <a:ext cx="396000" cy="479581"/>
          </a:xfrm>
          <a:prstGeom prst="rect">
            <a:avLst/>
          </a:prstGeom>
        </p:spPr>
      </p:pic>
      <p:pic>
        <p:nvPicPr>
          <p:cNvPr id="51" name="Picture 14" descr="green checkmark">
            <a:extLst>
              <a:ext uri="{FF2B5EF4-FFF2-40B4-BE49-F238E27FC236}">
                <a16:creationId xmlns:a16="http://schemas.microsoft.com/office/drawing/2014/main" id="{C7C679C6-071B-184A-ABC0-2D87F8EB4F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5841" y="3777226"/>
            <a:ext cx="396000" cy="479581"/>
          </a:xfrm>
          <a:prstGeom prst="rect">
            <a:avLst/>
          </a:prstGeom>
        </p:spPr>
      </p:pic>
      <p:pic>
        <p:nvPicPr>
          <p:cNvPr id="52" name="Picture 14" descr="green checkmark">
            <a:extLst>
              <a:ext uri="{FF2B5EF4-FFF2-40B4-BE49-F238E27FC236}">
                <a16:creationId xmlns:a16="http://schemas.microsoft.com/office/drawing/2014/main" id="{6DADB351-CEE6-754B-9097-8DB0B7DE9D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5841" y="4333703"/>
            <a:ext cx="396000" cy="479581"/>
          </a:xfrm>
          <a:prstGeom prst="rect">
            <a:avLst/>
          </a:prstGeom>
        </p:spPr>
      </p:pic>
      <p:pic>
        <p:nvPicPr>
          <p:cNvPr id="53" name="Picture 14" descr="green checkmark">
            <a:extLst>
              <a:ext uri="{FF2B5EF4-FFF2-40B4-BE49-F238E27FC236}">
                <a16:creationId xmlns:a16="http://schemas.microsoft.com/office/drawing/2014/main" id="{95C18C3E-B7ED-484D-B75A-EA73CC7A81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4479" y="5762379"/>
            <a:ext cx="396000" cy="479581"/>
          </a:xfrm>
          <a:prstGeom prst="rect">
            <a:avLst/>
          </a:prstGeom>
        </p:spPr>
      </p:pic>
      <p:pic>
        <p:nvPicPr>
          <p:cNvPr id="13" name="Imagen 12">
            <a:extLst>
              <a:ext uri="{FF2B5EF4-FFF2-40B4-BE49-F238E27FC236}">
                <a16:creationId xmlns:a16="http://schemas.microsoft.com/office/drawing/2014/main" id="{3E88A9DE-FB82-2145-BCC5-1B3C7D815A55}"/>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547774">
            <a:off x="6355530" y="2726400"/>
            <a:ext cx="1034808" cy="1091048"/>
          </a:xfrm>
          <a:prstGeom prst="rect">
            <a:avLst/>
          </a:prstGeom>
        </p:spPr>
      </p:pic>
      <p:pic>
        <p:nvPicPr>
          <p:cNvPr id="15" name="Imagen 14" descr="Dibujo animado de un personaje animado&#10;&#10;Descripción generada automáticamente con confianza baja">
            <a:extLst>
              <a:ext uri="{FF2B5EF4-FFF2-40B4-BE49-F238E27FC236}">
                <a16:creationId xmlns:a16="http://schemas.microsoft.com/office/drawing/2014/main" id="{AB008DD7-6122-0647-B853-7D6113D7C8B2}"/>
              </a:ext>
            </a:extLst>
          </p:cNvPr>
          <p:cNvPicPr>
            <a:picLocks noChangeAspect="1"/>
          </p:cNvPicPr>
          <p:nvPr/>
        </p:nvPicPr>
        <p:blipFill rotWithShape="1">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6397490" y="808862"/>
            <a:ext cx="932601" cy="1891121"/>
          </a:xfrm>
          <a:prstGeom prst="rect">
            <a:avLst/>
          </a:prstGeom>
        </p:spPr>
      </p:pic>
      <p:pic>
        <p:nvPicPr>
          <p:cNvPr id="16" name="Imagen 15">
            <a:extLst>
              <a:ext uri="{FF2B5EF4-FFF2-40B4-BE49-F238E27FC236}">
                <a16:creationId xmlns:a16="http://schemas.microsoft.com/office/drawing/2014/main" id="{2203FB98-FCF3-E74F-9F72-39E70229E2D4}"/>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70326" y1="77551" x2="86630" y2="54898"/>
                        <a14:foregroundMark x1="86630" y1="54898" x2="84674" y2="41633"/>
                        <a14:foregroundMark x1="84674" y1="41633" x2="77283" y2="26122"/>
                        <a14:foregroundMark x1="77283" y1="26122" x2="65543" y2="26429"/>
                        <a14:foregroundMark x1="65543" y1="26429" x2="58370" y2="35510"/>
                        <a14:foregroundMark x1="58370" y1="35510" x2="54457" y2="58061"/>
                        <a14:foregroundMark x1="54457" y1="58061" x2="57609" y2="65408"/>
                        <a14:foregroundMark x1="57609" y1="65408" x2="71304" y2="75204"/>
                        <a14:foregroundMark x1="35435" y1="73878" x2="35435" y2="75408"/>
                        <a14:foregroundMark x1="77283" y1="71735" x2="75870" y2="75408"/>
                        <a14:foregroundMark x1="74783" y1="11837" x2="68913" y2="11633"/>
                        <a14:foregroundMark x1="32391" y1="12041" x2="28913" y2="10918"/>
                      </a14:backgroundRemoval>
                    </a14:imgEffect>
                  </a14:imgLayer>
                </a14:imgProps>
              </a:ext>
              <a:ext uri="{28A0092B-C50C-407E-A947-70E740481C1C}">
                <a14:useLocalDpi xmlns:a14="http://schemas.microsoft.com/office/drawing/2010/main"/>
              </a:ext>
            </a:extLst>
          </a:blip>
          <a:stretch>
            <a:fillRect/>
          </a:stretch>
        </p:blipFill>
        <p:spPr>
          <a:xfrm>
            <a:off x="5944394" y="4805320"/>
            <a:ext cx="919397" cy="979358"/>
          </a:xfrm>
          <a:prstGeom prst="rect">
            <a:avLst/>
          </a:prstGeom>
        </p:spPr>
      </p:pic>
      <p:sp>
        <p:nvSpPr>
          <p:cNvPr id="55" name="Action Button: Custom 16">
            <a:hlinkClick r:id="" action="ppaction://noaction" highlightClick="1">
              <a:snd r:embed="rId8" name="1 Despierta a su.wav"/>
            </a:hlinkClick>
            <a:extLst>
              <a:ext uri="{FF2B5EF4-FFF2-40B4-BE49-F238E27FC236}">
                <a16:creationId xmlns:a16="http://schemas.microsoft.com/office/drawing/2014/main" id="{6D189AF7-FF1C-6B4B-8171-201F76C55745}"/>
              </a:ext>
            </a:extLst>
          </p:cNvPr>
          <p:cNvSpPr/>
          <p:nvPr/>
        </p:nvSpPr>
        <p:spPr>
          <a:xfrm>
            <a:off x="259064" y="1244751"/>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9" name="2 Se levanta para.wav"/>
            </a:hlinkClick>
            <a:extLst>
              <a:ext uri="{FF2B5EF4-FFF2-40B4-BE49-F238E27FC236}">
                <a16:creationId xmlns:a16="http://schemas.microsoft.com/office/drawing/2014/main" id="{C5703B6E-04C0-1144-9B5D-43DF295A5C1B}"/>
              </a:ext>
            </a:extLst>
          </p:cNvPr>
          <p:cNvSpPr/>
          <p:nvPr/>
        </p:nvSpPr>
        <p:spPr>
          <a:xfrm>
            <a:off x="250011" y="2083215"/>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10" name="3 Pone una camisa.wav"/>
            </a:hlinkClick>
            <a:extLst>
              <a:ext uri="{FF2B5EF4-FFF2-40B4-BE49-F238E27FC236}">
                <a16:creationId xmlns:a16="http://schemas.microsoft.com/office/drawing/2014/main" id="{7A026EE7-059D-DA46-926F-BC518982B31E}"/>
              </a:ext>
            </a:extLst>
          </p:cNvPr>
          <p:cNvSpPr/>
          <p:nvPr/>
        </p:nvSpPr>
        <p:spPr>
          <a:xfrm>
            <a:off x="263313" y="2921679"/>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11" name="4 Se presenta en el equipo nuevo de fu%CC%81tbol.wav"/>
            </a:hlinkClick>
            <a:extLst>
              <a:ext uri="{FF2B5EF4-FFF2-40B4-BE49-F238E27FC236}">
                <a16:creationId xmlns:a16="http://schemas.microsoft.com/office/drawing/2014/main" id="{A7C49257-4E37-5C4A-8831-D1CB08AF8CE0}"/>
              </a:ext>
            </a:extLst>
          </p:cNvPr>
          <p:cNvSpPr/>
          <p:nvPr/>
        </p:nvSpPr>
        <p:spPr>
          <a:xfrm>
            <a:off x="267562" y="3803860"/>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12" name="5 Se sienta y ve.wav"/>
            </a:hlinkClick>
            <a:extLst>
              <a:ext uri="{FF2B5EF4-FFF2-40B4-BE49-F238E27FC236}">
                <a16:creationId xmlns:a16="http://schemas.microsoft.com/office/drawing/2014/main" id="{16D42EE9-D07B-C844-A855-1BB824C61A09}"/>
              </a:ext>
            </a:extLst>
          </p:cNvPr>
          <p:cNvSpPr/>
          <p:nvPr/>
        </p:nvSpPr>
        <p:spPr>
          <a:xfrm>
            <a:off x="261625" y="459602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3" name="6 Mira a una periodista.wav"/>
            </a:hlinkClick>
            <a:extLst>
              <a:ext uri="{FF2B5EF4-FFF2-40B4-BE49-F238E27FC236}">
                <a16:creationId xmlns:a16="http://schemas.microsoft.com/office/drawing/2014/main" id="{25C526A5-4F29-1E44-A3C4-A25CA37ED8E6}"/>
              </a:ext>
            </a:extLst>
          </p:cNvPr>
          <p:cNvSpPr/>
          <p:nvPr/>
        </p:nvSpPr>
        <p:spPr>
          <a:xfrm>
            <a:off x="267562" y="5548825"/>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CuadroTexto 16">
            <a:extLst>
              <a:ext uri="{FF2B5EF4-FFF2-40B4-BE49-F238E27FC236}">
                <a16:creationId xmlns:a16="http://schemas.microsoft.com/office/drawing/2014/main" id="{C5809508-1E91-E847-968F-96B28236322F}"/>
              </a:ext>
            </a:extLst>
          </p:cNvPr>
          <p:cNvSpPr txBox="1"/>
          <p:nvPr/>
        </p:nvSpPr>
        <p:spPr>
          <a:xfrm>
            <a:off x="8031577" y="526317"/>
            <a:ext cx="3454792" cy="400110"/>
          </a:xfrm>
          <a:prstGeom prst="rect">
            <a:avLst/>
          </a:prstGeom>
          <a:noFill/>
        </p:spPr>
        <p:txBody>
          <a:bodyPr wrap="none" rtlCol="0">
            <a:spAutoFit/>
          </a:bodyPr>
          <a:lstStyle/>
          <a:p>
            <a:r>
              <a:rPr lang="es-ES" sz="2000" b="1" dirty="0"/>
              <a:t>¿Qué significan las frases?</a:t>
            </a:r>
            <a:endParaRPr lang="es-GB" sz="2000" b="1" dirty="0"/>
          </a:p>
        </p:txBody>
      </p:sp>
      <p:sp>
        <p:nvSpPr>
          <p:cNvPr id="41" name="TextBox 40">
            <a:extLst>
              <a:ext uri="{FF2B5EF4-FFF2-40B4-BE49-F238E27FC236}">
                <a16:creationId xmlns:a16="http://schemas.microsoft.com/office/drawing/2014/main" id="{366F4C25-5B9B-4A3B-B400-F4F769AC116B}"/>
              </a:ext>
            </a:extLst>
          </p:cNvPr>
          <p:cNvSpPr txBox="1"/>
          <p:nvPr/>
        </p:nvSpPr>
        <p:spPr>
          <a:xfrm>
            <a:off x="4427580" y="98753"/>
            <a:ext cx="6132284" cy="646331"/>
          </a:xfrm>
          <a:prstGeom prst="rect">
            <a:avLst/>
          </a:prstGeom>
          <a:noFill/>
        </p:spPr>
        <p:txBody>
          <a:bodyPr wrap="square">
            <a:spAutoFit/>
          </a:bodyPr>
          <a:lstStyle/>
          <a:p>
            <a:r>
              <a:rPr lang="es-ES" sz="1800" b="1" dirty="0">
                <a:solidFill>
                  <a:schemeClr val="tx1"/>
                </a:solidFill>
              </a:rPr>
              <a:t>Lee las frases. ¿Cuál es la opción correcta?</a:t>
            </a:r>
          </a:p>
          <a:p>
            <a:r>
              <a:rPr lang="es-ES" sz="1800" b="1" dirty="0">
                <a:solidFill>
                  <a:schemeClr val="tx1"/>
                </a:solidFill>
              </a:rPr>
              <a:t> Escucha y comprueba. </a:t>
            </a:r>
            <a:endParaRPr lang="en-GB" dirty="0"/>
          </a:p>
        </p:txBody>
      </p:sp>
    </p:spTree>
    <p:extLst>
      <p:ext uri="{BB962C8B-B14F-4D97-AF65-F5344CB8AC3E}">
        <p14:creationId xmlns:p14="http://schemas.microsoft.com/office/powerpoint/2010/main" val="24796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4" grpId="0"/>
      <p:bldP spid="46" grpId="0"/>
      <p:bldP spid="47" grpId="0"/>
      <p:bldP spid="48" grpId="0"/>
      <p:bldP spid="49" grpId="0"/>
      <p:bldP spid="22" grpId="0"/>
      <p:bldP spid="23" grpId="0"/>
      <p:bldP spid="25" grpId="0"/>
      <p:bldP spid="2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012180" cy="647577"/>
          </a:xfrm>
        </p:spPr>
        <p:txBody>
          <a:bodyPr>
            <a:normAutofit/>
          </a:bodyPr>
          <a:lstStyle/>
          <a:p>
            <a:r>
              <a:rPr lang="en-GB" sz="2800" dirty="0">
                <a:solidFill>
                  <a:schemeClr val="bg1"/>
                </a:solidFill>
              </a:rPr>
              <a:t>Using the pronouns ‘los’ &amp; ‘las’</a:t>
            </a:r>
            <a:endParaRPr lang="en-GB" sz="2800" b="1" dirty="0">
              <a:solidFill>
                <a:schemeClr val="bg1"/>
              </a:solidFill>
            </a:endParaRPr>
          </a:p>
        </p:txBody>
      </p:sp>
      <p:sp>
        <p:nvSpPr>
          <p:cNvPr id="3" name="Rectangle 2"/>
          <p:cNvSpPr/>
          <p:nvPr/>
        </p:nvSpPr>
        <p:spPr>
          <a:xfrm>
            <a:off x="314221" y="1201989"/>
            <a:ext cx="11613922" cy="892552"/>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Remember, to mean </a:t>
            </a:r>
            <a:r>
              <a:rPr lang="en-GB" sz="2600" b="1" dirty="0">
                <a:latin typeface="Century Gothic" panose="020B0502020202020204" pitchFamily="34" charset="0"/>
                <a:ea typeface="Calibri" panose="020F0502020204030204" pitchFamily="34" charset="0"/>
              </a:rPr>
              <a:t>‘them’ </a:t>
            </a:r>
            <a:r>
              <a:rPr lang="en-GB" sz="2600" dirty="0">
                <a:latin typeface="Century Gothic" panose="020B0502020202020204" pitchFamily="34" charset="0"/>
                <a:ea typeface="Calibri" panose="020F0502020204030204" pitchFamily="34" charset="0"/>
              </a:rPr>
              <a:t>when referring to a plural feminine object, use ____ before a verb.</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324578" y="2297004"/>
            <a:ext cx="7305208" cy="617861"/>
          </a:xfrm>
          <a:prstGeom prst="rect">
            <a:avLst/>
          </a:prstGeom>
          <a:noFill/>
        </p:spPr>
        <p:txBody>
          <a:bodyPr wrap="square" rtlCol="0">
            <a:spAutoFit/>
          </a:bodyPr>
          <a:lstStyle/>
          <a:p>
            <a:pPr lvl="0">
              <a:lnSpc>
                <a:spcPct val="150000"/>
              </a:lnSpc>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a:t>
            </a:r>
            <a:r>
              <a:rPr kumimoji="0" lang="en-GB" sz="2600" b="0" i="1" strike="noStrike" kern="1200" cap="none" spc="0" normalizeH="0" noProof="0" dirty="0">
                <a:ln>
                  <a:noFill/>
                </a:ln>
                <a:effectLst/>
                <a:uLnTx/>
                <a:uFillTx/>
                <a:latin typeface="Century Gothic" panose="020B0502020202020204" pitchFamily="34" charset="0"/>
                <a:ea typeface="+mn-ea"/>
              </a:rPr>
              <a:t>wear the skirts.</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3332800" y="3119206"/>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ea typeface="+mn-ea"/>
              </a:rPr>
              <a:t> </a:t>
            </a:r>
            <a:r>
              <a:rPr kumimoji="0" lang="en-GB" sz="2600" b="0" i="1" u="none" strike="noStrike" kern="1200" cap="none" spc="0" normalizeH="0" baseline="0" noProof="0" dirty="0">
                <a:ln>
                  <a:noFill/>
                </a:ln>
                <a:effectLst/>
                <a:uLnTx/>
                <a:uFillTx/>
                <a:latin typeface="Century Gothic" panose="020B0502020202020204" pitchFamily="34" charset="0"/>
                <a:ea typeface="+mn-ea"/>
              </a:rPr>
              <a:t>I wear </a:t>
            </a:r>
            <a:r>
              <a:rPr kumimoji="0" lang="en-GB" sz="2600" b="0" i="1" u="sng" strike="noStrike" kern="1200" cap="none" spc="0" normalizeH="0" baseline="0" noProof="0" dirty="0">
                <a:ln>
                  <a:noFill/>
                </a:ln>
                <a:solidFill>
                  <a:schemeClr val="tx2"/>
                </a:solidFill>
                <a:effectLst/>
                <a:uLnTx/>
                <a:uFillTx/>
                <a:latin typeface="Century Gothic" panose="020B0502020202020204" pitchFamily="34" charset="0"/>
                <a:ea typeface="+mn-ea"/>
              </a:rPr>
              <a:t>them (f)</a:t>
            </a:r>
            <a:r>
              <a:rPr kumimoji="0" lang="en-GB" sz="2600" b="0" i="1" u="none" strike="noStrike" kern="1200" cap="none" spc="0" normalizeH="0" baseline="0" noProof="0" dirty="0">
                <a:ln>
                  <a:noFill/>
                </a:ln>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effectLst/>
              <a:uLnTx/>
              <a:uFillTx/>
              <a:latin typeface="Century Gothic" panose="020B0502020202020204" pitchFamily="34" charset="0"/>
              <a:ea typeface="+mn-ea"/>
            </a:endParaRPr>
          </a:p>
        </p:txBody>
      </p:sp>
      <p:sp>
        <p:nvSpPr>
          <p:cNvPr id="6" name="Rectangle 5"/>
          <p:cNvSpPr/>
          <p:nvPr/>
        </p:nvSpPr>
        <p:spPr>
          <a:xfrm>
            <a:off x="299135" y="2405657"/>
            <a:ext cx="4512708" cy="492443"/>
          </a:xfrm>
          <a:prstGeom prst="rect">
            <a:avLst/>
          </a:prstGeom>
        </p:spPr>
        <p:txBody>
          <a:bodyPr wrap="square">
            <a:spAutoFit/>
          </a:bodyPr>
          <a:lstStyle/>
          <a:p>
            <a:pPr lvl="0">
              <a:spcAft>
                <a:spcPts val="800"/>
              </a:spcAft>
              <a:defRPr/>
            </a:pPr>
            <a:r>
              <a:rPr lang="en-GB" sz="2600" dirty="0" err="1">
                <a:latin typeface="Century Gothic" panose="020B0502020202020204" pitchFamily="34" charset="0"/>
                <a:ea typeface="Calibri" panose="020F0502020204030204" pitchFamily="34" charset="0"/>
              </a:rPr>
              <a:t>Llevo</a:t>
            </a:r>
            <a:r>
              <a:rPr lang="en-GB" sz="2600" dirty="0">
                <a:latin typeface="Century Gothic" panose="020B0502020202020204" pitchFamily="34" charset="0"/>
                <a:ea typeface="Calibri" panose="020F0502020204030204" pitchFamily="34" charset="0"/>
              </a:rPr>
              <a:t> las </a:t>
            </a:r>
            <a:r>
              <a:rPr lang="en-GB" sz="2600" dirty="0" err="1">
                <a:latin typeface="Century Gothic" panose="020B0502020202020204" pitchFamily="34" charset="0"/>
                <a:ea typeface="Calibri" panose="020F0502020204030204" pitchFamily="34" charset="0"/>
              </a:rPr>
              <a:t>faldas</a:t>
            </a:r>
            <a:r>
              <a:rPr lang="en-GB" sz="2600" b="1" dirty="0">
                <a:latin typeface="Century Gothic" panose="020B0502020202020204" pitchFamily="34" charset="0"/>
                <a:ea typeface="Calibri" panose="020F0502020204030204" pitchFamily="34" charset="0"/>
              </a:rPr>
              <a:t>.</a:t>
            </a:r>
            <a:endParaRPr lang="en-GB" sz="2600" dirty="0">
              <a:latin typeface="Century Gothic" panose="020B0502020202020204" pitchFamily="34" charset="0"/>
              <a:ea typeface="Calibri" panose="020F0502020204030204" pitchFamily="34" charset="0"/>
            </a:endParaRPr>
          </a:p>
        </p:txBody>
      </p:sp>
      <p:sp>
        <p:nvSpPr>
          <p:cNvPr id="8" name="Rectangle 7"/>
          <p:cNvSpPr/>
          <p:nvPr/>
        </p:nvSpPr>
        <p:spPr>
          <a:xfrm>
            <a:off x="358623" y="3209216"/>
            <a:ext cx="2557530" cy="492443"/>
          </a:xfrm>
          <a:prstGeom prst="rect">
            <a:avLst/>
          </a:prstGeom>
        </p:spPr>
        <p:txBody>
          <a:bodyPr wrap="square">
            <a:spAutoFit/>
          </a:bodyPr>
          <a:lstStyle/>
          <a:p>
            <a:pPr>
              <a:spcAft>
                <a:spcPts val="800"/>
              </a:spcAft>
              <a:defRPr/>
            </a:pPr>
            <a:r>
              <a:rPr lang="en-GB" sz="2600" b="1" dirty="0">
                <a:solidFill>
                  <a:schemeClr val="tx2"/>
                </a:solidFill>
                <a:latin typeface="Century Gothic" panose="020B0502020202020204" pitchFamily="34" charset="0"/>
                <a:ea typeface="Calibri" panose="020F0502020204030204" pitchFamily="34" charset="0"/>
              </a:rPr>
              <a:t>Las</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llevo</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299135" y="4012775"/>
            <a:ext cx="13401779" cy="492443"/>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To mean </a:t>
            </a:r>
            <a:r>
              <a:rPr lang="en-GB" sz="2600" b="1" dirty="0">
                <a:latin typeface="Century Gothic" panose="020B0502020202020204" pitchFamily="34" charset="0"/>
                <a:ea typeface="Calibri" panose="020F0502020204030204" pitchFamily="34" charset="0"/>
              </a:rPr>
              <a:t>‘them’ </a:t>
            </a:r>
            <a:r>
              <a:rPr lang="en-GB" sz="2600" dirty="0">
                <a:latin typeface="Century Gothic" panose="020B0502020202020204" pitchFamily="34" charset="0"/>
                <a:ea typeface="Calibri" panose="020F0502020204030204" pitchFamily="34" charset="0"/>
              </a:rPr>
              <a:t>for a plural masculine object, use use ____ before a verb.</a:t>
            </a:r>
            <a:endParaRPr kumimoji="0" lang="en-GB" sz="26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3367529" y="4727853"/>
            <a:ext cx="60834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dirty="0">
                <a:latin typeface="Century Gothic" panose="020B0502020202020204" pitchFamily="34" charset="0"/>
              </a:rPr>
              <a:t>S/he cleans the cars.</a:t>
            </a:r>
            <a:endParaRPr kumimoji="0" lang="en-GB" sz="2600" b="1" i="1" u="none" strike="noStrike" kern="1200" cap="none" spc="0" normalizeH="0" baseline="0" noProof="0" dirty="0">
              <a:ln>
                <a:noFill/>
              </a:ln>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3367528" y="5506832"/>
            <a:ext cx="4622041"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effectLst/>
                <a:uLnTx/>
                <a:uFillTx/>
                <a:latin typeface="Century Gothic" panose="020B0502020202020204" pitchFamily="34" charset="0"/>
              </a:rPr>
              <a:t> </a:t>
            </a:r>
            <a:r>
              <a:rPr lang="en-GB" sz="2600" i="1" dirty="0">
                <a:latin typeface="Century Gothic" panose="020B0502020202020204" pitchFamily="34" charset="0"/>
              </a:rPr>
              <a:t>S/he cleans </a:t>
            </a:r>
            <a:r>
              <a:rPr lang="en-GB" sz="2600" i="1" u="sng" dirty="0">
                <a:solidFill>
                  <a:schemeClr val="tx2"/>
                </a:solidFill>
                <a:latin typeface="Century Gothic" panose="020B0502020202020204" pitchFamily="34" charset="0"/>
              </a:rPr>
              <a:t>them (m)</a:t>
            </a:r>
            <a:r>
              <a:rPr lang="en-GB" sz="2600" i="1" dirty="0">
                <a:latin typeface="Century Gothic" panose="020B0502020202020204" pitchFamily="34" charset="0"/>
              </a:rPr>
              <a:t>.</a:t>
            </a:r>
            <a:endParaRPr kumimoji="0" lang="en-GB" sz="2600" b="1" i="1" strike="noStrike" kern="1200" cap="none" spc="0" normalizeH="0" baseline="0" noProof="0" dirty="0">
              <a:ln>
                <a:noFill/>
              </a:ln>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816334"/>
            <a:ext cx="3493281" cy="492443"/>
          </a:xfrm>
          <a:prstGeom prst="rect">
            <a:avLst/>
          </a:prstGeom>
        </p:spPr>
        <p:txBody>
          <a:bodyPr wrap="square">
            <a:spAutoFit/>
          </a:bodyPr>
          <a:lstStyle/>
          <a:p>
            <a:pPr lvl="0">
              <a:spcAft>
                <a:spcPts val="800"/>
              </a:spcAft>
              <a:defRPr/>
            </a:pPr>
            <a:r>
              <a:rPr lang="en-GB" sz="2600" dirty="0" err="1">
                <a:latin typeface="Century Gothic" panose="020B0502020202020204" pitchFamily="34" charset="0"/>
                <a:ea typeface="Calibri" panose="020F0502020204030204" pitchFamily="34" charset="0"/>
              </a:rPr>
              <a:t>Limpia</a:t>
            </a:r>
            <a:r>
              <a:rPr lang="en-GB" sz="2600" dirty="0">
                <a:latin typeface="Century Gothic" panose="020B0502020202020204" pitchFamily="34" charset="0"/>
                <a:ea typeface="Calibri" panose="020F0502020204030204" pitchFamily="34" charset="0"/>
              </a:rPr>
              <a:t> los</a:t>
            </a:r>
            <a:r>
              <a:rPr lang="en-GB" sz="2600" b="1"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coches</a:t>
            </a:r>
            <a:r>
              <a:rPr lang="en-GB" sz="2600" dirty="0">
                <a:latin typeface="Century Gothic" panose="020B0502020202020204" pitchFamily="34" charset="0"/>
                <a:ea typeface="Calibri" panose="020F0502020204030204" pitchFamily="34" charset="0"/>
              </a:rPr>
              <a:t>.</a:t>
            </a:r>
          </a:p>
        </p:txBody>
      </p:sp>
      <p:sp>
        <p:nvSpPr>
          <p:cNvPr id="22" name="Rectangle 7">
            <a:extLst>
              <a:ext uri="{FF2B5EF4-FFF2-40B4-BE49-F238E27FC236}">
                <a16:creationId xmlns:a16="http://schemas.microsoft.com/office/drawing/2014/main" id="{A4F14E45-B9B1-314F-9F2D-8BD5F99349F0}"/>
              </a:ext>
            </a:extLst>
          </p:cNvPr>
          <p:cNvSpPr/>
          <p:nvPr/>
        </p:nvSpPr>
        <p:spPr>
          <a:xfrm>
            <a:off x="358623" y="5619893"/>
            <a:ext cx="5420535" cy="492443"/>
          </a:xfrm>
          <a:prstGeom prst="rect">
            <a:avLst/>
          </a:prstGeom>
        </p:spPr>
        <p:txBody>
          <a:bodyPr wrap="square">
            <a:spAutoFit/>
          </a:bodyPr>
          <a:lstStyle/>
          <a:p>
            <a:pPr>
              <a:spcAft>
                <a:spcPts val="800"/>
              </a:spcAft>
              <a:defRPr/>
            </a:pPr>
            <a:r>
              <a:rPr lang="en-GB" sz="2600" b="1" dirty="0">
                <a:solidFill>
                  <a:schemeClr val="tx2"/>
                </a:solidFill>
                <a:latin typeface="Century Gothic" panose="020B0502020202020204" pitchFamily="34" charset="0"/>
                <a:ea typeface="Calibri" panose="020F0502020204030204" pitchFamily="34" charset="0"/>
              </a:rPr>
              <a:t>Los</a:t>
            </a:r>
            <a:r>
              <a:rPr lang="en-GB" sz="2600" dirty="0">
                <a:latin typeface="Century Gothic" panose="020B0502020202020204" pitchFamily="34" charset="0"/>
                <a:ea typeface="Calibri" panose="020F0502020204030204" pitchFamily="34" charset="0"/>
              </a:rPr>
              <a:t> </a:t>
            </a:r>
            <a:r>
              <a:rPr lang="en-GB" sz="2600" dirty="0" err="1">
                <a:latin typeface="Century Gothic" panose="020B0502020202020204" pitchFamily="34" charset="0"/>
                <a:ea typeface="Calibri" panose="020F0502020204030204" pitchFamily="34" charset="0"/>
              </a:rPr>
              <a:t>corta</a:t>
            </a:r>
            <a:r>
              <a:rPr lang="en-GB" sz="2600" dirty="0">
                <a:latin typeface="Century Gothic" panose="020B0502020202020204" pitchFamily="34" charset="0"/>
                <a:ea typeface="Calibri" panose="020F0502020204030204" pitchFamily="34" charset="0"/>
              </a:rPr>
              <a:t>.</a:t>
            </a:r>
            <a:endParaRPr lang="en-GB" sz="2600" b="1" dirty="0">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1005484" y="1566669"/>
            <a:ext cx="631904" cy="492443"/>
          </a:xfrm>
          <a:prstGeom prst="rect">
            <a:avLst/>
          </a:prstGeom>
          <a:noFill/>
        </p:spPr>
        <p:txBody>
          <a:bodyPr wrap="none" rtlCol="0">
            <a:spAutoFit/>
          </a:bodyPr>
          <a:lstStyle/>
          <a:p>
            <a:r>
              <a:rPr lang="es-GB" sz="2600" b="1" dirty="0">
                <a:solidFill>
                  <a:schemeClr val="tx2"/>
                </a:solidFill>
              </a:rPr>
              <a:t>l</a:t>
            </a:r>
            <a:r>
              <a:rPr lang="en-GB" sz="2600" b="1" dirty="0">
                <a:solidFill>
                  <a:schemeClr val="tx2"/>
                </a:solidFill>
              </a:rPr>
              <a:t>as</a:t>
            </a:r>
            <a:endParaRPr lang="es-GB" sz="2600" b="1" dirty="0">
              <a:solidFill>
                <a:schemeClr val="tx2"/>
              </a:solidFill>
            </a:endParaRP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7813680" y="4725672"/>
            <a:ext cx="4064099" cy="1239828"/>
          </a:xfrm>
          <a:prstGeom prst="wedgeRoundRectCallout">
            <a:avLst>
              <a:gd name="adj1" fmla="val -56512"/>
              <a:gd name="adj2" fmla="val -3274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400" b="1" i="1" dirty="0">
                <a:solidFill>
                  <a:schemeClr val="tx1"/>
                </a:solidFill>
                <a:latin typeface="Century Gothic" panose="020B0502020202020204" pitchFamily="34" charset="0"/>
                <a:ea typeface="Calibri" panose="020F0502020204030204" pitchFamily="34" charset="0"/>
              </a:rPr>
              <a:t>¡</a:t>
            </a:r>
            <a:r>
              <a:rPr lang="en-GB" sz="2400" b="1" i="1" dirty="0" err="1">
                <a:solidFill>
                  <a:schemeClr val="tx1"/>
                </a:solidFill>
                <a:latin typeface="Century Gothic" panose="020B0502020202020204" pitchFamily="34" charset="0"/>
                <a:ea typeface="Calibri" panose="020F0502020204030204" pitchFamily="34" charset="0"/>
              </a:rPr>
              <a:t>Ojo</a:t>
            </a:r>
            <a:r>
              <a:rPr lang="en-GB" sz="2400" b="1" i="1" dirty="0">
                <a:solidFill>
                  <a:schemeClr val="tx1"/>
                </a:solidFill>
                <a:latin typeface="Century Gothic" panose="020B0502020202020204" pitchFamily="34" charset="0"/>
                <a:ea typeface="Calibri" panose="020F0502020204030204" pitchFamily="34" charset="0"/>
              </a:rPr>
              <a:t>! </a:t>
            </a:r>
            <a:r>
              <a:rPr lang="en-GB" sz="2400" dirty="0">
                <a:solidFill>
                  <a:schemeClr val="tx1"/>
                </a:solidFill>
                <a:latin typeface="Century Gothic" panose="020B0502020202020204" pitchFamily="34" charset="0"/>
                <a:ea typeface="Calibri" panose="020F0502020204030204" pitchFamily="34" charset="0"/>
              </a:rPr>
              <a:t>‘</a:t>
            </a:r>
            <a:r>
              <a:rPr lang="en-GB" sz="2400" b="1" dirty="0">
                <a:solidFill>
                  <a:schemeClr val="tx1"/>
                </a:solidFill>
                <a:latin typeface="Century Gothic" panose="020B0502020202020204" pitchFamily="34" charset="0"/>
                <a:ea typeface="Calibri" panose="020F0502020204030204" pitchFamily="34" charset="0"/>
              </a:rPr>
              <a:t>Los</a:t>
            </a:r>
            <a:r>
              <a:rPr lang="en-GB" sz="2400" dirty="0">
                <a:solidFill>
                  <a:schemeClr val="tx1"/>
                </a:solidFill>
                <a:latin typeface="Century Gothic" panose="020B0502020202020204" pitchFamily="34" charset="0"/>
                <a:ea typeface="Calibri" panose="020F0502020204030204" pitchFamily="34" charset="0"/>
              </a:rPr>
              <a:t>’ and ‘</a:t>
            </a:r>
            <a:r>
              <a:rPr lang="en-GB" sz="2400" b="1" dirty="0">
                <a:solidFill>
                  <a:schemeClr val="tx1"/>
                </a:solidFill>
                <a:latin typeface="Century Gothic" panose="020B0502020202020204" pitchFamily="34" charset="0"/>
                <a:ea typeface="Calibri" panose="020F0502020204030204" pitchFamily="34" charset="0"/>
              </a:rPr>
              <a:t>las</a:t>
            </a:r>
            <a:r>
              <a:rPr lang="en-GB" sz="2400" dirty="0">
                <a:solidFill>
                  <a:schemeClr val="tx1"/>
                </a:solidFill>
                <a:latin typeface="Century Gothic" panose="020B0502020202020204" pitchFamily="34" charset="0"/>
                <a:ea typeface="Calibri" panose="020F0502020204030204" pitchFamily="34" charset="0"/>
              </a:rPr>
              <a:t>’ also mean ‘</a:t>
            </a:r>
            <a:r>
              <a:rPr lang="en-GB" sz="2400" i="1" dirty="0">
                <a:solidFill>
                  <a:schemeClr val="tx1"/>
                </a:solidFill>
                <a:latin typeface="Century Gothic" panose="020B0502020202020204" pitchFamily="34" charset="0"/>
                <a:ea typeface="Calibri" panose="020F0502020204030204" pitchFamily="34" charset="0"/>
              </a:rPr>
              <a:t>the</a:t>
            </a:r>
            <a:r>
              <a:rPr lang="en-GB" sz="2400" dirty="0">
                <a:solidFill>
                  <a:schemeClr val="tx1"/>
                </a:solidFill>
                <a:latin typeface="Century Gothic" panose="020B0502020202020204" pitchFamily="34" charset="0"/>
                <a:ea typeface="Calibri" panose="020F0502020204030204" pitchFamily="34" charset="0"/>
              </a:rPr>
              <a:t>’ before a noun!</a:t>
            </a:r>
          </a:p>
        </p:txBody>
      </p:sp>
      <p:sp>
        <p:nvSpPr>
          <p:cNvPr id="23" name="CuadroTexto 22">
            <a:extLst>
              <a:ext uri="{FF2B5EF4-FFF2-40B4-BE49-F238E27FC236}">
                <a16:creationId xmlns:a16="http://schemas.microsoft.com/office/drawing/2014/main" id="{4ED53E76-ECA5-7A4D-8143-F266C022D9A5}"/>
              </a:ext>
            </a:extLst>
          </p:cNvPr>
          <p:cNvSpPr txBox="1"/>
          <p:nvPr/>
        </p:nvSpPr>
        <p:spPr>
          <a:xfrm>
            <a:off x="9031993" y="3957639"/>
            <a:ext cx="625492" cy="492443"/>
          </a:xfrm>
          <a:prstGeom prst="rect">
            <a:avLst/>
          </a:prstGeom>
          <a:noFill/>
        </p:spPr>
        <p:txBody>
          <a:bodyPr wrap="none" rtlCol="0">
            <a:spAutoFit/>
          </a:bodyPr>
          <a:lstStyle/>
          <a:p>
            <a:r>
              <a:rPr lang="es-GB" sz="2600" b="1" dirty="0">
                <a:solidFill>
                  <a:schemeClr val="tx2"/>
                </a:solidFill>
              </a:rPr>
              <a:t>l</a:t>
            </a:r>
            <a:r>
              <a:rPr lang="en-GB" sz="2600" b="1" dirty="0" err="1">
                <a:solidFill>
                  <a:schemeClr val="tx2"/>
                </a:solidFill>
              </a:rPr>
              <a:t>os</a:t>
            </a:r>
            <a:endParaRPr lang="es-GB" sz="2600" b="1" dirty="0">
              <a:solidFill>
                <a:schemeClr val="tx2"/>
              </a:solidFill>
            </a:endParaRPr>
          </a:p>
        </p:txBody>
      </p:sp>
    </p:spTree>
    <p:extLst>
      <p:ext uri="{BB962C8B-B14F-4D97-AF65-F5344CB8AC3E}">
        <p14:creationId xmlns:p14="http://schemas.microsoft.com/office/powerpoint/2010/main" val="42920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frente, banqueta, firmar, televisión&#10;&#10;Descripción generada automáticamente">
            <a:extLst>
              <a:ext uri="{FF2B5EF4-FFF2-40B4-BE49-F238E27FC236}">
                <a16:creationId xmlns:a16="http://schemas.microsoft.com/office/drawing/2014/main" id="{C996A949-F631-854F-97AD-F18EA14262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GB" sz="2800" b="1" dirty="0">
                <a:solidFill>
                  <a:schemeClr val="bg1"/>
                </a:solidFill>
              </a:rPr>
              <a:t>Daniel </a:t>
            </a:r>
            <a:r>
              <a:rPr lang="en-GB" sz="2800" b="1" dirty="0" err="1">
                <a:solidFill>
                  <a:schemeClr val="bg1"/>
                </a:solidFill>
              </a:rPr>
              <a:t>va</a:t>
            </a:r>
            <a:r>
              <a:rPr lang="en-GB" sz="2800" b="1" dirty="0">
                <a:solidFill>
                  <a:schemeClr val="bg1"/>
                </a:solidFill>
              </a:rPr>
              <a:t> de </a:t>
            </a:r>
            <a:r>
              <a:rPr lang="en-GB" sz="2800" b="1" dirty="0" err="1">
                <a:solidFill>
                  <a:schemeClr val="bg1"/>
                </a:solidFill>
              </a:rPr>
              <a:t>compras</a:t>
            </a:r>
            <a:endParaRPr lang="en-GB" sz="28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44458448"/>
              </p:ext>
            </p:extLst>
          </p:nvPr>
        </p:nvGraphicFramePr>
        <p:xfrm>
          <a:off x="330199" y="1480853"/>
          <a:ext cx="11528125" cy="11887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2368762">
                  <a:extLst>
                    <a:ext uri="{9D8B030D-6E8A-4147-A177-3AD203B41FA5}">
                      <a16:colId xmlns:a16="http://schemas.microsoft.com/office/drawing/2014/main" val="3410402890"/>
                    </a:ext>
                  </a:extLst>
                </a:gridCol>
                <a:gridCol w="3539989">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1. </a:t>
                      </a:r>
                      <a:r>
                        <a:rPr lang="en-GB" sz="2000" dirty="0" err="1">
                          <a:solidFill>
                            <a:schemeClr val="tx1"/>
                          </a:solidFill>
                        </a:rPr>
                        <a:t>Busca</a:t>
                      </a:r>
                      <a:endParaRPr lang="en-GB" sz="2000" dirty="0">
                        <a:solidFill>
                          <a:schemeClr val="tx1"/>
                        </a:solidFill>
                      </a:endParaRPr>
                    </a:p>
                  </a:txBody>
                  <a:tcPr>
                    <a:solidFill>
                      <a:schemeClr val="bg1"/>
                    </a:solidFill>
                  </a:tcPr>
                </a:tc>
                <a:tc>
                  <a:txBody>
                    <a:bodyPr/>
                    <a:lstStyle/>
                    <a:p>
                      <a:r>
                        <a:rPr lang="en-GB" sz="2000" dirty="0" err="1">
                          <a:solidFill>
                            <a:schemeClr val="tx1"/>
                          </a:solidFill>
                        </a:rPr>
                        <a:t>unas</a:t>
                      </a:r>
                      <a:r>
                        <a:rPr lang="en-GB" sz="2000" dirty="0">
                          <a:solidFill>
                            <a:schemeClr val="tx1"/>
                          </a:solidFill>
                        </a:rPr>
                        <a:t> camisas</a:t>
                      </a:r>
                    </a:p>
                  </a:txBody>
                  <a:tcPr>
                    <a:solidFill>
                      <a:schemeClr val="bg1"/>
                    </a:solidFill>
                  </a:tcPr>
                </a:tc>
                <a:tc rowSpan="2">
                  <a:txBody>
                    <a:bodyPr/>
                    <a:lstStyle/>
                    <a:p>
                      <a:r>
                        <a:rPr lang="en-GB" sz="2000" dirty="0" err="1">
                          <a:solidFill>
                            <a:schemeClr val="tx1"/>
                          </a:solidFill>
                        </a:rPr>
                        <a:t>azules</a:t>
                      </a:r>
                      <a:r>
                        <a:rPr lang="en-GB" sz="2000" dirty="0">
                          <a:solidFill>
                            <a:schemeClr val="tx1"/>
                          </a:solidFill>
                        </a:rPr>
                        <a:t> y </a:t>
                      </a:r>
                      <a:r>
                        <a:rPr lang="en-GB" sz="2000" u="sng" dirty="0">
                          <a:solidFill>
                            <a:schemeClr val="tx1"/>
                          </a:solidFill>
                        </a:rPr>
                        <a:t>los </a:t>
                      </a:r>
                      <a:r>
                        <a:rPr lang="en-GB" sz="2000" u="sng" dirty="0" err="1">
                          <a:solidFill>
                            <a:schemeClr val="tx1"/>
                          </a:solidFill>
                        </a:rPr>
                        <a:t>encuentra</a:t>
                      </a:r>
                      <a:r>
                        <a:rPr lang="en-GB" sz="2000" u="sng" dirty="0">
                          <a:solidFill>
                            <a:schemeClr val="tx1"/>
                          </a:solidFill>
                        </a:rPr>
                        <a:t> </a:t>
                      </a:r>
                      <a:r>
                        <a:rPr lang="en-GB" sz="2000" u="sng" dirty="0" err="1">
                          <a:solidFill>
                            <a:schemeClr val="tx1"/>
                          </a:solidFill>
                        </a:rPr>
                        <a:t>en</a:t>
                      </a:r>
                      <a:r>
                        <a:rPr lang="en-GB" sz="2000" u="sng" dirty="0">
                          <a:solidFill>
                            <a:schemeClr val="tx1"/>
                          </a:solidFill>
                        </a:rPr>
                        <a:t> una tienda </a:t>
                      </a:r>
                      <a:r>
                        <a:rPr lang="en-GB" sz="2000" u="sng" dirty="0" err="1">
                          <a:solidFill>
                            <a:schemeClr val="tx1"/>
                          </a:solidFill>
                        </a:rPr>
                        <a:t>barata</a:t>
                      </a:r>
                      <a:r>
                        <a:rPr lang="en-GB" sz="2000" baseline="0" dirty="0">
                          <a:solidFill>
                            <a:schemeClr val="tx1"/>
                          </a:solidFill>
                        </a:rPr>
                        <a:t>.</a:t>
                      </a:r>
                      <a:endParaRPr lang="en-GB" sz="2000" dirty="0">
                        <a:solidFill>
                          <a:schemeClr val="tx1"/>
                        </a:solidFill>
                      </a:endParaRPr>
                    </a:p>
                  </a:txBody>
                  <a:tcPr>
                    <a:solidFill>
                      <a:schemeClr val="bg1"/>
                    </a:solidFill>
                  </a:tcPr>
                </a:tc>
                <a:tc rowSpan="2">
                  <a:txBody>
                    <a:bodyPr/>
                    <a:lstStyle/>
                    <a:p>
                      <a:r>
                        <a:rPr lang="en-GB" sz="2000" dirty="0">
                          <a:solidFill>
                            <a:schemeClr val="tx1"/>
                          </a:solidFill>
                        </a:rPr>
                        <a:t>He ______________________</a:t>
                      </a:r>
                    </a:p>
                    <a:p>
                      <a:r>
                        <a:rPr lang="en-GB" sz="2000" dirty="0">
                          <a:solidFill>
                            <a:schemeClr val="tx1"/>
                          </a:solidFill>
                        </a:rPr>
                        <a:t>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unos</a:t>
                      </a:r>
                      <a:r>
                        <a:rPr lang="en-GB" sz="2000" dirty="0">
                          <a:solidFill>
                            <a:schemeClr val="tx1"/>
                          </a:solidFill>
                        </a:rPr>
                        <a:t> </a:t>
                      </a:r>
                      <a:r>
                        <a:rPr lang="en-GB" sz="2000" dirty="0" err="1">
                          <a:solidFill>
                            <a:schemeClr val="tx1"/>
                          </a:solidFill>
                        </a:rPr>
                        <a:t>pantalones</a:t>
                      </a:r>
                      <a:endParaRPr lang="en-GB" sz="2000" dirty="0">
                        <a:solidFill>
                          <a:schemeClr val="tx1"/>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76541934"/>
              </p:ext>
            </p:extLst>
          </p:nvPr>
        </p:nvGraphicFramePr>
        <p:xfrm>
          <a:off x="330199" y="3194439"/>
          <a:ext cx="11528125" cy="11887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2458703">
                  <a:extLst>
                    <a:ext uri="{9D8B030D-6E8A-4147-A177-3AD203B41FA5}">
                      <a16:colId xmlns:a16="http://schemas.microsoft.com/office/drawing/2014/main" val="3410402890"/>
                    </a:ext>
                  </a:extLst>
                </a:gridCol>
                <a:gridCol w="3416063">
                  <a:extLst>
                    <a:ext uri="{9D8B030D-6E8A-4147-A177-3AD203B41FA5}">
                      <a16:colId xmlns:a16="http://schemas.microsoft.com/office/drawing/2014/main" val="4048868260"/>
                    </a:ext>
                  </a:extLst>
                </a:gridCol>
                <a:gridCol w="388525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2. Mira</a:t>
                      </a:r>
                    </a:p>
                  </a:txBody>
                  <a:tcPr>
                    <a:solidFill>
                      <a:schemeClr val="bg1"/>
                    </a:solidFill>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tarjetas</a:t>
                      </a:r>
                      <a:endParaRPr lang="en-GB" sz="2000" dirty="0">
                        <a:solidFill>
                          <a:schemeClr val="tx1"/>
                        </a:solidFill>
                      </a:endParaRPr>
                    </a:p>
                  </a:txBody>
                  <a:tcPr>
                    <a:solidFill>
                      <a:schemeClr val="bg1"/>
                    </a:solidFill>
                  </a:tcPr>
                </a:tc>
                <a:tc rowSpan="2">
                  <a:txBody>
                    <a:bodyPr/>
                    <a:lstStyle/>
                    <a:p>
                      <a:r>
                        <a:rPr lang="en-GB" sz="2000" u="none" dirty="0">
                          <a:solidFill>
                            <a:schemeClr val="tx1"/>
                          </a:solidFill>
                        </a:rPr>
                        <a:t>y </a:t>
                      </a:r>
                      <a:r>
                        <a:rPr lang="en-GB" sz="2000" u="sng" dirty="0">
                          <a:solidFill>
                            <a:schemeClr val="tx1"/>
                          </a:solidFill>
                        </a:rPr>
                        <a:t>las </a:t>
                      </a:r>
                      <a:r>
                        <a:rPr lang="en-GB" sz="2000" u="sng" dirty="0" err="1">
                          <a:solidFill>
                            <a:schemeClr val="tx1"/>
                          </a:solidFill>
                        </a:rPr>
                        <a:t>compra</a:t>
                      </a:r>
                      <a:r>
                        <a:rPr lang="en-GB" sz="2000" u="sng" dirty="0">
                          <a:solidFill>
                            <a:schemeClr val="tx1"/>
                          </a:solidFill>
                        </a:rPr>
                        <a:t> para el </a:t>
                      </a:r>
                      <a:r>
                        <a:rPr lang="en-GB" sz="2000" u="sng" dirty="0" err="1">
                          <a:solidFill>
                            <a:schemeClr val="tx1"/>
                          </a:solidFill>
                        </a:rPr>
                        <a:t>cumpleaños</a:t>
                      </a:r>
                      <a:r>
                        <a:rPr lang="en-GB" sz="2000" u="sng" dirty="0">
                          <a:solidFill>
                            <a:schemeClr val="tx1"/>
                          </a:solidFill>
                        </a:rPr>
                        <a:t> de Nadia.</a:t>
                      </a:r>
                    </a:p>
                  </a:txBody>
                  <a:tcPr>
                    <a:solidFill>
                      <a:schemeClr val="bg1"/>
                    </a:solidFill>
                  </a:tcPr>
                </a:tc>
                <a:tc rowSpan="2">
                  <a:txBody>
                    <a:bodyPr/>
                    <a:lstStyle/>
                    <a:p>
                      <a:r>
                        <a:rPr lang="en-GB" sz="2000" dirty="0">
                          <a:solidFill>
                            <a:schemeClr val="tx1"/>
                          </a:solidFill>
                        </a:rPr>
                        <a:t>He___________________________________.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unos</a:t>
                      </a:r>
                      <a:r>
                        <a:rPr lang="en-GB" sz="2000" dirty="0">
                          <a:solidFill>
                            <a:schemeClr val="tx1"/>
                          </a:solidFill>
                        </a:rPr>
                        <a:t> </a:t>
                      </a:r>
                      <a:r>
                        <a:rPr lang="en-GB" sz="2000" dirty="0" err="1">
                          <a:solidFill>
                            <a:schemeClr val="tx1"/>
                          </a:solidFill>
                        </a:rPr>
                        <a:t>juegos</a:t>
                      </a:r>
                      <a:endParaRPr lang="en-GB" sz="2000" dirty="0">
                        <a:solidFill>
                          <a:schemeClr val="tx1"/>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643869046"/>
              </p:ext>
            </p:extLst>
          </p:nvPr>
        </p:nvGraphicFramePr>
        <p:xfrm>
          <a:off x="330200" y="4908025"/>
          <a:ext cx="11528125" cy="1188720"/>
        </p:xfrm>
        <a:graphic>
          <a:graphicData uri="http://schemas.openxmlformats.org/drawingml/2006/table">
            <a:tbl>
              <a:tblPr firstRow="1" bandRow="1">
                <a:tableStyleId>{5940675A-B579-460E-94D1-54222C63F5DA}</a:tableStyleId>
              </a:tblPr>
              <a:tblGrid>
                <a:gridCol w="1777733">
                  <a:extLst>
                    <a:ext uri="{9D8B030D-6E8A-4147-A177-3AD203B41FA5}">
                      <a16:colId xmlns:a16="http://schemas.microsoft.com/office/drawing/2014/main" val="681785017"/>
                    </a:ext>
                  </a:extLst>
                </a:gridCol>
                <a:gridCol w="2494047">
                  <a:extLst>
                    <a:ext uri="{9D8B030D-6E8A-4147-A177-3AD203B41FA5}">
                      <a16:colId xmlns:a16="http://schemas.microsoft.com/office/drawing/2014/main" val="3410402890"/>
                    </a:ext>
                  </a:extLst>
                </a:gridCol>
                <a:gridCol w="3405079">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3. </a:t>
                      </a:r>
                      <a:r>
                        <a:rPr lang="en-GB" sz="2000" dirty="0" err="1">
                          <a:solidFill>
                            <a:schemeClr val="tx1"/>
                          </a:solidFill>
                        </a:rPr>
                        <a:t>Necesita</a:t>
                      </a:r>
                      <a:endParaRPr lang="en-GB" sz="2000" dirty="0">
                        <a:solidFill>
                          <a:schemeClr val="tx1"/>
                        </a:solidFill>
                      </a:endParaRPr>
                    </a:p>
                  </a:txBody>
                  <a:tcPr>
                    <a:solidFill>
                      <a:schemeClr val="bg1"/>
                    </a:solidFill>
                  </a:tcPr>
                </a:tc>
                <a:tc>
                  <a:txBody>
                    <a:bodyPr/>
                    <a:lstStyle/>
                    <a:p>
                      <a:r>
                        <a:rPr lang="en-GB" sz="2000" dirty="0" err="1">
                          <a:solidFill>
                            <a:schemeClr val="tx1"/>
                          </a:solidFill>
                        </a:rPr>
                        <a:t>unos</a:t>
                      </a:r>
                      <a:r>
                        <a:rPr lang="en-GB" sz="2000" dirty="0">
                          <a:solidFill>
                            <a:schemeClr val="tx1"/>
                          </a:solidFill>
                        </a:rPr>
                        <a:t> </a:t>
                      </a:r>
                      <a:r>
                        <a:rPr lang="en-GB" sz="2000" dirty="0" err="1">
                          <a:solidFill>
                            <a:schemeClr val="tx1"/>
                          </a:solidFill>
                        </a:rPr>
                        <a:t>relojes</a:t>
                      </a:r>
                      <a:endParaRPr lang="en-GB" sz="2000" dirty="0">
                        <a:solidFill>
                          <a:schemeClr val="tx1"/>
                        </a:solidFill>
                      </a:endParaRPr>
                    </a:p>
                  </a:txBody>
                  <a:tcPr>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porque</a:t>
                      </a:r>
                      <a:r>
                        <a:rPr lang="en-GB" sz="2000" dirty="0">
                          <a:solidFill>
                            <a:schemeClr val="tx1"/>
                          </a:solidFill>
                        </a:rPr>
                        <a:t> </a:t>
                      </a:r>
                      <a:r>
                        <a:rPr lang="en-GB" sz="2000" dirty="0" err="1">
                          <a:solidFill>
                            <a:schemeClr val="tx1"/>
                          </a:solidFill>
                        </a:rPr>
                        <a:t>siempre</a:t>
                      </a:r>
                      <a:r>
                        <a:rPr lang="en-GB" sz="2000" dirty="0">
                          <a:solidFill>
                            <a:schemeClr val="tx1"/>
                          </a:solidFill>
                        </a:rPr>
                        <a:t> </a:t>
                      </a:r>
                      <a:r>
                        <a:rPr lang="en-GB" sz="2000" u="sng" dirty="0">
                          <a:solidFill>
                            <a:schemeClr val="tx1"/>
                          </a:solidFill>
                        </a:rPr>
                        <a:t>las </a:t>
                      </a:r>
                      <a:r>
                        <a:rPr lang="en-GB" sz="2000" u="sng" dirty="0" err="1">
                          <a:solidFill>
                            <a:schemeClr val="tx1"/>
                          </a:solidFill>
                        </a:rPr>
                        <a:t>olvida</a:t>
                      </a:r>
                      <a:r>
                        <a:rPr lang="en-GB" sz="2000" u="sng" dirty="0">
                          <a:solidFill>
                            <a:schemeClr val="tx1"/>
                          </a:solidFill>
                        </a:rPr>
                        <a:t> </a:t>
                      </a:r>
                      <a:r>
                        <a:rPr lang="en-GB" sz="2000" u="sng" dirty="0" err="1">
                          <a:solidFill>
                            <a:schemeClr val="tx1"/>
                          </a:solidFill>
                        </a:rPr>
                        <a:t>en</a:t>
                      </a:r>
                      <a:r>
                        <a:rPr lang="en-GB" sz="2000" u="sng" dirty="0">
                          <a:solidFill>
                            <a:schemeClr val="tx1"/>
                          </a:solidFill>
                        </a:rPr>
                        <a:t> casa.</a:t>
                      </a:r>
                    </a:p>
                  </a:txBody>
                  <a:tcPr>
                    <a:solidFill>
                      <a:schemeClr val="bg1"/>
                    </a:solidFill>
                  </a:tcPr>
                </a:tc>
                <a:tc rowSpan="2">
                  <a:txBody>
                    <a:bodyPr/>
                    <a:lstStyle/>
                    <a:p>
                      <a:r>
                        <a:rPr lang="en-GB" sz="2000" dirty="0">
                          <a:solidFill>
                            <a:schemeClr val="tx1"/>
                          </a:solidFill>
                        </a:rPr>
                        <a:t>He _________________________.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bolsas</a:t>
                      </a:r>
                      <a:endParaRPr lang="en-GB" sz="2000" dirty="0">
                        <a:solidFill>
                          <a:schemeClr val="tx1"/>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3" name="TextBox 12"/>
          <p:cNvSpPr txBox="1"/>
          <p:nvPr/>
        </p:nvSpPr>
        <p:spPr>
          <a:xfrm>
            <a:off x="11031371" y="869914"/>
            <a:ext cx="749300" cy="400110"/>
          </a:xfrm>
          <a:prstGeom prst="rect">
            <a:avLst/>
          </a:prstGeom>
          <a:noFill/>
        </p:spPr>
        <p:txBody>
          <a:bodyPr wrap="square" rtlCol="0">
            <a:spAutoFit/>
          </a:bodyPr>
          <a:lstStyle/>
          <a:p>
            <a:r>
              <a:rPr lang="en-GB" sz="2000" b="1" dirty="0">
                <a:solidFill>
                  <a:srgbClr val="002060"/>
                </a:solidFill>
              </a:rPr>
              <a:t>[1/2]</a:t>
            </a:r>
          </a:p>
        </p:txBody>
      </p:sp>
      <p:sp>
        <p:nvSpPr>
          <p:cNvPr id="16" name="Oval 15"/>
          <p:cNvSpPr/>
          <p:nvPr/>
        </p:nvSpPr>
        <p:spPr>
          <a:xfrm>
            <a:off x="2003013" y="2308733"/>
            <a:ext cx="2378868"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8424716" y="1895721"/>
            <a:ext cx="3547009" cy="400110"/>
          </a:xfrm>
          <a:prstGeom prst="rect">
            <a:avLst/>
          </a:prstGeom>
          <a:noFill/>
        </p:spPr>
        <p:txBody>
          <a:bodyPr wrap="square" rtlCol="0">
            <a:spAutoFit/>
          </a:bodyPr>
          <a:lstStyle/>
          <a:p>
            <a:r>
              <a:rPr lang="en-GB" sz="2000" b="1" dirty="0">
                <a:solidFill>
                  <a:schemeClr val="tx2"/>
                </a:solidFill>
              </a:rPr>
              <a:t>finds them in a cheap</a:t>
            </a:r>
          </a:p>
        </p:txBody>
      </p:sp>
      <p:sp>
        <p:nvSpPr>
          <p:cNvPr id="12" name="Oval 11">
            <a:extLst>
              <a:ext uri="{FF2B5EF4-FFF2-40B4-BE49-F238E27FC236}">
                <a16:creationId xmlns:a16="http://schemas.microsoft.com/office/drawing/2014/main" id="{DE394C77-C9CF-4C4A-BAB7-000BE939C6A9}"/>
              </a:ext>
            </a:extLst>
          </p:cNvPr>
          <p:cNvSpPr/>
          <p:nvPr/>
        </p:nvSpPr>
        <p:spPr>
          <a:xfrm>
            <a:off x="1878932" y="5728702"/>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ECAC02D5-A7C1-B348-AEF7-C4081582E675}"/>
              </a:ext>
            </a:extLst>
          </p:cNvPr>
          <p:cNvSpPr txBox="1"/>
          <p:nvPr/>
        </p:nvSpPr>
        <p:spPr>
          <a:xfrm>
            <a:off x="8493680" y="3558998"/>
            <a:ext cx="3206815" cy="400110"/>
          </a:xfrm>
          <a:prstGeom prst="rect">
            <a:avLst/>
          </a:prstGeom>
          <a:noFill/>
        </p:spPr>
        <p:txBody>
          <a:bodyPr wrap="square" rtlCol="0">
            <a:spAutoFit/>
          </a:bodyPr>
          <a:lstStyle/>
          <a:p>
            <a:r>
              <a:rPr lang="en-GB" sz="2000" b="1" dirty="0">
                <a:solidFill>
                  <a:schemeClr val="tx2"/>
                </a:solidFill>
              </a:rPr>
              <a:t>buys them for Nadia’s</a:t>
            </a:r>
          </a:p>
        </p:txBody>
      </p:sp>
      <p:sp>
        <p:nvSpPr>
          <p:cNvPr id="18" name="TextBox 17">
            <a:extLst>
              <a:ext uri="{FF2B5EF4-FFF2-40B4-BE49-F238E27FC236}">
                <a16:creationId xmlns:a16="http://schemas.microsoft.com/office/drawing/2014/main" id="{48FB8AE6-247A-944D-9E0A-44B1A6B580E7}"/>
              </a:ext>
            </a:extLst>
          </p:cNvPr>
          <p:cNvSpPr txBox="1"/>
          <p:nvPr/>
        </p:nvSpPr>
        <p:spPr>
          <a:xfrm>
            <a:off x="8475515" y="5441918"/>
            <a:ext cx="3206815" cy="400110"/>
          </a:xfrm>
          <a:prstGeom prst="rect">
            <a:avLst/>
          </a:prstGeom>
          <a:noFill/>
        </p:spPr>
        <p:txBody>
          <a:bodyPr wrap="square" rtlCol="0">
            <a:spAutoFit/>
          </a:bodyPr>
          <a:lstStyle/>
          <a:p>
            <a:r>
              <a:rPr lang="en-GB" sz="2000" b="1" dirty="0">
                <a:solidFill>
                  <a:schemeClr val="tx2"/>
                </a:solidFill>
              </a:rPr>
              <a:t>he forgets them at home</a:t>
            </a:r>
          </a:p>
        </p:txBody>
      </p:sp>
      <p:sp>
        <p:nvSpPr>
          <p:cNvPr id="19" name="Oval 18">
            <a:extLst>
              <a:ext uri="{FF2B5EF4-FFF2-40B4-BE49-F238E27FC236}">
                <a16:creationId xmlns:a16="http://schemas.microsoft.com/office/drawing/2014/main" id="{B3E76EEA-B811-D74E-B96F-F7D7AFA3CE8E}"/>
              </a:ext>
            </a:extLst>
          </p:cNvPr>
          <p:cNvSpPr/>
          <p:nvPr/>
        </p:nvSpPr>
        <p:spPr>
          <a:xfrm>
            <a:off x="1958445" y="3613900"/>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ounded Rectangle 11">
            <a:extLst>
              <a:ext uri="{FF2B5EF4-FFF2-40B4-BE49-F238E27FC236}">
                <a16:creationId xmlns:a16="http://schemas.microsoft.com/office/drawing/2014/main" id="{2182250D-1C33-9944-931C-64E818E75173}"/>
              </a:ext>
            </a:extLst>
          </p:cNvPr>
          <p:cNvSpPr/>
          <p:nvPr/>
        </p:nvSpPr>
        <p:spPr>
          <a:xfrm>
            <a:off x="9797144" y="258166"/>
            <a:ext cx="2131000" cy="54487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498C17BC-1739-BB41-8475-F4B413698E65}"/>
              </a:ext>
            </a:extLst>
          </p:cNvPr>
          <p:cNvSpPr txBox="1"/>
          <p:nvPr/>
        </p:nvSpPr>
        <p:spPr>
          <a:xfrm>
            <a:off x="8083421" y="2233202"/>
            <a:ext cx="784189" cy="400110"/>
          </a:xfrm>
          <a:prstGeom prst="rect">
            <a:avLst/>
          </a:prstGeom>
          <a:noFill/>
        </p:spPr>
        <p:txBody>
          <a:bodyPr wrap="none" rtlCol="0">
            <a:spAutoFit/>
          </a:bodyPr>
          <a:lstStyle/>
          <a:p>
            <a:r>
              <a:rPr lang="en-GB" sz="2000" b="1" dirty="0">
                <a:solidFill>
                  <a:schemeClr val="tx2"/>
                </a:solidFill>
              </a:rPr>
              <a:t>shop</a:t>
            </a:r>
            <a:endParaRPr lang="es-GB" sz="2000" dirty="0">
              <a:solidFill>
                <a:schemeClr val="tx2"/>
              </a:solidFill>
            </a:endParaRPr>
          </a:p>
        </p:txBody>
      </p:sp>
      <p:sp>
        <p:nvSpPr>
          <p:cNvPr id="5" name="CuadroTexto 4">
            <a:extLst>
              <a:ext uri="{FF2B5EF4-FFF2-40B4-BE49-F238E27FC236}">
                <a16:creationId xmlns:a16="http://schemas.microsoft.com/office/drawing/2014/main" id="{89A38D07-7AC3-FA45-ABF4-932A09884BEB}"/>
              </a:ext>
            </a:extLst>
          </p:cNvPr>
          <p:cNvSpPr txBox="1"/>
          <p:nvPr/>
        </p:nvSpPr>
        <p:spPr>
          <a:xfrm>
            <a:off x="8039245" y="3797346"/>
            <a:ext cx="1303562" cy="461665"/>
          </a:xfrm>
          <a:prstGeom prst="rect">
            <a:avLst/>
          </a:prstGeom>
          <a:noFill/>
        </p:spPr>
        <p:txBody>
          <a:bodyPr wrap="none" rtlCol="0">
            <a:spAutoFit/>
          </a:bodyPr>
          <a:lstStyle/>
          <a:p>
            <a:r>
              <a:rPr lang="en-GB" sz="2000" b="1" dirty="0">
                <a:solidFill>
                  <a:schemeClr val="tx2"/>
                </a:solidFill>
              </a:rPr>
              <a:t>birthday</a:t>
            </a:r>
            <a:r>
              <a:rPr lang="en-GB" sz="2400" b="1" dirty="0">
                <a:solidFill>
                  <a:schemeClr val="tx2"/>
                </a:solidFill>
              </a:rPr>
              <a:t>.</a:t>
            </a:r>
            <a:endParaRPr lang="es-GB" sz="2400" dirty="0">
              <a:solidFill>
                <a:schemeClr val="tx2"/>
              </a:solidFill>
            </a:endParaRPr>
          </a:p>
        </p:txBody>
      </p:sp>
      <p:pic>
        <p:nvPicPr>
          <p:cNvPr id="25" name="Imagen 24" descr="Dibujo animado de un personaje animado&#10;&#10;Descripción generada automáticamente con confianza media">
            <a:extLst>
              <a:ext uri="{FF2B5EF4-FFF2-40B4-BE49-F238E27FC236}">
                <a16:creationId xmlns:a16="http://schemas.microsoft.com/office/drawing/2014/main" id="{BF3A403F-B410-3945-9C57-B7B272095E0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141" b="94764" l="0" r="100000">
                        <a14:foregroundMark x1="70248" y1="17906" x2="60124" y2="28586"/>
                        <a14:foregroundMark x1="82438" y1="21466" x2="82851" y2="26806"/>
                        <a14:foregroundMark x1="86364" y1="93089" x2="70661" y2="94869"/>
                        <a14:foregroundMark x1="70661" y1="94869" x2="70661" y2="94869"/>
                      </a14:backgroundRemoval>
                    </a14:imgEffect>
                  </a14:imgLayer>
                </a14:imgProps>
              </a:ext>
              <a:ext uri="{28A0092B-C50C-407E-A947-70E740481C1C}">
                <a14:useLocalDpi xmlns:a14="http://schemas.microsoft.com/office/drawing/2010/main"/>
              </a:ext>
            </a:extLst>
          </a:blip>
          <a:srcRect/>
          <a:stretch/>
        </p:blipFill>
        <p:spPr>
          <a:xfrm>
            <a:off x="6756619" y="68"/>
            <a:ext cx="968877" cy="1911838"/>
          </a:xfrm>
          <a:prstGeom prst="rect">
            <a:avLst/>
          </a:prstGeom>
        </p:spPr>
      </p:pic>
      <p:sp>
        <p:nvSpPr>
          <p:cNvPr id="26" name="Action Button: Custom 16">
            <a:hlinkClick r:id="" action="ppaction://noaction" highlightClick="1">
              <a:snd r:embed="rId6" name="1 Busca unos pantalones.wav"/>
            </a:hlinkClick>
            <a:extLst>
              <a:ext uri="{FF2B5EF4-FFF2-40B4-BE49-F238E27FC236}">
                <a16:creationId xmlns:a16="http://schemas.microsoft.com/office/drawing/2014/main" id="{D2D255AB-EFF7-E247-9B36-EFDBE57EEBBE}"/>
              </a:ext>
            </a:extLst>
          </p:cNvPr>
          <p:cNvSpPr/>
          <p:nvPr/>
        </p:nvSpPr>
        <p:spPr>
          <a:xfrm>
            <a:off x="250011" y="1864001"/>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7" name="2 Mira unas tarjetas.wav"/>
            </a:hlinkClick>
            <a:extLst>
              <a:ext uri="{FF2B5EF4-FFF2-40B4-BE49-F238E27FC236}">
                <a16:creationId xmlns:a16="http://schemas.microsoft.com/office/drawing/2014/main" id="{A61740CC-3EC6-3543-946D-9FC78B76BBF5}"/>
              </a:ext>
            </a:extLst>
          </p:cNvPr>
          <p:cNvSpPr/>
          <p:nvPr/>
        </p:nvSpPr>
        <p:spPr>
          <a:xfrm>
            <a:off x="250011" y="3599346"/>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8" name="3 Necesita unas bolsas.wav"/>
            </a:hlinkClick>
            <a:extLst>
              <a:ext uri="{FF2B5EF4-FFF2-40B4-BE49-F238E27FC236}">
                <a16:creationId xmlns:a16="http://schemas.microsoft.com/office/drawing/2014/main" id="{FD80EE2C-1B92-1546-BA6A-67EC6C85A6BD}"/>
              </a:ext>
            </a:extLst>
          </p:cNvPr>
          <p:cNvSpPr/>
          <p:nvPr/>
        </p:nvSpPr>
        <p:spPr>
          <a:xfrm>
            <a:off x="250011" y="5304385"/>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42436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2" grpId="0" animBg="1"/>
      <p:bldP spid="14" grpId="0"/>
      <p:bldP spid="18" grpId="0"/>
      <p:bldP spid="19" grpId="0" animBg="1"/>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Imagen que contiene frente, banqueta, firmar, televisión&#10;&#10;Descripción generada automáticamente">
            <a:extLst>
              <a:ext uri="{FF2B5EF4-FFF2-40B4-BE49-F238E27FC236}">
                <a16:creationId xmlns:a16="http://schemas.microsoft.com/office/drawing/2014/main" id="{4F72FECA-8C93-2F47-B978-3821327186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GB" sz="2800" b="1" dirty="0">
                <a:solidFill>
                  <a:schemeClr val="bg1"/>
                </a:solidFill>
              </a:rPr>
              <a:t>Daniel </a:t>
            </a:r>
            <a:r>
              <a:rPr lang="en-GB" sz="2800" b="1" dirty="0" err="1">
                <a:solidFill>
                  <a:schemeClr val="bg1"/>
                </a:solidFill>
              </a:rPr>
              <a:t>va</a:t>
            </a:r>
            <a:r>
              <a:rPr lang="en-GB" sz="2800" b="1" dirty="0">
                <a:solidFill>
                  <a:schemeClr val="bg1"/>
                </a:solidFill>
              </a:rPr>
              <a:t> de </a:t>
            </a:r>
            <a:r>
              <a:rPr lang="en-GB" sz="2800" b="1" dirty="0" err="1">
                <a:solidFill>
                  <a:schemeClr val="bg1"/>
                </a:solidFill>
              </a:rPr>
              <a:t>compras</a:t>
            </a:r>
            <a:endParaRPr lang="en-GB" sz="2800" b="1" dirty="0">
              <a:solidFill>
                <a:schemeClr val="bg1"/>
              </a:solidFill>
            </a:endParaRPr>
          </a:p>
        </p:txBody>
      </p:sp>
      <p:sp>
        <p:nvSpPr>
          <p:cNvPr id="3" name="TextBox 2"/>
          <p:cNvSpPr txBox="1"/>
          <p:nvPr/>
        </p:nvSpPr>
        <p:spPr>
          <a:xfrm>
            <a:off x="11031371" y="803043"/>
            <a:ext cx="749300" cy="400110"/>
          </a:xfrm>
          <a:prstGeom prst="rect">
            <a:avLst/>
          </a:prstGeom>
          <a:noFill/>
        </p:spPr>
        <p:txBody>
          <a:bodyPr wrap="square" rtlCol="0">
            <a:spAutoFit/>
          </a:bodyPr>
          <a:lstStyle/>
          <a:p>
            <a:r>
              <a:rPr lang="en-GB" sz="2000" b="1" dirty="0">
                <a:solidFill>
                  <a:srgbClr val="002060"/>
                </a:solidFill>
              </a:rPr>
              <a:t>[2/2]</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9797144" y="258166"/>
            <a:ext cx="2131000" cy="544877"/>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71897488"/>
              </p:ext>
            </p:extLst>
          </p:nvPr>
        </p:nvGraphicFramePr>
        <p:xfrm>
          <a:off x="330200" y="3064775"/>
          <a:ext cx="11597943" cy="11887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462071">
                  <a:extLst>
                    <a:ext uri="{9D8B030D-6E8A-4147-A177-3AD203B41FA5}">
                      <a16:colId xmlns:a16="http://schemas.microsoft.com/office/drawing/2014/main" val="3410402890"/>
                    </a:ext>
                  </a:extLst>
                </a:gridCol>
                <a:gridCol w="3621037">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5. </a:t>
                      </a:r>
                      <a:r>
                        <a:rPr lang="en-GB" sz="2000" dirty="0" err="1">
                          <a:solidFill>
                            <a:schemeClr val="tx1"/>
                          </a:solidFill>
                        </a:rPr>
                        <a:t>Ve</a:t>
                      </a:r>
                      <a:endParaRPr lang="en-GB" sz="2000" dirty="0">
                        <a:solidFill>
                          <a:schemeClr val="tx1"/>
                        </a:solidFill>
                      </a:endParaRPr>
                    </a:p>
                  </a:txBody>
                  <a:tcPr>
                    <a:solidFill>
                      <a:schemeClr val="bg1"/>
                    </a:solidFill>
                  </a:tcPr>
                </a:tc>
                <a:tc>
                  <a:txBody>
                    <a:bodyPr/>
                    <a:lstStyle/>
                    <a:p>
                      <a:r>
                        <a:rPr lang="en-GB" sz="2000" dirty="0" err="1">
                          <a:solidFill>
                            <a:schemeClr val="tx1"/>
                          </a:solidFill>
                        </a:rPr>
                        <a:t>unas</a:t>
                      </a:r>
                      <a:r>
                        <a:rPr lang="en-GB" sz="2000" dirty="0">
                          <a:solidFill>
                            <a:schemeClr val="tx1"/>
                          </a:solidFill>
                        </a:rPr>
                        <a:t> tapas</a:t>
                      </a:r>
                    </a:p>
                  </a:txBody>
                  <a:tcPr>
                    <a:solidFill>
                      <a:schemeClr val="bg1"/>
                    </a:solidFill>
                  </a:tcPr>
                </a:tc>
                <a:tc rowSpan="2">
                  <a:txBody>
                    <a:bodyPr/>
                    <a:lstStyle/>
                    <a:p>
                      <a:r>
                        <a:rPr lang="en-GB" sz="2000" u="none" dirty="0">
                          <a:solidFill>
                            <a:schemeClr val="tx1"/>
                          </a:solidFill>
                        </a:rPr>
                        <a:t>a </a:t>
                      </a:r>
                      <a:r>
                        <a:rPr lang="en-GB" sz="2000" u="none" dirty="0" err="1">
                          <a:solidFill>
                            <a:schemeClr val="tx1"/>
                          </a:solidFill>
                        </a:rPr>
                        <a:t>buen</a:t>
                      </a:r>
                      <a:r>
                        <a:rPr lang="en-GB" sz="2000" u="none" dirty="0">
                          <a:solidFill>
                            <a:schemeClr val="tx1"/>
                          </a:solidFill>
                        </a:rPr>
                        <a:t> </a:t>
                      </a:r>
                      <a:r>
                        <a:rPr lang="en-GB" sz="2000" u="none" dirty="0" err="1">
                          <a:solidFill>
                            <a:schemeClr val="tx1"/>
                          </a:solidFill>
                        </a:rPr>
                        <a:t>precio</a:t>
                      </a:r>
                      <a:r>
                        <a:rPr lang="en-GB" sz="2000" u="none" dirty="0">
                          <a:solidFill>
                            <a:schemeClr val="tx1"/>
                          </a:solidFill>
                        </a:rPr>
                        <a:t> </a:t>
                      </a:r>
                      <a:r>
                        <a:rPr lang="en-GB" sz="2000" u="none" dirty="0" err="1">
                          <a:solidFill>
                            <a:schemeClr val="tx1"/>
                          </a:solidFill>
                        </a:rPr>
                        <a:t>pero</a:t>
                      </a:r>
                      <a:r>
                        <a:rPr lang="en-GB" sz="2000" u="none" dirty="0">
                          <a:solidFill>
                            <a:schemeClr val="tx1"/>
                          </a:solidFill>
                        </a:rPr>
                        <a:t> </a:t>
                      </a:r>
                      <a:r>
                        <a:rPr lang="en-GB" sz="2000" u="sng" dirty="0">
                          <a:solidFill>
                            <a:schemeClr val="tx1"/>
                          </a:solidFill>
                        </a:rPr>
                        <a:t>los </a:t>
                      </a:r>
                      <a:r>
                        <a:rPr lang="en-GB" sz="2000" u="sng" dirty="0" err="1">
                          <a:solidFill>
                            <a:schemeClr val="tx1"/>
                          </a:solidFill>
                        </a:rPr>
                        <a:t>prueba</a:t>
                      </a:r>
                      <a:r>
                        <a:rPr lang="en-GB" sz="2000" u="sng" dirty="0">
                          <a:solidFill>
                            <a:schemeClr val="tx1"/>
                          </a:solidFill>
                        </a:rPr>
                        <a:t> primero.</a:t>
                      </a:r>
                    </a:p>
                  </a:txBody>
                  <a:tcPr>
                    <a:solidFill>
                      <a:schemeClr val="bg1"/>
                    </a:solidFill>
                  </a:tcPr>
                </a:tc>
                <a:tc rowSpan="2">
                  <a:txBody>
                    <a:bodyPr/>
                    <a:lstStyle/>
                    <a:p>
                      <a:r>
                        <a:rPr lang="en-GB" sz="2000" dirty="0">
                          <a:solidFill>
                            <a:schemeClr val="tx1"/>
                          </a:solidFill>
                        </a:rPr>
                        <a:t>He ______________________.</a:t>
                      </a:r>
                    </a:p>
                  </a:txBody>
                  <a:tcPr anchor="ct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unos</a:t>
                      </a:r>
                      <a:r>
                        <a:rPr lang="en-GB" sz="2000" dirty="0">
                          <a:solidFill>
                            <a:srgbClr val="002060"/>
                          </a:solidFill>
                        </a:rPr>
                        <a:t> </a:t>
                      </a:r>
                      <a:r>
                        <a:rPr lang="en-GB" sz="2000" dirty="0" err="1">
                          <a:solidFill>
                            <a:srgbClr val="002060"/>
                          </a:solidFill>
                        </a:rPr>
                        <a:t>platos</a:t>
                      </a:r>
                      <a:endParaRPr lang="en-GB" sz="2000" dirty="0">
                        <a:solidFill>
                          <a:srgbClr val="002060"/>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642721412"/>
              </p:ext>
            </p:extLst>
          </p:nvPr>
        </p:nvGraphicFramePr>
        <p:xfrm>
          <a:off x="330200" y="1423833"/>
          <a:ext cx="11597943" cy="1188720"/>
        </p:xfrm>
        <a:graphic>
          <a:graphicData uri="http://schemas.openxmlformats.org/drawingml/2006/table">
            <a:tbl>
              <a:tblPr firstRow="1" bandRow="1">
                <a:tableStyleId>{5940675A-B579-460E-94D1-54222C63F5DA}</a:tableStyleId>
              </a:tblPr>
              <a:tblGrid>
                <a:gridCol w="1683795">
                  <a:extLst>
                    <a:ext uri="{9D8B030D-6E8A-4147-A177-3AD203B41FA5}">
                      <a16:colId xmlns:a16="http://schemas.microsoft.com/office/drawing/2014/main" val="681785017"/>
                    </a:ext>
                  </a:extLst>
                </a:gridCol>
                <a:gridCol w="2434019">
                  <a:extLst>
                    <a:ext uri="{9D8B030D-6E8A-4147-A177-3AD203B41FA5}">
                      <a16:colId xmlns:a16="http://schemas.microsoft.com/office/drawing/2014/main" val="3410402890"/>
                    </a:ext>
                  </a:extLst>
                </a:gridCol>
                <a:gridCol w="3735287">
                  <a:extLst>
                    <a:ext uri="{9D8B030D-6E8A-4147-A177-3AD203B41FA5}">
                      <a16:colId xmlns:a16="http://schemas.microsoft.com/office/drawing/2014/main" val="4048868260"/>
                    </a:ext>
                  </a:extLst>
                </a:gridCol>
                <a:gridCol w="3744842">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4. </a:t>
                      </a:r>
                      <a:r>
                        <a:rPr lang="en-GB" sz="2000" dirty="0" err="1">
                          <a:solidFill>
                            <a:schemeClr val="tx1"/>
                          </a:solidFill>
                        </a:rPr>
                        <a:t>Recoge</a:t>
                      </a:r>
                      <a:endParaRPr lang="en-GB" sz="2000" dirty="0">
                        <a:solidFill>
                          <a:schemeClr val="tx1"/>
                        </a:solidFill>
                      </a:endParaRPr>
                    </a:p>
                  </a:txBody>
                  <a:tcPr>
                    <a:solidFill>
                      <a:schemeClr val="bg1"/>
                    </a:solidFill>
                  </a:tcPr>
                </a:tc>
                <a:tc>
                  <a:txBody>
                    <a:bodyPr/>
                    <a:lstStyle/>
                    <a:p>
                      <a:r>
                        <a:rPr lang="en-GB" sz="2000" dirty="0" err="1">
                          <a:solidFill>
                            <a:schemeClr val="tx1"/>
                          </a:solidFill>
                        </a:rPr>
                        <a:t>unos</a:t>
                      </a:r>
                      <a:r>
                        <a:rPr lang="en-GB" sz="2000" dirty="0">
                          <a:solidFill>
                            <a:schemeClr val="tx1"/>
                          </a:solidFill>
                        </a:rPr>
                        <a:t> </a:t>
                      </a:r>
                      <a:r>
                        <a:rPr lang="en-GB" sz="2000" dirty="0" err="1">
                          <a:solidFill>
                            <a:schemeClr val="tx1"/>
                          </a:solidFill>
                        </a:rPr>
                        <a:t>billetes</a:t>
                      </a:r>
                      <a:endParaRPr lang="en-GB" sz="2000" dirty="0">
                        <a:solidFill>
                          <a:schemeClr val="tx1"/>
                        </a:solidFill>
                      </a:endParaRPr>
                    </a:p>
                  </a:txBody>
                  <a:tcPr>
                    <a:solidFill>
                      <a:schemeClr val="bg1"/>
                    </a:solidFill>
                  </a:tcPr>
                </a:tc>
                <a:tc rowSpan="2">
                  <a:txBody>
                    <a:bodyPr/>
                    <a:lstStyle/>
                    <a:p>
                      <a:r>
                        <a:rPr lang="en-GB" sz="2000" u="none" dirty="0">
                          <a:solidFill>
                            <a:schemeClr val="tx1"/>
                          </a:solidFill>
                        </a:rPr>
                        <a:t>y </a:t>
                      </a:r>
                      <a:r>
                        <a:rPr lang="en-GB" sz="2000" u="sng" dirty="0">
                          <a:solidFill>
                            <a:schemeClr val="tx1"/>
                          </a:solidFill>
                        </a:rPr>
                        <a:t>las </a:t>
                      </a:r>
                      <a:r>
                        <a:rPr lang="en-GB" sz="2000" u="sng" dirty="0" err="1">
                          <a:solidFill>
                            <a:schemeClr val="tx1"/>
                          </a:solidFill>
                        </a:rPr>
                        <a:t>comparte</a:t>
                      </a:r>
                      <a:r>
                        <a:rPr lang="en-GB" sz="2000" u="sng" dirty="0">
                          <a:solidFill>
                            <a:schemeClr val="tx1"/>
                          </a:solidFill>
                        </a:rPr>
                        <a:t> con sus amigos.</a:t>
                      </a:r>
                    </a:p>
                  </a:txBody>
                  <a:tcPr>
                    <a:solidFill>
                      <a:schemeClr val="bg1"/>
                    </a:solidFill>
                  </a:tcPr>
                </a:tc>
                <a:tc rowSpan="2">
                  <a:txBody>
                    <a:bodyPr/>
                    <a:lstStyle/>
                    <a:p>
                      <a:r>
                        <a:rPr lang="en-GB" sz="2000" dirty="0">
                          <a:solidFill>
                            <a:schemeClr val="tx1"/>
                          </a:solidFill>
                        </a:rPr>
                        <a:t>He_________________________________.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unas</a:t>
                      </a:r>
                      <a:r>
                        <a:rPr lang="en-GB" sz="2000" dirty="0">
                          <a:solidFill>
                            <a:schemeClr val="tx1"/>
                          </a:solidFill>
                        </a:rPr>
                        <a:t> entradas</a:t>
                      </a: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829849731"/>
              </p:ext>
            </p:extLst>
          </p:nvPr>
        </p:nvGraphicFramePr>
        <p:xfrm>
          <a:off x="352111" y="4698906"/>
          <a:ext cx="11597943" cy="11887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493068">
                  <a:extLst>
                    <a:ext uri="{9D8B030D-6E8A-4147-A177-3AD203B41FA5}">
                      <a16:colId xmlns:a16="http://schemas.microsoft.com/office/drawing/2014/main" val="3410402890"/>
                    </a:ext>
                  </a:extLst>
                </a:gridCol>
                <a:gridCol w="3590040">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dirty="0">
                        <a:solidFill>
                          <a:schemeClr val="tx1"/>
                        </a:solidFill>
                      </a:endParaRPr>
                    </a:p>
                  </a:txBody>
                  <a:tcPr>
                    <a:solidFill>
                      <a:schemeClr val="bg1"/>
                    </a:solidFill>
                  </a:tcPr>
                </a:tc>
                <a:tc>
                  <a:txBody>
                    <a:bodyPr/>
                    <a:lstStyle/>
                    <a:p>
                      <a:endParaRPr lang="en-GB" dirty="0">
                        <a:solidFill>
                          <a:schemeClr val="tx1"/>
                        </a:solidFill>
                      </a:endParaRPr>
                    </a:p>
                  </a:txBody>
                  <a:tcPr>
                    <a:solidFill>
                      <a:schemeClr val="bg1"/>
                    </a:solidFill>
                  </a:tcPr>
                </a:tc>
                <a:tc>
                  <a:txBody>
                    <a:bodyPr/>
                    <a:lstStyle/>
                    <a:p>
                      <a:endParaRPr lang="en-GB">
                        <a:solidFill>
                          <a:schemeClr val="tx1"/>
                        </a:solidFill>
                      </a:endParaRPr>
                    </a:p>
                  </a:txBody>
                  <a:tcPr>
                    <a:solidFill>
                      <a:schemeClr val="bg1"/>
                    </a:solidFill>
                  </a:tcPr>
                </a:tc>
                <a:tc>
                  <a:txBody>
                    <a:bodyPr/>
                    <a:lstStyle/>
                    <a:p>
                      <a:r>
                        <a:rPr lang="en-GB" sz="2000" dirty="0">
                          <a:solidFill>
                            <a:schemeClr val="tx1"/>
                          </a:solidFill>
                        </a:rPr>
                        <a:t>La </a:t>
                      </a:r>
                      <a:r>
                        <a:rPr lang="en-GB" sz="2000" dirty="0" err="1">
                          <a:solidFill>
                            <a:schemeClr val="tx1"/>
                          </a:solidFill>
                        </a:rPr>
                        <a:t>parte</a:t>
                      </a:r>
                      <a:r>
                        <a:rPr lang="en-GB" sz="2000" dirty="0">
                          <a:solidFill>
                            <a:schemeClr val="tx1"/>
                          </a:solidFill>
                        </a:rPr>
                        <a:t> </a:t>
                      </a:r>
                      <a:r>
                        <a:rPr lang="en-GB" sz="2000" dirty="0" err="1">
                          <a:solidFill>
                            <a:schemeClr val="tx1"/>
                          </a:solidFill>
                        </a:rPr>
                        <a:t>subrayada</a:t>
                      </a:r>
                      <a:endParaRPr lang="en-GB" sz="2000" dirty="0">
                        <a:solidFill>
                          <a:schemeClr val="tx1"/>
                        </a:solidFill>
                      </a:endParaRPr>
                    </a:p>
                  </a:txBody>
                  <a:tcPr>
                    <a:solidFill>
                      <a:schemeClr val="bg1"/>
                    </a:solidFill>
                  </a:tcPr>
                </a:tc>
                <a:extLst>
                  <a:ext uri="{0D108BD9-81ED-4DB2-BD59-A6C34878D82A}">
                    <a16:rowId xmlns:a16="http://schemas.microsoft.com/office/drawing/2014/main" val="2075730729"/>
                  </a:ext>
                </a:extLst>
              </a:tr>
              <a:tr h="370840">
                <a:tc rowSpan="2">
                  <a:txBody>
                    <a:bodyPr/>
                    <a:lstStyle/>
                    <a:p>
                      <a:r>
                        <a:rPr lang="en-GB" sz="2000" dirty="0">
                          <a:solidFill>
                            <a:schemeClr val="tx1"/>
                          </a:solidFill>
                        </a:rPr>
                        <a:t>6. </a:t>
                      </a:r>
                      <a:r>
                        <a:rPr lang="en-GB" sz="2000" dirty="0" err="1">
                          <a:solidFill>
                            <a:schemeClr val="tx1"/>
                          </a:solidFill>
                        </a:rPr>
                        <a:t>Elige</a:t>
                      </a:r>
                      <a:endParaRPr lang="en-GB" sz="2000" dirty="0">
                        <a:solidFill>
                          <a:schemeClr val="tx1"/>
                        </a:solidFill>
                      </a:endParaRPr>
                    </a:p>
                  </a:txBody>
                  <a:tcPr>
                    <a:solidFill>
                      <a:schemeClr val="bg1"/>
                    </a:solidFill>
                  </a:tcPr>
                </a:tc>
                <a:tc>
                  <a:txBody>
                    <a:bodyPr/>
                    <a:lstStyle/>
                    <a:p>
                      <a:r>
                        <a:rPr lang="en-GB" sz="2000" dirty="0" err="1">
                          <a:solidFill>
                            <a:schemeClr val="tx1"/>
                          </a:solidFill>
                        </a:rPr>
                        <a:t>unas</a:t>
                      </a:r>
                      <a:r>
                        <a:rPr lang="en-GB" sz="2000" dirty="0">
                          <a:solidFill>
                            <a:schemeClr val="tx1"/>
                          </a:solidFill>
                        </a:rPr>
                        <a:t> </a:t>
                      </a:r>
                      <a:r>
                        <a:rPr lang="en-GB" sz="2000" dirty="0" err="1">
                          <a:solidFill>
                            <a:schemeClr val="tx1"/>
                          </a:solidFill>
                        </a:rPr>
                        <a:t>bebidas</a:t>
                      </a:r>
                      <a:endParaRPr lang="en-GB" sz="2000" dirty="0">
                        <a:solidFill>
                          <a:schemeClr val="tx1"/>
                        </a:solidFill>
                      </a:endParaRPr>
                    </a:p>
                  </a:txBody>
                  <a:tcPr>
                    <a:solidFill>
                      <a:schemeClr val="bg1"/>
                    </a:solidFill>
                  </a:tcPr>
                </a:tc>
                <a:tc rowSpan="2">
                  <a:txBody>
                    <a:bodyPr/>
                    <a:lstStyle/>
                    <a:p>
                      <a:r>
                        <a:rPr lang="en-GB" sz="2000" dirty="0">
                          <a:solidFill>
                            <a:schemeClr val="tx1"/>
                          </a:solidFill>
                        </a:rPr>
                        <a:t>para una fiesta y </a:t>
                      </a:r>
                      <a:r>
                        <a:rPr lang="en-GB" sz="2000" u="sng" dirty="0">
                          <a:solidFill>
                            <a:schemeClr val="tx1"/>
                          </a:solidFill>
                        </a:rPr>
                        <a:t>los </a:t>
                      </a:r>
                      <a:r>
                        <a:rPr lang="en-GB" sz="2000" u="sng" dirty="0" err="1">
                          <a:solidFill>
                            <a:schemeClr val="tx1"/>
                          </a:solidFill>
                        </a:rPr>
                        <a:t>lleva</a:t>
                      </a:r>
                      <a:r>
                        <a:rPr lang="en-GB" sz="2000" u="sng" dirty="0">
                          <a:solidFill>
                            <a:schemeClr val="tx1"/>
                          </a:solidFill>
                        </a:rPr>
                        <a:t> </a:t>
                      </a:r>
                      <a:r>
                        <a:rPr lang="en-GB" sz="2000" u="sng" dirty="0" err="1">
                          <a:solidFill>
                            <a:schemeClr val="tx1"/>
                          </a:solidFill>
                        </a:rPr>
                        <a:t>en</a:t>
                      </a:r>
                      <a:r>
                        <a:rPr lang="en-GB" sz="2000" u="sng" dirty="0">
                          <a:solidFill>
                            <a:schemeClr val="tx1"/>
                          </a:solidFill>
                        </a:rPr>
                        <a:t> la </a:t>
                      </a:r>
                      <a:r>
                        <a:rPr lang="en-GB" sz="2000" u="sng" dirty="0" err="1">
                          <a:solidFill>
                            <a:schemeClr val="tx1"/>
                          </a:solidFill>
                        </a:rPr>
                        <a:t>bolsa</a:t>
                      </a:r>
                      <a:r>
                        <a:rPr lang="en-GB" sz="2000" u="sng" dirty="0">
                          <a:solidFill>
                            <a:schemeClr val="tx1"/>
                          </a:solidFill>
                        </a:rPr>
                        <a:t> </a:t>
                      </a:r>
                      <a:r>
                        <a:rPr lang="en-GB" sz="2000" u="sng" dirty="0" err="1">
                          <a:solidFill>
                            <a:schemeClr val="tx1"/>
                          </a:solidFill>
                        </a:rPr>
                        <a:t>nueva</a:t>
                      </a:r>
                      <a:r>
                        <a:rPr lang="en-GB" sz="2000" dirty="0">
                          <a:solidFill>
                            <a:schemeClr val="tx1"/>
                          </a:solidFill>
                        </a:rPr>
                        <a:t>.</a:t>
                      </a:r>
                      <a:endParaRPr lang="en-GB" sz="2000" u="sng" dirty="0">
                        <a:solidFill>
                          <a:schemeClr val="tx1"/>
                        </a:solidFill>
                      </a:endParaRPr>
                    </a:p>
                  </a:txBody>
                  <a:tcPr>
                    <a:solidFill>
                      <a:schemeClr val="bg1"/>
                    </a:solidFill>
                  </a:tcPr>
                </a:tc>
                <a:tc rowSpan="2">
                  <a:txBody>
                    <a:bodyPr/>
                    <a:lstStyle/>
                    <a:p>
                      <a:r>
                        <a:rPr lang="en-GB" sz="2000" dirty="0">
                          <a:solidFill>
                            <a:schemeClr val="tx1"/>
                          </a:solidFill>
                        </a:rPr>
                        <a:t>He _______________________</a:t>
                      </a:r>
                    </a:p>
                    <a:p>
                      <a:r>
                        <a:rPr lang="en-GB" sz="2000" dirty="0">
                          <a:solidFill>
                            <a:schemeClr val="tx1"/>
                          </a:solidFill>
                        </a:rPr>
                        <a:t>____.</a:t>
                      </a:r>
                    </a:p>
                  </a:txBody>
                  <a:tcPr>
                    <a:solidFill>
                      <a:schemeClr val="bg1"/>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chemeClr val="tx1"/>
                          </a:solidFill>
                        </a:rPr>
                        <a:t>unos</a:t>
                      </a:r>
                      <a:r>
                        <a:rPr lang="en-GB" sz="2000" dirty="0">
                          <a:solidFill>
                            <a:schemeClr val="tx1"/>
                          </a:solidFill>
                        </a:rPr>
                        <a:t> </a:t>
                      </a:r>
                      <a:r>
                        <a:rPr lang="en-GB" sz="2000" dirty="0" err="1">
                          <a:solidFill>
                            <a:schemeClr val="tx1"/>
                          </a:solidFill>
                        </a:rPr>
                        <a:t>zapatos</a:t>
                      </a:r>
                      <a:endParaRPr lang="en-GB" sz="2000" dirty="0">
                        <a:solidFill>
                          <a:schemeClr val="tx1"/>
                        </a:solidFill>
                      </a:endParaRPr>
                    </a:p>
                  </a:txBody>
                  <a:tcP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0" name="TextBox 9">
            <a:extLst>
              <a:ext uri="{FF2B5EF4-FFF2-40B4-BE49-F238E27FC236}">
                <a16:creationId xmlns:a16="http://schemas.microsoft.com/office/drawing/2014/main" id="{6D5A7AAE-D612-4B4A-8C77-375158584A0C}"/>
              </a:ext>
            </a:extLst>
          </p:cNvPr>
          <p:cNvSpPr txBox="1"/>
          <p:nvPr/>
        </p:nvSpPr>
        <p:spPr>
          <a:xfrm>
            <a:off x="8654987" y="3603949"/>
            <a:ext cx="2107209" cy="400110"/>
          </a:xfrm>
          <a:prstGeom prst="rect">
            <a:avLst/>
          </a:prstGeom>
          <a:noFill/>
        </p:spPr>
        <p:txBody>
          <a:bodyPr wrap="square" rtlCol="0">
            <a:spAutoFit/>
          </a:bodyPr>
          <a:lstStyle/>
          <a:p>
            <a:r>
              <a:rPr lang="en-GB" sz="2000" b="1" dirty="0">
                <a:solidFill>
                  <a:schemeClr val="tx2"/>
                </a:solidFill>
              </a:rPr>
              <a:t>tries them first</a:t>
            </a:r>
          </a:p>
        </p:txBody>
      </p:sp>
      <p:sp>
        <p:nvSpPr>
          <p:cNvPr id="11" name="Oval 10">
            <a:extLst>
              <a:ext uri="{FF2B5EF4-FFF2-40B4-BE49-F238E27FC236}">
                <a16:creationId xmlns:a16="http://schemas.microsoft.com/office/drawing/2014/main" id="{2B1003C3-A8C7-C540-A61B-A12236F58440}"/>
              </a:ext>
            </a:extLst>
          </p:cNvPr>
          <p:cNvSpPr/>
          <p:nvPr/>
        </p:nvSpPr>
        <p:spPr>
          <a:xfrm>
            <a:off x="1680073" y="3879547"/>
            <a:ext cx="2107209" cy="40003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BCA70CF-99D1-7642-A707-A63BCB1F1C4F}"/>
              </a:ext>
            </a:extLst>
          </p:cNvPr>
          <p:cNvSpPr/>
          <p:nvPr/>
        </p:nvSpPr>
        <p:spPr>
          <a:xfrm>
            <a:off x="1802507" y="2241680"/>
            <a:ext cx="2413032"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4522805-95A5-8C46-B1BF-3D8B9DC387D7}"/>
              </a:ext>
            </a:extLst>
          </p:cNvPr>
          <p:cNvSpPr txBox="1"/>
          <p:nvPr/>
        </p:nvSpPr>
        <p:spPr>
          <a:xfrm>
            <a:off x="8800695" y="1770974"/>
            <a:ext cx="2923608" cy="400110"/>
          </a:xfrm>
          <a:prstGeom prst="rect">
            <a:avLst/>
          </a:prstGeom>
          <a:noFill/>
        </p:spPr>
        <p:txBody>
          <a:bodyPr wrap="square" rtlCol="0">
            <a:spAutoFit/>
          </a:bodyPr>
          <a:lstStyle/>
          <a:p>
            <a:r>
              <a:rPr lang="en-GB" sz="2000" b="1" dirty="0">
                <a:solidFill>
                  <a:schemeClr val="tx2"/>
                </a:solidFill>
              </a:rPr>
              <a:t>shares them with his</a:t>
            </a:r>
          </a:p>
        </p:txBody>
      </p:sp>
      <p:sp>
        <p:nvSpPr>
          <p:cNvPr id="17" name="Oval 16">
            <a:extLst>
              <a:ext uri="{FF2B5EF4-FFF2-40B4-BE49-F238E27FC236}">
                <a16:creationId xmlns:a16="http://schemas.microsoft.com/office/drawing/2014/main" id="{6A3693EF-F01C-9A41-9DEF-D1E978DCD43E}"/>
              </a:ext>
            </a:extLst>
          </p:cNvPr>
          <p:cNvSpPr/>
          <p:nvPr/>
        </p:nvSpPr>
        <p:spPr>
          <a:xfrm>
            <a:off x="1973973" y="5523564"/>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D402BAB-03E7-5444-AC9E-DAFE63A2CC2C}"/>
              </a:ext>
            </a:extLst>
          </p:cNvPr>
          <p:cNvSpPr txBox="1"/>
          <p:nvPr/>
        </p:nvSpPr>
        <p:spPr>
          <a:xfrm>
            <a:off x="8574023" y="5099016"/>
            <a:ext cx="3376031" cy="400110"/>
          </a:xfrm>
          <a:prstGeom prst="rect">
            <a:avLst/>
          </a:prstGeom>
          <a:noFill/>
        </p:spPr>
        <p:txBody>
          <a:bodyPr wrap="square" rtlCol="0">
            <a:spAutoFit/>
          </a:bodyPr>
          <a:lstStyle/>
          <a:p>
            <a:r>
              <a:rPr lang="en-GB" sz="2000" b="1" dirty="0">
                <a:solidFill>
                  <a:schemeClr val="tx2"/>
                </a:solidFill>
              </a:rPr>
              <a:t>carries them in the new</a:t>
            </a:r>
          </a:p>
        </p:txBody>
      </p:sp>
      <p:sp>
        <p:nvSpPr>
          <p:cNvPr id="7" name="Rectangle 6"/>
          <p:cNvSpPr/>
          <p:nvPr/>
        </p:nvSpPr>
        <p:spPr>
          <a:xfrm>
            <a:off x="8305439" y="2102515"/>
            <a:ext cx="998991" cy="400110"/>
          </a:xfrm>
          <a:prstGeom prst="rect">
            <a:avLst/>
          </a:prstGeom>
        </p:spPr>
        <p:txBody>
          <a:bodyPr wrap="none">
            <a:spAutoFit/>
          </a:bodyPr>
          <a:lstStyle/>
          <a:p>
            <a:r>
              <a:rPr lang="en-GB" sz="2000" b="1" dirty="0">
                <a:solidFill>
                  <a:schemeClr val="tx2"/>
                </a:solidFill>
              </a:rPr>
              <a:t>friends</a:t>
            </a:r>
            <a:endParaRPr lang="en-GB" sz="2000" dirty="0">
              <a:solidFill>
                <a:schemeClr val="tx2"/>
              </a:solidFill>
            </a:endParaRPr>
          </a:p>
        </p:txBody>
      </p:sp>
      <p:sp>
        <p:nvSpPr>
          <p:cNvPr id="8" name="Rectangle 7"/>
          <p:cNvSpPr/>
          <p:nvPr/>
        </p:nvSpPr>
        <p:spPr>
          <a:xfrm>
            <a:off x="8066364" y="5363576"/>
            <a:ext cx="694421" cy="400110"/>
          </a:xfrm>
          <a:prstGeom prst="rect">
            <a:avLst/>
          </a:prstGeom>
        </p:spPr>
        <p:txBody>
          <a:bodyPr wrap="none">
            <a:spAutoFit/>
          </a:bodyPr>
          <a:lstStyle/>
          <a:p>
            <a:r>
              <a:rPr lang="en-GB" sz="2000" b="1" dirty="0">
                <a:solidFill>
                  <a:schemeClr val="tx2"/>
                </a:solidFill>
              </a:rPr>
              <a:t>bag</a:t>
            </a:r>
          </a:p>
        </p:txBody>
      </p:sp>
      <p:pic>
        <p:nvPicPr>
          <p:cNvPr id="25" name="Imagen 24" descr="Dibujo animado de un personaje animado&#10;&#10;Descripción generada automáticamente con confianza media">
            <a:extLst>
              <a:ext uri="{FF2B5EF4-FFF2-40B4-BE49-F238E27FC236}">
                <a16:creationId xmlns:a16="http://schemas.microsoft.com/office/drawing/2014/main" id="{9F64F5E3-FBA2-4444-8F7C-CE394E49B4F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3141" b="94764" l="0" r="100000">
                        <a14:foregroundMark x1="70248" y1="17906" x2="60124" y2="28586"/>
                        <a14:foregroundMark x1="82438" y1="21466" x2="82851" y2="26806"/>
                        <a14:foregroundMark x1="86364" y1="93089" x2="70661" y2="94869"/>
                        <a14:foregroundMark x1="70661" y1="94869" x2="70661" y2="94869"/>
                      </a14:backgroundRemoval>
                    </a14:imgEffect>
                  </a14:imgLayer>
                </a14:imgProps>
              </a:ext>
              <a:ext uri="{28A0092B-C50C-407E-A947-70E740481C1C}">
                <a14:useLocalDpi xmlns:a14="http://schemas.microsoft.com/office/drawing/2010/main"/>
              </a:ext>
            </a:extLst>
          </a:blip>
          <a:srcRect/>
          <a:stretch/>
        </p:blipFill>
        <p:spPr>
          <a:xfrm>
            <a:off x="6756619" y="68"/>
            <a:ext cx="968877" cy="1911838"/>
          </a:xfrm>
          <a:prstGeom prst="rect">
            <a:avLst/>
          </a:prstGeom>
        </p:spPr>
      </p:pic>
      <p:sp>
        <p:nvSpPr>
          <p:cNvPr id="29" name="Action Button: Custom 16">
            <a:hlinkClick r:id="" action="ppaction://noaction" highlightClick="1">
              <a:snd r:embed="rId6" name="4 Recoge unas entradas.wav"/>
            </a:hlinkClick>
            <a:extLst>
              <a:ext uri="{FF2B5EF4-FFF2-40B4-BE49-F238E27FC236}">
                <a16:creationId xmlns:a16="http://schemas.microsoft.com/office/drawing/2014/main" id="{17465649-7D54-504F-8F43-80CF281C2760}"/>
              </a:ext>
            </a:extLst>
          </p:cNvPr>
          <p:cNvSpPr/>
          <p:nvPr/>
        </p:nvSpPr>
        <p:spPr>
          <a:xfrm>
            <a:off x="250011" y="194635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7" name="5 Ve unos platos.wav"/>
            </a:hlinkClick>
            <a:extLst>
              <a:ext uri="{FF2B5EF4-FFF2-40B4-BE49-F238E27FC236}">
                <a16:creationId xmlns:a16="http://schemas.microsoft.com/office/drawing/2014/main" id="{67A83CF7-5E36-9B40-949A-21BFE4AE09C7}"/>
              </a:ext>
            </a:extLst>
          </p:cNvPr>
          <p:cNvSpPr/>
          <p:nvPr/>
        </p:nvSpPr>
        <p:spPr>
          <a:xfrm>
            <a:off x="246037" y="3530532"/>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8" name="6 Elige unos zapatos.wav"/>
            </a:hlinkClick>
            <a:extLst>
              <a:ext uri="{FF2B5EF4-FFF2-40B4-BE49-F238E27FC236}">
                <a16:creationId xmlns:a16="http://schemas.microsoft.com/office/drawing/2014/main" id="{76A6D55E-AF27-DD45-81FC-2BF4A2DA1B32}"/>
              </a:ext>
            </a:extLst>
          </p:cNvPr>
          <p:cNvSpPr/>
          <p:nvPr/>
        </p:nvSpPr>
        <p:spPr>
          <a:xfrm>
            <a:off x="246037" y="5205273"/>
            <a:ext cx="396000" cy="396000"/>
          </a:xfrm>
          <a:prstGeom prst="actionButtonBlank">
            <a:avLst/>
          </a:prstGeom>
          <a:solidFill>
            <a:srgbClr val="002060"/>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05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6" grpId="0"/>
      <p:bldP spid="17" grpId="0" animBg="1"/>
      <p:bldP spid="18"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75463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204221" y="1027376"/>
            <a:ext cx="10426011"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 (Y9, Term 1.2, Week 5)</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56949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This week’s homework is </a:t>
            </a:r>
            <a:r>
              <a:rPr lang="en-GB" sz="2400" dirty="0">
                <a:latin typeface="Century Gothic" panose="020B0502020202020204" pitchFamily="34" charset="0"/>
              </a:rPr>
              <a:t>four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vocabulary mashups from 8.3.2.4 to 9.1.2.3 </a:t>
            </a:r>
          </a:p>
        </p:txBody>
      </p:sp>
      <p:sp>
        <p:nvSpPr>
          <p:cNvPr id="2" name="Rectangle 1"/>
          <p:cNvSpPr/>
          <p:nvPr/>
        </p:nvSpPr>
        <p:spPr>
          <a:xfrm>
            <a:off x="222774" y="2303748"/>
            <a:ext cx="7378176" cy="400110"/>
          </a:xfrm>
          <a:prstGeom prst="rect">
            <a:avLst/>
          </a:prstGeom>
        </p:spPr>
        <p:txBody>
          <a:bodyPr wrap="square">
            <a:spAutoFit/>
          </a:bodyPr>
          <a:lstStyle/>
          <a:p>
            <a:r>
              <a:rPr lang="en-GB" sz="2000" dirty="0">
                <a:hlinkClick r:id="rId4"/>
              </a:rPr>
              <a:t>Y9 Spanish Term 1.2 Week 5 - mashup A </a:t>
            </a:r>
            <a:endParaRPr lang="en-GB" sz="2000" dirty="0"/>
          </a:p>
        </p:txBody>
      </p:sp>
      <p:sp>
        <p:nvSpPr>
          <p:cNvPr id="3" name="Rectangle 2"/>
          <p:cNvSpPr/>
          <p:nvPr/>
        </p:nvSpPr>
        <p:spPr>
          <a:xfrm>
            <a:off x="222774" y="4476129"/>
            <a:ext cx="6096000" cy="400110"/>
          </a:xfrm>
          <a:prstGeom prst="rect">
            <a:avLst/>
          </a:prstGeom>
        </p:spPr>
        <p:txBody>
          <a:bodyPr>
            <a:spAutoFit/>
          </a:bodyPr>
          <a:lstStyle/>
          <a:p>
            <a:r>
              <a:rPr lang="en-GB" sz="2000" dirty="0">
                <a:hlinkClick r:id="rId5"/>
              </a:rPr>
              <a:t>Y9 Spanish Term 1.2 Week 5 - mashup C </a:t>
            </a:r>
            <a:endParaRPr lang="en-GB" sz="2000" dirty="0"/>
          </a:p>
        </p:txBody>
      </p:sp>
      <p:sp>
        <p:nvSpPr>
          <p:cNvPr id="4" name="Rectangle 3"/>
          <p:cNvSpPr/>
          <p:nvPr/>
        </p:nvSpPr>
        <p:spPr>
          <a:xfrm>
            <a:off x="222774" y="3338566"/>
            <a:ext cx="6096000" cy="400110"/>
          </a:xfrm>
          <a:prstGeom prst="rect">
            <a:avLst/>
          </a:prstGeom>
        </p:spPr>
        <p:txBody>
          <a:bodyPr>
            <a:spAutoFit/>
          </a:bodyPr>
          <a:lstStyle/>
          <a:p>
            <a:r>
              <a:rPr lang="en-GB" sz="2000" dirty="0">
                <a:hlinkClick r:id="rId6"/>
              </a:rPr>
              <a:t>Y9 Spanish Term 1.2 Week 5 - mashup B </a:t>
            </a:r>
            <a:endParaRPr lang="en-GB" sz="2000" dirty="0"/>
          </a:p>
        </p:txBody>
      </p:sp>
      <p:sp>
        <p:nvSpPr>
          <p:cNvPr id="14" name="Rectangle 13">
            <a:extLst>
              <a:ext uri="{FF2B5EF4-FFF2-40B4-BE49-F238E27FC236}">
                <a16:creationId xmlns:a16="http://schemas.microsoft.com/office/drawing/2014/main" id="{C47B3AE2-A305-46B0-888C-650AB0008839}"/>
              </a:ext>
            </a:extLst>
          </p:cNvPr>
          <p:cNvSpPr/>
          <p:nvPr/>
        </p:nvSpPr>
        <p:spPr>
          <a:xfrm>
            <a:off x="249437" y="5545199"/>
            <a:ext cx="6096000" cy="400110"/>
          </a:xfrm>
          <a:prstGeom prst="rect">
            <a:avLst/>
          </a:prstGeom>
        </p:spPr>
        <p:txBody>
          <a:bodyPr>
            <a:spAutoFit/>
          </a:bodyPr>
          <a:lstStyle/>
          <a:p>
            <a:r>
              <a:rPr lang="en-GB" sz="2000" dirty="0">
                <a:hlinkClick r:id="rId7"/>
              </a:rPr>
              <a:t>Y9 Spanish Term 1.2 Week 5 - mashup D </a:t>
            </a:r>
            <a:endParaRPr lang="en-GB" sz="2000" dirty="0"/>
          </a:p>
        </p:txBody>
      </p:sp>
      <p:pic>
        <p:nvPicPr>
          <p:cNvPr id="12" name="Picture 11">
            <a:extLst>
              <a:ext uri="{FF2B5EF4-FFF2-40B4-BE49-F238E27FC236}">
                <a16:creationId xmlns:a16="http://schemas.microsoft.com/office/drawing/2014/main" id="{EE4406CC-E469-4333-A920-A05F1CDBD8E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2060976"/>
            <a:ext cx="1206164" cy="1170810"/>
          </a:xfrm>
          <a:prstGeom prst="rect">
            <a:avLst/>
          </a:prstGeom>
        </p:spPr>
      </p:pic>
      <p:pic>
        <p:nvPicPr>
          <p:cNvPr id="18" name="Picture 17">
            <a:extLst>
              <a:ext uri="{FF2B5EF4-FFF2-40B4-BE49-F238E27FC236}">
                <a16:creationId xmlns:a16="http://schemas.microsoft.com/office/drawing/2014/main" id="{2064D188-0D15-4A38-A0E8-30E26BEC7E77}"/>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3046012"/>
            <a:ext cx="1206164" cy="1206164"/>
          </a:xfrm>
          <a:prstGeom prst="rect">
            <a:avLst/>
          </a:prstGeom>
        </p:spPr>
      </p:pic>
      <p:pic>
        <p:nvPicPr>
          <p:cNvPr id="20" name="Picture 19">
            <a:extLst>
              <a:ext uri="{FF2B5EF4-FFF2-40B4-BE49-F238E27FC236}">
                <a16:creationId xmlns:a16="http://schemas.microsoft.com/office/drawing/2014/main" id="{1F03B530-FEBE-471E-A5E6-58FBBA77D617}"/>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2673" y="4093217"/>
            <a:ext cx="1228029" cy="1228029"/>
          </a:xfrm>
          <a:prstGeom prst="rect">
            <a:avLst/>
          </a:prstGeom>
        </p:spPr>
      </p:pic>
      <p:pic>
        <p:nvPicPr>
          <p:cNvPr id="22" name="Picture 21">
            <a:extLst>
              <a:ext uri="{FF2B5EF4-FFF2-40B4-BE49-F238E27FC236}">
                <a16:creationId xmlns:a16="http://schemas.microsoft.com/office/drawing/2014/main" id="{414B1384-7A5F-4223-9C8B-B8DEDCE1DD6A}"/>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07301" y="5135472"/>
            <a:ext cx="1249637" cy="1300638"/>
          </a:xfrm>
          <a:prstGeom prst="rect">
            <a:avLst/>
          </a:prstGeom>
        </p:spPr>
      </p:pic>
      <p:pic>
        <p:nvPicPr>
          <p:cNvPr id="16" name="Picture 15" descr="A blue cartoon face with orange headphones&#10;&#10;Description automatically generated">
            <a:extLst>
              <a:ext uri="{FF2B5EF4-FFF2-40B4-BE49-F238E27FC236}">
                <a16:creationId xmlns:a16="http://schemas.microsoft.com/office/drawing/2014/main" id="{BDEB86EA-365E-4D15-947E-55871C6D0D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74813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17820"/>
            <a:ext cx="4748938" cy="1335743"/>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br>
              <a:rPr lang="en-GB" sz="1400" dirty="0"/>
            </a:br>
            <a:r>
              <a:rPr lang="en-GB" sz="2000" dirty="0">
                <a:solidFill>
                  <a:prstClr val="white"/>
                </a:solidFill>
                <a:latin typeface="Century Gothic" panose="020B0502020202020204" pitchFamily="34" charset="0"/>
              </a:rPr>
              <a:t>Pete Watson / Louise Caruso / Amanda Izquierdo </a:t>
            </a:r>
          </a:p>
          <a:p>
            <a:pPr lvl="0">
              <a:defRPr/>
            </a:pPr>
            <a:r>
              <a:rPr lang="en-GB" sz="2000" dirty="0">
                <a:solidFill>
                  <a:prstClr val="white"/>
                </a:solidFill>
                <a:latin typeface="Century Gothic" panose="020B0502020202020204" pitchFamily="34" charset="0"/>
              </a:rPr>
              <a:t>Artwork: Mark Davies</a:t>
            </a:r>
            <a:endParaRPr lang="en-GB" sz="2300" dirty="0">
              <a:solidFill>
                <a:prstClr val="white"/>
              </a:solidFill>
              <a:latin typeface="Century Gothic" panose="020B0502020202020204" pitchFamily="34" charset="0"/>
            </a:endParaRPr>
          </a:p>
          <a:p>
            <a:pPr lvl="0">
              <a:defRPr/>
            </a:pPr>
            <a:r>
              <a:rPr lang="en-GB" sz="2000" dirty="0">
                <a:solidFill>
                  <a:prstClr val="white"/>
                </a:solidFill>
                <a:latin typeface="Century Gothic" panose="020B0502020202020204" pitchFamily="34" charset="0"/>
              </a:rPr>
              <a:t>Date updated: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25/04/24</a:t>
            </a:r>
            <a:endParaRPr lang="en-GB" sz="2000" dirty="0">
              <a:solidFill>
                <a:prstClr val="white"/>
              </a:solidFill>
              <a:latin typeface="Century Gothic" panose="020B0502020202020204" pitchFamily="34" charset="0"/>
            </a:endParaRPr>
          </a:p>
        </p:txBody>
      </p:sp>
      <p:sp>
        <p:nvSpPr>
          <p:cNvPr id="6" name="Text Placeholder 5">
            <a:extLst>
              <a:ext uri="{FF2B5EF4-FFF2-40B4-BE49-F238E27FC236}">
                <a16:creationId xmlns:a16="http://schemas.microsoft.com/office/drawing/2014/main" id="{65CB26EA-9AC9-4A38-A667-082F6B80F479}"/>
              </a:ext>
            </a:extLst>
          </p:cNvPr>
          <p:cNvSpPr>
            <a:spLocks noGrp="1"/>
          </p:cNvSpPr>
          <p:nvPr>
            <p:ph type="body" sz="quarter" idx="14"/>
          </p:nvPr>
        </p:nvSpPr>
        <p:spPr/>
        <p:txBody>
          <a:bodyPr>
            <a:normAutofit/>
          </a:bodyPr>
          <a:lstStyle/>
          <a:p>
            <a:r>
              <a:rPr lang="en-GB" sz="4800" b="1" dirty="0">
                <a:solidFill>
                  <a:prstClr val="white"/>
                </a:solidFill>
              </a:rPr>
              <a:t>Weekend activities</a:t>
            </a:r>
            <a:endParaRPr lang="en-GB" sz="4800" dirty="0"/>
          </a:p>
        </p:txBody>
      </p:sp>
      <p:sp>
        <p:nvSpPr>
          <p:cNvPr id="8" name="Text Placeholder 7">
            <a:extLst>
              <a:ext uri="{FF2B5EF4-FFF2-40B4-BE49-F238E27FC236}">
                <a16:creationId xmlns:a16="http://schemas.microsoft.com/office/drawing/2014/main" id="{280CEE2F-E138-496A-A2DF-D16D2D2EBE78}"/>
              </a:ext>
            </a:extLst>
          </p:cNvPr>
          <p:cNvSpPr>
            <a:spLocks noGrp="1"/>
          </p:cNvSpPr>
          <p:nvPr>
            <p:ph type="body" sz="quarter" idx="13"/>
          </p:nvPr>
        </p:nvSpPr>
        <p:spPr>
          <a:xfrm>
            <a:off x="363538" y="2796466"/>
            <a:ext cx="5732462" cy="479394"/>
          </a:xfrm>
        </p:spPr>
        <p:txBody>
          <a:bodyPr>
            <a:noAutofit/>
          </a:bodyPr>
          <a:lstStyle/>
          <a:p>
            <a:pPr algn="l"/>
            <a:r>
              <a:rPr lang="en-GB" sz="3000" dirty="0">
                <a:solidFill>
                  <a:prstClr val="white"/>
                </a:solidFill>
              </a:rPr>
              <a:t>Revision and test practice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Strong vowels together</a:t>
            </a:r>
          </a:p>
          <a:p>
            <a:pPr algn="l"/>
            <a:endParaRPr lang="en-GB" sz="3000" dirty="0">
              <a:solidFill>
                <a:prstClr val="white"/>
              </a:solidFill>
            </a:endParaRPr>
          </a:p>
          <a:p>
            <a:endParaRPr lang="en-US" sz="3000" dirty="0"/>
          </a:p>
        </p:txBody>
      </p:sp>
      <p:sp>
        <p:nvSpPr>
          <p:cNvPr id="7" name="TextBox 6">
            <a:extLst>
              <a:ext uri="{FF2B5EF4-FFF2-40B4-BE49-F238E27FC236}">
                <a16:creationId xmlns:a16="http://schemas.microsoft.com/office/drawing/2014/main" id="{568CBC88-DDC7-4F8B-A254-13EF25EEE6F7}"/>
              </a:ext>
            </a:extLst>
          </p:cNvPr>
          <p:cNvSpPr txBox="1"/>
          <p:nvPr/>
        </p:nvSpPr>
        <p:spPr>
          <a:xfrm>
            <a:off x="154532" y="4683380"/>
            <a:ext cx="6097904" cy="923330"/>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4 - Lesson 22</a:t>
            </a:r>
          </a:p>
        </p:txBody>
      </p:sp>
    </p:spTree>
    <p:extLst>
      <p:ext uri="{BB962C8B-B14F-4D97-AF65-F5344CB8AC3E}">
        <p14:creationId xmlns:p14="http://schemas.microsoft.com/office/powerpoint/2010/main" val="30895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526971" cy="647577"/>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5268226" y="258166"/>
            <a:ext cx="5471652" cy="461665"/>
          </a:xfrm>
          <a:prstGeom prst="rect">
            <a:avLst/>
          </a:prstGeom>
          <a:noFill/>
        </p:spPr>
        <p:txBody>
          <a:bodyPr wrap="square" rtlCol="0">
            <a:spAutoFit/>
          </a:bodyPr>
          <a:lstStyle/>
          <a:p>
            <a:r>
              <a:rPr lang="en-US" sz="2400" b="1" dirty="0"/>
              <a:t>Traduce las palabras al </a:t>
            </a:r>
            <a:r>
              <a:rPr lang="en-US" sz="2400" b="1" dirty="0" err="1"/>
              <a:t>español</a:t>
            </a:r>
            <a:r>
              <a:rPr lang="en-US" sz="2400" b="1" dirty="0"/>
              <a:t>.</a:t>
            </a:r>
          </a:p>
        </p:txBody>
      </p:sp>
      <p:sp>
        <p:nvSpPr>
          <p:cNvPr id="16" name="Rounded Rectangle 11">
            <a:extLst>
              <a:ext uri="{FF2B5EF4-FFF2-40B4-BE49-F238E27FC236}">
                <a16:creationId xmlns:a16="http://schemas.microsoft.com/office/drawing/2014/main" id="{14DC9AF4-688B-44A3-919D-C8C378F39F6B}"/>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EDD7025-B17A-4899-B363-84E15031FB8D}"/>
              </a:ext>
            </a:extLst>
          </p:cNvPr>
          <p:cNvSpPr txBox="1"/>
          <p:nvPr/>
        </p:nvSpPr>
        <p:spPr>
          <a:xfrm>
            <a:off x="709226" y="101087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 name="TextBox 18">
            <a:extLst>
              <a:ext uri="{FF2B5EF4-FFF2-40B4-BE49-F238E27FC236}">
                <a16:creationId xmlns:a16="http://schemas.microsoft.com/office/drawing/2014/main" id="{69585ED9-3D5D-47F9-9056-F15FA534BDBE}"/>
              </a:ext>
            </a:extLst>
          </p:cNvPr>
          <p:cNvSpPr txBox="1"/>
          <p:nvPr/>
        </p:nvSpPr>
        <p:spPr>
          <a:xfrm>
            <a:off x="712339" y="1461853"/>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2</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FAE7686-9DE6-4499-B432-3FAA1E85BF41}"/>
              </a:ext>
            </a:extLst>
          </p:cNvPr>
          <p:cNvSpPr txBox="1"/>
          <p:nvPr/>
        </p:nvSpPr>
        <p:spPr>
          <a:xfrm>
            <a:off x="712338" y="190972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3</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1C69F28-5CC9-4F2D-A6D2-32D6A1BDD257}"/>
              </a:ext>
            </a:extLst>
          </p:cNvPr>
          <p:cNvSpPr txBox="1"/>
          <p:nvPr/>
        </p:nvSpPr>
        <p:spPr>
          <a:xfrm>
            <a:off x="712342" y="235759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4</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476B87A-A0C8-43FA-85C6-F3602DBF66F2}"/>
              </a:ext>
            </a:extLst>
          </p:cNvPr>
          <p:cNvSpPr txBox="1"/>
          <p:nvPr/>
        </p:nvSpPr>
        <p:spPr>
          <a:xfrm>
            <a:off x="712339" y="280546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5</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3B2BC72-227B-43E7-9E08-00410493E0ED}"/>
              </a:ext>
            </a:extLst>
          </p:cNvPr>
          <p:cNvSpPr txBox="1"/>
          <p:nvPr/>
        </p:nvSpPr>
        <p:spPr>
          <a:xfrm>
            <a:off x="712338" y="3253334"/>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6</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95E54AB-237A-4F67-9674-1DD6E9F99F7B}"/>
              </a:ext>
            </a:extLst>
          </p:cNvPr>
          <p:cNvSpPr txBox="1"/>
          <p:nvPr/>
        </p:nvSpPr>
        <p:spPr>
          <a:xfrm>
            <a:off x="712338" y="370120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7</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1EDDD1A-3BBB-4C1E-A354-E49B69BE7C02}"/>
              </a:ext>
            </a:extLst>
          </p:cNvPr>
          <p:cNvSpPr txBox="1"/>
          <p:nvPr/>
        </p:nvSpPr>
        <p:spPr>
          <a:xfrm>
            <a:off x="712343" y="414907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8</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F5453C1-C0F7-48CB-9D9C-246C42702CD3}"/>
              </a:ext>
            </a:extLst>
          </p:cNvPr>
          <p:cNvSpPr txBox="1"/>
          <p:nvPr/>
        </p:nvSpPr>
        <p:spPr>
          <a:xfrm>
            <a:off x="712339" y="459694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9</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36F2799-90DF-44C8-9371-FFB171E5B52A}"/>
              </a:ext>
            </a:extLst>
          </p:cNvPr>
          <p:cNvSpPr txBox="1"/>
          <p:nvPr/>
        </p:nvSpPr>
        <p:spPr>
          <a:xfrm>
            <a:off x="712341" y="504480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28" name="TextBox 27">
            <a:extLst>
              <a:ext uri="{FF2B5EF4-FFF2-40B4-BE49-F238E27FC236}">
                <a16:creationId xmlns:a16="http://schemas.microsoft.com/office/drawing/2014/main" id="{22517946-1B13-48C9-B668-A1AD1B22CCE9}"/>
              </a:ext>
            </a:extLst>
          </p:cNvPr>
          <p:cNvSpPr txBox="1"/>
          <p:nvPr/>
        </p:nvSpPr>
        <p:spPr>
          <a:xfrm>
            <a:off x="731000" y="549267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29" name="TextBox 28">
            <a:extLst>
              <a:ext uri="{FF2B5EF4-FFF2-40B4-BE49-F238E27FC236}">
                <a16:creationId xmlns:a16="http://schemas.microsoft.com/office/drawing/2014/main" id="{19F3082C-4BB7-4BAA-824A-DE8AF32341C7}"/>
              </a:ext>
            </a:extLst>
          </p:cNvPr>
          <p:cNvSpPr txBox="1"/>
          <p:nvPr/>
        </p:nvSpPr>
        <p:spPr>
          <a:xfrm>
            <a:off x="727889" y="593743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graphicFrame>
        <p:nvGraphicFramePr>
          <p:cNvPr id="30" name="Table 30">
            <a:extLst>
              <a:ext uri="{FF2B5EF4-FFF2-40B4-BE49-F238E27FC236}">
                <a16:creationId xmlns:a16="http://schemas.microsoft.com/office/drawing/2014/main" id="{4F08CD42-3C9A-4BC2-89D2-3B001023AC89}"/>
              </a:ext>
            </a:extLst>
          </p:cNvPr>
          <p:cNvGraphicFramePr>
            <a:graphicFrameLocks noGrp="1"/>
          </p:cNvGraphicFramePr>
          <p:nvPr>
            <p:extLst>
              <p:ext uri="{D42A27DB-BD31-4B8C-83A1-F6EECF244321}">
                <p14:modId xmlns:p14="http://schemas.microsoft.com/office/powerpoint/2010/main" val="98347148"/>
              </p:ext>
            </p:extLst>
          </p:nvPr>
        </p:nvGraphicFramePr>
        <p:xfrm>
          <a:off x="1343608" y="1010877"/>
          <a:ext cx="10613720" cy="5339976"/>
        </p:xfrm>
        <a:graphic>
          <a:graphicData uri="http://schemas.openxmlformats.org/drawingml/2006/table">
            <a:tbl>
              <a:tblPr firstRow="1" bandRow="1">
                <a:tableStyleId>{5940675A-B579-460E-94D1-54222C63F5DA}</a:tableStyleId>
              </a:tblPr>
              <a:tblGrid>
                <a:gridCol w="5306860">
                  <a:extLst>
                    <a:ext uri="{9D8B030D-6E8A-4147-A177-3AD203B41FA5}">
                      <a16:colId xmlns:a16="http://schemas.microsoft.com/office/drawing/2014/main" val="129266752"/>
                    </a:ext>
                  </a:extLst>
                </a:gridCol>
                <a:gridCol w="5306860">
                  <a:extLst>
                    <a:ext uri="{9D8B030D-6E8A-4147-A177-3AD203B41FA5}">
                      <a16:colId xmlns:a16="http://schemas.microsoft.com/office/drawing/2014/main" val="1416735800"/>
                    </a:ext>
                  </a:extLst>
                </a:gridCol>
              </a:tblGrid>
              <a:tr h="444998">
                <a:tc>
                  <a:txBody>
                    <a:bodyPr/>
                    <a:lstStyle/>
                    <a:p>
                      <a:r>
                        <a:rPr lang="en-GB" sz="2000" b="1" dirty="0">
                          <a:solidFill>
                            <a:schemeClr val="tx1"/>
                          </a:solidFill>
                        </a:rPr>
                        <a:t>the cheap brand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2282574961"/>
                  </a:ext>
                </a:extLst>
              </a:tr>
              <a:tr h="444998">
                <a:tc>
                  <a:txBody>
                    <a:bodyPr/>
                    <a:lstStyle/>
                    <a:p>
                      <a:r>
                        <a:rPr lang="en-GB" sz="2000" b="1" dirty="0">
                          <a:solidFill>
                            <a:schemeClr val="tx1"/>
                          </a:solidFill>
                        </a:rPr>
                        <a:t>according to my Dad</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750174461"/>
                  </a:ext>
                </a:extLst>
              </a:tr>
              <a:tr h="444998">
                <a:tc>
                  <a:txBody>
                    <a:bodyPr/>
                    <a:lstStyle/>
                    <a:p>
                      <a:r>
                        <a:rPr lang="en-GB" sz="2000" b="1" dirty="0">
                          <a:solidFill>
                            <a:schemeClr val="tx1"/>
                          </a:solidFill>
                        </a:rPr>
                        <a:t>I want to eat dinner together (f).</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974751018"/>
                  </a:ext>
                </a:extLst>
              </a:tr>
              <a:tr h="444998">
                <a:tc>
                  <a:txBody>
                    <a:bodyPr/>
                    <a:lstStyle/>
                    <a:p>
                      <a:r>
                        <a:rPr lang="en-GB" sz="2000" b="1" dirty="0">
                          <a:solidFill>
                            <a:schemeClr val="tx1"/>
                          </a:solidFill>
                        </a:rPr>
                        <a:t>I must wear a shirt and skirt.</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2579396957"/>
                  </a:ext>
                </a:extLst>
              </a:tr>
              <a:tr h="444998">
                <a:tc>
                  <a:txBody>
                    <a:bodyPr/>
                    <a:lstStyle/>
                    <a:p>
                      <a:r>
                        <a:rPr lang="en-GB" sz="2000" b="1" dirty="0">
                          <a:solidFill>
                            <a:schemeClr val="tx1"/>
                          </a:solidFill>
                        </a:rPr>
                        <a:t>to return slowly</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60199783"/>
                  </a:ext>
                </a:extLst>
              </a:tr>
              <a:tr h="444998">
                <a:tc>
                  <a:txBody>
                    <a:bodyPr/>
                    <a:lstStyle/>
                    <a:p>
                      <a:r>
                        <a:rPr lang="en-GB" sz="2000" b="1" dirty="0">
                          <a:solidFill>
                            <a:schemeClr val="tx1"/>
                          </a:solidFill>
                        </a:rPr>
                        <a:t>to drive a fast car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073518684"/>
                  </a:ext>
                </a:extLst>
              </a:tr>
              <a:tr h="444998">
                <a:tc>
                  <a:txBody>
                    <a:bodyPr/>
                    <a:lstStyle/>
                    <a:p>
                      <a:r>
                        <a:rPr lang="en-GB" sz="2000" b="1" dirty="0">
                          <a:solidFill>
                            <a:schemeClr val="tx1"/>
                          </a:solidFill>
                        </a:rPr>
                        <a:t>Mum is already here.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979054463"/>
                  </a:ext>
                </a:extLst>
              </a:tr>
              <a:tr h="444998">
                <a:tc>
                  <a:txBody>
                    <a:bodyPr/>
                    <a:lstStyle/>
                    <a:p>
                      <a:r>
                        <a:rPr lang="en-GB" sz="2000" b="1" dirty="0">
                          <a:solidFill>
                            <a:schemeClr val="tx1"/>
                          </a:solidFill>
                        </a:rPr>
                        <a:t>a journalist and a lawyer (f)</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705058769"/>
                  </a:ext>
                </a:extLst>
              </a:tr>
              <a:tr h="444998">
                <a:tc>
                  <a:txBody>
                    <a:bodyPr/>
                    <a:lstStyle/>
                    <a:p>
                      <a:r>
                        <a:rPr lang="en-GB" sz="2000" b="1" dirty="0">
                          <a:solidFill>
                            <a:schemeClr val="tx1"/>
                          </a:solidFill>
                        </a:rPr>
                        <a:t>to paint with yellow and blue</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3428382539"/>
                  </a:ext>
                </a:extLst>
              </a:tr>
              <a:tr h="444998">
                <a:tc>
                  <a:txBody>
                    <a:bodyPr/>
                    <a:lstStyle/>
                    <a:p>
                      <a:r>
                        <a:rPr lang="en-GB" sz="2000" b="1" dirty="0">
                          <a:solidFill>
                            <a:schemeClr val="tx1"/>
                          </a:solidFill>
                        </a:rPr>
                        <a:t>to suffer alone (m)</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613867625"/>
                  </a:ext>
                </a:extLst>
              </a:tr>
              <a:tr h="444998">
                <a:tc>
                  <a:txBody>
                    <a:bodyPr/>
                    <a:lstStyle/>
                    <a:p>
                      <a:r>
                        <a:rPr lang="en-GB" sz="2000" b="1" dirty="0">
                          <a:solidFill>
                            <a:schemeClr val="tx1"/>
                          </a:solidFill>
                        </a:rPr>
                        <a:t>to go down to the floor</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807781775"/>
                  </a:ext>
                </a:extLst>
              </a:tr>
              <a:tr h="444998">
                <a:tc>
                  <a:txBody>
                    <a:bodyPr/>
                    <a:lstStyle/>
                    <a:p>
                      <a:r>
                        <a:rPr lang="en-GB" sz="2000" b="1" dirty="0">
                          <a:solidFill>
                            <a:schemeClr val="tx1"/>
                          </a:solidFill>
                        </a:rPr>
                        <a:t>She wants to discuss the network.</a:t>
                      </a:r>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solidFill>
                      <a:schemeClr val="bg1"/>
                    </a:solidFill>
                  </a:tcPr>
                </a:tc>
                <a:extLst>
                  <a:ext uri="{0D108BD9-81ED-4DB2-BD59-A6C34878D82A}">
                    <a16:rowId xmlns:a16="http://schemas.microsoft.com/office/drawing/2014/main" val="1286780841"/>
                  </a:ext>
                </a:extLst>
              </a:tr>
            </a:tbl>
          </a:graphicData>
        </a:graphic>
      </p:graphicFrame>
      <p:sp>
        <p:nvSpPr>
          <p:cNvPr id="3" name="TextBox 2">
            <a:extLst>
              <a:ext uri="{FF2B5EF4-FFF2-40B4-BE49-F238E27FC236}">
                <a16:creationId xmlns:a16="http://schemas.microsoft.com/office/drawing/2014/main" id="{31D59AF4-D65F-4FB4-B0A4-510E7313D0C6}"/>
              </a:ext>
            </a:extLst>
          </p:cNvPr>
          <p:cNvSpPr txBox="1"/>
          <p:nvPr/>
        </p:nvSpPr>
        <p:spPr>
          <a:xfrm>
            <a:off x="6649156" y="1055240"/>
            <a:ext cx="3679713" cy="400110"/>
          </a:xfrm>
          <a:prstGeom prst="rect">
            <a:avLst/>
          </a:prstGeom>
          <a:noFill/>
        </p:spPr>
        <p:txBody>
          <a:bodyPr wrap="square" rtlCol="0">
            <a:spAutoFit/>
          </a:bodyPr>
          <a:lstStyle/>
          <a:p>
            <a:pPr algn="l"/>
            <a:r>
              <a:rPr lang="en-GB" sz="2000" b="1" dirty="0">
                <a:solidFill>
                  <a:schemeClr val="accent5">
                    <a:lumMod val="50000"/>
                  </a:schemeClr>
                </a:solidFill>
              </a:rPr>
              <a:t>la </a:t>
            </a:r>
            <a:r>
              <a:rPr lang="en-GB" sz="2000" b="1" dirty="0" err="1">
                <a:solidFill>
                  <a:schemeClr val="accent5">
                    <a:lumMod val="50000"/>
                  </a:schemeClr>
                </a:solidFill>
              </a:rPr>
              <a:t>marca</a:t>
            </a:r>
            <a:r>
              <a:rPr lang="en-GB" sz="2000" b="1" dirty="0">
                <a:solidFill>
                  <a:schemeClr val="accent5">
                    <a:lumMod val="50000"/>
                  </a:schemeClr>
                </a:solidFill>
              </a:rPr>
              <a:t> </a:t>
            </a:r>
            <a:r>
              <a:rPr lang="en-GB" sz="2000" b="1" dirty="0" err="1">
                <a:solidFill>
                  <a:schemeClr val="accent5">
                    <a:lumMod val="50000"/>
                  </a:schemeClr>
                </a:solidFill>
              </a:rPr>
              <a:t>barata</a:t>
            </a:r>
            <a:endParaRPr lang="en-GB" sz="2000" b="1" dirty="0">
              <a:solidFill>
                <a:schemeClr val="accent5">
                  <a:lumMod val="50000"/>
                </a:schemeClr>
              </a:solidFill>
            </a:endParaRPr>
          </a:p>
        </p:txBody>
      </p:sp>
      <p:sp>
        <p:nvSpPr>
          <p:cNvPr id="32" name="TextBox 31">
            <a:extLst>
              <a:ext uri="{FF2B5EF4-FFF2-40B4-BE49-F238E27FC236}">
                <a16:creationId xmlns:a16="http://schemas.microsoft.com/office/drawing/2014/main" id="{3FC218E8-4B9C-4B0A-9925-C783AB8579B5}"/>
              </a:ext>
            </a:extLst>
          </p:cNvPr>
          <p:cNvSpPr txBox="1"/>
          <p:nvPr/>
        </p:nvSpPr>
        <p:spPr>
          <a:xfrm>
            <a:off x="6649156" y="1477957"/>
            <a:ext cx="3679713" cy="400110"/>
          </a:xfrm>
          <a:prstGeom prst="rect">
            <a:avLst/>
          </a:prstGeom>
          <a:noFill/>
        </p:spPr>
        <p:txBody>
          <a:bodyPr wrap="square" rtlCol="0">
            <a:spAutoFit/>
          </a:bodyPr>
          <a:lstStyle/>
          <a:p>
            <a:pPr algn="l"/>
            <a:r>
              <a:rPr lang="en-GB" sz="2000" b="1" dirty="0" err="1">
                <a:solidFill>
                  <a:schemeClr val="accent5">
                    <a:lumMod val="50000"/>
                  </a:schemeClr>
                </a:solidFill>
              </a:rPr>
              <a:t>según</a:t>
            </a:r>
            <a:r>
              <a:rPr lang="en-GB" sz="2000" b="1" dirty="0">
                <a:solidFill>
                  <a:schemeClr val="accent5">
                    <a:lumMod val="50000"/>
                  </a:schemeClr>
                </a:solidFill>
              </a:rPr>
              <a:t> mi papa</a:t>
            </a:r>
          </a:p>
        </p:txBody>
      </p:sp>
      <p:sp>
        <p:nvSpPr>
          <p:cNvPr id="33" name="TextBox 32">
            <a:extLst>
              <a:ext uri="{FF2B5EF4-FFF2-40B4-BE49-F238E27FC236}">
                <a16:creationId xmlns:a16="http://schemas.microsoft.com/office/drawing/2014/main" id="{93517A22-565B-42F9-9667-0A1FB2C87770}"/>
              </a:ext>
            </a:extLst>
          </p:cNvPr>
          <p:cNvSpPr txBox="1"/>
          <p:nvPr/>
        </p:nvSpPr>
        <p:spPr>
          <a:xfrm>
            <a:off x="6649156" y="1909725"/>
            <a:ext cx="3679713" cy="400110"/>
          </a:xfrm>
          <a:prstGeom prst="rect">
            <a:avLst/>
          </a:prstGeom>
          <a:noFill/>
        </p:spPr>
        <p:txBody>
          <a:bodyPr wrap="square" rtlCol="0">
            <a:spAutoFit/>
          </a:bodyPr>
          <a:lstStyle/>
          <a:p>
            <a:pPr algn="l"/>
            <a:r>
              <a:rPr lang="en-GB" sz="2000" b="1" dirty="0" err="1">
                <a:solidFill>
                  <a:schemeClr val="accent5">
                    <a:lumMod val="50000"/>
                  </a:schemeClr>
                </a:solidFill>
              </a:rPr>
              <a:t>Quiero</a:t>
            </a:r>
            <a:r>
              <a:rPr lang="en-GB" sz="2000" b="1" dirty="0">
                <a:solidFill>
                  <a:schemeClr val="accent5">
                    <a:lumMod val="50000"/>
                  </a:schemeClr>
                </a:solidFill>
              </a:rPr>
              <a:t> </a:t>
            </a:r>
            <a:r>
              <a:rPr lang="en-GB" sz="2000" b="1" dirty="0" err="1">
                <a:solidFill>
                  <a:schemeClr val="accent5">
                    <a:lumMod val="50000"/>
                  </a:schemeClr>
                </a:solidFill>
              </a:rPr>
              <a:t>cenar</a:t>
            </a:r>
            <a:r>
              <a:rPr lang="en-GB" sz="2000" b="1" dirty="0">
                <a:solidFill>
                  <a:schemeClr val="accent5">
                    <a:lumMod val="50000"/>
                  </a:schemeClr>
                </a:solidFill>
              </a:rPr>
              <a:t> juntas.</a:t>
            </a:r>
          </a:p>
        </p:txBody>
      </p:sp>
      <p:sp>
        <p:nvSpPr>
          <p:cNvPr id="34" name="TextBox 33">
            <a:extLst>
              <a:ext uri="{FF2B5EF4-FFF2-40B4-BE49-F238E27FC236}">
                <a16:creationId xmlns:a16="http://schemas.microsoft.com/office/drawing/2014/main" id="{6A8FE091-0197-4292-B2B2-0CDD3B119608}"/>
              </a:ext>
            </a:extLst>
          </p:cNvPr>
          <p:cNvSpPr txBox="1"/>
          <p:nvPr/>
        </p:nvSpPr>
        <p:spPr>
          <a:xfrm>
            <a:off x="6649156" y="2376257"/>
            <a:ext cx="4902188" cy="400110"/>
          </a:xfrm>
          <a:prstGeom prst="rect">
            <a:avLst/>
          </a:prstGeom>
          <a:noFill/>
        </p:spPr>
        <p:txBody>
          <a:bodyPr wrap="square" rtlCol="0">
            <a:spAutoFit/>
          </a:bodyPr>
          <a:lstStyle/>
          <a:p>
            <a:pPr algn="l"/>
            <a:r>
              <a:rPr lang="en-GB" sz="2000" b="1" dirty="0" err="1">
                <a:solidFill>
                  <a:schemeClr val="accent5">
                    <a:lumMod val="50000"/>
                  </a:schemeClr>
                </a:solidFill>
              </a:rPr>
              <a:t>Debo</a:t>
            </a:r>
            <a:r>
              <a:rPr lang="en-GB" sz="2000" b="1" dirty="0">
                <a:solidFill>
                  <a:schemeClr val="accent5">
                    <a:lumMod val="50000"/>
                  </a:schemeClr>
                </a:solidFill>
              </a:rPr>
              <a:t> </a:t>
            </a:r>
            <a:r>
              <a:rPr lang="en-GB" sz="2000" b="1" dirty="0" err="1">
                <a:solidFill>
                  <a:schemeClr val="accent5">
                    <a:lumMod val="50000"/>
                  </a:schemeClr>
                </a:solidFill>
              </a:rPr>
              <a:t>llevar</a:t>
            </a:r>
            <a:r>
              <a:rPr lang="en-GB" sz="2000" b="1" dirty="0">
                <a:solidFill>
                  <a:schemeClr val="accent5">
                    <a:lumMod val="50000"/>
                  </a:schemeClr>
                </a:solidFill>
              </a:rPr>
              <a:t> una camisa y una </a:t>
            </a:r>
            <a:r>
              <a:rPr lang="en-GB" sz="2000" b="1" dirty="0" err="1">
                <a:solidFill>
                  <a:schemeClr val="accent5">
                    <a:lumMod val="50000"/>
                  </a:schemeClr>
                </a:solidFill>
              </a:rPr>
              <a:t>falda</a:t>
            </a:r>
            <a:r>
              <a:rPr lang="en-GB" sz="2000" b="1" dirty="0">
                <a:solidFill>
                  <a:schemeClr val="accent5">
                    <a:lumMod val="50000"/>
                  </a:schemeClr>
                </a:solidFill>
              </a:rPr>
              <a:t>.</a:t>
            </a:r>
          </a:p>
        </p:txBody>
      </p:sp>
      <p:sp>
        <p:nvSpPr>
          <p:cNvPr id="35" name="TextBox 34">
            <a:extLst>
              <a:ext uri="{FF2B5EF4-FFF2-40B4-BE49-F238E27FC236}">
                <a16:creationId xmlns:a16="http://schemas.microsoft.com/office/drawing/2014/main" id="{6A2B6192-08DB-4B56-AF83-021697B47BA0}"/>
              </a:ext>
            </a:extLst>
          </p:cNvPr>
          <p:cNvSpPr txBox="1"/>
          <p:nvPr/>
        </p:nvSpPr>
        <p:spPr>
          <a:xfrm>
            <a:off x="6630495" y="2786806"/>
            <a:ext cx="3679713" cy="400110"/>
          </a:xfrm>
          <a:prstGeom prst="rect">
            <a:avLst/>
          </a:prstGeom>
          <a:noFill/>
        </p:spPr>
        <p:txBody>
          <a:bodyPr wrap="square" rtlCol="0">
            <a:spAutoFit/>
          </a:bodyPr>
          <a:lstStyle/>
          <a:p>
            <a:pPr algn="l"/>
            <a:r>
              <a:rPr lang="en-GB" sz="2000" b="1" dirty="0" err="1">
                <a:solidFill>
                  <a:schemeClr val="accent5">
                    <a:lumMod val="50000"/>
                  </a:schemeClr>
                </a:solidFill>
              </a:rPr>
              <a:t>volver</a:t>
            </a:r>
            <a:r>
              <a:rPr lang="en-GB" sz="2000" b="1" dirty="0">
                <a:solidFill>
                  <a:schemeClr val="accent5">
                    <a:lumMod val="50000"/>
                  </a:schemeClr>
                </a:solidFill>
              </a:rPr>
              <a:t> </a:t>
            </a:r>
            <a:r>
              <a:rPr lang="en-GB" sz="2000" b="1" dirty="0" err="1">
                <a:solidFill>
                  <a:schemeClr val="accent5">
                    <a:lumMod val="50000"/>
                  </a:schemeClr>
                </a:solidFill>
              </a:rPr>
              <a:t>despacio</a:t>
            </a:r>
            <a:endParaRPr lang="en-GB" sz="2000" b="1" dirty="0">
              <a:solidFill>
                <a:schemeClr val="accent5">
                  <a:lumMod val="50000"/>
                </a:schemeClr>
              </a:solidFill>
            </a:endParaRPr>
          </a:p>
        </p:txBody>
      </p:sp>
      <p:sp>
        <p:nvSpPr>
          <p:cNvPr id="36" name="TextBox 35">
            <a:extLst>
              <a:ext uri="{FF2B5EF4-FFF2-40B4-BE49-F238E27FC236}">
                <a16:creationId xmlns:a16="http://schemas.microsoft.com/office/drawing/2014/main" id="{77B614D3-123A-446D-B265-F664F33A9AFD}"/>
              </a:ext>
            </a:extLst>
          </p:cNvPr>
          <p:cNvSpPr txBox="1"/>
          <p:nvPr/>
        </p:nvSpPr>
        <p:spPr>
          <a:xfrm>
            <a:off x="6630495" y="3272002"/>
            <a:ext cx="3679713" cy="400110"/>
          </a:xfrm>
          <a:prstGeom prst="rect">
            <a:avLst/>
          </a:prstGeom>
          <a:noFill/>
        </p:spPr>
        <p:txBody>
          <a:bodyPr wrap="square" rtlCol="0">
            <a:spAutoFit/>
          </a:bodyPr>
          <a:lstStyle/>
          <a:p>
            <a:pPr algn="l"/>
            <a:r>
              <a:rPr lang="en-GB" sz="2000" b="1" dirty="0" err="1">
                <a:solidFill>
                  <a:schemeClr val="accent5">
                    <a:lumMod val="50000"/>
                  </a:schemeClr>
                </a:solidFill>
              </a:rPr>
              <a:t>conducir</a:t>
            </a:r>
            <a:r>
              <a:rPr lang="en-GB" sz="2000" b="1" dirty="0">
                <a:solidFill>
                  <a:schemeClr val="accent5">
                    <a:lumMod val="50000"/>
                  </a:schemeClr>
                </a:solidFill>
              </a:rPr>
              <a:t> un </a:t>
            </a:r>
            <a:r>
              <a:rPr lang="en-GB" sz="2000" b="1" dirty="0" err="1">
                <a:solidFill>
                  <a:schemeClr val="accent5">
                    <a:lumMod val="50000"/>
                  </a:schemeClr>
                </a:solidFill>
              </a:rPr>
              <a:t>coche</a:t>
            </a:r>
            <a:r>
              <a:rPr lang="en-GB" sz="2000" b="1" dirty="0">
                <a:solidFill>
                  <a:schemeClr val="accent5">
                    <a:lumMod val="50000"/>
                  </a:schemeClr>
                </a:solidFill>
              </a:rPr>
              <a:t> </a:t>
            </a:r>
            <a:r>
              <a:rPr lang="en-GB" sz="2000" b="1" dirty="0" err="1">
                <a:solidFill>
                  <a:schemeClr val="accent5">
                    <a:lumMod val="50000"/>
                  </a:schemeClr>
                </a:solidFill>
              </a:rPr>
              <a:t>rápido</a:t>
            </a:r>
            <a:endParaRPr lang="en-GB" sz="2000" b="1" dirty="0">
              <a:solidFill>
                <a:schemeClr val="accent5">
                  <a:lumMod val="50000"/>
                </a:schemeClr>
              </a:solidFill>
            </a:endParaRPr>
          </a:p>
        </p:txBody>
      </p:sp>
      <p:sp>
        <p:nvSpPr>
          <p:cNvPr id="37" name="TextBox 36">
            <a:extLst>
              <a:ext uri="{FF2B5EF4-FFF2-40B4-BE49-F238E27FC236}">
                <a16:creationId xmlns:a16="http://schemas.microsoft.com/office/drawing/2014/main" id="{E7968144-6EBF-41AF-998E-3C5AC1DFB3AC}"/>
              </a:ext>
            </a:extLst>
          </p:cNvPr>
          <p:cNvSpPr txBox="1"/>
          <p:nvPr/>
        </p:nvSpPr>
        <p:spPr>
          <a:xfrm>
            <a:off x="6649156" y="3701205"/>
            <a:ext cx="3679713" cy="400110"/>
          </a:xfrm>
          <a:prstGeom prst="rect">
            <a:avLst/>
          </a:prstGeom>
          <a:noFill/>
        </p:spPr>
        <p:txBody>
          <a:bodyPr wrap="square" rtlCol="0">
            <a:spAutoFit/>
          </a:bodyPr>
          <a:lstStyle/>
          <a:p>
            <a:pPr algn="l"/>
            <a:r>
              <a:rPr lang="en-GB" sz="2000" b="1" dirty="0" err="1">
                <a:solidFill>
                  <a:schemeClr val="accent5">
                    <a:lumMod val="50000"/>
                  </a:schemeClr>
                </a:solidFill>
              </a:rPr>
              <a:t>Mamá</a:t>
            </a:r>
            <a:r>
              <a:rPr lang="en-GB" sz="2000" b="1" dirty="0">
                <a:solidFill>
                  <a:schemeClr val="accent5">
                    <a:lumMod val="50000"/>
                  </a:schemeClr>
                </a:solidFill>
              </a:rPr>
              <a:t> </a:t>
            </a:r>
            <a:r>
              <a:rPr lang="en-GB" sz="2000" b="1" dirty="0" err="1">
                <a:solidFill>
                  <a:schemeClr val="accent5">
                    <a:lumMod val="50000"/>
                  </a:schemeClr>
                </a:solidFill>
              </a:rPr>
              <a:t>ya</a:t>
            </a:r>
            <a:r>
              <a:rPr lang="en-GB" sz="2000" b="1" dirty="0">
                <a:solidFill>
                  <a:schemeClr val="accent5">
                    <a:lumMod val="50000"/>
                  </a:schemeClr>
                </a:solidFill>
              </a:rPr>
              <a:t> </a:t>
            </a:r>
            <a:r>
              <a:rPr lang="en-GB" sz="2000" b="1" dirty="0" err="1">
                <a:solidFill>
                  <a:schemeClr val="accent5">
                    <a:lumMod val="50000"/>
                  </a:schemeClr>
                </a:solidFill>
              </a:rPr>
              <a:t>está</a:t>
            </a:r>
            <a:r>
              <a:rPr lang="en-GB" sz="2000" b="1" dirty="0">
                <a:solidFill>
                  <a:schemeClr val="accent5">
                    <a:lumMod val="50000"/>
                  </a:schemeClr>
                </a:solidFill>
              </a:rPr>
              <a:t> </a:t>
            </a:r>
            <a:r>
              <a:rPr lang="en-GB" sz="2000" b="1" dirty="0" err="1">
                <a:solidFill>
                  <a:schemeClr val="accent5">
                    <a:lumMod val="50000"/>
                  </a:schemeClr>
                </a:solidFill>
              </a:rPr>
              <a:t>aquí</a:t>
            </a:r>
            <a:r>
              <a:rPr lang="en-GB" sz="2000" b="1" dirty="0">
                <a:solidFill>
                  <a:schemeClr val="accent5">
                    <a:lumMod val="50000"/>
                  </a:schemeClr>
                </a:solidFill>
              </a:rPr>
              <a:t>.</a:t>
            </a:r>
          </a:p>
        </p:txBody>
      </p:sp>
      <p:sp>
        <p:nvSpPr>
          <p:cNvPr id="38" name="TextBox 37">
            <a:extLst>
              <a:ext uri="{FF2B5EF4-FFF2-40B4-BE49-F238E27FC236}">
                <a16:creationId xmlns:a16="http://schemas.microsoft.com/office/drawing/2014/main" id="{82B17897-9FB1-42B0-8A04-D01EF37722BB}"/>
              </a:ext>
            </a:extLst>
          </p:cNvPr>
          <p:cNvSpPr txBox="1"/>
          <p:nvPr/>
        </p:nvSpPr>
        <p:spPr>
          <a:xfrm>
            <a:off x="6649156" y="4167734"/>
            <a:ext cx="4453702" cy="400110"/>
          </a:xfrm>
          <a:prstGeom prst="rect">
            <a:avLst/>
          </a:prstGeom>
          <a:noFill/>
        </p:spPr>
        <p:txBody>
          <a:bodyPr wrap="square" rtlCol="0">
            <a:spAutoFit/>
          </a:bodyPr>
          <a:lstStyle/>
          <a:p>
            <a:pPr algn="l"/>
            <a:r>
              <a:rPr lang="en-GB" sz="2000" b="1" dirty="0">
                <a:solidFill>
                  <a:schemeClr val="accent5">
                    <a:lumMod val="50000"/>
                  </a:schemeClr>
                </a:solidFill>
              </a:rPr>
              <a:t>un </a:t>
            </a:r>
            <a:r>
              <a:rPr lang="en-GB" sz="2000" b="1" dirty="0" err="1">
                <a:solidFill>
                  <a:schemeClr val="accent5">
                    <a:lumMod val="50000"/>
                  </a:schemeClr>
                </a:solidFill>
              </a:rPr>
              <a:t>periodista</a:t>
            </a:r>
            <a:r>
              <a:rPr lang="en-GB" sz="2000" b="1" dirty="0">
                <a:solidFill>
                  <a:schemeClr val="accent5">
                    <a:lumMod val="50000"/>
                  </a:schemeClr>
                </a:solidFill>
              </a:rPr>
              <a:t> y una </a:t>
            </a:r>
            <a:r>
              <a:rPr lang="en-GB" sz="2000" b="1" dirty="0" err="1">
                <a:solidFill>
                  <a:schemeClr val="accent5">
                    <a:lumMod val="50000"/>
                  </a:schemeClr>
                </a:solidFill>
              </a:rPr>
              <a:t>abogada</a:t>
            </a:r>
            <a:endParaRPr lang="en-GB" sz="2000" b="1" dirty="0">
              <a:solidFill>
                <a:schemeClr val="accent5">
                  <a:lumMod val="50000"/>
                </a:schemeClr>
              </a:solidFill>
            </a:endParaRPr>
          </a:p>
        </p:txBody>
      </p:sp>
      <p:sp>
        <p:nvSpPr>
          <p:cNvPr id="39" name="TextBox 38">
            <a:extLst>
              <a:ext uri="{FF2B5EF4-FFF2-40B4-BE49-F238E27FC236}">
                <a16:creationId xmlns:a16="http://schemas.microsoft.com/office/drawing/2014/main" id="{6F58266C-75D9-4978-B25F-2FCF38D7B8C6}"/>
              </a:ext>
            </a:extLst>
          </p:cNvPr>
          <p:cNvSpPr txBox="1"/>
          <p:nvPr/>
        </p:nvSpPr>
        <p:spPr>
          <a:xfrm>
            <a:off x="6667817" y="4615604"/>
            <a:ext cx="3679713" cy="400110"/>
          </a:xfrm>
          <a:prstGeom prst="rect">
            <a:avLst/>
          </a:prstGeom>
          <a:noFill/>
        </p:spPr>
        <p:txBody>
          <a:bodyPr wrap="square" rtlCol="0">
            <a:spAutoFit/>
          </a:bodyPr>
          <a:lstStyle/>
          <a:p>
            <a:pPr algn="l"/>
            <a:r>
              <a:rPr lang="en-GB" sz="2000" b="1" dirty="0" err="1">
                <a:solidFill>
                  <a:schemeClr val="accent5">
                    <a:lumMod val="50000"/>
                  </a:schemeClr>
                </a:solidFill>
              </a:rPr>
              <a:t>pintar</a:t>
            </a:r>
            <a:r>
              <a:rPr lang="en-GB" sz="2000" b="1" dirty="0">
                <a:solidFill>
                  <a:schemeClr val="accent5">
                    <a:lumMod val="50000"/>
                  </a:schemeClr>
                </a:solidFill>
              </a:rPr>
              <a:t> con </a:t>
            </a:r>
            <a:r>
              <a:rPr lang="en-GB" sz="2000" b="1" dirty="0" err="1">
                <a:solidFill>
                  <a:schemeClr val="accent5">
                    <a:lumMod val="50000"/>
                  </a:schemeClr>
                </a:solidFill>
              </a:rPr>
              <a:t>azul</a:t>
            </a:r>
            <a:r>
              <a:rPr lang="en-GB" sz="2000" b="1" dirty="0">
                <a:solidFill>
                  <a:schemeClr val="accent5">
                    <a:lumMod val="50000"/>
                  </a:schemeClr>
                </a:solidFill>
              </a:rPr>
              <a:t> y </a:t>
            </a:r>
            <a:r>
              <a:rPr lang="en-GB" sz="2000" b="1" dirty="0" err="1">
                <a:solidFill>
                  <a:schemeClr val="accent5">
                    <a:lumMod val="50000"/>
                  </a:schemeClr>
                </a:solidFill>
              </a:rPr>
              <a:t>amarillo</a:t>
            </a:r>
            <a:endParaRPr lang="en-GB" sz="2000" b="1" dirty="0">
              <a:solidFill>
                <a:schemeClr val="accent5">
                  <a:lumMod val="50000"/>
                </a:schemeClr>
              </a:solidFill>
            </a:endParaRPr>
          </a:p>
        </p:txBody>
      </p:sp>
      <p:sp>
        <p:nvSpPr>
          <p:cNvPr id="40" name="TextBox 39">
            <a:extLst>
              <a:ext uri="{FF2B5EF4-FFF2-40B4-BE49-F238E27FC236}">
                <a16:creationId xmlns:a16="http://schemas.microsoft.com/office/drawing/2014/main" id="{76CC42B5-6DFF-486B-A226-7ACF79B2B4A7}"/>
              </a:ext>
            </a:extLst>
          </p:cNvPr>
          <p:cNvSpPr txBox="1"/>
          <p:nvPr/>
        </p:nvSpPr>
        <p:spPr>
          <a:xfrm>
            <a:off x="6667817" y="5063474"/>
            <a:ext cx="3679713" cy="400110"/>
          </a:xfrm>
          <a:prstGeom prst="rect">
            <a:avLst/>
          </a:prstGeom>
          <a:noFill/>
        </p:spPr>
        <p:txBody>
          <a:bodyPr wrap="square" rtlCol="0">
            <a:spAutoFit/>
          </a:bodyPr>
          <a:lstStyle/>
          <a:p>
            <a:pPr algn="l"/>
            <a:r>
              <a:rPr lang="en-GB" sz="2000" b="1" dirty="0" err="1">
                <a:solidFill>
                  <a:schemeClr val="accent5">
                    <a:lumMod val="50000"/>
                  </a:schemeClr>
                </a:solidFill>
              </a:rPr>
              <a:t>sufrir</a:t>
            </a:r>
            <a:r>
              <a:rPr lang="en-GB" sz="2000" b="1" dirty="0">
                <a:solidFill>
                  <a:schemeClr val="accent5">
                    <a:lumMod val="50000"/>
                  </a:schemeClr>
                </a:solidFill>
              </a:rPr>
              <a:t> solo</a:t>
            </a:r>
          </a:p>
        </p:txBody>
      </p:sp>
      <p:sp>
        <p:nvSpPr>
          <p:cNvPr id="41" name="TextBox 40">
            <a:extLst>
              <a:ext uri="{FF2B5EF4-FFF2-40B4-BE49-F238E27FC236}">
                <a16:creationId xmlns:a16="http://schemas.microsoft.com/office/drawing/2014/main" id="{C7D28B8A-B171-4D29-B3DD-667F3E079569}"/>
              </a:ext>
            </a:extLst>
          </p:cNvPr>
          <p:cNvSpPr txBox="1"/>
          <p:nvPr/>
        </p:nvSpPr>
        <p:spPr>
          <a:xfrm>
            <a:off x="6667817" y="5492675"/>
            <a:ext cx="3679713" cy="400110"/>
          </a:xfrm>
          <a:prstGeom prst="rect">
            <a:avLst/>
          </a:prstGeom>
          <a:noFill/>
        </p:spPr>
        <p:txBody>
          <a:bodyPr wrap="square" rtlCol="0">
            <a:spAutoFit/>
          </a:bodyPr>
          <a:lstStyle/>
          <a:p>
            <a:pPr algn="l"/>
            <a:r>
              <a:rPr lang="en-GB" sz="2000" b="1" dirty="0" err="1">
                <a:solidFill>
                  <a:schemeClr val="accent5">
                    <a:lumMod val="50000"/>
                  </a:schemeClr>
                </a:solidFill>
              </a:rPr>
              <a:t>bajar</a:t>
            </a:r>
            <a:r>
              <a:rPr lang="en-GB" sz="2000" b="1" dirty="0">
                <a:solidFill>
                  <a:schemeClr val="accent5">
                    <a:lumMod val="50000"/>
                  </a:schemeClr>
                </a:solidFill>
              </a:rPr>
              <a:t> al </a:t>
            </a:r>
            <a:r>
              <a:rPr lang="en-GB" sz="2000" b="1" dirty="0" err="1">
                <a:solidFill>
                  <a:schemeClr val="accent5">
                    <a:lumMod val="50000"/>
                  </a:schemeClr>
                </a:solidFill>
              </a:rPr>
              <a:t>suelo</a:t>
            </a:r>
            <a:endParaRPr lang="en-GB" sz="2000" b="1" dirty="0">
              <a:solidFill>
                <a:schemeClr val="accent5">
                  <a:lumMod val="50000"/>
                </a:schemeClr>
              </a:solidFill>
            </a:endParaRPr>
          </a:p>
        </p:txBody>
      </p:sp>
      <p:sp>
        <p:nvSpPr>
          <p:cNvPr id="42" name="TextBox 41">
            <a:extLst>
              <a:ext uri="{FF2B5EF4-FFF2-40B4-BE49-F238E27FC236}">
                <a16:creationId xmlns:a16="http://schemas.microsoft.com/office/drawing/2014/main" id="{370565BD-64D5-45ED-8476-AEACF19D3F0C}"/>
              </a:ext>
            </a:extLst>
          </p:cNvPr>
          <p:cNvSpPr txBox="1"/>
          <p:nvPr/>
        </p:nvSpPr>
        <p:spPr>
          <a:xfrm>
            <a:off x="6667817" y="5940546"/>
            <a:ext cx="3679713" cy="400110"/>
          </a:xfrm>
          <a:prstGeom prst="rect">
            <a:avLst/>
          </a:prstGeom>
          <a:noFill/>
        </p:spPr>
        <p:txBody>
          <a:bodyPr wrap="square" rtlCol="0">
            <a:spAutoFit/>
          </a:bodyPr>
          <a:lstStyle/>
          <a:p>
            <a:pPr algn="l"/>
            <a:r>
              <a:rPr lang="en-GB" sz="2000" b="1" dirty="0" err="1">
                <a:solidFill>
                  <a:schemeClr val="accent5">
                    <a:lumMod val="50000"/>
                  </a:schemeClr>
                </a:solidFill>
              </a:rPr>
              <a:t>Quiere</a:t>
            </a:r>
            <a:r>
              <a:rPr lang="en-GB" sz="2000" b="1" dirty="0">
                <a:solidFill>
                  <a:schemeClr val="accent5">
                    <a:lumMod val="50000"/>
                  </a:schemeClr>
                </a:solidFill>
              </a:rPr>
              <a:t> </a:t>
            </a:r>
            <a:r>
              <a:rPr lang="en-GB" sz="2000" b="1" dirty="0" err="1">
                <a:solidFill>
                  <a:schemeClr val="accent5">
                    <a:lumMod val="50000"/>
                  </a:schemeClr>
                </a:solidFill>
              </a:rPr>
              <a:t>discutir</a:t>
            </a:r>
            <a:r>
              <a:rPr lang="en-GB" sz="2000" b="1" dirty="0">
                <a:solidFill>
                  <a:schemeClr val="accent5">
                    <a:lumMod val="50000"/>
                  </a:schemeClr>
                </a:solidFill>
              </a:rPr>
              <a:t> la red.</a:t>
            </a:r>
          </a:p>
        </p:txBody>
      </p:sp>
    </p:spTree>
    <p:extLst>
      <p:ext uri="{BB962C8B-B14F-4D97-AF65-F5344CB8AC3E}">
        <p14:creationId xmlns:p14="http://schemas.microsoft.com/office/powerpoint/2010/main" val="30799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3" grpId="0"/>
      <p:bldP spid="34" grpId="0"/>
      <p:bldP spid="35" grpId="0"/>
      <p:bldP spid="36" grpId="0"/>
      <p:bldP spid="37" grpId="0"/>
      <p:bldP spid="38" grpId="0"/>
      <p:bldP spid="39" grpId="0"/>
      <p:bldP spid="40"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1/7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to </a:t>
            </a:r>
            <a:r>
              <a:rPr lang="en-GB" sz="2400" b="1" dirty="0">
                <a:latin typeface="Century Gothic" panose="020F0302020204030204"/>
              </a:rPr>
              <a:t>agonise</a:t>
            </a:r>
            <a:r>
              <a:rPr kumimoji="0" lang="en-GB" sz="2400" b="1"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3747795137"/>
              </p:ext>
            </p:extLst>
          </p:nvPr>
        </p:nvGraphicFramePr>
        <p:xfrm>
          <a:off x="6485528" y="2828352"/>
          <a:ext cx="5140713" cy="1988268"/>
        </p:xfrm>
        <a:graphic>
          <a:graphicData uri="http://schemas.openxmlformats.org/drawingml/2006/table">
            <a:tbl>
              <a:tblPr firstRow="1" bandRow="1">
                <a:tableStyleId>{C4B1156A-380E-4F78-BDF5-A606A8083BF9}</a:tableStyleId>
              </a:tblPr>
              <a:tblGrid>
                <a:gridCol w="560722">
                  <a:extLst>
                    <a:ext uri="{9D8B030D-6E8A-4147-A177-3AD203B41FA5}">
                      <a16:colId xmlns:a16="http://schemas.microsoft.com/office/drawing/2014/main" val="4199056670"/>
                    </a:ext>
                  </a:extLst>
                </a:gridCol>
                <a:gridCol w="4579991">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err="1">
                          <a:solidFill>
                            <a:schemeClr val="tx1"/>
                          </a:solidFill>
                        </a:rPr>
                        <a:t>conducir</a:t>
                      </a:r>
                      <a:r>
                        <a:rPr lang="en-GB" sz="2400" b="0" dirty="0">
                          <a:solidFill>
                            <a:schemeClr val="tx1"/>
                          </a:solidFill>
                        </a:rPr>
                        <a:t> </a:t>
                      </a:r>
                      <a:r>
                        <a:rPr lang="en-GB" sz="2400" b="0" dirty="0" err="1">
                          <a:solidFill>
                            <a:schemeClr val="tx1"/>
                          </a:solidFill>
                        </a:rPr>
                        <a:t>despacio</a:t>
                      </a:r>
                      <a:endParaRPr lang="en-GB" sz="2400" b="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err="1">
                          <a:solidFill>
                            <a:schemeClr val="tx1"/>
                          </a:solidFill>
                        </a:rPr>
                        <a:t>pintar</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err="1">
                          <a:solidFill>
                            <a:schemeClr val="tx1"/>
                          </a:solidFill>
                        </a:rPr>
                        <a:t>pensar</a:t>
                      </a:r>
                      <a:r>
                        <a:rPr lang="en-GB" sz="2400" dirty="0">
                          <a:solidFill>
                            <a:schemeClr val="tx1"/>
                          </a:solidFill>
                        </a:rPr>
                        <a:t> que </a:t>
                      </a:r>
                      <a:r>
                        <a:rPr lang="en-GB" sz="2400" dirty="0" err="1">
                          <a:solidFill>
                            <a:schemeClr val="tx1"/>
                          </a:solidFill>
                        </a:rPr>
                        <a:t>ya</a:t>
                      </a:r>
                      <a:r>
                        <a:rPr lang="en-GB" sz="2400" dirty="0">
                          <a:solidFill>
                            <a:schemeClr val="tx1"/>
                          </a:solidFill>
                        </a:rPr>
                        <a:t> es </a:t>
                      </a:r>
                      <a:r>
                        <a:rPr lang="en-GB" sz="2400" dirty="0" err="1">
                          <a:solidFill>
                            <a:schemeClr val="tx1"/>
                          </a:solidFill>
                        </a:rPr>
                        <a:t>demasiado</a:t>
                      </a:r>
                      <a:endParaRPr lang="en-GB" sz="2400" dirty="0">
                        <a:solidFill>
                          <a:schemeClr val="tx1"/>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err="1">
                          <a:solidFill>
                            <a:schemeClr val="tx1"/>
                          </a:solidFill>
                        </a:rPr>
                        <a:t>sufrir</a:t>
                      </a:r>
                      <a:r>
                        <a:rPr lang="en-GB" sz="2400" dirty="0">
                          <a:solidFill>
                            <a:schemeClr val="tx1"/>
                          </a:solidFill>
                        </a:rPr>
                        <a:t> </a:t>
                      </a:r>
                      <a:r>
                        <a:rPr lang="en-GB" sz="2400" dirty="0" err="1">
                          <a:solidFill>
                            <a:schemeClr val="tx1"/>
                          </a:solidFill>
                        </a:rPr>
                        <a:t>mucho</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20" name="Picture 19" descr="green checkmark">
            <a:extLst>
              <a:ext uri="{FF2B5EF4-FFF2-40B4-BE49-F238E27FC236}">
                <a16:creationId xmlns:a16="http://schemas.microsoft.com/office/drawing/2014/main" id="{63FC1B0B-F0F8-43A8-85B2-4B836D880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253" y="4378544"/>
            <a:ext cx="282522" cy="294294"/>
          </a:xfrm>
          <a:prstGeom prst="rect">
            <a:avLst/>
          </a:prstGeom>
        </p:spPr>
      </p:pic>
      <p:pic>
        <p:nvPicPr>
          <p:cNvPr id="21" name="Picture 2">
            <a:extLst>
              <a:ext uri="{FF2B5EF4-FFF2-40B4-BE49-F238E27FC236}">
                <a16:creationId xmlns:a16="http://schemas.microsoft.com/office/drawing/2014/main" id="{EA76DD26-4516-4D77-96E9-44C94A913A54}"/>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bwMode="auto">
          <a:xfrm>
            <a:off x="2537928" y="3143592"/>
            <a:ext cx="2442518" cy="245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2/7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to sanitise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2666816645"/>
              </p:ext>
            </p:extLst>
          </p:nvPr>
        </p:nvGraphicFramePr>
        <p:xfrm>
          <a:off x="6485529" y="2828352"/>
          <a:ext cx="4522440" cy="2314161"/>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err="1">
                          <a:solidFill>
                            <a:schemeClr val="tx1"/>
                          </a:solidFill>
                        </a:rPr>
                        <a:t>limpiar</a:t>
                      </a:r>
                      <a:r>
                        <a:rPr lang="en-GB" sz="2400" b="0" dirty="0">
                          <a:solidFill>
                            <a:schemeClr val="tx1"/>
                          </a:solidFill>
                        </a:rPr>
                        <a:t> las manos</a:t>
                      </a: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err="1">
                          <a:solidFill>
                            <a:schemeClr val="tx1"/>
                          </a:solidFill>
                        </a:rPr>
                        <a:t>escuchar</a:t>
                      </a:r>
                      <a:r>
                        <a:rPr lang="en-GB" sz="2400" dirty="0">
                          <a:solidFill>
                            <a:schemeClr val="tx1"/>
                          </a:solidFill>
                        </a:rPr>
                        <a:t> a </a:t>
                      </a:r>
                      <a:r>
                        <a:rPr lang="en-GB" sz="2400" dirty="0" err="1">
                          <a:solidFill>
                            <a:schemeClr val="tx1"/>
                          </a:solidFill>
                        </a:rPr>
                        <a:t>tu</a:t>
                      </a:r>
                      <a:r>
                        <a:rPr lang="en-GB" sz="2400" dirty="0">
                          <a:solidFill>
                            <a:schemeClr val="tx1"/>
                          </a:solidFill>
                        </a:rPr>
                        <a:t> </a:t>
                      </a:r>
                      <a:r>
                        <a:rPr lang="en-GB" sz="2400" dirty="0" err="1">
                          <a:solidFill>
                            <a:schemeClr val="tx1"/>
                          </a:solidFill>
                        </a:rPr>
                        <a:t>mamá</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err="1">
                          <a:solidFill>
                            <a:schemeClr val="tx1"/>
                          </a:solidFill>
                        </a:rPr>
                        <a:t>poner</a:t>
                      </a:r>
                      <a:r>
                        <a:rPr lang="en-GB" sz="2400" dirty="0">
                          <a:solidFill>
                            <a:schemeClr val="tx1"/>
                          </a:solidFill>
                        </a:rPr>
                        <a:t> comida </a:t>
                      </a:r>
                      <a:r>
                        <a:rPr lang="en-GB" sz="2400" dirty="0" err="1">
                          <a:solidFill>
                            <a:schemeClr val="tx1"/>
                          </a:solidFill>
                        </a:rPr>
                        <a:t>sobre</a:t>
                      </a:r>
                      <a:r>
                        <a:rPr lang="en-GB" sz="2400" dirty="0">
                          <a:solidFill>
                            <a:schemeClr val="tx1"/>
                          </a:solidFill>
                        </a:rPr>
                        <a:t> el </a:t>
                      </a:r>
                      <a:r>
                        <a:rPr lang="en-GB" sz="2400" dirty="0" err="1">
                          <a:solidFill>
                            <a:schemeClr val="tx1"/>
                          </a:solidFill>
                        </a:rPr>
                        <a:t>plato</a:t>
                      </a:r>
                      <a:endParaRPr lang="en-GB" sz="2400" dirty="0">
                        <a:solidFill>
                          <a:schemeClr val="tx1"/>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err="1">
                          <a:solidFill>
                            <a:schemeClr val="tx1"/>
                          </a:solidFill>
                        </a:rPr>
                        <a:t>escribir</a:t>
                      </a:r>
                      <a:r>
                        <a:rPr lang="en-GB" sz="2400" dirty="0">
                          <a:solidFill>
                            <a:schemeClr val="tx1"/>
                          </a:solidFill>
                        </a:rPr>
                        <a:t> una </a:t>
                      </a:r>
                      <a:r>
                        <a:rPr lang="en-GB" sz="2400" dirty="0" err="1">
                          <a:solidFill>
                            <a:schemeClr val="tx1"/>
                          </a:solidFill>
                        </a:rPr>
                        <a:t>noticia</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2" descr="Gel, Dispenser, Sanitiser, Antibacterial, Sanitizer">
            <a:extLst>
              <a:ext uri="{FF2B5EF4-FFF2-40B4-BE49-F238E27FC236}">
                <a16:creationId xmlns:a16="http://schemas.microsoft.com/office/drawing/2014/main" id="{0E9F0FA4-A9D3-4832-B128-194A8B42DA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5952" y="2999678"/>
            <a:ext cx="2044493" cy="2741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8DFF5077-89E4-48DC-9D42-A9795552C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2904309"/>
            <a:ext cx="282522" cy="294294"/>
          </a:xfrm>
          <a:prstGeom prst="rect">
            <a:avLst/>
          </a:prstGeom>
        </p:spPr>
      </p:pic>
    </p:spTree>
    <p:extLst>
      <p:ext uri="{BB962C8B-B14F-4D97-AF65-F5344CB8AC3E}">
        <p14:creationId xmlns:p14="http://schemas.microsoft.com/office/powerpoint/2010/main" val="37327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762250" cy="647577"/>
          </a:xfrm>
        </p:spPr>
        <p:txBody>
          <a:bodyPr>
            <a:normAutofit/>
          </a:bodyPr>
          <a:lstStyle/>
          <a:p>
            <a:r>
              <a:rPr lang="en-GB" sz="2800" b="1" dirty="0">
                <a:solidFill>
                  <a:schemeClr val="bg1"/>
                </a:solidFill>
              </a:rPr>
              <a:t>Un </a:t>
            </a:r>
            <a:r>
              <a:rPr lang="en-GB" sz="2800" b="1" dirty="0" err="1">
                <a:solidFill>
                  <a:schemeClr val="bg1"/>
                </a:solidFill>
              </a:rPr>
              <a:t>día</a:t>
            </a:r>
            <a:r>
              <a:rPr lang="en-GB" sz="2800" b="1" dirty="0">
                <a:solidFill>
                  <a:schemeClr val="bg1"/>
                </a:solidFill>
              </a:rPr>
              <a:t> largo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784401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a:t>
            </a:r>
            <a:r>
              <a:rPr kumimoji="0" lang="en-US" sz="2200" b="0" i="0" u="none" strike="noStrike" kern="1200" cap="none" spc="0" normalizeH="0" noProof="0" dirty="0">
                <a:ln>
                  <a:noFill/>
                </a:ln>
                <a:effectLst/>
                <a:uLnTx/>
                <a:uFillTx/>
                <a:latin typeface="Century Gothic" panose="020F0302020204030204"/>
                <a:ea typeface="+mn-ea"/>
                <a:cs typeface="+mn-cs"/>
              </a:rPr>
              <a:t> A lee </a:t>
            </a:r>
            <a:r>
              <a:rPr kumimoji="0" lang="en-US" sz="2200" b="0" i="0" u="none" strike="noStrike" kern="1200" cap="none" spc="0" normalizeH="0" noProof="0" dirty="0" err="1">
                <a:ln>
                  <a:noFill/>
                </a:ln>
                <a:effectLst/>
                <a:uLnTx/>
                <a:uFillTx/>
                <a:latin typeface="Century Gothic" panose="020F0302020204030204"/>
                <a:ea typeface="+mn-ea"/>
                <a:cs typeface="+mn-cs"/>
              </a:rPr>
              <a:t>su</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versión</a:t>
            </a:r>
            <a:r>
              <a:rPr kumimoji="0" lang="en-US" sz="2200" b="0" i="0" u="none" strike="noStrike" kern="1200" cap="none" spc="0" normalizeH="0" noProof="0" dirty="0">
                <a:ln>
                  <a:noFill/>
                </a:ln>
                <a:effectLst/>
                <a:uLnTx/>
                <a:uFillTx/>
                <a:latin typeface="Century Gothic" panose="020F0302020204030204"/>
                <a:ea typeface="+mn-ea"/>
                <a:cs typeface="+mn-cs"/>
              </a:rPr>
              <a:t> del </a:t>
            </a:r>
            <a:r>
              <a:rPr kumimoji="0" lang="en-US" sz="2200" b="0" i="0" u="none" strike="noStrike" kern="1200" cap="none" spc="0" normalizeH="0" noProof="0" dirty="0" err="1">
                <a:ln>
                  <a:noFill/>
                </a:ln>
                <a:effectLst/>
                <a:uLnTx/>
                <a:uFillTx/>
                <a:latin typeface="Century Gothic" panose="020F0302020204030204"/>
                <a:ea typeface="+mn-ea"/>
                <a:cs typeface="+mn-cs"/>
              </a:rPr>
              <a:t>texto</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Persona B </a:t>
            </a:r>
            <a:r>
              <a:rPr kumimoji="0" lang="en-US" sz="2200" b="0" i="0" u="none" strike="noStrike" kern="1200" cap="none" spc="0" normalizeH="0" noProof="0" dirty="0" err="1">
                <a:ln>
                  <a:noFill/>
                </a:ln>
                <a:effectLst/>
                <a:uLnTx/>
                <a:uFillTx/>
                <a:latin typeface="Century Gothic" panose="020F0302020204030204"/>
                <a:ea typeface="+mn-ea"/>
                <a:cs typeface="+mn-cs"/>
              </a:rPr>
              <a:t>escucha</a:t>
            </a:r>
            <a:r>
              <a:rPr kumimoji="0" lang="en-US" sz="2200" b="0" i="0" u="none" strike="noStrike" kern="1200" cap="none" spc="0" normalizeH="0" noProof="0" dirty="0">
                <a:ln>
                  <a:noFill/>
                </a:ln>
                <a:effectLst/>
                <a:uLnTx/>
                <a:uFillTx/>
                <a:latin typeface="Century Gothic" panose="020F0302020204030204"/>
                <a:ea typeface="+mn-ea"/>
                <a:cs typeface="+mn-cs"/>
              </a:rPr>
              <a:t> y </a:t>
            </a:r>
            <a:r>
              <a:rPr kumimoji="0" lang="en-US" sz="2200" b="0" i="0" u="none" strike="noStrike" kern="1200" cap="none" spc="0" normalizeH="0" noProof="0" dirty="0" err="1">
                <a:ln>
                  <a:noFill/>
                </a:ln>
                <a:effectLst/>
                <a:uLnTx/>
                <a:uFillTx/>
                <a:latin typeface="Century Gothic" panose="020F0302020204030204"/>
                <a:ea typeface="+mn-ea"/>
                <a:cs typeface="+mn-cs"/>
              </a:rPr>
              <a:t>toma</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apuntes</a:t>
            </a:r>
            <a:r>
              <a:rPr kumimoji="0" lang="en-US" sz="2200" b="0" i="0" u="none" strike="noStrike" kern="1200" cap="none" spc="0" normalizeH="0" noProof="0" dirty="0">
                <a:ln>
                  <a:noFill/>
                </a:ln>
                <a:effectLst/>
                <a:uLnTx/>
                <a:uFillTx/>
                <a:latin typeface="Century Gothic" panose="020F0302020204030204"/>
                <a:ea typeface="+mn-ea"/>
                <a:cs typeface="+mn-cs"/>
              </a:rPr>
              <a:t>*. </a:t>
            </a:r>
          </a:p>
          <a:p>
            <a:pPr lvl="0">
              <a:defRPr/>
            </a:pPr>
            <a:r>
              <a:rPr lang="en-US" sz="2200" dirty="0"/>
              <a:t>¿</a:t>
            </a:r>
            <a:r>
              <a:rPr lang="en-US" sz="2200" dirty="0" err="1"/>
              <a:t>Cuáles</a:t>
            </a:r>
            <a:r>
              <a:rPr lang="en-US" sz="2200" dirty="0"/>
              <a:t> son las </a:t>
            </a:r>
            <a:r>
              <a:rPr lang="en-US" sz="2200" dirty="0" err="1"/>
              <a:t>diferencias</a:t>
            </a:r>
            <a:r>
              <a:rPr lang="en-US" sz="2200" dirty="0"/>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400" y="1686530"/>
            <a:ext cx="7083776" cy="4093428"/>
          </a:xfrm>
          <a:prstGeom prst="rect">
            <a:avLst/>
          </a:prstGeom>
          <a:solidFill>
            <a:srgbClr val="FFF4E7"/>
          </a:solidFill>
          <a:ln>
            <a:solidFill>
              <a:srgbClr val="002060"/>
            </a:solidFill>
          </a:ln>
        </p:spPr>
        <p:txBody>
          <a:bodyPr wrap="square">
            <a:spAutoFit/>
          </a:bodyPr>
          <a:lstStyle/>
          <a:p>
            <a:r>
              <a:rPr lang="de-DE" sz="2000" dirty="0"/>
              <a:t>Hoy va a ser un día muy largo. Antes de la escuela, debo </a:t>
            </a:r>
            <a:r>
              <a:rPr lang="de-DE" sz="2000" b="1" dirty="0"/>
              <a:t>lavar el suelo. </a:t>
            </a:r>
            <a:r>
              <a:rPr lang="de-DE" sz="2000" dirty="0"/>
              <a:t>Mi </a:t>
            </a:r>
            <a:r>
              <a:rPr lang="de-DE" sz="2000" b="1" dirty="0"/>
              <a:t>camisa blanca</a:t>
            </a:r>
            <a:r>
              <a:rPr lang="de-DE" sz="2000" dirty="0"/>
              <a:t> está sucia y necesito comprar otra camisa más </a:t>
            </a:r>
            <a:r>
              <a:rPr lang="de-DE" sz="2000" b="1" dirty="0"/>
              <a:t>barata</a:t>
            </a:r>
            <a:r>
              <a:rPr lang="de-DE" sz="2000" dirty="0"/>
              <a:t>. Normalmente mi </a:t>
            </a:r>
            <a:r>
              <a:rPr lang="de-DE" sz="2000" b="1" dirty="0"/>
              <a:t>mamá</a:t>
            </a:r>
            <a:r>
              <a:rPr lang="de-DE" sz="2000" dirty="0"/>
              <a:t> me </a:t>
            </a:r>
            <a:r>
              <a:rPr lang="de-DE" sz="2000" b="1" dirty="0"/>
              <a:t>lleva</a:t>
            </a:r>
            <a:r>
              <a:rPr lang="de-DE" sz="2000" dirty="0"/>
              <a:t> a la escuela en coche pero hoy no puede porque debe ver a un </a:t>
            </a:r>
            <a:r>
              <a:rPr lang="de-DE" sz="2000" b="1" dirty="0"/>
              <a:t>periodista</a:t>
            </a:r>
            <a:r>
              <a:rPr lang="de-DE" sz="2000" dirty="0"/>
              <a:t>. Entonces debo </a:t>
            </a:r>
            <a:r>
              <a:rPr lang="de-DE" sz="2000" b="1" dirty="0"/>
              <a:t>subir </a:t>
            </a:r>
            <a:r>
              <a:rPr lang="de-DE" sz="2000" dirty="0"/>
              <a:t>las calles a pie </a:t>
            </a:r>
            <a:r>
              <a:rPr lang="de-DE" sz="2000" b="1" dirty="0"/>
              <a:t>sin amigos</a:t>
            </a:r>
            <a:r>
              <a:rPr lang="de-DE" sz="2000" dirty="0"/>
              <a:t>.</a:t>
            </a:r>
          </a:p>
          <a:p>
            <a:r>
              <a:rPr lang="de-DE" sz="2000" dirty="0"/>
              <a:t>Tengo muchas clases hoy. Voy a </a:t>
            </a:r>
            <a:r>
              <a:rPr lang="de-DE" sz="2000" b="1" dirty="0"/>
              <a:t>trabajar</a:t>
            </a:r>
            <a:r>
              <a:rPr lang="de-DE" sz="2000" dirty="0"/>
              <a:t> mucho. En la clase de </a:t>
            </a:r>
            <a:r>
              <a:rPr lang="de-DE" sz="2000" b="1" dirty="0"/>
              <a:t>arte</a:t>
            </a:r>
            <a:r>
              <a:rPr lang="de-DE" sz="2000" dirty="0"/>
              <a:t> vamos a </a:t>
            </a:r>
            <a:r>
              <a:rPr lang="de-DE" sz="2000" b="1" dirty="0"/>
              <a:t>pintar</a:t>
            </a:r>
            <a:r>
              <a:rPr lang="de-DE" sz="2000" dirty="0"/>
              <a:t> un paisaje </a:t>
            </a:r>
            <a:r>
              <a:rPr lang="de-DE" sz="2000" b="1" dirty="0"/>
              <a:t>y</a:t>
            </a:r>
            <a:r>
              <a:rPr lang="de-DE" sz="2000" dirty="0"/>
              <a:t> en la clase de historia debemos </a:t>
            </a:r>
            <a:r>
              <a:rPr lang="de-DE" sz="2000" b="1" dirty="0"/>
              <a:t>escribir </a:t>
            </a:r>
            <a:r>
              <a:rPr lang="de-DE" sz="2000" dirty="0"/>
              <a:t>sobre una </a:t>
            </a:r>
            <a:r>
              <a:rPr lang="de-DE" sz="2000" b="1" dirty="0"/>
              <a:t>guerra. </a:t>
            </a:r>
            <a:r>
              <a:rPr lang="de-DE" sz="2000" dirty="0"/>
              <a:t>Luego tengo dos clases de </a:t>
            </a:r>
            <a:r>
              <a:rPr lang="de-DE" sz="2000" b="1" dirty="0"/>
              <a:t>francés</a:t>
            </a:r>
            <a:r>
              <a:rPr lang="de-DE" sz="2000" dirty="0"/>
              <a:t>. Voy a </a:t>
            </a:r>
            <a:r>
              <a:rPr lang="de-DE" sz="2000" b="1" dirty="0"/>
              <a:t>llegar</a:t>
            </a:r>
            <a:r>
              <a:rPr lang="de-DE" sz="2000" dirty="0"/>
              <a:t> a casa muy tarde. Quizás voy a comer con mi </a:t>
            </a:r>
            <a:r>
              <a:rPr lang="de-DE" sz="2000" b="1" dirty="0"/>
              <a:t>tía</a:t>
            </a:r>
            <a:r>
              <a:rPr lang="de-DE" sz="2000" dirty="0"/>
              <a:t> en un restaurante </a:t>
            </a:r>
            <a:r>
              <a:rPr lang="de-DE" sz="2000" b="1" dirty="0"/>
              <a:t>caro</a:t>
            </a:r>
            <a:r>
              <a:rPr lang="de-DE" sz="2000" dirty="0"/>
              <a:t>.</a:t>
            </a:r>
            <a:endParaRPr lang="en-GB" sz="2000" dirty="0"/>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panose="020F0302020204030204"/>
                <a:ea typeface="+mn-ea"/>
                <a:cs typeface="+mn-cs"/>
              </a:rPr>
              <a:t>Which other words did you need to change?</a:t>
            </a:r>
          </a:p>
        </p:txBody>
      </p:sp>
      <p:sp>
        <p:nvSpPr>
          <p:cNvPr id="30"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papá</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Rectangle: Rounded Corners 9">
            <a:extLst>
              <a:ext uri="{FF2B5EF4-FFF2-40B4-BE49-F238E27FC236}">
                <a16:creationId xmlns:a16="http://schemas.microsoft.com/office/drawing/2014/main" id="{D99F3718-6C9D-43E5-AD7C-05910A4114D7}"/>
              </a:ext>
            </a:extLst>
          </p:cNvPr>
          <p:cNvSpPr/>
          <p:nvPr/>
        </p:nvSpPr>
        <p:spPr>
          <a:xfrm>
            <a:off x="386863" y="4215008"/>
            <a:ext cx="186396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m</a:t>
            </a:r>
            <a:r>
              <a:rPr kumimoji="0" lang="en-GB" sz="2000" i="0" u="none" strike="noStrike" kern="1200" cap="none" spc="0" normalizeH="0" baseline="0" noProof="0" dirty="0" err="1">
                <a:ln>
                  <a:noFill/>
                </a:ln>
                <a:solidFill>
                  <a:schemeClr val="tx1"/>
                </a:solidFill>
                <a:effectLst/>
                <a:uLnTx/>
                <a:uFillTx/>
                <a:latin typeface="Century Gothic" panose="020F0302020204030204"/>
                <a:ea typeface="+mn-ea"/>
                <a:cs typeface="+mn-cs"/>
              </a:rPr>
              <a:t>ientras</a:t>
            </a: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 que</a:t>
            </a:r>
          </a:p>
        </p:txBody>
      </p:sp>
      <p:sp>
        <p:nvSpPr>
          <p:cNvPr id="32" name="Rectangle: Rounded Corners 10">
            <a:extLst>
              <a:ext uri="{FF2B5EF4-FFF2-40B4-BE49-F238E27FC236}">
                <a16:creationId xmlns:a16="http://schemas.microsoft.com/office/drawing/2014/main" id="{06CBDB9D-484A-4BF7-9CBE-36BB767B33F0}"/>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limpiar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3"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describir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cara</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5"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ciencia</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14">
            <a:extLst>
              <a:ext uri="{FF2B5EF4-FFF2-40B4-BE49-F238E27FC236}">
                <a16:creationId xmlns:a16="http://schemas.microsoft.com/office/drawing/2014/main" id="{987B37B0-769D-4E60-B58D-1007B525E722}"/>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tx1"/>
                </a:solidFill>
                <a:effectLst/>
                <a:uLnTx/>
                <a:uFillTx/>
                <a:latin typeface="Century Gothic" panose="020F0302020204030204"/>
                <a:ea typeface="+mn-ea"/>
                <a:cs typeface="+mn-cs"/>
              </a:rPr>
              <a:t>bajar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Rectangle: Rounded Corners 16">
            <a:extLst>
              <a:ext uri="{FF2B5EF4-FFF2-40B4-BE49-F238E27FC236}">
                <a16:creationId xmlns:a16="http://schemas.microsoft.com/office/drawing/2014/main" id="{4296EA8C-5547-44C8-9F5A-7394A56C09F5}"/>
              </a:ext>
            </a:extLst>
          </p:cNvPr>
          <p:cNvSpPr/>
          <p:nvPr/>
        </p:nvSpPr>
        <p:spPr>
          <a:xfrm>
            <a:off x="4173995" y="1134159"/>
            <a:ext cx="199102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falda</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17">
            <a:extLst>
              <a:ext uri="{FF2B5EF4-FFF2-40B4-BE49-F238E27FC236}">
                <a16:creationId xmlns:a16="http://schemas.microsoft.com/office/drawing/2014/main" id="{3109A6DC-FB3D-4511-AC23-5F507DDE5AFF}"/>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volver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9"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estudiar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0"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abogado</a:t>
            </a:r>
          </a:p>
        </p:txBody>
      </p:sp>
      <p:sp>
        <p:nvSpPr>
          <p:cNvPr id="41"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chino</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2"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tx1"/>
                </a:solidFill>
                <a:effectLst/>
                <a:uLnTx/>
                <a:uFillTx/>
                <a:latin typeface="Century Gothic" panose="020F0302020204030204"/>
                <a:ea typeface="+mn-ea"/>
                <a:cs typeface="+mn-cs"/>
              </a:rPr>
              <a:t>amarillo</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3" name="Rectangle: Rounded Corners 25">
            <a:extLst>
              <a:ext uri="{FF2B5EF4-FFF2-40B4-BE49-F238E27FC236}">
                <a16:creationId xmlns:a16="http://schemas.microsoft.com/office/drawing/2014/main" id="{D48FF6B5-79E1-452C-91B5-16778D9D9261}"/>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rPr>
              <a:t>sola</a:t>
            </a:r>
          </a:p>
        </p:txBody>
      </p:sp>
      <p:sp>
        <p:nvSpPr>
          <p:cNvPr id="64" name="Rectangle: Rounded Corners 26">
            <a:extLst>
              <a:ext uri="{FF2B5EF4-FFF2-40B4-BE49-F238E27FC236}">
                <a16:creationId xmlns:a16="http://schemas.microsoft.com/office/drawing/2014/main" id="{6DB2E082-18C2-4123-BF61-7BC549BFEF25}"/>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inglés</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5" name="Rectangle: Rounded Corners 27">
            <a:extLst>
              <a:ext uri="{FF2B5EF4-FFF2-40B4-BE49-F238E27FC236}">
                <a16:creationId xmlns:a16="http://schemas.microsoft.com/office/drawing/2014/main" id="{109AC2D7-66A6-4EF5-B6C9-F71DBA605997}"/>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tx1"/>
                </a:solidFill>
                <a:effectLst/>
                <a:uLnTx/>
                <a:uFillTx/>
                <a:latin typeface="Century Gothic" panose="020F0302020204030204"/>
                <a:ea typeface="+mn-ea"/>
                <a:cs typeface="+mn-cs"/>
              </a:rPr>
              <a:t>platos</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7" name="Rectangle: Rounded Corners 28">
            <a:extLst>
              <a:ext uri="{FF2B5EF4-FFF2-40B4-BE49-F238E27FC236}">
                <a16:creationId xmlns:a16="http://schemas.microsoft.com/office/drawing/2014/main" id="{07A1FCD8-2A9B-41DA-82DA-B66196A23F90}"/>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noticia</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9" name="Rectangle: Rounded Corners 29">
            <a:extLst>
              <a:ext uri="{FF2B5EF4-FFF2-40B4-BE49-F238E27FC236}">
                <a16:creationId xmlns:a16="http://schemas.microsoft.com/office/drawing/2014/main" id="{76F8C803-CBB0-41D0-A80D-857AE200F82D}"/>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conducir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0" name="Rectangle: Rounded Corners 17">
            <a:extLst>
              <a:ext uri="{FF2B5EF4-FFF2-40B4-BE49-F238E27FC236}">
                <a16:creationId xmlns:a16="http://schemas.microsoft.com/office/drawing/2014/main" id="{3109A6DC-FB3D-4511-AC23-5F507DDE5AFF}"/>
              </a:ext>
            </a:extLst>
          </p:cNvPr>
          <p:cNvSpPr/>
          <p:nvPr/>
        </p:nvSpPr>
        <p:spPr>
          <a:xfrm>
            <a:off x="8184431" y="1134159"/>
            <a:ext cx="1679095"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tío</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71" name="Rectangle: Rounded Corners 25">
            <a:extLst>
              <a:ext uri="{FF2B5EF4-FFF2-40B4-BE49-F238E27FC236}">
                <a16:creationId xmlns:a16="http://schemas.microsoft.com/office/drawing/2014/main" id="{D48FF6B5-79E1-452C-91B5-16778D9D9261}"/>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hablar</a:t>
            </a:r>
            <a:endParaRPr kumimoji="0" lang="en-GB" sz="200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 name="TextBox 2"/>
          <p:cNvSpPr txBox="1"/>
          <p:nvPr/>
        </p:nvSpPr>
        <p:spPr>
          <a:xfrm>
            <a:off x="9863328" y="5988439"/>
            <a:ext cx="2328672" cy="400110"/>
          </a:xfrm>
          <a:prstGeom prst="rect">
            <a:avLst/>
          </a:prstGeom>
          <a:noFill/>
        </p:spPr>
        <p:txBody>
          <a:bodyPr wrap="square" rtlCol="0">
            <a:spAutoFit/>
          </a:bodyPr>
          <a:lstStyle/>
          <a:p>
            <a:pPr algn="l"/>
            <a:r>
              <a:rPr lang="en-GB" sz="2000" dirty="0"/>
              <a:t>*</a:t>
            </a:r>
            <a:r>
              <a:rPr lang="en-GB" sz="2000" dirty="0" err="1"/>
              <a:t>apuntes</a:t>
            </a:r>
            <a:r>
              <a:rPr lang="en-GB" sz="2000" dirty="0"/>
              <a:t> = notes</a:t>
            </a:r>
          </a:p>
        </p:txBody>
      </p:sp>
    </p:spTree>
    <p:extLst>
      <p:ext uri="{BB962C8B-B14F-4D97-AF65-F5344CB8AC3E}">
        <p14:creationId xmlns:p14="http://schemas.microsoft.com/office/powerpoint/2010/main" val="122420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3/7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to </a:t>
            </a:r>
            <a:r>
              <a:rPr lang="en-GB" sz="2400" b="1" dirty="0">
                <a:latin typeface="Century Gothic" panose="020F0302020204030204"/>
              </a:rPr>
              <a:t>whisper</a:t>
            </a:r>
            <a:r>
              <a:rPr kumimoji="0" lang="en-GB" sz="2400" b="1"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1287629096"/>
              </p:ext>
            </p:extLst>
          </p:nvPr>
        </p:nvGraphicFramePr>
        <p:xfrm>
          <a:off x="6485529" y="2828352"/>
          <a:ext cx="4522440" cy="1988268"/>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err="1">
                          <a:solidFill>
                            <a:schemeClr val="tx1"/>
                          </a:solidFill>
                        </a:rPr>
                        <a:t>tener</a:t>
                      </a:r>
                      <a:r>
                        <a:rPr lang="en-GB" sz="2400" b="0" dirty="0">
                          <a:solidFill>
                            <a:schemeClr val="tx1"/>
                          </a:solidFill>
                        </a:rPr>
                        <a:t> mala </a:t>
                      </a:r>
                      <a:r>
                        <a:rPr lang="en-GB" sz="2400" b="0" dirty="0" err="1">
                          <a:solidFill>
                            <a:schemeClr val="tx1"/>
                          </a:solidFill>
                        </a:rPr>
                        <a:t>salud</a:t>
                      </a:r>
                      <a:endParaRPr lang="en-GB" sz="2400" b="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err="1">
                          <a:solidFill>
                            <a:schemeClr val="tx1"/>
                          </a:solidFill>
                        </a:rPr>
                        <a:t>hablar</a:t>
                      </a:r>
                      <a:r>
                        <a:rPr lang="en-GB" sz="2400" dirty="0">
                          <a:solidFill>
                            <a:schemeClr val="tx1"/>
                          </a:solidFill>
                        </a:rPr>
                        <a:t> </a:t>
                      </a:r>
                      <a:r>
                        <a:rPr lang="en-GB" sz="2400" dirty="0" err="1">
                          <a:solidFill>
                            <a:schemeClr val="tx1"/>
                          </a:solidFill>
                        </a:rPr>
                        <a:t>casi</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dirty="0" err="1">
                          <a:solidFill>
                            <a:schemeClr val="tx1"/>
                          </a:solidFill>
                        </a:rPr>
                        <a:t>silencio</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err="1">
                          <a:solidFill>
                            <a:schemeClr val="tx1"/>
                          </a:solidFill>
                        </a:rPr>
                        <a:t>llevar</a:t>
                      </a:r>
                      <a:r>
                        <a:rPr lang="en-GB" sz="2400" dirty="0">
                          <a:solidFill>
                            <a:schemeClr val="tx1"/>
                          </a:solidFill>
                        </a:rPr>
                        <a:t> una </a:t>
                      </a:r>
                      <a:r>
                        <a:rPr lang="en-GB" sz="2400" dirty="0" err="1">
                          <a:solidFill>
                            <a:schemeClr val="tx1"/>
                          </a:solidFill>
                        </a:rPr>
                        <a:t>falda</a:t>
                      </a:r>
                      <a:endParaRPr lang="en-GB" sz="2400" dirty="0">
                        <a:solidFill>
                          <a:schemeClr val="tx1"/>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err="1">
                          <a:solidFill>
                            <a:schemeClr val="tx1"/>
                          </a:solidFill>
                        </a:rPr>
                        <a:t>subir</a:t>
                      </a:r>
                      <a:r>
                        <a:rPr lang="en-GB" sz="2400" dirty="0">
                          <a:solidFill>
                            <a:schemeClr val="tx1"/>
                          </a:solidFill>
                        </a:rPr>
                        <a:t> el </a:t>
                      </a:r>
                      <a:r>
                        <a:rPr lang="en-GB" sz="2400" dirty="0" err="1">
                          <a:solidFill>
                            <a:schemeClr val="tx1"/>
                          </a:solidFill>
                        </a:rPr>
                        <a:t>ruido</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8" descr="green checkmark">
            <a:extLst>
              <a:ext uri="{FF2B5EF4-FFF2-40B4-BE49-F238E27FC236}">
                <a16:creationId xmlns:a16="http://schemas.microsoft.com/office/drawing/2014/main" id="{AAF80EE1-DB27-4B61-A10F-3E9C7C3F4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2253" y="3408163"/>
            <a:ext cx="282522" cy="294294"/>
          </a:xfrm>
          <a:prstGeom prst="rect">
            <a:avLst/>
          </a:prstGeom>
        </p:spPr>
      </p:pic>
      <p:pic>
        <p:nvPicPr>
          <p:cNvPr id="10" name="Picture 2">
            <a:extLst>
              <a:ext uri="{FF2B5EF4-FFF2-40B4-BE49-F238E27FC236}">
                <a16:creationId xmlns:a16="http://schemas.microsoft.com/office/drawing/2014/main" id="{807E715D-C187-432D-B50E-06EBF386F2D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997058" y="2492269"/>
            <a:ext cx="3709414" cy="282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4/7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scarf</a:t>
            </a:r>
            <a:r>
              <a:rPr kumimoji="0" lang="en-GB" sz="2400" b="1"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2144465182"/>
              </p:ext>
            </p:extLst>
          </p:nvPr>
        </p:nvGraphicFramePr>
        <p:xfrm>
          <a:off x="6485529" y="2828352"/>
          <a:ext cx="4522440" cy="2640054"/>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a:solidFill>
                            <a:schemeClr val="tx1"/>
                          </a:solidFill>
                        </a:rPr>
                        <a:t>una camisa para el </a:t>
                      </a:r>
                      <a:r>
                        <a:rPr lang="en-GB" sz="2400" b="0" dirty="0" err="1">
                          <a:solidFill>
                            <a:schemeClr val="tx1"/>
                          </a:solidFill>
                        </a:rPr>
                        <a:t>verano</a:t>
                      </a:r>
                      <a:endParaRPr lang="en-GB" sz="2400" b="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a:solidFill>
                            <a:schemeClr val="tx1"/>
                          </a:solidFill>
                        </a:rPr>
                        <a:t>una </a:t>
                      </a:r>
                      <a:r>
                        <a:rPr lang="en-GB" sz="2400" dirty="0" err="1">
                          <a:solidFill>
                            <a:schemeClr val="tx1"/>
                          </a:solidFill>
                        </a:rPr>
                        <a:t>marca</a:t>
                      </a:r>
                      <a:r>
                        <a:rPr lang="en-GB" sz="2400" dirty="0">
                          <a:solidFill>
                            <a:schemeClr val="tx1"/>
                          </a:solidFill>
                        </a:rPr>
                        <a:t> </a:t>
                      </a:r>
                      <a:r>
                        <a:rPr lang="en-GB" sz="2400" dirty="0" err="1">
                          <a:solidFill>
                            <a:schemeClr val="tx1"/>
                          </a:solidFill>
                        </a:rPr>
                        <a:t>barata</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a:solidFill>
                            <a:schemeClr val="tx1"/>
                          </a:solidFill>
                        </a:rPr>
                        <a:t>un </a:t>
                      </a:r>
                      <a:r>
                        <a:rPr lang="en-GB" sz="2400" dirty="0" err="1">
                          <a:solidFill>
                            <a:schemeClr val="tx1"/>
                          </a:solidFill>
                        </a:rPr>
                        <a:t>tipo</a:t>
                      </a:r>
                      <a:r>
                        <a:rPr lang="en-GB" sz="2400" dirty="0">
                          <a:solidFill>
                            <a:schemeClr val="tx1"/>
                          </a:solidFill>
                        </a:rPr>
                        <a:t> de </a:t>
                      </a:r>
                      <a:r>
                        <a:rPr lang="en-GB" sz="2400" dirty="0" err="1">
                          <a:solidFill>
                            <a:schemeClr val="tx1"/>
                          </a:solidFill>
                        </a:rPr>
                        <a:t>ropa</a:t>
                      </a:r>
                      <a:r>
                        <a:rPr lang="en-GB" sz="2400" dirty="0">
                          <a:solidFill>
                            <a:schemeClr val="tx1"/>
                          </a:solidFill>
                        </a:rPr>
                        <a:t> para el </a:t>
                      </a:r>
                      <a:r>
                        <a:rPr lang="en-GB" sz="2400" dirty="0" err="1">
                          <a:solidFill>
                            <a:schemeClr val="tx1"/>
                          </a:solidFill>
                        </a:rPr>
                        <a:t>invierno</a:t>
                      </a:r>
                      <a:endParaRPr lang="en-GB" sz="2400" dirty="0">
                        <a:solidFill>
                          <a:schemeClr val="tx1"/>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a:solidFill>
                            <a:schemeClr val="tx1"/>
                          </a:solidFill>
                        </a:rPr>
                        <a:t>una </a:t>
                      </a:r>
                      <a:r>
                        <a:rPr lang="en-GB" sz="2400" dirty="0" err="1">
                          <a:solidFill>
                            <a:schemeClr val="tx1"/>
                          </a:solidFill>
                        </a:rPr>
                        <a:t>bolsa</a:t>
                      </a:r>
                      <a:r>
                        <a:rPr lang="en-GB" sz="2400" dirty="0">
                          <a:solidFill>
                            <a:schemeClr val="tx1"/>
                          </a:solidFill>
                        </a:rPr>
                        <a:t> de mi </a:t>
                      </a:r>
                      <a:r>
                        <a:rPr lang="en-GB" sz="2400" dirty="0" err="1">
                          <a:solidFill>
                            <a:schemeClr val="tx1"/>
                          </a:solidFill>
                        </a:rPr>
                        <a:t>papá</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BEDC1A7D-CA6F-4453-AD86-3FFE4F6630D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945560" y="2406452"/>
            <a:ext cx="3574294" cy="31555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ECEBF3F5-7EA6-4BDA-947D-4EFA4498F3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4415861"/>
            <a:ext cx="282522" cy="294294"/>
          </a:xfrm>
          <a:prstGeom prst="rect">
            <a:avLst/>
          </a:prstGeom>
        </p:spPr>
      </p:pic>
    </p:spTree>
    <p:extLst>
      <p:ext uri="{BB962C8B-B14F-4D97-AF65-F5344CB8AC3E}">
        <p14:creationId xmlns:p14="http://schemas.microsoft.com/office/powerpoint/2010/main" val="14781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5/7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sprinter</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212928775"/>
              </p:ext>
            </p:extLst>
          </p:nvPr>
        </p:nvGraphicFramePr>
        <p:xfrm>
          <a:off x="6485528" y="2828352"/>
          <a:ext cx="4728571" cy="1988268"/>
        </p:xfrm>
        <a:graphic>
          <a:graphicData uri="http://schemas.openxmlformats.org/drawingml/2006/table">
            <a:tbl>
              <a:tblPr firstRow="1" bandRow="1">
                <a:tableStyleId>{C4B1156A-380E-4F78-BDF5-A606A8083BF9}</a:tableStyleId>
              </a:tblPr>
              <a:tblGrid>
                <a:gridCol w="541552">
                  <a:extLst>
                    <a:ext uri="{9D8B030D-6E8A-4147-A177-3AD203B41FA5}">
                      <a16:colId xmlns:a16="http://schemas.microsoft.com/office/drawing/2014/main" val="4199056670"/>
                    </a:ext>
                  </a:extLst>
                </a:gridCol>
                <a:gridCol w="4187019">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rPr>
                        <a:t>el </a:t>
                      </a:r>
                      <a:r>
                        <a:rPr lang="en-GB" sz="2400" b="0" dirty="0" err="1">
                          <a:solidFill>
                            <a:schemeClr val="tx1"/>
                          </a:solidFill>
                        </a:rPr>
                        <a:t>hijo</a:t>
                      </a:r>
                      <a:r>
                        <a:rPr lang="en-GB" sz="2400" b="0" dirty="0">
                          <a:solidFill>
                            <a:schemeClr val="tx1"/>
                          </a:solidFill>
                        </a:rPr>
                        <a:t> de un </a:t>
                      </a:r>
                      <a:r>
                        <a:rPr lang="en-GB" sz="2400" b="0" dirty="0" err="1">
                          <a:solidFill>
                            <a:schemeClr val="tx1"/>
                          </a:solidFill>
                        </a:rPr>
                        <a:t>tío</a:t>
                      </a:r>
                      <a:endParaRPr lang="en-GB" sz="2400" b="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a:solidFill>
                            <a:schemeClr val="tx1"/>
                          </a:solidFill>
                        </a:rPr>
                        <a:t>un </a:t>
                      </a:r>
                      <a:r>
                        <a:rPr lang="en-GB" sz="2400" dirty="0" err="1">
                          <a:solidFill>
                            <a:schemeClr val="tx1"/>
                          </a:solidFill>
                        </a:rPr>
                        <a:t>periodista</a:t>
                      </a:r>
                      <a:r>
                        <a:rPr lang="en-GB" sz="2400" dirty="0">
                          <a:solidFill>
                            <a:schemeClr val="tx1"/>
                          </a:solidFill>
                        </a:rPr>
                        <a:t> de </a:t>
                      </a:r>
                      <a:r>
                        <a:rPr lang="en-GB" sz="2400" dirty="0" err="1">
                          <a:solidFill>
                            <a:schemeClr val="tx1"/>
                          </a:solidFill>
                        </a:rPr>
                        <a:t>deportes</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err="1">
                          <a:solidFill>
                            <a:schemeClr val="tx1"/>
                          </a:solidFill>
                        </a:rPr>
                        <a:t>estar</a:t>
                      </a:r>
                      <a:r>
                        <a:rPr lang="en-GB" sz="2400" dirty="0">
                          <a:solidFill>
                            <a:schemeClr val="tx1"/>
                          </a:solidFill>
                        </a:rPr>
                        <a:t> juntas</a:t>
                      </a: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a:solidFill>
                            <a:schemeClr val="tx1"/>
                          </a:solidFill>
                        </a:rPr>
                        <a:t>un hombre </a:t>
                      </a:r>
                      <a:r>
                        <a:rPr lang="en-GB" sz="2400" dirty="0" err="1">
                          <a:solidFill>
                            <a:schemeClr val="tx1"/>
                          </a:solidFill>
                        </a:rPr>
                        <a:t>muy</a:t>
                      </a:r>
                      <a:r>
                        <a:rPr lang="en-GB" sz="2400" dirty="0">
                          <a:solidFill>
                            <a:schemeClr val="tx1"/>
                          </a:solidFill>
                        </a:rPr>
                        <a:t> </a:t>
                      </a:r>
                      <a:r>
                        <a:rPr lang="en-GB" sz="2400" dirty="0" err="1">
                          <a:solidFill>
                            <a:schemeClr val="tx1"/>
                          </a:solidFill>
                        </a:rPr>
                        <a:t>rápido</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EB70178A-84F8-42E6-9AE6-93C4DCA3E02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b="17809"/>
          <a:stretch/>
        </p:blipFill>
        <p:spPr bwMode="auto">
          <a:xfrm>
            <a:off x="2154976" y="2492269"/>
            <a:ext cx="3393577" cy="2324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21ED3805-26DD-4F40-BBE0-F7862D134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3507" y="4415866"/>
            <a:ext cx="282522" cy="294294"/>
          </a:xfrm>
          <a:prstGeom prst="rect">
            <a:avLst/>
          </a:prstGeom>
        </p:spPr>
      </p:pic>
    </p:spTree>
    <p:extLst>
      <p:ext uri="{BB962C8B-B14F-4D97-AF65-F5344CB8AC3E}">
        <p14:creationId xmlns:p14="http://schemas.microsoft.com/office/powerpoint/2010/main" val="14220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6/7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zoology</a:t>
            </a:r>
            <a:r>
              <a:rPr kumimoji="0" lang="en-GB" sz="2400" b="1"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910858100"/>
              </p:ext>
            </p:extLst>
          </p:nvPr>
        </p:nvGraphicFramePr>
        <p:xfrm>
          <a:off x="6485529" y="2828352"/>
          <a:ext cx="4522440" cy="2314161"/>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err="1">
                          <a:solidFill>
                            <a:schemeClr val="tx1"/>
                          </a:solidFill>
                        </a:rPr>
                        <a:t>describir</a:t>
                      </a:r>
                      <a:r>
                        <a:rPr lang="en-GB" sz="2400" b="0" dirty="0">
                          <a:solidFill>
                            <a:schemeClr val="tx1"/>
                          </a:solidFill>
                        </a:rPr>
                        <a:t> una </a:t>
                      </a:r>
                      <a:r>
                        <a:rPr lang="en-GB" sz="2400" b="0" dirty="0" err="1">
                          <a:solidFill>
                            <a:schemeClr val="tx1"/>
                          </a:solidFill>
                        </a:rPr>
                        <a:t>historia</a:t>
                      </a:r>
                      <a:endParaRPr lang="en-GB" sz="2400" b="0" dirty="0">
                        <a:solidFill>
                          <a:schemeClr val="tx1"/>
                        </a:solidFill>
                      </a:endParaRP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err="1">
                          <a:solidFill>
                            <a:schemeClr val="tx1"/>
                          </a:solidFill>
                        </a:rPr>
                        <a:t>ciencia</a:t>
                      </a:r>
                      <a:r>
                        <a:rPr lang="en-GB" sz="2400" dirty="0">
                          <a:solidFill>
                            <a:schemeClr val="tx1"/>
                          </a:solidFill>
                        </a:rPr>
                        <a:t> que </a:t>
                      </a:r>
                      <a:r>
                        <a:rPr lang="en-GB" sz="2400" dirty="0" err="1">
                          <a:solidFill>
                            <a:schemeClr val="tx1"/>
                          </a:solidFill>
                        </a:rPr>
                        <a:t>estudia</a:t>
                      </a:r>
                      <a:r>
                        <a:rPr lang="en-GB" sz="2400" dirty="0">
                          <a:solidFill>
                            <a:schemeClr val="tx1"/>
                          </a:solidFill>
                        </a:rPr>
                        <a:t> los </a:t>
                      </a:r>
                      <a:r>
                        <a:rPr lang="en-GB" sz="2400" dirty="0" err="1">
                          <a:solidFill>
                            <a:schemeClr val="tx1"/>
                          </a:solidFill>
                        </a:rPr>
                        <a:t>animales</a:t>
                      </a:r>
                      <a:endParaRPr lang="en-GB" sz="2400" dirty="0">
                        <a:solidFill>
                          <a:schemeClr val="tx1"/>
                        </a:solidFill>
                      </a:endParaRP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a:solidFill>
                            <a:schemeClr val="tx1"/>
                          </a:solidFill>
                        </a:rPr>
                        <a:t>una casa sin </a:t>
                      </a:r>
                      <a:r>
                        <a:rPr lang="en-GB" sz="2400" dirty="0" err="1">
                          <a:solidFill>
                            <a:schemeClr val="tx1"/>
                          </a:solidFill>
                        </a:rPr>
                        <a:t>perros</a:t>
                      </a:r>
                      <a:endParaRPr lang="en-GB" sz="2400" dirty="0">
                        <a:solidFill>
                          <a:schemeClr val="tx1"/>
                        </a:solidFill>
                      </a:endParaRP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a:solidFill>
                            <a:schemeClr val="tx1"/>
                          </a:solidFill>
                        </a:rPr>
                        <a:t>un </a:t>
                      </a:r>
                      <a:r>
                        <a:rPr lang="en-GB" sz="2400" dirty="0" err="1">
                          <a:solidFill>
                            <a:schemeClr val="tx1"/>
                          </a:solidFill>
                        </a:rPr>
                        <a:t>equipo</a:t>
                      </a:r>
                      <a:r>
                        <a:rPr lang="en-GB" sz="2400" dirty="0">
                          <a:solidFill>
                            <a:schemeClr val="tx1"/>
                          </a:solidFill>
                        </a:rPr>
                        <a:t> de </a:t>
                      </a:r>
                      <a:r>
                        <a:rPr lang="en-GB" sz="2400" dirty="0" err="1">
                          <a:solidFill>
                            <a:schemeClr val="tx1"/>
                          </a:solidFill>
                        </a:rPr>
                        <a:t>científicos</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18D29CD5-0DA7-4384-ACD4-010F014330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325807" y="2580910"/>
            <a:ext cx="2827981" cy="2827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92B7580C-FC54-40CC-8ED8-6F6098F296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3557455"/>
            <a:ext cx="282522" cy="294294"/>
          </a:xfrm>
          <a:prstGeom prst="rect">
            <a:avLst/>
          </a:prstGeom>
        </p:spPr>
      </p:pic>
    </p:spTree>
    <p:extLst>
      <p:ext uri="{BB962C8B-B14F-4D97-AF65-F5344CB8AC3E}">
        <p14:creationId xmlns:p14="http://schemas.microsoft.com/office/powerpoint/2010/main" val="36298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r>
              <a:rPr lang="en-GB" sz="3600" b="1" dirty="0">
                <a:solidFill>
                  <a:schemeClr val="bg1"/>
                </a:solidFill>
              </a:rPr>
              <a:t> 7/7</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180000" y="1296000"/>
            <a:ext cx="9262580" cy="461665"/>
          </a:xfrm>
          <a:prstGeom prst="rect">
            <a:avLst/>
          </a:prstGeom>
          <a:noFill/>
        </p:spPr>
        <p:txBody>
          <a:bodyPr wrap="square" rtlCol="0">
            <a:spAutoFit/>
          </a:bodyPr>
          <a:lstStyle/>
          <a:p>
            <a:r>
              <a:rPr lang="en-US" sz="2400" dirty="0"/>
              <a:t>¿</a:t>
            </a:r>
            <a:r>
              <a:rPr lang="en-US" sz="2400" dirty="0" err="1"/>
              <a:t>Cuál</a:t>
            </a:r>
            <a:r>
              <a:rPr lang="en-US" sz="2400" dirty="0"/>
              <a:t> es la </a:t>
            </a:r>
            <a:r>
              <a:rPr lang="en-US" sz="2400" dirty="0" err="1"/>
              <a:t>definición</a:t>
            </a:r>
            <a:r>
              <a:rPr lang="en-US" sz="2400" dirty="0"/>
              <a:t> </a:t>
            </a:r>
            <a:r>
              <a:rPr lang="en-US" sz="2400" dirty="0" err="1"/>
              <a:t>correcta</a:t>
            </a:r>
            <a:r>
              <a:rPr lang="en-US" sz="2400" dirty="0"/>
              <a:t> para la palabra </a:t>
            </a:r>
            <a:r>
              <a:rPr lang="en-US" sz="2400" dirty="0" err="1"/>
              <a:t>en</a:t>
            </a:r>
            <a:r>
              <a:rPr lang="en-US" sz="2400" dirty="0"/>
              <a:t> </a:t>
            </a:r>
            <a:r>
              <a:rPr lang="en-US" sz="2400" dirty="0" err="1"/>
              <a:t>inglés</a:t>
            </a:r>
            <a:r>
              <a:rPr lang="en-US" sz="2400" dirty="0"/>
              <a:t>?</a:t>
            </a:r>
          </a:p>
        </p:txBody>
      </p:sp>
      <p:sp>
        <p:nvSpPr>
          <p:cNvPr id="16" name="Rounded Rectangle 11">
            <a:extLst>
              <a:ext uri="{FF2B5EF4-FFF2-40B4-BE49-F238E27FC236}">
                <a16:creationId xmlns:a16="http://schemas.microsoft.com/office/drawing/2014/main" id="{691120F3-616F-4D68-9E2C-9835275768D3}"/>
              </a:ext>
            </a:extLst>
          </p:cNvPr>
          <p:cNvSpPr/>
          <p:nvPr/>
        </p:nvSpPr>
        <p:spPr>
          <a:xfrm>
            <a:off x="11214100" y="258166"/>
            <a:ext cx="7140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8" name="TextBox 17">
            <a:extLst>
              <a:ext uri="{FF2B5EF4-FFF2-40B4-BE49-F238E27FC236}">
                <a16:creationId xmlns:a16="http://schemas.microsoft.com/office/drawing/2014/main" id="{81A3FB32-1E25-4763-AAEB-2C593B645E76}"/>
              </a:ext>
            </a:extLst>
          </p:cNvPr>
          <p:cNvSpPr txBox="1"/>
          <p:nvPr/>
        </p:nvSpPr>
        <p:spPr>
          <a:xfrm>
            <a:off x="379141" y="2999678"/>
            <a:ext cx="51407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court</a:t>
            </a:r>
            <a:r>
              <a:rPr kumimoji="0" lang="en-GB" sz="2400" b="1" i="0" u="none" strike="noStrike" kern="1200" cap="none" spc="0" normalizeH="0" baseline="0" noProof="0" dirty="0">
                <a:ln>
                  <a:noFill/>
                </a:ln>
                <a:effectLst/>
                <a:uLnTx/>
                <a:uFillTx/>
                <a:latin typeface="Century Gothic" panose="020F0302020204030204"/>
                <a:ea typeface="+mn-ea"/>
                <a:cs typeface="+mn-cs"/>
              </a:rPr>
              <a:t> </a:t>
            </a:r>
          </a:p>
        </p:txBody>
      </p:sp>
      <p:graphicFrame>
        <p:nvGraphicFramePr>
          <p:cNvPr id="19" name="Table 6">
            <a:extLst>
              <a:ext uri="{FF2B5EF4-FFF2-40B4-BE49-F238E27FC236}">
                <a16:creationId xmlns:a16="http://schemas.microsoft.com/office/drawing/2014/main" id="{DA14EE1E-A605-4843-A56E-10F3EB9DF235}"/>
              </a:ext>
            </a:extLst>
          </p:cNvPr>
          <p:cNvGraphicFramePr>
            <a:graphicFrameLocks noGrp="1"/>
          </p:cNvGraphicFramePr>
          <p:nvPr>
            <p:extLst>
              <p:ext uri="{D42A27DB-BD31-4B8C-83A1-F6EECF244321}">
                <p14:modId xmlns:p14="http://schemas.microsoft.com/office/powerpoint/2010/main" val="3108239571"/>
              </p:ext>
            </p:extLst>
          </p:nvPr>
        </p:nvGraphicFramePr>
        <p:xfrm>
          <a:off x="6485529" y="2828352"/>
          <a:ext cx="4522440" cy="2640054"/>
        </p:xfrm>
        <a:graphic>
          <a:graphicData uri="http://schemas.openxmlformats.org/drawingml/2006/table">
            <a:tbl>
              <a:tblPr firstRow="1" bandRow="1">
                <a:tableStyleId>{C4B1156A-380E-4F78-BDF5-A606A8083BF9}</a:tableStyleId>
              </a:tblPr>
              <a:tblGrid>
                <a:gridCol w="517944">
                  <a:extLst>
                    <a:ext uri="{9D8B030D-6E8A-4147-A177-3AD203B41FA5}">
                      <a16:colId xmlns:a16="http://schemas.microsoft.com/office/drawing/2014/main" val="4199056670"/>
                    </a:ext>
                  </a:extLst>
                </a:gridCol>
                <a:gridCol w="4004496">
                  <a:extLst>
                    <a:ext uri="{9D8B030D-6E8A-4147-A177-3AD203B41FA5}">
                      <a16:colId xmlns:a16="http://schemas.microsoft.com/office/drawing/2014/main" val="1260280611"/>
                    </a:ext>
                  </a:extLst>
                </a:gridCol>
              </a:tblGrid>
              <a:tr h="497067">
                <a:tc>
                  <a:txBody>
                    <a:bodyPr/>
                    <a:lstStyle/>
                    <a:p>
                      <a:pPr algn="ctr"/>
                      <a:r>
                        <a:rPr lang="en-GB" sz="2400" b="1" dirty="0">
                          <a:solidFill>
                            <a:schemeClr val="tx1"/>
                          </a:solidFill>
                        </a:rPr>
                        <a:t>a</a:t>
                      </a:r>
                    </a:p>
                  </a:txBody>
                  <a:tcPr/>
                </a:tc>
                <a:tc>
                  <a:txBody>
                    <a:bodyPr/>
                    <a:lstStyle/>
                    <a:p>
                      <a:r>
                        <a:rPr lang="en-GB" sz="2400" b="0" dirty="0">
                          <a:solidFill>
                            <a:schemeClr val="tx1"/>
                          </a:solidFill>
                        </a:rPr>
                        <a:t>un </a:t>
                      </a:r>
                      <a:r>
                        <a:rPr lang="en-GB" sz="2400" b="0" dirty="0" err="1">
                          <a:solidFill>
                            <a:schemeClr val="tx1"/>
                          </a:solidFill>
                        </a:rPr>
                        <a:t>coche</a:t>
                      </a:r>
                      <a:r>
                        <a:rPr lang="en-GB" sz="2400" b="0" dirty="0">
                          <a:solidFill>
                            <a:schemeClr val="tx1"/>
                          </a:solidFill>
                        </a:rPr>
                        <a:t> </a:t>
                      </a:r>
                    </a:p>
                  </a:txBody>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b</a:t>
                      </a:r>
                    </a:p>
                  </a:txBody>
                  <a:tcPr/>
                </a:tc>
                <a:tc>
                  <a:txBody>
                    <a:bodyPr/>
                    <a:lstStyle/>
                    <a:p>
                      <a:r>
                        <a:rPr lang="en-GB" sz="2400" dirty="0">
                          <a:solidFill>
                            <a:schemeClr val="tx1"/>
                          </a:solidFill>
                        </a:rPr>
                        <a:t>el </a:t>
                      </a:r>
                      <a:r>
                        <a:rPr lang="en-GB" sz="2400" dirty="0" err="1">
                          <a:solidFill>
                            <a:schemeClr val="tx1"/>
                          </a:solidFill>
                        </a:rPr>
                        <a:t>suelo</a:t>
                      </a:r>
                      <a:r>
                        <a:rPr lang="en-GB" sz="2400" dirty="0">
                          <a:solidFill>
                            <a:schemeClr val="tx1"/>
                          </a:solidFill>
                        </a:rPr>
                        <a:t> de una tienda</a:t>
                      </a:r>
                    </a:p>
                  </a:txBody>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c</a:t>
                      </a:r>
                    </a:p>
                  </a:txBody>
                  <a:tcPr/>
                </a:tc>
                <a:tc>
                  <a:txBody>
                    <a:bodyPr/>
                    <a:lstStyle/>
                    <a:p>
                      <a:r>
                        <a:rPr lang="en-GB" sz="2400" dirty="0" err="1">
                          <a:solidFill>
                            <a:schemeClr val="tx1"/>
                          </a:solidFill>
                        </a:rPr>
                        <a:t>lugar</a:t>
                      </a:r>
                      <a:r>
                        <a:rPr lang="en-GB" sz="2400" dirty="0">
                          <a:solidFill>
                            <a:schemeClr val="tx1"/>
                          </a:solidFill>
                        </a:rPr>
                        <a:t> </a:t>
                      </a:r>
                      <a:r>
                        <a:rPr lang="en-GB" sz="2400" dirty="0" err="1">
                          <a:solidFill>
                            <a:schemeClr val="tx1"/>
                          </a:solidFill>
                        </a:rPr>
                        <a:t>donde</a:t>
                      </a:r>
                      <a:r>
                        <a:rPr lang="en-GB" sz="2400" dirty="0">
                          <a:solidFill>
                            <a:schemeClr val="tx1"/>
                          </a:solidFill>
                        </a:rPr>
                        <a:t> </a:t>
                      </a:r>
                      <a:r>
                        <a:rPr lang="en-GB" sz="2400" dirty="0" err="1">
                          <a:solidFill>
                            <a:schemeClr val="tx1"/>
                          </a:solidFill>
                        </a:rPr>
                        <a:t>trabaja</a:t>
                      </a:r>
                      <a:r>
                        <a:rPr lang="en-GB" sz="2400" dirty="0">
                          <a:solidFill>
                            <a:schemeClr val="tx1"/>
                          </a:solidFill>
                        </a:rPr>
                        <a:t> un abogado</a:t>
                      </a:r>
                    </a:p>
                  </a:txBody>
                  <a:tcPr/>
                </a:tc>
                <a:extLst>
                  <a:ext uri="{0D108BD9-81ED-4DB2-BD59-A6C34878D82A}">
                    <a16:rowId xmlns:a16="http://schemas.microsoft.com/office/drawing/2014/main" val="2482461130"/>
                  </a:ext>
                </a:extLst>
              </a:tr>
              <a:tr h="497067">
                <a:tc>
                  <a:txBody>
                    <a:bodyPr/>
                    <a:lstStyle/>
                    <a:p>
                      <a:pPr algn="ctr"/>
                      <a:r>
                        <a:rPr lang="en-GB" sz="2400" b="1" dirty="0">
                          <a:solidFill>
                            <a:schemeClr val="tx1"/>
                          </a:solidFill>
                        </a:rPr>
                        <a:t>d</a:t>
                      </a:r>
                    </a:p>
                  </a:txBody>
                  <a:tcPr/>
                </a:tc>
                <a:tc>
                  <a:txBody>
                    <a:bodyPr/>
                    <a:lstStyle/>
                    <a:p>
                      <a:r>
                        <a:rPr lang="en-GB" sz="2400" dirty="0">
                          <a:solidFill>
                            <a:schemeClr val="tx1"/>
                          </a:solidFill>
                        </a:rPr>
                        <a:t>un director </a:t>
                      </a:r>
                      <a:r>
                        <a:rPr lang="en-GB" sz="2400" dirty="0" err="1">
                          <a:solidFill>
                            <a:schemeClr val="tx1"/>
                          </a:solidFill>
                        </a:rPr>
                        <a:t>según</a:t>
                      </a:r>
                      <a:r>
                        <a:rPr lang="en-GB" sz="2400" dirty="0">
                          <a:solidFill>
                            <a:schemeClr val="tx1"/>
                          </a:solidFill>
                        </a:rPr>
                        <a:t> los </a:t>
                      </a:r>
                      <a:r>
                        <a:rPr lang="en-GB" sz="2400" dirty="0" err="1">
                          <a:solidFill>
                            <a:schemeClr val="tx1"/>
                          </a:solidFill>
                        </a:rPr>
                        <a:t>periodistas</a:t>
                      </a:r>
                      <a:endParaRPr lang="en-GB" sz="2400" dirty="0">
                        <a:solidFill>
                          <a:schemeClr val="tx1"/>
                        </a:solidFill>
                      </a:endParaRPr>
                    </a:p>
                  </a:txBody>
                  <a:tcPr/>
                </a:tc>
                <a:extLst>
                  <a:ext uri="{0D108BD9-81ED-4DB2-BD59-A6C34878D82A}">
                    <a16:rowId xmlns:a16="http://schemas.microsoft.com/office/drawing/2014/main" val="4127046819"/>
                  </a:ext>
                </a:extLst>
              </a:tr>
            </a:tbl>
          </a:graphicData>
        </a:graphic>
      </p:graphicFrame>
      <p:pic>
        <p:nvPicPr>
          <p:cNvPr id="9" name="Picture 2">
            <a:extLst>
              <a:ext uri="{FF2B5EF4-FFF2-40B4-BE49-F238E27FC236}">
                <a16:creationId xmlns:a16="http://schemas.microsoft.com/office/drawing/2014/main" id="{414DE858-326D-48EB-9FDA-7E12A291386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040471" y="2687216"/>
            <a:ext cx="3479383" cy="2677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reen checkmark">
            <a:extLst>
              <a:ext uri="{FF2B5EF4-FFF2-40B4-BE49-F238E27FC236}">
                <a16:creationId xmlns:a16="http://schemas.microsoft.com/office/drawing/2014/main" id="{E09162D7-0767-4D7C-B754-8BC8847807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253" y="4061305"/>
            <a:ext cx="282522" cy="294294"/>
          </a:xfrm>
          <a:prstGeom prst="rect">
            <a:avLst/>
          </a:prstGeom>
        </p:spPr>
      </p:pic>
    </p:spTree>
    <p:extLst>
      <p:ext uri="{BB962C8B-B14F-4D97-AF65-F5344CB8AC3E}">
        <p14:creationId xmlns:p14="http://schemas.microsoft.com/office/powerpoint/2010/main" val="5169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654A8996-40CA-4C4A-A5C6-5137F58596DC}"/>
              </a:ext>
            </a:extLst>
          </p:cNvPr>
          <p:cNvSpPr/>
          <p:nvPr/>
        </p:nvSpPr>
        <p:spPr>
          <a:xfrm>
            <a:off x="8281157" y="109509"/>
            <a:ext cx="1998025" cy="1313770"/>
          </a:xfrm>
          <a:prstGeom prst="cloudCallout">
            <a:avLst>
              <a:gd name="adj1" fmla="val 110838"/>
              <a:gd name="adj2" fmla="val 323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BE3C157B-3475-CB4E-B68C-F35FB0CFF01D}"/>
              </a:ext>
            </a:extLst>
          </p:cNvPr>
          <p:cNvSpPr txBox="1"/>
          <p:nvPr/>
        </p:nvSpPr>
        <p:spPr>
          <a:xfrm>
            <a:off x="466776" y="1745599"/>
            <a:ext cx="5681267" cy="44541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No </a:t>
            </a:r>
            <a:r>
              <a:rPr kumimoji="0" lang="en-US" sz="2400" b="0" i="0" u="none" strike="noStrike" kern="1200" cap="none" spc="0" normalizeH="0" baseline="0" noProof="0" dirty="0" err="1">
                <a:ln>
                  <a:noFill/>
                </a:ln>
                <a:effectLst/>
                <a:uLnTx/>
                <a:uFillTx/>
                <a:latin typeface="Century Gothic" panose="020F0302020204030204"/>
                <a:ea typeface="+mn-ea"/>
                <a:cs typeface="+mn-cs"/>
              </a:rPr>
              <a:t>sé</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qué</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llevar</a:t>
            </a:r>
            <a:r>
              <a:rPr kumimoji="0" lang="en-US" sz="2400" b="0" i="0" u="none" strike="noStrike" kern="1200" cap="none" spc="0" normalizeH="0" baseline="0" noProof="0" dirty="0">
                <a:ln>
                  <a:noFill/>
                </a:ln>
                <a:effectLst/>
                <a:uLnTx/>
                <a:uFillTx/>
                <a:latin typeface="Century Gothic" panose="020F0302020204030204"/>
                <a:ea typeface="+mn-ea"/>
                <a:cs typeface="+mn-cs"/>
              </a:rPr>
              <a:t>        para el </a:t>
            </a:r>
            <a:r>
              <a:rPr kumimoji="0" lang="en-US" sz="2400" b="0" i="0" u="none" strike="noStrike" kern="1200" cap="none" spc="0" normalizeH="0" baseline="0" noProof="0" dirty="0" err="1">
                <a:ln>
                  <a:noFill/>
                </a:ln>
                <a:effectLst/>
                <a:uLnTx/>
                <a:uFillTx/>
                <a:latin typeface="Century Gothic" panose="020F0302020204030204"/>
                <a:ea typeface="+mn-ea"/>
                <a:cs typeface="+mn-cs"/>
              </a:rPr>
              <a:t>cumpleaños</a:t>
            </a:r>
            <a:r>
              <a:rPr kumimoji="0" lang="en-US" sz="2400" b="0" i="0" u="none" strike="noStrike" kern="1200" cap="none" spc="0" normalizeH="0" baseline="0" noProof="0" dirty="0">
                <a:ln>
                  <a:noFill/>
                </a:ln>
                <a:effectLst/>
                <a:uLnTx/>
                <a:uFillTx/>
                <a:latin typeface="Century Gothic" panose="020F0302020204030204"/>
                <a:ea typeface="+mn-ea"/>
                <a:cs typeface="+mn-cs"/>
              </a:rPr>
              <a:t> de </a:t>
            </a:r>
            <a:r>
              <a:rPr kumimoji="0" lang="en-US" sz="2400" b="0" i="0" u="none" strike="noStrike" kern="1200" cap="none" spc="0" normalizeH="0" baseline="0" noProof="0" dirty="0" err="1">
                <a:ln>
                  <a:noFill/>
                </a:ln>
                <a:effectLst/>
                <a:uLnTx/>
                <a:uFillTx/>
                <a:latin typeface="Century Gothic" panose="020F0302020204030204"/>
                <a:ea typeface="+mn-ea"/>
                <a:cs typeface="+mn-cs"/>
              </a:rPr>
              <a:t>J</a:t>
            </a:r>
            <a:r>
              <a:rPr kumimoji="0" lang="en-US" sz="2400" b="1" i="0" u="none" strike="noStrike" kern="1200" cap="none" spc="0" normalizeH="0" baseline="0" noProof="0" dirty="0" err="1">
                <a:ln>
                  <a:noFill/>
                </a:ln>
                <a:effectLst/>
                <a:uLnTx/>
                <a:uFillTx/>
                <a:latin typeface="Century Gothic" panose="020F0302020204030204"/>
                <a:ea typeface="+mn-ea"/>
                <a:cs typeface="+mn-cs"/>
              </a:rPr>
              <a:t>oa</a:t>
            </a:r>
            <a:r>
              <a:rPr kumimoji="0" lang="en-US" sz="2400" b="0" i="0" u="none" strike="noStrike" kern="1200" cap="none" spc="0" normalizeH="0" baseline="0" noProof="0" dirty="0" err="1">
                <a:ln>
                  <a:noFill/>
                </a:ln>
                <a:effectLst/>
                <a:uLnTx/>
                <a:uFillTx/>
                <a:latin typeface="Century Gothic" panose="020F0302020204030204"/>
                <a:ea typeface="+mn-ea"/>
                <a:cs typeface="+mn-cs"/>
              </a:rPr>
              <a:t>quín.Vamos</a:t>
            </a:r>
            <a:r>
              <a:rPr kumimoji="0" lang="en-US" sz="2400" b="0" i="0" u="none" strike="noStrike" kern="1200" cap="none" spc="0" normalizeH="0" baseline="0" noProof="0" dirty="0">
                <a:ln>
                  <a:noFill/>
                </a:ln>
                <a:effectLst/>
                <a:uLnTx/>
                <a:uFillTx/>
                <a:latin typeface="Century Gothic" panose="020F0302020204030204"/>
                <a:ea typeface="+mn-ea"/>
                <a:cs typeface="+mn-cs"/>
              </a:rPr>
              <a:t> a </a:t>
            </a:r>
            <a:r>
              <a:rPr kumimoji="0" lang="en-US" sz="2400" b="0" i="0" u="none" strike="noStrike" kern="1200" cap="none" spc="0" normalizeH="0" baseline="0" noProof="0" dirty="0" err="1">
                <a:ln>
                  <a:noFill/>
                </a:ln>
                <a:effectLst/>
                <a:uLnTx/>
                <a:uFillTx/>
                <a:latin typeface="Century Gothic" panose="020F0302020204030204"/>
                <a:ea typeface="+mn-ea"/>
                <a:cs typeface="+mn-cs"/>
              </a:rPr>
              <a:t>cenar</a:t>
            </a:r>
            <a:r>
              <a:rPr kumimoji="0" lang="en-US" sz="2400" b="0" i="0" u="none" strike="noStrike" kern="1200" cap="none" spc="0" normalizeH="0" baseline="0" noProof="0" dirty="0">
                <a:ln>
                  <a:noFill/>
                </a:ln>
                <a:effectLst/>
                <a:uLnTx/>
                <a:uFillTx/>
                <a:latin typeface="Century Gothic" panose="020F0302020204030204"/>
                <a:ea typeface="+mn-ea"/>
                <a:cs typeface="+mn-cs"/>
              </a:rPr>
              <a:t>   al  </a:t>
            </a:r>
            <a:r>
              <a:rPr kumimoji="0" lang="en-US" sz="2400" b="0" i="0" u="none" strike="noStrike" kern="1200" cap="none" spc="0" normalizeH="0" baseline="0" noProof="0" dirty="0" err="1">
                <a:ln>
                  <a:noFill/>
                </a:ln>
                <a:effectLst/>
                <a:uLnTx/>
                <a:uFillTx/>
                <a:latin typeface="Century Gothic" panose="020F0302020204030204"/>
                <a:ea typeface="+mn-ea"/>
                <a:cs typeface="+mn-cs"/>
              </a:rPr>
              <a:t>restaurante</a:t>
            </a:r>
            <a:r>
              <a:rPr kumimoji="0" lang="en-US" sz="2400" b="0" i="0" u="none" strike="noStrike" kern="1200" cap="none" spc="0" normalizeH="0" baseline="0" noProof="0" dirty="0">
                <a:ln>
                  <a:noFill/>
                </a:ln>
                <a:effectLst/>
                <a:uLnTx/>
                <a:uFillTx/>
                <a:latin typeface="Century Gothic" panose="020F0302020204030204"/>
                <a:ea typeface="+mn-ea"/>
                <a:cs typeface="+mn-cs"/>
              </a:rPr>
              <a:t> chino         que se llama “</a:t>
            </a:r>
            <a:r>
              <a:rPr kumimoji="0" lang="en-US" sz="2400" b="1" i="0" u="none" strike="noStrike" kern="1200" cap="none" spc="0" normalizeH="0" baseline="0" noProof="0" dirty="0">
                <a:ln>
                  <a:noFill/>
                </a:ln>
                <a:effectLst/>
                <a:uLnTx/>
                <a:uFillTx/>
                <a:latin typeface="Century Gothic" panose="020F0302020204030204"/>
                <a:ea typeface="+mn-ea"/>
                <a:cs typeface="+mn-cs"/>
              </a:rPr>
              <a:t>Oa</a:t>
            </a:r>
            <a:r>
              <a:rPr kumimoji="0" lang="en-US" sz="2400" b="0" i="0" u="none" strike="noStrike" kern="1200" cap="none" spc="0" normalizeH="0" baseline="0" noProof="0" dirty="0">
                <a:ln>
                  <a:noFill/>
                </a:ln>
                <a:effectLst/>
                <a:uLnTx/>
                <a:uFillTx/>
                <a:latin typeface="Century Gothic" panose="020F0302020204030204"/>
                <a:ea typeface="+mn-ea"/>
                <a:cs typeface="+mn-cs"/>
              </a:rPr>
              <a:t>sis”, </a:t>
            </a:r>
            <a:r>
              <a:rPr kumimoji="0" lang="en-US" sz="2400" b="0" i="0" u="none" strike="noStrike" kern="1200" cap="none" spc="0" normalizeH="0" baseline="0" noProof="0" dirty="0" err="1">
                <a:ln>
                  <a:noFill/>
                </a:ln>
                <a:effectLst/>
                <a:uLnTx/>
                <a:uFillTx/>
                <a:latin typeface="Century Gothic" panose="020F0302020204030204"/>
                <a:ea typeface="+mn-ea"/>
                <a:cs typeface="+mn-cs"/>
              </a:rPr>
              <a:t>donde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hacen</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platos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extr</a:t>
            </a:r>
            <a:r>
              <a:rPr kumimoji="0" lang="en-US" sz="2400" b="1" i="0" u="none" strike="noStrike" kern="1200" cap="none" spc="0" normalizeH="0" baseline="0" noProof="0" dirty="0" err="1">
                <a:ln>
                  <a:noFill/>
                </a:ln>
                <a:effectLst/>
                <a:uLnTx/>
                <a:uFillTx/>
                <a:latin typeface="Century Gothic" panose="020F0302020204030204"/>
                <a:ea typeface="+mn-ea"/>
                <a:cs typeface="+mn-cs"/>
              </a:rPr>
              <a:t>ao</a:t>
            </a:r>
            <a:r>
              <a:rPr kumimoji="0" lang="en-US" sz="2400" b="0" i="0" u="none" strike="noStrike" kern="1200" cap="none" spc="0" normalizeH="0" baseline="0" noProof="0" dirty="0" err="1">
                <a:ln>
                  <a:noFill/>
                </a:ln>
                <a:effectLst/>
                <a:uLnTx/>
                <a:uFillTx/>
                <a:latin typeface="Century Gothic" panose="020F0302020204030204"/>
                <a:ea typeface="+mn-ea"/>
                <a:cs typeface="+mn-cs"/>
              </a:rPr>
              <a:t>rdinarios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Vamos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juntos</a:t>
            </a:r>
            <a:r>
              <a:rPr kumimoji="0" lang="en-US" sz="2400" b="0" i="0" u="none" strike="noStrike" kern="1200" cap="none" spc="0" normalizeH="0" baseline="0" noProof="0" dirty="0">
                <a:ln>
                  <a:noFill/>
                </a:ln>
                <a:effectLst/>
                <a:uLnTx/>
                <a:uFillTx/>
                <a:latin typeface="Century Gothic" panose="020F0302020204030204"/>
                <a:ea typeface="+mn-ea"/>
                <a:cs typeface="+mn-cs"/>
              </a:rPr>
              <a:t>       con los amigos de </a:t>
            </a:r>
            <a:r>
              <a:rPr kumimoji="0" lang="en-US" sz="2400" b="0" i="0" u="none" strike="noStrike" kern="1200" cap="none" spc="0" normalizeH="0" baseline="0" noProof="0" dirty="0" err="1">
                <a:ln>
                  <a:noFill/>
                </a:ln>
                <a:effectLst/>
                <a:uLnTx/>
                <a:uFillTx/>
                <a:latin typeface="Century Gothic" panose="020F0302020204030204"/>
                <a:ea typeface="+mn-ea"/>
                <a:cs typeface="+mn-cs"/>
              </a:rPr>
              <a:t>su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equipo</a:t>
            </a:r>
            <a:r>
              <a:rPr kumimoji="0" lang="en-US" sz="2400" b="0" i="0" u="none" strike="noStrike" kern="1200" cap="none" spc="0" normalizeH="0" baseline="0" noProof="0" dirty="0">
                <a:ln>
                  <a:noFill/>
                </a:ln>
                <a:effectLst/>
                <a:uLnTx/>
                <a:uFillTx/>
                <a:latin typeface="Century Gothic" panose="020F0302020204030204"/>
                <a:ea typeface="+mn-ea"/>
                <a:cs typeface="+mn-cs"/>
              </a:rPr>
              <a:t>.    No </a:t>
            </a:r>
            <a:r>
              <a:rPr kumimoji="0" lang="en-US" sz="2400" b="0" i="0" u="none" strike="noStrike" kern="1200" cap="none" spc="0" normalizeH="0" baseline="0" noProof="0" dirty="0" err="1">
                <a:ln>
                  <a:noFill/>
                </a:ln>
                <a:effectLst/>
                <a:uLnTx/>
                <a:uFillTx/>
                <a:latin typeface="Century Gothic" panose="020F0302020204030204"/>
                <a:ea typeface="+mn-ea"/>
                <a:cs typeface="+mn-cs"/>
              </a:rPr>
              <a:t>quiero</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ir</a:t>
            </a:r>
            <a:r>
              <a:rPr kumimoji="0" lang="en-US" sz="2400" b="0" i="0" u="none" strike="noStrike" kern="1200" cap="none" spc="0" normalizeH="0" baseline="0" noProof="0" dirty="0">
                <a:ln>
                  <a:noFill/>
                </a:ln>
                <a:effectLst/>
                <a:uLnTx/>
                <a:uFillTx/>
                <a:latin typeface="Century Gothic" panose="020F0302020204030204"/>
                <a:ea typeface="+mn-ea"/>
                <a:cs typeface="+mn-cs"/>
              </a:rPr>
              <a:t> a la ciudad </a:t>
            </a:r>
            <a:r>
              <a:rPr kumimoji="0" lang="en-US" sz="2400" b="0" i="0" u="none" strike="noStrike" kern="1200" cap="none" spc="0" normalizeH="0" baseline="0" noProof="0" dirty="0" err="1">
                <a:ln>
                  <a:noFill/>
                </a:ln>
                <a:effectLst/>
                <a:uLnTx/>
                <a:uFillTx/>
                <a:latin typeface="Century Gothic" panose="020F0302020204030204"/>
                <a:ea typeface="+mn-ea"/>
                <a:cs typeface="+mn-cs"/>
              </a:rPr>
              <a:t>ahora</a:t>
            </a:r>
            <a:r>
              <a:rPr kumimoji="0" lang="en-US" sz="2400" b="0" i="0" u="none" strike="noStrike" kern="1200" cap="none" spc="0" normalizeH="0" baseline="0" noProof="0" dirty="0">
                <a:ln>
                  <a:noFill/>
                </a:ln>
                <a:effectLst/>
                <a:uLnTx/>
                <a:uFillTx/>
                <a:latin typeface="Century Gothic" panose="020F0302020204030204"/>
                <a:ea typeface="+mn-ea"/>
                <a:cs typeface="+mn-cs"/>
              </a:rPr>
              <a:t> – hay </a:t>
            </a:r>
            <a:r>
              <a:rPr kumimoji="0" lang="en-US" sz="2400" b="0" i="0" u="none" strike="noStrike" kern="1200" cap="none" spc="0" normalizeH="0" baseline="0" noProof="0" dirty="0" err="1">
                <a:ln>
                  <a:noFill/>
                </a:ln>
                <a:effectLst/>
                <a:uLnTx/>
                <a:uFillTx/>
                <a:latin typeface="Century Gothic" panose="020F0302020204030204"/>
                <a:ea typeface="+mn-ea"/>
                <a:cs typeface="+mn-cs"/>
              </a:rPr>
              <a:t>siempre</a:t>
            </a:r>
            <a:r>
              <a:rPr kumimoji="0" lang="en-US" sz="2400" b="0" i="0" u="none" strike="noStrike" kern="1200" cap="none" spc="0" normalizeH="0" baseline="0" noProof="0" dirty="0">
                <a:ln>
                  <a:noFill/>
                </a:ln>
                <a:effectLst/>
                <a:uLnTx/>
                <a:uFillTx/>
                <a:latin typeface="Century Gothic" panose="020F0302020204030204"/>
                <a:ea typeface="+mn-ea"/>
                <a:cs typeface="+mn-cs"/>
              </a:rPr>
              <a:t> una gran </a:t>
            </a:r>
            <a:r>
              <a:rPr kumimoji="0" lang="en-US" sz="2400" b="0" i="0" u="none" strike="noStrike" kern="1200" cap="none" spc="0" normalizeH="0" baseline="0" noProof="0" dirty="0" err="1">
                <a:ln>
                  <a:noFill/>
                </a:ln>
                <a:effectLst/>
                <a:uLnTx/>
                <a:uFillTx/>
                <a:latin typeface="Century Gothic" panose="020F0302020204030204"/>
                <a:ea typeface="+mn-ea"/>
                <a:cs typeface="+mn-cs"/>
              </a:rPr>
              <a:t>c</a:t>
            </a:r>
            <a:r>
              <a:rPr kumimoji="0" lang="en-US" sz="2400" b="1" i="0" u="none" strike="noStrike" kern="1200" cap="none" spc="0" normalizeH="0" baseline="0" noProof="0" dirty="0" err="1">
                <a:ln>
                  <a:noFill/>
                </a:ln>
                <a:effectLst/>
                <a:uLnTx/>
                <a:uFillTx/>
                <a:latin typeface="Century Gothic" panose="020F0302020204030204"/>
                <a:ea typeface="+mn-ea"/>
                <a:cs typeface="+mn-cs"/>
              </a:rPr>
              <a:t>ao</a:t>
            </a:r>
            <a:r>
              <a:rPr kumimoji="0" lang="en-US" sz="2400" b="0" i="0" u="none" strike="noStrike" kern="1200" cap="none" spc="0" normalizeH="0" baseline="0" noProof="0" dirty="0" err="1">
                <a:ln>
                  <a:noFill/>
                </a:ln>
                <a:effectLst/>
                <a:uLnTx/>
                <a:uFillTx/>
                <a:latin typeface="Century Gothic" panose="020F0302020204030204"/>
                <a:ea typeface="+mn-ea"/>
                <a:cs typeface="+mn-cs"/>
              </a:rPr>
              <a:t>s</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2" name="Rectangle 1">
            <a:extLst>
              <a:ext uri="{FF2B5EF4-FFF2-40B4-BE49-F238E27FC236}">
                <a16:creationId xmlns:a16="http://schemas.microsoft.com/office/drawing/2014/main" id="{D21524AB-D382-AD45-A083-A40B05776223}"/>
              </a:ext>
            </a:extLst>
          </p:cNvPr>
          <p:cNvSpPr/>
          <p:nvPr/>
        </p:nvSpPr>
        <p:spPr>
          <a:xfrm>
            <a:off x="6186023" y="1770538"/>
            <a:ext cx="4991099" cy="445410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¿Crees que </a:t>
            </a:r>
            <a:r>
              <a:rPr kumimoji="0" lang="en-US" sz="2400" b="0" i="0" u="none" strike="noStrike" kern="1200" cap="none" spc="0" normalizeH="0" baseline="0" noProof="0" dirty="0" err="1">
                <a:ln>
                  <a:noFill/>
                </a:ln>
                <a:effectLst/>
                <a:uLnTx/>
                <a:uFillTx/>
                <a:latin typeface="Century Gothic" panose="020F0302020204030204"/>
                <a:ea typeface="+mn-ea"/>
                <a:cs typeface="+mn-cs"/>
              </a:rPr>
              <a:t>puedo</a:t>
            </a:r>
            <a:r>
              <a:rPr kumimoji="0" lang="en-US"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encontrar</a:t>
            </a:r>
            <a:r>
              <a:rPr kumimoji="0" lang="en-US" sz="2400" b="0" i="0" u="none" strike="noStrike" kern="1200" cap="none" spc="0" normalizeH="0" baseline="0" noProof="0" dirty="0">
                <a:ln>
                  <a:noFill/>
                </a:ln>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effectLst/>
                <a:uLnTx/>
                <a:uFillTx/>
                <a:latin typeface="Century Gothic" panose="020F0302020204030204"/>
                <a:ea typeface="+mn-ea"/>
                <a:cs typeface="+mn-cs"/>
              </a:rPr>
              <a:t>falda</a:t>
            </a:r>
            <a:r>
              <a:rPr kumimoji="0" lang="en-US" sz="2400" b="0" i="0" u="none" strike="noStrike" kern="1200" cap="none" spc="0" normalizeH="0" baseline="0" noProof="0" dirty="0">
                <a:ln>
                  <a:noFill/>
                </a:ln>
                <a:effectLst/>
                <a:uLnTx/>
                <a:uFillTx/>
                <a:latin typeface="Century Gothic" panose="020F0302020204030204"/>
                <a:ea typeface="+mn-ea"/>
                <a:cs typeface="+mn-cs"/>
              </a:rPr>
              <a:t> amarilla y una camisa </a:t>
            </a:r>
            <a:r>
              <a:rPr kumimoji="0" lang="en-US" sz="2400" b="0" i="0" u="none" strike="noStrike" kern="1200" cap="none" spc="0" normalizeH="0" baseline="0" noProof="0" dirty="0" err="1">
                <a:ln>
                  <a:noFill/>
                </a:ln>
                <a:effectLst/>
                <a:uLnTx/>
                <a:uFillTx/>
                <a:latin typeface="Century Gothic" panose="020F0302020204030204"/>
                <a:ea typeface="+mn-ea"/>
                <a:cs typeface="+mn-cs"/>
              </a:rPr>
              <a:t>azul</a:t>
            </a:r>
            <a:r>
              <a:rPr kumimoji="0" lang="en-US" sz="2400" b="0" i="0" u="none" strike="noStrike" kern="1200" cap="none" spc="0" normalizeH="0" baseline="0" noProof="0" dirty="0">
                <a:ln>
                  <a:noFill/>
                </a:ln>
                <a:effectLst/>
                <a:uLnTx/>
                <a:uFillTx/>
                <a:latin typeface="Century Gothic" panose="020F0302020204030204"/>
                <a:ea typeface="+mn-ea"/>
                <a:cs typeface="+mn-cs"/>
              </a:rPr>
              <a:t> de una </a:t>
            </a:r>
            <a:r>
              <a:rPr kumimoji="0" lang="en-US" sz="2400" b="0" i="0" u="none" strike="noStrike" kern="1200" cap="none" spc="0" normalizeH="0" baseline="0" noProof="0" dirty="0" err="1">
                <a:ln>
                  <a:noFill/>
                </a:ln>
                <a:effectLst/>
                <a:uLnTx/>
                <a:uFillTx/>
                <a:latin typeface="Century Gothic" panose="020F0302020204030204"/>
                <a:ea typeface="+mn-ea"/>
                <a:cs typeface="+mn-cs"/>
              </a:rPr>
              <a:t>marca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buena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en</a:t>
            </a:r>
            <a:r>
              <a:rPr kumimoji="0" lang="en-US" sz="2400" b="0" i="0" u="none" strike="noStrike" kern="1200" cap="none" spc="0" normalizeH="0" baseline="0" noProof="0" dirty="0">
                <a:ln>
                  <a:noFill/>
                </a:ln>
                <a:effectLst/>
                <a:uLnTx/>
                <a:uFillTx/>
                <a:latin typeface="Century Gothic" panose="020F0302020204030204"/>
                <a:ea typeface="+mn-ea"/>
                <a:cs typeface="+mn-cs"/>
              </a:rPr>
              <a:t> la    red? </a:t>
            </a:r>
            <a:r>
              <a:rPr kumimoji="0" lang="en-US" sz="2400" b="0" i="0" u="none" strike="noStrike" kern="1200" cap="none" spc="0" normalizeH="0" baseline="0" noProof="0" dirty="0" err="1">
                <a:ln>
                  <a:noFill/>
                </a:ln>
                <a:effectLst/>
                <a:uLnTx/>
                <a:uFillTx/>
                <a:latin typeface="Century Gothic" panose="020F0302020204030204"/>
                <a:ea typeface="+mn-ea"/>
                <a:cs typeface="+mn-cs"/>
              </a:rPr>
              <a:t>Según</a:t>
            </a:r>
            <a:r>
              <a:rPr kumimoji="0" lang="en-US" sz="2400" b="0" i="0" u="none" strike="noStrike" kern="1200" cap="none" spc="0" normalizeH="0" baseline="0" noProof="0" dirty="0">
                <a:ln>
                  <a:noFill/>
                </a:ln>
                <a:effectLst/>
                <a:uLnTx/>
                <a:uFillTx/>
                <a:latin typeface="Century Gothic" panose="020F0302020204030204"/>
                <a:ea typeface="+mn-ea"/>
                <a:cs typeface="+mn-cs"/>
              </a:rPr>
              <a:t>                    mi </a:t>
            </a:r>
            <a:r>
              <a:rPr kumimoji="0" lang="en-US" sz="2400" b="0" i="0" u="none" strike="noStrike" kern="1200" cap="none" spc="0" normalizeH="0" baseline="0" noProof="0" dirty="0" err="1">
                <a:ln>
                  <a:noFill/>
                </a:ln>
                <a:effectLst/>
                <a:uLnTx/>
                <a:uFillTx/>
                <a:latin typeface="Century Gothic" panose="020F0302020204030204"/>
                <a:ea typeface="+mn-ea"/>
                <a:cs typeface="+mn-cs"/>
              </a:rPr>
              <a:t>tía</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bajan</a:t>
            </a:r>
            <a:r>
              <a:rPr kumimoji="0" lang="en-US" sz="2400" b="0" i="0" u="none" strike="noStrike" kern="1200" cap="none" spc="0" normalizeH="0" baseline="0" noProof="0" dirty="0">
                <a:ln>
                  <a:noFill/>
                </a:ln>
                <a:effectLst/>
                <a:uLnTx/>
                <a:uFillTx/>
                <a:latin typeface="Century Gothic" panose="020F0302020204030204"/>
                <a:ea typeface="+mn-ea"/>
                <a:cs typeface="+mn-cs"/>
              </a:rPr>
              <a:t>              los </a:t>
            </a:r>
            <a:r>
              <a:rPr kumimoji="0" lang="en-US" sz="2400" b="0" i="0" u="none" strike="noStrike" kern="1200" cap="none" spc="0" normalizeH="0" baseline="0" noProof="0" dirty="0" err="1">
                <a:ln>
                  <a:noFill/>
                </a:ln>
                <a:effectLst/>
                <a:uLnTx/>
                <a:uFillTx/>
                <a:latin typeface="Century Gothic" panose="020F0302020204030204"/>
                <a:ea typeface="+mn-ea"/>
                <a:cs typeface="+mn-cs"/>
              </a:rPr>
              <a:t>precios</a:t>
            </a:r>
            <a:r>
              <a:rPr kumimoji="0" lang="en-US" sz="2400" b="0" i="0" u="none" strike="noStrike" kern="1200" cap="none" spc="0" normalizeH="0" baseline="0" noProof="0" dirty="0">
                <a:ln>
                  <a:noFill/>
                </a:ln>
                <a:effectLst/>
                <a:uLnTx/>
                <a:uFillTx/>
                <a:latin typeface="Century Gothic" panose="020F0302020204030204"/>
                <a:ea typeface="+mn-ea"/>
                <a:cs typeface="+mn-cs"/>
              </a:rPr>
              <a:t> de los </a:t>
            </a:r>
            <a:r>
              <a:rPr kumimoji="0" lang="en-US" sz="2400" b="0" i="0" u="none" strike="noStrike" kern="1200" cap="none" spc="0" normalizeH="0" baseline="0" noProof="0" dirty="0" err="1">
                <a:ln>
                  <a:noFill/>
                </a:ln>
                <a:effectLst/>
                <a:uLnTx/>
                <a:uFillTx/>
                <a:latin typeface="Century Gothic" panose="020F0302020204030204"/>
                <a:ea typeface="+mn-ea"/>
                <a:cs typeface="+mn-cs"/>
              </a:rPr>
              <a:t>productos</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en</a:t>
            </a:r>
            <a:r>
              <a:rPr kumimoji="0" lang="en-US" sz="2400" b="0" i="0" u="none" strike="noStrike" kern="1200" cap="none" spc="0" normalizeH="0" baseline="0" noProof="0" dirty="0">
                <a:ln>
                  <a:noFill/>
                </a:ln>
                <a:effectLst/>
                <a:uLnTx/>
                <a:uFillTx/>
                <a:latin typeface="Century Gothic" panose="020F0302020204030204"/>
                <a:ea typeface="+mn-ea"/>
                <a:cs typeface="+mn-cs"/>
              </a:rPr>
              <a:t> la red.  Ayer </a:t>
            </a:r>
            <a:r>
              <a:rPr kumimoji="0" lang="en-US" sz="2400" b="0" i="0" u="none" strike="noStrike" kern="1200" cap="none" spc="0" normalizeH="0" baseline="0" noProof="0" dirty="0" err="1">
                <a:ln>
                  <a:noFill/>
                </a:ln>
                <a:effectLst/>
                <a:uLnTx/>
                <a:uFillTx/>
                <a:latin typeface="Century Gothic" panose="020F0302020204030204"/>
                <a:ea typeface="+mn-ea"/>
                <a:cs typeface="+mn-cs"/>
              </a:rPr>
              <a:t>compró</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cinco</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t</a:t>
            </a:r>
            <a:r>
              <a:rPr kumimoji="0" lang="en-US" sz="2400" b="1" i="0" u="none" strike="noStrike" kern="1200" cap="none" spc="0" normalizeH="0" baseline="0" noProof="0" dirty="0" err="1">
                <a:ln>
                  <a:noFill/>
                </a:ln>
                <a:effectLst/>
                <a:uLnTx/>
                <a:uFillTx/>
                <a:latin typeface="Century Gothic" panose="020F0302020204030204"/>
                <a:ea typeface="+mn-ea"/>
                <a:cs typeface="+mn-cs"/>
              </a:rPr>
              <a:t>oa</a:t>
            </a:r>
            <a:r>
              <a:rPr kumimoji="0" lang="en-US" sz="2400" b="0" i="0" u="none" strike="noStrike" kern="1200" cap="none" spc="0" normalizeH="0" baseline="0" noProof="0" dirty="0" err="1">
                <a:ln>
                  <a:noFill/>
                </a:ln>
                <a:effectLst/>
                <a:uLnTx/>
                <a:uFillTx/>
                <a:latin typeface="Century Gothic" panose="020F0302020204030204"/>
                <a:ea typeface="+mn-ea"/>
                <a:cs typeface="+mn-cs"/>
              </a:rPr>
              <a:t>llas</a:t>
            </a:r>
            <a:r>
              <a:rPr kumimoji="0" lang="en-US" sz="2400" b="0" i="0" u="none" strike="noStrike" kern="1200" cap="none" spc="0" normalizeH="0" baseline="0" noProof="0" dirty="0">
                <a:ln>
                  <a:noFill/>
                </a:ln>
                <a:effectLst/>
                <a:uLnTx/>
                <a:uFillTx/>
                <a:latin typeface="Century Gothic" panose="020F0302020204030204"/>
                <a:ea typeface="+mn-ea"/>
                <a:cs typeface="+mn-cs"/>
              </a:rPr>
              <a:t>* para </a:t>
            </a:r>
            <a:r>
              <a:rPr kumimoji="0" lang="en-US" sz="2400" b="0" i="0" u="none" strike="noStrike" kern="1200" cap="none" spc="0" normalizeH="0" baseline="0" noProof="0" dirty="0" err="1">
                <a:ln>
                  <a:noFill/>
                </a:ln>
                <a:effectLst/>
                <a:uLnTx/>
                <a:uFillTx/>
                <a:latin typeface="Century Gothic" panose="020F0302020204030204"/>
                <a:ea typeface="+mn-ea"/>
                <a:cs typeface="+mn-cs"/>
              </a:rPr>
              <a:t>diez</a:t>
            </a:r>
            <a:r>
              <a:rPr kumimoji="0" lang="en-US" sz="2400" b="0" i="0" u="none" strike="noStrike" kern="1200" cap="none" spc="0" normalizeH="0" baseline="0" noProof="0" dirty="0">
                <a:ln>
                  <a:noFill/>
                </a:ln>
                <a:effectLst/>
                <a:uLnTx/>
                <a:uFillTx/>
                <a:latin typeface="Century Gothic" panose="020F0302020204030204"/>
                <a:ea typeface="+mn-ea"/>
                <a:cs typeface="+mn-cs"/>
              </a:rPr>
              <a:t> euros.</a:t>
            </a:r>
          </a:p>
        </p:txBody>
      </p:sp>
      <p:sp>
        <p:nvSpPr>
          <p:cNvPr id="58" name="Rectangle: Rounded Corners 25">
            <a:extLst>
              <a:ext uri="{FF2B5EF4-FFF2-40B4-BE49-F238E27FC236}">
                <a16:creationId xmlns:a16="http://schemas.microsoft.com/office/drawing/2014/main" id="{C4D8FF08-D78C-6145-A96D-DF9A7EC8EA57}"/>
              </a:ext>
            </a:extLst>
          </p:cNvPr>
          <p:cNvSpPr/>
          <p:nvPr/>
        </p:nvSpPr>
        <p:spPr>
          <a:xfrm>
            <a:off x="466776" y="2454090"/>
            <a:ext cx="195146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[birthday]</a:t>
            </a:r>
          </a:p>
        </p:txBody>
      </p:sp>
      <p:sp>
        <p:nvSpPr>
          <p:cNvPr id="60" name="Rectangle: Rounded Corners 27">
            <a:extLst>
              <a:ext uri="{FF2B5EF4-FFF2-40B4-BE49-F238E27FC236}">
                <a16:creationId xmlns:a16="http://schemas.microsoft.com/office/drawing/2014/main" id="{B3EB1EFF-73D2-3F4A-8BDD-DD9E7D9AE141}"/>
              </a:ext>
            </a:extLst>
          </p:cNvPr>
          <p:cNvSpPr/>
          <p:nvPr/>
        </p:nvSpPr>
        <p:spPr>
          <a:xfrm>
            <a:off x="2105814" y="1862573"/>
            <a:ext cx="1594948" cy="388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[to wear] </a:t>
            </a:r>
          </a:p>
        </p:txBody>
      </p:sp>
      <p:sp>
        <p:nvSpPr>
          <p:cNvPr id="61" name="Rectangle: Rounded Corners 28">
            <a:extLst>
              <a:ext uri="{FF2B5EF4-FFF2-40B4-BE49-F238E27FC236}">
                <a16:creationId xmlns:a16="http://schemas.microsoft.com/office/drawing/2014/main" id="{C2829FAA-1492-0041-8D03-A7F3076CEF99}"/>
              </a:ext>
            </a:extLst>
          </p:cNvPr>
          <p:cNvSpPr/>
          <p:nvPr/>
        </p:nvSpPr>
        <p:spPr>
          <a:xfrm>
            <a:off x="28559" y="4115686"/>
            <a:ext cx="147701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[dishes]</a:t>
            </a:r>
          </a:p>
        </p:txBody>
      </p:sp>
      <p:sp>
        <p:nvSpPr>
          <p:cNvPr id="62" name="Rectangle: Rounded Corners 29">
            <a:extLst>
              <a:ext uri="{FF2B5EF4-FFF2-40B4-BE49-F238E27FC236}">
                <a16:creationId xmlns:a16="http://schemas.microsoft.com/office/drawing/2014/main" id="{8179AA8A-C41A-9F42-A743-1890428064B3}"/>
              </a:ext>
            </a:extLst>
          </p:cNvPr>
          <p:cNvSpPr/>
          <p:nvPr/>
        </p:nvSpPr>
        <p:spPr>
          <a:xfrm>
            <a:off x="3913309" y="3031484"/>
            <a:ext cx="157737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chemeClr val="tx2"/>
                </a:solidFill>
                <a:effectLst/>
                <a:uLnTx/>
                <a:uFillTx/>
                <a:latin typeface="Century Gothic" panose="020F0302020204030204"/>
                <a:ea typeface="+mn-ea"/>
                <a:cs typeface="+mn-cs"/>
              </a:rPr>
              <a:t>chinese</a:t>
            </a: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a:t>
            </a:r>
          </a:p>
        </p:txBody>
      </p:sp>
      <p:sp>
        <p:nvSpPr>
          <p:cNvPr id="63" name="Rectangle: Rounded Corners 30">
            <a:extLst>
              <a:ext uri="{FF2B5EF4-FFF2-40B4-BE49-F238E27FC236}">
                <a16:creationId xmlns:a16="http://schemas.microsoft.com/office/drawing/2014/main" id="{328E71C6-A9E1-6345-9108-C8B3D76C6E04}"/>
              </a:ext>
            </a:extLst>
          </p:cNvPr>
          <p:cNvSpPr/>
          <p:nvPr/>
        </p:nvSpPr>
        <p:spPr>
          <a:xfrm>
            <a:off x="509984" y="5207032"/>
            <a:ext cx="1477017"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[team].</a:t>
            </a:r>
          </a:p>
        </p:txBody>
      </p:sp>
      <p:sp>
        <p:nvSpPr>
          <p:cNvPr id="64" name="Rectangle: Rounded Corners 28">
            <a:extLst>
              <a:ext uri="{FF2B5EF4-FFF2-40B4-BE49-F238E27FC236}">
                <a16:creationId xmlns:a16="http://schemas.microsoft.com/office/drawing/2014/main" id="{6DE1FF97-517F-AF46-895F-AD460A680E93}"/>
              </a:ext>
            </a:extLst>
          </p:cNvPr>
          <p:cNvSpPr/>
          <p:nvPr/>
        </p:nvSpPr>
        <p:spPr>
          <a:xfrm>
            <a:off x="47352" y="4661359"/>
            <a:ext cx="1808563"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[together]</a:t>
            </a:r>
          </a:p>
        </p:txBody>
      </p:sp>
      <p:sp>
        <p:nvSpPr>
          <p:cNvPr id="65" name="Rectangle: Rounded Corners 30">
            <a:extLst>
              <a:ext uri="{FF2B5EF4-FFF2-40B4-BE49-F238E27FC236}">
                <a16:creationId xmlns:a16="http://schemas.microsoft.com/office/drawing/2014/main" id="{FDD54ABD-C75B-4C47-A401-007D8DA70010}"/>
              </a:ext>
            </a:extLst>
          </p:cNvPr>
          <p:cNvSpPr/>
          <p:nvPr/>
        </p:nvSpPr>
        <p:spPr>
          <a:xfrm>
            <a:off x="6285604" y="3026725"/>
            <a:ext cx="249120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[blue shirt]</a:t>
            </a:r>
          </a:p>
        </p:txBody>
      </p:sp>
      <p:sp>
        <p:nvSpPr>
          <p:cNvPr id="66" name="Rectangle: Rounded Corners 30">
            <a:extLst>
              <a:ext uri="{FF2B5EF4-FFF2-40B4-BE49-F238E27FC236}">
                <a16:creationId xmlns:a16="http://schemas.microsoft.com/office/drawing/2014/main" id="{7314EB20-1FCF-B84D-BB30-C7330AFC0CEB}"/>
              </a:ext>
            </a:extLst>
          </p:cNvPr>
          <p:cNvSpPr/>
          <p:nvPr/>
        </p:nvSpPr>
        <p:spPr>
          <a:xfrm>
            <a:off x="8372478" y="2459752"/>
            <a:ext cx="2386698"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[yellow skirt]</a:t>
            </a:r>
          </a:p>
        </p:txBody>
      </p:sp>
      <p:sp>
        <p:nvSpPr>
          <p:cNvPr id="67" name="Rectangle: Rounded Corners 30">
            <a:extLst>
              <a:ext uri="{FF2B5EF4-FFF2-40B4-BE49-F238E27FC236}">
                <a16:creationId xmlns:a16="http://schemas.microsoft.com/office/drawing/2014/main" id="{7A5AFE36-A155-1446-8798-109167B2D8DE}"/>
              </a:ext>
            </a:extLst>
          </p:cNvPr>
          <p:cNvSpPr/>
          <p:nvPr/>
        </p:nvSpPr>
        <p:spPr>
          <a:xfrm>
            <a:off x="9897490" y="3022144"/>
            <a:ext cx="1377109"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[brand]</a:t>
            </a:r>
          </a:p>
        </p:txBody>
      </p:sp>
      <p:sp>
        <p:nvSpPr>
          <p:cNvPr id="68" name="Rectangle: Rounded Corners 30">
            <a:extLst>
              <a:ext uri="{FF2B5EF4-FFF2-40B4-BE49-F238E27FC236}">
                <a16:creationId xmlns:a16="http://schemas.microsoft.com/office/drawing/2014/main" id="{E8256CF7-2B70-F547-8704-6DADA703F94F}"/>
              </a:ext>
            </a:extLst>
          </p:cNvPr>
          <p:cNvSpPr/>
          <p:nvPr/>
        </p:nvSpPr>
        <p:spPr>
          <a:xfrm>
            <a:off x="9210194" y="3588971"/>
            <a:ext cx="255591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[According to]</a:t>
            </a:r>
          </a:p>
        </p:txBody>
      </p:sp>
      <p:sp>
        <p:nvSpPr>
          <p:cNvPr id="69" name="Rectangle: Rounded Corners 30">
            <a:extLst>
              <a:ext uri="{FF2B5EF4-FFF2-40B4-BE49-F238E27FC236}">
                <a16:creationId xmlns:a16="http://schemas.microsoft.com/office/drawing/2014/main" id="{6AF5944B-4550-264A-A7E4-7174FB340DEF}"/>
              </a:ext>
            </a:extLst>
          </p:cNvPr>
          <p:cNvSpPr/>
          <p:nvPr/>
        </p:nvSpPr>
        <p:spPr>
          <a:xfrm>
            <a:off x="7159482" y="4130257"/>
            <a:ext cx="207680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[they lower]</a:t>
            </a:r>
          </a:p>
        </p:txBody>
      </p:sp>
      <p:sp>
        <p:nvSpPr>
          <p:cNvPr id="71" name="Rectangle: Rounded Corners 29">
            <a:extLst>
              <a:ext uri="{FF2B5EF4-FFF2-40B4-BE49-F238E27FC236}">
                <a16:creationId xmlns:a16="http://schemas.microsoft.com/office/drawing/2014/main" id="{5461A77B-6F5E-EC4E-823C-CBD50F8F9B8C}"/>
              </a:ext>
            </a:extLst>
          </p:cNvPr>
          <p:cNvSpPr/>
          <p:nvPr/>
        </p:nvSpPr>
        <p:spPr>
          <a:xfrm>
            <a:off x="197597" y="3022541"/>
            <a:ext cx="147828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[to dine]</a:t>
            </a:r>
          </a:p>
        </p:txBody>
      </p:sp>
      <p:sp>
        <p:nvSpPr>
          <p:cNvPr id="72" name="Rectangle: Rounded Corners 30">
            <a:extLst>
              <a:ext uri="{FF2B5EF4-FFF2-40B4-BE49-F238E27FC236}">
                <a16:creationId xmlns:a16="http://schemas.microsoft.com/office/drawing/2014/main" id="{AD884065-C71D-9048-BEDE-4F8C8B6CAF04}"/>
              </a:ext>
            </a:extLst>
          </p:cNvPr>
          <p:cNvSpPr/>
          <p:nvPr/>
        </p:nvSpPr>
        <p:spPr>
          <a:xfrm>
            <a:off x="8115632" y="3566064"/>
            <a:ext cx="1235794"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[net]?</a:t>
            </a:r>
          </a:p>
        </p:txBody>
      </p:sp>
      <p:sp>
        <p:nvSpPr>
          <p:cNvPr id="74" name="Rectangle: Rounded Corners 30">
            <a:extLst>
              <a:ext uri="{FF2B5EF4-FFF2-40B4-BE49-F238E27FC236}">
                <a16:creationId xmlns:a16="http://schemas.microsoft.com/office/drawing/2014/main" id="{653FA58E-479C-D64E-99EA-DCD14F8D69B4}"/>
              </a:ext>
            </a:extLst>
          </p:cNvPr>
          <p:cNvSpPr/>
          <p:nvPr/>
        </p:nvSpPr>
        <p:spPr>
          <a:xfrm>
            <a:off x="3582336" y="5764190"/>
            <a:ext cx="661946"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[a]</a:t>
            </a:r>
          </a:p>
        </p:txBody>
      </p:sp>
      <p:sp>
        <p:nvSpPr>
          <p:cNvPr id="75" name="Rectangle: Rounded Corners 30">
            <a:extLst>
              <a:ext uri="{FF2B5EF4-FFF2-40B4-BE49-F238E27FC236}">
                <a16:creationId xmlns:a16="http://schemas.microsoft.com/office/drawing/2014/main" id="{024BF59E-4BB0-4144-B033-2200C420DA6B}"/>
              </a:ext>
            </a:extLst>
          </p:cNvPr>
          <p:cNvSpPr/>
          <p:nvPr/>
        </p:nvSpPr>
        <p:spPr>
          <a:xfrm>
            <a:off x="9236288" y="4667020"/>
            <a:ext cx="1195205" cy="357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solidFill>
                <a:effectLst/>
                <a:uLnTx/>
                <a:uFillTx/>
                <a:latin typeface="Century Gothic" panose="020F0302020204030204"/>
                <a:ea typeface="+mn-ea"/>
                <a:cs typeface="+mn-cs"/>
              </a:rPr>
              <a:t>[net].</a:t>
            </a:r>
          </a:p>
        </p:txBody>
      </p:sp>
      <p:pic>
        <p:nvPicPr>
          <p:cNvPr id="4100" name="Picture 4" descr="Shirt, Dress, White, Clothes, Clothing, Fashion, Cotton">
            <a:extLst>
              <a:ext uri="{FF2B5EF4-FFF2-40B4-BE49-F238E27FC236}">
                <a16:creationId xmlns:a16="http://schemas.microsoft.com/office/drawing/2014/main" id="{114D41B9-2418-F144-9DD9-BFC95E3B573B}"/>
              </a:ext>
            </a:extLst>
          </p:cNvPr>
          <p:cNvPicPr>
            <a:picLocks noChangeAspect="1" noChangeArrowheads="1"/>
          </p:cNvPicPr>
          <p:nvPr/>
        </p:nvPicPr>
        <p:blipFill>
          <a:blip r:embed="rId3" cstate="screen">
            <a:clrChange>
              <a:clrFrom>
                <a:srgbClr val="50585A"/>
              </a:clrFrom>
              <a:clrTo>
                <a:srgbClr val="50585A">
                  <a:alpha val="0"/>
                </a:srgbClr>
              </a:clrTo>
            </a:clrChange>
            <a:extLst>
              <a:ext uri="{28A0092B-C50C-407E-A947-70E740481C1C}">
                <a14:useLocalDpi xmlns:a14="http://schemas.microsoft.com/office/drawing/2010/main"/>
              </a:ext>
            </a:extLst>
          </a:blip>
          <a:srcRect/>
          <a:stretch>
            <a:fillRect/>
          </a:stretch>
        </p:blipFill>
        <p:spPr bwMode="auto">
          <a:xfrm rot="20435693">
            <a:off x="8951006" y="240198"/>
            <a:ext cx="1219722" cy="86140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kirt, Yellow, Lemons, Fashion, Model, Woman, Female">
            <a:extLst>
              <a:ext uri="{FF2B5EF4-FFF2-40B4-BE49-F238E27FC236}">
                <a16:creationId xmlns:a16="http://schemas.microsoft.com/office/drawing/2014/main" id="{4DD78FED-15AC-3440-A2CC-C1E04B40E6FC}"/>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26740">
            <a:off x="8543989" y="393703"/>
            <a:ext cx="801984" cy="80198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op, Online Shopping, Online Shop">
            <a:extLst>
              <a:ext uri="{FF2B5EF4-FFF2-40B4-BE49-F238E27FC236}">
                <a16:creationId xmlns:a16="http://schemas.microsoft.com/office/drawing/2014/main" id="{4B4D3BCF-AEF4-2A4A-9EA0-30C53BE100E4}"/>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67993" y="744910"/>
            <a:ext cx="1631572" cy="1086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A0A237-4EE8-40F1-9FF5-11D32A043097}"/>
              </a:ext>
            </a:extLst>
          </p:cNvPr>
          <p:cNvSpPr txBox="1"/>
          <p:nvPr/>
        </p:nvSpPr>
        <p:spPr>
          <a:xfrm>
            <a:off x="9450890" y="5794464"/>
            <a:ext cx="2703566"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toalla</a:t>
            </a:r>
            <a:r>
              <a:rPr lang="en-GB" sz="2400" dirty="0">
                <a:solidFill>
                  <a:schemeClr val="accent5">
                    <a:lumMod val="50000"/>
                  </a:schemeClr>
                </a:solidFill>
              </a:rPr>
              <a:t> - towel</a:t>
            </a:r>
          </a:p>
        </p:txBody>
      </p:sp>
      <p:sp>
        <p:nvSpPr>
          <p:cNvPr id="5" name="TextBox 4">
            <a:extLst>
              <a:ext uri="{FF2B5EF4-FFF2-40B4-BE49-F238E27FC236}">
                <a16:creationId xmlns:a16="http://schemas.microsoft.com/office/drawing/2014/main" id="{C9D443E5-743B-44B4-AA70-79A3C29BC2F2}"/>
              </a:ext>
            </a:extLst>
          </p:cNvPr>
          <p:cNvSpPr txBox="1"/>
          <p:nvPr/>
        </p:nvSpPr>
        <p:spPr>
          <a:xfrm>
            <a:off x="29675" y="1025756"/>
            <a:ext cx="9408610" cy="461665"/>
          </a:xfrm>
          <a:prstGeom prst="rect">
            <a:avLst/>
          </a:prstGeom>
          <a:noFill/>
        </p:spPr>
        <p:txBody>
          <a:bodyPr wrap="square" rtlCol="0">
            <a:spAutoFit/>
          </a:bodyPr>
          <a:lstStyle/>
          <a:p>
            <a:pPr algn="l"/>
            <a:r>
              <a:rPr lang="en-GB" sz="2400" dirty="0"/>
              <a:t>Persona A lee y traduce. Persona B </a:t>
            </a:r>
            <a:r>
              <a:rPr lang="en-GB" sz="2400" dirty="0" err="1"/>
              <a:t>escucha</a:t>
            </a:r>
            <a:r>
              <a:rPr lang="en-GB" sz="2400" dirty="0"/>
              <a:t>. </a:t>
            </a:r>
            <a:r>
              <a:rPr lang="en-GB" sz="2400" dirty="0" err="1"/>
              <a:t>Luego</a:t>
            </a:r>
            <a:r>
              <a:rPr lang="en-GB" sz="2400" dirty="0"/>
              <a:t> </a:t>
            </a:r>
          </a:p>
        </p:txBody>
      </p:sp>
      <p:sp>
        <p:nvSpPr>
          <p:cNvPr id="9" name="Arrow: Left-Right 8">
            <a:extLst>
              <a:ext uri="{FF2B5EF4-FFF2-40B4-BE49-F238E27FC236}">
                <a16:creationId xmlns:a16="http://schemas.microsoft.com/office/drawing/2014/main" id="{0E3E0830-8505-4CF9-BD5D-97C3C8C8D517}"/>
              </a:ext>
            </a:extLst>
          </p:cNvPr>
          <p:cNvSpPr/>
          <p:nvPr/>
        </p:nvSpPr>
        <p:spPr>
          <a:xfrm>
            <a:off x="7871984" y="1107827"/>
            <a:ext cx="579692" cy="296361"/>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B7F282E-9F35-408B-B145-3F35E00B5370}"/>
              </a:ext>
            </a:extLst>
          </p:cNvPr>
          <p:cNvSpPr/>
          <p:nvPr/>
        </p:nvSpPr>
        <p:spPr>
          <a:xfrm>
            <a:off x="28559" y="1467100"/>
            <a:ext cx="1778051" cy="461665"/>
          </a:xfrm>
          <a:prstGeom prst="rect">
            <a:avLst/>
          </a:prstGeom>
        </p:spPr>
        <p:txBody>
          <a:bodyPr wrap="none">
            <a:spAutoFit/>
          </a:bodyPr>
          <a:lstStyle/>
          <a:p>
            <a:r>
              <a:rPr lang="en-GB" sz="2400" b="1" dirty="0">
                <a:solidFill>
                  <a:srgbClr val="4472C4">
                    <a:lumMod val="50000"/>
                  </a:srgbClr>
                </a:solidFill>
              </a:rPr>
              <a:t>Persona A </a:t>
            </a:r>
            <a:endParaRPr lang="en-GB" b="1" dirty="0"/>
          </a:p>
        </p:txBody>
      </p:sp>
      <p:sp>
        <p:nvSpPr>
          <p:cNvPr id="30" name="Rectangle 29">
            <a:extLst>
              <a:ext uri="{FF2B5EF4-FFF2-40B4-BE49-F238E27FC236}">
                <a16:creationId xmlns:a16="http://schemas.microsoft.com/office/drawing/2014/main" id="{6E899D2E-8947-414B-A55E-EB197F1F8CDB}"/>
              </a:ext>
            </a:extLst>
          </p:cNvPr>
          <p:cNvSpPr/>
          <p:nvPr/>
        </p:nvSpPr>
        <p:spPr>
          <a:xfrm>
            <a:off x="6140581" y="1495489"/>
            <a:ext cx="1778051" cy="461665"/>
          </a:xfrm>
          <a:prstGeom prst="rect">
            <a:avLst/>
          </a:prstGeom>
        </p:spPr>
        <p:txBody>
          <a:bodyPr wrap="none">
            <a:spAutoFit/>
          </a:bodyPr>
          <a:lstStyle/>
          <a:p>
            <a:r>
              <a:rPr lang="en-GB" sz="2400" b="1" dirty="0">
                <a:solidFill>
                  <a:srgbClr val="4472C4">
                    <a:lumMod val="50000"/>
                  </a:srgbClr>
                </a:solidFill>
              </a:rPr>
              <a:t>Persona B </a:t>
            </a:r>
            <a:endParaRPr lang="en-GB" b="1" dirty="0"/>
          </a:p>
        </p:txBody>
      </p:sp>
      <p:sp>
        <p:nvSpPr>
          <p:cNvPr id="11" name="Rectangle 10">
            <a:extLst>
              <a:ext uri="{FF2B5EF4-FFF2-40B4-BE49-F238E27FC236}">
                <a16:creationId xmlns:a16="http://schemas.microsoft.com/office/drawing/2014/main" id="{1C539658-3C69-4A39-827A-5938079E2DBF}"/>
              </a:ext>
            </a:extLst>
          </p:cNvPr>
          <p:cNvSpPr/>
          <p:nvPr/>
        </p:nvSpPr>
        <p:spPr>
          <a:xfrm>
            <a:off x="47352"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A25D1BF-981D-4789-8A56-49A368186B31}"/>
              </a:ext>
            </a:extLst>
          </p:cNvPr>
          <p:cNvSpPr/>
          <p:nvPr/>
        </p:nvSpPr>
        <p:spPr>
          <a:xfrm>
            <a:off x="6100904" y="1862573"/>
            <a:ext cx="5908912" cy="43371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55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1" grpId="0" animBg="1"/>
      <p:bldP spid="72" grpId="0" animBg="1"/>
      <p:bldP spid="74" grpId="0" animBg="1"/>
      <p:bldP spid="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4735503" cy="647577"/>
          </a:xfrm>
        </p:spPr>
        <p:txBody>
          <a:bodyPr>
            <a:normAutofit fontScale="90000"/>
          </a:bodyPr>
          <a:lstStyle/>
          <a:p>
            <a:r>
              <a:rPr lang="en-GB" sz="2400" b="1" dirty="0">
                <a:solidFill>
                  <a:schemeClr val="bg1"/>
                </a:solidFill>
              </a:rPr>
              <a:t>Using the pronouns ‘le’ and ‘les’</a:t>
            </a:r>
            <a:endParaRPr lang="en-GB" sz="24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305405"/>
            <a:ext cx="116936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ES" sz="2600" b="0" i="0" u="none" strike="noStrike" kern="1200" cap="none" spc="0" normalizeH="0" baseline="0" noProof="0" dirty="0" err="1">
                <a:ln>
                  <a:noFill/>
                </a:ln>
                <a:effectLst/>
                <a:uLnTx/>
                <a:uFillTx/>
                <a:latin typeface="Century Gothic" panose="020F0302020204030204"/>
                <a:ea typeface="+mn-ea"/>
                <a:cs typeface="Arial"/>
                <a:sym typeface="Arial"/>
              </a:rPr>
              <a:t>Remember</a:t>
            </a:r>
            <a:r>
              <a:rPr kumimoji="0" lang="es-ES" sz="2600" b="0" i="0" u="none" strike="noStrike" kern="1200" cap="none" spc="0" normalizeH="0" baseline="0" noProof="0" dirty="0">
                <a:ln>
                  <a:noFill/>
                </a:ln>
                <a:effectLst/>
                <a:uLnTx/>
                <a:uFillTx/>
                <a:latin typeface="Century Gothic" panose="020F0302020204030204"/>
                <a:ea typeface="+mn-ea"/>
                <a:cs typeface="Arial"/>
                <a:sym typeface="Arial"/>
              </a:rPr>
              <a:t>, </a:t>
            </a:r>
            <a:r>
              <a:rPr kumimoji="0" lang="en-GB" sz="2600" b="0" i="0" u="none" strike="noStrike" kern="0" cap="none" spc="0" normalizeH="0" baseline="0" noProof="0" dirty="0">
                <a:ln>
                  <a:noFill/>
                </a:ln>
                <a:effectLst/>
                <a:uLnTx/>
                <a:uFillTx/>
                <a:latin typeface="Century Gothic" panose="020B0502020202020204" pitchFamily="34" charset="0"/>
                <a:cs typeface="Arial"/>
                <a:sym typeface="Arial"/>
              </a:rPr>
              <a:t>object pronouns (e.g., him) indicate the person or thing that is affected by the verb.</a:t>
            </a:r>
            <a:endParaRPr kumimoji="0" lang="es-GB" sz="2600" b="0" i="0" u="none" strike="noStrike" kern="1200" cap="none" spc="0" normalizeH="0" baseline="0" noProof="0" dirty="0">
              <a:ln>
                <a:noFill/>
              </a:ln>
              <a:effectLst/>
              <a:uLnTx/>
              <a:uFillTx/>
              <a:latin typeface="Century Gothic" panose="020F0302020204030204"/>
              <a:cs typeface="Arial"/>
              <a:sym typeface="Arial"/>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87546" y="5496196"/>
            <a:ext cx="116936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In Spanish, these pronouns go before / after the verb.</a:t>
            </a:r>
            <a:endParaRPr kumimoji="0" lang="en-GB" sz="2600" b="0" i="0" u="none" strike="noStrike" kern="1200" cap="none" spc="0" normalizeH="0" baseline="0" noProof="0" dirty="0">
              <a:ln>
                <a:noFill/>
              </a:ln>
              <a:effectLst/>
              <a:uLnTx/>
              <a:uFillTx/>
              <a:latin typeface="Tw Cen MT" panose="020B0602020104020603"/>
              <a:ea typeface="+mn-ea"/>
              <a:cs typeface="Arial"/>
              <a:sym typeface="Arial"/>
            </a:endParaRPr>
          </a:p>
        </p:txBody>
      </p:sp>
      <p:sp>
        <p:nvSpPr>
          <p:cNvPr id="6" name="Oval 5"/>
          <p:cNvSpPr/>
          <p:nvPr/>
        </p:nvSpPr>
        <p:spPr>
          <a:xfrm>
            <a:off x="4735503" y="5496196"/>
            <a:ext cx="1698171" cy="52322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4" name="TextBox 7">
            <a:extLst>
              <a:ext uri="{FF2B5EF4-FFF2-40B4-BE49-F238E27FC236}">
                <a16:creationId xmlns:a16="http://schemas.microsoft.com/office/drawing/2014/main" id="{84CB0B40-6CAB-4045-9DF4-074190624C05}"/>
              </a:ext>
            </a:extLst>
          </p:cNvPr>
          <p:cNvSpPr txBox="1"/>
          <p:nvPr/>
        </p:nvSpPr>
        <p:spPr>
          <a:xfrm>
            <a:off x="92806" y="2593915"/>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To refer to </a:t>
            </a:r>
            <a:r>
              <a:rPr kumimoji="0" lang="en-GB" sz="2600" b="1" i="1" u="none" strike="noStrike" kern="1200" cap="none" spc="0" normalizeH="0" baseline="0" noProof="0" dirty="0">
                <a:ln>
                  <a:noFill/>
                </a:ln>
                <a:effectLst/>
                <a:uLnTx/>
                <a:uFillTx/>
                <a:latin typeface="Century Gothic" panose="020B0502020202020204" pitchFamily="34" charset="0"/>
                <a:ea typeface="+mn-ea"/>
                <a:cs typeface="Arial"/>
                <a:sym typeface="Arial"/>
              </a:rPr>
              <a:t>one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person or thing </a:t>
            </a:r>
            <a:r>
              <a:rPr kumimoji="0" lang="en-GB" sz="2600" b="0" i="0" u="sng" strike="noStrike" kern="1200" cap="none" spc="0" normalizeH="0" baseline="0" noProof="0" dirty="0">
                <a:ln>
                  <a:noFill/>
                </a:ln>
                <a:effectLst/>
                <a:uLnTx/>
                <a:uFillTx/>
                <a:latin typeface="Century Gothic" panose="020B0502020202020204" pitchFamily="34" charset="0"/>
                <a:ea typeface="+mn-ea"/>
                <a:cs typeface="Arial"/>
                <a:sym typeface="Arial"/>
              </a:rPr>
              <a:t>indirectly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affected by an action, use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Arial"/>
                <a:sym typeface="Arial"/>
              </a:rPr>
              <a:t>___</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effectLst/>
              <a:uLnTx/>
              <a:uFillTx/>
              <a:latin typeface="Tw Cen MT" panose="020B0602020104020603"/>
              <a:ea typeface="+mn-ea"/>
              <a:cs typeface="Arial"/>
              <a:sym typeface="Arial"/>
            </a:endParaRPr>
          </a:p>
        </p:txBody>
      </p:sp>
      <p:sp>
        <p:nvSpPr>
          <p:cNvPr id="16" name="TextBox 7">
            <a:extLst>
              <a:ext uri="{FF2B5EF4-FFF2-40B4-BE49-F238E27FC236}">
                <a16:creationId xmlns:a16="http://schemas.microsoft.com/office/drawing/2014/main" id="{84CB0B40-6CAB-4045-9DF4-074190624C05}"/>
              </a:ext>
            </a:extLst>
          </p:cNvPr>
          <p:cNvSpPr txBox="1"/>
          <p:nvPr/>
        </p:nvSpPr>
        <p:spPr>
          <a:xfrm>
            <a:off x="82286" y="3142179"/>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Le</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effectLst/>
                <a:uLnTx/>
                <a:uFillTx/>
                <a:latin typeface="Century Gothic" panose="020F0302020204030204"/>
                <a:ea typeface="+mn-ea"/>
                <a:cs typeface="Arial"/>
                <a:sym typeface="Arial"/>
              </a:rPr>
              <a:t>mando</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effectLst/>
                <a:uLnTx/>
                <a:uFillTx/>
                <a:latin typeface="Century Gothic" panose="020F0302020204030204"/>
                <a:ea typeface="+mn-ea"/>
                <a:cs typeface="Arial"/>
                <a:sym typeface="Arial"/>
              </a:rPr>
              <a:t>mensajes</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17" name="TextBox 7">
            <a:extLst>
              <a:ext uri="{FF2B5EF4-FFF2-40B4-BE49-F238E27FC236}">
                <a16:creationId xmlns:a16="http://schemas.microsoft.com/office/drawing/2014/main" id="{84CB0B40-6CAB-4045-9DF4-074190624C05}"/>
              </a:ext>
            </a:extLst>
          </p:cNvPr>
          <p:cNvSpPr txBox="1"/>
          <p:nvPr/>
        </p:nvSpPr>
        <p:spPr>
          <a:xfrm>
            <a:off x="4458344" y="3142179"/>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I send </a:t>
            </a: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him/her/it</a:t>
            </a:r>
            <a:r>
              <a:rPr kumimoji="0" lang="en-GB" sz="2600" b="0"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messages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t>
            </a:r>
          </a:p>
        </p:txBody>
      </p:sp>
      <p:sp>
        <p:nvSpPr>
          <p:cNvPr id="18" name="TextBox 7">
            <a:extLst>
              <a:ext uri="{FF2B5EF4-FFF2-40B4-BE49-F238E27FC236}">
                <a16:creationId xmlns:a16="http://schemas.microsoft.com/office/drawing/2014/main" id="{84CB0B40-6CAB-4045-9DF4-074190624C05}"/>
              </a:ext>
            </a:extLst>
          </p:cNvPr>
          <p:cNvSpPr txBox="1"/>
          <p:nvPr/>
        </p:nvSpPr>
        <p:spPr>
          <a:xfrm>
            <a:off x="82287" y="4115066"/>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If </a:t>
            </a:r>
            <a:r>
              <a:rPr kumimoji="0" lang="en-GB" sz="2600" b="1" i="1" u="none" strike="noStrike" kern="1200" cap="none" spc="0" normalizeH="0" baseline="0" noProof="0" dirty="0">
                <a:ln>
                  <a:noFill/>
                </a:ln>
                <a:effectLst/>
                <a:uLnTx/>
                <a:uFillTx/>
                <a:latin typeface="Century Gothic" panose="020B0502020202020204" pitchFamily="34" charset="0"/>
                <a:ea typeface="+mn-ea"/>
                <a:cs typeface="Arial"/>
                <a:sym typeface="Arial"/>
              </a:rPr>
              <a:t>more than one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person or thing is </a:t>
            </a:r>
            <a:r>
              <a:rPr kumimoji="0" lang="en-GB" sz="2600" b="0" i="0" u="sng" strike="noStrike" kern="1200" cap="none" spc="0" normalizeH="0" baseline="0" noProof="0" dirty="0">
                <a:ln>
                  <a:noFill/>
                </a:ln>
                <a:effectLst/>
                <a:uLnTx/>
                <a:uFillTx/>
                <a:latin typeface="Century Gothic" panose="020B0502020202020204" pitchFamily="34" charset="0"/>
                <a:ea typeface="+mn-ea"/>
                <a:cs typeface="Arial"/>
                <a:sym typeface="Arial"/>
              </a:rPr>
              <a:t>indirectly</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 affected, use </a:t>
            </a:r>
            <a:r>
              <a:rPr lang="en-GB" sz="2600" b="1" dirty="0">
                <a:latin typeface="Century Gothic" panose="020B0502020202020204" pitchFamily="34" charset="0"/>
                <a:cs typeface="Arial"/>
                <a:sym typeface="Arial"/>
              </a:rPr>
              <a:t>___</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effectLst/>
              <a:uLnTx/>
              <a:uFillTx/>
              <a:latin typeface="Tw Cen MT" panose="020B0602020104020603"/>
              <a:ea typeface="+mn-ea"/>
              <a:cs typeface="Arial"/>
              <a:sym typeface="Arial"/>
            </a:endParaRPr>
          </a:p>
        </p:txBody>
      </p:sp>
      <p:sp>
        <p:nvSpPr>
          <p:cNvPr id="19" name="TextBox 7">
            <a:extLst>
              <a:ext uri="{FF2B5EF4-FFF2-40B4-BE49-F238E27FC236}">
                <a16:creationId xmlns:a16="http://schemas.microsoft.com/office/drawing/2014/main" id="{84CB0B40-6CAB-4045-9DF4-074190624C05}"/>
              </a:ext>
            </a:extLst>
          </p:cNvPr>
          <p:cNvSpPr txBox="1"/>
          <p:nvPr/>
        </p:nvSpPr>
        <p:spPr>
          <a:xfrm>
            <a:off x="82286" y="4681051"/>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Les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effectLst/>
                <a:uLnTx/>
                <a:uFillTx/>
                <a:latin typeface="Century Gothic" panose="020F0302020204030204"/>
                <a:ea typeface="+mn-ea"/>
                <a:cs typeface="Arial"/>
                <a:sym typeface="Arial"/>
              </a:rPr>
              <a:t>mando</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 </a:t>
            </a:r>
            <a:r>
              <a:rPr kumimoji="0" lang="en-GB" sz="2600" b="0" i="0" u="none" strike="noStrike" kern="1200" cap="none" spc="0" normalizeH="0" baseline="0" noProof="0" dirty="0" err="1">
                <a:ln>
                  <a:noFill/>
                </a:ln>
                <a:effectLst/>
                <a:uLnTx/>
                <a:uFillTx/>
                <a:latin typeface="Century Gothic" panose="020F0302020204030204"/>
                <a:ea typeface="+mn-ea"/>
                <a:cs typeface="Arial"/>
                <a:sym typeface="Arial"/>
              </a:rPr>
              <a:t>mensajes</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20" name="TextBox 7">
            <a:extLst>
              <a:ext uri="{FF2B5EF4-FFF2-40B4-BE49-F238E27FC236}">
                <a16:creationId xmlns:a16="http://schemas.microsoft.com/office/drawing/2014/main" id="{84CB0B40-6CAB-4045-9DF4-074190624C05}"/>
              </a:ext>
            </a:extLst>
          </p:cNvPr>
          <p:cNvSpPr txBox="1"/>
          <p:nvPr/>
        </p:nvSpPr>
        <p:spPr>
          <a:xfrm>
            <a:off x="4461576" y="4682285"/>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I send </a:t>
            </a: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them</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messages</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t>
            </a:r>
          </a:p>
        </p:txBody>
      </p:sp>
      <p:sp>
        <p:nvSpPr>
          <p:cNvPr id="7" name="Rectangle 6"/>
          <p:cNvSpPr/>
          <p:nvPr/>
        </p:nvSpPr>
        <p:spPr>
          <a:xfrm>
            <a:off x="11025864" y="2622856"/>
            <a:ext cx="455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cs typeface="Arial"/>
                <a:sym typeface="Arial"/>
              </a:rPr>
              <a:t>le</a:t>
            </a:r>
            <a:endParaRPr kumimoji="0" lang="en-GB" sz="2400" b="0" i="0" u="none" strike="noStrike" kern="0" cap="none" spc="0" normalizeH="0" baseline="0" noProof="0">
              <a:ln>
                <a:noFill/>
              </a:ln>
              <a:solidFill>
                <a:schemeClr val="tx2"/>
              </a:solidFill>
              <a:effectLst/>
              <a:uLnTx/>
              <a:uFillTx/>
              <a:latin typeface="Arial"/>
              <a:cs typeface="Arial"/>
              <a:sym typeface="Arial"/>
            </a:endParaRPr>
          </a:p>
        </p:txBody>
      </p:sp>
      <p:sp>
        <p:nvSpPr>
          <p:cNvPr id="15" name="Rounded Rectangular Callout 14"/>
          <p:cNvSpPr/>
          <p:nvPr/>
        </p:nvSpPr>
        <p:spPr>
          <a:xfrm>
            <a:off x="9066868" y="4623280"/>
            <a:ext cx="2856111" cy="1408836"/>
          </a:xfrm>
          <a:prstGeom prst="wedgeRoundRectCallout">
            <a:avLst>
              <a:gd name="adj1" fmla="val -58100"/>
              <a:gd name="adj2" fmla="val -2220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Les</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 can refer to all male, all female or mixed groups.</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sym typeface="Arial"/>
            </a:endParaRPr>
          </a:p>
        </p:txBody>
      </p:sp>
      <p:sp>
        <p:nvSpPr>
          <p:cNvPr id="21" name="TextBox 7">
            <a:extLst>
              <a:ext uri="{FF2B5EF4-FFF2-40B4-BE49-F238E27FC236}">
                <a16:creationId xmlns:a16="http://schemas.microsoft.com/office/drawing/2014/main" id="{BB4B1B86-CC6B-45A3-8650-9923FB0519BD}"/>
              </a:ext>
            </a:extLst>
          </p:cNvPr>
          <p:cNvSpPr txBox="1"/>
          <p:nvPr/>
        </p:nvSpPr>
        <p:spPr>
          <a:xfrm>
            <a:off x="4461576" y="3566388"/>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I send messages </a:t>
            </a: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to h</a:t>
            </a:r>
            <a:r>
              <a:rPr kumimoji="0" lang="en-GB" sz="2600" b="1" i="0" u="none" strike="noStrike" kern="1200" cap="none" spc="0" normalizeH="0" baseline="0" noProof="0" dirty="0">
                <a:ln>
                  <a:noFill/>
                </a:ln>
                <a:solidFill>
                  <a:schemeClr val="tx2"/>
                </a:solidFill>
                <a:effectLst/>
                <a:uLnTx/>
                <a:uFillTx/>
                <a:latin typeface="Century Gothic" panose="020F0302020204030204"/>
                <a:cs typeface="Arial"/>
                <a:sym typeface="Arial"/>
              </a:rPr>
              <a:t>im/her/it</a:t>
            </a:r>
            <a:r>
              <a:rPr kumimoji="0" lang="en-GB" sz="26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t>
            </a:r>
          </a:p>
        </p:txBody>
      </p:sp>
      <p:sp>
        <p:nvSpPr>
          <p:cNvPr id="22" name="Rectangle 21"/>
          <p:cNvSpPr/>
          <p:nvPr/>
        </p:nvSpPr>
        <p:spPr>
          <a:xfrm>
            <a:off x="9362898" y="4124227"/>
            <a:ext cx="59022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cs typeface="Arial"/>
                <a:sym typeface="Arial"/>
              </a:rPr>
              <a:t>les</a:t>
            </a:r>
            <a:endParaRPr kumimoji="0" lang="en-GB" sz="2400" b="0" i="0" u="none" strike="noStrike" kern="0" cap="none" spc="0" normalizeH="0" baseline="0" noProof="0">
              <a:ln>
                <a:noFill/>
              </a:ln>
              <a:solidFill>
                <a:schemeClr val="tx2"/>
              </a:solidFill>
              <a:effectLst/>
              <a:uLnTx/>
              <a:uFillTx/>
              <a:latin typeface="Arial"/>
              <a:cs typeface="Arial"/>
              <a:sym typeface="Arial"/>
            </a:endParaRPr>
          </a:p>
        </p:txBody>
      </p:sp>
    </p:spTree>
    <p:extLst>
      <p:ext uri="{BB962C8B-B14F-4D97-AF65-F5344CB8AC3E}">
        <p14:creationId xmlns:p14="http://schemas.microsoft.com/office/powerpoint/2010/main" val="245665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6" grpId="0" animBg="1"/>
      <p:bldP spid="7" grpId="0"/>
      <p:bldP spid="15"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865422" cy="647577"/>
          </a:xfrm>
        </p:spPr>
        <p:txBody>
          <a:bodyPr>
            <a:normAutofit/>
          </a:bodyPr>
          <a:lstStyle/>
          <a:p>
            <a:r>
              <a:rPr lang="en-GB" sz="2400" dirty="0">
                <a:solidFill>
                  <a:schemeClr val="bg1"/>
                </a:solidFill>
              </a:rPr>
              <a:t>Object pronouns ‘me’ and ‘</a:t>
            </a:r>
            <a:r>
              <a:rPr lang="en-GB" sz="2400" dirty="0" err="1">
                <a:solidFill>
                  <a:schemeClr val="bg1"/>
                </a:solidFill>
              </a:rPr>
              <a:t>te</a:t>
            </a:r>
            <a:r>
              <a:rPr lang="en-GB" sz="2400"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6" name="TextBox 7">
            <a:extLst>
              <a:ext uri="{FF2B5EF4-FFF2-40B4-BE49-F238E27FC236}">
                <a16:creationId xmlns:a16="http://schemas.microsoft.com/office/drawing/2014/main" id="{84CB0B40-6CAB-4045-9DF4-074190624C05}"/>
              </a:ext>
            </a:extLst>
          </p:cNvPr>
          <p:cNvSpPr txBox="1"/>
          <p:nvPr/>
        </p:nvSpPr>
        <p:spPr>
          <a:xfrm>
            <a:off x="345929" y="2006696"/>
            <a:ext cx="1268173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If the person affected by the action is ‘</a:t>
            </a:r>
            <a:r>
              <a:rPr kumimoji="0" lang="en-GB" sz="2600" b="1" i="1" u="none" strike="noStrike" kern="1200" cap="none" spc="0" normalizeH="0" baseline="0" noProof="0" dirty="0">
                <a:ln>
                  <a:noFill/>
                </a:ln>
                <a:effectLst/>
                <a:uLnTx/>
                <a:uFillTx/>
                <a:latin typeface="Century Gothic" panose="020B0502020202020204" pitchFamily="34" charset="0"/>
                <a:ea typeface="+mn-ea"/>
                <a:cs typeface="Arial"/>
                <a:sym typeface="Arial"/>
              </a:rPr>
              <a:t>me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 use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Arial"/>
                <a:sym typeface="Arial"/>
              </a:rPr>
              <a:t>____</a:t>
            </a:r>
            <a:r>
              <a:rPr kumimoji="0" lang="en-GB" sz="2600" b="0" i="0" u="none" strike="noStrike" kern="1200" cap="none" spc="0" normalizeH="0" baseline="0" noProof="0" dirty="0">
                <a:ln>
                  <a:noFill/>
                </a:ln>
                <a:effectLst/>
                <a:uLnTx/>
                <a:uFillTx/>
                <a:latin typeface="Century Gothic" panose="020B0502020202020204" pitchFamily="34" charset="0"/>
                <a:ea typeface="+mn-ea"/>
                <a:cs typeface="Arial"/>
                <a:sym typeface="Arial"/>
              </a:rPr>
              <a:t>.</a:t>
            </a:r>
            <a:endParaRPr kumimoji="0" lang="en-GB" sz="2600" b="0" i="0" u="none" strike="noStrike" kern="1200" cap="none" spc="0" normalizeH="0" baseline="0" noProof="0" dirty="0">
              <a:ln>
                <a:noFill/>
              </a:ln>
              <a:effectLst/>
              <a:uLnTx/>
              <a:uFillTx/>
              <a:latin typeface="Tw Cen MT" panose="020B0602020104020603"/>
              <a:ea typeface="+mn-ea"/>
              <a:cs typeface="Arial"/>
              <a:sym typeface="Arial"/>
            </a:endParaRPr>
          </a:p>
        </p:txBody>
      </p:sp>
      <p:sp>
        <p:nvSpPr>
          <p:cNvPr id="7" name="TextBox 7">
            <a:extLst>
              <a:ext uri="{FF2B5EF4-FFF2-40B4-BE49-F238E27FC236}">
                <a16:creationId xmlns:a16="http://schemas.microsoft.com/office/drawing/2014/main" id="{84CB0B40-6CAB-4045-9DF4-074190624C05}"/>
              </a:ext>
            </a:extLst>
          </p:cNvPr>
          <p:cNvSpPr txBox="1"/>
          <p:nvPr/>
        </p:nvSpPr>
        <p:spPr>
          <a:xfrm>
            <a:off x="335409" y="2554960"/>
            <a:ext cx="37785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Me</a:t>
            </a:r>
            <a:r>
              <a:rPr lang="en-GB" sz="2600" dirty="0">
                <a:solidFill>
                  <a:srgbClr val="203864"/>
                </a:solidFill>
                <a:latin typeface="Century Gothic" panose="020F0302020204030204"/>
                <a:cs typeface="Arial"/>
                <a:sym typeface="Arial"/>
              </a:rPr>
              <a:t> </a:t>
            </a:r>
            <a:r>
              <a:rPr lang="en-GB" sz="2600" dirty="0" err="1">
                <a:latin typeface="Century Gothic" panose="020F0302020204030204"/>
                <a:cs typeface="Arial"/>
                <a:sym typeface="Arial"/>
              </a:rPr>
              <a:t>compran</a:t>
            </a:r>
            <a:r>
              <a:rPr lang="en-GB" sz="2600" dirty="0">
                <a:latin typeface="Century Gothic" panose="020F0302020204030204"/>
                <a:cs typeface="Arial"/>
                <a:sym typeface="Arial"/>
              </a:rPr>
              <a:t> </a:t>
            </a:r>
            <a:r>
              <a:rPr lang="en-GB" sz="2600" dirty="0" err="1">
                <a:latin typeface="Century Gothic" panose="020F0302020204030204"/>
                <a:cs typeface="Arial"/>
                <a:sym typeface="Arial"/>
              </a:rPr>
              <a:t>ropa</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8" name="TextBox 7">
            <a:extLst>
              <a:ext uri="{FF2B5EF4-FFF2-40B4-BE49-F238E27FC236}">
                <a16:creationId xmlns:a16="http://schemas.microsoft.com/office/drawing/2014/main" id="{84CB0B40-6CAB-4045-9DF4-074190624C05}"/>
              </a:ext>
            </a:extLst>
          </p:cNvPr>
          <p:cNvSpPr txBox="1"/>
          <p:nvPr/>
        </p:nvSpPr>
        <p:spPr>
          <a:xfrm>
            <a:off x="4711467" y="2554960"/>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effectLst/>
                <a:uLnTx/>
                <a:uFillTx/>
                <a:latin typeface="Century Gothic" panose="020F0302020204030204"/>
                <a:cs typeface="Arial"/>
                <a:sym typeface="Arial"/>
              </a:rPr>
              <a:t>They buy </a:t>
            </a:r>
            <a:r>
              <a:rPr lang="en-GB" sz="2600" b="1" i="1" dirty="0">
                <a:solidFill>
                  <a:schemeClr val="tx2"/>
                </a:solidFill>
                <a:latin typeface="Century Gothic" panose="020F0302020204030204"/>
                <a:cs typeface="Arial"/>
                <a:sym typeface="Arial"/>
              </a:rPr>
              <a:t>me</a:t>
            </a:r>
            <a:r>
              <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rPr>
              <a:t> </a:t>
            </a:r>
            <a:r>
              <a:rPr kumimoji="0" lang="en-GB" sz="2600" b="0" i="1" u="none" strike="noStrike" kern="1200" cap="none" spc="0" normalizeH="0" baseline="0" noProof="0" dirty="0">
                <a:ln>
                  <a:noFill/>
                </a:ln>
                <a:effectLst/>
                <a:uLnTx/>
                <a:uFillTx/>
                <a:latin typeface="Century Gothic" panose="020F0302020204030204"/>
                <a:cs typeface="Arial"/>
                <a:sym typeface="Arial"/>
              </a:rPr>
              <a:t>clothes</a:t>
            </a:r>
            <a:r>
              <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rPr>
              <a:t>.</a:t>
            </a:r>
          </a:p>
        </p:txBody>
      </p:sp>
      <p:sp>
        <p:nvSpPr>
          <p:cNvPr id="9" name="TextBox 7">
            <a:extLst>
              <a:ext uri="{FF2B5EF4-FFF2-40B4-BE49-F238E27FC236}">
                <a16:creationId xmlns:a16="http://schemas.microsoft.com/office/drawing/2014/main" id="{84CB0B40-6CAB-4045-9DF4-074190624C05}"/>
              </a:ext>
            </a:extLst>
          </p:cNvPr>
          <p:cNvSpPr txBox="1"/>
          <p:nvPr/>
        </p:nvSpPr>
        <p:spPr>
          <a:xfrm>
            <a:off x="332178" y="4280949"/>
            <a:ext cx="1231848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u="none" strike="noStrike" kern="1200" cap="none" spc="0" normalizeH="0" baseline="0" noProof="0" dirty="0">
                <a:ln>
                  <a:noFill/>
                </a:ln>
                <a:effectLst/>
                <a:uLnTx/>
                <a:uFillTx/>
                <a:latin typeface="Century Gothic" panose="020B0502020202020204" pitchFamily="34" charset="0"/>
                <a:cs typeface="Arial"/>
                <a:sym typeface="Arial"/>
              </a:rPr>
              <a:t>If the person affected by the action is ‘</a:t>
            </a:r>
            <a:r>
              <a:rPr kumimoji="0" lang="en-GB" sz="2600" b="1" i="1" u="none" strike="noStrike" kern="1200" cap="none" spc="0" normalizeH="0" baseline="0" noProof="0" dirty="0">
                <a:ln>
                  <a:noFill/>
                </a:ln>
                <a:effectLst/>
                <a:uLnTx/>
                <a:uFillTx/>
                <a:latin typeface="Century Gothic" panose="020B0502020202020204" pitchFamily="34" charset="0"/>
                <a:cs typeface="Arial"/>
                <a:sym typeface="Arial"/>
              </a:rPr>
              <a:t>you</a:t>
            </a:r>
            <a:r>
              <a:rPr kumimoji="0" lang="en-GB" sz="2600" u="none" strike="noStrike" kern="1200" cap="none" spc="0" normalizeH="0" baseline="0" noProof="0" dirty="0">
                <a:ln>
                  <a:noFill/>
                </a:ln>
                <a:effectLst/>
                <a:uLnTx/>
                <a:uFillTx/>
                <a:latin typeface="Century Gothic" panose="020B0502020202020204" pitchFamily="34" charset="0"/>
                <a:cs typeface="Arial"/>
                <a:sym typeface="Arial"/>
              </a:rPr>
              <a:t>’, use </a:t>
            </a:r>
            <a:r>
              <a:rPr lang="en-GB" sz="2600" dirty="0">
                <a:solidFill>
                  <a:srgbClr val="002060"/>
                </a:solidFill>
                <a:latin typeface="Century Gothic" panose="020B0502020202020204" pitchFamily="34" charset="0"/>
                <a:cs typeface="Arial"/>
                <a:sym typeface="Arial"/>
              </a:rPr>
              <a:t>___</a:t>
            </a:r>
            <a:r>
              <a:rPr kumimoji="0" lang="en-GB" sz="260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600" u="none" strike="noStrike" kern="1200" cap="none" spc="0" normalizeH="0" baseline="0" noProof="0" dirty="0">
              <a:ln>
                <a:noFill/>
              </a:ln>
              <a:solidFill>
                <a:prstClr val="black"/>
              </a:solidFill>
              <a:effectLst/>
              <a:uLnTx/>
              <a:uFillTx/>
              <a:latin typeface="Tw Cen MT" panose="020B0602020104020603"/>
              <a:cs typeface="Arial"/>
              <a:sym typeface="Arial"/>
            </a:endParaRPr>
          </a:p>
        </p:txBody>
      </p:sp>
      <p:sp>
        <p:nvSpPr>
          <p:cNvPr id="10" name="TextBox 7">
            <a:extLst>
              <a:ext uri="{FF2B5EF4-FFF2-40B4-BE49-F238E27FC236}">
                <a16:creationId xmlns:a16="http://schemas.microsoft.com/office/drawing/2014/main" id="{84CB0B40-6CAB-4045-9DF4-074190624C05}"/>
              </a:ext>
            </a:extLst>
          </p:cNvPr>
          <p:cNvSpPr txBox="1"/>
          <p:nvPr/>
        </p:nvSpPr>
        <p:spPr>
          <a:xfrm>
            <a:off x="332176" y="4846934"/>
            <a:ext cx="5865423" cy="492443"/>
          </a:xfrm>
          <a:prstGeom prst="rect">
            <a:avLst/>
          </a:prstGeom>
          <a:noFill/>
        </p:spPr>
        <p:txBody>
          <a:bodyPr wrap="square" rtlCol="0">
            <a:spAutoFit/>
          </a:bodyPr>
          <a:lstStyle/>
          <a:p>
            <a:pPr lvl="0">
              <a:defRPr/>
            </a:pPr>
            <a:r>
              <a:rPr kumimoji="0" lang="en-GB" sz="2600" b="1" i="0" u="none" strike="noStrike" kern="1200" cap="none" spc="0" normalizeH="0" baseline="0" noProof="0" dirty="0" err="1">
                <a:ln>
                  <a:noFill/>
                </a:ln>
                <a:solidFill>
                  <a:schemeClr val="tx2"/>
                </a:solidFill>
                <a:effectLst/>
                <a:uLnTx/>
                <a:uFillTx/>
                <a:latin typeface="Century Gothic" panose="020F0302020204030204"/>
                <a:ea typeface="+mn-ea"/>
                <a:cs typeface="Arial"/>
                <a:sym typeface="Arial"/>
              </a:rPr>
              <a:t>Te</a:t>
            </a:r>
            <a:r>
              <a:rPr kumimoji="0" lang="en-GB" sz="2600" b="0" i="0"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 </a:t>
            </a:r>
            <a:r>
              <a:rPr lang="en-GB" sz="2600" dirty="0" err="1">
                <a:cs typeface="Arial"/>
                <a:sym typeface="Arial"/>
              </a:rPr>
              <a:t>traen</a:t>
            </a:r>
            <a:r>
              <a:rPr lang="en-GB" sz="2600" dirty="0">
                <a:cs typeface="Arial"/>
                <a:sym typeface="Arial"/>
              </a:rPr>
              <a:t> comida para la fiesta</a:t>
            </a:r>
            <a:r>
              <a:rPr kumimoji="0" lang="en-GB" sz="2600" b="0" i="0"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11" name="TextBox 7">
            <a:extLst>
              <a:ext uri="{FF2B5EF4-FFF2-40B4-BE49-F238E27FC236}">
                <a16:creationId xmlns:a16="http://schemas.microsoft.com/office/drawing/2014/main" id="{84CB0B40-6CAB-4045-9DF4-074190624C05}"/>
              </a:ext>
            </a:extLst>
          </p:cNvPr>
          <p:cNvSpPr txBox="1"/>
          <p:nvPr/>
        </p:nvSpPr>
        <p:spPr>
          <a:xfrm>
            <a:off x="5899993" y="4859568"/>
            <a:ext cx="62936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0" normalizeH="0" baseline="0" noProof="0" dirty="0">
                <a:ln>
                  <a:noFill/>
                </a:ln>
                <a:effectLst/>
                <a:uLnTx/>
                <a:uFillTx/>
                <a:latin typeface="Century Gothic" panose="020F0302020204030204"/>
                <a:ea typeface="+mn-ea"/>
                <a:cs typeface="Arial"/>
                <a:sym typeface="Arial"/>
              </a:rPr>
              <a:t>They bring </a:t>
            </a:r>
            <a:r>
              <a:rPr kumimoji="0" lang="en-GB" sz="2600" b="1" i="1" u="none" strike="noStrike" kern="1200" cap="none" spc="0" normalizeH="0" baseline="0" noProof="0" dirty="0">
                <a:ln>
                  <a:noFill/>
                </a:ln>
                <a:solidFill>
                  <a:schemeClr val="tx2"/>
                </a:solidFill>
                <a:effectLst/>
                <a:uLnTx/>
                <a:uFillTx/>
                <a:latin typeface="Century Gothic" panose="020F0302020204030204"/>
                <a:ea typeface="+mn-ea"/>
                <a:cs typeface="Arial"/>
                <a:sym typeface="Arial"/>
              </a:rPr>
              <a:t>you</a:t>
            </a:r>
            <a:r>
              <a:rPr kumimoji="0" lang="en-GB" sz="26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a:t>
            </a:r>
            <a:r>
              <a:rPr kumimoji="0" lang="en-GB" sz="2600" b="0" i="1" u="none" strike="noStrike" kern="1200" cap="none" spc="0" normalizeH="0" baseline="0" noProof="0" dirty="0">
                <a:ln>
                  <a:noFill/>
                </a:ln>
                <a:effectLst/>
                <a:uLnTx/>
                <a:uFillTx/>
                <a:latin typeface="Century Gothic" panose="020F0302020204030204"/>
                <a:ea typeface="+mn-ea"/>
                <a:cs typeface="Arial"/>
                <a:sym typeface="Arial"/>
              </a:rPr>
              <a:t>food</a:t>
            </a:r>
            <a:r>
              <a:rPr kumimoji="0" lang="en-GB" sz="2600" b="0" i="1" u="none" strike="noStrike" kern="1200" cap="none" spc="0" normalizeH="0" noProof="0" dirty="0">
                <a:ln>
                  <a:noFill/>
                </a:ln>
                <a:effectLst/>
                <a:uLnTx/>
                <a:uFillTx/>
                <a:latin typeface="Century Gothic" panose="020F0302020204030204"/>
                <a:ea typeface="+mn-ea"/>
                <a:cs typeface="Arial"/>
                <a:sym typeface="Arial"/>
              </a:rPr>
              <a:t> for the party</a:t>
            </a:r>
            <a:r>
              <a:rPr kumimoji="0" lang="en-GB" sz="2600" b="0" i="1" u="none" strike="noStrike" kern="1200" cap="none" spc="0" normalizeH="0" baseline="0" noProof="0" dirty="0">
                <a:ln>
                  <a:noFill/>
                </a:ln>
                <a:effectLst/>
                <a:uLnTx/>
                <a:uFillTx/>
                <a:latin typeface="Century Gothic" panose="020F0302020204030204"/>
                <a:ea typeface="+mn-ea"/>
                <a:cs typeface="Arial"/>
                <a:sym typeface="Arial"/>
              </a:rPr>
              <a:t>.</a:t>
            </a:r>
          </a:p>
        </p:txBody>
      </p:sp>
      <p:sp>
        <p:nvSpPr>
          <p:cNvPr id="12" name="Rectangle 11"/>
          <p:cNvSpPr/>
          <p:nvPr/>
        </p:nvSpPr>
        <p:spPr>
          <a:xfrm>
            <a:off x="8143900" y="2006696"/>
            <a:ext cx="6703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dirty="0">
                <a:ln>
                  <a:noFill/>
                </a:ln>
                <a:solidFill>
                  <a:schemeClr val="tx2"/>
                </a:solidFill>
                <a:effectLst/>
                <a:uLnTx/>
                <a:uFillTx/>
                <a:latin typeface="Century Gothic" panose="020F0302020204030204"/>
                <a:cs typeface="Arial"/>
                <a:sym typeface="Arial"/>
              </a:rPr>
              <a:t>me</a:t>
            </a:r>
            <a:endParaRPr kumimoji="0" lang="en-GB" sz="2400" b="0" i="0" u="none" strike="noStrike" kern="0" cap="none" spc="0" normalizeH="0" baseline="0" noProof="0" dirty="0">
              <a:ln>
                <a:noFill/>
              </a:ln>
              <a:solidFill>
                <a:schemeClr val="tx2"/>
              </a:solidFill>
              <a:effectLst/>
              <a:uLnTx/>
              <a:uFillTx/>
              <a:latin typeface="Arial"/>
              <a:cs typeface="Arial"/>
              <a:sym typeface="Arial"/>
            </a:endParaRPr>
          </a:p>
        </p:txBody>
      </p:sp>
      <p:sp>
        <p:nvSpPr>
          <p:cNvPr id="13" name="TextBox 7">
            <a:extLst>
              <a:ext uri="{FF2B5EF4-FFF2-40B4-BE49-F238E27FC236}">
                <a16:creationId xmlns:a16="http://schemas.microsoft.com/office/drawing/2014/main" id="{BB4B1B86-CC6B-45A3-8650-9923FB0519BD}"/>
              </a:ext>
            </a:extLst>
          </p:cNvPr>
          <p:cNvSpPr txBox="1"/>
          <p:nvPr/>
        </p:nvSpPr>
        <p:spPr>
          <a:xfrm>
            <a:off x="4711467" y="3039531"/>
            <a:ext cx="6293620" cy="492443"/>
          </a:xfrm>
          <a:prstGeom prst="rect">
            <a:avLst/>
          </a:prstGeom>
          <a:noFill/>
        </p:spPr>
        <p:txBody>
          <a:bodyPr wrap="square" rtlCol="0">
            <a:spAutoFit/>
          </a:bodyPr>
          <a:lstStyle/>
          <a:p>
            <a:pPr lvl="0">
              <a:defRPr/>
            </a:pPr>
            <a:r>
              <a:rPr kumimoji="0" lang="en-GB" sz="2600" b="0" i="1" u="none" strike="noStrike" kern="1200" cap="none" spc="0" normalizeH="0" baseline="0" noProof="0" dirty="0">
                <a:ln>
                  <a:noFill/>
                </a:ln>
                <a:effectLst/>
                <a:uLnTx/>
                <a:uFillTx/>
                <a:latin typeface="Century Gothic" panose="020F0302020204030204"/>
                <a:cs typeface="Arial"/>
                <a:sym typeface="Arial"/>
              </a:rPr>
              <a:t>They buy clothes for </a:t>
            </a:r>
            <a:r>
              <a:rPr lang="en-GB" sz="2600" b="1" i="1" dirty="0">
                <a:solidFill>
                  <a:schemeClr val="tx2"/>
                </a:solidFill>
                <a:cs typeface="Arial"/>
                <a:sym typeface="Arial"/>
              </a:rPr>
              <a:t>me</a:t>
            </a:r>
            <a:r>
              <a:rPr kumimoji="0" lang="en-GB" sz="2600" b="0" i="1" u="none" strike="noStrike" kern="1200" cap="none" spc="0" normalizeH="0" baseline="0" noProof="0" dirty="0">
                <a:ln>
                  <a:noFill/>
                </a:ln>
                <a:solidFill>
                  <a:srgbClr val="203864"/>
                </a:solidFill>
                <a:effectLst/>
                <a:uLnTx/>
                <a:uFillTx/>
                <a:latin typeface="Century Gothic" panose="020F0302020204030204"/>
                <a:cs typeface="Arial"/>
                <a:sym typeface="Arial"/>
              </a:rPr>
              <a:t>.</a:t>
            </a:r>
          </a:p>
        </p:txBody>
      </p:sp>
      <p:sp>
        <p:nvSpPr>
          <p:cNvPr id="14" name="Rectangle 13"/>
          <p:cNvSpPr/>
          <p:nvPr/>
        </p:nvSpPr>
        <p:spPr>
          <a:xfrm>
            <a:off x="8169898" y="4299910"/>
            <a:ext cx="4748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cs typeface="Arial"/>
                <a:sym typeface="Arial"/>
              </a:rPr>
              <a:t>te</a:t>
            </a:r>
            <a:endParaRPr kumimoji="0" lang="en-GB" sz="2400" b="0" i="0" u="none" strike="noStrike" kern="0" cap="none" spc="0" normalizeH="0" baseline="0" noProof="0">
              <a:ln>
                <a:noFill/>
              </a:ln>
              <a:solidFill>
                <a:schemeClr val="tx2"/>
              </a:solidFill>
              <a:effectLst/>
              <a:uLnTx/>
              <a:uFillTx/>
              <a:latin typeface="Arial"/>
              <a:cs typeface="Arial"/>
              <a:sym typeface="Arial"/>
            </a:endParaRPr>
          </a:p>
        </p:txBody>
      </p:sp>
      <p:sp>
        <p:nvSpPr>
          <p:cNvPr id="15" name="Rounded Rectangular Callout 14"/>
          <p:cNvSpPr/>
          <p:nvPr/>
        </p:nvSpPr>
        <p:spPr>
          <a:xfrm>
            <a:off x="8621486" y="853638"/>
            <a:ext cx="3306657" cy="992919"/>
          </a:xfrm>
          <a:prstGeom prst="wedgeRoundRectCallout">
            <a:avLst>
              <a:gd name="adj1" fmla="val -39657"/>
              <a:gd name="adj2" fmla="val 6766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¡Atención! </a:t>
            </a:r>
            <a:r>
              <a:rPr lang="en-GB" sz="2000">
                <a:solidFill>
                  <a:srgbClr val="002060"/>
                </a:solidFill>
              </a:rPr>
              <a:t>Escucha la pronunciación:</a:t>
            </a:r>
          </a:p>
        </p:txBody>
      </p:sp>
      <p:sp>
        <p:nvSpPr>
          <p:cNvPr id="16" name="Google Shape;898;p32">
            <a:hlinkClick r:id="" action="ppaction://noaction">
              <a:snd r:embed="rId3" name="me.wav"/>
            </a:hlinkClick>
          </p:cNvPr>
          <p:cNvSpPr/>
          <p:nvPr/>
        </p:nvSpPr>
        <p:spPr>
          <a:xfrm>
            <a:off x="11337917" y="13468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TextBox 7">
            <a:extLst>
              <a:ext uri="{FF2B5EF4-FFF2-40B4-BE49-F238E27FC236}">
                <a16:creationId xmlns:a16="http://schemas.microsoft.com/office/drawing/2014/main" id="{84CB0B40-6CAB-4045-9DF4-074190624C05}"/>
              </a:ext>
            </a:extLst>
          </p:cNvPr>
          <p:cNvSpPr txBox="1"/>
          <p:nvPr/>
        </p:nvSpPr>
        <p:spPr>
          <a:xfrm>
            <a:off x="5899993" y="5352011"/>
            <a:ext cx="6293620" cy="492443"/>
          </a:xfrm>
          <a:prstGeom prst="rect">
            <a:avLst/>
          </a:prstGeom>
          <a:noFill/>
        </p:spPr>
        <p:txBody>
          <a:bodyPr wrap="square" rtlCol="0">
            <a:spAutoFit/>
          </a:bodyPr>
          <a:lstStyle/>
          <a:p>
            <a:pPr lvl="0">
              <a:defRPr/>
            </a:pPr>
            <a:r>
              <a:rPr kumimoji="0" lang="en-GB" sz="2600" b="0" i="1" u="none" strike="noStrike" kern="1200" cap="none" spc="0" normalizeH="0" baseline="0" noProof="0" dirty="0">
                <a:ln>
                  <a:noFill/>
                </a:ln>
                <a:effectLst/>
                <a:uLnTx/>
                <a:uFillTx/>
                <a:latin typeface="Century Gothic" panose="020F0302020204030204"/>
                <a:cs typeface="Arial"/>
                <a:sym typeface="Arial"/>
              </a:rPr>
              <a:t>They bring food</a:t>
            </a:r>
            <a:r>
              <a:rPr kumimoji="0" lang="en-GB" sz="2600" b="0" i="1" u="none" strike="noStrike" kern="1200" cap="none" spc="0" normalizeH="0" noProof="0" dirty="0">
                <a:ln>
                  <a:noFill/>
                </a:ln>
                <a:effectLst/>
                <a:uLnTx/>
                <a:uFillTx/>
                <a:latin typeface="Century Gothic" panose="020F0302020204030204"/>
                <a:cs typeface="Arial"/>
                <a:sym typeface="Arial"/>
              </a:rPr>
              <a:t> </a:t>
            </a:r>
            <a:r>
              <a:rPr lang="en-GB" sz="2600" b="1" i="1" noProof="0" dirty="0">
                <a:solidFill>
                  <a:schemeClr val="tx2"/>
                </a:solidFill>
                <a:cs typeface="Arial"/>
                <a:sym typeface="Arial"/>
              </a:rPr>
              <a:t>to y</a:t>
            </a:r>
            <a:r>
              <a:rPr lang="en-GB" sz="2600" b="1" i="1" dirty="0" err="1">
                <a:solidFill>
                  <a:schemeClr val="tx2"/>
                </a:solidFill>
                <a:cs typeface="Arial"/>
                <a:sym typeface="Arial"/>
              </a:rPr>
              <a:t>ou</a:t>
            </a:r>
            <a:r>
              <a:rPr lang="en-GB" sz="2600" b="1" i="1" dirty="0">
                <a:solidFill>
                  <a:schemeClr val="tx2"/>
                </a:solidFill>
                <a:cs typeface="Arial"/>
                <a:sym typeface="Arial"/>
              </a:rPr>
              <a:t> </a:t>
            </a:r>
            <a:r>
              <a:rPr kumimoji="0" lang="en-GB" sz="2600" b="0" i="1" u="none" strike="noStrike" kern="1200" cap="none" spc="0" normalizeH="0" noProof="0" dirty="0">
                <a:ln>
                  <a:noFill/>
                </a:ln>
                <a:effectLst/>
                <a:uLnTx/>
                <a:uFillTx/>
                <a:latin typeface="Century Gothic" panose="020F0302020204030204"/>
                <a:cs typeface="Arial"/>
                <a:sym typeface="Arial"/>
              </a:rPr>
              <a:t>for the party</a:t>
            </a:r>
            <a:r>
              <a:rPr kumimoji="0" lang="en-GB" sz="2600" b="0" i="1" u="none" strike="noStrike" kern="1200" cap="none" spc="0" normalizeH="0" baseline="0" noProof="0" dirty="0">
                <a:ln>
                  <a:noFill/>
                </a:ln>
                <a:effectLst/>
                <a:uLnTx/>
                <a:uFillTx/>
                <a:latin typeface="Century Gothic" panose="020F0302020204030204"/>
                <a:cs typeface="Arial"/>
                <a:sym typeface="Arial"/>
              </a:rPr>
              <a:t>.</a:t>
            </a:r>
          </a:p>
        </p:txBody>
      </p:sp>
    </p:spTree>
    <p:extLst>
      <p:ext uri="{BB962C8B-B14F-4D97-AF65-F5344CB8AC3E}">
        <p14:creationId xmlns:p14="http://schemas.microsoft.com/office/powerpoint/2010/main" val="30056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488855" cy="647577"/>
          </a:xfrm>
        </p:spPr>
        <p:txBody>
          <a:bodyPr>
            <a:normAutofit fontScale="90000"/>
          </a:bodyPr>
          <a:lstStyle/>
          <a:p>
            <a:r>
              <a:rPr lang="en-GB" sz="2800" b="1">
                <a:solidFill>
                  <a:schemeClr val="bg1"/>
                </a:solidFill>
              </a:rPr>
              <a:t>¿Qué hace Diego los sábados?</a:t>
            </a:r>
          </a:p>
        </p:txBody>
      </p:sp>
      <p:sp>
        <p:nvSpPr>
          <p:cNvPr id="5" name="Google Shape;898;p32">
            <a:hlinkClick r:id="" action="ppaction://noaction">
              <a:snd r:embed="rId3" name="1 Me prepara el.wav"/>
            </a:hlinkClick>
          </p:cNvPr>
          <p:cNvSpPr/>
          <p:nvPr/>
        </p:nvSpPr>
        <p:spPr>
          <a:xfrm>
            <a:off x="616083" y="242728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16083" y="1099597"/>
            <a:ext cx="10734806" cy="769441"/>
          </a:xfrm>
          <a:prstGeom prst="rect">
            <a:avLst/>
          </a:prstGeom>
          <a:noFill/>
        </p:spPr>
        <p:txBody>
          <a:bodyPr wrap="square" rtlCol="0">
            <a:spAutoFit/>
          </a:bodyPr>
          <a:lstStyle/>
          <a:p>
            <a:r>
              <a:rPr lang="en-GB" sz="2200" dirty="0"/>
              <a:t>Lucía describe las </a:t>
            </a:r>
            <a:r>
              <a:rPr lang="en-GB" sz="2200" dirty="0" err="1"/>
              <a:t>actividades</a:t>
            </a:r>
            <a:r>
              <a:rPr lang="en-GB" sz="2200" dirty="0"/>
              <a:t> de Diego los </a:t>
            </a:r>
            <a:r>
              <a:rPr lang="en-GB" sz="2200" dirty="0" err="1"/>
              <a:t>sábados</a:t>
            </a:r>
            <a:r>
              <a:rPr lang="en-GB" sz="2200" dirty="0"/>
              <a:t>.</a:t>
            </a:r>
          </a:p>
          <a:p>
            <a:r>
              <a:rPr lang="en-GB" sz="2200" dirty="0"/>
              <a:t>¿</a:t>
            </a:r>
            <a:r>
              <a:rPr lang="en-GB" sz="2200" dirty="0" err="1"/>
              <a:t>Qué</a:t>
            </a:r>
            <a:r>
              <a:rPr lang="en-GB" sz="2200" dirty="0"/>
              <a:t> </a:t>
            </a:r>
            <a:r>
              <a:rPr lang="en-GB" sz="2200" dirty="0" err="1"/>
              <a:t>significa</a:t>
            </a:r>
            <a:r>
              <a:rPr lang="en-GB" sz="2200" dirty="0"/>
              <a:t> la </a:t>
            </a:r>
            <a:r>
              <a:rPr lang="en-GB" sz="2200" dirty="0" err="1"/>
              <a:t>frase</a:t>
            </a:r>
            <a:r>
              <a:rPr lang="en-GB" sz="2200" dirty="0"/>
              <a:t>? </a:t>
            </a:r>
            <a:r>
              <a:rPr lang="en-GB" sz="2200" dirty="0" err="1"/>
              <a:t>Elige</a:t>
            </a:r>
            <a:r>
              <a:rPr lang="en-GB" sz="2200" dirty="0"/>
              <a:t> la </a:t>
            </a:r>
            <a:r>
              <a:rPr lang="en-GB" sz="2200" dirty="0" err="1"/>
              <a:t>opción</a:t>
            </a:r>
            <a:r>
              <a:rPr lang="en-GB" sz="2200" dirty="0"/>
              <a:t> </a:t>
            </a:r>
            <a:r>
              <a:rPr lang="en-GB" sz="2200" dirty="0" err="1"/>
              <a:t>correcta</a:t>
            </a:r>
            <a:r>
              <a:rPr lang="en-GB" sz="2200" dirty="0"/>
              <a:t> (‘A’ o ‘B’).</a:t>
            </a:r>
          </a:p>
        </p:txBody>
      </p:sp>
      <p:sp>
        <p:nvSpPr>
          <p:cNvPr id="7" name="Rectangle 6"/>
          <p:cNvSpPr/>
          <p:nvPr/>
        </p:nvSpPr>
        <p:spPr>
          <a:xfrm>
            <a:off x="1379885" y="2439874"/>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6537771" y="2427283"/>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p:cNvSpPr txBox="1"/>
          <p:nvPr/>
        </p:nvSpPr>
        <p:spPr>
          <a:xfrm>
            <a:off x="2130211" y="2432445"/>
            <a:ext cx="4171167" cy="430887"/>
          </a:xfrm>
          <a:prstGeom prst="rect">
            <a:avLst/>
          </a:prstGeom>
          <a:noFill/>
        </p:spPr>
        <p:txBody>
          <a:bodyPr wrap="square" rtlCol="0">
            <a:spAutoFit/>
          </a:bodyPr>
          <a:lstStyle/>
          <a:p>
            <a:pPr algn="l"/>
            <a:r>
              <a:rPr lang="en-GB" sz="2200" dirty="0"/>
              <a:t>He makes breakfast. </a:t>
            </a:r>
          </a:p>
        </p:txBody>
      </p:sp>
      <p:sp>
        <p:nvSpPr>
          <p:cNvPr id="10" name="TextBox 9"/>
          <p:cNvSpPr txBox="1"/>
          <p:nvPr/>
        </p:nvSpPr>
        <p:spPr>
          <a:xfrm>
            <a:off x="3365243" y="1948851"/>
            <a:ext cx="1916482" cy="461665"/>
          </a:xfrm>
          <a:prstGeom prst="rect">
            <a:avLst/>
          </a:prstGeom>
          <a:noFill/>
        </p:spPr>
        <p:txBody>
          <a:bodyPr wrap="square" rtlCol="0">
            <a:spAutoFit/>
          </a:bodyPr>
          <a:lstStyle/>
          <a:p>
            <a:pPr algn="l"/>
            <a:r>
              <a:rPr lang="en-GB" sz="2400" b="1"/>
              <a:t>A</a:t>
            </a:r>
            <a:endParaRPr lang="en-GB" sz="2400" b="1" dirty="0"/>
          </a:p>
        </p:txBody>
      </p:sp>
      <p:sp>
        <p:nvSpPr>
          <p:cNvPr id="11" name="TextBox 10"/>
          <p:cNvSpPr txBox="1"/>
          <p:nvPr/>
        </p:nvSpPr>
        <p:spPr>
          <a:xfrm>
            <a:off x="8925903" y="1948851"/>
            <a:ext cx="1916482" cy="461665"/>
          </a:xfrm>
          <a:prstGeom prst="rect">
            <a:avLst/>
          </a:prstGeom>
          <a:noFill/>
        </p:spPr>
        <p:txBody>
          <a:bodyPr wrap="square" rtlCol="0">
            <a:spAutoFit/>
          </a:bodyPr>
          <a:lstStyle/>
          <a:p>
            <a:pPr algn="l"/>
            <a:r>
              <a:rPr lang="en-GB" sz="2400" b="1"/>
              <a:t>B</a:t>
            </a:r>
            <a:endParaRPr lang="en-GB" sz="2400" b="1" dirty="0"/>
          </a:p>
        </p:txBody>
      </p:sp>
      <p:sp>
        <p:nvSpPr>
          <p:cNvPr id="12" name="TextBox 11"/>
          <p:cNvSpPr txBox="1"/>
          <p:nvPr/>
        </p:nvSpPr>
        <p:spPr>
          <a:xfrm>
            <a:off x="7187115" y="2427283"/>
            <a:ext cx="4171167" cy="430887"/>
          </a:xfrm>
          <a:prstGeom prst="rect">
            <a:avLst/>
          </a:prstGeom>
          <a:noFill/>
        </p:spPr>
        <p:txBody>
          <a:bodyPr wrap="square" rtlCol="0">
            <a:spAutoFit/>
          </a:bodyPr>
          <a:lstStyle/>
          <a:p>
            <a:pPr algn="l"/>
            <a:r>
              <a:rPr lang="en-GB" sz="2200" dirty="0"/>
              <a:t>He makes me breakfast. </a:t>
            </a:r>
          </a:p>
        </p:txBody>
      </p:sp>
      <p:sp>
        <p:nvSpPr>
          <p:cNvPr id="15"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4" name="Google Shape;898;p32">
            <a:hlinkClick r:id="" action="ppaction://noaction">
              <a:snd r:embed="rId4" name="2 Compra ropa.wav"/>
            </a:hlinkClick>
          </p:cNvPr>
          <p:cNvSpPr/>
          <p:nvPr/>
        </p:nvSpPr>
        <p:spPr>
          <a:xfrm>
            <a:off x="616083" y="349262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Rectangle 15"/>
          <p:cNvSpPr/>
          <p:nvPr/>
        </p:nvSpPr>
        <p:spPr>
          <a:xfrm>
            <a:off x="1379885" y="3505213"/>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p:cNvSpPr/>
          <p:nvPr/>
        </p:nvSpPr>
        <p:spPr>
          <a:xfrm>
            <a:off x="6537771" y="3492622"/>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p:cNvSpPr txBox="1"/>
          <p:nvPr/>
        </p:nvSpPr>
        <p:spPr>
          <a:xfrm>
            <a:off x="2130211" y="3497784"/>
            <a:ext cx="4171167" cy="430887"/>
          </a:xfrm>
          <a:prstGeom prst="rect">
            <a:avLst/>
          </a:prstGeom>
          <a:noFill/>
        </p:spPr>
        <p:txBody>
          <a:bodyPr wrap="square" rtlCol="0">
            <a:spAutoFit/>
          </a:bodyPr>
          <a:lstStyle/>
          <a:p>
            <a:pPr algn="l"/>
            <a:r>
              <a:rPr lang="en-GB" sz="2200" dirty="0"/>
              <a:t>He buys him clothes.</a:t>
            </a:r>
          </a:p>
        </p:txBody>
      </p:sp>
      <p:sp>
        <p:nvSpPr>
          <p:cNvPr id="19" name="TextBox 18"/>
          <p:cNvSpPr txBox="1"/>
          <p:nvPr/>
        </p:nvSpPr>
        <p:spPr>
          <a:xfrm>
            <a:off x="7187115" y="3492622"/>
            <a:ext cx="4171167" cy="430887"/>
          </a:xfrm>
          <a:prstGeom prst="rect">
            <a:avLst/>
          </a:prstGeom>
          <a:noFill/>
        </p:spPr>
        <p:txBody>
          <a:bodyPr wrap="square" rtlCol="0">
            <a:spAutoFit/>
          </a:bodyPr>
          <a:lstStyle/>
          <a:p>
            <a:pPr algn="l"/>
            <a:r>
              <a:rPr lang="en-GB" sz="2200"/>
              <a:t>He buys clothes.</a:t>
            </a:r>
            <a:endParaRPr lang="en-GB" sz="2200" dirty="0"/>
          </a:p>
        </p:txBody>
      </p:sp>
      <p:sp>
        <p:nvSpPr>
          <p:cNvPr id="20" name="Google Shape;898;p32">
            <a:hlinkClick r:id="" action="ppaction://noaction">
              <a:snd r:embed="rId5" name="3 Les deja comida.wav"/>
            </a:hlinkClick>
          </p:cNvPr>
          <p:cNvSpPr/>
          <p:nvPr/>
        </p:nvSpPr>
        <p:spPr>
          <a:xfrm>
            <a:off x="616083" y="456694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Rectangle 20"/>
          <p:cNvSpPr/>
          <p:nvPr/>
        </p:nvSpPr>
        <p:spPr>
          <a:xfrm>
            <a:off x="1379885" y="4579531"/>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21"/>
          <p:cNvSpPr/>
          <p:nvPr/>
        </p:nvSpPr>
        <p:spPr>
          <a:xfrm>
            <a:off x="6537771" y="4566940"/>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p:cNvSpPr txBox="1"/>
          <p:nvPr/>
        </p:nvSpPr>
        <p:spPr>
          <a:xfrm>
            <a:off x="2130211" y="4563123"/>
            <a:ext cx="4171167" cy="769441"/>
          </a:xfrm>
          <a:prstGeom prst="rect">
            <a:avLst/>
          </a:prstGeom>
          <a:noFill/>
        </p:spPr>
        <p:txBody>
          <a:bodyPr wrap="square" rtlCol="0">
            <a:spAutoFit/>
          </a:bodyPr>
          <a:lstStyle/>
          <a:p>
            <a:pPr algn="l"/>
            <a:r>
              <a:rPr lang="en-GB" sz="2200"/>
              <a:t>He leaves them food on the table. </a:t>
            </a:r>
            <a:endParaRPr lang="en-GB" sz="2200" dirty="0"/>
          </a:p>
        </p:txBody>
      </p:sp>
      <p:sp>
        <p:nvSpPr>
          <p:cNvPr id="24" name="TextBox 23"/>
          <p:cNvSpPr txBox="1"/>
          <p:nvPr/>
        </p:nvSpPr>
        <p:spPr>
          <a:xfrm>
            <a:off x="7187115" y="4566940"/>
            <a:ext cx="4171167" cy="430887"/>
          </a:xfrm>
          <a:prstGeom prst="rect">
            <a:avLst/>
          </a:prstGeom>
          <a:noFill/>
        </p:spPr>
        <p:txBody>
          <a:bodyPr wrap="square" rtlCol="0">
            <a:spAutoFit/>
          </a:bodyPr>
          <a:lstStyle/>
          <a:p>
            <a:pPr algn="l"/>
            <a:r>
              <a:rPr lang="en-GB" sz="2200"/>
              <a:t>He leaves food on the table.</a:t>
            </a:r>
            <a:endParaRPr lang="en-GB" sz="2200" dirty="0"/>
          </a:p>
        </p:txBody>
      </p:sp>
      <p:sp>
        <p:nvSpPr>
          <p:cNvPr id="25" name="Google Shape;898;p32">
            <a:hlinkClick r:id="" action="ppaction://noaction">
              <a:snd r:embed="rId6" name="4 Envi%CC%81a muchas fotos.wav"/>
            </a:hlinkClick>
          </p:cNvPr>
          <p:cNvSpPr/>
          <p:nvPr/>
        </p:nvSpPr>
        <p:spPr>
          <a:xfrm>
            <a:off x="616083" y="565023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Rectangle 25"/>
          <p:cNvSpPr/>
          <p:nvPr/>
        </p:nvSpPr>
        <p:spPr>
          <a:xfrm>
            <a:off x="1379885" y="5662828"/>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p:cNvSpPr/>
          <p:nvPr/>
        </p:nvSpPr>
        <p:spPr>
          <a:xfrm>
            <a:off x="6537771" y="5650237"/>
            <a:ext cx="400833" cy="4398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p:cNvSpPr txBox="1"/>
          <p:nvPr/>
        </p:nvSpPr>
        <p:spPr>
          <a:xfrm>
            <a:off x="2130211" y="5655399"/>
            <a:ext cx="4171167" cy="430887"/>
          </a:xfrm>
          <a:prstGeom prst="rect">
            <a:avLst/>
          </a:prstGeom>
          <a:noFill/>
        </p:spPr>
        <p:txBody>
          <a:bodyPr wrap="square" rtlCol="0">
            <a:spAutoFit/>
          </a:bodyPr>
          <a:lstStyle/>
          <a:p>
            <a:pPr algn="l"/>
            <a:r>
              <a:rPr lang="en-GB" sz="2200"/>
              <a:t>He sends you a lot of photos. </a:t>
            </a:r>
            <a:endParaRPr lang="en-GB" sz="2200" dirty="0"/>
          </a:p>
        </p:txBody>
      </p:sp>
      <p:sp>
        <p:nvSpPr>
          <p:cNvPr id="29" name="TextBox 28"/>
          <p:cNvSpPr txBox="1"/>
          <p:nvPr/>
        </p:nvSpPr>
        <p:spPr>
          <a:xfrm>
            <a:off x="7187115" y="5650237"/>
            <a:ext cx="4171167" cy="430887"/>
          </a:xfrm>
          <a:prstGeom prst="rect">
            <a:avLst/>
          </a:prstGeom>
          <a:noFill/>
        </p:spPr>
        <p:txBody>
          <a:bodyPr wrap="square" rtlCol="0">
            <a:spAutoFit/>
          </a:bodyPr>
          <a:lstStyle/>
          <a:p>
            <a:pPr algn="l"/>
            <a:r>
              <a:rPr lang="en-GB" sz="2200"/>
              <a:t>He sends a lot of photos.</a:t>
            </a:r>
            <a:endParaRPr lang="en-GB" sz="2200" dirty="0"/>
          </a:p>
        </p:txBody>
      </p:sp>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25903" y="-135072"/>
            <a:ext cx="665202" cy="1679562"/>
          </a:xfrm>
          <a:prstGeom prst="rect">
            <a:avLst/>
          </a:prstGeom>
        </p:spPr>
      </p:pic>
      <p:sp>
        <p:nvSpPr>
          <p:cNvPr id="30" name="TextBox 29"/>
          <p:cNvSpPr txBox="1"/>
          <p:nvPr/>
        </p:nvSpPr>
        <p:spPr>
          <a:xfrm>
            <a:off x="9591105" y="776876"/>
            <a:ext cx="5080000" cy="707886"/>
          </a:xfrm>
          <a:prstGeom prst="rect">
            <a:avLst/>
          </a:prstGeom>
          <a:noFill/>
        </p:spPr>
        <p:txBody>
          <a:bodyPr wrap="square" rtlCol="0">
            <a:spAutoFit/>
          </a:bodyPr>
          <a:lstStyle/>
          <a:p>
            <a:pPr algn="l"/>
            <a:r>
              <a:rPr lang="en-GB" sz="2000" dirty="0"/>
              <a:t>Lucía</a:t>
            </a:r>
          </a:p>
          <a:p>
            <a:pPr algn="l"/>
            <a:r>
              <a:rPr lang="en-GB" sz="2000" dirty="0"/>
              <a:t>(‘me’)</a:t>
            </a:r>
          </a:p>
        </p:txBody>
      </p:sp>
      <p:pic>
        <p:nvPicPr>
          <p:cNvPr id="31" name="Picture 3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464800" y="840830"/>
            <a:ext cx="769257" cy="1442148"/>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1518" y="1010659"/>
            <a:ext cx="2812979" cy="1582301"/>
          </a:xfrm>
          <a:prstGeom prst="rect">
            <a:avLst/>
          </a:prstGeom>
        </p:spPr>
      </p:pic>
      <p:sp>
        <p:nvSpPr>
          <p:cNvPr id="33" name="TextBox 32"/>
          <p:cNvSpPr txBox="1"/>
          <p:nvPr/>
        </p:nvSpPr>
        <p:spPr>
          <a:xfrm>
            <a:off x="11131683" y="1284059"/>
            <a:ext cx="1101672" cy="707886"/>
          </a:xfrm>
          <a:prstGeom prst="rect">
            <a:avLst/>
          </a:prstGeom>
          <a:noFill/>
        </p:spPr>
        <p:txBody>
          <a:bodyPr wrap="square" rtlCol="0">
            <a:spAutoFit/>
          </a:bodyPr>
          <a:lstStyle/>
          <a:p>
            <a:pPr algn="l"/>
            <a:r>
              <a:rPr lang="en-GB" sz="2000"/>
              <a:t>Daniel</a:t>
            </a:r>
          </a:p>
          <a:p>
            <a:pPr algn="l"/>
            <a:r>
              <a:rPr lang="en-GB" sz="2000"/>
              <a:t>(‘him’)</a:t>
            </a:r>
            <a:endParaRPr lang="en-GB" sz="2000" dirty="0"/>
          </a:p>
        </p:txBody>
      </p:sp>
      <p:pic>
        <p:nvPicPr>
          <p:cNvPr id="34" name="Picture 3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39864" y="2476816"/>
            <a:ext cx="2393309" cy="1346237"/>
          </a:xfrm>
          <a:prstGeom prst="rect">
            <a:avLst/>
          </a:prstGeom>
        </p:spPr>
      </p:pic>
      <p:pic>
        <p:nvPicPr>
          <p:cNvPr id="36" name="Picture 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49428" y="2341258"/>
            <a:ext cx="769257" cy="1442148"/>
          </a:xfrm>
          <a:prstGeom prst="rect">
            <a:avLst/>
          </a:prstGeom>
        </p:spPr>
      </p:pic>
      <p:sp>
        <p:nvSpPr>
          <p:cNvPr id="37" name="TextBox 36"/>
          <p:cNvSpPr txBox="1"/>
          <p:nvPr/>
        </p:nvSpPr>
        <p:spPr>
          <a:xfrm>
            <a:off x="10439864" y="3708065"/>
            <a:ext cx="1931030" cy="707886"/>
          </a:xfrm>
          <a:prstGeom prst="rect">
            <a:avLst/>
          </a:prstGeom>
          <a:noFill/>
        </p:spPr>
        <p:txBody>
          <a:bodyPr wrap="square" rtlCol="0">
            <a:spAutoFit/>
          </a:bodyPr>
          <a:lstStyle/>
          <a:p>
            <a:pPr algn="l"/>
            <a:r>
              <a:rPr lang="en-GB" sz="2000" dirty="0"/>
              <a:t>Daniel &amp; Ana</a:t>
            </a:r>
          </a:p>
          <a:p>
            <a:pPr algn="l"/>
            <a:r>
              <a:rPr lang="en-GB" sz="2000" dirty="0"/>
              <a:t>(‘them’)</a:t>
            </a:r>
          </a:p>
        </p:txBody>
      </p:sp>
      <p:pic>
        <p:nvPicPr>
          <p:cNvPr id="38"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49889" y="2420016"/>
            <a:ext cx="396000" cy="479581"/>
          </a:xfrm>
          <a:prstGeom prst="rect">
            <a:avLst/>
          </a:prstGeom>
        </p:spPr>
      </p:pic>
      <p:pic>
        <p:nvPicPr>
          <p:cNvPr id="40"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56507" y="3468274"/>
            <a:ext cx="396000" cy="479581"/>
          </a:xfrm>
          <a:prstGeom prst="rect">
            <a:avLst/>
          </a:prstGeom>
        </p:spPr>
      </p:pic>
      <p:pic>
        <p:nvPicPr>
          <p:cNvPr id="41"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11956" y="4542592"/>
            <a:ext cx="396000" cy="479581"/>
          </a:xfrm>
          <a:prstGeom prst="rect">
            <a:avLst/>
          </a:prstGeom>
        </p:spPr>
      </p:pic>
      <p:pic>
        <p:nvPicPr>
          <p:cNvPr id="42"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37771" y="5657045"/>
            <a:ext cx="396000" cy="479581"/>
          </a:xfrm>
          <a:prstGeom prst="rect">
            <a:avLst/>
          </a:prstGeom>
        </p:spPr>
      </p:pic>
      <p:pic>
        <p:nvPicPr>
          <p:cNvPr id="1026" name="Picture 2" descr="Cartoon Grandpa"/>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29570" y="232543"/>
            <a:ext cx="832638" cy="85266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380674" y="277404"/>
            <a:ext cx="1340784" cy="707886"/>
          </a:xfrm>
          <a:prstGeom prst="rect">
            <a:avLst/>
          </a:prstGeom>
          <a:noFill/>
        </p:spPr>
        <p:txBody>
          <a:bodyPr wrap="square" rtlCol="0">
            <a:spAutoFit/>
          </a:bodyPr>
          <a:lstStyle/>
          <a:p>
            <a:pPr algn="l"/>
            <a:r>
              <a:rPr lang="en-GB" sz="2000"/>
              <a:t>El abuelo</a:t>
            </a:r>
          </a:p>
          <a:p>
            <a:pPr algn="l"/>
            <a:r>
              <a:rPr lang="en-GB" sz="2000"/>
              <a:t>(‘you’)</a:t>
            </a:r>
            <a:endParaRPr lang="en-GB" sz="2000" dirty="0"/>
          </a:p>
        </p:txBody>
      </p:sp>
    </p:spTree>
    <p:extLst>
      <p:ext uri="{BB962C8B-B14F-4D97-AF65-F5344CB8AC3E}">
        <p14:creationId xmlns:p14="http://schemas.microsoft.com/office/powerpoint/2010/main" val="235811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3410857" cy="647577"/>
          </a:xfrm>
        </p:spPr>
        <p:txBody>
          <a:bodyPr>
            <a:normAutofit/>
          </a:bodyPr>
          <a:lstStyle/>
          <a:p>
            <a:r>
              <a:rPr lang="en-GB" sz="2600" dirty="0">
                <a:solidFill>
                  <a:schemeClr val="bg1"/>
                </a:solidFill>
              </a:rPr>
              <a:t>Verbs like </a:t>
            </a:r>
            <a:r>
              <a:rPr lang="en-GB" sz="2600" dirty="0" err="1">
                <a:solidFill>
                  <a:schemeClr val="bg1"/>
                </a:solidFill>
              </a:rPr>
              <a:t>gustar</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2492784"/>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You can also do this in sentences with verbs like gustar.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85A833FC-0768-C84B-BFAC-A1ADA71FCE7D}"/>
              </a:ext>
            </a:extLst>
          </p:cNvPr>
          <p:cNvSpPr txBox="1"/>
          <p:nvPr/>
        </p:nvSpPr>
        <p:spPr>
          <a:xfrm>
            <a:off x="82286" y="4811820"/>
            <a:ext cx="114936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Remember, when the infinitive is used as a subject, we refer to it as ‘it’, so must use the (</a:t>
            </a:r>
            <a:r>
              <a:rPr kumimoji="0" lang="en-GB" sz="2400" b="1" i="0" u="none" strike="noStrike" kern="1200" cap="none" spc="0" normalizeH="0" baseline="0" noProof="0">
                <a:ln>
                  <a:noFill/>
                </a:ln>
                <a:effectLst/>
                <a:uLnTx/>
                <a:uFillTx/>
                <a:latin typeface="Century Gothic" panose="020F0302020204030204"/>
                <a:ea typeface="+mn-ea"/>
                <a:cs typeface="+mn-cs"/>
              </a:rPr>
              <a:t>-a</a:t>
            </a:r>
            <a:r>
              <a:rPr kumimoji="0" lang="en-GB" sz="2400" b="0" i="0" u="none" strike="noStrike" kern="1200" cap="none" spc="0" normalizeH="0" baseline="0" noProof="0">
                <a:ln>
                  <a:noFill/>
                </a:ln>
                <a:effectLst/>
                <a:uLnTx/>
                <a:uFillTx/>
                <a:latin typeface="Century Gothic" panose="020F0302020204030204"/>
                <a:ea typeface="+mn-ea"/>
                <a:cs typeface="+mn-cs"/>
              </a:rPr>
              <a:t>) ending for –ar verbs in the present. </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53" name="CuadroTexto 52">
            <a:extLst>
              <a:ext uri="{FF2B5EF4-FFF2-40B4-BE49-F238E27FC236}">
                <a16:creationId xmlns:a16="http://schemas.microsoft.com/office/drawing/2014/main" id="{D3C3DEA9-6FFA-CB43-BAF8-8041611BC0AA}"/>
              </a:ext>
            </a:extLst>
          </p:cNvPr>
          <p:cNvSpPr txBox="1"/>
          <p:nvPr/>
        </p:nvSpPr>
        <p:spPr>
          <a:xfrm>
            <a:off x="82286" y="5714686"/>
            <a:ext cx="3039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err="1">
                <a:ln>
                  <a:noFill/>
                </a:ln>
                <a:effectLst/>
                <a:uLnTx/>
                <a:uFillTx/>
                <a:latin typeface="Century Gothic" panose="020F0302020204030204"/>
                <a:ea typeface="+mn-ea"/>
                <a:cs typeface="+mn-cs"/>
              </a:rPr>
              <a:t>alegr</a:t>
            </a:r>
            <a:r>
              <a:rPr kumimoji="0" lang="en-GB" sz="2400" b="1" i="0" u="none" strike="noStrike" kern="1200" cap="none" spc="0" normalizeH="0" baseline="0" noProof="0" err="1">
                <a:ln>
                  <a:noFill/>
                </a:ln>
                <a:effectLst/>
                <a:uLnTx/>
                <a:uFillTx/>
                <a:latin typeface="Century Gothic" panose="020F0302020204030204"/>
                <a:ea typeface="+mn-ea"/>
                <a:cs typeface="+mn-cs"/>
              </a:rPr>
              <a:t>a</a:t>
            </a:r>
            <a:r>
              <a:rPr kumimoji="0" lang="en-GB" sz="2400" b="0" i="0" u="none" strike="noStrike" kern="1200" cap="none" spc="0" normalizeH="0" baseline="0" noProof="0">
                <a:ln>
                  <a:noFill/>
                </a:ln>
                <a:effectLst/>
                <a:uLnTx/>
                <a:uFillTx/>
                <a:latin typeface="Century Gothic" panose="020F0302020204030204"/>
                <a:ea typeface="+mn-ea"/>
                <a:cs typeface="+mn-cs"/>
              </a:rPr>
              <a:t> bailar.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3" name="CuadroTexto 12">
            <a:extLst>
              <a:ext uri="{FF2B5EF4-FFF2-40B4-BE49-F238E27FC236}">
                <a16:creationId xmlns:a16="http://schemas.microsoft.com/office/drawing/2014/main" id="{F0302201-2AF2-8341-B258-594C79CF84DC}"/>
              </a:ext>
            </a:extLst>
          </p:cNvPr>
          <p:cNvSpPr txBox="1"/>
          <p:nvPr/>
        </p:nvSpPr>
        <p:spPr>
          <a:xfrm>
            <a:off x="3121879" y="5714685"/>
            <a:ext cx="7272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Dancing </a:t>
            </a:r>
            <a:r>
              <a:rPr kumimoji="0" lang="en-GB" sz="2400" b="0" i="0" u="none" strike="noStrike" kern="1200" cap="none" spc="0" normalizeH="0" baseline="0" noProof="0" dirty="0">
                <a:ln>
                  <a:noFill/>
                </a:ln>
                <a:effectLst/>
                <a:uLnTx/>
                <a:uFillTx/>
                <a:latin typeface="Century Gothic" panose="020F0302020204030204"/>
                <a:ea typeface="+mn-ea"/>
                <a:cs typeface="+mn-cs"/>
              </a:rPr>
              <a:t>makes you happy.</a:t>
            </a:r>
          </a:p>
        </p:txBody>
      </p:sp>
      <p:sp>
        <p:nvSpPr>
          <p:cNvPr id="12" name="CuadroTexto 37">
            <a:extLst>
              <a:ext uri="{FF2B5EF4-FFF2-40B4-BE49-F238E27FC236}">
                <a16:creationId xmlns:a16="http://schemas.microsoft.com/office/drawing/2014/main" id="{C6D8C309-0654-0A4E-A169-7629F10AC5DB}"/>
              </a:ext>
            </a:extLst>
          </p:cNvPr>
          <p:cNvSpPr txBox="1"/>
          <p:nvPr/>
        </p:nvSpPr>
        <p:spPr>
          <a:xfrm>
            <a:off x="82286" y="1318741"/>
            <a:ext cx="11864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As you know, in Spanish an infinitive can be used as the subject in a sentence.</a:t>
            </a:r>
          </a:p>
        </p:txBody>
      </p:sp>
      <p:sp>
        <p:nvSpPr>
          <p:cNvPr id="14" name="CuadroTexto 37">
            <a:extLst>
              <a:ext uri="{FF2B5EF4-FFF2-40B4-BE49-F238E27FC236}">
                <a16:creationId xmlns:a16="http://schemas.microsoft.com/office/drawing/2014/main" id="{C6D8C309-0654-0A4E-A169-7629F10AC5DB}"/>
              </a:ext>
            </a:extLst>
          </p:cNvPr>
          <p:cNvSpPr txBox="1"/>
          <p:nvPr/>
        </p:nvSpPr>
        <p:spPr>
          <a:xfrm>
            <a:off x="82286" y="1898921"/>
            <a:ext cx="4402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Century Gothic" panose="020F0302020204030204"/>
                <a:ea typeface="+mn-ea"/>
                <a:cs typeface="+mn-cs"/>
              </a:rPr>
              <a:t>Bailar </a:t>
            </a:r>
            <a:r>
              <a:rPr kumimoji="0" lang="en-GB" sz="2400" b="0" i="0" u="none" strike="noStrike" kern="1200" cap="none" spc="0" normalizeH="0" baseline="0" noProof="0">
                <a:ln>
                  <a:noFill/>
                </a:ln>
                <a:effectLst/>
                <a:uLnTx/>
                <a:uFillTx/>
                <a:latin typeface="Century Gothic" panose="020F0302020204030204"/>
                <a:ea typeface="+mn-ea"/>
                <a:cs typeface="+mn-cs"/>
              </a:rPr>
              <a:t>es divertido.</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 name="CuadroTexto 37">
            <a:extLst>
              <a:ext uri="{FF2B5EF4-FFF2-40B4-BE49-F238E27FC236}">
                <a16:creationId xmlns:a16="http://schemas.microsoft.com/office/drawing/2014/main" id="{C6D8C309-0654-0A4E-A169-7629F10AC5DB}"/>
              </a:ext>
            </a:extLst>
          </p:cNvPr>
          <p:cNvSpPr txBox="1"/>
          <p:nvPr/>
        </p:nvSpPr>
        <p:spPr>
          <a:xfrm>
            <a:off x="4484318" y="1898110"/>
            <a:ext cx="3997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Century Gothic" panose="020F0302020204030204"/>
                <a:ea typeface="+mn-ea"/>
                <a:cs typeface="+mn-cs"/>
              </a:rPr>
              <a:t>Dancing </a:t>
            </a:r>
            <a:r>
              <a:rPr kumimoji="0" lang="en-GB" sz="2400" b="0" i="0" u="none" strike="noStrike" kern="1200" cap="none" spc="0" normalizeH="0" baseline="0" noProof="0">
                <a:ln>
                  <a:noFill/>
                </a:ln>
                <a:effectLst/>
                <a:uLnTx/>
                <a:uFillTx/>
                <a:latin typeface="Century Gothic" panose="020F0302020204030204"/>
                <a:ea typeface="+mn-ea"/>
                <a:cs typeface="+mn-cs"/>
              </a:rPr>
              <a:t>is fun.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37">
            <a:extLst>
              <a:ext uri="{FF2B5EF4-FFF2-40B4-BE49-F238E27FC236}">
                <a16:creationId xmlns:a16="http://schemas.microsoft.com/office/drawing/2014/main" id="{C6D8C309-0654-0A4E-A169-7629F10AC5DB}"/>
              </a:ext>
            </a:extLst>
          </p:cNvPr>
          <p:cNvSpPr txBox="1"/>
          <p:nvPr/>
        </p:nvSpPr>
        <p:spPr>
          <a:xfrm>
            <a:off x="622856" y="3074394"/>
            <a:ext cx="3997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Bailar</a:t>
            </a:r>
            <a:r>
              <a:rPr kumimoji="0" lang="en-GB" sz="2400" b="1" i="0" u="none" strike="noStrike" kern="1200" cap="none" spc="0" normalizeH="0" baseline="0" noProof="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me gusta.</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37">
            <a:extLst>
              <a:ext uri="{FF2B5EF4-FFF2-40B4-BE49-F238E27FC236}">
                <a16:creationId xmlns:a16="http://schemas.microsoft.com/office/drawing/2014/main" id="{C6D8C309-0654-0A4E-A169-7629F10AC5DB}"/>
              </a:ext>
            </a:extLst>
          </p:cNvPr>
          <p:cNvSpPr txBox="1"/>
          <p:nvPr/>
        </p:nvSpPr>
        <p:spPr>
          <a:xfrm>
            <a:off x="3991270" y="3273030"/>
            <a:ext cx="8771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Century Gothic" panose="020F0302020204030204"/>
                <a:ea typeface="+mn-ea"/>
                <a:cs typeface="+mn-cs"/>
              </a:rPr>
              <a:t>Dancing</a:t>
            </a:r>
            <a:r>
              <a:rPr kumimoji="0" lang="en-GB" sz="2400" b="0" i="0" u="none" strike="noStrike" kern="1200" cap="none" spc="0" normalizeH="0" baseline="0" noProof="0">
                <a:ln>
                  <a:noFill/>
                </a:ln>
                <a:effectLst/>
                <a:uLnTx/>
                <a:uFillTx/>
                <a:latin typeface="Century Gothic" panose="020F0302020204030204"/>
                <a:ea typeface="+mn-ea"/>
                <a:cs typeface="+mn-cs"/>
              </a:rPr>
              <a:t> pleases me (I like dancing).</a:t>
            </a:r>
          </a:p>
        </p:txBody>
      </p:sp>
      <p:sp>
        <p:nvSpPr>
          <p:cNvPr id="19" name="CuadroTexto 37">
            <a:extLst>
              <a:ext uri="{FF2B5EF4-FFF2-40B4-BE49-F238E27FC236}">
                <a16:creationId xmlns:a16="http://schemas.microsoft.com/office/drawing/2014/main" id="{C6D8C309-0654-0A4E-A169-7629F10AC5DB}"/>
              </a:ext>
            </a:extLst>
          </p:cNvPr>
          <p:cNvSpPr txBox="1"/>
          <p:nvPr/>
        </p:nvSpPr>
        <p:spPr>
          <a:xfrm>
            <a:off x="647695" y="3503863"/>
            <a:ext cx="39728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Me gusta bailar.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Rounded Rectangular Callout 19"/>
          <p:cNvSpPr/>
          <p:nvPr/>
        </p:nvSpPr>
        <p:spPr>
          <a:xfrm>
            <a:off x="3538400" y="3884090"/>
            <a:ext cx="6837499" cy="778334"/>
          </a:xfrm>
          <a:prstGeom prst="wedgeRoundRectCallout">
            <a:avLst>
              <a:gd name="adj1" fmla="val -52757"/>
              <a:gd name="adj2" fmla="val -3668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Remember, the subject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bailar</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can either come at the start of the sentence or after the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gustar</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-type verb.</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6" name="Left Brace 5"/>
          <p:cNvSpPr/>
          <p:nvPr/>
        </p:nvSpPr>
        <p:spPr>
          <a:xfrm>
            <a:off x="303871" y="3114204"/>
            <a:ext cx="389106" cy="877558"/>
          </a:xfrm>
          <a:prstGeom prst="lef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7107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0" grpId="0"/>
      <p:bldP spid="53" grpId="0"/>
      <p:bldP spid="13" grpId="0"/>
      <p:bldP spid="12" grpId="0"/>
      <p:bldP spid="14" grpId="0"/>
      <p:bldP spid="15" grpId="0"/>
      <p:bldP spid="16" grpId="0"/>
      <p:bldP spid="17" grpId="0"/>
      <p:bldP spid="19" grpId="0"/>
      <p:bldP spid="20"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774841" cy="647577"/>
          </a:xfrm>
        </p:spPr>
        <p:txBody>
          <a:bodyPr>
            <a:normAutofit/>
          </a:bodyPr>
          <a:lstStyle/>
          <a:p>
            <a:r>
              <a:rPr lang="en-GB" sz="2800" b="1">
                <a:solidFill>
                  <a:schemeClr val="bg1"/>
                </a:solidFill>
              </a:rPr>
              <a:t>Un día largo </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8C77C08-5026-0447-B022-A3A477524218}"/>
              </a:ext>
            </a:extLst>
          </p:cNvPr>
          <p:cNvSpPr txBox="1"/>
          <p:nvPr/>
        </p:nvSpPr>
        <p:spPr>
          <a:xfrm>
            <a:off x="4269197" y="24904"/>
            <a:ext cx="57261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Persona</a:t>
            </a:r>
            <a:r>
              <a:rPr kumimoji="0" lang="en-US" sz="2200" b="0" i="0" u="none" strike="noStrike" kern="1200" cap="none" spc="0" normalizeH="0" noProof="0" dirty="0">
                <a:ln>
                  <a:noFill/>
                </a:ln>
                <a:effectLst/>
                <a:uLnTx/>
                <a:uFillTx/>
                <a:latin typeface="Century Gothic" panose="020F0302020204030204"/>
                <a:ea typeface="+mn-ea"/>
                <a:cs typeface="+mn-cs"/>
              </a:rPr>
              <a:t> A lee </a:t>
            </a:r>
            <a:r>
              <a:rPr kumimoji="0" lang="en-US" sz="2200" b="0" i="0" u="none" strike="noStrike" kern="1200" cap="none" spc="0" normalizeH="0" noProof="0" dirty="0" err="1">
                <a:ln>
                  <a:noFill/>
                </a:ln>
                <a:effectLst/>
                <a:uLnTx/>
                <a:uFillTx/>
                <a:latin typeface="Century Gothic" panose="020F0302020204030204"/>
                <a:ea typeface="+mn-ea"/>
                <a:cs typeface="+mn-cs"/>
              </a:rPr>
              <a:t>su</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versión</a:t>
            </a:r>
            <a:r>
              <a:rPr kumimoji="0" lang="en-US" sz="2200" b="0" i="0" u="none" strike="noStrike" kern="1200" cap="none" spc="0" normalizeH="0" noProof="0" dirty="0">
                <a:ln>
                  <a:noFill/>
                </a:ln>
                <a:effectLst/>
                <a:uLnTx/>
                <a:uFillTx/>
                <a:latin typeface="Century Gothic" panose="020F0302020204030204"/>
                <a:ea typeface="+mn-ea"/>
                <a:cs typeface="+mn-cs"/>
              </a:rPr>
              <a:t> del </a:t>
            </a:r>
            <a:r>
              <a:rPr kumimoji="0" lang="en-US" sz="2200" b="0" i="0" u="none" strike="noStrike" kern="1200" cap="none" spc="0" normalizeH="0" noProof="0" dirty="0" err="1">
                <a:ln>
                  <a:noFill/>
                </a:ln>
                <a:effectLst/>
                <a:uLnTx/>
                <a:uFillTx/>
                <a:latin typeface="Century Gothic" panose="020F0302020204030204"/>
                <a:ea typeface="+mn-ea"/>
                <a:cs typeface="+mn-cs"/>
              </a:rPr>
              <a:t>texto</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Persona B </a:t>
            </a:r>
            <a:r>
              <a:rPr kumimoji="0" lang="en-US" sz="2200" b="0" i="0" u="none" strike="noStrike" kern="1200" cap="none" spc="0" normalizeH="0" noProof="0" dirty="0" err="1">
                <a:ln>
                  <a:noFill/>
                </a:ln>
                <a:effectLst/>
                <a:uLnTx/>
                <a:uFillTx/>
                <a:latin typeface="Century Gothic" panose="020F0302020204030204"/>
                <a:ea typeface="+mn-ea"/>
                <a:cs typeface="+mn-cs"/>
              </a:rPr>
              <a:t>escucha</a:t>
            </a:r>
            <a:r>
              <a:rPr kumimoji="0" lang="en-US" sz="2200" b="0" i="0" u="none" strike="noStrike" kern="1200" cap="none" spc="0" normalizeH="0" noProof="0" dirty="0">
                <a:ln>
                  <a:noFill/>
                </a:ln>
                <a:effectLst/>
                <a:uLnTx/>
                <a:uFillTx/>
                <a:latin typeface="Century Gothic" panose="020F0302020204030204"/>
                <a:ea typeface="+mn-ea"/>
                <a:cs typeface="+mn-cs"/>
              </a:rPr>
              <a:t> y </a:t>
            </a:r>
            <a:r>
              <a:rPr kumimoji="0" lang="en-US" sz="2200" b="0" i="0" u="none" strike="noStrike" kern="1200" cap="none" spc="0" normalizeH="0" noProof="0" dirty="0" err="1">
                <a:ln>
                  <a:noFill/>
                </a:ln>
                <a:effectLst/>
                <a:uLnTx/>
                <a:uFillTx/>
                <a:latin typeface="Century Gothic" panose="020F0302020204030204"/>
                <a:ea typeface="+mn-ea"/>
                <a:cs typeface="+mn-cs"/>
              </a:rPr>
              <a:t>toma</a:t>
            </a:r>
            <a:r>
              <a:rPr kumimoji="0" lang="en-US" sz="2200" b="0" i="0" u="none" strike="noStrike" kern="1200" cap="none" spc="0" normalizeH="0" noProof="0" dirty="0">
                <a:ln>
                  <a:noFill/>
                </a:ln>
                <a:effectLst/>
                <a:uLnTx/>
                <a:uFillTx/>
                <a:latin typeface="Century Gothic" panose="020F0302020204030204"/>
                <a:ea typeface="+mn-ea"/>
                <a:cs typeface="+mn-cs"/>
              </a:rPr>
              <a:t> </a:t>
            </a:r>
            <a:r>
              <a:rPr kumimoji="0" lang="en-US" sz="2200" b="0" i="0" u="none" strike="noStrike" kern="1200" cap="none" spc="0" normalizeH="0" noProof="0" dirty="0" err="1">
                <a:ln>
                  <a:noFill/>
                </a:ln>
                <a:effectLst/>
                <a:uLnTx/>
                <a:uFillTx/>
                <a:latin typeface="Century Gothic" panose="020F0302020204030204"/>
                <a:ea typeface="+mn-ea"/>
                <a:cs typeface="+mn-cs"/>
              </a:rPr>
              <a:t>apuntes</a:t>
            </a:r>
            <a:r>
              <a:rPr kumimoji="0" lang="en-US" sz="2200" b="0" i="0" u="none" strike="noStrike" kern="1200" cap="none" spc="0" normalizeH="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noProof="0" dirty="0">
                <a:ln>
                  <a:noFill/>
                </a:ln>
                <a:effectLst/>
                <a:uLnTx/>
                <a:uFillTx/>
                <a:latin typeface="Century Gothic" panose="020F0302020204030204"/>
                <a:ea typeface="+mn-ea"/>
                <a:cs typeface="+mn-cs"/>
              </a:rPr>
              <a:t>¿</a:t>
            </a:r>
            <a:r>
              <a:rPr kumimoji="0" lang="en-US" sz="2200" b="0" i="0" u="none" strike="noStrike" kern="1200" cap="none" spc="0" normalizeH="0" noProof="0" dirty="0" err="1">
                <a:ln>
                  <a:noFill/>
                </a:ln>
                <a:effectLst/>
                <a:uLnTx/>
                <a:uFillTx/>
                <a:latin typeface="Century Gothic" panose="020F0302020204030204"/>
                <a:ea typeface="+mn-ea"/>
                <a:cs typeface="+mn-cs"/>
              </a:rPr>
              <a:t>Cuáles</a:t>
            </a:r>
            <a:r>
              <a:rPr kumimoji="0" lang="en-US" sz="2200" b="0" i="0" u="none" strike="noStrike" kern="1200" cap="none" spc="0" normalizeH="0" noProof="0" dirty="0">
                <a:ln>
                  <a:noFill/>
                </a:ln>
                <a:effectLst/>
                <a:uLnTx/>
                <a:uFillTx/>
                <a:latin typeface="Century Gothic" panose="020F0302020204030204"/>
                <a:ea typeface="+mn-ea"/>
                <a:cs typeface="+mn-cs"/>
              </a:rPr>
              <a:t> son las </a:t>
            </a:r>
            <a:r>
              <a:rPr kumimoji="0" lang="en-US" sz="2200" b="0" i="0" u="none" strike="noStrike" kern="1200" cap="none" spc="0" normalizeH="0" noProof="0" dirty="0" err="1">
                <a:ln>
                  <a:noFill/>
                </a:ln>
                <a:effectLst/>
                <a:uLnTx/>
                <a:uFillTx/>
                <a:latin typeface="Century Gothic" panose="020F0302020204030204"/>
                <a:ea typeface="+mn-ea"/>
                <a:cs typeface="+mn-cs"/>
              </a:rPr>
              <a:t>diferencias</a:t>
            </a:r>
            <a:r>
              <a:rPr kumimoji="0" lang="en-US" sz="2200" b="0" i="0" u="none" strike="noStrike" kern="1200" cap="none" spc="0" normalizeH="0" noProof="0" dirty="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0B763C26-6033-4B4D-B32F-9D2E74E5BC6D}"/>
              </a:ext>
            </a:extLst>
          </p:cNvPr>
          <p:cNvSpPr/>
          <p:nvPr/>
        </p:nvSpPr>
        <p:spPr>
          <a:xfrm>
            <a:off x="2692399" y="1686530"/>
            <a:ext cx="7083775" cy="4093428"/>
          </a:xfrm>
          <a:prstGeom prst="rect">
            <a:avLst/>
          </a:prstGeom>
          <a:solidFill>
            <a:srgbClr val="FFF4E7"/>
          </a:solidFill>
          <a:ln>
            <a:solidFill>
              <a:srgbClr val="002060"/>
            </a:solidFill>
          </a:ln>
        </p:spPr>
        <p:txBody>
          <a:bodyPr wrap="square">
            <a:spAutoFit/>
          </a:bodyPr>
          <a:lstStyle/>
          <a:p>
            <a:r>
              <a:rPr lang="de-DE" sz="2000" dirty="0"/>
              <a:t>Hoy va a ser un día muy largo. Antes de la escuela, debo </a:t>
            </a:r>
            <a:r>
              <a:rPr lang="de-DE" sz="2000" b="1" dirty="0"/>
              <a:t>lavar el suelo. </a:t>
            </a:r>
            <a:r>
              <a:rPr lang="de-DE" sz="2000" dirty="0"/>
              <a:t>Mi </a:t>
            </a:r>
            <a:r>
              <a:rPr lang="de-DE" sz="2000" b="1" dirty="0"/>
              <a:t>camisa blanca</a:t>
            </a:r>
            <a:r>
              <a:rPr lang="de-DE" sz="2000" dirty="0"/>
              <a:t> está sucia y necesito comprar otra camisa más </a:t>
            </a:r>
            <a:r>
              <a:rPr lang="de-DE" sz="2000" b="1" dirty="0"/>
              <a:t>barata</a:t>
            </a:r>
            <a:r>
              <a:rPr lang="de-DE" sz="2000" dirty="0"/>
              <a:t>. Normalmente mi </a:t>
            </a:r>
            <a:r>
              <a:rPr lang="de-DE" sz="2000" b="1" dirty="0"/>
              <a:t>mamá</a:t>
            </a:r>
            <a:r>
              <a:rPr lang="de-DE" sz="2000" dirty="0"/>
              <a:t> me </a:t>
            </a:r>
            <a:r>
              <a:rPr lang="de-DE" sz="2000" b="1" dirty="0"/>
              <a:t>lleva</a:t>
            </a:r>
            <a:r>
              <a:rPr lang="de-DE" sz="2000" dirty="0"/>
              <a:t> a la escuela en coche pero hoy no puede porque debe ver a un </a:t>
            </a:r>
            <a:r>
              <a:rPr lang="de-DE" sz="2000" b="1" dirty="0"/>
              <a:t>periodista</a:t>
            </a:r>
            <a:r>
              <a:rPr lang="de-DE" sz="2000" dirty="0"/>
              <a:t>. Entonces debo </a:t>
            </a:r>
            <a:r>
              <a:rPr lang="de-DE" sz="2000" b="1" dirty="0"/>
              <a:t>subir </a:t>
            </a:r>
            <a:r>
              <a:rPr lang="de-DE" sz="2000" dirty="0"/>
              <a:t>las calles a pie </a:t>
            </a:r>
            <a:r>
              <a:rPr lang="de-DE" sz="2000" b="1" dirty="0"/>
              <a:t>sin amigos.</a:t>
            </a:r>
          </a:p>
          <a:p>
            <a:r>
              <a:rPr lang="de-DE" sz="2000" dirty="0"/>
              <a:t>Tengo muchas clases hoy. Voy a </a:t>
            </a:r>
            <a:r>
              <a:rPr lang="de-DE" sz="2000" b="1" dirty="0"/>
              <a:t>trabajar</a:t>
            </a:r>
            <a:r>
              <a:rPr lang="de-DE" sz="2000" dirty="0"/>
              <a:t> mucho. En la clase de </a:t>
            </a:r>
            <a:r>
              <a:rPr lang="de-DE" sz="2000" b="1" dirty="0"/>
              <a:t>arte</a:t>
            </a:r>
            <a:r>
              <a:rPr lang="de-DE" sz="2000" dirty="0"/>
              <a:t> vamos a </a:t>
            </a:r>
            <a:r>
              <a:rPr lang="de-DE" sz="2000" b="1" dirty="0"/>
              <a:t>pintar</a:t>
            </a:r>
            <a:r>
              <a:rPr lang="de-DE" sz="2000" dirty="0"/>
              <a:t> un paisaje </a:t>
            </a:r>
            <a:r>
              <a:rPr lang="de-DE" sz="2000" b="1" dirty="0"/>
              <a:t>y</a:t>
            </a:r>
            <a:r>
              <a:rPr lang="de-DE" sz="2000" dirty="0"/>
              <a:t> en la clase de historia debemos </a:t>
            </a:r>
            <a:r>
              <a:rPr lang="de-DE" sz="2000" b="1" dirty="0"/>
              <a:t>escribir </a:t>
            </a:r>
            <a:r>
              <a:rPr lang="de-DE" sz="2000" dirty="0"/>
              <a:t>sobre una </a:t>
            </a:r>
            <a:r>
              <a:rPr lang="de-DE" sz="2000" b="1" dirty="0"/>
              <a:t>guerra. </a:t>
            </a:r>
            <a:r>
              <a:rPr lang="de-DE" sz="2000" dirty="0"/>
              <a:t>Luego tengo dos clases de </a:t>
            </a:r>
            <a:r>
              <a:rPr lang="de-DE" sz="2000" b="1" dirty="0"/>
              <a:t>francés</a:t>
            </a:r>
            <a:r>
              <a:rPr lang="de-DE" sz="2000" dirty="0"/>
              <a:t>. Voy a </a:t>
            </a:r>
            <a:r>
              <a:rPr lang="de-DE" sz="2000" b="1" dirty="0"/>
              <a:t>llegar</a:t>
            </a:r>
            <a:r>
              <a:rPr lang="de-DE" sz="2000" dirty="0"/>
              <a:t> a casa muy tarde. Quizás voy a comer con mi </a:t>
            </a:r>
            <a:r>
              <a:rPr lang="de-DE" sz="2000" b="1" dirty="0"/>
              <a:t>tía</a:t>
            </a:r>
            <a:r>
              <a:rPr lang="de-DE" sz="2000" dirty="0"/>
              <a:t> en un restaurante </a:t>
            </a:r>
            <a:r>
              <a:rPr lang="de-DE" sz="2000" b="1" dirty="0"/>
              <a:t>caro</a:t>
            </a:r>
            <a:r>
              <a:rPr lang="de-DE" sz="2000" dirty="0"/>
              <a:t>.</a:t>
            </a:r>
            <a:endParaRPr lang="en-GB" sz="2000" dirty="0"/>
          </a:p>
        </p:txBody>
      </p:sp>
      <p:sp>
        <p:nvSpPr>
          <p:cNvPr id="62"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30" name="Straight Connector 29">
            <a:extLst>
              <a:ext uri="{FF2B5EF4-FFF2-40B4-BE49-F238E27FC236}">
                <a16:creationId xmlns:a16="http://schemas.microsoft.com/office/drawing/2014/main" id="{BBD74DD8-7FCB-49C2-AF58-C431C8FAACED}"/>
              </a:ext>
            </a:extLst>
          </p:cNvPr>
          <p:cNvCxnSpPr>
            <a:cxnSpLocks/>
          </p:cNvCxnSpPr>
          <p:nvPr/>
        </p:nvCxnSpPr>
        <p:spPr>
          <a:xfrm>
            <a:off x="3527333" y="2314533"/>
            <a:ext cx="57802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D74DD8-7FCB-49C2-AF58-C431C8FAACED}"/>
              </a:ext>
            </a:extLst>
          </p:cNvPr>
          <p:cNvCxnSpPr>
            <a:cxnSpLocks/>
          </p:cNvCxnSpPr>
          <p:nvPr/>
        </p:nvCxnSpPr>
        <p:spPr>
          <a:xfrm>
            <a:off x="2774841" y="3845394"/>
            <a:ext cx="96002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D74DD8-7FCB-49C2-AF58-C431C8FAACED}"/>
              </a:ext>
            </a:extLst>
          </p:cNvPr>
          <p:cNvCxnSpPr>
            <a:cxnSpLocks/>
          </p:cNvCxnSpPr>
          <p:nvPr/>
        </p:nvCxnSpPr>
        <p:spPr>
          <a:xfrm>
            <a:off x="4303699" y="2314590"/>
            <a:ext cx="84966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D74DD8-7FCB-49C2-AF58-C431C8FAACED}"/>
              </a:ext>
            </a:extLst>
          </p:cNvPr>
          <p:cNvCxnSpPr>
            <a:cxnSpLocks/>
          </p:cNvCxnSpPr>
          <p:nvPr/>
        </p:nvCxnSpPr>
        <p:spPr>
          <a:xfrm flipV="1">
            <a:off x="5699346" y="2321404"/>
            <a:ext cx="848938"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D74DD8-7FCB-49C2-AF58-C431C8FAACED}"/>
              </a:ext>
            </a:extLst>
          </p:cNvPr>
          <p:cNvCxnSpPr>
            <a:cxnSpLocks/>
          </p:cNvCxnSpPr>
          <p:nvPr/>
        </p:nvCxnSpPr>
        <p:spPr>
          <a:xfrm>
            <a:off x="4915580" y="2922109"/>
            <a:ext cx="818093" cy="13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BD74DD8-7FCB-49C2-AF58-C431C8FAACED}"/>
              </a:ext>
            </a:extLst>
          </p:cNvPr>
          <p:cNvCxnSpPr>
            <a:cxnSpLocks/>
          </p:cNvCxnSpPr>
          <p:nvPr/>
        </p:nvCxnSpPr>
        <p:spPr>
          <a:xfrm flipV="1">
            <a:off x="6123815" y="3532239"/>
            <a:ext cx="520333" cy="167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D74DD8-7FCB-49C2-AF58-C431C8FAACED}"/>
              </a:ext>
            </a:extLst>
          </p:cNvPr>
          <p:cNvCxnSpPr>
            <a:cxnSpLocks/>
          </p:cNvCxnSpPr>
          <p:nvPr/>
        </p:nvCxnSpPr>
        <p:spPr>
          <a:xfrm flipV="1">
            <a:off x="3905910" y="4444251"/>
            <a:ext cx="481735"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D74DD8-7FCB-49C2-AF58-C431C8FAACED}"/>
              </a:ext>
            </a:extLst>
          </p:cNvPr>
          <p:cNvCxnSpPr>
            <a:cxnSpLocks/>
          </p:cNvCxnSpPr>
          <p:nvPr/>
        </p:nvCxnSpPr>
        <p:spPr>
          <a:xfrm>
            <a:off x="6916930" y="4153947"/>
            <a:ext cx="895332"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BD74DD8-7FCB-49C2-AF58-C431C8FAACED}"/>
              </a:ext>
            </a:extLst>
          </p:cNvPr>
          <p:cNvCxnSpPr>
            <a:cxnSpLocks/>
          </p:cNvCxnSpPr>
          <p:nvPr/>
        </p:nvCxnSpPr>
        <p:spPr>
          <a:xfrm>
            <a:off x="5695348" y="4441863"/>
            <a:ext cx="573865" cy="238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BD74DD8-7FCB-49C2-AF58-C431C8FAACED}"/>
              </a:ext>
            </a:extLst>
          </p:cNvPr>
          <p:cNvCxnSpPr>
            <a:cxnSpLocks/>
          </p:cNvCxnSpPr>
          <p:nvPr/>
        </p:nvCxnSpPr>
        <p:spPr>
          <a:xfrm flipV="1">
            <a:off x="7666894" y="4441863"/>
            <a:ext cx="164194" cy="564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BD74DD8-7FCB-49C2-AF58-C431C8FAACED}"/>
              </a:ext>
            </a:extLst>
          </p:cNvPr>
          <p:cNvCxnSpPr>
            <a:cxnSpLocks/>
          </p:cNvCxnSpPr>
          <p:nvPr/>
        </p:nvCxnSpPr>
        <p:spPr>
          <a:xfrm flipV="1">
            <a:off x="7205050" y="4765139"/>
            <a:ext cx="77016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BD74DD8-7FCB-49C2-AF58-C431C8FAACED}"/>
              </a:ext>
            </a:extLst>
          </p:cNvPr>
          <p:cNvCxnSpPr>
            <a:cxnSpLocks/>
          </p:cNvCxnSpPr>
          <p:nvPr/>
        </p:nvCxnSpPr>
        <p:spPr>
          <a:xfrm>
            <a:off x="7163811" y="2609038"/>
            <a:ext cx="81140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BD74DD8-7FCB-49C2-AF58-C431C8FAACED}"/>
              </a:ext>
            </a:extLst>
          </p:cNvPr>
          <p:cNvCxnSpPr>
            <a:cxnSpLocks/>
          </p:cNvCxnSpPr>
          <p:nvPr/>
        </p:nvCxnSpPr>
        <p:spPr>
          <a:xfrm flipV="1">
            <a:off x="2817633" y="3525027"/>
            <a:ext cx="1164432"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D74DD8-7FCB-49C2-AF58-C431C8FAACED}"/>
              </a:ext>
            </a:extLst>
          </p:cNvPr>
          <p:cNvCxnSpPr>
            <a:cxnSpLocks/>
          </p:cNvCxnSpPr>
          <p:nvPr/>
        </p:nvCxnSpPr>
        <p:spPr>
          <a:xfrm>
            <a:off x="6649254" y="2311241"/>
            <a:ext cx="820804" cy="229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D74DD8-7FCB-49C2-AF58-C431C8FAACED}"/>
              </a:ext>
            </a:extLst>
          </p:cNvPr>
          <p:cNvCxnSpPr>
            <a:cxnSpLocks/>
          </p:cNvCxnSpPr>
          <p:nvPr/>
        </p:nvCxnSpPr>
        <p:spPr>
          <a:xfrm flipV="1">
            <a:off x="7163811" y="5056671"/>
            <a:ext cx="674352" cy="203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D74DD8-7FCB-49C2-AF58-C431C8FAACED}"/>
              </a:ext>
            </a:extLst>
          </p:cNvPr>
          <p:cNvCxnSpPr>
            <a:cxnSpLocks/>
          </p:cNvCxnSpPr>
          <p:nvPr/>
        </p:nvCxnSpPr>
        <p:spPr>
          <a:xfrm>
            <a:off x="6272832" y="2932521"/>
            <a:ext cx="57042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74DD8-7FCB-49C2-AF58-C431C8FAACED}"/>
              </a:ext>
            </a:extLst>
          </p:cNvPr>
          <p:cNvCxnSpPr>
            <a:cxnSpLocks/>
          </p:cNvCxnSpPr>
          <p:nvPr/>
        </p:nvCxnSpPr>
        <p:spPr>
          <a:xfrm flipV="1">
            <a:off x="5349284" y="5058703"/>
            <a:ext cx="908308" cy="23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BD74DD8-7FCB-49C2-AF58-C431C8FAACED}"/>
              </a:ext>
            </a:extLst>
          </p:cNvPr>
          <p:cNvCxnSpPr>
            <a:cxnSpLocks/>
          </p:cNvCxnSpPr>
          <p:nvPr/>
        </p:nvCxnSpPr>
        <p:spPr>
          <a:xfrm>
            <a:off x="5005843" y="4760345"/>
            <a:ext cx="79759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BD74DD8-7FCB-49C2-AF58-C431C8FAACED}"/>
              </a:ext>
            </a:extLst>
          </p:cNvPr>
          <p:cNvCxnSpPr>
            <a:cxnSpLocks/>
          </p:cNvCxnSpPr>
          <p:nvPr/>
        </p:nvCxnSpPr>
        <p:spPr>
          <a:xfrm flipV="1">
            <a:off x="2811711" y="5669145"/>
            <a:ext cx="516384"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5" name="Rectangle: Rounded Corners 13">
            <a:extLst>
              <a:ext uri="{FF2B5EF4-FFF2-40B4-BE49-F238E27FC236}">
                <a16:creationId xmlns:a16="http://schemas.microsoft.com/office/drawing/2014/main" id="{52387483-CAFC-4696-8FB4-F280EC8E3DA2}"/>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ciencia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84" name="Rectangle: Rounded Corners 12">
            <a:extLst>
              <a:ext uri="{FF2B5EF4-FFF2-40B4-BE49-F238E27FC236}">
                <a16:creationId xmlns:a16="http://schemas.microsoft.com/office/drawing/2014/main" id="{BB2DD00E-FE6A-42D7-AFC0-1731A90C9628}"/>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cara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89" name="Rectangle: Rounded Corners 11">
            <a:extLst>
              <a:ext uri="{FF2B5EF4-FFF2-40B4-BE49-F238E27FC236}">
                <a16:creationId xmlns:a16="http://schemas.microsoft.com/office/drawing/2014/main" id="{B4C8E2F6-7428-4B23-8D6C-BCCBFB0E953C}"/>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describir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2" name="Rectangle: Rounded Corners 10">
            <a:extLst>
              <a:ext uri="{FF2B5EF4-FFF2-40B4-BE49-F238E27FC236}">
                <a16:creationId xmlns:a16="http://schemas.microsoft.com/office/drawing/2014/main" id="{C72D8014-447D-4DF1-9F9D-23C5FE4EBFA7}"/>
              </a:ext>
            </a:extLst>
          </p:cNvPr>
          <p:cNvSpPr/>
          <p:nvPr/>
        </p:nvSpPr>
        <p:spPr>
          <a:xfrm>
            <a:off x="527050" y="358635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limpiar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7" name="Rectangle: Rounded Corners 8">
            <a:extLst>
              <a:ext uri="{FF2B5EF4-FFF2-40B4-BE49-F238E27FC236}">
                <a16:creationId xmlns:a16="http://schemas.microsoft.com/office/drawing/2014/main" id="{2E75EF0F-E85A-4130-BB20-DB38CE934B63}"/>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papá</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9" name="Rectangle: Rounded Corners 14">
            <a:extLst>
              <a:ext uri="{FF2B5EF4-FFF2-40B4-BE49-F238E27FC236}">
                <a16:creationId xmlns:a16="http://schemas.microsoft.com/office/drawing/2014/main" id="{4EF1932B-2132-4B73-B3C7-DF51B0D4B807}"/>
              </a:ext>
            </a:extLst>
          </p:cNvPr>
          <p:cNvSpPr/>
          <p:nvPr/>
        </p:nvSpPr>
        <p:spPr>
          <a:xfrm>
            <a:off x="2647950" y="1144971"/>
            <a:ext cx="144819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bajar</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00" name="Rectangle: Rounded Corners 16">
            <a:extLst>
              <a:ext uri="{FF2B5EF4-FFF2-40B4-BE49-F238E27FC236}">
                <a16:creationId xmlns:a16="http://schemas.microsoft.com/office/drawing/2014/main" id="{D5B5514D-5D92-4866-9F6D-5CECAC24724C}"/>
              </a:ext>
            </a:extLst>
          </p:cNvPr>
          <p:cNvSpPr/>
          <p:nvPr/>
        </p:nvSpPr>
        <p:spPr>
          <a:xfrm>
            <a:off x="4261147" y="1134299"/>
            <a:ext cx="178444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falda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01" name="Rectangle: Rounded Corners 17">
            <a:extLst>
              <a:ext uri="{FF2B5EF4-FFF2-40B4-BE49-F238E27FC236}">
                <a16:creationId xmlns:a16="http://schemas.microsoft.com/office/drawing/2014/main" id="{2805A884-B38C-47AA-A188-A70D9A9116E3}"/>
              </a:ext>
            </a:extLst>
          </p:cNvPr>
          <p:cNvSpPr/>
          <p:nvPr/>
        </p:nvSpPr>
        <p:spPr>
          <a:xfrm>
            <a:off x="6274684" y="113481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volver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04" name="Rectangle: Rounded Corners 17">
            <a:extLst>
              <a:ext uri="{FF2B5EF4-FFF2-40B4-BE49-F238E27FC236}">
                <a16:creationId xmlns:a16="http://schemas.microsoft.com/office/drawing/2014/main" id="{718C044B-E8F6-4A6A-B36D-903637899256}"/>
              </a:ext>
            </a:extLst>
          </p:cNvPr>
          <p:cNvSpPr/>
          <p:nvPr/>
        </p:nvSpPr>
        <p:spPr>
          <a:xfrm>
            <a:off x="8184432" y="1134159"/>
            <a:ext cx="144006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tío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07" name="Rectangle: Rounded Corners 29">
            <a:extLst>
              <a:ext uri="{FF2B5EF4-FFF2-40B4-BE49-F238E27FC236}">
                <a16:creationId xmlns:a16="http://schemas.microsoft.com/office/drawing/2014/main" id="{7B433723-3161-4ACC-8F35-A1A8A7F33466}"/>
              </a:ext>
            </a:extLst>
          </p:cNvPr>
          <p:cNvSpPr/>
          <p:nvPr/>
        </p:nvSpPr>
        <p:spPr>
          <a:xfrm>
            <a:off x="10001406" y="1876159"/>
            <a:ext cx="1543051"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conducir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0" name="Rectangle: Rounded Corners 28">
            <a:extLst>
              <a:ext uri="{FF2B5EF4-FFF2-40B4-BE49-F238E27FC236}">
                <a16:creationId xmlns:a16="http://schemas.microsoft.com/office/drawing/2014/main" id="{9AF5C812-6B9E-454C-ABC0-4AA89B899016}"/>
              </a:ext>
            </a:extLst>
          </p:cNvPr>
          <p:cNvSpPr/>
          <p:nvPr/>
        </p:nvSpPr>
        <p:spPr>
          <a:xfrm>
            <a:off x="10001407" y="256235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noticia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2" name="Rectangle: Rounded Corners 27">
            <a:extLst>
              <a:ext uri="{FF2B5EF4-FFF2-40B4-BE49-F238E27FC236}">
                <a16:creationId xmlns:a16="http://schemas.microsoft.com/office/drawing/2014/main" id="{EF9090E3-4FA3-497A-8866-4DFD4A7185C0}"/>
              </a:ext>
            </a:extLst>
          </p:cNvPr>
          <p:cNvSpPr/>
          <p:nvPr/>
        </p:nvSpPr>
        <p:spPr>
          <a:xfrm>
            <a:off x="10001407" y="321977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platos</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3" name="Rectangle: Rounded Corners 26">
            <a:extLst>
              <a:ext uri="{FF2B5EF4-FFF2-40B4-BE49-F238E27FC236}">
                <a16:creationId xmlns:a16="http://schemas.microsoft.com/office/drawing/2014/main" id="{3FC538F8-A700-4C89-A4B9-109E80C049F0}"/>
              </a:ext>
            </a:extLst>
          </p:cNvPr>
          <p:cNvSpPr/>
          <p:nvPr/>
        </p:nvSpPr>
        <p:spPr>
          <a:xfrm>
            <a:off x="10001407" y="3877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inglés</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5" name="Rectangle: Rounded Corners 25">
            <a:extLst>
              <a:ext uri="{FF2B5EF4-FFF2-40B4-BE49-F238E27FC236}">
                <a16:creationId xmlns:a16="http://schemas.microsoft.com/office/drawing/2014/main" id="{E9EE054C-96A5-4BC3-83EA-7C910269CAE7}"/>
              </a:ext>
            </a:extLst>
          </p:cNvPr>
          <p:cNvSpPr/>
          <p:nvPr/>
        </p:nvSpPr>
        <p:spPr>
          <a:xfrm>
            <a:off x="10001407" y="45043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sola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7" name="Rectangle: Rounded Corners 25">
            <a:extLst>
              <a:ext uri="{FF2B5EF4-FFF2-40B4-BE49-F238E27FC236}">
                <a16:creationId xmlns:a16="http://schemas.microsoft.com/office/drawing/2014/main" id="{BDE57DCD-6F0A-422B-878B-7B1992273EAC}"/>
              </a:ext>
            </a:extLst>
          </p:cNvPr>
          <p:cNvSpPr/>
          <p:nvPr/>
        </p:nvSpPr>
        <p:spPr>
          <a:xfrm>
            <a:off x="9985173" y="51040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hablar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8" name="Rectangle: Rounded Corners 21">
            <a:extLst>
              <a:ext uri="{FF2B5EF4-FFF2-40B4-BE49-F238E27FC236}">
                <a16:creationId xmlns:a16="http://schemas.microsoft.com/office/drawing/2014/main" id="{F7CD9C57-B403-466E-BE66-3DB02EE1182D}"/>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estudiar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19" name="Rectangle: Rounded Corners 22">
            <a:extLst>
              <a:ext uri="{FF2B5EF4-FFF2-40B4-BE49-F238E27FC236}">
                <a16:creationId xmlns:a16="http://schemas.microsoft.com/office/drawing/2014/main" id="{386971B0-4FDE-441C-AFA6-CE3C381BAF5D}"/>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abogado</a:t>
            </a:r>
          </a:p>
        </p:txBody>
      </p:sp>
      <p:sp>
        <p:nvSpPr>
          <p:cNvPr id="120" name="Rectangle: Rounded Corners 23">
            <a:extLst>
              <a:ext uri="{FF2B5EF4-FFF2-40B4-BE49-F238E27FC236}">
                <a16:creationId xmlns:a16="http://schemas.microsoft.com/office/drawing/2014/main" id="{AB97BF27-1488-408A-A793-7505B310332F}"/>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chino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122" name="Rectangle: Rounded Corners 24">
            <a:extLst>
              <a:ext uri="{FF2B5EF4-FFF2-40B4-BE49-F238E27FC236}">
                <a16:creationId xmlns:a16="http://schemas.microsoft.com/office/drawing/2014/main" id="{9C9C760E-9AC7-46D3-8DCA-8A8C8746A143}"/>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amarillo</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5" name="Rectangle: Rounded Corners 14">
            <a:extLst>
              <a:ext uri="{FF2B5EF4-FFF2-40B4-BE49-F238E27FC236}">
                <a16:creationId xmlns:a16="http://schemas.microsoft.com/office/drawing/2014/main" id="{987B37B0-769D-4E60-B58D-1007B525E722}"/>
              </a:ext>
            </a:extLst>
          </p:cNvPr>
          <p:cNvSpPr/>
          <p:nvPr/>
        </p:nvSpPr>
        <p:spPr>
          <a:xfrm>
            <a:off x="9995328" y="4504308"/>
            <a:ext cx="156151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sola</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32" name="Rectangle: Rounded Corners 14">
            <a:extLst>
              <a:ext uri="{FF2B5EF4-FFF2-40B4-BE49-F238E27FC236}">
                <a16:creationId xmlns:a16="http://schemas.microsoft.com/office/drawing/2014/main" id="{987B37B0-769D-4E60-B58D-1007B525E722}"/>
              </a:ext>
            </a:extLst>
          </p:cNvPr>
          <p:cNvSpPr/>
          <p:nvPr/>
        </p:nvSpPr>
        <p:spPr>
          <a:xfrm>
            <a:off x="518716" y="3565605"/>
            <a:ext cx="155138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limpia</a:t>
            </a:r>
            <a:r>
              <a:rPr lang="en-GB" sz="2000" noProof="0" dirty="0">
                <a:solidFill>
                  <a:schemeClr val="tx1"/>
                </a:solidFill>
                <a:latin typeface="Century Gothic" panose="020F0302020204030204"/>
              </a:rPr>
              <a:t>r</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39" name="Rectangle: Rounded Corners 14">
            <a:extLst>
              <a:ext uri="{FF2B5EF4-FFF2-40B4-BE49-F238E27FC236}">
                <a16:creationId xmlns:a16="http://schemas.microsoft.com/office/drawing/2014/main" id="{987B37B0-769D-4E60-B58D-1007B525E722}"/>
              </a:ext>
            </a:extLst>
          </p:cNvPr>
          <p:cNvSpPr/>
          <p:nvPr/>
        </p:nvSpPr>
        <p:spPr>
          <a:xfrm>
            <a:off x="9997398" y="3215914"/>
            <a:ext cx="1655249"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l</a:t>
            </a:r>
            <a:r>
              <a:rPr lang="en-GB" sz="2000" noProof="0" dirty="0" err="1">
                <a:solidFill>
                  <a:schemeClr val="tx1"/>
                </a:solidFill>
                <a:latin typeface="Century Gothic" panose="020F0302020204030204"/>
              </a:rPr>
              <a:t>os</a:t>
            </a:r>
            <a:r>
              <a:rPr lang="en-GB" sz="2000" noProof="0" dirty="0">
                <a:solidFill>
                  <a:schemeClr val="tx1"/>
                </a:solidFill>
                <a:latin typeface="Century Gothic" panose="020F0302020204030204"/>
              </a:rPr>
              <a:t> </a:t>
            </a:r>
            <a:r>
              <a:rPr lang="en-GB" sz="2000" noProof="0" dirty="0" err="1">
                <a:solidFill>
                  <a:schemeClr val="tx1"/>
                </a:solidFill>
                <a:latin typeface="Century Gothic" panose="020F0302020204030204"/>
              </a:rPr>
              <a:t>platos</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64" name="Rectangle: Rounded Corners 14">
            <a:extLst>
              <a:ext uri="{FF2B5EF4-FFF2-40B4-BE49-F238E27FC236}">
                <a16:creationId xmlns:a16="http://schemas.microsoft.com/office/drawing/2014/main" id="{987B37B0-769D-4E60-B58D-1007B525E722}"/>
              </a:ext>
            </a:extLst>
          </p:cNvPr>
          <p:cNvSpPr/>
          <p:nvPr/>
        </p:nvSpPr>
        <p:spPr>
          <a:xfrm>
            <a:off x="4263819" y="1129649"/>
            <a:ext cx="178177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falda</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105" name="Rectangle: Rounded Corners 14">
            <a:extLst>
              <a:ext uri="{FF2B5EF4-FFF2-40B4-BE49-F238E27FC236}">
                <a16:creationId xmlns:a16="http://schemas.microsoft.com/office/drawing/2014/main" id="{987B37B0-769D-4E60-B58D-1007B525E722}"/>
              </a:ext>
            </a:extLst>
          </p:cNvPr>
          <p:cNvSpPr/>
          <p:nvPr/>
        </p:nvSpPr>
        <p:spPr>
          <a:xfrm>
            <a:off x="7993626" y="5831832"/>
            <a:ext cx="1785965" cy="4857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amarill</a:t>
            </a:r>
            <a:r>
              <a:rPr lang="en-GB" sz="2000" b="1" noProof="0" dirty="0">
                <a:solidFill>
                  <a:schemeClr val="tx1"/>
                </a:solidFill>
                <a:latin typeface="Century Gothic" panose="020F0302020204030204"/>
              </a:rPr>
              <a:t>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6" name="Rectangle: Rounded Corners 14">
            <a:extLst>
              <a:ext uri="{FF2B5EF4-FFF2-40B4-BE49-F238E27FC236}">
                <a16:creationId xmlns:a16="http://schemas.microsoft.com/office/drawing/2014/main" id="{987B37B0-769D-4E60-B58D-1007B525E722}"/>
              </a:ext>
            </a:extLst>
          </p:cNvPr>
          <p:cNvSpPr/>
          <p:nvPr/>
        </p:nvSpPr>
        <p:spPr>
          <a:xfrm>
            <a:off x="503238" y="2202703"/>
            <a:ext cx="159067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cara</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72" name="Rectangle: Rounded Corners 14">
            <a:extLst>
              <a:ext uri="{FF2B5EF4-FFF2-40B4-BE49-F238E27FC236}">
                <a16:creationId xmlns:a16="http://schemas.microsoft.com/office/drawing/2014/main" id="{987B37B0-769D-4E60-B58D-1007B525E722}"/>
              </a:ext>
            </a:extLst>
          </p:cNvPr>
          <p:cNvSpPr/>
          <p:nvPr/>
        </p:nvSpPr>
        <p:spPr>
          <a:xfrm>
            <a:off x="503238" y="4845547"/>
            <a:ext cx="1587499"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papá</a:t>
            </a:r>
            <a:endParaRPr kumimoji="0" lang="en-GB" sz="2000" i="0" u="none" strike="noStrike" kern="1200" cap="none" spc="0" normalizeH="0" baseline="0" noProof="0" dirty="0">
              <a:ln>
                <a:noFill/>
              </a:ln>
              <a:solidFill>
                <a:schemeClr val="tx1"/>
              </a:solidFill>
              <a:effectLst/>
              <a:uLnTx/>
              <a:uFillTx/>
              <a:latin typeface="Century Gothic" panose="020F0302020204030204"/>
            </a:endParaRPr>
          </a:p>
        </p:txBody>
      </p:sp>
      <p:sp>
        <p:nvSpPr>
          <p:cNvPr id="111" name="Rectangle: Rounded Corners 14">
            <a:extLst>
              <a:ext uri="{FF2B5EF4-FFF2-40B4-BE49-F238E27FC236}">
                <a16:creationId xmlns:a16="http://schemas.microsoft.com/office/drawing/2014/main" id="{987B37B0-769D-4E60-B58D-1007B525E722}"/>
              </a:ext>
            </a:extLst>
          </p:cNvPr>
          <p:cNvSpPr/>
          <p:nvPr/>
        </p:nvSpPr>
        <p:spPr>
          <a:xfrm>
            <a:off x="9997398" y="1864682"/>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tx1"/>
                </a:solidFill>
                <a:latin typeface="Century Gothic" panose="020F0302020204030204"/>
              </a:rPr>
              <a:t>conduc</a:t>
            </a:r>
            <a:r>
              <a:rPr lang="en-GB" sz="2000" b="1" noProof="0" dirty="0">
                <a:solidFill>
                  <a:schemeClr val="tx1"/>
                </a:solidFill>
                <a:latin typeface="Century Gothic" panose="020F0302020204030204"/>
              </a:rPr>
              <a:t>e</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02" name="Rectangle: Rounded Corners 14">
            <a:extLst>
              <a:ext uri="{FF2B5EF4-FFF2-40B4-BE49-F238E27FC236}">
                <a16:creationId xmlns:a16="http://schemas.microsoft.com/office/drawing/2014/main" id="{987B37B0-769D-4E60-B58D-1007B525E722}"/>
              </a:ext>
            </a:extLst>
          </p:cNvPr>
          <p:cNvSpPr/>
          <p:nvPr/>
        </p:nvSpPr>
        <p:spPr>
          <a:xfrm>
            <a:off x="4531705" y="5831832"/>
            <a:ext cx="154305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abogado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4" name="Rectangle: Rounded Corners 14">
            <a:extLst>
              <a:ext uri="{FF2B5EF4-FFF2-40B4-BE49-F238E27FC236}">
                <a16:creationId xmlns:a16="http://schemas.microsoft.com/office/drawing/2014/main" id="{987B37B0-769D-4E60-B58D-1007B525E722}"/>
              </a:ext>
            </a:extLst>
          </p:cNvPr>
          <p:cNvSpPr/>
          <p:nvPr/>
        </p:nvSpPr>
        <p:spPr>
          <a:xfrm>
            <a:off x="2657170" y="1133298"/>
            <a:ext cx="144819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bajar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4" name="Rectangle: Rounded Corners 14">
            <a:extLst>
              <a:ext uri="{FF2B5EF4-FFF2-40B4-BE49-F238E27FC236}">
                <a16:creationId xmlns:a16="http://schemas.microsoft.com/office/drawing/2014/main" id="{987B37B0-769D-4E60-B58D-1007B525E722}"/>
              </a:ext>
            </a:extLst>
          </p:cNvPr>
          <p:cNvSpPr/>
          <p:nvPr/>
        </p:nvSpPr>
        <p:spPr>
          <a:xfrm>
            <a:off x="2767467" y="5835832"/>
            <a:ext cx="1543051" cy="47162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estudiar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9" name="Rectangle: Rounded Corners 14">
            <a:extLst>
              <a:ext uri="{FF2B5EF4-FFF2-40B4-BE49-F238E27FC236}">
                <a16:creationId xmlns:a16="http://schemas.microsoft.com/office/drawing/2014/main" id="{987B37B0-769D-4E60-B58D-1007B525E722}"/>
              </a:ext>
            </a:extLst>
          </p:cNvPr>
          <p:cNvSpPr/>
          <p:nvPr/>
        </p:nvSpPr>
        <p:spPr>
          <a:xfrm>
            <a:off x="9995327" y="3877199"/>
            <a:ext cx="156151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inglés</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25" name="Rectangle: Rounded Corners 14">
            <a:extLst>
              <a:ext uri="{FF2B5EF4-FFF2-40B4-BE49-F238E27FC236}">
                <a16:creationId xmlns:a16="http://schemas.microsoft.com/office/drawing/2014/main" id="{987B37B0-769D-4E60-B58D-1007B525E722}"/>
              </a:ext>
            </a:extLst>
          </p:cNvPr>
          <p:cNvSpPr/>
          <p:nvPr/>
        </p:nvSpPr>
        <p:spPr>
          <a:xfrm>
            <a:off x="527050" y="2897218"/>
            <a:ext cx="1563687" cy="47302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describir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88" name="Rectangle: Rounded Corners 14">
            <a:extLst>
              <a:ext uri="{FF2B5EF4-FFF2-40B4-BE49-F238E27FC236}">
                <a16:creationId xmlns:a16="http://schemas.microsoft.com/office/drawing/2014/main" id="{987B37B0-769D-4E60-B58D-1007B525E722}"/>
              </a:ext>
            </a:extLst>
          </p:cNvPr>
          <p:cNvSpPr/>
          <p:nvPr/>
        </p:nvSpPr>
        <p:spPr>
          <a:xfrm>
            <a:off x="9985173" y="5104986"/>
            <a:ext cx="1543050"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hablar</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77" name="Rectangle: Rounded Corners 14">
            <a:extLst>
              <a:ext uri="{FF2B5EF4-FFF2-40B4-BE49-F238E27FC236}">
                <a16:creationId xmlns:a16="http://schemas.microsoft.com/office/drawing/2014/main" id="{987B37B0-769D-4E60-B58D-1007B525E722}"/>
              </a:ext>
            </a:extLst>
          </p:cNvPr>
          <p:cNvSpPr/>
          <p:nvPr/>
        </p:nvSpPr>
        <p:spPr>
          <a:xfrm>
            <a:off x="9995327" y="2561273"/>
            <a:ext cx="1561511" cy="4670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noticia</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91" name="Rectangle: Rounded Corners 14">
            <a:extLst>
              <a:ext uri="{FF2B5EF4-FFF2-40B4-BE49-F238E27FC236}">
                <a16:creationId xmlns:a16="http://schemas.microsoft.com/office/drawing/2014/main" id="{987B37B0-769D-4E60-B58D-1007B525E722}"/>
              </a:ext>
            </a:extLst>
          </p:cNvPr>
          <p:cNvSpPr/>
          <p:nvPr/>
        </p:nvSpPr>
        <p:spPr>
          <a:xfrm>
            <a:off x="509988" y="1598301"/>
            <a:ext cx="1566884"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ciencia</a:t>
            </a:r>
            <a:r>
              <a:rPr lang="en-GB" sz="2000" dirty="0">
                <a:solidFill>
                  <a:schemeClr val="tx1"/>
                </a:solidFill>
                <a:latin typeface="Century Gothic" panose="020F0302020204030204"/>
              </a:rPr>
              <a:t>(s)</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14" name="Rectangle: Rounded Corners 14">
            <a:extLst>
              <a:ext uri="{FF2B5EF4-FFF2-40B4-BE49-F238E27FC236}">
                <a16:creationId xmlns:a16="http://schemas.microsoft.com/office/drawing/2014/main" id="{987B37B0-769D-4E60-B58D-1007B525E722}"/>
              </a:ext>
            </a:extLst>
          </p:cNvPr>
          <p:cNvSpPr/>
          <p:nvPr/>
        </p:nvSpPr>
        <p:spPr>
          <a:xfrm>
            <a:off x="6257592" y="1134299"/>
            <a:ext cx="1754878"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err="1">
                <a:solidFill>
                  <a:schemeClr val="tx1"/>
                </a:solidFill>
                <a:latin typeface="Century Gothic" panose="020F0302020204030204"/>
              </a:rPr>
              <a:t>volver</a:t>
            </a:r>
            <a:endParaRPr kumimoji="0" lang="en-GB" sz="2000" b="1" i="0" u="none" strike="noStrike" kern="1200" cap="none" spc="0" normalizeH="0" baseline="0" noProof="0" dirty="0">
              <a:ln>
                <a:noFill/>
              </a:ln>
              <a:solidFill>
                <a:schemeClr val="tx1"/>
              </a:solidFill>
              <a:effectLst/>
              <a:uLnTx/>
              <a:uFillTx/>
              <a:latin typeface="Century Gothic" panose="020F0302020204030204"/>
            </a:endParaRPr>
          </a:p>
        </p:txBody>
      </p:sp>
      <p:sp>
        <p:nvSpPr>
          <p:cNvPr id="108" name="Rectangle: Rounded Corners 14">
            <a:extLst>
              <a:ext uri="{FF2B5EF4-FFF2-40B4-BE49-F238E27FC236}">
                <a16:creationId xmlns:a16="http://schemas.microsoft.com/office/drawing/2014/main" id="{987B37B0-769D-4E60-B58D-1007B525E722}"/>
              </a:ext>
            </a:extLst>
          </p:cNvPr>
          <p:cNvSpPr/>
          <p:nvPr/>
        </p:nvSpPr>
        <p:spPr>
          <a:xfrm>
            <a:off x="8176306" y="1133297"/>
            <a:ext cx="1448191" cy="4857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F0302020204030204"/>
              </a:rPr>
              <a:t>tío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cxnSp>
        <p:nvCxnSpPr>
          <p:cNvPr id="81" name="Straight Connector 80">
            <a:extLst>
              <a:ext uri="{FF2B5EF4-FFF2-40B4-BE49-F238E27FC236}">
                <a16:creationId xmlns:a16="http://schemas.microsoft.com/office/drawing/2014/main" id="{5B67B341-C41E-4FAB-BEAE-A6D0FF444759}"/>
              </a:ext>
            </a:extLst>
          </p:cNvPr>
          <p:cNvCxnSpPr>
            <a:cxnSpLocks/>
          </p:cNvCxnSpPr>
          <p:nvPr/>
        </p:nvCxnSpPr>
        <p:spPr>
          <a:xfrm flipV="1">
            <a:off x="7028028" y="5370422"/>
            <a:ext cx="314446"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31" name="Rectangle: Rounded Corners 14">
            <a:extLst>
              <a:ext uri="{FF2B5EF4-FFF2-40B4-BE49-F238E27FC236}">
                <a16:creationId xmlns:a16="http://schemas.microsoft.com/office/drawing/2014/main" id="{987B37B0-769D-4E60-B58D-1007B525E722}"/>
              </a:ext>
            </a:extLst>
          </p:cNvPr>
          <p:cNvSpPr/>
          <p:nvPr/>
        </p:nvSpPr>
        <p:spPr>
          <a:xfrm>
            <a:off x="6269213" y="5857730"/>
            <a:ext cx="1561875"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chino</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cxnSp>
        <p:nvCxnSpPr>
          <p:cNvPr id="68" name="Straight Connector 67">
            <a:extLst>
              <a:ext uri="{FF2B5EF4-FFF2-40B4-BE49-F238E27FC236}">
                <a16:creationId xmlns:a16="http://schemas.microsoft.com/office/drawing/2014/main" id="{B32A1611-A20C-4554-8378-DF952E05CA83}"/>
              </a:ext>
            </a:extLst>
          </p:cNvPr>
          <p:cNvCxnSpPr>
            <a:cxnSpLocks/>
          </p:cNvCxnSpPr>
          <p:nvPr/>
        </p:nvCxnSpPr>
        <p:spPr>
          <a:xfrm flipV="1">
            <a:off x="4193108" y="2107562"/>
            <a:ext cx="284877" cy="20753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693410F-2EBF-48D7-BF73-274B805170D3}"/>
              </a:ext>
            </a:extLst>
          </p:cNvPr>
          <p:cNvCxnSpPr>
            <a:cxnSpLocks/>
          </p:cNvCxnSpPr>
          <p:nvPr/>
        </p:nvCxnSpPr>
        <p:spPr>
          <a:xfrm>
            <a:off x="8590704" y="3521384"/>
            <a:ext cx="3318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6" name="Rectangle: Rounded Corners 9">
            <a:extLst>
              <a:ext uri="{FF2B5EF4-FFF2-40B4-BE49-F238E27FC236}">
                <a16:creationId xmlns:a16="http://schemas.microsoft.com/office/drawing/2014/main" id="{B3EA085F-817A-4027-873F-3D4D293DF533}"/>
              </a:ext>
            </a:extLst>
          </p:cNvPr>
          <p:cNvSpPr/>
          <p:nvPr/>
        </p:nvSpPr>
        <p:spPr>
          <a:xfrm>
            <a:off x="386863" y="4215008"/>
            <a:ext cx="186396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m</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ientras</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que</a:t>
            </a:r>
          </a:p>
        </p:txBody>
      </p:sp>
      <p:sp>
        <p:nvSpPr>
          <p:cNvPr id="86" name="Rectangle: Rounded Corners 14">
            <a:extLst>
              <a:ext uri="{FF2B5EF4-FFF2-40B4-BE49-F238E27FC236}">
                <a16:creationId xmlns:a16="http://schemas.microsoft.com/office/drawing/2014/main" id="{987B37B0-769D-4E60-B58D-1007B525E722}"/>
              </a:ext>
            </a:extLst>
          </p:cNvPr>
          <p:cNvSpPr/>
          <p:nvPr/>
        </p:nvSpPr>
        <p:spPr>
          <a:xfrm>
            <a:off x="370192" y="4214446"/>
            <a:ext cx="1881371" cy="46500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m</a:t>
            </a:r>
            <a:r>
              <a:rPr lang="en-GB" sz="2000" noProof="0" dirty="0" err="1">
                <a:solidFill>
                  <a:schemeClr val="tx1"/>
                </a:solidFill>
                <a:latin typeface="Century Gothic" panose="020F0302020204030204"/>
              </a:rPr>
              <a:t>ientras</a:t>
            </a:r>
            <a:r>
              <a:rPr lang="en-GB" sz="2000" noProof="0" dirty="0">
                <a:solidFill>
                  <a:schemeClr val="tx1"/>
                </a:solidFill>
                <a:latin typeface="Century Gothic" panose="020F0302020204030204"/>
              </a:rPr>
              <a:t> que</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
        <p:nvSpPr>
          <p:cNvPr id="6" name="Rectangle: Rounded Corners 5">
            <a:extLst>
              <a:ext uri="{FF2B5EF4-FFF2-40B4-BE49-F238E27FC236}">
                <a16:creationId xmlns:a16="http://schemas.microsoft.com/office/drawing/2014/main" id="{E45B2AE9-25FB-4319-8BFE-14E3DDE1D065}"/>
              </a:ext>
            </a:extLst>
          </p:cNvPr>
          <p:cNvSpPr/>
          <p:nvPr/>
        </p:nvSpPr>
        <p:spPr>
          <a:xfrm>
            <a:off x="5590466" y="2364723"/>
            <a:ext cx="957818" cy="30930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tx1"/>
                </a:solidFill>
              </a:rPr>
              <a:t>falda</a:t>
            </a:r>
            <a:endParaRPr lang="en-GB" b="1" dirty="0">
              <a:solidFill>
                <a:schemeClr val="tx1"/>
              </a:solidFill>
            </a:endParaRPr>
          </a:p>
        </p:txBody>
      </p:sp>
    </p:spTree>
    <p:extLst>
      <p:ext uri="{BB962C8B-B14F-4D97-AF65-F5344CB8AC3E}">
        <p14:creationId xmlns:p14="http://schemas.microsoft.com/office/powerpoint/2010/main" val="28181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8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2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8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2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8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9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7"/>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9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16"/>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14"/>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0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81"/>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0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animBg="1"/>
      <p:bldP spid="39" grpId="0" animBg="1"/>
      <p:bldP spid="64" grpId="0" animBg="1"/>
      <p:bldP spid="105" grpId="0" animBg="1"/>
      <p:bldP spid="96" grpId="0" animBg="1"/>
      <p:bldP spid="72" grpId="0" animBg="1"/>
      <p:bldP spid="111" grpId="0" animBg="1"/>
      <p:bldP spid="102" grpId="0" animBg="1"/>
      <p:bldP spid="74" grpId="0" animBg="1"/>
      <p:bldP spid="94" grpId="0" animBg="1"/>
      <p:bldP spid="79" grpId="0" animBg="1"/>
      <p:bldP spid="125" grpId="0" animBg="1"/>
      <p:bldP spid="88" grpId="0" animBg="1"/>
      <p:bldP spid="77" grpId="0" animBg="1"/>
      <p:bldP spid="91" grpId="0" animBg="1"/>
      <p:bldP spid="114" grpId="0" animBg="1"/>
      <p:bldP spid="108" grpId="0" animBg="1"/>
      <p:bldP spid="131" grpId="0" animBg="1"/>
      <p:bldP spid="86"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009344" cy="647577"/>
          </a:xfrm>
        </p:spPr>
        <p:txBody>
          <a:bodyPr>
            <a:noAutofit/>
          </a:bodyPr>
          <a:lstStyle/>
          <a:p>
            <a:r>
              <a:rPr lang="en-GB" sz="2400" b="1" dirty="0" err="1"/>
              <a:t>Preguntas</a:t>
            </a:r>
            <a:r>
              <a:rPr lang="en-GB" sz="2400" b="1" dirty="0"/>
              <a:t> para una amiga</a:t>
            </a:r>
            <a:endParaRPr lang="en-GB" sz="2400" dirty="0"/>
          </a:p>
        </p:txBody>
      </p:sp>
      <p:sp>
        <p:nvSpPr>
          <p:cNvPr id="12" name="CuadroTexto 32">
            <a:extLst>
              <a:ext uri="{FF2B5EF4-FFF2-40B4-BE49-F238E27FC236}">
                <a16:creationId xmlns:a16="http://schemas.microsoft.com/office/drawing/2014/main" id="{52D0EFEB-468E-364A-8356-F7C2ED2CBD55}"/>
              </a:ext>
            </a:extLst>
          </p:cNvPr>
          <p:cNvSpPr txBox="1"/>
          <p:nvPr/>
        </p:nvSpPr>
        <p:spPr>
          <a:xfrm>
            <a:off x="1166034" y="1936333"/>
            <a:ext cx="4951143" cy="830997"/>
          </a:xfrm>
          <a:prstGeom prst="rect">
            <a:avLst/>
          </a:prstGeom>
          <a:noFill/>
        </p:spPr>
        <p:txBody>
          <a:bodyPr wrap="square" rtlCol="0">
            <a:spAutoFit/>
          </a:bodyPr>
          <a:lstStyle/>
          <a:p>
            <a:pPr marL="342900" indent="-342900">
              <a:buAutoNum type="alphaLcParenR"/>
            </a:pPr>
            <a:r>
              <a:rPr lang="es-GB" sz="2400" dirty="0"/>
              <a:t>... </a:t>
            </a:r>
            <a:r>
              <a:rPr lang="es-GB" sz="2400"/>
              <a:t>visitar </a:t>
            </a:r>
            <a:r>
              <a:rPr lang="en-GB" sz="2400"/>
              <a:t>sus</a:t>
            </a:r>
            <a:r>
              <a:rPr lang="es-GB" sz="2400"/>
              <a:t> </a:t>
            </a:r>
            <a:r>
              <a:rPr lang="en-GB" sz="2400"/>
              <a:t>parques</a:t>
            </a:r>
            <a:r>
              <a:rPr lang="es-GB" sz="2400"/>
              <a:t>?</a:t>
            </a:r>
            <a:endParaRPr lang="es-GB" sz="2400" dirty="0"/>
          </a:p>
          <a:p>
            <a:pPr marL="342900" indent="-342900">
              <a:buAutoNum type="alphaLcParenR"/>
            </a:pPr>
            <a:r>
              <a:rPr lang="es-GB" sz="2400"/>
              <a:t>... </a:t>
            </a:r>
            <a:r>
              <a:rPr lang="en-GB" sz="2400"/>
              <a:t>sus</a:t>
            </a:r>
            <a:r>
              <a:rPr lang="es-GB" sz="2400"/>
              <a:t> </a:t>
            </a:r>
            <a:r>
              <a:rPr lang="en-GB" sz="2400"/>
              <a:t>parques</a:t>
            </a:r>
            <a:r>
              <a:rPr lang="es-GB" sz="2400"/>
              <a:t>?</a:t>
            </a:r>
            <a:endParaRPr lang="es-GB" sz="2400" dirty="0"/>
          </a:p>
        </p:txBody>
      </p:sp>
      <p:sp>
        <p:nvSpPr>
          <p:cNvPr id="13" name="CuadroTexto 33">
            <a:extLst>
              <a:ext uri="{FF2B5EF4-FFF2-40B4-BE49-F238E27FC236}">
                <a16:creationId xmlns:a16="http://schemas.microsoft.com/office/drawing/2014/main" id="{878BC7C8-F94E-4A42-8149-C58CA1D2FE1E}"/>
              </a:ext>
            </a:extLst>
          </p:cNvPr>
          <p:cNvSpPr txBox="1"/>
          <p:nvPr/>
        </p:nvSpPr>
        <p:spPr>
          <a:xfrm>
            <a:off x="1195850" y="3691634"/>
            <a:ext cx="5379234" cy="830997"/>
          </a:xfrm>
          <a:prstGeom prst="rect">
            <a:avLst/>
          </a:prstGeom>
          <a:noFill/>
        </p:spPr>
        <p:txBody>
          <a:bodyPr wrap="square" rtlCol="0">
            <a:spAutoFit/>
          </a:bodyPr>
          <a:lstStyle/>
          <a:p>
            <a:pPr marL="342900" indent="-342900">
              <a:buFontTx/>
              <a:buAutoNum type="alphaLcParenR"/>
            </a:pPr>
            <a:r>
              <a:rPr lang="es-GB" sz="2400" dirty="0"/>
              <a:t>... </a:t>
            </a:r>
            <a:r>
              <a:rPr lang="en-GB" sz="2400" dirty="0"/>
              <a:t>los</a:t>
            </a:r>
            <a:r>
              <a:rPr lang="es-GB" sz="2400" dirty="0"/>
              <a:t> </a:t>
            </a:r>
            <a:r>
              <a:rPr lang="en-GB" sz="2400" dirty="0" err="1"/>
              <a:t>problemas</a:t>
            </a:r>
            <a:r>
              <a:rPr lang="en-GB" sz="2400" dirty="0"/>
              <a:t> </a:t>
            </a:r>
            <a:r>
              <a:rPr lang="en-GB" sz="2400" dirty="0" err="1"/>
              <a:t>sociales</a:t>
            </a:r>
            <a:r>
              <a:rPr lang="en-GB" sz="2400" dirty="0"/>
              <a:t>? </a:t>
            </a:r>
            <a:endParaRPr lang="es-GB" sz="2400" dirty="0"/>
          </a:p>
          <a:p>
            <a:pPr marL="342900" indent="-342900">
              <a:buAutoNum type="alphaLcParenR"/>
            </a:pPr>
            <a:r>
              <a:rPr lang="es-GB" sz="2400" dirty="0"/>
              <a:t>... ver </a:t>
            </a:r>
            <a:r>
              <a:rPr lang="en-GB" sz="2400" dirty="0"/>
              <a:t>los</a:t>
            </a:r>
            <a:r>
              <a:rPr lang="es-GB" sz="2400" dirty="0"/>
              <a:t> </a:t>
            </a:r>
            <a:r>
              <a:rPr lang="en-GB" sz="2400" dirty="0" err="1"/>
              <a:t>problemas</a:t>
            </a:r>
            <a:r>
              <a:rPr lang="en-GB" sz="2400" dirty="0"/>
              <a:t> </a:t>
            </a:r>
            <a:r>
              <a:rPr lang="en-GB" sz="2400" dirty="0" err="1"/>
              <a:t>sociales</a:t>
            </a:r>
            <a:r>
              <a:rPr lang="es-GB" sz="2400" dirty="0"/>
              <a:t>?</a:t>
            </a:r>
          </a:p>
        </p:txBody>
      </p:sp>
      <p:sp>
        <p:nvSpPr>
          <p:cNvPr id="14" name="CuadroTexto 35">
            <a:extLst>
              <a:ext uri="{FF2B5EF4-FFF2-40B4-BE49-F238E27FC236}">
                <a16:creationId xmlns:a16="http://schemas.microsoft.com/office/drawing/2014/main" id="{D46B2C31-690A-0342-876B-5F348581A80B}"/>
              </a:ext>
            </a:extLst>
          </p:cNvPr>
          <p:cNvSpPr txBox="1"/>
          <p:nvPr/>
        </p:nvSpPr>
        <p:spPr>
          <a:xfrm>
            <a:off x="997302" y="5315683"/>
            <a:ext cx="5009344" cy="830997"/>
          </a:xfrm>
          <a:prstGeom prst="rect">
            <a:avLst/>
          </a:prstGeom>
          <a:noFill/>
        </p:spPr>
        <p:txBody>
          <a:bodyPr wrap="square" rtlCol="0">
            <a:spAutoFit/>
          </a:bodyPr>
          <a:lstStyle/>
          <a:p>
            <a:pPr marL="342900" indent="-342900">
              <a:buAutoNum type="alphaLcParenR"/>
            </a:pPr>
            <a:r>
              <a:rPr lang="es-GB" sz="2400"/>
              <a:t>... </a:t>
            </a:r>
            <a:r>
              <a:rPr lang="en-GB" sz="2400"/>
              <a:t>los</a:t>
            </a:r>
            <a:r>
              <a:rPr lang="es-GB" sz="2400"/>
              <a:t> </a:t>
            </a:r>
            <a:r>
              <a:rPr lang="en-GB" sz="2400"/>
              <a:t>precios altos</a:t>
            </a:r>
            <a:r>
              <a:rPr lang="es-GB" sz="2400"/>
              <a:t>?</a:t>
            </a:r>
          </a:p>
          <a:p>
            <a:pPr marL="342900" indent="-342900">
              <a:buAutoNum type="alphaLcParenR"/>
            </a:pPr>
            <a:r>
              <a:rPr lang="es-GB" sz="2400"/>
              <a:t>... </a:t>
            </a:r>
            <a:r>
              <a:rPr lang="en-GB" sz="2400"/>
              <a:t>pagar precios altos</a:t>
            </a:r>
            <a:r>
              <a:rPr lang="es-GB" sz="2400"/>
              <a:t>? </a:t>
            </a:r>
            <a:endParaRPr lang="es-GB" sz="2400" dirty="0"/>
          </a:p>
        </p:txBody>
      </p:sp>
      <p:sp>
        <p:nvSpPr>
          <p:cNvPr id="16" name="CuadroTexto 37">
            <a:extLst>
              <a:ext uri="{FF2B5EF4-FFF2-40B4-BE49-F238E27FC236}">
                <a16:creationId xmlns:a16="http://schemas.microsoft.com/office/drawing/2014/main" id="{3D5AB426-682F-924C-958B-3C2598159157}"/>
              </a:ext>
            </a:extLst>
          </p:cNvPr>
          <p:cNvSpPr txBox="1"/>
          <p:nvPr/>
        </p:nvSpPr>
        <p:spPr>
          <a:xfrm>
            <a:off x="6990010" y="1860685"/>
            <a:ext cx="4734461" cy="1200329"/>
          </a:xfrm>
          <a:prstGeom prst="rect">
            <a:avLst/>
          </a:prstGeom>
          <a:noFill/>
        </p:spPr>
        <p:txBody>
          <a:bodyPr wrap="square" rtlCol="0">
            <a:spAutoFit/>
          </a:bodyPr>
          <a:lstStyle/>
          <a:p>
            <a:pPr marL="342900" indent="-342900">
              <a:buAutoNum type="alphaLcParenR"/>
            </a:pPr>
            <a:r>
              <a:rPr lang="es-GB" sz="2400"/>
              <a:t>... </a:t>
            </a:r>
            <a:r>
              <a:rPr lang="en-GB" sz="2400"/>
              <a:t>las temperaturas altas en verano</a:t>
            </a:r>
            <a:r>
              <a:rPr lang="es-GB" sz="2400"/>
              <a:t>?</a:t>
            </a:r>
            <a:endParaRPr lang="es-GB" sz="2400" dirty="0"/>
          </a:p>
          <a:p>
            <a:pPr marL="342900" indent="-342900">
              <a:buAutoNum type="alphaLcParenR"/>
            </a:pPr>
            <a:r>
              <a:rPr lang="es-GB" sz="2400"/>
              <a:t>... </a:t>
            </a:r>
            <a:r>
              <a:rPr lang="en-GB" sz="2400"/>
              <a:t>salir a la calle en verano</a:t>
            </a:r>
            <a:r>
              <a:rPr lang="es-GB" sz="2400"/>
              <a:t>? </a:t>
            </a:r>
            <a:endParaRPr lang="es-GB" sz="2400" dirty="0"/>
          </a:p>
        </p:txBody>
      </p:sp>
      <p:sp>
        <p:nvSpPr>
          <p:cNvPr id="17" name="CuadroTexto 38">
            <a:extLst>
              <a:ext uri="{FF2B5EF4-FFF2-40B4-BE49-F238E27FC236}">
                <a16:creationId xmlns:a16="http://schemas.microsoft.com/office/drawing/2014/main" id="{4143DF08-77C1-FA43-B595-4D3F992246D3}"/>
              </a:ext>
            </a:extLst>
          </p:cNvPr>
          <p:cNvSpPr txBox="1"/>
          <p:nvPr/>
        </p:nvSpPr>
        <p:spPr>
          <a:xfrm>
            <a:off x="6990010" y="3686306"/>
            <a:ext cx="4216857" cy="830997"/>
          </a:xfrm>
          <a:prstGeom prst="rect">
            <a:avLst/>
          </a:prstGeom>
          <a:noFill/>
        </p:spPr>
        <p:txBody>
          <a:bodyPr wrap="square" rtlCol="0">
            <a:spAutoFit/>
          </a:bodyPr>
          <a:lstStyle/>
          <a:p>
            <a:pPr marL="342900" indent="-342900">
              <a:buAutoNum type="alphaLcParenR"/>
            </a:pPr>
            <a:r>
              <a:rPr lang="es-GB" sz="2400" dirty="0"/>
              <a:t>... </a:t>
            </a:r>
            <a:r>
              <a:rPr lang="es-GB" sz="2400"/>
              <a:t>los </a:t>
            </a:r>
            <a:r>
              <a:rPr lang="en-GB" sz="2400"/>
              <a:t>conciertos allí</a:t>
            </a:r>
            <a:r>
              <a:rPr lang="es-GB" sz="2400"/>
              <a:t>?</a:t>
            </a:r>
            <a:endParaRPr lang="es-GB" sz="2400" dirty="0"/>
          </a:p>
          <a:p>
            <a:pPr marL="342900" indent="-342900">
              <a:buAutoNum type="alphaLcParenR"/>
            </a:pPr>
            <a:r>
              <a:rPr lang="es-GB" sz="2400"/>
              <a:t>... </a:t>
            </a:r>
            <a:r>
              <a:rPr lang="en-GB" sz="2400"/>
              <a:t>ir a los conciertos allí</a:t>
            </a:r>
            <a:r>
              <a:rPr lang="es-GB" sz="2400"/>
              <a:t>?</a:t>
            </a:r>
            <a:endParaRPr lang="es-GB" sz="2400" dirty="0"/>
          </a:p>
        </p:txBody>
      </p:sp>
      <p:sp>
        <p:nvSpPr>
          <p:cNvPr id="18" name="CuadroTexto 39">
            <a:extLst>
              <a:ext uri="{FF2B5EF4-FFF2-40B4-BE49-F238E27FC236}">
                <a16:creationId xmlns:a16="http://schemas.microsoft.com/office/drawing/2014/main" id="{ADB51832-022A-C84C-B67E-10AEDE0E0913}"/>
              </a:ext>
            </a:extLst>
          </p:cNvPr>
          <p:cNvSpPr txBox="1"/>
          <p:nvPr/>
        </p:nvSpPr>
        <p:spPr>
          <a:xfrm>
            <a:off x="6920207" y="5298722"/>
            <a:ext cx="4718880" cy="830997"/>
          </a:xfrm>
          <a:prstGeom prst="rect">
            <a:avLst/>
          </a:prstGeom>
          <a:noFill/>
        </p:spPr>
        <p:txBody>
          <a:bodyPr wrap="square" rtlCol="0">
            <a:spAutoFit/>
          </a:bodyPr>
          <a:lstStyle/>
          <a:p>
            <a:pPr marL="342900" indent="-342900">
              <a:buAutoNum type="alphaLcParenR"/>
            </a:pPr>
            <a:r>
              <a:rPr lang="es-GB" sz="2400"/>
              <a:t>... </a:t>
            </a:r>
            <a:r>
              <a:rPr lang="en-GB" sz="2400"/>
              <a:t>sus plazas antiguas</a:t>
            </a:r>
            <a:r>
              <a:rPr lang="es-GB" sz="2400"/>
              <a:t>?</a:t>
            </a:r>
            <a:endParaRPr lang="es-GB" sz="2400" dirty="0"/>
          </a:p>
          <a:p>
            <a:pPr marL="342900" indent="-342900">
              <a:buAutoNum type="alphaLcParenR"/>
            </a:pPr>
            <a:r>
              <a:rPr lang="es-GB" sz="2400"/>
              <a:t>... </a:t>
            </a:r>
            <a:r>
              <a:rPr lang="en-GB" sz="2400"/>
              <a:t>ir a sus plazas antiguas</a:t>
            </a:r>
            <a:r>
              <a:rPr lang="es-GB" sz="2400"/>
              <a:t>?</a:t>
            </a:r>
            <a:endParaRPr lang="es-GB" sz="2400" dirty="0"/>
          </a:p>
        </p:txBody>
      </p:sp>
      <p:sp>
        <p:nvSpPr>
          <p:cNvPr id="20" name="Anillo 45">
            <a:extLst>
              <a:ext uri="{FF2B5EF4-FFF2-40B4-BE49-F238E27FC236}">
                <a16:creationId xmlns:a16="http://schemas.microsoft.com/office/drawing/2014/main" id="{B9491FF8-C9B1-084D-9C1B-222A8F15E511}"/>
              </a:ext>
            </a:extLst>
          </p:cNvPr>
          <p:cNvSpPr/>
          <p:nvPr/>
        </p:nvSpPr>
        <p:spPr>
          <a:xfrm>
            <a:off x="994981" y="1936333"/>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1" name="Anillo 46">
            <a:extLst>
              <a:ext uri="{FF2B5EF4-FFF2-40B4-BE49-F238E27FC236}">
                <a16:creationId xmlns:a16="http://schemas.microsoft.com/office/drawing/2014/main" id="{33843979-1CD2-3B45-8430-19673D326B32}"/>
              </a:ext>
            </a:extLst>
          </p:cNvPr>
          <p:cNvSpPr/>
          <p:nvPr/>
        </p:nvSpPr>
        <p:spPr>
          <a:xfrm>
            <a:off x="1002540" y="3684242"/>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47">
            <a:extLst>
              <a:ext uri="{FF2B5EF4-FFF2-40B4-BE49-F238E27FC236}">
                <a16:creationId xmlns:a16="http://schemas.microsoft.com/office/drawing/2014/main" id="{EF7D8792-B4A4-F841-91DD-3DA276D492EA}"/>
              </a:ext>
            </a:extLst>
          </p:cNvPr>
          <p:cNvSpPr/>
          <p:nvPr/>
        </p:nvSpPr>
        <p:spPr>
          <a:xfrm>
            <a:off x="821075" y="5668679"/>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49">
            <a:extLst>
              <a:ext uri="{FF2B5EF4-FFF2-40B4-BE49-F238E27FC236}">
                <a16:creationId xmlns:a16="http://schemas.microsoft.com/office/drawing/2014/main" id="{83E928BD-087C-5743-B1F0-950BD9246E71}"/>
              </a:ext>
            </a:extLst>
          </p:cNvPr>
          <p:cNvSpPr/>
          <p:nvPr/>
        </p:nvSpPr>
        <p:spPr>
          <a:xfrm>
            <a:off x="6850718" y="2592369"/>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50">
            <a:extLst>
              <a:ext uri="{FF2B5EF4-FFF2-40B4-BE49-F238E27FC236}">
                <a16:creationId xmlns:a16="http://schemas.microsoft.com/office/drawing/2014/main" id="{A239875B-1AB6-E94C-B8F0-DD103CFC706A}"/>
              </a:ext>
            </a:extLst>
          </p:cNvPr>
          <p:cNvSpPr/>
          <p:nvPr/>
        </p:nvSpPr>
        <p:spPr>
          <a:xfrm>
            <a:off x="6838395" y="3682955"/>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51">
            <a:extLst>
              <a:ext uri="{FF2B5EF4-FFF2-40B4-BE49-F238E27FC236}">
                <a16:creationId xmlns:a16="http://schemas.microsoft.com/office/drawing/2014/main" id="{C0A48F75-1B32-1B48-A96C-BD3023350B05}"/>
              </a:ext>
            </a:extLst>
          </p:cNvPr>
          <p:cNvSpPr/>
          <p:nvPr/>
        </p:nvSpPr>
        <p:spPr>
          <a:xfrm>
            <a:off x="6823276" y="5282985"/>
            <a:ext cx="847768" cy="509657"/>
          </a:xfrm>
          <a:prstGeom prst="donut">
            <a:avLst>
              <a:gd name="adj" fmla="val 16485"/>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ction Button: Custom 17">
            <a:hlinkClick r:id="" action="ppaction://noaction" highlightClick="1"/>
            <a:extLst>
              <a:ext uri="{FF2B5EF4-FFF2-40B4-BE49-F238E27FC236}">
                <a16:creationId xmlns:a16="http://schemas.microsoft.com/office/drawing/2014/main" id="{480AF1D5-A706-D04A-8252-431798E448D5}"/>
              </a:ext>
            </a:extLst>
          </p:cNvPr>
          <p:cNvSpPr/>
          <p:nvPr/>
        </p:nvSpPr>
        <p:spPr>
          <a:xfrm>
            <a:off x="487354" y="1468539"/>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2" name="Action Button: Custom 18">
            <a:hlinkClick r:id="" action="ppaction://noaction" highlightClick="1"/>
            <a:extLst>
              <a:ext uri="{FF2B5EF4-FFF2-40B4-BE49-F238E27FC236}">
                <a16:creationId xmlns:a16="http://schemas.microsoft.com/office/drawing/2014/main" id="{9CB8C693-917B-9F4B-BB56-C632EAC917D9}"/>
              </a:ext>
            </a:extLst>
          </p:cNvPr>
          <p:cNvSpPr/>
          <p:nvPr/>
        </p:nvSpPr>
        <p:spPr>
          <a:xfrm>
            <a:off x="484895" y="3210473"/>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3" name="Action Button: Custom 19">
            <a:hlinkClick r:id="" action="ppaction://noaction" highlightClick="1"/>
            <a:extLst>
              <a:ext uri="{FF2B5EF4-FFF2-40B4-BE49-F238E27FC236}">
                <a16:creationId xmlns:a16="http://schemas.microsoft.com/office/drawing/2014/main" id="{27A355E1-C878-9F4E-BF4F-8BE62BF4692B}"/>
              </a:ext>
            </a:extLst>
          </p:cNvPr>
          <p:cNvSpPr/>
          <p:nvPr/>
        </p:nvSpPr>
        <p:spPr>
          <a:xfrm>
            <a:off x="484895" y="4952407"/>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5" name="Action Button: Custom 17">
            <a:hlinkClick r:id="" action="ppaction://noaction" highlightClick="1"/>
            <a:extLst>
              <a:ext uri="{FF2B5EF4-FFF2-40B4-BE49-F238E27FC236}">
                <a16:creationId xmlns:a16="http://schemas.microsoft.com/office/drawing/2014/main" id="{480AF1D5-A706-D04A-8252-431798E448D5}"/>
              </a:ext>
            </a:extLst>
          </p:cNvPr>
          <p:cNvSpPr/>
          <p:nvPr/>
        </p:nvSpPr>
        <p:spPr>
          <a:xfrm>
            <a:off x="6623185" y="1468538"/>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6" name="Action Button: Custom 18">
            <a:hlinkClick r:id="" action="ppaction://noaction" highlightClick="1"/>
            <a:extLst>
              <a:ext uri="{FF2B5EF4-FFF2-40B4-BE49-F238E27FC236}">
                <a16:creationId xmlns:a16="http://schemas.microsoft.com/office/drawing/2014/main" id="{9CB8C693-917B-9F4B-BB56-C632EAC917D9}"/>
              </a:ext>
            </a:extLst>
          </p:cNvPr>
          <p:cNvSpPr/>
          <p:nvPr/>
        </p:nvSpPr>
        <p:spPr>
          <a:xfrm>
            <a:off x="6619499" y="3210473"/>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Action Button: Custom 19">
            <a:hlinkClick r:id="" action="ppaction://noaction" highlightClick="1"/>
            <a:extLst>
              <a:ext uri="{FF2B5EF4-FFF2-40B4-BE49-F238E27FC236}">
                <a16:creationId xmlns:a16="http://schemas.microsoft.com/office/drawing/2014/main" id="{27A355E1-C878-9F4E-BF4F-8BE62BF4692B}"/>
              </a:ext>
            </a:extLst>
          </p:cNvPr>
          <p:cNvSpPr/>
          <p:nvPr/>
        </p:nvSpPr>
        <p:spPr>
          <a:xfrm>
            <a:off x="6615813" y="4922522"/>
            <a:ext cx="414926" cy="366847"/>
          </a:xfrm>
          <a:prstGeom prst="actionButtonBlank">
            <a:avLst/>
          </a:prstGeom>
          <a:solidFill>
            <a:schemeClr val="accent4">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07BF5E0F-5B35-5A43-8328-09D210CAE7BC}"/>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1127458" y="1391016"/>
            <a:ext cx="4142351" cy="461665"/>
          </a:xfrm>
          <a:prstGeom prst="rect">
            <a:avLst/>
          </a:prstGeom>
          <a:noFill/>
        </p:spPr>
        <p:txBody>
          <a:bodyPr wrap="square" rtlCol="0">
            <a:spAutoFit/>
          </a:bodyPr>
          <a:lstStyle/>
          <a:p>
            <a:pPr algn="l"/>
            <a:r>
              <a:rPr lang="en-GB" sz="2400"/>
              <a:t>¿Te gusta…?</a:t>
            </a:r>
            <a:endParaRPr lang="en-GB" sz="2400" dirty="0"/>
          </a:p>
        </p:txBody>
      </p:sp>
      <p:sp>
        <p:nvSpPr>
          <p:cNvPr id="42" name="TextBox 41"/>
          <p:cNvSpPr txBox="1"/>
          <p:nvPr/>
        </p:nvSpPr>
        <p:spPr>
          <a:xfrm>
            <a:off x="1107834" y="3154655"/>
            <a:ext cx="4262502" cy="461665"/>
          </a:xfrm>
          <a:prstGeom prst="rect">
            <a:avLst/>
          </a:prstGeom>
          <a:noFill/>
        </p:spPr>
        <p:txBody>
          <a:bodyPr wrap="square" rtlCol="0">
            <a:spAutoFit/>
          </a:bodyPr>
          <a:lstStyle/>
          <a:p>
            <a:r>
              <a:rPr lang="en-GB" sz="2400"/>
              <a:t>¿Te preocupan…?</a:t>
            </a:r>
            <a:endParaRPr lang="en-GB" sz="2400" i="1" dirty="0"/>
          </a:p>
        </p:txBody>
      </p:sp>
      <p:sp>
        <p:nvSpPr>
          <p:cNvPr id="43" name="TextBox 42"/>
          <p:cNvSpPr txBox="1"/>
          <p:nvPr/>
        </p:nvSpPr>
        <p:spPr>
          <a:xfrm>
            <a:off x="1000378" y="4923619"/>
            <a:ext cx="3091578" cy="461665"/>
          </a:xfrm>
          <a:prstGeom prst="rect">
            <a:avLst/>
          </a:prstGeom>
          <a:noFill/>
        </p:spPr>
        <p:txBody>
          <a:bodyPr wrap="square" rtlCol="0">
            <a:spAutoFit/>
          </a:bodyPr>
          <a:lstStyle/>
          <a:p>
            <a:r>
              <a:rPr lang="en-GB" sz="2400"/>
              <a:t>¿Te importa…?</a:t>
            </a:r>
            <a:endParaRPr lang="en-GB" sz="2400" i="1" dirty="0"/>
          </a:p>
        </p:txBody>
      </p:sp>
      <p:sp>
        <p:nvSpPr>
          <p:cNvPr id="44" name="TextBox 43"/>
          <p:cNvSpPr txBox="1"/>
          <p:nvPr/>
        </p:nvSpPr>
        <p:spPr>
          <a:xfrm>
            <a:off x="7038111" y="1407499"/>
            <a:ext cx="2799789" cy="461665"/>
          </a:xfrm>
          <a:prstGeom prst="rect">
            <a:avLst/>
          </a:prstGeom>
          <a:noFill/>
        </p:spPr>
        <p:txBody>
          <a:bodyPr wrap="square" rtlCol="0">
            <a:spAutoFit/>
          </a:bodyPr>
          <a:lstStyle/>
          <a:p>
            <a:r>
              <a:rPr lang="en-GB" sz="2400"/>
              <a:t>¿Te molesta…?</a:t>
            </a:r>
            <a:endParaRPr lang="en-GB" sz="2400" i="1" dirty="0"/>
          </a:p>
        </p:txBody>
      </p:sp>
      <p:sp>
        <p:nvSpPr>
          <p:cNvPr id="45" name="TextBox 44"/>
          <p:cNvSpPr txBox="1"/>
          <p:nvPr/>
        </p:nvSpPr>
        <p:spPr>
          <a:xfrm>
            <a:off x="7043487" y="3168759"/>
            <a:ext cx="3743217" cy="461665"/>
          </a:xfrm>
          <a:prstGeom prst="rect">
            <a:avLst/>
          </a:prstGeom>
          <a:noFill/>
        </p:spPr>
        <p:txBody>
          <a:bodyPr wrap="square" rtlCol="0">
            <a:spAutoFit/>
          </a:bodyPr>
          <a:lstStyle/>
          <a:p>
            <a:r>
              <a:rPr lang="en-GB" sz="2400"/>
              <a:t>¿Te alegran…?</a:t>
            </a:r>
            <a:endParaRPr lang="en-GB" sz="2400" i="1" dirty="0"/>
          </a:p>
        </p:txBody>
      </p:sp>
      <p:sp>
        <p:nvSpPr>
          <p:cNvPr id="46" name="TextBox 45"/>
          <p:cNvSpPr txBox="1"/>
          <p:nvPr/>
        </p:nvSpPr>
        <p:spPr>
          <a:xfrm>
            <a:off x="7042219" y="4830232"/>
            <a:ext cx="3538803" cy="461665"/>
          </a:xfrm>
          <a:prstGeom prst="rect">
            <a:avLst/>
          </a:prstGeom>
          <a:noFill/>
        </p:spPr>
        <p:txBody>
          <a:bodyPr wrap="square" rtlCol="0">
            <a:spAutoFit/>
          </a:bodyPr>
          <a:lstStyle/>
          <a:p>
            <a:r>
              <a:rPr lang="en-GB" sz="2400"/>
              <a:t>¿Te interesan…?</a:t>
            </a:r>
            <a:endParaRPr lang="en-GB" sz="2400" i="1" dirty="0"/>
          </a:p>
        </p:txBody>
      </p:sp>
      <p:pic>
        <p:nvPicPr>
          <p:cNvPr id="53" name="Picture 5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58482" y="3630441"/>
            <a:ext cx="769257" cy="1442148"/>
          </a:xfrm>
          <a:prstGeom prst="rect">
            <a:avLst/>
          </a:prstGeom>
        </p:spPr>
      </p:pic>
      <p:sp>
        <p:nvSpPr>
          <p:cNvPr id="34" name="TextBox 33">
            <a:extLst>
              <a:ext uri="{FF2B5EF4-FFF2-40B4-BE49-F238E27FC236}">
                <a16:creationId xmlns:a16="http://schemas.microsoft.com/office/drawing/2014/main" id="{796D453E-D71A-4F56-8DB6-C11DAF8865E3}"/>
              </a:ext>
            </a:extLst>
          </p:cNvPr>
          <p:cNvSpPr txBox="1"/>
          <p:nvPr/>
        </p:nvSpPr>
        <p:spPr>
          <a:xfrm>
            <a:off x="5269809" y="148861"/>
            <a:ext cx="6146800" cy="1200329"/>
          </a:xfrm>
          <a:prstGeom prst="rect">
            <a:avLst/>
          </a:prstGeom>
          <a:noFill/>
        </p:spPr>
        <p:txBody>
          <a:bodyPr wrap="square">
            <a:spAutoFit/>
          </a:bodyPr>
          <a:lstStyle/>
          <a:p>
            <a:r>
              <a:rPr lang="es-GB" sz="1800" b="1" dirty="0"/>
              <a:t>Daniel </a:t>
            </a:r>
            <a:r>
              <a:rPr lang="en-GB" sz="1800" b="1" dirty="0" err="1"/>
              <a:t>tiene</a:t>
            </a:r>
            <a:r>
              <a:rPr lang="en-GB" sz="1800" b="1" dirty="0"/>
              <a:t> una amiga </a:t>
            </a:r>
            <a:r>
              <a:rPr lang="en-GB" sz="1800" b="1" dirty="0" err="1"/>
              <a:t>en</a:t>
            </a:r>
            <a:r>
              <a:rPr lang="en-GB" sz="1800" b="1" dirty="0"/>
              <a:t> Madrid. </a:t>
            </a:r>
            <a:br>
              <a:rPr lang="en-GB" sz="1800" b="1" dirty="0"/>
            </a:br>
            <a:r>
              <a:rPr lang="en-GB" sz="1800" b="1" dirty="0" err="1"/>
              <a:t>Él</a:t>
            </a:r>
            <a:r>
              <a:rPr lang="en-GB" sz="1800" b="1" dirty="0"/>
              <a:t> le </a:t>
            </a:r>
            <a:r>
              <a:rPr lang="en-GB" sz="1800" b="1" dirty="0" err="1"/>
              <a:t>pregunta</a:t>
            </a:r>
            <a:r>
              <a:rPr lang="en-GB" sz="1800" b="1" dirty="0"/>
              <a:t> </a:t>
            </a:r>
            <a:r>
              <a:rPr lang="en-GB" sz="1800" b="1" dirty="0" err="1"/>
              <a:t>sobre</a:t>
            </a:r>
            <a:r>
              <a:rPr lang="en-GB" sz="1800" b="1" dirty="0"/>
              <a:t> </a:t>
            </a:r>
            <a:r>
              <a:rPr lang="en-GB" sz="1800" b="1" dirty="0" err="1"/>
              <a:t>esta</a:t>
            </a:r>
            <a:r>
              <a:rPr lang="en-GB" sz="1800" b="1" dirty="0"/>
              <a:t> ciudad.</a:t>
            </a:r>
            <a:br>
              <a:rPr lang="en-GB" sz="1800" b="1" dirty="0"/>
            </a:br>
            <a:r>
              <a:rPr lang="en-GB" sz="1800" b="1" dirty="0"/>
              <a:t>¿</a:t>
            </a:r>
            <a:r>
              <a:rPr lang="en-GB" sz="1800" b="1" dirty="0" err="1"/>
              <a:t>Cómo</a:t>
            </a:r>
            <a:r>
              <a:rPr lang="en-GB" sz="1800" b="1" dirty="0"/>
              <a:t> termina la </a:t>
            </a:r>
            <a:r>
              <a:rPr lang="en-GB" sz="1800" b="1" dirty="0" err="1"/>
              <a:t>frase</a:t>
            </a:r>
            <a:r>
              <a:rPr lang="en-GB" sz="1800" b="1" dirty="0"/>
              <a:t>? Lee</a:t>
            </a:r>
            <a:r>
              <a:rPr lang="es-GB" sz="1800" b="1" dirty="0"/>
              <a:t> y marca la opción correcta</a:t>
            </a:r>
            <a:r>
              <a:rPr lang="en-GB" sz="1800" b="1" dirty="0"/>
              <a:t>.</a:t>
            </a:r>
            <a:r>
              <a:rPr lang="es-GB" sz="1800" b="1" dirty="0"/>
              <a:t> </a:t>
            </a:r>
            <a:endParaRPr lang="en-GB" dirty="0"/>
          </a:p>
        </p:txBody>
      </p:sp>
    </p:spTree>
    <p:extLst>
      <p:ext uri="{BB962C8B-B14F-4D97-AF65-F5344CB8AC3E}">
        <p14:creationId xmlns:p14="http://schemas.microsoft.com/office/powerpoint/2010/main" val="16195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P spid="31" grpId="0" animBg="1"/>
      <p:bldP spid="32" grpId="0" animBg="1"/>
      <p:bldP spid="33" grpId="0" animBg="1"/>
      <p:bldP spid="35" grpId="0" animBg="1"/>
      <p:bldP spid="36"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200" b="1" dirty="0"/>
              <a:t>Una </a:t>
            </a:r>
            <a:r>
              <a:rPr lang="en-GB" sz="2200" b="1" dirty="0" err="1"/>
              <a:t>conversación</a:t>
            </a:r>
            <a:r>
              <a:rPr lang="en-GB" sz="2200" b="1" dirty="0"/>
              <a:t> </a:t>
            </a:r>
            <a:r>
              <a:rPr lang="en-GB" sz="2200" b="1" dirty="0" err="1"/>
              <a:t>en</a:t>
            </a:r>
            <a:r>
              <a:rPr lang="en-GB" sz="2200" b="1" dirty="0"/>
              <a:t> casa</a:t>
            </a:r>
          </a:p>
        </p:txBody>
      </p:sp>
      <p:sp>
        <p:nvSpPr>
          <p:cNvPr id="4" name="CuadroTexto 3">
            <a:extLst>
              <a:ext uri="{FF2B5EF4-FFF2-40B4-BE49-F238E27FC236}">
                <a16:creationId xmlns:a16="http://schemas.microsoft.com/office/drawing/2014/main" id="{D08CBB2B-1DC0-E443-8305-9C75FDE59856}"/>
              </a:ext>
            </a:extLst>
          </p:cNvPr>
          <p:cNvSpPr txBox="1"/>
          <p:nvPr/>
        </p:nvSpPr>
        <p:spPr>
          <a:xfrm>
            <a:off x="44282" y="1392518"/>
            <a:ext cx="9759393" cy="5016758"/>
          </a:xfrm>
          <a:prstGeom prst="rect">
            <a:avLst/>
          </a:prstGeom>
          <a:noFill/>
        </p:spPr>
        <p:txBody>
          <a:bodyPr wrap="square" rtlCol="0">
            <a:spAutoFit/>
          </a:bodyPr>
          <a:lstStyle/>
          <a:p>
            <a:pPr marL="342900" indent="-342900" algn="l">
              <a:buFontTx/>
              <a:buChar char="-"/>
            </a:pPr>
            <a:r>
              <a:rPr lang="es-GB" sz="2000" dirty="0"/>
              <a:t>Mamá, Nadia me invita a dormir en su casa este fin de semana porque es su cumpleaños. ¿Me dejas ir?</a:t>
            </a:r>
          </a:p>
          <a:p>
            <a:pPr marL="342900" indent="-342900" algn="l">
              <a:buFontTx/>
              <a:buChar char="-"/>
            </a:pPr>
            <a:r>
              <a:rPr lang="es-GB" sz="2000" dirty="0"/>
              <a:t>¡Ah! Claro, muy bien. Pero, entonces, ¿no limpias tu habitación?</a:t>
            </a:r>
          </a:p>
          <a:p>
            <a:pPr marL="342900" indent="-342900" algn="l">
              <a:buFontTx/>
              <a:buChar char="-"/>
            </a:pPr>
            <a:r>
              <a:rPr lang="es-GB" sz="2000" dirty="0"/>
              <a:t>¡La limpio casi todos los días!</a:t>
            </a:r>
          </a:p>
          <a:p>
            <a:pPr marL="342900" indent="-342900" algn="l">
              <a:buFontTx/>
              <a:buChar char="-"/>
            </a:pPr>
            <a:r>
              <a:rPr lang="es-GB" sz="2000" dirty="0"/>
              <a:t>¿Seguro? Bueno, no vamos a discutir ahora. ¿Te ayudo con tu bolsa?</a:t>
            </a:r>
          </a:p>
          <a:p>
            <a:pPr marL="342900" indent="-342900" algn="l">
              <a:buFontTx/>
              <a:buChar char="-"/>
            </a:pPr>
            <a:r>
              <a:rPr lang="es-GB" sz="2000" dirty="0"/>
              <a:t>Pues sí, gracias. ¿Qué ropa me llevo? Mi camisa favorita está sucia.</a:t>
            </a:r>
          </a:p>
          <a:p>
            <a:pPr marL="342900" indent="-342900" algn="l">
              <a:buFontTx/>
              <a:buChar char="-"/>
            </a:pPr>
            <a:r>
              <a:rPr lang="es-GB" sz="2000" dirty="0"/>
              <a:t>Mmm... Si quieres la lavo, es rápido. ¿Te preparo un plato de comida?</a:t>
            </a:r>
          </a:p>
          <a:p>
            <a:pPr marL="342900" indent="-342900" algn="l">
              <a:buFontTx/>
              <a:buChar char="-"/>
            </a:pPr>
            <a:r>
              <a:rPr lang="es-GB" sz="2000" dirty="0"/>
              <a:t>No, no lo necesito porque voy a cenar en casa de Nadia. Oye*, ¿me prestas tu falda azul? La quiero para la fiesta.</a:t>
            </a:r>
          </a:p>
          <a:p>
            <a:pPr marL="342900" indent="-342900" algn="l">
              <a:buFontTx/>
              <a:buChar char="-"/>
            </a:pPr>
            <a:r>
              <a:rPr lang="es-GB" sz="2000" dirty="0"/>
              <a:t>Vale, también te presto mi camisa blanca. ¿Y tu libro de historia? </a:t>
            </a:r>
          </a:p>
          <a:p>
            <a:pPr marL="342900" indent="-342900" algn="l">
              <a:buFontTx/>
              <a:buChar char="-"/>
            </a:pPr>
            <a:r>
              <a:rPr lang="es-GB" sz="2000" dirty="0"/>
              <a:t>No lo cojo porque no tengo deberes.</a:t>
            </a:r>
          </a:p>
          <a:p>
            <a:pPr marL="342900" indent="-342900" algn="l">
              <a:buFontTx/>
              <a:buChar char="-"/>
            </a:pPr>
            <a:r>
              <a:rPr lang="es-GB" sz="2000" dirty="0"/>
              <a:t>¿No tienes deberes? ¡Qué raro! Bueno, lo guardo. </a:t>
            </a:r>
          </a:p>
          <a:p>
            <a:pPr marL="342900" indent="-342900" algn="l">
              <a:buFontTx/>
              <a:buChar char="-"/>
            </a:pPr>
            <a:r>
              <a:rPr lang="es-GB" sz="2000" dirty="0"/>
              <a:t>¡Ah! ¿Y ¿me das dinero para comprar un regalo a Nadia?</a:t>
            </a:r>
          </a:p>
          <a:p>
            <a:pPr marL="342900" indent="-342900" algn="l">
              <a:buFontTx/>
              <a:buChar char="-"/>
            </a:pPr>
            <a:r>
              <a:rPr lang="es-GB" sz="2000" dirty="0"/>
              <a:t>Vaaale. Te doy 20 euros. Podemos ir a la tienda juntas. ¿Me acompañas primero a la casa de tu tía? Y después te llevo a casa de Nadia en coche.</a:t>
            </a:r>
          </a:p>
          <a:p>
            <a:pPr marL="342900" indent="-342900" algn="l">
              <a:buFontTx/>
              <a:buChar char="-"/>
            </a:pPr>
            <a:r>
              <a:rPr lang="es-GB" sz="2000" dirty="0"/>
              <a:t>¡Perfecto! </a:t>
            </a:r>
          </a:p>
        </p:txBody>
      </p:sp>
      <p:sp>
        <p:nvSpPr>
          <p:cNvPr id="7" name="Rounded Rectangle 11">
            <a:extLst>
              <a:ext uri="{FF2B5EF4-FFF2-40B4-BE49-F238E27FC236}">
                <a16:creationId xmlns:a16="http://schemas.microsoft.com/office/drawing/2014/main" id="{D304EF0E-9C78-9C4D-BA2F-13610FDAD2FC}"/>
              </a:ext>
            </a:extLst>
          </p:cNvPr>
          <p:cNvSpPr/>
          <p:nvPr/>
        </p:nvSpPr>
        <p:spPr>
          <a:xfrm>
            <a:off x="9779000" y="258166"/>
            <a:ext cx="2149143" cy="554634"/>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16">
            <a:extLst>
              <a:ext uri="{FF2B5EF4-FFF2-40B4-BE49-F238E27FC236}">
                <a16:creationId xmlns:a16="http://schemas.microsoft.com/office/drawing/2014/main" id="{369511AC-DEAB-7941-A9FF-83C683C3588E}"/>
              </a:ext>
            </a:extLst>
          </p:cNvPr>
          <p:cNvSpPr/>
          <p:nvPr/>
        </p:nvSpPr>
        <p:spPr>
          <a:xfrm>
            <a:off x="10354916" y="857009"/>
            <a:ext cx="1417472" cy="220889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17" name="Action Button: Custom 22">
            <a:hlinkClick r:id="" action="ppaction://noaction" highlightClick="1">
              <a:snd r:embed="rId5" name="Parte 1.wav"/>
            </a:hlinkClick>
            <a:extLst>
              <a:ext uri="{FF2B5EF4-FFF2-40B4-BE49-F238E27FC236}">
                <a16:creationId xmlns:a16="http://schemas.microsoft.com/office/drawing/2014/main" id="{94A78DD5-3EF3-1048-A2E9-FD447E865211}"/>
              </a:ext>
            </a:extLst>
          </p:cNvPr>
          <p:cNvSpPr/>
          <p:nvPr/>
        </p:nvSpPr>
        <p:spPr>
          <a:xfrm>
            <a:off x="10517909" y="925903"/>
            <a:ext cx="516517" cy="470985"/>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8" name="Action Button: Custom 22">
            <a:hlinkClick r:id="" action="ppaction://noaction" highlightClick="1">
              <a:snd r:embed="rId6" name="Parte 2.wav"/>
            </a:hlinkClick>
            <a:extLst>
              <a:ext uri="{FF2B5EF4-FFF2-40B4-BE49-F238E27FC236}">
                <a16:creationId xmlns:a16="http://schemas.microsoft.com/office/drawing/2014/main" id="{373868F6-70D1-2A40-B868-BD3577A8B5F2}"/>
              </a:ext>
            </a:extLst>
          </p:cNvPr>
          <p:cNvSpPr/>
          <p:nvPr/>
        </p:nvSpPr>
        <p:spPr>
          <a:xfrm>
            <a:off x="10517909" y="1440803"/>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9" name="Action Button: Custom 22">
            <a:hlinkClick r:id="" action="ppaction://noaction" highlightClick="1">
              <a:snd r:embed="rId7" name="Parte 3.wav"/>
            </a:hlinkClick>
            <a:extLst>
              <a:ext uri="{FF2B5EF4-FFF2-40B4-BE49-F238E27FC236}">
                <a16:creationId xmlns:a16="http://schemas.microsoft.com/office/drawing/2014/main" id="{A5289AE6-98CA-7047-8326-D389147C0426}"/>
              </a:ext>
            </a:extLst>
          </p:cNvPr>
          <p:cNvSpPr/>
          <p:nvPr/>
        </p:nvSpPr>
        <p:spPr>
          <a:xfrm>
            <a:off x="10517909" y="1979257"/>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20" name="Action Button: Custom 22">
            <a:hlinkClick r:id="" action="ppaction://noaction" highlightClick="1">
              <a:snd r:embed="rId8" name="Parte 5.wav"/>
            </a:hlinkClick>
            <a:extLst>
              <a:ext uri="{FF2B5EF4-FFF2-40B4-BE49-F238E27FC236}">
                <a16:creationId xmlns:a16="http://schemas.microsoft.com/office/drawing/2014/main" id="{2021C0B2-2494-8740-B602-29C6AE968C09}"/>
              </a:ext>
            </a:extLst>
          </p:cNvPr>
          <p:cNvSpPr/>
          <p:nvPr/>
        </p:nvSpPr>
        <p:spPr>
          <a:xfrm>
            <a:off x="11112898" y="1443984"/>
            <a:ext cx="516517" cy="486460"/>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21" name="Action Button: Custom 22">
            <a:hlinkClick r:id="" action="ppaction://noaction" highlightClick="1">
              <a:snd r:embed="rId9" name="Parte 6.wav"/>
            </a:hlinkClick>
            <a:extLst>
              <a:ext uri="{FF2B5EF4-FFF2-40B4-BE49-F238E27FC236}">
                <a16:creationId xmlns:a16="http://schemas.microsoft.com/office/drawing/2014/main" id="{28C386E8-9076-CB4E-A55C-26D75A810E0A}"/>
              </a:ext>
            </a:extLst>
          </p:cNvPr>
          <p:cNvSpPr/>
          <p:nvPr/>
        </p:nvSpPr>
        <p:spPr>
          <a:xfrm>
            <a:off x="11113662" y="1979257"/>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sp>
        <p:nvSpPr>
          <p:cNvPr id="22" name="Action Button: Custom 22">
            <a:hlinkClick r:id="" action="ppaction://noaction" highlightClick="1">
              <a:snd r:embed="rId10" name="Parte 4.wav"/>
            </a:hlinkClick>
            <a:extLst>
              <a:ext uri="{FF2B5EF4-FFF2-40B4-BE49-F238E27FC236}">
                <a16:creationId xmlns:a16="http://schemas.microsoft.com/office/drawing/2014/main" id="{D7C7B472-CD78-9849-B714-FD20E64C5773}"/>
              </a:ext>
            </a:extLst>
          </p:cNvPr>
          <p:cNvSpPr/>
          <p:nvPr/>
        </p:nvSpPr>
        <p:spPr>
          <a:xfrm>
            <a:off x="11109055" y="933706"/>
            <a:ext cx="516517" cy="458812"/>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grpSp>
        <p:nvGrpSpPr>
          <p:cNvPr id="30" name="Grupo 29">
            <a:extLst>
              <a:ext uri="{FF2B5EF4-FFF2-40B4-BE49-F238E27FC236}">
                <a16:creationId xmlns:a16="http://schemas.microsoft.com/office/drawing/2014/main" id="{520C7B95-30A5-7C41-A6FE-3A05625C087B}"/>
              </a:ext>
            </a:extLst>
          </p:cNvPr>
          <p:cNvGrpSpPr/>
          <p:nvPr/>
        </p:nvGrpSpPr>
        <p:grpSpPr>
          <a:xfrm>
            <a:off x="9307805" y="4370104"/>
            <a:ext cx="3455993" cy="1943996"/>
            <a:chOff x="9373014" y="4082062"/>
            <a:chExt cx="3455993" cy="1943996"/>
          </a:xfrm>
        </p:grpSpPr>
        <p:pic>
          <p:nvPicPr>
            <p:cNvPr id="24" name="Imagen 23" descr="Dibujo animado de un personaje animado&#10;&#10;Descripción generada automáticamente con confianza baja">
              <a:extLst>
                <a:ext uri="{FF2B5EF4-FFF2-40B4-BE49-F238E27FC236}">
                  <a16:creationId xmlns:a16="http://schemas.microsoft.com/office/drawing/2014/main" id="{8983414F-D0AD-7845-9DFB-1E47B64C9261}"/>
                </a:ext>
              </a:extLst>
            </p:cNvPr>
            <p:cNvPicPr>
              <a:picLocks noChangeAspect="1"/>
            </p:cNvPicPr>
            <p:nvPr/>
          </p:nvPicPr>
          <p:blipFill>
            <a:blip r:embed="rId11"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9373014" y="4082062"/>
              <a:ext cx="3455993" cy="1943996"/>
            </a:xfrm>
            <a:prstGeom prst="rect">
              <a:avLst/>
            </a:prstGeom>
          </p:spPr>
        </p:pic>
        <p:pic>
          <p:nvPicPr>
            <p:cNvPr id="1026" name="Picture 2" descr="Free Skirt Cliparts, Download Free Skirt Cliparts png images, Free ...">
              <a:extLst>
                <a:ext uri="{FF2B5EF4-FFF2-40B4-BE49-F238E27FC236}">
                  <a16:creationId xmlns:a16="http://schemas.microsoft.com/office/drawing/2014/main" id="{ADE91622-464C-2549-8FA8-9F2BE5FF073A}"/>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36243">
              <a:off x="11192863" y="4784755"/>
              <a:ext cx="462796" cy="491586"/>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Dibujo animado de un personaje animado&#10;&#10;Descripción generada automáticamente con confianza baja">
              <a:extLst>
                <a:ext uri="{FF2B5EF4-FFF2-40B4-BE49-F238E27FC236}">
                  <a16:creationId xmlns:a16="http://schemas.microsoft.com/office/drawing/2014/main" id="{36838395-40D3-B84A-B0CD-EBEF31AEF116}"/>
                </a:ext>
              </a:extLst>
            </p:cNvPr>
            <p:cNvPicPr>
              <a:picLocks noChangeAspect="1"/>
            </p:cNvPicPr>
            <p:nvPr/>
          </p:nvPicPr>
          <p:blipFill rotWithShape="1">
            <a:blip r:embed="rId13" cstate="screen">
              <a:clrChange>
                <a:clrFrom>
                  <a:srgbClr val="FCFAFB"/>
                </a:clrFrom>
                <a:clrTo>
                  <a:srgbClr val="FCFAFB">
                    <a:alpha val="0"/>
                  </a:srgbClr>
                </a:clrTo>
              </a:clrChange>
              <a:extLst>
                <a:ext uri="{BEBA8EAE-BF5A-486C-A8C5-ECC9F3942E4B}">
                  <a14:imgProps xmlns:a14="http://schemas.microsoft.com/office/drawing/2010/main">
                    <a14:imgLayer r:embed="rId14">
                      <a14:imgEffect>
                        <a14:backgroundRemoval t="9278" b="89691" l="3670" r="90826">
                          <a14:foregroundMark x1="10092" y1="65979" x2="10092" y2="54639"/>
                          <a14:foregroundMark x1="18349" y1="14433" x2="17431" y2="20619"/>
                          <a14:foregroundMark x1="89908" y1="46392" x2="88991" y2="73196"/>
                          <a14:foregroundMark x1="90826" y1="80412" x2="90826" y2="43299"/>
                          <a14:backgroundMark x1="0" y1="51546" x2="1835" y2="67010"/>
                        </a14:backgroundRemoval>
                      </a14:imgEffect>
                    </a14:imgLayer>
                  </a14:imgProps>
                </a:ext>
                <a:ext uri="{28A0092B-C50C-407E-A947-70E740481C1C}">
                  <a14:useLocalDpi xmlns:a14="http://schemas.microsoft.com/office/drawing/2010/main"/>
                </a:ext>
              </a:extLst>
            </a:blip>
            <a:srcRect/>
            <a:stretch/>
          </p:blipFill>
          <p:spPr>
            <a:xfrm>
              <a:off x="11478495" y="4867276"/>
              <a:ext cx="182481" cy="163272"/>
            </a:xfrm>
            <a:prstGeom prst="rect">
              <a:avLst/>
            </a:prstGeom>
          </p:spPr>
        </p:pic>
        <p:pic>
          <p:nvPicPr>
            <p:cNvPr id="27" name="Imagen 26">
              <a:extLst>
                <a:ext uri="{FF2B5EF4-FFF2-40B4-BE49-F238E27FC236}">
                  <a16:creationId xmlns:a16="http://schemas.microsoft.com/office/drawing/2014/main" id="{EACA1DCE-7E0B-BD48-A4EC-0213275C0FC2}"/>
                </a:ext>
              </a:extLst>
            </p:cNvPr>
            <p:cNvPicPr>
              <a:picLocks noChangeAspect="1"/>
            </p:cNvPicPr>
            <p:nvPr/>
          </p:nvPicPr>
          <p:blipFill>
            <a:blip r:embed="rId15"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flipH="1">
              <a:off x="10560842" y="4707866"/>
              <a:ext cx="554778" cy="475776"/>
            </a:xfrm>
            <a:prstGeom prst="rect">
              <a:avLst/>
            </a:prstGeom>
          </p:spPr>
        </p:pic>
      </p:grpSp>
      <p:sp>
        <p:nvSpPr>
          <p:cNvPr id="35" name="CuadroTexto 34">
            <a:extLst>
              <a:ext uri="{FF2B5EF4-FFF2-40B4-BE49-F238E27FC236}">
                <a16:creationId xmlns:a16="http://schemas.microsoft.com/office/drawing/2014/main" id="{128D1922-5CE3-2544-8900-1A1CB33178AC}"/>
              </a:ext>
            </a:extLst>
          </p:cNvPr>
          <p:cNvSpPr txBox="1"/>
          <p:nvPr/>
        </p:nvSpPr>
        <p:spPr>
          <a:xfrm>
            <a:off x="8137750" y="5913990"/>
            <a:ext cx="1667444" cy="400110"/>
          </a:xfrm>
          <a:prstGeom prst="rect">
            <a:avLst/>
          </a:prstGeom>
          <a:noFill/>
        </p:spPr>
        <p:txBody>
          <a:bodyPr wrap="none" rtlCol="0">
            <a:spAutoFit/>
          </a:bodyPr>
          <a:lstStyle/>
          <a:p>
            <a:pPr algn="l"/>
            <a:r>
              <a:rPr lang="es-GB" sz="2000" dirty="0"/>
              <a:t>*Oye =  Hey</a:t>
            </a:r>
          </a:p>
        </p:txBody>
      </p:sp>
      <p:pic>
        <p:nvPicPr>
          <p:cNvPr id="37" name="Imagen 36">
            <a:extLst>
              <a:ext uri="{FF2B5EF4-FFF2-40B4-BE49-F238E27FC236}">
                <a16:creationId xmlns:a16="http://schemas.microsoft.com/office/drawing/2014/main" id="{4CAE415C-4232-B84E-A098-E172D56DD9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50634" y="3847326"/>
            <a:ext cx="1085027" cy="938379"/>
          </a:xfrm>
          <a:prstGeom prst="rect">
            <a:avLst/>
          </a:prstGeom>
        </p:spPr>
      </p:pic>
      <p:pic>
        <p:nvPicPr>
          <p:cNvPr id="39" name="Imagen 38">
            <a:extLst>
              <a:ext uri="{FF2B5EF4-FFF2-40B4-BE49-F238E27FC236}">
                <a16:creationId xmlns:a16="http://schemas.microsoft.com/office/drawing/2014/main" id="{8B06CB2A-13D8-964C-819C-36BC8F56D977}"/>
              </a:ext>
            </a:extLst>
          </p:cNvPr>
          <p:cNvPicPr>
            <a:picLocks noChangeAspect="1"/>
          </p:cNvPicPr>
          <p:nvPr/>
        </p:nvPicPr>
        <p:blipFill>
          <a:blip r:embed="rId17"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9219084" y="1736678"/>
            <a:ext cx="988812" cy="982363"/>
          </a:xfrm>
          <a:prstGeom prst="rect">
            <a:avLst/>
          </a:prstGeom>
        </p:spPr>
      </p:pic>
      <p:sp>
        <p:nvSpPr>
          <p:cNvPr id="41" name="Action Button: Custom 22">
            <a:hlinkClick r:id="" action="ppaction://noaction" highlightClick="1">
              <a:snd r:embed="rId18" name="Parte 7.wav"/>
            </a:hlinkClick>
            <a:extLst>
              <a:ext uri="{FF2B5EF4-FFF2-40B4-BE49-F238E27FC236}">
                <a16:creationId xmlns:a16="http://schemas.microsoft.com/office/drawing/2014/main" id="{D9B02DCB-9EF0-B443-8095-3287D66B78BE}"/>
              </a:ext>
            </a:extLst>
          </p:cNvPr>
          <p:cNvSpPr/>
          <p:nvPr/>
        </p:nvSpPr>
        <p:spPr>
          <a:xfrm>
            <a:off x="10828115" y="2514531"/>
            <a:ext cx="516517" cy="492937"/>
          </a:xfrm>
          <a:prstGeom prst="actionButtonBlank">
            <a:avLst/>
          </a:prstGeom>
          <a:solidFill>
            <a:schemeClr val="tx2"/>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7</a:t>
            </a:r>
          </a:p>
        </p:txBody>
      </p:sp>
      <p:pic>
        <p:nvPicPr>
          <p:cNvPr id="40" name="Lucía habla con Ana.wav" descr="Lucía habla con Ana.wav">
            <a:hlinkClick r:id="" action="ppaction://media"/>
            <a:extLst>
              <a:ext uri="{FF2B5EF4-FFF2-40B4-BE49-F238E27FC236}">
                <a16:creationId xmlns:a16="http://schemas.microsoft.com/office/drawing/2014/main" id="{EB52A010-3829-7840-B600-8FC7657C4846}"/>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75728" y="2830119"/>
            <a:ext cx="812800" cy="812800"/>
          </a:xfrm>
          <a:prstGeom prst="rect">
            <a:avLst/>
          </a:prstGeom>
        </p:spPr>
      </p:pic>
      <p:grpSp>
        <p:nvGrpSpPr>
          <p:cNvPr id="43" name="Grupo 42">
            <a:extLst>
              <a:ext uri="{FF2B5EF4-FFF2-40B4-BE49-F238E27FC236}">
                <a16:creationId xmlns:a16="http://schemas.microsoft.com/office/drawing/2014/main" id="{8CDEEF16-799F-3541-9400-BD6D467C8655}"/>
              </a:ext>
            </a:extLst>
          </p:cNvPr>
          <p:cNvGrpSpPr/>
          <p:nvPr/>
        </p:nvGrpSpPr>
        <p:grpSpPr>
          <a:xfrm>
            <a:off x="10448049" y="3051912"/>
            <a:ext cx="1712736" cy="1641245"/>
            <a:chOff x="10354914" y="2882383"/>
            <a:chExt cx="1712736" cy="1641245"/>
          </a:xfrm>
        </p:grpSpPr>
        <p:pic>
          <p:nvPicPr>
            <p:cNvPr id="44" name="Imagen 43">
              <a:extLst>
                <a:ext uri="{FF2B5EF4-FFF2-40B4-BE49-F238E27FC236}">
                  <a16:creationId xmlns:a16="http://schemas.microsoft.com/office/drawing/2014/main" id="{C8603AD6-5592-7740-A6BB-ABF336C0A42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354914" y="2882383"/>
              <a:ext cx="1712736" cy="1641245"/>
            </a:xfrm>
            <a:prstGeom prst="rect">
              <a:avLst/>
            </a:prstGeom>
          </p:spPr>
        </p:pic>
        <p:pic>
          <p:nvPicPr>
            <p:cNvPr id="45" name="Imagen 44" descr="Dibujo animado de un personaje de caricatura&#10;&#10;Descripción generada automáticamente con confianza baja">
              <a:extLst>
                <a:ext uri="{FF2B5EF4-FFF2-40B4-BE49-F238E27FC236}">
                  <a16:creationId xmlns:a16="http://schemas.microsoft.com/office/drawing/2014/main" id="{7739950E-A111-4F42-AEAC-20679FC6E1A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24352" b="54815" l="30104" r="90417">
                          <a14:foregroundMark x1="34427" y1="53519" x2="34427" y2="38333"/>
                          <a14:foregroundMark x1="34427" y1="38333" x2="42448" y2="34259"/>
                          <a14:foregroundMark x1="42448" y1="34259" x2="44740" y2="47685"/>
                          <a14:foregroundMark x1="40885" y1="42407" x2="37552" y2="38796"/>
                          <a14:foregroundMark x1="90417" y1="54815" x2="90417" y2="54815"/>
                          <a14:backgroundMark x1="32500" y1="56574" x2="34688" y2="57222"/>
                        </a14:backgroundRemoval>
                      </a14:imgEffect>
                    </a14:imgLayer>
                  </a14:imgProps>
                </a:ext>
                <a:ext uri="{28A0092B-C50C-407E-A947-70E740481C1C}">
                  <a14:useLocalDpi xmlns:a14="http://schemas.microsoft.com/office/drawing/2010/main" val="0"/>
                </a:ext>
              </a:extLst>
            </a:blip>
            <a:srcRect l="27964" t="20998" r="50000" b="44359"/>
            <a:stretch/>
          </p:blipFill>
          <p:spPr>
            <a:xfrm>
              <a:off x="10795503" y="3298080"/>
              <a:ext cx="772709" cy="683986"/>
            </a:xfrm>
            <a:prstGeom prst="rect">
              <a:avLst/>
            </a:prstGeom>
          </p:spPr>
        </p:pic>
        <p:pic>
          <p:nvPicPr>
            <p:cNvPr id="46" name="Imagen 45">
              <a:extLst>
                <a:ext uri="{FF2B5EF4-FFF2-40B4-BE49-F238E27FC236}">
                  <a16:creationId xmlns:a16="http://schemas.microsoft.com/office/drawing/2014/main" id="{2647F376-1D35-BF4D-9517-9395F06015FF}"/>
                </a:ext>
              </a:extLst>
            </p:cNvPr>
            <p:cNvPicPr>
              <a:picLocks noChangeAspect="1"/>
            </p:cNvPicPr>
            <p:nvPr/>
          </p:nvPicPr>
          <p:blipFill>
            <a:blip r:embed="rId23">
              <a:clrChange>
                <a:clrFrom>
                  <a:srgbClr val="FEFEFE"/>
                </a:clrFrom>
                <a:clrTo>
                  <a:srgbClr val="FEFEFE">
                    <a:alpha val="0"/>
                  </a:srgbClr>
                </a:clrTo>
              </a:clrChange>
            </a:blip>
            <a:stretch>
              <a:fillRect/>
            </a:stretch>
          </p:blipFill>
          <p:spPr>
            <a:xfrm rot="21071801">
              <a:off x="10710175" y="2935669"/>
              <a:ext cx="746291" cy="648949"/>
            </a:xfrm>
            <a:prstGeom prst="rect">
              <a:avLst/>
            </a:prstGeom>
          </p:spPr>
        </p:pic>
      </p:grpSp>
      <p:sp>
        <p:nvSpPr>
          <p:cNvPr id="28" name="TextBox 27">
            <a:extLst>
              <a:ext uri="{FF2B5EF4-FFF2-40B4-BE49-F238E27FC236}">
                <a16:creationId xmlns:a16="http://schemas.microsoft.com/office/drawing/2014/main" id="{B004A7D1-6E29-401E-9766-41E1824F5CFE}"/>
              </a:ext>
            </a:extLst>
          </p:cNvPr>
          <p:cNvSpPr txBox="1"/>
          <p:nvPr/>
        </p:nvSpPr>
        <p:spPr>
          <a:xfrm>
            <a:off x="4400335" y="274558"/>
            <a:ext cx="5454607" cy="923330"/>
          </a:xfrm>
          <a:prstGeom prst="rect">
            <a:avLst/>
          </a:prstGeom>
          <a:noFill/>
        </p:spPr>
        <p:txBody>
          <a:bodyPr wrap="square">
            <a:spAutoFit/>
          </a:bodyPr>
          <a:lstStyle/>
          <a:p>
            <a:r>
              <a:rPr lang="en-GB" sz="1800" b="1" dirty="0"/>
              <a:t>Lucía </a:t>
            </a:r>
            <a:r>
              <a:rPr lang="en-GB" sz="1800" b="1" dirty="0" err="1"/>
              <a:t>habla</a:t>
            </a:r>
            <a:r>
              <a:rPr lang="en-GB" sz="1800" b="1" dirty="0"/>
              <a:t> con Ana. Las dos </a:t>
            </a:r>
            <a:r>
              <a:rPr lang="en-GB" sz="1800" b="1" dirty="0" err="1"/>
              <a:t>preparan</a:t>
            </a:r>
            <a:r>
              <a:rPr lang="en-GB" sz="1800" b="1" dirty="0"/>
              <a:t> </a:t>
            </a:r>
            <a:r>
              <a:rPr lang="en-GB" sz="1800" b="1" dirty="0" err="1"/>
              <a:t>unas</a:t>
            </a:r>
            <a:r>
              <a:rPr lang="en-GB" sz="1800" b="1" dirty="0"/>
              <a:t> </a:t>
            </a:r>
            <a:r>
              <a:rPr lang="en-GB" sz="1800" b="1" dirty="0" err="1"/>
              <a:t>cosas</a:t>
            </a:r>
            <a:r>
              <a:rPr lang="en-GB" sz="1800" b="1" dirty="0"/>
              <a:t>. Lee y </a:t>
            </a:r>
            <a:r>
              <a:rPr lang="en-GB" sz="1800" b="1" dirty="0" err="1"/>
              <a:t>escucha</a:t>
            </a:r>
            <a:r>
              <a:rPr lang="en-GB" sz="1800" b="1" dirty="0"/>
              <a:t> </a:t>
            </a:r>
            <a:r>
              <a:rPr lang="en-GB" sz="1800" b="1" dirty="0" err="1"/>
              <a:t>el</a:t>
            </a:r>
            <a:r>
              <a:rPr lang="en-GB" sz="1800" b="1" dirty="0"/>
              <a:t> </a:t>
            </a:r>
            <a:r>
              <a:rPr lang="en-GB" sz="1800" b="1" dirty="0" err="1"/>
              <a:t>diálogo</a:t>
            </a:r>
            <a:r>
              <a:rPr lang="en-GB" sz="1800" b="1" dirty="0"/>
              <a:t>. </a:t>
            </a:r>
            <a:r>
              <a:rPr lang="en-GB" sz="1800" b="1" dirty="0" err="1"/>
              <a:t>Debes</a:t>
            </a:r>
            <a:r>
              <a:rPr lang="en-GB" sz="1800" b="1" dirty="0"/>
              <a:t> </a:t>
            </a:r>
            <a:r>
              <a:rPr lang="en-GB" sz="1800" b="1" dirty="0" err="1"/>
              <a:t>decir</a:t>
            </a:r>
            <a:r>
              <a:rPr lang="en-GB" sz="1800" b="1" dirty="0"/>
              <a:t> </a:t>
            </a:r>
            <a:r>
              <a:rPr lang="en-GB" sz="1800" b="1" dirty="0" err="1"/>
              <a:t>otras</a:t>
            </a:r>
            <a:r>
              <a:rPr lang="en-GB" sz="1800" b="1" dirty="0"/>
              <a:t> palabras </a:t>
            </a:r>
            <a:r>
              <a:rPr lang="en-GB" sz="1800" b="1" dirty="0" err="1"/>
              <a:t>posibles</a:t>
            </a:r>
            <a:r>
              <a:rPr lang="en-GB" sz="1800" b="1" dirty="0"/>
              <a:t>.</a:t>
            </a:r>
            <a:endParaRPr lang="en-GB" dirty="0"/>
          </a:p>
        </p:txBody>
      </p:sp>
    </p:spTree>
    <p:extLst>
      <p:ext uri="{BB962C8B-B14F-4D97-AF65-F5344CB8AC3E}">
        <p14:creationId xmlns:p14="http://schemas.microsoft.com/office/powerpoint/2010/main" val="6702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04"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63055F7-8744-0A4D-8177-378D86BFE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9"/>
          <a:stretch/>
        </p:blipFill>
        <p:spPr>
          <a:xfrm>
            <a:off x="0" y="-43400"/>
            <a:ext cx="12192000" cy="6427871"/>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276151" y="226858"/>
            <a:ext cx="7597276" cy="363751"/>
          </a:xfrm>
          <a:solidFill>
            <a:schemeClr val="bg1"/>
          </a:solidFill>
        </p:spPr>
        <p:txBody>
          <a:bodyPr>
            <a:noAutofit/>
          </a:bodyPr>
          <a:lstStyle/>
          <a:p>
            <a:r>
              <a:rPr lang="en-GB" sz="2400" b="1" dirty="0" err="1"/>
              <a:t>Ahora</a:t>
            </a:r>
            <a:r>
              <a:rPr lang="en-GB" sz="2400" b="1" dirty="0"/>
              <a:t> </a:t>
            </a:r>
            <a:r>
              <a:rPr lang="en-GB" sz="2400" b="1" dirty="0" err="1"/>
              <a:t>intenta</a:t>
            </a:r>
            <a:r>
              <a:rPr lang="en-GB" sz="2400" b="1" dirty="0"/>
              <a:t> </a:t>
            </a:r>
            <a:r>
              <a:rPr lang="en-GB" sz="2400" b="1" dirty="0" err="1"/>
              <a:t>completar</a:t>
            </a:r>
            <a:r>
              <a:rPr lang="en-GB" sz="2400" b="1" dirty="0"/>
              <a:t> </a:t>
            </a:r>
            <a:r>
              <a:rPr lang="en-GB" sz="2400" b="1" dirty="0" err="1"/>
              <a:t>este</a:t>
            </a:r>
            <a:r>
              <a:rPr lang="en-GB" sz="2400" b="1" dirty="0"/>
              <a:t> </a:t>
            </a:r>
            <a:r>
              <a:rPr lang="en-GB" sz="2400" b="1" dirty="0" err="1"/>
              <a:t>diálogo</a:t>
            </a:r>
            <a:r>
              <a:rPr lang="en-GB" sz="2400" b="1" dirty="0"/>
              <a:t> </a:t>
            </a:r>
            <a:r>
              <a:rPr lang="en-GB" sz="2400" b="1" dirty="0" err="1"/>
              <a:t>en</a:t>
            </a:r>
            <a:r>
              <a:rPr lang="en-GB" sz="2400" b="1" dirty="0"/>
              <a:t> </a:t>
            </a:r>
            <a:r>
              <a:rPr lang="en-GB" sz="2400" b="1" dirty="0" err="1"/>
              <a:t>español</a:t>
            </a:r>
            <a:r>
              <a:rPr lang="en-GB" sz="2400" b="1" dirty="0"/>
              <a:t>:</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696395" y="709046"/>
            <a:ext cx="3340667" cy="837418"/>
          </a:xfrm>
          <a:prstGeom prst="wedgeRoundRectCallout">
            <a:avLst>
              <a:gd name="adj1" fmla="val 39464"/>
              <a:gd name="adj2" fmla="val 11638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So</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don’t you clean </a:t>
            </a:r>
            <a:r>
              <a:rPr kumimoji="0" lang="es-GB" sz="2000" b="1" i="1" u="none" strike="noStrike" kern="1200" cap="none" spc="0" normalizeH="0" baseline="0" noProof="0" dirty="0">
                <a:ln>
                  <a:noFill/>
                </a:ln>
                <a:solidFill>
                  <a:schemeClr val="tx1"/>
                </a:solidFill>
                <a:effectLst/>
                <a:uLnTx/>
                <a:uFillTx/>
                <a:latin typeface="Century Gothic" panose="020F0302020204030204"/>
                <a:ea typeface="+mn-ea"/>
                <a:cs typeface="+mn-cs"/>
              </a:rPr>
              <a:t>your bedroom</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9590"/>
              <a:gd name="adj2" fmla="val -6760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latin typeface="Century Gothic" panose="020F0302020204030204"/>
              </a:rPr>
              <a:t>If</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you</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want</a:t>
            </a:r>
            <a:r>
              <a:rPr lang="es-ES" sz="2000" dirty="0">
                <a:solidFill>
                  <a:schemeClr val="tx1"/>
                </a:solidFill>
                <a:latin typeface="Century Gothic" panose="020F0302020204030204"/>
              </a:rPr>
              <a:t> </a:t>
            </a:r>
            <a:r>
              <a:rPr lang="es-ES" sz="2000" b="1" i="1" dirty="0">
                <a:solidFill>
                  <a:schemeClr val="tx1"/>
                </a:solidFill>
                <a:latin typeface="Century Gothic" panose="020F0302020204030204"/>
              </a:rPr>
              <a:t>I </a:t>
            </a:r>
            <a:r>
              <a:rPr lang="es-ES" sz="2000" b="1" i="1" dirty="0" err="1">
                <a:solidFill>
                  <a:schemeClr val="tx1"/>
                </a:solidFill>
                <a:latin typeface="Century Gothic" panose="020F0302020204030204"/>
              </a:rPr>
              <a:t>wash</a:t>
            </a:r>
            <a:r>
              <a:rPr lang="es-ES" sz="2000" b="1" i="1" dirty="0">
                <a:solidFill>
                  <a:schemeClr val="tx1"/>
                </a:solidFill>
                <a:latin typeface="Century Gothic" panose="020F0302020204030204"/>
              </a:rPr>
              <a:t> </a:t>
            </a:r>
            <a:r>
              <a:rPr lang="es-ES" sz="2000" b="1" i="1" dirty="0" err="1">
                <a:solidFill>
                  <a:schemeClr val="tx1"/>
                </a:solidFill>
                <a:latin typeface="Century Gothic" panose="020F0302020204030204"/>
              </a:rPr>
              <a:t>it</a:t>
            </a:r>
            <a:r>
              <a:rPr lang="es-ES" sz="2000" dirty="0">
                <a:solidFill>
                  <a:schemeClr val="tx1"/>
                </a:solidFill>
                <a:latin typeface="Century Gothic" panose="020F0302020204030204"/>
              </a:rPr>
              <a:t>, es rápido.</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747455" y="750977"/>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grpSp>
        <p:nvGrpSpPr>
          <p:cNvPr id="44" name="Grupo 43">
            <a:extLst>
              <a:ext uri="{FF2B5EF4-FFF2-40B4-BE49-F238E27FC236}">
                <a16:creationId xmlns:a16="http://schemas.microsoft.com/office/drawing/2014/main" id="{BB437A63-8D8E-7A48-BD53-B2992C8FD1AD}"/>
              </a:ext>
            </a:extLst>
          </p:cNvPr>
          <p:cNvGrpSpPr/>
          <p:nvPr/>
        </p:nvGrpSpPr>
        <p:grpSpPr>
          <a:xfrm>
            <a:off x="3072992" y="2647300"/>
            <a:ext cx="3023007" cy="1234079"/>
            <a:chOff x="3037200" y="2455098"/>
            <a:chExt cx="2847910" cy="1234079"/>
          </a:xfrm>
          <a:solidFill>
            <a:schemeClr val="accent5">
              <a:lumMod val="20000"/>
              <a:lumOff val="80000"/>
            </a:schemeClr>
          </a:solidFill>
        </p:grpSpPr>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234079"/>
            </a:xfrm>
            <a:prstGeom prst="wedgeRoundRectCallout">
              <a:avLst>
                <a:gd name="adj1" fmla="val 63942"/>
                <a:gd name="adj2" fmla="val 263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i="1" dirty="0" err="1">
                  <a:solidFill>
                    <a:schemeClr val="tx1"/>
                  </a:solidFill>
                  <a:latin typeface="Century Gothic" panose="020F0302020204030204"/>
                </a:rPr>
                <a:t>Shall</a:t>
              </a:r>
              <a:r>
                <a:rPr lang="es-ES" sz="2000" b="1" i="1" dirty="0">
                  <a:solidFill>
                    <a:schemeClr val="tx1"/>
                  </a:solidFill>
                  <a:latin typeface="Century Gothic" panose="020F0302020204030204"/>
                </a:rPr>
                <a:t> I </a:t>
              </a:r>
              <a:r>
                <a:rPr lang="es-ES" sz="2000" b="1" i="1" dirty="0" err="1">
                  <a:solidFill>
                    <a:schemeClr val="tx1"/>
                  </a:solidFill>
                  <a:latin typeface="Century Gothic" panose="020F0302020204030204"/>
                </a:rPr>
                <a:t>help</a:t>
              </a:r>
              <a:r>
                <a:rPr lang="es-ES" sz="2000" b="1" i="1" dirty="0">
                  <a:solidFill>
                    <a:schemeClr val="tx1"/>
                  </a:solidFill>
                  <a:latin typeface="Century Gothic" panose="020F0302020204030204"/>
                </a:rPr>
                <a:t> </a:t>
              </a:r>
              <a:r>
                <a:rPr lang="es-ES" sz="2000" b="1" i="1" dirty="0" err="1">
                  <a:solidFill>
                    <a:schemeClr val="tx1"/>
                  </a:solidFill>
                  <a:latin typeface="Century Gothic" panose="020F0302020204030204"/>
                </a:rPr>
                <a:t>you</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with</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your</a:t>
              </a:r>
              <a:r>
                <a:rPr lang="es-ES" sz="2000" dirty="0">
                  <a:solidFill>
                    <a:schemeClr val="tx1"/>
                  </a:solidFill>
                  <a:latin typeface="Century Gothic" panose="020F0302020204030204"/>
                </a:rPr>
                <a:t> bag?</a:t>
              </a:r>
              <a:endParaRPr kumimoji="0" lang="es-GB" sz="2000" b="1"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343661" y="3090485"/>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3</a:t>
              </a:r>
            </a:p>
          </p:txBody>
        </p:sp>
      </p:grpSp>
      <p:grpSp>
        <p:nvGrpSpPr>
          <p:cNvPr id="48" name="Grupo 47">
            <a:extLst>
              <a:ext uri="{FF2B5EF4-FFF2-40B4-BE49-F238E27FC236}">
                <a16:creationId xmlns:a16="http://schemas.microsoft.com/office/drawing/2014/main" id="{7E8D9309-0A55-D145-BA14-0E92868DCB76}"/>
              </a:ext>
            </a:extLst>
          </p:cNvPr>
          <p:cNvGrpSpPr/>
          <p:nvPr/>
        </p:nvGrpSpPr>
        <p:grpSpPr>
          <a:xfrm>
            <a:off x="2408286" y="3930723"/>
            <a:ext cx="3333005" cy="1234079"/>
            <a:chOff x="2408286" y="3888610"/>
            <a:chExt cx="3333005" cy="1234079"/>
          </a:xfrm>
          <a:solidFill>
            <a:schemeClr val="accent2">
              <a:lumMod val="20000"/>
              <a:lumOff val="80000"/>
            </a:schemeClr>
          </a:solidFill>
        </p:grpSpPr>
        <p:sp>
          <p:nvSpPr>
            <p:cNvPr id="13" name="Llamada rectangular redondeada 12">
              <a:extLst>
                <a:ext uri="{FF2B5EF4-FFF2-40B4-BE49-F238E27FC236}">
                  <a16:creationId xmlns:a16="http://schemas.microsoft.com/office/drawing/2014/main" id="{364ACC22-0C2F-BA44-8340-50DEEDEC39B5}"/>
                </a:ext>
              </a:extLst>
            </p:cNvPr>
            <p:cNvSpPr/>
            <p:nvPr/>
          </p:nvSpPr>
          <p:spPr>
            <a:xfrm>
              <a:off x="2408286" y="3888610"/>
              <a:ext cx="3333005" cy="1234079"/>
            </a:xfrm>
            <a:prstGeom prst="wedgeRoundRectCallout">
              <a:avLst>
                <a:gd name="adj1" fmla="val -46502"/>
                <a:gd name="adj2" fmla="val -88746"/>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Vale. Which clothes do I take with me? </a:t>
              </a:r>
              <a:r>
                <a:rPr kumimoji="0" lang="en-GB" sz="2000" b="1" i="1" u="none" strike="noStrike" kern="1200" cap="none" spc="0" normalizeH="0" baseline="0" noProof="0" dirty="0">
                  <a:ln>
                    <a:noFill/>
                  </a:ln>
                  <a:solidFill>
                    <a:schemeClr val="tx1"/>
                  </a:solidFill>
                  <a:effectLst/>
                  <a:uLnTx/>
                  <a:uFillTx/>
                  <a:latin typeface="Century Gothic" panose="020F0302020204030204"/>
                  <a:ea typeface="+mn-ea"/>
                  <a:cs typeface="+mn-cs"/>
                </a:rPr>
                <a:t>My favourite shirt </a:t>
              </a:r>
              <a:r>
                <a:rPr kumimoji="0" lang="en-GB" sz="2000" u="none" strike="noStrike" kern="1200" cap="none" spc="0" normalizeH="0" baseline="0" noProof="0" dirty="0">
                  <a:ln>
                    <a:noFill/>
                  </a:ln>
                  <a:solidFill>
                    <a:schemeClr val="tx1"/>
                  </a:solidFill>
                  <a:effectLst/>
                  <a:uLnTx/>
                  <a:uFillTx/>
                  <a:latin typeface="Century Gothic" panose="020F0302020204030204"/>
                  <a:ea typeface="+mn-ea"/>
                  <a:cs typeface="+mn-cs"/>
                </a:rPr>
                <a:t> is dirty.</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440366" y="462404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4</a:t>
              </a:r>
            </a:p>
          </p:txBody>
        </p:sp>
      </p:grpSp>
      <p:sp>
        <p:nvSpPr>
          <p:cNvPr id="30" name="CuadroTexto 29">
            <a:extLst>
              <a:ext uri="{FF2B5EF4-FFF2-40B4-BE49-F238E27FC236}">
                <a16:creationId xmlns:a16="http://schemas.microsoft.com/office/drawing/2014/main" id="{4C626FF4-B3D8-874E-8DF6-0042C374F50F}"/>
              </a:ext>
            </a:extLst>
          </p:cNvPr>
          <p:cNvSpPr txBox="1"/>
          <p:nvPr/>
        </p:nvSpPr>
        <p:spPr>
          <a:xfrm>
            <a:off x="2886992" y="5774000"/>
            <a:ext cx="374822" cy="4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5</a:t>
            </a:r>
          </a:p>
        </p:txBody>
      </p:sp>
      <p:grpSp>
        <p:nvGrpSpPr>
          <p:cNvPr id="42" name="Grupo 41">
            <a:extLst>
              <a:ext uri="{FF2B5EF4-FFF2-40B4-BE49-F238E27FC236}">
                <a16:creationId xmlns:a16="http://schemas.microsoft.com/office/drawing/2014/main" id="{9B39A4F0-2AF4-BD46-BCA7-14CA0397FC77}"/>
              </a:ext>
            </a:extLst>
          </p:cNvPr>
          <p:cNvGrpSpPr/>
          <p:nvPr/>
        </p:nvGrpSpPr>
        <p:grpSpPr>
          <a:xfrm>
            <a:off x="2947719" y="1616500"/>
            <a:ext cx="3458694" cy="981456"/>
            <a:chOff x="3069421" y="1582072"/>
            <a:chExt cx="2993148" cy="981456"/>
          </a:xfrm>
          <a:solidFill>
            <a:schemeClr val="accent2">
              <a:lumMod val="20000"/>
              <a:lumOff val="80000"/>
            </a:schemeClr>
          </a:solidFill>
        </p:grpSpPr>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6770"/>
                <a:gd name="adj2" fmla="val 60273"/>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I </a:t>
              </a:r>
              <a:r>
                <a:rPr kumimoji="0" lang="es-E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clean</a:t>
              </a: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it</a:t>
              </a: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chemeClr val="tx1"/>
                  </a:solidFill>
                  <a:effectLst/>
                  <a:uLnTx/>
                  <a:uFillTx/>
                  <a:latin typeface="Century Gothic" panose="020F0302020204030204"/>
                  <a:ea typeface="+mn-ea"/>
                  <a:cs typeface="+mn-cs"/>
                </a:rPr>
                <a:t>every</a:t>
              </a:r>
              <a:r>
                <a:rPr kumimoji="0" lang="es-ES" sz="200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chemeClr val="tx1"/>
                  </a:solidFill>
                  <a:effectLst/>
                  <a:uLnTx/>
                  <a:uFillTx/>
                  <a:latin typeface="Century Gothic" panose="020F0302020204030204"/>
                  <a:ea typeface="+mn-ea"/>
                  <a:cs typeface="+mn-cs"/>
                </a:rPr>
                <a:t>day</a:t>
              </a:r>
              <a:r>
                <a:rPr kumimoji="0" lang="es-ES" sz="200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163048" y="165450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2</a:t>
              </a:r>
            </a:p>
          </p:txBody>
        </p:sp>
      </p:grpSp>
      <p:sp>
        <p:nvSpPr>
          <p:cNvPr id="21" name="Llamada rectangular redondeada 20">
            <a:extLst>
              <a:ext uri="{FF2B5EF4-FFF2-40B4-BE49-F238E27FC236}">
                <a16:creationId xmlns:a16="http://schemas.microsoft.com/office/drawing/2014/main" id="{07D32D5D-6227-0249-89D3-01E310B61EE8}"/>
              </a:ext>
            </a:extLst>
          </p:cNvPr>
          <p:cNvSpPr/>
          <p:nvPr/>
        </p:nvSpPr>
        <p:spPr>
          <a:xfrm>
            <a:off x="7467364" y="617295"/>
            <a:ext cx="2834568" cy="981456"/>
          </a:xfrm>
          <a:prstGeom prst="wedgeRoundRectCallout">
            <a:avLst>
              <a:gd name="adj1" fmla="val -44765"/>
              <a:gd name="adj2" fmla="val 125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Entonces, ¿no limpias _______________?</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889489" y="707913"/>
            <a:ext cx="327334" cy="400110"/>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ea typeface="+mn-ea"/>
                <a:cs typeface="+mn-cs"/>
              </a:rPr>
              <a:t>1</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906850" y="1199501"/>
            <a:ext cx="18309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rPr>
              <a:t>tu habitación</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8117731" y="1667227"/>
            <a:ext cx="3520087" cy="981456"/>
          </a:xfrm>
          <a:prstGeom prst="wedgeRoundRectCallout">
            <a:avLst>
              <a:gd name="adj1" fmla="val -62631"/>
              <a:gd name="adj2" fmla="val -2569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a:t>
            </a: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_</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 todos los días?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11180533" y="1723252"/>
            <a:ext cx="328936" cy="40011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highlight>
                  <a:srgbClr val="E3EAFD"/>
                </a:highlight>
                <a:uLnTx/>
                <a:uFillTx/>
                <a:latin typeface="Century Gothic" panose="020F0302020204030204"/>
                <a:ea typeface="+mn-ea"/>
                <a:cs typeface="+mn-cs"/>
              </a:rPr>
              <a:t>2</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8519234" y="1770558"/>
            <a:ext cx="4667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rPr>
              <a:t>La</a:t>
            </a:r>
          </a:p>
        </p:txBody>
      </p:sp>
      <p:sp>
        <p:nvSpPr>
          <p:cNvPr id="41" name="CuadroTexto 40">
            <a:extLst>
              <a:ext uri="{FF2B5EF4-FFF2-40B4-BE49-F238E27FC236}">
                <a16:creationId xmlns:a16="http://schemas.microsoft.com/office/drawing/2014/main" id="{BDB750EB-E5F3-1747-BC01-1813523BD4D0}"/>
              </a:ext>
            </a:extLst>
          </p:cNvPr>
          <p:cNvSpPr txBox="1"/>
          <p:nvPr/>
        </p:nvSpPr>
        <p:spPr>
          <a:xfrm>
            <a:off x="9059507" y="1784354"/>
            <a:ext cx="9412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limpio</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8251568" y="3916691"/>
            <a:ext cx="3210117" cy="1229606"/>
          </a:xfrm>
          <a:prstGeom prst="wedgeRoundRectCallout">
            <a:avLst>
              <a:gd name="adj1" fmla="val -72230"/>
              <a:gd name="adj2" fmla="val 1935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Ok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ropa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llevo</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___________________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sucia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30CEFCDB-5851-E44E-BFBB-C68D4CBF88DA}"/>
              </a:ext>
            </a:extLst>
          </p:cNvPr>
          <p:cNvSpPr txBox="1"/>
          <p:nvPr/>
        </p:nvSpPr>
        <p:spPr>
          <a:xfrm>
            <a:off x="11028592" y="3991340"/>
            <a:ext cx="328936" cy="400110"/>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highlight>
                  <a:srgbClr val="E3EAFD"/>
                </a:highlight>
                <a:uLnTx/>
                <a:uFillTx/>
                <a:latin typeface="Century Gothic" panose="020F0302020204030204"/>
                <a:ea typeface="+mn-ea"/>
                <a:cs typeface="+mn-cs"/>
              </a:rPr>
              <a:t>4</a:t>
            </a:r>
          </a:p>
        </p:txBody>
      </p:sp>
      <p:sp>
        <p:nvSpPr>
          <p:cNvPr id="43" name="CuadroTexto 37">
            <a:extLst>
              <a:ext uri="{FF2B5EF4-FFF2-40B4-BE49-F238E27FC236}">
                <a16:creationId xmlns:a16="http://schemas.microsoft.com/office/drawing/2014/main" id="{22A382AA-B790-9846-989A-65417C547B5A}"/>
              </a:ext>
            </a:extLst>
          </p:cNvPr>
          <p:cNvSpPr txBox="1"/>
          <p:nvPr/>
        </p:nvSpPr>
        <p:spPr>
          <a:xfrm>
            <a:off x="8651009" y="4466099"/>
            <a:ext cx="24769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tx2"/>
                </a:solidFill>
                <a:latin typeface="Century Gothic" panose="020F0302020204030204"/>
              </a:rPr>
              <a:t>M</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i camisa favorita</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8117732" y="2743126"/>
            <a:ext cx="3331121" cy="1079122"/>
          </a:xfrm>
          <a:prstGeom prst="wedgeRoundRectCallout">
            <a:avLst>
              <a:gd name="adj1" fmla="val -59591"/>
              <a:gd name="adj2" fmla="val 237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¿___ _______ con tu bolsa?</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p>
        </p:txBody>
      </p:sp>
      <p:sp>
        <p:nvSpPr>
          <p:cNvPr id="26" name="CuadroTexto 25">
            <a:extLst>
              <a:ext uri="{FF2B5EF4-FFF2-40B4-BE49-F238E27FC236}">
                <a16:creationId xmlns:a16="http://schemas.microsoft.com/office/drawing/2014/main" id="{B0D985FD-CB82-814F-8D7F-0F0F26842589}"/>
              </a:ext>
            </a:extLst>
          </p:cNvPr>
          <p:cNvSpPr txBox="1"/>
          <p:nvPr/>
        </p:nvSpPr>
        <p:spPr>
          <a:xfrm>
            <a:off x="11028592" y="2799334"/>
            <a:ext cx="328936" cy="400110"/>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highlight>
                  <a:srgbClr val="E3EAFD"/>
                </a:highlight>
                <a:uLnTx/>
                <a:uFillTx/>
                <a:latin typeface="Century Gothic" panose="020F0302020204030204"/>
                <a:ea typeface="+mn-ea"/>
                <a:cs typeface="+mn-cs"/>
              </a:rPr>
              <a:t>3</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729532" y="2910393"/>
            <a:ext cx="4555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Te</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4" name="Rectangle 3"/>
          <p:cNvSpPr/>
          <p:nvPr/>
        </p:nvSpPr>
        <p:spPr>
          <a:xfrm>
            <a:off x="9173698" y="2910393"/>
            <a:ext cx="990977"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ayudo</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8189883" y="5240740"/>
            <a:ext cx="3616150" cy="979023"/>
          </a:xfrm>
          <a:prstGeom prst="wedgeRoundRectCallout">
            <a:avLst>
              <a:gd name="adj1" fmla="val -68616"/>
              <a:gd name="adj2" fmla="val -6435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Si quieres ___ _____, es rápido.</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11351895" y="5330141"/>
            <a:ext cx="383781" cy="40011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tx2"/>
                </a:solidFill>
                <a:effectLst/>
                <a:highlight>
                  <a:srgbClr val="E3EAFD"/>
                </a:highlight>
                <a:uLnTx/>
                <a:uFillTx/>
                <a:latin typeface="Century Gothic" panose="020F0302020204030204"/>
                <a:ea typeface="+mn-ea"/>
                <a:cs typeface="+mn-cs"/>
              </a:rPr>
              <a:t>5</a:t>
            </a:r>
          </a:p>
        </p:txBody>
      </p:sp>
      <p:sp>
        <p:nvSpPr>
          <p:cNvPr id="38" name="CuadroTexto 37">
            <a:extLst>
              <a:ext uri="{FF2B5EF4-FFF2-40B4-BE49-F238E27FC236}">
                <a16:creationId xmlns:a16="http://schemas.microsoft.com/office/drawing/2014/main" id="{22A382AA-B790-9846-989A-65417C547B5A}"/>
              </a:ext>
            </a:extLst>
          </p:cNvPr>
          <p:cNvSpPr txBox="1"/>
          <p:nvPr/>
        </p:nvSpPr>
        <p:spPr>
          <a:xfrm>
            <a:off x="9822605" y="5346585"/>
            <a:ext cx="4154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tx2"/>
                </a:solidFill>
                <a:latin typeface="Century Gothic" panose="020F0302020204030204"/>
              </a:rPr>
              <a:t>l</a:t>
            </a:r>
            <a:r>
              <a:rPr kumimoji="0" lang="es-ES" sz="2000" b="1" i="0" u="none" strike="noStrike" kern="1200" cap="none" spc="0" normalizeH="0" baseline="0" noProof="0" dirty="0">
                <a:ln>
                  <a:noFill/>
                </a:ln>
                <a:solidFill>
                  <a:schemeClr val="tx2"/>
                </a:solidFill>
                <a:effectLst/>
                <a:uLnTx/>
                <a:uFillTx/>
                <a:latin typeface="Century Gothic" panose="020F0302020204030204"/>
                <a:ea typeface="+mn-ea"/>
                <a:cs typeface="+mn-cs"/>
              </a:rPr>
              <a:t>a</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2534B744-9191-A64A-91E4-9D33B5829519}"/>
              </a:ext>
            </a:extLst>
          </p:cNvPr>
          <p:cNvSpPr txBox="1"/>
          <p:nvPr/>
        </p:nvSpPr>
        <p:spPr>
          <a:xfrm>
            <a:off x="10247563" y="5346585"/>
            <a:ext cx="893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tx2"/>
                </a:solidFill>
                <a:latin typeface="Century Gothic" panose="020F0302020204030204"/>
              </a:rPr>
              <a:t>l</a:t>
            </a:r>
            <a:r>
              <a:rPr kumimoji="0" lang="es-ES"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avo</a:t>
            </a:r>
            <a:endParaRPr kumimoji="0" lang="es-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pic>
        <p:nvPicPr>
          <p:cNvPr id="20" name="Imagen 19" descr="Dibujo animado de un personaje de caricatura&#10;&#10;Descripción generada automáticamente con confianza media">
            <a:extLst>
              <a:ext uri="{FF2B5EF4-FFF2-40B4-BE49-F238E27FC236}">
                <a16:creationId xmlns:a16="http://schemas.microsoft.com/office/drawing/2014/main" id="{B4E7CD67-4FD0-E64E-B653-06A9BD999A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6803" y="2095641"/>
            <a:ext cx="1636217" cy="3774986"/>
          </a:xfrm>
          <a:prstGeom prst="rect">
            <a:avLst/>
          </a:prstGeom>
        </p:spPr>
      </p:pic>
      <p:pic>
        <p:nvPicPr>
          <p:cNvPr id="39" name="Imagen 38" descr="Dibujo animado de un personaje animado&#10;&#10;Descripción generada automáticamente con confianza baja">
            <a:extLst>
              <a:ext uri="{FF2B5EF4-FFF2-40B4-BE49-F238E27FC236}">
                <a16:creationId xmlns:a16="http://schemas.microsoft.com/office/drawing/2014/main" id="{022D0F89-E47B-3247-B270-D9801814B8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37840" y="1984409"/>
            <a:ext cx="1245950" cy="3688619"/>
          </a:xfrm>
          <a:prstGeom prst="rect">
            <a:avLst/>
          </a:prstGeom>
        </p:spPr>
      </p:pic>
    </p:spTree>
    <p:extLst>
      <p:ext uri="{BB962C8B-B14F-4D97-AF65-F5344CB8AC3E}">
        <p14:creationId xmlns:p14="http://schemas.microsoft.com/office/powerpoint/2010/main" val="17586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41" grpId="0"/>
      <p:bldP spid="43" grpId="0"/>
      <p:bldP spid="34" grpId="0"/>
      <p:bldP spid="4" grpId="0"/>
      <p:bldP spid="38"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63055F7-8744-0A4D-8177-378D86BFE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69"/>
          <a:stretch/>
        </p:blipFill>
        <p:spPr>
          <a:xfrm>
            <a:off x="0" y="-43400"/>
            <a:ext cx="12192000" cy="6427871"/>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276151" y="226858"/>
            <a:ext cx="7597276" cy="363751"/>
          </a:xfrm>
          <a:solidFill>
            <a:schemeClr val="bg1"/>
          </a:solidFill>
        </p:spPr>
        <p:txBody>
          <a:bodyPr>
            <a:noAutofit/>
          </a:bodyPr>
          <a:lstStyle/>
          <a:p>
            <a:r>
              <a:rPr lang="en-GB" sz="2400" b="1" dirty="0" err="1"/>
              <a:t>Ahora</a:t>
            </a:r>
            <a:r>
              <a:rPr lang="en-GB" sz="2400" b="1" dirty="0"/>
              <a:t> </a:t>
            </a:r>
            <a:r>
              <a:rPr lang="en-GB" sz="2400" b="1" dirty="0" err="1"/>
              <a:t>intenta</a:t>
            </a:r>
            <a:r>
              <a:rPr lang="en-GB" sz="2400" b="1" dirty="0"/>
              <a:t> </a:t>
            </a:r>
            <a:r>
              <a:rPr lang="en-GB" sz="2400" b="1" dirty="0" err="1"/>
              <a:t>completar</a:t>
            </a:r>
            <a:r>
              <a:rPr lang="en-GB" sz="2400" b="1" dirty="0"/>
              <a:t> </a:t>
            </a:r>
            <a:r>
              <a:rPr lang="en-GB" sz="2400" b="1" dirty="0" err="1"/>
              <a:t>este</a:t>
            </a:r>
            <a:r>
              <a:rPr lang="en-GB" sz="2400" b="1" dirty="0"/>
              <a:t> </a:t>
            </a:r>
            <a:r>
              <a:rPr lang="en-GB" sz="2400" b="1" dirty="0" err="1"/>
              <a:t>diálogo</a:t>
            </a:r>
            <a:r>
              <a:rPr lang="en-GB" sz="2400" b="1" dirty="0"/>
              <a:t> </a:t>
            </a:r>
            <a:r>
              <a:rPr lang="en-GB" sz="2400" b="1" dirty="0" err="1"/>
              <a:t>en</a:t>
            </a:r>
            <a:r>
              <a:rPr lang="en-GB" sz="2400" b="1" dirty="0"/>
              <a:t> </a:t>
            </a:r>
            <a:r>
              <a:rPr lang="en-GB" sz="2400" b="1" dirty="0" err="1"/>
              <a:t>español</a:t>
            </a:r>
            <a:r>
              <a:rPr lang="en-GB" sz="2400" b="1" dirty="0"/>
              <a:t>:</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696395" y="709046"/>
            <a:ext cx="3340667" cy="837418"/>
          </a:xfrm>
          <a:prstGeom prst="wedgeRoundRectCallout">
            <a:avLst>
              <a:gd name="adj1" fmla="val 39464"/>
              <a:gd name="adj2" fmla="val 11638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So</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don’t you clean </a:t>
            </a:r>
            <a:r>
              <a:rPr kumimoji="0" lang="es-GB" sz="2000" b="1" i="1" u="none" strike="noStrike" kern="1200" cap="none" spc="0" normalizeH="0" baseline="0" noProof="0" dirty="0">
                <a:ln>
                  <a:noFill/>
                </a:ln>
                <a:solidFill>
                  <a:schemeClr val="tx1"/>
                </a:solidFill>
                <a:effectLst/>
                <a:uLnTx/>
                <a:uFillTx/>
                <a:latin typeface="Century Gothic" panose="020F0302020204030204"/>
                <a:ea typeface="+mn-ea"/>
                <a:cs typeface="+mn-cs"/>
              </a:rPr>
              <a:t>your bedroom</a:t>
            </a: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9590"/>
              <a:gd name="adj2" fmla="val -676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err="1">
                <a:solidFill>
                  <a:schemeClr val="tx1"/>
                </a:solidFill>
                <a:latin typeface="Century Gothic" panose="020F0302020204030204"/>
              </a:rPr>
              <a:t>If</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you</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want</a:t>
            </a:r>
            <a:r>
              <a:rPr lang="es-ES" sz="2000" dirty="0">
                <a:solidFill>
                  <a:schemeClr val="tx1"/>
                </a:solidFill>
                <a:latin typeface="Century Gothic" panose="020F0302020204030204"/>
              </a:rPr>
              <a:t> </a:t>
            </a:r>
            <a:r>
              <a:rPr lang="es-ES" sz="2000" b="1" i="1" dirty="0">
                <a:solidFill>
                  <a:schemeClr val="tx1"/>
                </a:solidFill>
                <a:latin typeface="Century Gothic" panose="020F0302020204030204"/>
              </a:rPr>
              <a:t>I </a:t>
            </a:r>
            <a:r>
              <a:rPr lang="es-ES" sz="2000" b="1" i="1" dirty="0" err="1">
                <a:solidFill>
                  <a:schemeClr val="tx1"/>
                </a:solidFill>
                <a:latin typeface="Century Gothic" panose="020F0302020204030204"/>
              </a:rPr>
              <a:t>wash</a:t>
            </a:r>
            <a:r>
              <a:rPr lang="es-ES" sz="2000" b="1" i="1" dirty="0">
                <a:solidFill>
                  <a:schemeClr val="tx1"/>
                </a:solidFill>
                <a:latin typeface="Century Gothic" panose="020F0302020204030204"/>
              </a:rPr>
              <a:t> </a:t>
            </a:r>
            <a:r>
              <a:rPr lang="es-ES" sz="2000" b="1" i="1" dirty="0" err="1">
                <a:solidFill>
                  <a:schemeClr val="tx1"/>
                </a:solidFill>
                <a:latin typeface="Century Gothic" panose="020F0302020204030204"/>
              </a:rPr>
              <a:t>it</a:t>
            </a:r>
            <a:r>
              <a:rPr lang="es-ES" sz="2000" dirty="0">
                <a:solidFill>
                  <a:schemeClr val="tx1"/>
                </a:solidFill>
                <a:latin typeface="Century Gothic" panose="020F0302020204030204"/>
              </a:rPr>
              <a:t>, es rápido.</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696395" y="715845"/>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1</a:t>
            </a:r>
          </a:p>
        </p:txBody>
      </p:sp>
      <p:grpSp>
        <p:nvGrpSpPr>
          <p:cNvPr id="44" name="Grupo 43">
            <a:extLst>
              <a:ext uri="{FF2B5EF4-FFF2-40B4-BE49-F238E27FC236}">
                <a16:creationId xmlns:a16="http://schemas.microsoft.com/office/drawing/2014/main" id="{BB437A63-8D8E-7A48-BD53-B2992C8FD1AD}"/>
              </a:ext>
            </a:extLst>
          </p:cNvPr>
          <p:cNvGrpSpPr/>
          <p:nvPr/>
        </p:nvGrpSpPr>
        <p:grpSpPr>
          <a:xfrm>
            <a:off x="3051226" y="2647300"/>
            <a:ext cx="3044773" cy="1234079"/>
            <a:chOff x="3037200" y="2455098"/>
            <a:chExt cx="2847910" cy="1234079"/>
          </a:xfrm>
          <a:solidFill>
            <a:schemeClr val="accent2">
              <a:lumMod val="20000"/>
              <a:lumOff val="80000"/>
            </a:schemeClr>
          </a:solidFill>
        </p:grpSpPr>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234079"/>
            </a:xfrm>
            <a:prstGeom prst="wedgeRoundRectCallout">
              <a:avLst>
                <a:gd name="adj1" fmla="val 63942"/>
                <a:gd name="adj2" fmla="val 263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i="1" dirty="0">
                  <a:solidFill>
                    <a:schemeClr val="tx1"/>
                  </a:solidFill>
                  <a:latin typeface="Century Gothic" panose="020F0302020204030204"/>
                </a:rPr>
                <a:t>Do I </a:t>
              </a:r>
              <a:r>
                <a:rPr lang="es-ES" sz="2000" b="1" i="1" dirty="0" err="1">
                  <a:solidFill>
                    <a:schemeClr val="tx1"/>
                  </a:solidFill>
                  <a:latin typeface="Century Gothic" panose="020F0302020204030204"/>
                </a:rPr>
                <a:t>help</a:t>
              </a:r>
              <a:r>
                <a:rPr lang="es-ES" sz="2000" b="1" i="1" dirty="0">
                  <a:solidFill>
                    <a:schemeClr val="tx1"/>
                  </a:solidFill>
                  <a:latin typeface="Century Gothic" panose="020F0302020204030204"/>
                </a:rPr>
                <a:t> </a:t>
              </a:r>
              <a:r>
                <a:rPr lang="es-ES" sz="2000" b="1" i="1" dirty="0" err="1">
                  <a:solidFill>
                    <a:schemeClr val="tx1"/>
                  </a:solidFill>
                  <a:latin typeface="Century Gothic" panose="020F0302020204030204"/>
                </a:rPr>
                <a:t>you</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with</a:t>
              </a:r>
              <a:r>
                <a:rPr lang="es-ES" sz="2000" dirty="0">
                  <a:solidFill>
                    <a:schemeClr val="tx1"/>
                  </a:solidFill>
                  <a:latin typeface="Century Gothic" panose="020F0302020204030204"/>
                </a:rPr>
                <a:t> </a:t>
              </a:r>
              <a:r>
                <a:rPr lang="es-ES" sz="2000" dirty="0" err="1">
                  <a:solidFill>
                    <a:schemeClr val="tx1"/>
                  </a:solidFill>
                  <a:latin typeface="Century Gothic" panose="020F0302020204030204"/>
                </a:rPr>
                <a:t>your</a:t>
              </a:r>
              <a:r>
                <a:rPr lang="es-ES" sz="2000" dirty="0">
                  <a:solidFill>
                    <a:schemeClr val="tx1"/>
                  </a:solidFill>
                  <a:latin typeface="Century Gothic" panose="020F0302020204030204"/>
                </a:rPr>
                <a:t> bag?</a:t>
              </a:r>
              <a:endParaRPr kumimoji="0" lang="es-GB" sz="2000" b="1" i="1"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83319" y="2528942"/>
              <a:ext cx="307668"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3</a:t>
              </a:r>
            </a:p>
          </p:txBody>
        </p:sp>
      </p:grpSp>
      <p:grpSp>
        <p:nvGrpSpPr>
          <p:cNvPr id="48" name="Grupo 47">
            <a:extLst>
              <a:ext uri="{FF2B5EF4-FFF2-40B4-BE49-F238E27FC236}">
                <a16:creationId xmlns:a16="http://schemas.microsoft.com/office/drawing/2014/main" id="{7E8D9309-0A55-D145-BA14-0E92868DCB76}"/>
              </a:ext>
            </a:extLst>
          </p:cNvPr>
          <p:cNvGrpSpPr/>
          <p:nvPr/>
        </p:nvGrpSpPr>
        <p:grpSpPr>
          <a:xfrm>
            <a:off x="2408286" y="3930723"/>
            <a:ext cx="3553860" cy="1234079"/>
            <a:chOff x="2408286" y="3888610"/>
            <a:chExt cx="3333005" cy="1234079"/>
          </a:xfrm>
          <a:solidFill>
            <a:schemeClr val="accent5">
              <a:lumMod val="20000"/>
              <a:lumOff val="80000"/>
            </a:schemeClr>
          </a:solidFill>
        </p:grpSpPr>
        <p:sp>
          <p:nvSpPr>
            <p:cNvPr id="13" name="Llamada rectangular redondeada 12">
              <a:extLst>
                <a:ext uri="{FF2B5EF4-FFF2-40B4-BE49-F238E27FC236}">
                  <a16:creationId xmlns:a16="http://schemas.microsoft.com/office/drawing/2014/main" id="{364ACC22-0C2F-BA44-8340-50DEEDEC39B5}"/>
                </a:ext>
              </a:extLst>
            </p:cNvPr>
            <p:cNvSpPr/>
            <p:nvPr/>
          </p:nvSpPr>
          <p:spPr>
            <a:xfrm>
              <a:off x="2408286" y="3888610"/>
              <a:ext cx="3333005" cy="1234079"/>
            </a:xfrm>
            <a:prstGeom prst="wedgeRoundRectCallout">
              <a:avLst>
                <a:gd name="adj1" fmla="val -46502"/>
                <a:gd name="adj2" fmla="val -88746"/>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Ok. Which clothes shall I take with me? </a:t>
              </a:r>
              <a:r>
                <a:rPr kumimoji="0" lang="en-GB" sz="2000" b="1" i="1" u="none" strike="noStrike" kern="1200" cap="none" spc="0" normalizeH="0" baseline="0" noProof="0" dirty="0">
                  <a:ln>
                    <a:noFill/>
                  </a:ln>
                  <a:solidFill>
                    <a:schemeClr val="tx1"/>
                  </a:solidFill>
                  <a:effectLst/>
                  <a:uLnTx/>
                  <a:uFillTx/>
                  <a:latin typeface="Century Gothic" panose="020F0302020204030204"/>
                  <a:ea typeface="+mn-ea"/>
                  <a:cs typeface="+mn-cs"/>
                </a:rPr>
                <a:t>My favourite shirt </a:t>
              </a:r>
              <a:r>
                <a:rPr kumimoji="0" lang="en-GB" sz="2000" u="none" strike="noStrike" kern="1200" cap="none" spc="0" normalizeH="0" baseline="0" noProof="0" dirty="0">
                  <a:ln>
                    <a:noFill/>
                  </a:ln>
                  <a:solidFill>
                    <a:schemeClr val="tx1"/>
                  </a:solidFill>
                  <a:effectLst/>
                  <a:uLnTx/>
                  <a:uFillTx/>
                  <a:latin typeface="Century Gothic" panose="020F0302020204030204"/>
                  <a:ea typeface="+mn-ea"/>
                  <a:cs typeface="+mn-cs"/>
                </a:rPr>
                <a:t> is dirty.</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479257" y="4607762"/>
              <a:ext cx="308494"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4</a:t>
              </a:r>
            </a:p>
          </p:txBody>
        </p:sp>
      </p:grpSp>
      <p:sp>
        <p:nvSpPr>
          <p:cNvPr id="30" name="CuadroTexto 29">
            <a:extLst>
              <a:ext uri="{FF2B5EF4-FFF2-40B4-BE49-F238E27FC236}">
                <a16:creationId xmlns:a16="http://schemas.microsoft.com/office/drawing/2014/main" id="{4C626FF4-B3D8-874E-8DF6-0042C374F50F}"/>
              </a:ext>
            </a:extLst>
          </p:cNvPr>
          <p:cNvSpPr txBox="1"/>
          <p:nvPr/>
        </p:nvSpPr>
        <p:spPr>
          <a:xfrm>
            <a:off x="2886992" y="5774000"/>
            <a:ext cx="374822" cy="4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5</a:t>
            </a:r>
          </a:p>
        </p:txBody>
      </p:sp>
      <p:grpSp>
        <p:nvGrpSpPr>
          <p:cNvPr id="42" name="Grupo 41">
            <a:extLst>
              <a:ext uri="{FF2B5EF4-FFF2-40B4-BE49-F238E27FC236}">
                <a16:creationId xmlns:a16="http://schemas.microsoft.com/office/drawing/2014/main" id="{9B39A4F0-2AF4-BD46-BCA7-14CA0397FC77}"/>
              </a:ext>
            </a:extLst>
          </p:cNvPr>
          <p:cNvGrpSpPr/>
          <p:nvPr/>
        </p:nvGrpSpPr>
        <p:grpSpPr>
          <a:xfrm>
            <a:off x="2947719" y="1616500"/>
            <a:ext cx="3279084" cy="981456"/>
            <a:chOff x="3069421" y="1582072"/>
            <a:chExt cx="2993148" cy="981456"/>
          </a:xfrm>
          <a:solidFill>
            <a:schemeClr val="accent5">
              <a:lumMod val="20000"/>
              <a:lumOff val="80000"/>
            </a:schemeClr>
          </a:solidFill>
        </p:grpSpPr>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6770"/>
                <a:gd name="adj2" fmla="val 60273"/>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I </a:t>
              </a:r>
              <a:r>
                <a:rPr kumimoji="0" lang="es-E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clean</a:t>
              </a: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b="1" i="1" u="none" strike="noStrike" kern="1200" cap="none" spc="0" normalizeH="0" baseline="0" noProof="0" dirty="0" err="1">
                  <a:ln>
                    <a:noFill/>
                  </a:ln>
                  <a:solidFill>
                    <a:schemeClr val="tx1"/>
                  </a:solidFill>
                  <a:effectLst/>
                  <a:uLnTx/>
                  <a:uFillTx/>
                  <a:latin typeface="Century Gothic" panose="020F0302020204030204"/>
                  <a:ea typeface="+mn-ea"/>
                  <a:cs typeface="+mn-cs"/>
                </a:rPr>
                <a:t>it</a:t>
              </a:r>
              <a:r>
                <a:rPr kumimoji="0" lang="es-ES" sz="2000" b="1"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chemeClr val="tx1"/>
                  </a:solidFill>
                  <a:effectLst/>
                  <a:uLnTx/>
                  <a:uFillTx/>
                  <a:latin typeface="Century Gothic" panose="020F0302020204030204"/>
                  <a:ea typeface="+mn-ea"/>
                  <a:cs typeface="+mn-cs"/>
                </a:rPr>
                <a:t>every</a:t>
              </a:r>
              <a:r>
                <a:rPr kumimoji="0" lang="es-ES" sz="200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s-ES" sz="2000" u="none" strike="noStrike" kern="1200" cap="none" spc="0" normalizeH="0" baseline="0" noProof="0" dirty="0" err="1">
                  <a:ln>
                    <a:noFill/>
                  </a:ln>
                  <a:solidFill>
                    <a:schemeClr val="tx1"/>
                  </a:solidFill>
                  <a:effectLst/>
                  <a:uLnTx/>
                  <a:uFillTx/>
                  <a:latin typeface="Century Gothic" panose="020F0302020204030204"/>
                  <a:ea typeface="+mn-ea"/>
                  <a:cs typeface="+mn-cs"/>
                </a:rPr>
                <a:t>day</a:t>
              </a:r>
              <a:r>
                <a:rPr kumimoji="0" lang="es-ES" sz="200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117403" y="1632861"/>
              <a:ext cx="300253"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2</a:t>
              </a:r>
            </a:p>
          </p:txBody>
        </p:sp>
      </p:grpSp>
      <p:grpSp>
        <p:nvGrpSpPr>
          <p:cNvPr id="45" name="Grupo 44">
            <a:extLst>
              <a:ext uri="{FF2B5EF4-FFF2-40B4-BE49-F238E27FC236}">
                <a16:creationId xmlns:a16="http://schemas.microsoft.com/office/drawing/2014/main" id="{61EDB0AE-C1D9-E34A-BF64-540171732647}"/>
              </a:ext>
            </a:extLst>
          </p:cNvPr>
          <p:cNvGrpSpPr/>
          <p:nvPr/>
        </p:nvGrpSpPr>
        <p:grpSpPr>
          <a:xfrm>
            <a:off x="7448181" y="638190"/>
            <a:ext cx="2834568" cy="981456"/>
            <a:chOff x="7448181" y="638190"/>
            <a:chExt cx="2834568" cy="981456"/>
          </a:xfrm>
          <a:solidFill>
            <a:schemeClr val="accent2">
              <a:lumMod val="20000"/>
              <a:lumOff val="80000"/>
            </a:schemeClr>
          </a:solidFill>
        </p:grpSpPr>
        <p:sp>
          <p:nvSpPr>
            <p:cNvPr id="21" name="Llamada rectangular redondeada 20">
              <a:extLst>
                <a:ext uri="{FF2B5EF4-FFF2-40B4-BE49-F238E27FC236}">
                  <a16:creationId xmlns:a16="http://schemas.microsoft.com/office/drawing/2014/main" id="{07D32D5D-6227-0249-89D3-01E310B61EE8}"/>
                </a:ext>
              </a:extLst>
            </p:cNvPr>
            <p:cNvSpPr/>
            <p:nvPr/>
          </p:nvSpPr>
          <p:spPr>
            <a:xfrm>
              <a:off x="7448181" y="638190"/>
              <a:ext cx="2834568" cy="981456"/>
            </a:xfrm>
            <a:prstGeom prst="wedgeRoundRectCallout">
              <a:avLst>
                <a:gd name="adj1" fmla="val -44765"/>
                <a:gd name="adj2" fmla="val 12585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rPr>
                <a:t>Entonces, ¿no limpias tu habitación?</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876587" y="691537"/>
              <a:ext cx="327334"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1</a:t>
              </a:r>
            </a:p>
          </p:txBody>
        </p:sp>
      </p:grpSp>
      <p:grpSp>
        <p:nvGrpSpPr>
          <p:cNvPr id="46" name="Grupo 45">
            <a:extLst>
              <a:ext uri="{FF2B5EF4-FFF2-40B4-BE49-F238E27FC236}">
                <a16:creationId xmlns:a16="http://schemas.microsoft.com/office/drawing/2014/main" id="{80892568-C2D3-414B-A0B5-6174DC937D75}"/>
              </a:ext>
            </a:extLst>
          </p:cNvPr>
          <p:cNvGrpSpPr/>
          <p:nvPr/>
        </p:nvGrpSpPr>
        <p:grpSpPr>
          <a:xfrm>
            <a:off x="8127677" y="1702374"/>
            <a:ext cx="3075329" cy="981456"/>
            <a:chOff x="8127677" y="1667227"/>
            <a:chExt cx="3075329" cy="981456"/>
          </a:xfrm>
          <a:solidFill>
            <a:schemeClr val="accent5">
              <a:lumMod val="20000"/>
              <a:lumOff val="80000"/>
            </a:schemeClr>
          </a:solidFill>
        </p:grpSpPr>
        <p:sp>
          <p:nvSpPr>
            <p:cNvPr id="23" name="Llamada rectangular redondeada 22">
              <a:extLst>
                <a:ext uri="{FF2B5EF4-FFF2-40B4-BE49-F238E27FC236}">
                  <a16:creationId xmlns:a16="http://schemas.microsoft.com/office/drawing/2014/main" id="{0FF77DE0-B8C3-C743-95FA-0900D5C4E966}"/>
                </a:ext>
              </a:extLst>
            </p:cNvPr>
            <p:cNvSpPr/>
            <p:nvPr/>
          </p:nvSpPr>
          <p:spPr>
            <a:xfrm>
              <a:off x="8127677" y="1667227"/>
              <a:ext cx="3075329" cy="981456"/>
            </a:xfrm>
            <a:prstGeom prst="wedgeRoundRectCallout">
              <a:avLst>
                <a:gd name="adj1" fmla="val -62631"/>
                <a:gd name="adj2" fmla="val -25692"/>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chemeClr val="tx1"/>
                  </a:solidFill>
                  <a:latin typeface="Century Gothic" panose="020F0302020204030204"/>
                </a:rPr>
                <a:t>¡</a:t>
              </a: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La limpio todos los días!</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4" name="CuadroTexto 23">
              <a:extLst>
                <a:ext uri="{FF2B5EF4-FFF2-40B4-BE49-F238E27FC236}">
                  <a16:creationId xmlns:a16="http://schemas.microsoft.com/office/drawing/2014/main" id="{74CDB4E7-186D-E54F-BD89-8BE04DD84C3D}"/>
                </a:ext>
              </a:extLst>
            </p:cNvPr>
            <p:cNvSpPr txBox="1"/>
            <p:nvPr/>
          </p:nvSpPr>
          <p:spPr>
            <a:xfrm>
              <a:off x="10836495" y="1749207"/>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2</a:t>
              </a:r>
            </a:p>
          </p:txBody>
        </p:sp>
      </p:grpSp>
      <p:grpSp>
        <p:nvGrpSpPr>
          <p:cNvPr id="49" name="Grupo 48">
            <a:extLst>
              <a:ext uri="{FF2B5EF4-FFF2-40B4-BE49-F238E27FC236}">
                <a16:creationId xmlns:a16="http://schemas.microsoft.com/office/drawing/2014/main" id="{12E3916E-4E0C-0640-A2A9-B4326E4D6A32}"/>
              </a:ext>
            </a:extLst>
          </p:cNvPr>
          <p:cNvGrpSpPr/>
          <p:nvPr/>
        </p:nvGrpSpPr>
        <p:grpSpPr>
          <a:xfrm>
            <a:off x="8251568" y="3928408"/>
            <a:ext cx="3210117" cy="1229606"/>
            <a:chOff x="8249394" y="4003661"/>
            <a:chExt cx="3210117" cy="1229606"/>
          </a:xfrm>
          <a:solidFill>
            <a:schemeClr val="accent5">
              <a:lumMod val="20000"/>
              <a:lumOff val="80000"/>
            </a:schemeClr>
          </a:solidFill>
        </p:grpSpPr>
        <p:sp>
          <p:nvSpPr>
            <p:cNvPr id="27" name="Llamada rectangular redondeada 26">
              <a:extLst>
                <a:ext uri="{FF2B5EF4-FFF2-40B4-BE49-F238E27FC236}">
                  <a16:creationId xmlns:a16="http://schemas.microsoft.com/office/drawing/2014/main" id="{EA79F037-D938-B543-893D-823E93202F75}"/>
                </a:ext>
              </a:extLst>
            </p:cNvPr>
            <p:cNvSpPr/>
            <p:nvPr/>
          </p:nvSpPr>
          <p:spPr>
            <a:xfrm>
              <a:off x="8249394" y="4003661"/>
              <a:ext cx="3210117" cy="1229606"/>
            </a:xfrm>
            <a:prstGeom prst="wedgeRoundRectCallout">
              <a:avLst>
                <a:gd name="adj1" fmla="val -72230"/>
                <a:gd name="adj2" fmla="val 19358"/>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Ok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Qué</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ropa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me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llevo</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Mi camisa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favorita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sucia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30CEFCDB-5851-E44E-BFBB-C68D4CBF88DA}"/>
                </a:ext>
              </a:extLst>
            </p:cNvPr>
            <p:cNvSpPr txBox="1"/>
            <p:nvPr/>
          </p:nvSpPr>
          <p:spPr>
            <a:xfrm>
              <a:off x="11036363" y="408042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4</a:t>
              </a:r>
            </a:p>
          </p:txBody>
        </p:sp>
      </p:grpSp>
      <p:grpSp>
        <p:nvGrpSpPr>
          <p:cNvPr id="47" name="Grupo 46">
            <a:extLst>
              <a:ext uri="{FF2B5EF4-FFF2-40B4-BE49-F238E27FC236}">
                <a16:creationId xmlns:a16="http://schemas.microsoft.com/office/drawing/2014/main" id="{67360899-D4CC-5B4C-92A8-5D0BDC7F1382}"/>
              </a:ext>
            </a:extLst>
          </p:cNvPr>
          <p:cNvGrpSpPr/>
          <p:nvPr/>
        </p:nvGrpSpPr>
        <p:grpSpPr>
          <a:xfrm>
            <a:off x="8072239" y="2766558"/>
            <a:ext cx="3331121" cy="1079122"/>
            <a:chOff x="8065806" y="2598863"/>
            <a:chExt cx="3331121" cy="1079122"/>
          </a:xfrm>
          <a:solidFill>
            <a:schemeClr val="accent2">
              <a:lumMod val="20000"/>
              <a:lumOff val="80000"/>
            </a:schemeClr>
          </a:solidFill>
        </p:grpSpPr>
        <p:sp>
          <p:nvSpPr>
            <p:cNvPr id="25" name="Llamada rectangular redondeada 24">
              <a:extLst>
                <a:ext uri="{FF2B5EF4-FFF2-40B4-BE49-F238E27FC236}">
                  <a16:creationId xmlns:a16="http://schemas.microsoft.com/office/drawing/2014/main" id="{B1EB5905-0A66-7840-BF24-BB47826F58F2}"/>
                </a:ext>
              </a:extLst>
            </p:cNvPr>
            <p:cNvSpPr/>
            <p:nvPr/>
          </p:nvSpPr>
          <p:spPr>
            <a:xfrm>
              <a:off x="8065806" y="2598863"/>
              <a:ext cx="3331121" cy="1079122"/>
            </a:xfrm>
            <a:prstGeom prst="wedgeRoundRectCallout">
              <a:avLst>
                <a:gd name="adj1" fmla="val -59591"/>
                <a:gd name="adj2" fmla="val 23714"/>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¿Te ayudo con tu bolsa?</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10976666" y="2655071"/>
              <a:ext cx="328936" cy="400110"/>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3</a:t>
              </a:r>
            </a:p>
          </p:txBody>
        </p:sp>
      </p:grpSp>
      <p:grpSp>
        <p:nvGrpSpPr>
          <p:cNvPr id="50" name="Grupo 49">
            <a:extLst>
              <a:ext uri="{FF2B5EF4-FFF2-40B4-BE49-F238E27FC236}">
                <a16:creationId xmlns:a16="http://schemas.microsoft.com/office/drawing/2014/main" id="{9450217D-439D-CA4D-8579-537E0B730CFB}"/>
              </a:ext>
            </a:extLst>
          </p:cNvPr>
          <p:cNvGrpSpPr/>
          <p:nvPr/>
        </p:nvGrpSpPr>
        <p:grpSpPr>
          <a:xfrm>
            <a:off x="7993825" y="5240740"/>
            <a:ext cx="3291894" cy="979023"/>
            <a:chOff x="8189883" y="5240740"/>
            <a:chExt cx="3095835" cy="979023"/>
          </a:xfrm>
          <a:solidFill>
            <a:schemeClr val="accent2">
              <a:lumMod val="20000"/>
              <a:lumOff val="80000"/>
            </a:schemeClr>
          </a:solidFill>
        </p:grpSpPr>
        <p:sp>
          <p:nvSpPr>
            <p:cNvPr id="29" name="Llamada rectangular redondeada 28">
              <a:extLst>
                <a:ext uri="{FF2B5EF4-FFF2-40B4-BE49-F238E27FC236}">
                  <a16:creationId xmlns:a16="http://schemas.microsoft.com/office/drawing/2014/main" id="{5B8606A2-B569-304E-B110-9571E6FDED15}"/>
                </a:ext>
              </a:extLst>
            </p:cNvPr>
            <p:cNvSpPr/>
            <p:nvPr/>
          </p:nvSpPr>
          <p:spPr>
            <a:xfrm>
              <a:off x="8189883" y="5240740"/>
              <a:ext cx="3095835" cy="979023"/>
            </a:xfrm>
            <a:prstGeom prst="wedgeRoundRectCallout">
              <a:avLst>
                <a:gd name="adj1" fmla="val -68616"/>
                <a:gd name="adj2" fmla="val -64350"/>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tx1"/>
                  </a:solidFill>
                  <a:effectLst/>
                  <a:uLnTx/>
                  <a:uFillTx/>
                  <a:latin typeface="Century Gothic" panose="020F0302020204030204"/>
                  <a:ea typeface="+mn-ea"/>
                  <a:cs typeface="+mn-cs"/>
                </a:rPr>
                <a:t>Si quieres la lavo, es rápido.</a:t>
              </a:r>
              <a:endParaRPr kumimoji="0" lang="es-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10874445" y="5334327"/>
              <a:ext cx="328560"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highlight>
                    <a:srgbClr val="E3EAFD"/>
                  </a:highlight>
                  <a:uLnTx/>
                  <a:uFillTx/>
                  <a:latin typeface="Century Gothic" panose="020F0302020204030204"/>
                  <a:ea typeface="+mn-ea"/>
                  <a:cs typeface="+mn-cs"/>
                </a:rPr>
                <a:t>5</a:t>
              </a:r>
            </a:p>
          </p:txBody>
        </p:sp>
      </p:grpSp>
      <p:pic>
        <p:nvPicPr>
          <p:cNvPr id="20" name="Imagen 19" descr="Dibujo animado de un personaje de caricatura&#10;&#10;Descripción generada automáticamente con confianza media">
            <a:extLst>
              <a:ext uri="{FF2B5EF4-FFF2-40B4-BE49-F238E27FC236}">
                <a16:creationId xmlns:a16="http://schemas.microsoft.com/office/drawing/2014/main" id="{B4E7CD67-4FD0-E64E-B653-06A9BD999A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6803" y="2095641"/>
            <a:ext cx="1636217" cy="3774986"/>
          </a:xfrm>
          <a:prstGeom prst="rect">
            <a:avLst/>
          </a:prstGeom>
        </p:spPr>
      </p:pic>
      <p:pic>
        <p:nvPicPr>
          <p:cNvPr id="39" name="Imagen 38" descr="Dibujo animado de un personaje animado&#10;&#10;Descripción generada automáticamente con confianza baja">
            <a:extLst>
              <a:ext uri="{FF2B5EF4-FFF2-40B4-BE49-F238E27FC236}">
                <a16:creationId xmlns:a16="http://schemas.microsoft.com/office/drawing/2014/main" id="{022D0F89-E47B-3247-B270-D9801814B8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037840" y="1984409"/>
            <a:ext cx="1245950" cy="3688619"/>
          </a:xfrm>
          <a:prstGeom prst="rect">
            <a:avLst/>
          </a:prstGeom>
        </p:spPr>
      </p:pic>
    </p:spTree>
    <p:extLst>
      <p:ext uri="{BB962C8B-B14F-4D97-AF65-F5344CB8AC3E}">
        <p14:creationId xmlns:p14="http://schemas.microsoft.com/office/powerpoint/2010/main" val="9565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754630"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204221" y="1027376"/>
            <a:ext cx="104260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 (Y9, Term 1.2, Week 5)</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569498"/>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This week’s homework is four vocabulary mashups from 8.3.2.4 to 9.1.2.3 </a:t>
            </a:r>
          </a:p>
        </p:txBody>
      </p:sp>
      <p:sp>
        <p:nvSpPr>
          <p:cNvPr id="2" name="Rectangle 1"/>
          <p:cNvSpPr/>
          <p:nvPr/>
        </p:nvSpPr>
        <p:spPr>
          <a:xfrm>
            <a:off x="222774" y="2303748"/>
            <a:ext cx="73781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hlinkClick r:id="rId4"/>
              </a:rPr>
              <a:t>Y9 Spanish Term 1.2 Week 5 - mashup 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Rectangle 2"/>
          <p:cNvSpPr/>
          <p:nvPr/>
        </p:nvSpPr>
        <p:spPr>
          <a:xfrm>
            <a:off x="222774" y="4476129"/>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hlinkClick r:id="rId5"/>
              </a:rPr>
              <a:t>Y9 Spanish Term 1.2 Week 5 - mashup C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Rectangle 3"/>
          <p:cNvSpPr/>
          <p:nvPr/>
        </p:nvSpPr>
        <p:spPr>
          <a:xfrm>
            <a:off x="222774" y="3338566"/>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hlinkClick r:id="rId6"/>
              </a:rPr>
              <a:t>Y9 Spanish Term 1.2 Week 5 - mashup B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C47B3AE2-A305-46B0-888C-650AB0008839}"/>
              </a:ext>
            </a:extLst>
          </p:cNvPr>
          <p:cNvSpPr/>
          <p:nvPr/>
        </p:nvSpPr>
        <p:spPr>
          <a:xfrm>
            <a:off x="249437" y="5545199"/>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hlinkClick r:id="rId7"/>
              </a:rPr>
              <a:t>Y9 Spanish Term 1.2 Week 5 - mashup D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2" name="Picture 11">
            <a:extLst>
              <a:ext uri="{FF2B5EF4-FFF2-40B4-BE49-F238E27FC236}">
                <a16:creationId xmlns:a16="http://schemas.microsoft.com/office/drawing/2014/main" id="{EE4406CC-E469-4333-A920-A05F1CDBD8EF}"/>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2060976"/>
            <a:ext cx="1206164" cy="1170810"/>
          </a:xfrm>
          <a:prstGeom prst="rect">
            <a:avLst/>
          </a:prstGeom>
        </p:spPr>
      </p:pic>
      <p:pic>
        <p:nvPicPr>
          <p:cNvPr id="18" name="Picture 17">
            <a:extLst>
              <a:ext uri="{FF2B5EF4-FFF2-40B4-BE49-F238E27FC236}">
                <a16:creationId xmlns:a16="http://schemas.microsoft.com/office/drawing/2014/main" id="{2064D188-0D15-4A38-A0E8-30E26BEC7E77}"/>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4538" y="3046012"/>
            <a:ext cx="1206164" cy="1206164"/>
          </a:xfrm>
          <a:prstGeom prst="rect">
            <a:avLst/>
          </a:prstGeom>
        </p:spPr>
      </p:pic>
      <p:pic>
        <p:nvPicPr>
          <p:cNvPr id="20" name="Picture 19">
            <a:extLst>
              <a:ext uri="{FF2B5EF4-FFF2-40B4-BE49-F238E27FC236}">
                <a16:creationId xmlns:a16="http://schemas.microsoft.com/office/drawing/2014/main" id="{1F03B530-FEBE-471E-A5E6-58FBBA77D617}"/>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2673" y="4093217"/>
            <a:ext cx="1228029" cy="1228029"/>
          </a:xfrm>
          <a:prstGeom prst="rect">
            <a:avLst/>
          </a:prstGeom>
        </p:spPr>
      </p:pic>
      <p:pic>
        <p:nvPicPr>
          <p:cNvPr id="22" name="Picture 21">
            <a:extLst>
              <a:ext uri="{FF2B5EF4-FFF2-40B4-BE49-F238E27FC236}">
                <a16:creationId xmlns:a16="http://schemas.microsoft.com/office/drawing/2014/main" id="{414B1384-7A5F-4223-9C8B-B8DEDCE1DD6A}"/>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07301" y="5135472"/>
            <a:ext cx="1249637" cy="1300638"/>
          </a:xfrm>
          <a:prstGeom prst="rect">
            <a:avLst/>
          </a:prstGeom>
        </p:spPr>
      </p:pic>
      <p:pic>
        <p:nvPicPr>
          <p:cNvPr id="16" name="Picture 15" descr="A blue cartoon face with orange headphones&#10;&#10;Description automatically generated">
            <a:extLst>
              <a:ext uri="{FF2B5EF4-FFF2-40B4-BE49-F238E27FC236}">
                <a16:creationId xmlns:a16="http://schemas.microsoft.com/office/drawing/2014/main" id="{BDEB86EA-365E-4D15-947E-55871C6D0D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4828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283F2CEC-3B1C-4DCA-AFD8-C6266E05D715}"/>
              </a:ext>
            </a:extLst>
          </p:cNvPr>
          <p:cNvGraphicFramePr>
            <a:graphicFrameLocks noGrp="1"/>
          </p:cNvGraphicFramePr>
          <p:nvPr>
            <p:extLst>
              <p:ext uri="{D42A27DB-BD31-4B8C-83A1-F6EECF244321}">
                <p14:modId xmlns:p14="http://schemas.microsoft.com/office/powerpoint/2010/main" val="1522291885"/>
              </p:ext>
            </p:extLst>
          </p:nvPr>
        </p:nvGraphicFramePr>
        <p:xfrm>
          <a:off x="377370" y="1434555"/>
          <a:ext cx="9840032" cy="1102540"/>
        </p:xfrm>
        <a:graphic>
          <a:graphicData uri="http://schemas.openxmlformats.org/drawingml/2006/table">
            <a:tbl>
              <a:tblPr firstRow="1" bandRow="1">
                <a:tableStyleId>{5C22544A-7EE6-4342-B048-85BDC9FD1C3A}</a:tableStyleId>
              </a:tblPr>
              <a:tblGrid>
                <a:gridCol w="4920016">
                  <a:extLst>
                    <a:ext uri="{9D8B030D-6E8A-4147-A177-3AD203B41FA5}">
                      <a16:colId xmlns:a16="http://schemas.microsoft.com/office/drawing/2014/main" val="1542042428"/>
                    </a:ext>
                  </a:extLst>
                </a:gridCol>
                <a:gridCol w="4920016">
                  <a:extLst>
                    <a:ext uri="{9D8B030D-6E8A-4147-A177-3AD203B41FA5}">
                      <a16:colId xmlns:a16="http://schemas.microsoft.com/office/drawing/2014/main" val="3853650117"/>
                    </a:ext>
                  </a:extLst>
                </a:gridCol>
              </a:tblGrid>
              <a:tr h="551270">
                <a:tc>
                  <a:txBody>
                    <a:bodyPr/>
                    <a:lstStyle/>
                    <a:p>
                      <a:pPr algn="ctr"/>
                      <a:r>
                        <a:rPr lang="en-GB" sz="2800" dirty="0"/>
                        <a:t>ae</a:t>
                      </a:r>
                    </a:p>
                  </a:txBody>
                  <a:tcPr/>
                </a:tc>
                <a:tc>
                  <a:txBody>
                    <a:bodyPr/>
                    <a:lstStyle/>
                    <a:p>
                      <a:pPr algn="ctr"/>
                      <a:r>
                        <a:rPr lang="en-GB" sz="2800" dirty="0" err="1"/>
                        <a:t>ea</a:t>
                      </a:r>
                      <a:endParaRPr lang="en-GB" sz="2800" dirty="0"/>
                    </a:p>
                  </a:txBody>
                  <a:tcPr/>
                </a:tc>
                <a:extLst>
                  <a:ext uri="{0D108BD9-81ED-4DB2-BD59-A6C34878D82A}">
                    <a16:rowId xmlns:a16="http://schemas.microsoft.com/office/drawing/2014/main" val="104967859"/>
                  </a:ext>
                </a:extLst>
              </a:tr>
              <a:tr h="551270">
                <a:tc>
                  <a:txBody>
                    <a:bodyPr/>
                    <a:lstStyle/>
                    <a:p>
                      <a:endParaRPr lang="en-GB"/>
                    </a:p>
                  </a:txBody>
                  <a:tcPr/>
                </a:tc>
                <a:tc>
                  <a:txBody>
                    <a:bodyPr/>
                    <a:lstStyle/>
                    <a:p>
                      <a:endParaRPr lang="en-GB" dirty="0"/>
                    </a:p>
                  </a:txBody>
                  <a:tcPr/>
                </a:tc>
                <a:extLst>
                  <a:ext uri="{0D108BD9-81ED-4DB2-BD59-A6C34878D82A}">
                    <a16:rowId xmlns:a16="http://schemas.microsoft.com/office/drawing/2014/main" val="619269668"/>
                  </a:ext>
                </a:extLst>
              </a:tr>
            </a:tbl>
          </a:graphicData>
        </a:graphic>
      </p:graphicFrame>
      <p:sp>
        <p:nvSpPr>
          <p:cNvPr id="2" name="Title 1"/>
          <p:cNvSpPr>
            <a:spLocks noGrp="1"/>
          </p:cNvSpPr>
          <p:nvPr>
            <p:ph type="title"/>
          </p:nvPr>
        </p:nvSpPr>
        <p:spPr>
          <a:xfrm>
            <a:off x="0" y="213557"/>
            <a:ext cx="309154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491294" y="101611"/>
            <a:ext cx="8700706" cy="1200329"/>
          </a:xfrm>
          <a:prstGeom prst="rect">
            <a:avLst/>
          </a:prstGeom>
          <a:noFill/>
        </p:spPr>
        <p:txBody>
          <a:bodyPr wrap="square" rtlCol="0">
            <a:spAutoFit/>
          </a:bodyPr>
          <a:lstStyle/>
          <a:p>
            <a:r>
              <a:rPr lang="en-US" sz="2400" i="1" dirty="0"/>
              <a:t>Remember, when the Spanish vowels </a:t>
            </a:r>
            <a:r>
              <a:rPr lang="en-US" sz="2400" b="1" i="1" dirty="0"/>
              <a:t>a, e and o </a:t>
            </a:r>
            <a:r>
              <a:rPr lang="en-US" sz="2400" i="1" dirty="0"/>
              <a:t>appear next to each other they are pronounced </a:t>
            </a:r>
            <a:r>
              <a:rPr lang="en-US" sz="2400" b="1" i="1" dirty="0"/>
              <a:t>separately</a:t>
            </a:r>
            <a:r>
              <a:rPr lang="en-US" sz="2400" i="1" dirty="0"/>
              <a:t>, in different syllables. These are ‘strong’ vowels.</a:t>
            </a:r>
          </a:p>
        </p:txBody>
      </p:sp>
      <p:sp>
        <p:nvSpPr>
          <p:cNvPr id="37" name="TextBox 36">
            <a:extLst>
              <a:ext uri="{FF2B5EF4-FFF2-40B4-BE49-F238E27FC236}">
                <a16:creationId xmlns:a16="http://schemas.microsoft.com/office/drawing/2014/main" id="{855940B9-B50D-4B6F-A02A-1B8722C99614}"/>
              </a:ext>
            </a:extLst>
          </p:cNvPr>
          <p:cNvSpPr txBox="1"/>
          <p:nvPr/>
        </p:nvSpPr>
        <p:spPr>
          <a:xfrm>
            <a:off x="5297385" y="2010025"/>
            <a:ext cx="4859655" cy="461665"/>
          </a:xfrm>
          <a:prstGeom prst="rect">
            <a:avLst/>
          </a:prstGeom>
          <a:noFill/>
        </p:spPr>
        <p:txBody>
          <a:bodyPr wrap="square" rtlCol="0">
            <a:spAutoFit/>
          </a:bodyPr>
          <a:lstStyle/>
          <a:p>
            <a:pPr algn="l"/>
            <a:r>
              <a:rPr lang="en-GB" sz="2400" b="1" dirty="0" err="1">
                <a:solidFill>
                  <a:schemeClr val="tx2"/>
                </a:solidFill>
              </a:rPr>
              <a:t>cumpl</a:t>
            </a:r>
            <a:r>
              <a:rPr lang="en-GB" sz="2400" b="1" u="sng" dirty="0" err="1">
                <a:solidFill>
                  <a:schemeClr val="tx2"/>
                </a:solidFill>
              </a:rPr>
              <a:t>ea</a:t>
            </a:r>
            <a:r>
              <a:rPr lang="en-GB" sz="2400" b="1" dirty="0" err="1">
                <a:solidFill>
                  <a:schemeClr val="tx2"/>
                </a:solidFill>
              </a:rPr>
              <a:t>ños</a:t>
            </a:r>
            <a:r>
              <a:rPr lang="en-GB" sz="2400" b="1" dirty="0">
                <a:solidFill>
                  <a:schemeClr val="tx2"/>
                </a:solidFill>
              </a:rPr>
              <a:t> (birthday)</a:t>
            </a:r>
          </a:p>
        </p:txBody>
      </p:sp>
      <p:sp>
        <p:nvSpPr>
          <p:cNvPr id="45" name="TextBox 44">
            <a:extLst>
              <a:ext uri="{FF2B5EF4-FFF2-40B4-BE49-F238E27FC236}">
                <a16:creationId xmlns:a16="http://schemas.microsoft.com/office/drawing/2014/main" id="{9274DD86-00DA-4012-B373-14CE5417C7CB}"/>
              </a:ext>
            </a:extLst>
          </p:cNvPr>
          <p:cNvSpPr txBox="1"/>
          <p:nvPr/>
        </p:nvSpPr>
        <p:spPr>
          <a:xfrm>
            <a:off x="557133" y="2010025"/>
            <a:ext cx="4560490" cy="461665"/>
          </a:xfrm>
          <a:prstGeom prst="rect">
            <a:avLst/>
          </a:prstGeom>
          <a:noFill/>
        </p:spPr>
        <p:txBody>
          <a:bodyPr wrap="square">
            <a:spAutoFit/>
          </a:bodyPr>
          <a:lstStyle/>
          <a:p>
            <a:r>
              <a:rPr lang="en-GB" sz="2400" b="1" dirty="0">
                <a:solidFill>
                  <a:schemeClr val="tx2"/>
                </a:solidFill>
              </a:rPr>
              <a:t>p</a:t>
            </a:r>
            <a:r>
              <a:rPr lang="en-GB" sz="2400" b="1" u="sng" dirty="0">
                <a:solidFill>
                  <a:schemeClr val="tx2"/>
                </a:solidFill>
              </a:rPr>
              <a:t>ae</a:t>
            </a:r>
            <a:r>
              <a:rPr lang="en-GB" sz="2400" b="1" dirty="0">
                <a:solidFill>
                  <a:schemeClr val="tx2"/>
                </a:solidFill>
              </a:rPr>
              <a:t>lla (typical Spanish dish)</a:t>
            </a:r>
          </a:p>
        </p:txBody>
      </p:sp>
      <p:graphicFrame>
        <p:nvGraphicFramePr>
          <p:cNvPr id="19" name="Table 8">
            <a:extLst>
              <a:ext uri="{FF2B5EF4-FFF2-40B4-BE49-F238E27FC236}">
                <a16:creationId xmlns:a16="http://schemas.microsoft.com/office/drawing/2014/main" id="{81363E1E-6252-4D76-A60A-21E6CDB054FC}"/>
              </a:ext>
            </a:extLst>
          </p:cNvPr>
          <p:cNvGraphicFramePr>
            <a:graphicFrameLocks noGrp="1"/>
          </p:cNvGraphicFramePr>
          <p:nvPr>
            <p:extLst>
              <p:ext uri="{D42A27DB-BD31-4B8C-83A1-F6EECF244321}">
                <p14:modId xmlns:p14="http://schemas.microsoft.com/office/powerpoint/2010/main" val="789926597"/>
              </p:ext>
            </p:extLst>
          </p:nvPr>
        </p:nvGraphicFramePr>
        <p:xfrm>
          <a:off x="426900" y="2996530"/>
          <a:ext cx="9840032" cy="1102540"/>
        </p:xfrm>
        <a:graphic>
          <a:graphicData uri="http://schemas.openxmlformats.org/drawingml/2006/table">
            <a:tbl>
              <a:tblPr firstRow="1" bandRow="1">
                <a:tableStyleId>{5C22544A-7EE6-4342-B048-85BDC9FD1C3A}</a:tableStyleId>
              </a:tblPr>
              <a:tblGrid>
                <a:gridCol w="4920016">
                  <a:extLst>
                    <a:ext uri="{9D8B030D-6E8A-4147-A177-3AD203B41FA5}">
                      <a16:colId xmlns:a16="http://schemas.microsoft.com/office/drawing/2014/main" val="1542042428"/>
                    </a:ext>
                  </a:extLst>
                </a:gridCol>
                <a:gridCol w="4920016">
                  <a:extLst>
                    <a:ext uri="{9D8B030D-6E8A-4147-A177-3AD203B41FA5}">
                      <a16:colId xmlns:a16="http://schemas.microsoft.com/office/drawing/2014/main" val="3853650117"/>
                    </a:ext>
                  </a:extLst>
                </a:gridCol>
              </a:tblGrid>
              <a:tr h="551270">
                <a:tc>
                  <a:txBody>
                    <a:bodyPr/>
                    <a:lstStyle/>
                    <a:p>
                      <a:pPr algn="ctr"/>
                      <a:r>
                        <a:rPr lang="en-GB" sz="2800" dirty="0" err="1"/>
                        <a:t>oa</a:t>
                      </a:r>
                      <a:endParaRPr lang="en-GB" sz="2800" dirty="0"/>
                    </a:p>
                  </a:txBody>
                  <a:tcPr/>
                </a:tc>
                <a:tc>
                  <a:txBody>
                    <a:bodyPr/>
                    <a:lstStyle/>
                    <a:p>
                      <a:pPr algn="ctr"/>
                      <a:r>
                        <a:rPr lang="en-GB" sz="2800" dirty="0" err="1"/>
                        <a:t>ee</a:t>
                      </a:r>
                      <a:endParaRPr lang="en-GB" sz="2800" dirty="0"/>
                    </a:p>
                  </a:txBody>
                  <a:tcPr/>
                </a:tc>
                <a:extLst>
                  <a:ext uri="{0D108BD9-81ED-4DB2-BD59-A6C34878D82A}">
                    <a16:rowId xmlns:a16="http://schemas.microsoft.com/office/drawing/2014/main" val="104967859"/>
                  </a:ext>
                </a:extLst>
              </a:tr>
              <a:tr h="551270">
                <a:tc>
                  <a:txBody>
                    <a:bodyPr/>
                    <a:lstStyle/>
                    <a:p>
                      <a:endParaRPr lang="en-GB"/>
                    </a:p>
                  </a:txBody>
                  <a:tcPr/>
                </a:tc>
                <a:tc>
                  <a:txBody>
                    <a:bodyPr/>
                    <a:lstStyle/>
                    <a:p>
                      <a:endParaRPr lang="en-GB" dirty="0"/>
                    </a:p>
                  </a:txBody>
                  <a:tcPr/>
                </a:tc>
                <a:extLst>
                  <a:ext uri="{0D108BD9-81ED-4DB2-BD59-A6C34878D82A}">
                    <a16:rowId xmlns:a16="http://schemas.microsoft.com/office/drawing/2014/main" val="619269668"/>
                  </a:ext>
                </a:extLst>
              </a:tr>
            </a:tbl>
          </a:graphicData>
        </a:graphic>
      </p:graphicFrame>
      <p:sp>
        <p:nvSpPr>
          <p:cNvPr id="20" name="TextBox 19">
            <a:extLst>
              <a:ext uri="{FF2B5EF4-FFF2-40B4-BE49-F238E27FC236}">
                <a16:creationId xmlns:a16="http://schemas.microsoft.com/office/drawing/2014/main" id="{A6C07F6B-F238-4E16-A9FD-C2780A29C933}"/>
              </a:ext>
            </a:extLst>
          </p:cNvPr>
          <p:cNvSpPr txBox="1"/>
          <p:nvPr/>
        </p:nvSpPr>
        <p:spPr>
          <a:xfrm>
            <a:off x="5346915" y="3572000"/>
            <a:ext cx="4859655" cy="461665"/>
          </a:xfrm>
          <a:prstGeom prst="rect">
            <a:avLst/>
          </a:prstGeom>
          <a:noFill/>
        </p:spPr>
        <p:txBody>
          <a:bodyPr wrap="square" rtlCol="0">
            <a:spAutoFit/>
          </a:bodyPr>
          <a:lstStyle/>
          <a:p>
            <a:pPr algn="l"/>
            <a:r>
              <a:rPr lang="en-GB" sz="2400" b="1" dirty="0">
                <a:solidFill>
                  <a:schemeClr val="tx2"/>
                </a:solidFill>
              </a:rPr>
              <a:t>l</a:t>
            </a:r>
            <a:r>
              <a:rPr lang="en-GB" sz="2400" b="1" u="sng" dirty="0">
                <a:solidFill>
                  <a:schemeClr val="tx2"/>
                </a:solidFill>
              </a:rPr>
              <a:t>ee</a:t>
            </a:r>
            <a:r>
              <a:rPr lang="en-GB" sz="2400" b="1" dirty="0">
                <a:solidFill>
                  <a:schemeClr val="tx2"/>
                </a:solidFill>
              </a:rPr>
              <a:t>r (to read)</a:t>
            </a:r>
          </a:p>
        </p:txBody>
      </p:sp>
      <p:sp>
        <p:nvSpPr>
          <p:cNvPr id="21" name="TextBox 20">
            <a:extLst>
              <a:ext uri="{FF2B5EF4-FFF2-40B4-BE49-F238E27FC236}">
                <a16:creationId xmlns:a16="http://schemas.microsoft.com/office/drawing/2014/main" id="{B1B3A8D9-41B1-4F9A-AEEF-1D270D8A1912}"/>
              </a:ext>
            </a:extLst>
          </p:cNvPr>
          <p:cNvSpPr txBox="1"/>
          <p:nvPr/>
        </p:nvSpPr>
        <p:spPr>
          <a:xfrm>
            <a:off x="426901" y="3572000"/>
            <a:ext cx="4870484" cy="461665"/>
          </a:xfrm>
          <a:prstGeom prst="rect">
            <a:avLst/>
          </a:prstGeom>
          <a:noFill/>
        </p:spPr>
        <p:txBody>
          <a:bodyPr wrap="square">
            <a:spAutoFit/>
          </a:bodyPr>
          <a:lstStyle/>
          <a:p>
            <a:r>
              <a:rPr lang="en-GB" sz="2400" b="1" dirty="0" err="1">
                <a:solidFill>
                  <a:schemeClr val="tx2"/>
                </a:solidFill>
              </a:rPr>
              <a:t>Lisb</a:t>
            </a:r>
            <a:r>
              <a:rPr lang="en-GB" sz="2400" b="1" u="sng" dirty="0" err="1">
                <a:solidFill>
                  <a:schemeClr val="tx2"/>
                </a:solidFill>
              </a:rPr>
              <a:t>oa</a:t>
            </a:r>
            <a:r>
              <a:rPr lang="en-GB" sz="2400" b="1" dirty="0">
                <a:solidFill>
                  <a:schemeClr val="tx2"/>
                </a:solidFill>
              </a:rPr>
              <a:t> (Lisbon, city in Portugal)</a:t>
            </a:r>
          </a:p>
        </p:txBody>
      </p:sp>
      <p:graphicFrame>
        <p:nvGraphicFramePr>
          <p:cNvPr id="22" name="Table 8">
            <a:extLst>
              <a:ext uri="{FF2B5EF4-FFF2-40B4-BE49-F238E27FC236}">
                <a16:creationId xmlns:a16="http://schemas.microsoft.com/office/drawing/2014/main" id="{0242CD36-04C9-4ECA-894F-22F6F28D5EDD}"/>
              </a:ext>
            </a:extLst>
          </p:cNvPr>
          <p:cNvGraphicFramePr>
            <a:graphicFrameLocks noGrp="1"/>
          </p:cNvGraphicFramePr>
          <p:nvPr>
            <p:extLst>
              <p:ext uri="{D42A27DB-BD31-4B8C-83A1-F6EECF244321}">
                <p14:modId xmlns:p14="http://schemas.microsoft.com/office/powerpoint/2010/main" val="2218083833"/>
              </p:ext>
            </p:extLst>
          </p:nvPr>
        </p:nvGraphicFramePr>
        <p:xfrm>
          <a:off x="426899" y="4567870"/>
          <a:ext cx="9840032" cy="1102540"/>
        </p:xfrm>
        <a:graphic>
          <a:graphicData uri="http://schemas.openxmlformats.org/drawingml/2006/table">
            <a:tbl>
              <a:tblPr firstRow="1" bandRow="1">
                <a:tableStyleId>{5C22544A-7EE6-4342-B048-85BDC9FD1C3A}</a:tableStyleId>
              </a:tblPr>
              <a:tblGrid>
                <a:gridCol w="4920016">
                  <a:extLst>
                    <a:ext uri="{9D8B030D-6E8A-4147-A177-3AD203B41FA5}">
                      <a16:colId xmlns:a16="http://schemas.microsoft.com/office/drawing/2014/main" val="1542042428"/>
                    </a:ext>
                  </a:extLst>
                </a:gridCol>
                <a:gridCol w="4920016">
                  <a:extLst>
                    <a:ext uri="{9D8B030D-6E8A-4147-A177-3AD203B41FA5}">
                      <a16:colId xmlns:a16="http://schemas.microsoft.com/office/drawing/2014/main" val="3853650117"/>
                    </a:ext>
                  </a:extLst>
                </a:gridCol>
              </a:tblGrid>
              <a:tr h="551270">
                <a:tc>
                  <a:txBody>
                    <a:bodyPr/>
                    <a:lstStyle/>
                    <a:p>
                      <a:pPr algn="ctr"/>
                      <a:r>
                        <a:rPr lang="en-GB" sz="2800" dirty="0" err="1"/>
                        <a:t>oo</a:t>
                      </a:r>
                      <a:endParaRPr lang="en-GB" sz="2800" dirty="0"/>
                    </a:p>
                  </a:txBody>
                  <a:tcPr/>
                </a:tc>
                <a:tc>
                  <a:txBody>
                    <a:bodyPr/>
                    <a:lstStyle/>
                    <a:p>
                      <a:pPr algn="ctr"/>
                      <a:r>
                        <a:rPr lang="en-GB" sz="2800" dirty="0" err="1"/>
                        <a:t>ao</a:t>
                      </a:r>
                      <a:endParaRPr lang="en-GB" sz="2800" dirty="0"/>
                    </a:p>
                  </a:txBody>
                  <a:tcPr/>
                </a:tc>
                <a:extLst>
                  <a:ext uri="{0D108BD9-81ED-4DB2-BD59-A6C34878D82A}">
                    <a16:rowId xmlns:a16="http://schemas.microsoft.com/office/drawing/2014/main" val="104967859"/>
                  </a:ext>
                </a:extLst>
              </a:tr>
              <a:tr h="55127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19269668"/>
                  </a:ext>
                </a:extLst>
              </a:tr>
            </a:tbl>
          </a:graphicData>
        </a:graphic>
      </p:graphicFrame>
      <p:sp>
        <p:nvSpPr>
          <p:cNvPr id="23" name="TextBox 22">
            <a:extLst>
              <a:ext uri="{FF2B5EF4-FFF2-40B4-BE49-F238E27FC236}">
                <a16:creationId xmlns:a16="http://schemas.microsoft.com/office/drawing/2014/main" id="{3C6ED6F5-D031-4CDD-B905-081992941D47}"/>
              </a:ext>
            </a:extLst>
          </p:cNvPr>
          <p:cNvSpPr txBox="1"/>
          <p:nvPr/>
        </p:nvSpPr>
        <p:spPr>
          <a:xfrm>
            <a:off x="426901" y="5136330"/>
            <a:ext cx="4870484" cy="461665"/>
          </a:xfrm>
          <a:prstGeom prst="rect">
            <a:avLst/>
          </a:prstGeom>
          <a:noFill/>
        </p:spPr>
        <p:txBody>
          <a:bodyPr wrap="square">
            <a:spAutoFit/>
          </a:bodyPr>
          <a:lstStyle/>
          <a:p>
            <a:r>
              <a:rPr lang="en-GB" sz="2400" b="1" dirty="0" err="1">
                <a:solidFill>
                  <a:schemeClr val="tx2"/>
                </a:solidFill>
              </a:rPr>
              <a:t>micr</a:t>
            </a:r>
            <a:r>
              <a:rPr lang="en-GB" sz="2400" b="1" u="sng" dirty="0" err="1">
                <a:solidFill>
                  <a:schemeClr val="tx2"/>
                </a:solidFill>
              </a:rPr>
              <a:t>oo</a:t>
            </a:r>
            <a:r>
              <a:rPr lang="en-GB" sz="2400" b="1" dirty="0" err="1">
                <a:solidFill>
                  <a:schemeClr val="tx2"/>
                </a:solidFill>
              </a:rPr>
              <a:t>ndas</a:t>
            </a:r>
            <a:r>
              <a:rPr lang="en-GB" sz="2400" b="1" dirty="0">
                <a:solidFill>
                  <a:schemeClr val="tx2"/>
                </a:solidFill>
              </a:rPr>
              <a:t> (microwave)</a:t>
            </a:r>
          </a:p>
        </p:txBody>
      </p:sp>
      <p:sp>
        <p:nvSpPr>
          <p:cNvPr id="24" name="TextBox 23">
            <a:extLst>
              <a:ext uri="{FF2B5EF4-FFF2-40B4-BE49-F238E27FC236}">
                <a16:creationId xmlns:a16="http://schemas.microsoft.com/office/drawing/2014/main" id="{B234968B-1979-43B2-8E77-05FE4E70D2BD}"/>
              </a:ext>
            </a:extLst>
          </p:cNvPr>
          <p:cNvSpPr txBox="1"/>
          <p:nvPr/>
        </p:nvSpPr>
        <p:spPr>
          <a:xfrm>
            <a:off x="5396447" y="5119140"/>
            <a:ext cx="4870484" cy="461665"/>
          </a:xfrm>
          <a:prstGeom prst="rect">
            <a:avLst/>
          </a:prstGeom>
          <a:noFill/>
        </p:spPr>
        <p:txBody>
          <a:bodyPr wrap="square">
            <a:spAutoFit/>
          </a:bodyPr>
          <a:lstStyle/>
          <a:p>
            <a:r>
              <a:rPr lang="en-GB" sz="2400" b="1" dirty="0">
                <a:solidFill>
                  <a:schemeClr val="tx2"/>
                </a:solidFill>
              </a:rPr>
              <a:t>cac</a:t>
            </a:r>
            <a:r>
              <a:rPr lang="en-GB" sz="2400" b="1" u="sng" dirty="0">
                <a:solidFill>
                  <a:schemeClr val="tx2"/>
                </a:solidFill>
              </a:rPr>
              <a:t>ao</a:t>
            </a:r>
            <a:r>
              <a:rPr lang="en-GB" sz="2400" b="1" dirty="0">
                <a:solidFill>
                  <a:schemeClr val="tx2"/>
                </a:solidFill>
              </a:rPr>
              <a:t> (cocoa)</a:t>
            </a:r>
          </a:p>
        </p:txBody>
      </p:sp>
    </p:spTree>
    <p:extLst>
      <p:ext uri="{BB962C8B-B14F-4D97-AF65-F5344CB8AC3E}">
        <p14:creationId xmlns:p14="http://schemas.microsoft.com/office/powerpoint/2010/main" val="13941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505B0E6-D285-514D-978A-631C18797B02}"/>
              </a:ext>
            </a:extLst>
          </p:cNvPr>
          <p:cNvSpPr/>
          <p:nvPr/>
        </p:nvSpPr>
        <p:spPr>
          <a:xfrm>
            <a:off x="578522" y="4848106"/>
            <a:ext cx="118013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En casa bebe un chocolate caliente con el cacao latinoamericano mientras ve las noticias . </a:t>
            </a:r>
            <a:endParaRPr kumimoji="0" lang="en-GB" sz="2000" b="1" i="0" u="none" strike="noStrike" kern="1200" cap="none" spc="0" normalizeH="0" baseline="0" noProof="0" dirty="0">
              <a:ln>
                <a:noFill/>
              </a:ln>
              <a:effectLst/>
              <a:uLnTx/>
              <a:uFillTx/>
              <a:latin typeface="Century Gothic" panose="020F0302020204030204"/>
            </a:endParaRPr>
          </a:p>
        </p:txBody>
      </p:sp>
      <p:sp>
        <p:nvSpPr>
          <p:cNvPr id="39" name="Rectangle 38">
            <a:extLst>
              <a:ext uri="{FF2B5EF4-FFF2-40B4-BE49-F238E27FC236}">
                <a16:creationId xmlns:a16="http://schemas.microsoft.com/office/drawing/2014/main" id="{B8643083-7B23-C14F-BBF3-3AE69E70B842}"/>
              </a:ext>
            </a:extLst>
          </p:cNvPr>
          <p:cNvSpPr/>
          <p:nvPr/>
        </p:nvSpPr>
        <p:spPr>
          <a:xfrm>
            <a:off x="578522" y="3816615"/>
            <a:ext cx="116074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En las barbacoas de sus amigos, evita el alcohol porque debe conducir el coche para volver a casa y estudiar. </a:t>
            </a:r>
            <a:endParaRPr kumimoji="0" lang="en-GB" sz="2000" b="1" i="0" u="none" strike="noStrike" kern="1200" cap="none" spc="0" normalizeH="0" baseline="0" noProof="0" dirty="0">
              <a:ln>
                <a:noFill/>
              </a:ln>
              <a:effectLst/>
              <a:uLnTx/>
              <a:uFillTx/>
              <a:latin typeface="Century Gothic" panose="020F0302020204030204"/>
            </a:endParaRPr>
          </a:p>
        </p:txBody>
      </p:sp>
      <p:sp>
        <p:nvSpPr>
          <p:cNvPr id="7" name="Title 3">
            <a:extLst>
              <a:ext uri="{FF2B5EF4-FFF2-40B4-BE49-F238E27FC236}">
                <a16:creationId xmlns:a16="http://schemas.microsoft.com/office/drawing/2014/main" id="{CE3E293C-8825-1649-93F4-21B88ED0EC98}"/>
              </a:ext>
            </a:extLst>
          </p:cNvPr>
          <p:cNvSpPr>
            <a:spLocks noGrp="1"/>
          </p:cNvSpPr>
          <p:nvPr>
            <p:ph type="title"/>
          </p:nvPr>
        </p:nvSpPr>
        <p:spPr>
          <a:xfrm>
            <a:off x="0" y="213557"/>
            <a:ext cx="2634091"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8" name="Rounded Rectangle 11">
            <a:extLst>
              <a:ext uri="{FF2B5EF4-FFF2-40B4-BE49-F238E27FC236}">
                <a16:creationId xmlns:a16="http://schemas.microsoft.com/office/drawing/2014/main" id="{6044257D-97ED-C04F-AF13-26D27594FC1E}"/>
              </a:ext>
            </a:extLst>
          </p:cNvPr>
          <p:cNvSpPr/>
          <p:nvPr/>
        </p:nvSpPr>
        <p:spPr>
          <a:xfrm>
            <a:off x="9727095" y="247046"/>
            <a:ext cx="2230231"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0B93834-6A10-9F4B-8131-9E1195ABAA58}"/>
              </a:ext>
            </a:extLst>
          </p:cNvPr>
          <p:cNvSpPr txBox="1"/>
          <p:nvPr/>
        </p:nvSpPr>
        <p:spPr>
          <a:xfrm>
            <a:off x="2893442" y="355805"/>
            <a:ext cx="6265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Escucha</a:t>
            </a:r>
            <a:r>
              <a:rPr kumimoji="0" lang="en-US" sz="2200" b="1" i="0" u="none" strike="noStrike" kern="1200" cap="none" spc="0" normalizeH="0" baseline="0" noProof="0" dirty="0">
                <a:ln>
                  <a:noFill/>
                </a:ln>
                <a:effectLst/>
                <a:uLnTx/>
                <a:uFillTx/>
                <a:latin typeface="Century Gothic" panose="020F0302020204030204"/>
                <a:ea typeface="+mn-ea"/>
                <a:cs typeface="+mn-cs"/>
              </a:rPr>
              <a:t>. Escribe las palabras que </a:t>
            </a:r>
            <a:r>
              <a:rPr kumimoji="0" lang="en-US" sz="2200" b="1" i="0" u="none" strike="noStrike" kern="1200" cap="none" spc="0" normalizeH="0" baseline="0" noProof="0" dirty="0" err="1">
                <a:ln>
                  <a:noFill/>
                </a:ln>
                <a:effectLst/>
                <a:uLnTx/>
                <a:uFillTx/>
                <a:latin typeface="Century Gothic" panose="020F0302020204030204"/>
                <a:ea typeface="+mn-ea"/>
                <a:cs typeface="+mn-cs"/>
              </a:rPr>
              <a:t>faltan</a:t>
            </a:r>
            <a:r>
              <a:rPr kumimoji="0" lang="en-US" sz="2200" b="1" i="0" u="none" strike="noStrike" kern="1200" cap="none" spc="0" normalizeH="0" baseline="0" noProof="0" dirty="0">
                <a:ln>
                  <a:noFill/>
                </a:ln>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A0AFB1DF-1882-FE4B-84CE-8902B5A9D972}"/>
              </a:ext>
            </a:extLst>
          </p:cNvPr>
          <p:cNvSpPr txBox="1"/>
          <p:nvPr/>
        </p:nvSpPr>
        <p:spPr>
          <a:xfrm>
            <a:off x="751714" y="1256151"/>
            <a:ext cx="11440286" cy="39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Mi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tío</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Diego Ochoa, es de Bilbao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como</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mi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mamá</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y</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papá</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11" name="Action Button: Custom 16">
            <a:hlinkClick r:id="" action="ppaction://noaction" highlightClick="1">
              <a:snd r:embed="rId3" name="1 Mi ti%CC%81o Diego.wav"/>
            </a:hlinkClick>
            <a:extLst>
              <a:ext uri="{FF2B5EF4-FFF2-40B4-BE49-F238E27FC236}">
                <a16:creationId xmlns:a16="http://schemas.microsoft.com/office/drawing/2014/main" id="{C828D42B-E1C5-1742-BF52-6792A1E2AE2E}"/>
              </a:ext>
            </a:extLst>
          </p:cNvPr>
          <p:cNvSpPr/>
          <p:nvPr/>
        </p:nvSpPr>
        <p:spPr>
          <a:xfrm>
            <a:off x="211874" y="1256614"/>
            <a:ext cx="393922" cy="357939"/>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2" name="Action Button: Custom 16">
            <a:hlinkClick r:id="" action="ppaction://noaction" highlightClick="1">
              <a:snd r:embed="rId4" name="3 Cree que no.wav"/>
            </a:hlinkClick>
            <a:extLst>
              <a:ext uri="{FF2B5EF4-FFF2-40B4-BE49-F238E27FC236}">
                <a16:creationId xmlns:a16="http://schemas.microsoft.com/office/drawing/2014/main" id="{9A008CDB-1887-6A4D-9ABB-586C3905CFBD}"/>
              </a:ext>
            </a:extLst>
          </p:cNvPr>
          <p:cNvSpPr/>
          <p:nvPr/>
        </p:nvSpPr>
        <p:spPr>
          <a:xfrm>
            <a:off x="207515" y="2998859"/>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5" name="2 Ahora vive solo.wav"/>
            </a:hlinkClick>
            <a:extLst>
              <a:ext uri="{FF2B5EF4-FFF2-40B4-BE49-F238E27FC236}">
                <a16:creationId xmlns:a16="http://schemas.microsoft.com/office/drawing/2014/main" id="{A5622E03-7AB2-9642-BADB-D834CE600EFC}"/>
              </a:ext>
            </a:extLst>
          </p:cNvPr>
          <p:cNvSpPr/>
          <p:nvPr/>
        </p:nvSpPr>
        <p:spPr>
          <a:xfrm>
            <a:off x="212913" y="209961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4 En las barbacoas .wav"/>
            </a:hlinkClick>
            <a:extLst>
              <a:ext uri="{FF2B5EF4-FFF2-40B4-BE49-F238E27FC236}">
                <a16:creationId xmlns:a16="http://schemas.microsoft.com/office/drawing/2014/main" id="{8BD6AAEC-AF21-8B4F-90C5-5129B64E9669}"/>
              </a:ext>
            </a:extLst>
          </p:cNvPr>
          <p:cNvSpPr/>
          <p:nvPr/>
        </p:nvSpPr>
        <p:spPr>
          <a:xfrm>
            <a:off x="200718" y="3897411"/>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5" name="Action Button: Custom 16">
            <a:hlinkClick r:id="" action="ppaction://noaction" highlightClick="1">
              <a:snd r:embed="rId7" name="5 En casa bebe.wav"/>
            </a:hlinkClick>
            <a:extLst>
              <a:ext uri="{FF2B5EF4-FFF2-40B4-BE49-F238E27FC236}">
                <a16:creationId xmlns:a16="http://schemas.microsoft.com/office/drawing/2014/main" id="{CEB01186-07C8-2B4C-804A-329C6B6C2B86}"/>
              </a:ext>
            </a:extLst>
          </p:cNvPr>
          <p:cNvSpPr/>
          <p:nvPr/>
        </p:nvSpPr>
        <p:spPr>
          <a:xfrm>
            <a:off x="200718" y="484644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6">
            <a:hlinkClick r:id="" action="ppaction://noaction" highlightClick="1">
              <a:snd r:embed="rId8" name="6 Antes de dormir.wav"/>
            </a:hlinkClick>
            <a:extLst>
              <a:ext uri="{FF2B5EF4-FFF2-40B4-BE49-F238E27FC236}">
                <a16:creationId xmlns:a16="http://schemas.microsoft.com/office/drawing/2014/main" id="{1D7AA0BA-46A5-284D-9C71-C86138C131AE}"/>
              </a:ext>
            </a:extLst>
          </p:cNvPr>
          <p:cNvSpPr/>
          <p:nvPr/>
        </p:nvSpPr>
        <p:spPr>
          <a:xfrm>
            <a:off x="214969" y="5603177"/>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 name="TextBox 16">
            <a:extLst>
              <a:ext uri="{FF2B5EF4-FFF2-40B4-BE49-F238E27FC236}">
                <a16:creationId xmlns:a16="http://schemas.microsoft.com/office/drawing/2014/main" id="{4FA658D7-7054-CE41-A7DA-76A27D34F0A7}"/>
              </a:ext>
            </a:extLst>
          </p:cNvPr>
          <p:cNvSpPr txBox="1"/>
          <p:nvPr/>
        </p:nvSpPr>
        <p:spPr>
          <a:xfrm>
            <a:off x="732668" y="1579317"/>
            <a:ext cx="10625088"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My</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uncle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Diego Ochoa,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is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from</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Bilbao like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mum</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dad</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18" name="Rectangle: Rounded Corners 8">
            <a:extLst>
              <a:ext uri="{FF2B5EF4-FFF2-40B4-BE49-F238E27FC236}">
                <a16:creationId xmlns:a16="http://schemas.microsoft.com/office/drawing/2014/main" id="{3436B08F-BC38-6F4F-8CF5-E63141870181}"/>
              </a:ext>
            </a:extLst>
          </p:cNvPr>
          <p:cNvSpPr/>
          <p:nvPr/>
        </p:nvSpPr>
        <p:spPr>
          <a:xfrm>
            <a:off x="2415197" y="1275352"/>
            <a:ext cx="877536" cy="356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a:t>
            </a:r>
          </a:p>
        </p:txBody>
      </p:sp>
      <p:sp>
        <p:nvSpPr>
          <p:cNvPr id="19" name="Rectangle: Rounded Corners 17">
            <a:extLst>
              <a:ext uri="{FF2B5EF4-FFF2-40B4-BE49-F238E27FC236}">
                <a16:creationId xmlns:a16="http://schemas.microsoft.com/office/drawing/2014/main" id="{233F5330-0C5C-DF4D-8AB7-03A17A2FB6C4}"/>
              </a:ext>
            </a:extLst>
          </p:cNvPr>
          <p:cNvSpPr/>
          <p:nvPr/>
        </p:nvSpPr>
        <p:spPr>
          <a:xfrm>
            <a:off x="4153359" y="1256685"/>
            <a:ext cx="800418" cy="421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Century Gothic" panose="020F0302020204030204"/>
                <a:ea typeface="+mn-ea"/>
                <a:cs typeface="+mn-cs"/>
              </a:rPr>
              <a:t>_____</a:t>
            </a:r>
          </a:p>
        </p:txBody>
      </p:sp>
      <p:sp>
        <p:nvSpPr>
          <p:cNvPr id="23" name="Rectangle 22">
            <a:extLst>
              <a:ext uri="{FF2B5EF4-FFF2-40B4-BE49-F238E27FC236}">
                <a16:creationId xmlns:a16="http://schemas.microsoft.com/office/drawing/2014/main" id="{DC591445-890B-1341-A779-34E94C5AFA28}"/>
              </a:ext>
            </a:extLst>
          </p:cNvPr>
          <p:cNvSpPr/>
          <p:nvPr/>
        </p:nvSpPr>
        <p:spPr>
          <a:xfrm>
            <a:off x="610969" y="2954044"/>
            <a:ext cx="117689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Cree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que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no</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tiene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el</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tiempo</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para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cenar</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así</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que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prepara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la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comida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barata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en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el</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microondas</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2000" b="1" i="0" u="none" strike="noStrike" kern="1200" cap="none" spc="0" normalizeH="0" baseline="0" noProof="0" dirty="0">
              <a:ln>
                <a:noFill/>
              </a:ln>
              <a:effectLst/>
              <a:uLnTx/>
              <a:uFillTx/>
              <a:latin typeface="Century Gothic" panose="020F0302020204030204"/>
            </a:endParaRPr>
          </a:p>
        </p:txBody>
      </p:sp>
      <p:sp>
        <p:nvSpPr>
          <p:cNvPr id="24" name="TextBox 23">
            <a:extLst>
              <a:ext uri="{FF2B5EF4-FFF2-40B4-BE49-F238E27FC236}">
                <a16:creationId xmlns:a16="http://schemas.microsoft.com/office/drawing/2014/main" id="{CD7EE9A9-DADD-2B46-AF23-B788490984FF}"/>
              </a:ext>
            </a:extLst>
          </p:cNvPr>
          <p:cNvSpPr txBox="1"/>
          <p:nvPr/>
        </p:nvSpPr>
        <p:spPr>
          <a:xfrm>
            <a:off x="674515" y="2359881"/>
            <a:ext cx="10625088"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Now</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lives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alone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in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Lisbon</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near</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zoo</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where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studies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animal</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science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30" name="TextBox 29">
            <a:extLst>
              <a:ext uri="{FF2B5EF4-FFF2-40B4-BE49-F238E27FC236}">
                <a16:creationId xmlns:a16="http://schemas.microsoft.com/office/drawing/2014/main" id="{280A53C9-4AE1-3E4F-AD96-2B26C63DDE4B}"/>
              </a:ext>
            </a:extLst>
          </p:cNvPr>
          <p:cNvSpPr txBox="1"/>
          <p:nvPr/>
        </p:nvSpPr>
        <p:spPr>
          <a:xfrm>
            <a:off x="694951" y="3372022"/>
            <a:ext cx="11581431"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He believes that he has no time to eat dinner, so he prepares cheap food in the microwave.</a:t>
            </a:r>
          </a:p>
        </p:txBody>
      </p:sp>
      <p:sp>
        <p:nvSpPr>
          <p:cNvPr id="32" name="Rectangle: Rounded Corners 37">
            <a:extLst>
              <a:ext uri="{FF2B5EF4-FFF2-40B4-BE49-F238E27FC236}">
                <a16:creationId xmlns:a16="http://schemas.microsoft.com/office/drawing/2014/main" id="{85C00AD7-B79B-F24C-857D-CEB427110BCF}"/>
              </a:ext>
            </a:extLst>
          </p:cNvPr>
          <p:cNvSpPr/>
          <p:nvPr/>
        </p:nvSpPr>
        <p:spPr>
          <a:xfrm>
            <a:off x="10565455" y="2966259"/>
            <a:ext cx="1521657"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__________</a:t>
            </a:r>
          </a:p>
        </p:txBody>
      </p:sp>
      <p:sp>
        <p:nvSpPr>
          <p:cNvPr id="35" name="Rectangle: Rounded Corners 41">
            <a:extLst>
              <a:ext uri="{FF2B5EF4-FFF2-40B4-BE49-F238E27FC236}">
                <a16:creationId xmlns:a16="http://schemas.microsoft.com/office/drawing/2014/main" id="{24875C3F-DF2C-554A-93ED-10298B91A672}"/>
              </a:ext>
            </a:extLst>
          </p:cNvPr>
          <p:cNvSpPr/>
          <p:nvPr/>
        </p:nvSpPr>
        <p:spPr>
          <a:xfrm>
            <a:off x="6701158" y="3846235"/>
            <a:ext cx="925448" cy="3458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a:t>
            </a:r>
          </a:p>
        </p:txBody>
      </p:sp>
      <p:sp>
        <p:nvSpPr>
          <p:cNvPr id="38" name="TextBox 37">
            <a:extLst>
              <a:ext uri="{FF2B5EF4-FFF2-40B4-BE49-F238E27FC236}">
                <a16:creationId xmlns:a16="http://schemas.microsoft.com/office/drawing/2014/main" id="{F895375A-E47D-DD4A-B184-2A709455FE09}"/>
              </a:ext>
            </a:extLst>
          </p:cNvPr>
          <p:cNvSpPr txBox="1"/>
          <p:nvPr/>
        </p:nvSpPr>
        <p:spPr>
          <a:xfrm>
            <a:off x="603516" y="4410159"/>
            <a:ext cx="11582470"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his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friends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BBQs,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avoids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alcohol</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because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must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drive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car</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to</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get</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home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study</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p>
        </p:txBody>
      </p:sp>
      <p:sp>
        <p:nvSpPr>
          <p:cNvPr id="40" name="TextBox 39">
            <a:extLst>
              <a:ext uri="{FF2B5EF4-FFF2-40B4-BE49-F238E27FC236}">
                <a16:creationId xmlns:a16="http://schemas.microsoft.com/office/drawing/2014/main" id="{5FC1E7DB-65B9-F84B-A76D-506AFEA604A8}"/>
              </a:ext>
            </a:extLst>
          </p:cNvPr>
          <p:cNvSpPr txBox="1"/>
          <p:nvPr/>
        </p:nvSpPr>
        <p:spPr>
          <a:xfrm>
            <a:off x="655479" y="5200399"/>
            <a:ext cx="11257180"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home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drinks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hot</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chocolate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with</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latinamerican</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cocoa</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whilst</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watches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news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41" name="Rectangle 40">
            <a:extLst>
              <a:ext uri="{FF2B5EF4-FFF2-40B4-BE49-F238E27FC236}">
                <a16:creationId xmlns:a16="http://schemas.microsoft.com/office/drawing/2014/main" id="{015431CE-6EC2-3C4F-8188-2DA905EB84CF}"/>
              </a:ext>
            </a:extLst>
          </p:cNvPr>
          <p:cNvSpPr/>
          <p:nvPr/>
        </p:nvSpPr>
        <p:spPr>
          <a:xfrm>
            <a:off x="674515" y="5601122"/>
            <a:ext cx="11866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Antes de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dormir</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lee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libros</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sobre</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la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historia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y</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las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guerras</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de </a:t>
            </a:r>
            <a:r>
              <a:rPr kumimoji="0" lang="de-DE" sz="2000" b="1"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Hispanoamérica</a:t>
            </a: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1" i="0" u="none" strike="noStrike" kern="1200" cap="none" spc="0" normalizeH="0" baseline="0" noProof="0" dirty="0">
              <a:ln>
                <a:noFill/>
              </a:ln>
              <a:effectLst/>
              <a:uLnTx/>
              <a:uFillTx/>
              <a:latin typeface="Century Gothic" panose="020F0302020204030204"/>
            </a:endParaRPr>
          </a:p>
        </p:txBody>
      </p:sp>
      <p:sp>
        <p:nvSpPr>
          <p:cNvPr id="42" name="TextBox 41">
            <a:extLst>
              <a:ext uri="{FF2B5EF4-FFF2-40B4-BE49-F238E27FC236}">
                <a16:creationId xmlns:a16="http://schemas.microsoft.com/office/drawing/2014/main" id="{DA8CD4F3-7810-BA4C-AAE0-C188A59E7ED0}"/>
              </a:ext>
            </a:extLst>
          </p:cNvPr>
          <p:cNvSpPr txBox="1"/>
          <p:nvPr/>
        </p:nvSpPr>
        <p:spPr>
          <a:xfrm>
            <a:off x="664044" y="5882979"/>
            <a:ext cx="11312987" cy="39619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Before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going</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to</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sleep</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he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reads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books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about</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history</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and</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wars</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of</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Hispanic</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de-DE" sz="2000" b="0" i="1"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America</a:t>
            </a:r>
            <a:r>
              <a:rPr kumimoji="0" lang="de-DE" sz="2000" b="0" i="1"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
        <p:nvSpPr>
          <p:cNvPr id="49" name="Rectangle: Rounded Corners 55">
            <a:extLst>
              <a:ext uri="{FF2B5EF4-FFF2-40B4-BE49-F238E27FC236}">
                <a16:creationId xmlns:a16="http://schemas.microsoft.com/office/drawing/2014/main" id="{E0787E34-6CEA-EE4D-BDC8-96E59C592BC6}"/>
              </a:ext>
            </a:extLst>
          </p:cNvPr>
          <p:cNvSpPr/>
          <p:nvPr/>
        </p:nvSpPr>
        <p:spPr>
          <a:xfrm>
            <a:off x="2779497" y="5600166"/>
            <a:ext cx="493793"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50" name="Rectangle: Rounded Corners 56">
            <a:extLst>
              <a:ext uri="{FF2B5EF4-FFF2-40B4-BE49-F238E27FC236}">
                <a16:creationId xmlns:a16="http://schemas.microsoft.com/office/drawing/2014/main" id="{DF895444-4581-6948-ACFA-6CCDFD348816}"/>
              </a:ext>
            </a:extLst>
          </p:cNvPr>
          <p:cNvSpPr/>
          <p:nvPr/>
        </p:nvSpPr>
        <p:spPr>
          <a:xfrm>
            <a:off x="8039898" y="5631760"/>
            <a:ext cx="2295731" cy="320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_________________ .</a:t>
            </a:r>
          </a:p>
        </p:txBody>
      </p:sp>
      <p:sp>
        <p:nvSpPr>
          <p:cNvPr id="53" name="Rectangle 52">
            <a:extLst>
              <a:ext uri="{FF2B5EF4-FFF2-40B4-BE49-F238E27FC236}">
                <a16:creationId xmlns:a16="http://schemas.microsoft.com/office/drawing/2014/main" id="{0ABAA2FB-3404-2240-B1CB-F0DE3EBBD217}"/>
              </a:ext>
            </a:extLst>
          </p:cNvPr>
          <p:cNvSpPr/>
          <p:nvPr/>
        </p:nvSpPr>
        <p:spPr>
          <a:xfrm>
            <a:off x="693913" y="2985931"/>
            <a:ext cx="840418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5" name="TextBox 54">
            <a:extLst>
              <a:ext uri="{FF2B5EF4-FFF2-40B4-BE49-F238E27FC236}">
                <a16:creationId xmlns:a16="http://schemas.microsoft.com/office/drawing/2014/main" id="{B9840569-8F60-184B-9A8A-4D74107176F9}"/>
              </a:ext>
            </a:extLst>
          </p:cNvPr>
          <p:cNvSpPr txBox="1"/>
          <p:nvPr/>
        </p:nvSpPr>
        <p:spPr>
          <a:xfrm>
            <a:off x="692286" y="1969436"/>
            <a:ext cx="11220373" cy="3951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0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Ahora  vive solo en Lisboa, cerca del zoo donde estudia la ciencia de los animales.</a:t>
            </a:r>
          </a:p>
        </p:txBody>
      </p:sp>
      <p:sp>
        <p:nvSpPr>
          <p:cNvPr id="25" name="Rectangle: Rounded Corners 27">
            <a:extLst>
              <a:ext uri="{FF2B5EF4-FFF2-40B4-BE49-F238E27FC236}">
                <a16:creationId xmlns:a16="http://schemas.microsoft.com/office/drawing/2014/main" id="{B13A4688-1BE1-9C41-A9E2-3E40E9253054}"/>
              </a:ext>
            </a:extLst>
          </p:cNvPr>
          <p:cNvSpPr/>
          <p:nvPr/>
        </p:nvSpPr>
        <p:spPr>
          <a:xfrm>
            <a:off x="651286" y="2008079"/>
            <a:ext cx="971999" cy="369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a:t>
            </a:r>
          </a:p>
        </p:txBody>
      </p:sp>
      <p:sp>
        <p:nvSpPr>
          <p:cNvPr id="26" name="Rectangle: Rounded Corners 28">
            <a:extLst>
              <a:ext uri="{FF2B5EF4-FFF2-40B4-BE49-F238E27FC236}">
                <a16:creationId xmlns:a16="http://schemas.microsoft.com/office/drawing/2014/main" id="{92AE4B11-0DB3-9048-ACC0-C49146E728AD}"/>
              </a:ext>
            </a:extLst>
          </p:cNvPr>
          <p:cNvSpPr/>
          <p:nvPr/>
        </p:nvSpPr>
        <p:spPr>
          <a:xfrm>
            <a:off x="3204042" y="2022725"/>
            <a:ext cx="791263" cy="3595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a:t>
            </a:r>
          </a:p>
        </p:txBody>
      </p:sp>
      <p:sp>
        <p:nvSpPr>
          <p:cNvPr id="27" name="Rectangle: Rounded Corners 29">
            <a:extLst>
              <a:ext uri="{FF2B5EF4-FFF2-40B4-BE49-F238E27FC236}">
                <a16:creationId xmlns:a16="http://schemas.microsoft.com/office/drawing/2014/main" id="{545016B6-B000-C449-9099-30459E460AEE}"/>
              </a:ext>
            </a:extLst>
          </p:cNvPr>
          <p:cNvSpPr/>
          <p:nvPr/>
        </p:nvSpPr>
        <p:spPr>
          <a:xfrm>
            <a:off x="5404456" y="1981667"/>
            <a:ext cx="485317" cy="4045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a:t>
            </a:r>
          </a:p>
        </p:txBody>
      </p:sp>
      <p:sp>
        <p:nvSpPr>
          <p:cNvPr id="33" name="Rectangle: Rounded Corners 38">
            <a:extLst>
              <a:ext uri="{FF2B5EF4-FFF2-40B4-BE49-F238E27FC236}">
                <a16:creationId xmlns:a16="http://schemas.microsoft.com/office/drawing/2014/main" id="{BEF70958-70EE-C34E-B494-8834737AF362}"/>
              </a:ext>
            </a:extLst>
          </p:cNvPr>
          <p:cNvSpPr/>
          <p:nvPr/>
        </p:nvSpPr>
        <p:spPr>
          <a:xfrm>
            <a:off x="1415904" y="3792876"/>
            <a:ext cx="1425993"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36" name="Rectangle: Rounded Corners 42">
            <a:extLst>
              <a:ext uri="{FF2B5EF4-FFF2-40B4-BE49-F238E27FC236}">
                <a16:creationId xmlns:a16="http://schemas.microsoft.com/office/drawing/2014/main" id="{20D0B80B-DDA4-674D-AE04-8CEE39FEBD4C}"/>
              </a:ext>
            </a:extLst>
          </p:cNvPr>
          <p:cNvSpPr/>
          <p:nvPr/>
        </p:nvSpPr>
        <p:spPr>
          <a:xfrm>
            <a:off x="6026030" y="4842755"/>
            <a:ext cx="938788"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a:t>
            </a:r>
          </a:p>
        </p:txBody>
      </p:sp>
      <p:sp>
        <p:nvSpPr>
          <p:cNvPr id="37" name="Rectangle: Rounded Corners 43">
            <a:extLst>
              <a:ext uri="{FF2B5EF4-FFF2-40B4-BE49-F238E27FC236}">
                <a16:creationId xmlns:a16="http://schemas.microsoft.com/office/drawing/2014/main" id="{DB2902EE-48C2-CA48-ABCC-FC799FADFF8D}"/>
              </a:ext>
            </a:extLst>
          </p:cNvPr>
          <p:cNvSpPr/>
          <p:nvPr/>
        </p:nvSpPr>
        <p:spPr>
          <a:xfrm>
            <a:off x="6964818" y="4833459"/>
            <a:ext cx="2043380"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_______________</a:t>
            </a:r>
          </a:p>
        </p:txBody>
      </p:sp>
      <p:sp>
        <p:nvSpPr>
          <p:cNvPr id="58" name="Rectangle: Rounded Corners 37">
            <a:extLst>
              <a:ext uri="{FF2B5EF4-FFF2-40B4-BE49-F238E27FC236}">
                <a16:creationId xmlns:a16="http://schemas.microsoft.com/office/drawing/2014/main" id="{281B78EC-772A-5B41-9040-BCE7891BE390}"/>
              </a:ext>
            </a:extLst>
          </p:cNvPr>
          <p:cNvSpPr/>
          <p:nvPr/>
        </p:nvSpPr>
        <p:spPr>
          <a:xfrm>
            <a:off x="711619" y="2959897"/>
            <a:ext cx="626669" cy="4296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a:t>
            </a:r>
          </a:p>
        </p:txBody>
      </p:sp>
      <p:pic>
        <p:nvPicPr>
          <p:cNvPr id="1028" name="Picture 4" descr="Boy, Reading, Book, Specs, Spectacles, Glasses">
            <a:extLst>
              <a:ext uri="{FF2B5EF4-FFF2-40B4-BE49-F238E27FC236}">
                <a16:creationId xmlns:a16="http://schemas.microsoft.com/office/drawing/2014/main" id="{69A22C68-6202-B940-B43E-3CF9AD827C9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75538" y="809460"/>
            <a:ext cx="1301493" cy="1317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wave, Oven, Appliance, Kitchen, Heats, Food">
            <a:extLst>
              <a:ext uri="{FF2B5EF4-FFF2-40B4-BE49-F238E27FC236}">
                <a16:creationId xmlns:a16="http://schemas.microsoft.com/office/drawing/2014/main" id="{AC988B2A-86A3-C14B-B4E4-F6DF37D3F87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50483" y="786692"/>
            <a:ext cx="1080456" cy="7259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sta, Spaghetti, Italian, Bowl, Dinner">
            <a:extLst>
              <a:ext uri="{FF2B5EF4-FFF2-40B4-BE49-F238E27FC236}">
                <a16:creationId xmlns:a16="http://schemas.microsoft.com/office/drawing/2014/main" id="{37895455-4CFB-8C47-8AB0-9DE2F7CEAD3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362798" y="1295030"/>
            <a:ext cx="1185868" cy="59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4" grpId="0"/>
      <p:bldP spid="30" grpId="0"/>
      <p:bldP spid="32" grpId="0" animBg="1"/>
      <p:bldP spid="35" grpId="0" animBg="1"/>
      <p:bldP spid="38" grpId="0"/>
      <p:bldP spid="40" grpId="0"/>
      <p:bldP spid="42" grpId="0"/>
      <p:bldP spid="49" grpId="0" animBg="1"/>
      <p:bldP spid="50" grpId="0" animBg="1"/>
      <p:bldP spid="25" grpId="0" animBg="1"/>
      <p:bldP spid="26" grpId="0" animBg="1"/>
      <p:bldP spid="27" grpId="0" animBg="1"/>
      <p:bldP spid="33" grpId="0" animBg="1"/>
      <p:bldP spid="36" grpId="0" animBg="1"/>
      <p:bldP spid="3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677452" cy="647577"/>
          </a:xfrm>
        </p:spPr>
        <p:txBody>
          <a:bodyPr>
            <a:normAutofit/>
          </a:bodyPr>
          <a:lstStyle/>
          <a:p>
            <a:r>
              <a:rPr lang="en-GB" b="1" dirty="0" err="1">
                <a:solidFill>
                  <a:schemeClr val="bg1"/>
                </a:solidFill>
              </a:rPr>
              <a:t>Vocabulario</a:t>
            </a:r>
            <a:endParaRPr lang="en-GB" b="1" dirty="0">
              <a:solidFill>
                <a:schemeClr val="bg1"/>
              </a:solidFill>
            </a:endParaRP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A040CC61-EF8F-274F-938E-095D003250F5}"/>
              </a:ext>
            </a:extLst>
          </p:cNvPr>
          <p:cNvSpPr txBox="1"/>
          <p:nvPr/>
        </p:nvSpPr>
        <p:spPr>
          <a:xfrm>
            <a:off x="99989" y="1053866"/>
            <a:ext cx="8195375" cy="830997"/>
          </a:xfrm>
          <a:prstGeom prst="rect">
            <a:avLst/>
          </a:prstGeom>
          <a:noFill/>
        </p:spPr>
        <p:txBody>
          <a:bodyPr wrap="square" rtlCol="0">
            <a:spAutoFit/>
          </a:bodyPr>
          <a:lstStyle/>
          <a:p>
            <a:r>
              <a:rPr lang="en-US" sz="2400" dirty="0"/>
              <a:t>Lucía and Daniel are doing an online escape room.</a:t>
            </a:r>
          </a:p>
          <a:p>
            <a:r>
              <a:rPr lang="en-US" sz="2400" dirty="0"/>
              <a:t>Listen to the clues to find the code to unlock the door.</a:t>
            </a:r>
          </a:p>
        </p:txBody>
      </p:sp>
      <p:sp>
        <p:nvSpPr>
          <p:cNvPr id="16" name="Rounded Rectangle 11">
            <a:extLst>
              <a:ext uri="{FF2B5EF4-FFF2-40B4-BE49-F238E27FC236}">
                <a16:creationId xmlns:a16="http://schemas.microsoft.com/office/drawing/2014/main" id="{44C92D7C-C004-48CF-83F4-1D5267E93423}"/>
              </a:ext>
            </a:extLst>
          </p:cNvPr>
          <p:cNvSpPr/>
          <p:nvPr/>
        </p:nvSpPr>
        <p:spPr>
          <a:xfrm>
            <a:off x="10528300" y="258166"/>
            <a:ext cx="1399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18" name="Picture 2" descr="Graphic, Door, Entry, Exterior, House, Building">
            <a:extLst>
              <a:ext uri="{FF2B5EF4-FFF2-40B4-BE49-F238E27FC236}">
                <a16:creationId xmlns:a16="http://schemas.microsoft.com/office/drawing/2014/main" id="{9E9F0587-A3A0-4AC2-9577-E154203734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49314" y="2254840"/>
            <a:ext cx="2335107" cy="39935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3F47799-7E37-4B10-8796-DB7C0EFE99F5}"/>
              </a:ext>
            </a:extLst>
          </p:cNvPr>
          <p:cNvGraphicFramePr>
            <a:graphicFrameLocks noGrp="1"/>
          </p:cNvGraphicFramePr>
          <p:nvPr>
            <p:extLst>
              <p:ext uri="{D42A27DB-BD31-4B8C-83A1-F6EECF244321}">
                <p14:modId xmlns:p14="http://schemas.microsoft.com/office/powerpoint/2010/main" val="3171676035"/>
              </p:ext>
            </p:extLst>
          </p:nvPr>
        </p:nvGraphicFramePr>
        <p:xfrm>
          <a:off x="533401" y="2126997"/>
          <a:ext cx="8128000" cy="3566160"/>
        </p:xfrm>
        <a:graphic>
          <a:graphicData uri="http://schemas.openxmlformats.org/drawingml/2006/table">
            <a:tbl>
              <a:tblPr firstRow="1" bandRow="1">
                <a:tableStyleId>{BC89EF96-8CEA-46FF-86C4-4CE0E7609802}</a:tableStyleId>
              </a:tblPr>
              <a:tblGrid>
                <a:gridCol w="616027">
                  <a:extLst>
                    <a:ext uri="{9D8B030D-6E8A-4147-A177-3AD203B41FA5}">
                      <a16:colId xmlns:a16="http://schemas.microsoft.com/office/drawing/2014/main" val="2101791550"/>
                    </a:ext>
                  </a:extLst>
                </a:gridCol>
                <a:gridCol w="1948070">
                  <a:extLst>
                    <a:ext uri="{9D8B030D-6E8A-4147-A177-3AD203B41FA5}">
                      <a16:colId xmlns:a16="http://schemas.microsoft.com/office/drawing/2014/main" val="2409066135"/>
                    </a:ext>
                  </a:extLst>
                </a:gridCol>
                <a:gridCol w="1908313">
                  <a:extLst>
                    <a:ext uri="{9D8B030D-6E8A-4147-A177-3AD203B41FA5}">
                      <a16:colId xmlns:a16="http://schemas.microsoft.com/office/drawing/2014/main" val="1161927584"/>
                    </a:ext>
                  </a:extLst>
                </a:gridCol>
                <a:gridCol w="1855304">
                  <a:extLst>
                    <a:ext uri="{9D8B030D-6E8A-4147-A177-3AD203B41FA5}">
                      <a16:colId xmlns:a16="http://schemas.microsoft.com/office/drawing/2014/main" val="2010989122"/>
                    </a:ext>
                  </a:extLst>
                </a:gridCol>
                <a:gridCol w="1800286">
                  <a:extLst>
                    <a:ext uri="{9D8B030D-6E8A-4147-A177-3AD203B41FA5}">
                      <a16:colId xmlns:a16="http://schemas.microsoft.com/office/drawing/2014/main" val="3659525836"/>
                    </a:ext>
                  </a:extLst>
                </a:gridCol>
              </a:tblGrid>
              <a:tr h="370840">
                <a:tc>
                  <a:txBody>
                    <a:bodyPr/>
                    <a:lstStyle/>
                    <a:p>
                      <a:endParaRPr lang="en-GB" dirty="0"/>
                    </a:p>
                  </a:txBody>
                  <a:tcPr/>
                </a:tc>
                <a:tc>
                  <a:txBody>
                    <a:bodyPr/>
                    <a:lstStyle/>
                    <a:p>
                      <a:pPr algn="ctr"/>
                      <a:r>
                        <a:rPr lang="en-GB" sz="2000" dirty="0"/>
                        <a:t>1</a:t>
                      </a:r>
                    </a:p>
                  </a:txBody>
                  <a:tcPr/>
                </a:tc>
                <a:tc>
                  <a:txBody>
                    <a:bodyPr/>
                    <a:lstStyle/>
                    <a:p>
                      <a:pPr algn="ctr"/>
                      <a:r>
                        <a:rPr lang="en-GB" sz="2000" dirty="0"/>
                        <a:t>2</a:t>
                      </a:r>
                    </a:p>
                  </a:txBody>
                  <a:tcPr/>
                </a:tc>
                <a:tc>
                  <a:txBody>
                    <a:bodyPr/>
                    <a:lstStyle/>
                    <a:p>
                      <a:pPr algn="ctr"/>
                      <a:r>
                        <a:rPr lang="en-GB" sz="2000" dirty="0"/>
                        <a:t>3</a:t>
                      </a:r>
                    </a:p>
                  </a:txBody>
                  <a:tcPr/>
                </a:tc>
                <a:tc>
                  <a:txBody>
                    <a:bodyPr/>
                    <a:lstStyle/>
                    <a:p>
                      <a:pPr algn="ctr"/>
                      <a:r>
                        <a:rPr lang="en-GB" sz="2000" dirty="0"/>
                        <a:t>4</a:t>
                      </a:r>
                    </a:p>
                  </a:txBody>
                  <a:tcPr/>
                </a:tc>
                <a:extLst>
                  <a:ext uri="{0D108BD9-81ED-4DB2-BD59-A6C34878D82A}">
                    <a16:rowId xmlns:a16="http://schemas.microsoft.com/office/drawing/2014/main" val="423865958"/>
                  </a:ext>
                </a:extLst>
              </a:tr>
              <a:tr h="370840">
                <a:tc>
                  <a:txBody>
                    <a:bodyPr/>
                    <a:lstStyle/>
                    <a:p>
                      <a:endParaRPr lang="en-GB"/>
                    </a:p>
                  </a:txBody>
                  <a:tcPr/>
                </a:tc>
                <a:tc>
                  <a:txBody>
                    <a:bodyPr/>
                    <a:lstStyle/>
                    <a:p>
                      <a:pPr algn="ctr"/>
                      <a:r>
                        <a:rPr lang="en-GB" sz="2000" dirty="0" err="1">
                          <a:solidFill>
                            <a:schemeClr val="tx1"/>
                          </a:solidFill>
                        </a:rPr>
                        <a:t>estudiar</a:t>
                      </a:r>
                      <a:endParaRPr lang="en-GB" sz="2000" dirty="0">
                        <a:solidFill>
                          <a:schemeClr val="tx1"/>
                        </a:solidFill>
                      </a:endParaRPr>
                    </a:p>
                  </a:txBody>
                  <a:tcPr/>
                </a:tc>
                <a:tc>
                  <a:txBody>
                    <a:bodyPr/>
                    <a:lstStyle/>
                    <a:p>
                      <a:pPr algn="ctr"/>
                      <a:r>
                        <a:rPr lang="en-GB" sz="2000" dirty="0" err="1">
                          <a:solidFill>
                            <a:schemeClr val="tx1"/>
                          </a:solidFill>
                        </a:rPr>
                        <a:t>describir</a:t>
                      </a:r>
                      <a:endParaRPr lang="en-GB" sz="2000" dirty="0">
                        <a:solidFill>
                          <a:schemeClr val="tx1"/>
                        </a:solidFill>
                      </a:endParaRPr>
                    </a:p>
                  </a:txBody>
                  <a:tcPr/>
                </a:tc>
                <a:tc>
                  <a:txBody>
                    <a:bodyPr/>
                    <a:lstStyle/>
                    <a:p>
                      <a:pPr algn="ctr"/>
                      <a:r>
                        <a:rPr lang="en-GB" sz="2000" dirty="0" err="1">
                          <a:solidFill>
                            <a:schemeClr val="tx1"/>
                          </a:solidFill>
                        </a:rPr>
                        <a:t>bajar</a:t>
                      </a:r>
                      <a:endParaRPr lang="en-GB" sz="2000" dirty="0">
                        <a:solidFill>
                          <a:schemeClr val="tx1"/>
                        </a:solidFill>
                      </a:endParaRPr>
                    </a:p>
                  </a:txBody>
                  <a:tcPr/>
                </a:tc>
                <a:tc>
                  <a:txBody>
                    <a:bodyPr/>
                    <a:lstStyle/>
                    <a:p>
                      <a:pPr algn="ctr"/>
                      <a:r>
                        <a:rPr lang="en-GB" sz="2000" dirty="0" err="1">
                          <a:solidFill>
                            <a:schemeClr val="tx1"/>
                          </a:solidFill>
                        </a:rPr>
                        <a:t>llevar</a:t>
                      </a:r>
                      <a:endParaRPr lang="en-GB" sz="2000" dirty="0">
                        <a:solidFill>
                          <a:schemeClr val="tx1"/>
                        </a:solidFill>
                      </a:endParaRPr>
                    </a:p>
                  </a:txBody>
                  <a:tcPr/>
                </a:tc>
                <a:extLst>
                  <a:ext uri="{0D108BD9-81ED-4DB2-BD59-A6C34878D82A}">
                    <a16:rowId xmlns:a16="http://schemas.microsoft.com/office/drawing/2014/main" val="3979565232"/>
                  </a:ext>
                </a:extLst>
              </a:tr>
              <a:tr h="370840">
                <a:tc>
                  <a:txBody>
                    <a:bodyPr/>
                    <a:lstStyle/>
                    <a:p>
                      <a:endParaRPr lang="en-GB"/>
                    </a:p>
                  </a:txBody>
                  <a:tcPr/>
                </a:tc>
                <a:tc>
                  <a:txBody>
                    <a:bodyPr/>
                    <a:lstStyle/>
                    <a:p>
                      <a:pPr algn="ctr"/>
                      <a:r>
                        <a:rPr lang="en-GB" sz="2000" dirty="0" err="1">
                          <a:solidFill>
                            <a:schemeClr val="tx1"/>
                          </a:solidFill>
                        </a:rPr>
                        <a:t>despacio</a:t>
                      </a:r>
                      <a:endParaRPr lang="en-GB" sz="2000" dirty="0">
                        <a:solidFill>
                          <a:schemeClr val="tx1"/>
                        </a:solidFill>
                      </a:endParaRPr>
                    </a:p>
                  </a:txBody>
                  <a:tcPr/>
                </a:tc>
                <a:tc>
                  <a:txBody>
                    <a:bodyPr/>
                    <a:lstStyle/>
                    <a:p>
                      <a:pPr algn="ctr"/>
                      <a:r>
                        <a:rPr lang="en-GB" sz="2000" dirty="0">
                          <a:solidFill>
                            <a:schemeClr val="tx1"/>
                          </a:solidFill>
                        </a:rPr>
                        <a:t>solo</a:t>
                      </a:r>
                    </a:p>
                  </a:txBody>
                  <a:tcPr/>
                </a:tc>
                <a:tc>
                  <a:txBody>
                    <a:bodyPr/>
                    <a:lstStyle/>
                    <a:p>
                      <a:pPr algn="ctr"/>
                      <a:r>
                        <a:rPr lang="en-GB" sz="2000" dirty="0" err="1">
                          <a:solidFill>
                            <a:schemeClr val="tx1"/>
                          </a:solidFill>
                        </a:rPr>
                        <a:t>caro</a:t>
                      </a:r>
                      <a:endParaRPr lang="en-GB" sz="2000" dirty="0">
                        <a:solidFill>
                          <a:schemeClr val="tx1"/>
                        </a:solidFill>
                      </a:endParaRPr>
                    </a:p>
                  </a:txBody>
                  <a:tcPr/>
                </a:tc>
                <a:tc>
                  <a:txBody>
                    <a:bodyPr/>
                    <a:lstStyle/>
                    <a:p>
                      <a:pPr algn="ctr"/>
                      <a:r>
                        <a:rPr lang="en-GB" sz="2000" dirty="0" err="1">
                          <a:solidFill>
                            <a:schemeClr val="tx1"/>
                          </a:solidFill>
                        </a:rPr>
                        <a:t>apenas</a:t>
                      </a:r>
                      <a:endParaRPr lang="en-GB" sz="2000" dirty="0">
                        <a:solidFill>
                          <a:schemeClr val="tx1"/>
                        </a:solidFill>
                      </a:endParaRPr>
                    </a:p>
                  </a:txBody>
                  <a:tcPr/>
                </a:tc>
                <a:extLst>
                  <a:ext uri="{0D108BD9-81ED-4DB2-BD59-A6C34878D82A}">
                    <a16:rowId xmlns:a16="http://schemas.microsoft.com/office/drawing/2014/main" val="414030021"/>
                  </a:ext>
                </a:extLst>
              </a:tr>
              <a:tr h="370840">
                <a:tc>
                  <a:txBody>
                    <a:bodyPr/>
                    <a:lstStyle/>
                    <a:p>
                      <a:endParaRPr lang="en-GB"/>
                    </a:p>
                  </a:txBody>
                  <a:tcPr/>
                </a:tc>
                <a:tc>
                  <a:txBody>
                    <a:bodyPr/>
                    <a:lstStyle/>
                    <a:p>
                      <a:pPr algn="ctr"/>
                      <a:r>
                        <a:rPr lang="en-GB" sz="2000" dirty="0" err="1">
                          <a:solidFill>
                            <a:schemeClr val="tx1"/>
                          </a:solidFill>
                        </a:rPr>
                        <a:t>realidad</a:t>
                      </a:r>
                      <a:endParaRPr lang="en-GB" sz="2000" dirty="0">
                        <a:solidFill>
                          <a:schemeClr val="tx1"/>
                        </a:solidFill>
                      </a:endParaRPr>
                    </a:p>
                  </a:txBody>
                  <a:tcPr/>
                </a:tc>
                <a:tc>
                  <a:txBody>
                    <a:bodyPr/>
                    <a:lstStyle/>
                    <a:p>
                      <a:pPr algn="ctr"/>
                      <a:r>
                        <a:rPr lang="en-GB" sz="2000" dirty="0" err="1">
                          <a:solidFill>
                            <a:schemeClr val="tx1"/>
                          </a:solidFill>
                        </a:rPr>
                        <a:t>cumpleaños</a:t>
                      </a:r>
                      <a:endParaRPr lang="en-GB" sz="2000" dirty="0">
                        <a:solidFill>
                          <a:schemeClr val="tx1"/>
                        </a:solidFill>
                      </a:endParaRPr>
                    </a:p>
                  </a:txBody>
                  <a:tcPr/>
                </a:tc>
                <a:tc>
                  <a:txBody>
                    <a:bodyPr/>
                    <a:lstStyle/>
                    <a:p>
                      <a:pPr algn="ctr"/>
                      <a:r>
                        <a:rPr lang="en-GB" sz="2000" dirty="0" err="1">
                          <a:solidFill>
                            <a:schemeClr val="tx1"/>
                          </a:solidFill>
                        </a:rPr>
                        <a:t>guerra</a:t>
                      </a:r>
                      <a:endParaRPr lang="en-GB" sz="2000" dirty="0">
                        <a:solidFill>
                          <a:schemeClr val="tx1"/>
                        </a:solidFill>
                      </a:endParaRPr>
                    </a:p>
                  </a:txBody>
                  <a:tcPr/>
                </a:tc>
                <a:tc>
                  <a:txBody>
                    <a:bodyPr/>
                    <a:lstStyle/>
                    <a:p>
                      <a:pPr algn="ctr"/>
                      <a:r>
                        <a:rPr lang="en-GB" sz="2000" dirty="0" err="1">
                          <a:solidFill>
                            <a:schemeClr val="tx1"/>
                          </a:solidFill>
                        </a:rPr>
                        <a:t>falda</a:t>
                      </a:r>
                      <a:endParaRPr lang="en-GB" sz="2000" dirty="0">
                        <a:solidFill>
                          <a:schemeClr val="tx1"/>
                        </a:solidFill>
                      </a:endParaRPr>
                    </a:p>
                  </a:txBody>
                  <a:tcPr/>
                </a:tc>
                <a:extLst>
                  <a:ext uri="{0D108BD9-81ED-4DB2-BD59-A6C34878D82A}">
                    <a16:rowId xmlns:a16="http://schemas.microsoft.com/office/drawing/2014/main" val="3348605953"/>
                  </a:ext>
                </a:extLst>
              </a:tr>
              <a:tr h="370840">
                <a:tc>
                  <a:txBody>
                    <a:bodyPr/>
                    <a:lstStyle/>
                    <a:p>
                      <a:endParaRPr lang="en-GB"/>
                    </a:p>
                  </a:txBody>
                  <a:tcPr/>
                </a:tc>
                <a:tc>
                  <a:txBody>
                    <a:bodyPr/>
                    <a:lstStyle/>
                    <a:p>
                      <a:pPr algn="ctr"/>
                      <a:r>
                        <a:rPr lang="en-GB" sz="2000" dirty="0" err="1">
                          <a:solidFill>
                            <a:schemeClr val="tx1"/>
                          </a:solidFill>
                        </a:rPr>
                        <a:t>equipo</a:t>
                      </a:r>
                      <a:endParaRPr lang="en-GB" sz="2000" dirty="0">
                        <a:solidFill>
                          <a:schemeClr val="tx1"/>
                        </a:solidFill>
                      </a:endParaRPr>
                    </a:p>
                  </a:txBody>
                  <a:tcPr/>
                </a:tc>
                <a:tc>
                  <a:txBody>
                    <a:bodyPr/>
                    <a:lstStyle/>
                    <a:p>
                      <a:pPr algn="ctr"/>
                      <a:r>
                        <a:rPr lang="en-GB" sz="2000" dirty="0" err="1">
                          <a:solidFill>
                            <a:schemeClr val="tx1"/>
                          </a:solidFill>
                        </a:rPr>
                        <a:t>abogada</a:t>
                      </a:r>
                      <a:endParaRPr lang="en-GB" sz="2000" dirty="0">
                        <a:solidFill>
                          <a:schemeClr val="tx1"/>
                        </a:solidFill>
                      </a:endParaRPr>
                    </a:p>
                  </a:txBody>
                  <a:tcPr/>
                </a:tc>
                <a:tc>
                  <a:txBody>
                    <a:bodyPr/>
                    <a:lstStyle/>
                    <a:p>
                      <a:pPr algn="ctr"/>
                      <a:r>
                        <a:rPr lang="en-GB" sz="2000" dirty="0" err="1">
                          <a:solidFill>
                            <a:schemeClr val="tx1"/>
                          </a:solidFill>
                        </a:rPr>
                        <a:t>tía</a:t>
                      </a:r>
                      <a:endParaRPr lang="en-GB" sz="2000" dirty="0">
                        <a:solidFill>
                          <a:schemeClr val="tx1"/>
                        </a:solidFill>
                      </a:endParaRPr>
                    </a:p>
                  </a:txBody>
                  <a:tcPr/>
                </a:tc>
                <a:tc>
                  <a:txBody>
                    <a:bodyPr/>
                    <a:lstStyle/>
                    <a:p>
                      <a:pPr algn="ctr"/>
                      <a:r>
                        <a:rPr lang="en-GB" sz="2000" dirty="0">
                          <a:solidFill>
                            <a:schemeClr val="tx1"/>
                          </a:solidFill>
                        </a:rPr>
                        <a:t>red</a:t>
                      </a:r>
                    </a:p>
                  </a:txBody>
                  <a:tcPr/>
                </a:tc>
                <a:extLst>
                  <a:ext uri="{0D108BD9-81ED-4DB2-BD59-A6C34878D82A}">
                    <a16:rowId xmlns:a16="http://schemas.microsoft.com/office/drawing/2014/main" val="2098680757"/>
                  </a:ext>
                </a:extLst>
              </a:tr>
              <a:tr h="370840">
                <a:tc>
                  <a:txBody>
                    <a:bodyPr/>
                    <a:lstStyle/>
                    <a:p>
                      <a:endParaRPr lang="en-GB"/>
                    </a:p>
                  </a:txBody>
                  <a:tcPr/>
                </a:tc>
                <a:tc>
                  <a:txBody>
                    <a:bodyPr/>
                    <a:lstStyle/>
                    <a:p>
                      <a:pPr algn="ctr"/>
                      <a:r>
                        <a:rPr lang="en-GB" sz="2000" dirty="0">
                          <a:solidFill>
                            <a:schemeClr val="tx1"/>
                          </a:solidFill>
                        </a:rPr>
                        <a:t>flor</a:t>
                      </a:r>
                    </a:p>
                  </a:txBody>
                  <a:tcPr/>
                </a:tc>
                <a:tc>
                  <a:txBody>
                    <a:bodyPr/>
                    <a:lstStyle/>
                    <a:p>
                      <a:pPr algn="ctr"/>
                      <a:r>
                        <a:rPr lang="en-GB" sz="2000" dirty="0" err="1">
                          <a:solidFill>
                            <a:schemeClr val="tx1"/>
                          </a:solidFill>
                        </a:rPr>
                        <a:t>bolsa</a:t>
                      </a:r>
                      <a:endParaRPr lang="en-GB" sz="2000" dirty="0">
                        <a:solidFill>
                          <a:schemeClr val="tx1"/>
                        </a:solidFill>
                      </a:endParaRPr>
                    </a:p>
                  </a:txBody>
                  <a:tcPr/>
                </a:tc>
                <a:tc>
                  <a:txBody>
                    <a:bodyPr/>
                    <a:lstStyle/>
                    <a:p>
                      <a:pPr algn="ctr"/>
                      <a:r>
                        <a:rPr lang="en-GB" sz="2000" dirty="0" err="1">
                          <a:solidFill>
                            <a:schemeClr val="tx1"/>
                          </a:solidFill>
                        </a:rPr>
                        <a:t>suelo</a:t>
                      </a:r>
                      <a:endParaRPr lang="en-GB" sz="2000" dirty="0">
                        <a:solidFill>
                          <a:schemeClr val="tx1"/>
                        </a:solidFill>
                      </a:endParaRPr>
                    </a:p>
                  </a:txBody>
                  <a:tcPr/>
                </a:tc>
                <a:tc>
                  <a:txBody>
                    <a:bodyPr/>
                    <a:lstStyle/>
                    <a:p>
                      <a:pPr algn="ctr"/>
                      <a:r>
                        <a:rPr lang="en-GB" sz="2000" dirty="0" err="1">
                          <a:solidFill>
                            <a:schemeClr val="tx1"/>
                          </a:solidFill>
                        </a:rPr>
                        <a:t>árbol</a:t>
                      </a:r>
                      <a:endParaRPr lang="en-GB" sz="2000" dirty="0">
                        <a:solidFill>
                          <a:schemeClr val="tx1"/>
                        </a:solidFill>
                      </a:endParaRPr>
                    </a:p>
                  </a:txBody>
                  <a:tcPr/>
                </a:tc>
                <a:extLst>
                  <a:ext uri="{0D108BD9-81ED-4DB2-BD59-A6C34878D82A}">
                    <a16:rowId xmlns:a16="http://schemas.microsoft.com/office/drawing/2014/main" val="3540117094"/>
                  </a:ext>
                </a:extLst>
              </a:tr>
              <a:tr h="370840">
                <a:tc>
                  <a:txBody>
                    <a:bodyPr/>
                    <a:lstStyle/>
                    <a:p>
                      <a:endParaRPr lang="en-GB"/>
                    </a:p>
                  </a:txBody>
                  <a:tcPr/>
                </a:tc>
                <a:tc>
                  <a:txBody>
                    <a:bodyPr/>
                    <a:lstStyle/>
                    <a:p>
                      <a:pPr algn="ctr"/>
                      <a:r>
                        <a:rPr lang="en-GB" sz="2000" dirty="0" err="1">
                          <a:solidFill>
                            <a:schemeClr val="tx1"/>
                          </a:solidFill>
                        </a:rPr>
                        <a:t>discutir</a:t>
                      </a:r>
                      <a:endParaRPr lang="en-GB" sz="2000" dirty="0">
                        <a:solidFill>
                          <a:schemeClr val="tx1"/>
                        </a:solidFill>
                      </a:endParaRPr>
                    </a:p>
                  </a:txBody>
                  <a:tcPr/>
                </a:tc>
                <a:tc>
                  <a:txBody>
                    <a:bodyPr/>
                    <a:lstStyle/>
                    <a:p>
                      <a:pPr algn="ctr"/>
                      <a:r>
                        <a:rPr lang="en-GB" sz="2000" dirty="0" err="1">
                          <a:solidFill>
                            <a:schemeClr val="tx1"/>
                          </a:solidFill>
                        </a:rPr>
                        <a:t>cenar</a:t>
                      </a:r>
                      <a:endParaRPr lang="en-GB" sz="2000" dirty="0">
                        <a:solidFill>
                          <a:schemeClr val="tx1"/>
                        </a:solidFill>
                      </a:endParaRPr>
                    </a:p>
                  </a:txBody>
                  <a:tcPr/>
                </a:tc>
                <a:tc>
                  <a:txBody>
                    <a:bodyPr/>
                    <a:lstStyle/>
                    <a:p>
                      <a:pPr algn="ctr"/>
                      <a:r>
                        <a:rPr lang="en-GB" sz="2000" dirty="0" err="1">
                          <a:solidFill>
                            <a:schemeClr val="tx1"/>
                          </a:solidFill>
                        </a:rPr>
                        <a:t>volver</a:t>
                      </a:r>
                      <a:endParaRPr lang="en-GB" sz="2000" dirty="0">
                        <a:solidFill>
                          <a:schemeClr val="tx1"/>
                        </a:solidFill>
                      </a:endParaRPr>
                    </a:p>
                  </a:txBody>
                  <a:tcPr/>
                </a:tc>
                <a:tc>
                  <a:txBody>
                    <a:bodyPr/>
                    <a:lstStyle/>
                    <a:p>
                      <a:pPr algn="ctr"/>
                      <a:r>
                        <a:rPr lang="en-GB" sz="2000" dirty="0" err="1">
                          <a:solidFill>
                            <a:schemeClr val="tx1"/>
                          </a:solidFill>
                        </a:rPr>
                        <a:t>subir</a:t>
                      </a:r>
                      <a:endParaRPr lang="en-GB" sz="2000" dirty="0">
                        <a:solidFill>
                          <a:schemeClr val="tx1"/>
                        </a:solidFill>
                      </a:endParaRPr>
                    </a:p>
                  </a:txBody>
                  <a:tcPr/>
                </a:tc>
                <a:extLst>
                  <a:ext uri="{0D108BD9-81ED-4DB2-BD59-A6C34878D82A}">
                    <a16:rowId xmlns:a16="http://schemas.microsoft.com/office/drawing/2014/main" val="2930666876"/>
                  </a:ext>
                </a:extLst>
              </a:tr>
              <a:tr h="370840">
                <a:tc>
                  <a:txBody>
                    <a:bodyPr/>
                    <a:lstStyle/>
                    <a:p>
                      <a:endParaRPr lang="en-GB"/>
                    </a:p>
                  </a:txBody>
                  <a:tcPr/>
                </a:tc>
                <a:tc>
                  <a:txBody>
                    <a:bodyPr/>
                    <a:lstStyle/>
                    <a:p>
                      <a:pPr algn="ctr"/>
                      <a:r>
                        <a:rPr lang="en-GB" sz="2000" dirty="0" err="1">
                          <a:solidFill>
                            <a:schemeClr val="tx1"/>
                          </a:solidFill>
                        </a:rPr>
                        <a:t>barata</a:t>
                      </a:r>
                      <a:endParaRPr lang="en-GB" sz="2000" dirty="0">
                        <a:solidFill>
                          <a:schemeClr val="tx1"/>
                        </a:solidFill>
                      </a:endParaRPr>
                    </a:p>
                  </a:txBody>
                  <a:tcPr/>
                </a:tc>
                <a:tc>
                  <a:txBody>
                    <a:bodyPr/>
                    <a:lstStyle/>
                    <a:p>
                      <a:pPr algn="ctr"/>
                      <a:r>
                        <a:rPr lang="en-GB" sz="2000" dirty="0" err="1">
                          <a:solidFill>
                            <a:schemeClr val="tx1"/>
                          </a:solidFill>
                        </a:rPr>
                        <a:t>blanco</a:t>
                      </a:r>
                      <a:endParaRPr lang="en-GB" sz="2000" dirty="0">
                        <a:solidFill>
                          <a:schemeClr val="tx1"/>
                        </a:solidFill>
                      </a:endParaRPr>
                    </a:p>
                  </a:txBody>
                  <a:tcPr/>
                </a:tc>
                <a:tc>
                  <a:txBody>
                    <a:bodyPr/>
                    <a:lstStyle/>
                    <a:p>
                      <a:pPr algn="ctr"/>
                      <a:r>
                        <a:rPr lang="en-GB" sz="2000" dirty="0" err="1">
                          <a:solidFill>
                            <a:schemeClr val="tx1"/>
                          </a:solidFill>
                        </a:rPr>
                        <a:t>azul</a:t>
                      </a:r>
                      <a:endParaRPr lang="en-GB" sz="2000" dirty="0">
                        <a:solidFill>
                          <a:schemeClr val="tx1"/>
                        </a:solidFill>
                      </a:endParaRPr>
                    </a:p>
                  </a:txBody>
                  <a:tcPr/>
                </a:tc>
                <a:tc>
                  <a:txBody>
                    <a:bodyPr/>
                    <a:lstStyle/>
                    <a:p>
                      <a:pPr algn="ctr"/>
                      <a:r>
                        <a:rPr lang="en-GB" sz="2000" dirty="0" err="1">
                          <a:solidFill>
                            <a:schemeClr val="tx1"/>
                          </a:solidFill>
                        </a:rPr>
                        <a:t>amarillo</a:t>
                      </a:r>
                      <a:endParaRPr lang="en-GB" sz="2000" dirty="0">
                        <a:solidFill>
                          <a:schemeClr val="tx1"/>
                        </a:solidFill>
                      </a:endParaRPr>
                    </a:p>
                  </a:txBody>
                  <a:tcPr/>
                </a:tc>
                <a:extLst>
                  <a:ext uri="{0D108BD9-81ED-4DB2-BD59-A6C34878D82A}">
                    <a16:rowId xmlns:a16="http://schemas.microsoft.com/office/drawing/2014/main" val="1265765778"/>
                  </a:ext>
                </a:extLst>
              </a:tr>
              <a:tr h="370840">
                <a:tc>
                  <a:txBody>
                    <a:bodyPr/>
                    <a:lstStyle/>
                    <a:p>
                      <a:endParaRPr lang="en-GB"/>
                    </a:p>
                  </a:txBody>
                  <a:tcPr/>
                </a:tc>
                <a:tc>
                  <a:txBody>
                    <a:bodyPr/>
                    <a:lstStyle/>
                    <a:p>
                      <a:pPr algn="ctr"/>
                      <a:r>
                        <a:rPr lang="en-GB" sz="2000" dirty="0" err="1">
                          <a:solidFill>
                            <a:schemeClr val="tx1"/>
                          </a:solidFill>
                        </a:rPr>
                        <a:t>historia</a:t>
                      </a:r>
                      <a:endParaRPr lang="en-GB" sz="2000" dirty="0">
                        <a:solidFill>
                          <a:schemeClr val="tx1"/>
                        </a:solidFill>
                      </a:endParaRPr>
                    </a:p>
                  </a:txBody>
                  <a:tcPr/>
                </a:tc>
                <a:tc>
                  <a:txBody>
                    <a:bodyPr/>
                    <a:lstStyle/>
                    <a:p>
                      <a:pPr algn="ctr"/>
                      <a:r>
                        <a:rPr lang="en-GB" sz="2000" dirty="0">
                          <a:solidFill>
                            <a:schemeClr val="tx1"/>
                          </a:solidFill>
                        </a:rPr>
                        <a:t>chino</a:t>
                      </a:r>
                    </a:p>
                  </a:txBody>
                  <a:tcPr/>
                </a:tc>
                <a:tc>
                  <a:txBody>
                    <a:bodyPr/>
                    <a:lstStyle/>
                    <a:p>
                      <a:pPr algn="ctr"/>
                      <a:r>
                        <a:rPr lang="en-GB" sz="2000" dirty="0" err="1">
                          <a:solidFill>
                            <a:schemeClr val="tx1"/>
                          </a:solidFill>
                        </a:rPr>
                        <a:t>inglés</a:t>
                      </a:r>
                      <a:endParaRPr lang="en-GB" sz="2000" dirty="0">
                        <a:solidFill>
                          <a:schemeClr val="tx1"/>
                        </a:solidFill>
                      </a:endParaRPr>
                    </a:p>
                  </a:txBody>
                  <a:tcPr/>
                </a:tc>
                <a:tc>
                  <a:txBody>
                    <a:bodyPr/>
                    <a:lstStyle/>
                    <a:p>
                      <a:pPr algn="ctr"/>
                      <a:r>
                        <a:rPr lang="en-GB" sz="2000" dirty="0" err="1">
                          <a:solidFill>
                            <a:schemeClr val="tx1"/>
                          </a:solidFill>
                        </a:rPr>
                        <a:t>mientras</a:t>
                      </a:r>
                      <a:endParaRPr lang="en-GB" sz="2000" dirty="0">
                        <a:solidFill>
                          <a:schemeClr val="tx1"/>
                        </a:solidFill>
                      </a:endParaRPr>
                    </a:p>
                  </a:txBody>
                  <a:tcPr/>
                </a:tc>
                <a:extLst>
                  <a:ext uri="{0D108BD9-81ED-4DB2-BD59-A6C34878D82A}">
                    <a16:rowId xmlns:a16="http://schemas.microsoft.com/office/drawing/2014/main" val="2804099405"/>
                  </a:ext>
                </a:extLst>
              </a:tr>
            </a:tbl>
          </a:graphicData>
        </a:graphic>
      </p:graphicFrame>
      <p:sp>
        <p:nvSpPr>
          <p:cNvPr id="22" name="Action Button: Custom 16">
            <a:hlinkClick r:id="" action="ppaction://noaction" highlightClick="1">
              <a:snd r:embed="rId4" name="1 Hacer trabajo para.wav"/>
            </a:hlinkClick>
            <a:extLst>
              <a:ext uri="{FF2B5EF4-FFF2-40B4-BE49-F238E27FC236}">
                <a16:creationId xmlns:a16="http://schemas.microsoft.com/office/drawing/2014/main" id="{245FA1A7-C736-4D88-829A-96F142D7AC5B}"/>
              </a:ext>
            </a:extLst>
          </p:cNvPr>
          <p:cNvSpPr/>
          <p:nvPr/>
        </p:nvSpPr>
        <p:spPr>
          <a:xfrm>
            <a:off x="685602" y="2541078"/>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5" name="2 Costar mucho dinero.wav"/>
            </a:hlinkClick>
            <a:extLst>
              <a:ext uri="{FF2B5EF4-FFF2-40B4-BE49-F238E27FC236}">
                <a16:creationId xmlns:a16="http://schemas.microsoft.com/office/drawing/2014/main" id="{E38C5E1E-4F19-4C5F-BF72-0333A39C9F6B}"/>
              </a:ext>
            </a:extLst>
          </p:cNvPr>
          <p:cNvSpPr/>
          <p:nvPr/>
        </p:nvSpPr>
        <p:spPr>
          <a:xfrm>
            <a:off x="678977" y="2945269"/>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6" name="3 Hoy es un di%CC%81a.wav"/>
            </a:hlinkClick>
            <a:extLst>
              <a:ext uri="{FF2B5EF4-FFF2-40B4-BE49-F238E27FC236}">
                <a16:creationId xmlns:a16="http://schemas.microsoft.com/office/drawing/2014/main" id="{BE5D9E5B-00E7-4AFA-BCA7-A89BD8051D5F}"/>
              </a:ext>
            </a:extLst>
          </p:cNvPr>
          <p:cNvSpPr/>
          <p:nvPr/>
        </p:nvSpPr>
        <p:spPr>
          <a:xfrm>
            <a:off x="685605" y="3336205"/>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7" name="4 Personas juntas en un grupo.wav"/>
            </a:hlinkClick>
            <a:extLst>
              <a:ext uri="{FF2B5EF4-FFF2-40B4-BE49-F238E27FC236}">
                <a16:creationId xmlns:a16="http://schemas.microsoft.com/office/drawing/2014/main" id="{04826978-741F-4412-B77B-05067CF8C31B}"/>
              </a:ext>
            </a:extLst>
          </p:cNvPr>
          <p:cNvSpPr/>
          <p:nvPr/>
        </p:nvSpPr>
        <p:spPr>
          <a:xfrm>
            <a:off x="685605" y="3747024"/>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8" name="5 Una planta muy grande.wav"/>
            </a:hlinkClick>
            <a:extLst>
              <a:ext uri="{FF2B5EF4-FFF2-40B4-BE49-F238E27FC236}">
                <a16:creationId xmlns:a16="http://schemas.microsoft.com/office/drawing/2014/main" id="{6C062D7A-B2D2-46A8-B85F-C9F664DCE428}"/>
              </a:ext>
            </a:extLst>
          </p:cNvPr>
          <p:cNvSpPr/>
          <p:nvPr/>
        </p:nvSpPr>
        <p:spPr>
          <a:xfrm>
            <a:off x="685605" y="4140391"/>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Action Button: Custom 16">
            <a:hlinkClick r:id="" action="ppaction://noaction" highlightClick="1">
              <a:snd r:embed="rId9" name="6 Comer por la noche.wav"/>
            </a:hlinkClick>
            <a:extLst>
              <a:ext uri="{FF2B5EF4-FFF2-40B4-BE49-F238E27FC236}">
                <a16:creationId xmlns:a16="http://schemas.microsoft.com/office/drawing/2014/main" id="{C7FE6646-9FA9-4A12-895A-2C4E2357EC5F}"/>
              </a:ext>
            </a:extLst>
          </p:cNvPr>
          <p:cNvSpPr/>
          <p:nvPr/>
        </p:nvSpPr>
        <p:spPr>
          <a:xfrm>
            <a:off x="685605" y="4528903"/>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 El color de la leche.wav"/>
            </a:hlinkClick>
            <a:extLst>
              <a:ext uri="{FF2B5EF4-FFF2-40B4-BE49-F238E27FC236}">
                <a16:creationId xmlns:a16="http://schemas.microsoft.com/office/drawing/2014/main" id="{A54E60D3-2F07-45EF-AD2B-F9C388016CC2}"/>
              </a:ext>
            </a:extLst>
          </p:cNvPr>
          <p:cNvSpPr/>
          <p:nvPr/>
        </p:nvSpPr>
        <p:spPr>
          <a:xfrm>
            <a:off x="685605" y="4913215"/>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9" name="Action Button: Custom 16">
            <a:hlinkClick r:id="" action="ppaction://noaction" highlightClick="1">
              <a:snd r:embed="rId11" name="8 El idioma de.wav"/>
            </a:hlinkClick>
            <a:extLst>
              <a:ext uri="{FF2B5EF4-FFF2-40B4-BE49-F238E27FC236}">
                <a16:creationId xmlns:a16="http://schemas.microsoft.com/office/drawing/2014/main" id="{FBF6B3FE-2983-4E9C-BB9D-D66B721C5D80}"/>
              </a:ext>
            </a:extLst>
          </p:cNvPr>
          <p:cNvSpPr/>
          <p:nvPr/>
        </p:nvSpPr>
        <p:spPr>
          <a:xfrm>
            <a:off x="685605" y="5310781"/>
            <a:ext cx="321691" cy="318053"/>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Action Button: Custom 16">
            <a:hlinkClick r:id="" action="ppaction://noaction" highlightClick="1"/>
            <a:extLst>
              <a:ext uri="{FF2B5EF4-FFF2-40B4-BE49-F238E27FC236}">
                <a16:creationId xmlns:a16="http://schemas.microsoft.com/office/drawing/2014/main" id="{61A42FA4-4E05-4EA4-BA83-7C505FD9113A}"/>
              </a:ext>
            </a:extLst>
          </p:cNvPr>
          <p:cNvSpPr/>
          <p:nvPr/>
        </p:nvSpPr>
        <p:spPr>
          <a:xfrm>
            <a:off x="10523362" y="2481840"/>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extLst>
              <a:ext uri="{FF2B5EF4-FFF2-40B4-BE49-F238E27FC236}">
                <a16:creationId xmlns:a16="http://schemas.microsoft.com/office/drawing/2014/main" id="{34CBBEB6-633C-4294-8DFE-0601925AD52E}"/>
              </a:ext>
            </a:extLst>
          </p:cNvPr>
          <p:cNvSpPr/>
          <p:nvPr/>
        </p:nvSpPr>
        <p:spPr>
          <a:xfrm>
            <a:off x="10518102" y="2949553"/>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16">
            <a:hlinkClick r:id="" action="ppaction://noaction" highlightClick="1"/>
            <a:extLst>
              <a:ext uri="{FF2B5EF4-FFF2-40B4-BE49-F238E27FC236}">
                <a16:creationId xmlns:a16="http://schemas.microsoft.com/office/drawing/2014/main" id="{49F64433-BB5F-46DF-833E-C99E4719B472}"/>
              </a:ext>
            </a:extLst>
          </p:cNvPr>
          <p:cNvSpPr/>
          <p:nvPr/>
        </p:nvSpPr>
        <p:spPr>
          <a:xfrm>
            <a:off x="10518102" y="342252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extLst>
              <a:ext uri="{FF2B5EF4-FFF2-40B4-BE49-F238E27FC236}">
                <a16:creationId xmlns:a16="http://schemas.microsoft.com/office/drawing/2014/main" id="{CA175326-5E0A-42CE-B4AC-DFE5B28BBF03}"/>
              </a:ext>
            </a:extLst>
          </p:cNvPr>
          <p:cNvSpPr/>
          <p:nvPr/>
        </p:nvSpPr>
        <p:spPr>
          <a:xfrm>
            <a:off x="10518102" y="3895484"/>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extLst>
              <a:ext uri="{FF2B5EF4-FFF2-40B4-BE49-F238E27FC236}">
                <a16:creationId xmlns:a16="http://schemas.microsoft.com/office/drawing/2014/main" id="{E86AAA69-EAB3-4DE9-9C03-C0B43AEE7FD0}"/>
              </a:ext>
            </a:extLst>
          </p:cNvPr>
          <p:cNvSpPr/>
          <p:nvPr/>
        </p:nvSpPr>
        <p:spPr>
          <a:xfrm>
            <a:off x="10518102" y="4368454"/>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extLst>
              <a:ext uri="{FF2B5EF4-FFF2-40B4-BE49-F238E27FC236}">
                <a16:creationId xmlns:a16="http://schemas.microsoft.com/office/drawing/2014/main" id="{2C68EAF6-C24B-49D1-9CAA-691C24741671}"/>
              </a:ext>
            </a:extLst>
          </p:cNvPr>
          <p:cNvSpPr/>
          <p:nvPr/>
        </p:nvSpPr>
        <p:spPr>
          <a:xfrm>
            <a:off x="10523362" y="486244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extLst>
              <a:ext uri="{FF2B5EF4-FFF2-40B4-BE49-F238E27FC236}">
                <a16:creationId xmlns:a16="http://schemas.microsoft.com/office/drawing/2014/main" id="{4AD5A141-D541-48C4-9C2E-8D53EC9A5AAC}"/>
              </a:ext>
            </a:extLst>
          </p:cNvPr>
          <p:cNvSpPr/>
          <p:nvPr/>
        </p:nvSpPr>
        <p:spPr>
          <a:xfrm>
            <a:off x="10523362" y="5351172"/>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extLst>
              <a:ext uri="{FF2B5EF4-FFF2-40B4-BE49-F238E27FC236}">
                <a16:creationId xmlns:a16="http://schemas.microsoft.com/office/drawing/2014/main" id="{3F50BFAC-49E5-4581-AAD9-4CE994675F0C}"/>
              </a:ext>
            </a:extLst>
          </p:cNvPr>
          <p:cNvSpPr/>
          <p:nvPr/>
        </p:nvSpPr>
        <p:spPr>
          <a:xfrm>
            <a:off x="10523362" y="5824146"/>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587426C-879F-422D-84A9-82C7705D62A8}"/>
              </a:ext>
            </a:extLst>
          </p:cNvPr>
          <p:cNvGrpSpPr/>
          <p:nvPr/>
        </p:nvGrpSpPr>
        <p:grpSpPr>
          <a:xfrm>
            <a:off x="9528180" y="2126997"/>
            <a:ext cx="2335106" cy="4144172"/>
            <a:chOff x="9647913" y="2178246"/>
            <a:chExt cx="2215224" cy="4066143"/>
          </a:xfrm>
        </p:grpSpPr>
        <p:sp>
          <p:nvSpPr>
            <p:cNvPr id="20" name="Rectangle 19">
              <a:extLst>
                <a:ext uri="{FF2B5EF4-FFF2-40B4-BE49-F238E27FC236}">
                  <a16:creationId xmlns:a16="http://schemas.microsoft.com/office/drawing/2014/main" id="{487FF2FA-81D1-4291-89AC-8EB3E97E633B}"/>
                </a:ext>
              </a:extLst>
            </p:cNvPr>
            <p:cNvSpPr/>
            <p:nvPr/>
          </p:nvSpPr>
          <p:spPr>
            <a:xfrm>
              <a:off x="9647913" y="2178246"/>
              <a:ext cx="2215224" cy="4066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3021CE1D-8059-4C7F-BBB6-F37074B1A32D}"/>
                </a:ext>
              </a:extLst>
            </p:cNvPr>
            <p:cNvSpPr txBox="1"/>
            <p:nvPr/>
          </p:nvSpPr>
          <p:spPr>
            <a:xfrm>
              <a:off x="9747484" y="3610565"/>
              <a:ext cx="2115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Broadway" panose="04040905080B02020502" pitchFamily="82" charset="0"/>
                  <a:ea typeface="+mn-ea"/>
                  <a:cs typeface="+mn-cs"/>
                </a:rPr>
                <a:t>¡</a:t>
              </a:r>
              <a:r>
                <a:rPr kumimoji="0" lang="en-GB" sz="2800" b="1" i="0" u="none" strike="noStrike" kern="1200" cap="none" spc="0" normalizeH="0" baseline="0" noProof="0" dirty="0" err="1">
                  <a:ln>
                    <a:noFill/>
                  </a:ln>
                  <a:effectLst/>
                  <a:uLnTx/>
                  <a:uFillTx/>
                  <a:latin typeface="Broadway" panose="04040905080B02020502" pitchFamily="82" charset="0"/>
                  <a:ea typeface="+mn-ea"/>
                  <a:cs typeface="+mn-cs"/>
                </a:rPr>
                <a:t>correcto</a:t>
              </a:r>
              <a:r>
                <a:rPr kumimoji="0" lang="en-GB" sz="2800" b="1" i="0" u="none" strike="noStrike" kern="1200" cap="none" spc="0" normalizeH="0" baseline="0" noProof="0" dirty="0">
                  <a:ln>
                    <a:noFill/>
                  </a:ln>
                  <a:effectLst/>
                  <a:uLnTx/>
                  <a:uFillTx/>
                  <a:latin typeface="Broadway" panose="04040905080B02020502" pitchFamily="82" charset="0"/>
                  <a:ea typeface="+mn-ea"/>
                  <a:cs typeface="+mn-cs"/>
                </a:rPr>
                <a:t>!</a:t>
              </a:r>
            </a:p>
          </p:txBody>
        </p:sp>
      </p:grpSp>
      <p:sp>
        <p:nvSpPr>
          <p:cNvPr id="38" name="TextBox 37">
            <a:extLst>
              <a:ext uri="{FF2B5EF4-FFF2-40B4-BE49-F238E27FC236}">
                <a16:creationId xmlns:a16="http://schemas.microsoft.com/office/drawing/2014/main" id="{1868A99B-562C-4EEE-A1AB-11FEBC4A9EE5}"/>
              </a:ext>
            </a:extLst>
          </p:cNvPr>
          <p:cNvSpPr txBox="1"/>
          <p:nvPr/>
        </p:nvSpPr>
        <p:spPr>
          <a:xfrm>
            <a:off x="10562234" y="2473429"/>
            <a:ext cx="447870" cy="400110"/>
          </a:xfrm>
          <a:prstGeom prst="rect">
            <a:avLst/>
          </a:prstGeom>
          <a:noFill/>
        </p:spPr>
        <p:txBody>
          <a:bodyPr wrap="square" rtlCol="0">
            <a:spAutoFit/>
          </a:bodyPr>
          <a:lstStyle/>
          <a:p>
            <a:pPr algn="l"/>
            <a:r>
              <a:rPr lang="en-GB" sz="2000" b="1" dirty="0">
                <a:solidFill>
                  <a:schemeClr val="bg1"/>
                </a:solidFill>
              </a:rPr>
              <a:t>1</a:t>
            </a:r>
          </a:p>
        </p:txBody>
      </p:sp>
      <p:sp>
        <p:nvSpPr>
          <p:cNvPr id="39" name="TextBox 38">
            <a:extLst>
              <a:ext uri="{FF2B5EF4-FFF2-40B4-BE49-F238E27FC236}">
                <a16:creationId xmlns:a16="http://schemas.microsoft.com/office/drawing/2014/main" id="{E9A0014A-11D3-4B94-8A8A-735003F65C72}"/>
              </a:ext>
            </a:extLst>
          </p:cNvPr>
          <p:cNvSpPr txBox="1"/>
          <p:nvPr/>
        </p:nvSpPr>
        <p:spPr>
          <a:xfrm>
            <a:off x="10565346" y="2924405"/>
            <a:ext cx="447870" cy="400110"/>
          </a:xfrm>
          <a:prstGeom prst="rect">
            <a:avLst/>
          </a:prstGeom>
          <a:noFill/>
        </p:spPr>
        <p:txBody>
          <a:bodyPr wrap="square" rtlCol="0">
            <a:spAutoFit/>
          </a:bodyPr>
          <a:lstStyle/>
          <a:p>
            <a:pPr algn="l"/>
            <a:r>
              <a:rPr lang="en-GB" sz="2000" b="1" dirty="0">
                <a:solidFill>
                  <a:schemeClr val="bg1"/>
                </a:solidFill>
              </a:rPr>
              <a:t>3</a:t>
            </a:r>
          </a:p>
        </p:txBody>
      </p:sp>
      <p:sp>
        <p:nvSpPr>
          <p:cNvPr id="40" name="TextBox 39">
            <a:extLst>
              <a:ext uri="{FF2B5EF4-FFF2-40B4-BE49-F238E27FC236}">
                <a16:creationId xmlns:a16="http://schemas.microsoft.com/office/drawing/2014/main" id="{AB4BDA5D-CAE4-4166-A930-2BD632D9EBEA}"/>
              </a:ext>
            </a:extLst>
          </p:cNvPr>
          <p:cNvSpPr txBox="1"/>
          <p:nvPr/>
        </p:nvSpPr>
        <p:spPr>
          <a:xfrm>
            <a:off x="10565346" y="3409591"/>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1" name="TextBox 40">
            <a:extLst>
              <a:ext uri="{FF2B5EF4-FFF2-40B4-BE49-F238E27FC236}">
                <a16:creationId xmlns:a16="http://schemas.microsoft.com/office/drawing/2014/main" id="{A0CC076B-6C97-4543-9CDB-E23E34380BE6}"/>
              </a:ext>
            </a:extLst>
          </p:cNvPr>
          <p:cNvSpPr txBox="1"/>
          <p:nvPr/>
        </p:nvSpPr>
        <p:spPr>
          <a:xfrm>
            <a:off x="10565346" y="3894787"/>
            <a:ext cx="447870" cy="400110"/>
          </a:xfrm>
          <a:prstGeom prst="rect">
            <a:avLst/>
          </a:prstGeom>
          <a:noFill/>
        </p:spPr>
        <p:txBody>
          <a:bodyPr wrap="square" rtlCol="0">
            <a:spAutoFit/>
          </a:bodyPr>
          <a:lstStyle/>
          <a:p>
            <a:pPr algn="l"/>
            <a:r>
              <a:rPr lang="en-GB" sz="2000" b="1" dirty="0">
                <a:solidFill>
                  <a:schemeClr val="bg1"/>
                </a:solidFill>
              </a:rPr>
              <a:t>1</a:t>
            </a:r>
          </a:p>
        </p:txBody>
      </p:sp>
      <p:sp>
        <p:nvSpPr>
          <p:cNvPr id="42" name="TextBox 41">
            <a:extLst>
              <a:ext uri="{FF2B5EF4-FFF2-40B4-BE49-F238E27FC236}">
                <a16:creationId xmlns:a16="http://schemas.microsoft.com/office/drawing/2014/main" id="{A538413E-AC41-439B-9ED6-333E452751B8}"/>
              </a:ext>
            </a:extLst>
          </p:cNvPr>
          <p:cNvSpPr txBox="1"/>
          <p:nvPr/>
        </p:nvSpPr>
        <p:spPr>
          <a:xfrm>
            <a:off x="10546685" y="4342659"/>
            <a:ext cx="447870" cy="400110"/>
          </a:xfrm>
          <a:prstGeom prst="rect">
            <a:avLst/>
          </a:prstGeom>
          <a:noFill/>
        </p:spPr>
        <p:txBody>
          <a:bodyPr wrap="square" rtlCol="0">
            <a:spAutoFit/>
          </a:bodyPr>
          <a:lstStyle/>
          <a:p>
            <a:pPr algn="l"/>
            <a:r>
              <a:rPr lang="en-GB" sz="2000" b="1" dirty="0">
                <a:solidFill>
                  <a:schemeClr val="bg1"/>
                </a:solidFill>
              </a:rPr>
              <a:t>4</a:t>
            </a:r>
          </a:p>
        </p:txBody>
      </p:sp>
      <p:sp>
        <p:nvSpPr>
          <p:cNvPr id="43" name="TextBox 42">
            <a:extLst>
              <a:ext uri="{FF2B5EF4-FFF2-40B4-BE49-F238E27FC236}">
                <a16:creationId xmlns:a16="http://schemas.microsoft.com/office/drawing/2014/main" id="{CE803DF0-70DE-4F51-83F7-8078C4FE7569}"/>
              </a:ext>
            </a:extLst>
          </p:cNvPr>
          <p:cNvSpPr txBox="1"/>
          <p:nvPr/>
        </p:nvSpPr>
        <p:spPr>
          <a:xfrm>
            <a:off x="10568458" y="4868286"/>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4" name="TextBox 43">
            <a:extLst>
              <a:ext uri="{FF2B5EF4-FFF2-40B4-BE49-F238E27FC236}">
                <a16:creationId xmlns:a16="http://schemas.microsoft.com/office/drawing/2014/main" id="{0CE43B84-178D-4B46-91E1-05B4315019D8}"/>
              </a:ext>
            </a:extLst>
          </p:cNvPr>
          <p:cNvSpPr txBox="1"/>
          <p:nvPr/>
        </p:nvSpPr>
        <p:spPr>
          <a:xfrm>
            <a:off x="10546685" y="5350355"/>
            <a:ext cx="447870" cy="400110"/>
          </a:xfrm>
          <a:prstGeom prst="rect">
            <a:avLst/>
          </a:prstGeom>
          <a:noFill/>
        </p:spPr>
        <p:txBody>
          <a:bodyPr wrap="square" rtlCol="0">
            <a:spAutoFit/>
          </a:bodyPr>
          <a:lstStyle/>
          <a:p>
            <a:pPr algn="l"/>
            <a:r>
              <a:rPr lang="en-GB" sz="2000" b="1" dirty="0">
                <a:solidFill>
                  <a:schemeClr val="bg1"/>
                </a:solidFill>
              </a:rPr>
              <a:t>2</a:t>
            </a:r>
          </a:p>
        </p:txBody>
      </p:sp>
      <p:sp>
        <p:nvSpPr>
          <p:cNvPr id="45" name="TextBox 44">
            <a:extLst>
              <a:ext uri="{FF2B5EF4-FFF2-40B4-BE49-F238E27FC236}">
                <a16:creationId xmlns:a16="http://schemas.microsoft.com/office/drawing/2014/main" id="{61DADD32-BD7C-483F-B199-29FDE70D8719}"/>
              </a:ext>
            </a:extLst>
          </p:cNvPr>
          <p:cNvSpPr txBox="1"/>
          <p:nvPr/>
        </p:nvSpPr>
        <p:spPr>
          <a:xfrm>
            <a:off x="10528024" y="5835551"/>
            <a:ext cx="447870" cy="400110"/>
          </a:xfrm>
          <a:prstGeom prst="rect">
            <a:avLst/>
          </a:prstGeom>
          <a:noFill/>
        </p:spPr>
        <p:txBody>
          <a:bodyPr wrap="square" rtlCol="0">
            <a:spAutoFit/>
          </a:bodyPr>
          <a:lstStyle/>
          <a:p>
            <a:pPr algn="l"/>
            <a:r>
              <a:rPr lang="en-GB" sz="2000" b="1" dirty="0">
                <a:solidFill>
                  <a:schemeClr val="bg1"/>
                </a:solidFill>
              </a:rPr>
              <a:t>3</a:t>
            </a:r>
          </a:p>
        </p:txBody>
      </p:sp>
      <p:pic>
        <p:nvPicPr>
          <p:cNvPr id="47" name="Picture 46">
            <a:extLst>
              <a:ext uri="{FF2B5EF4-FFF2-40B4-BE49-F238E27FC236}">
                <a16:creationId xmlns:a16="http://schemas.microsoft.com/office/drawing/2014/main" id="{B3CCDC8E-7000-49C1-A7CE-6229881235D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50769" y="-111068"/>
            <a:ext cx="3677452" cy="2068567"/>
          </a:xfrm>
          <a:prstGeom prst="rect">
            <a:avLst/>
          </a:prstGeom>
        </p:spPr>
      </p:pic>
    </p:spTree>
    <p:extLst>
      <p:ext uri="{BB962C8B-B14F-4D97-AF65-F5344CB8AC3E}">
        <p14:creationId xmlns:p14="http://schemas.microsoft.com/office/powerpoint/2010/main" val="157741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795010" cy="647577"/>
          </a:xfrm>
        </p:spPr>
        <p:txBody>
          <a:bodyPr>
            <a:normAutofit/>
          </a:bodyPr>
          <a:lstStyle/>
          <a:p>
            <a:r>
              <a:rPr lang="en-GB" sz="2400" dirty="0" err="1">
                <a:solidFill>
                  <a:schemeClr val="bg1"/>
                </a:solidFill>
              </a:rPr>
              <a:t>Estar</a:t>
            </a:r>
            <a:r>
              <a:rPr lang="en-GB" sz="2400" dirty="0">
                <a:solidFill>
                  <a:schemeClr val="bg1"/>
                </a:solidFill>
              </a:rPr>
              <a:t>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8211075" y="3536275"/>
            <a:ext cx="3613011" cy="752318"/>
          </a:xfrm>
          <a:prstGeom prst="wedgeRoundRectCallout">
            <a:avLst>
              <a:gd name="adj1" fmla="val -53386"/>
              <a:gd name="adj2" fmla="val -195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latin typeface="Century Gothic" panose="020F0302020204030204"/>
              </a:rPr>
              <a:t>‘Estar’ has the same </a:t>
            </a:r>
            <a:r>
              <a:rPr lang="en-GB" sz="2000" b="1">
                <a:solidFill>
                  <a:schemeClr val="tx1"/>
                </a:solidFill>
                <a:latin typeface="Century Gothic" panose="020F0302020204030204"/>
              </a:rPr>
              <a:t>–áis </a:t>
            </a:r>
            <a:r>
              <a:rPr lang="en-GB" sz="2000">
                <a:solidFill>
                  <a:schemeClr val="tx1"/>
                </a:solidFill>
                <a:latin typeface="Century Gothic" panose="020F0302020204030204"/>
              </a:rPr>
              <a:t>ending as other -ar verbs.</a:t>
            </a:r>
            <a:endParaRPr kumimoji="0" lang="en-GB" sz="2000" b="0" i="0" u="none" strike="noStrike" kern="1200" cap="none" spc="0" normalizeH="0" baseline="0" noProof="0">
              <a:ln>
                <a:noFill/>
              </a:ln>
              <a:solidFill>
                <a:schemeClr val="tx1"/>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3CC80B4A-8FB9-5141-8C3B-F7B756E6597D}"/>
              </a:ext>
            </a:extLst>
          </p:cNvPr>
          <p:cNvSpPr txBox="1"/>
          <p:nvPr/>
        </p:nvSpPr>
        <p:spPr>
          <a:xfrm>
            <a:off x="180000" y="1296000"/>
            <a:ext cx="10638696" cy="465320"/>
          </a:xfrm>
          <a:prstGeom prst="rect">
            <a:avLst/>
          </a:prstGeom>
          <a:noFill/>
        </p:spPr>
        <p:txBody>
          <a:bodyPr wrap="square" rtlCol="0">
            <a:spAutoFit/>
          </a:bodyPr>
          <a:lstStyle/>
          <a:p>
            <a:pPr>
              <a:lnSpc>
                <a:spcPct val="110000"/>
              </a:lnSpc>
            </a:pPr>
            <a:r>
              <a:rPr lang="en-US" sz="2400" dirty="0"/>
              <a:t>‘</a:t>
            </a:r>
            <a:r>
              <a:rPr lang="en-US" sz="2400" dirty="0" err="1"/>
              <a:t>Estar</a:t>
            </a:r>
            <a:r>
              <a:rPr lang="en-US" sz="2400" dirty="0"/>
              <a:t>’ means _______ and is used to express a ______ or a location.</a:t>
            </a:r>
          </a:p>
        </p:txBody>
      </p:sp>
      <p:sp>
        <p:nvSpPr>
          <p:cNvPr id="24" name="TextBox 23"/>
          <p:cNvSpPr txBox="1"/>
          <p:nvPr/>
        </p:nvSpPr>
        <p:spPr>
          <a:xfrm>
            <a:off x="2324283" y="1293552"/>
            <a:ext cx="1304743" cy="461665"/>
          </a:xfrm>
          <a:prstGeom prst="rect">
            <a:avLst/>
          </a:prstGeom>
          <a:noFill/>
        </p:spPr>
        <p:txBody>
          <a:bodyPr wrap="square" rtlCol="0">
            <a:spAutoFit/>
          </a:bodyPr>
          <a:lstStyle/>
          <a:p>
            <a:r>
              <a:rPr lang="en-US" sz="2400" b="1"/>
              <a:t>‘to be’</a:t>
            </a:r>
            <a:endParaRPr lang="en-US" sz="2400" b="1" dirty="0"/>
          </a:p>
        </p:txBody>
      </p:sp>
      <p:sp>
        <p:nvSpPr>
          <p:cNvPr id="25" name="TextBox 24"/>
          <p:cNvSpPr txBox="1"/>
          <p:nvPr/>
        </p:nvSpPr>
        <p:spPr>
          <a:xfrm>
            <a:off x="7094722" y="1293551"/>
            <a:ext cx="994410" cy="461665"/>
          </a:xfrm>
          <a:prstGeom prst="rect">
            <a:avLst/>
          </a:prstGeom>
          <a:noFill/>
        </p:spPr>
        <p:txBody>
          <a:bodyPr wrap="square" rtlCol="0">
            <a:spAutoFit/>
          </a:bodyPr>
          <a:lstStyle/>
          <a:p>
            <a:r>
              <a:rPr lang="en-US" sz="2400" b="1" dirty="0"/>
              <a:t>state</a:t>
            </a:r>
          </a:p>
        </p:txBody>
      </p:sp>
      <p:sp>
        <p:nvSpPr>
          <p:cNvPr id="26" name="TextBox 25"/>
          <p:cNvSpPr txBox="1"/>
          <p:nvPr/>
        </p:nvSpPr>
        <p:spPr>
          <a:xfrm>
            <a:off x="5263026" y="2969293"/>
            <a:ext cx="3615840" cy="461665"/>
          </a:xfrm>
          <a:prstGeom prst="rect">
            <a:avLst/>
          </a:prstGeom>
          <a:noFill/>
        </p:spPr>
        <p:txBody>
          <a:bodyPr wrap="square" rtlCol="0">
            <a:spAutoFit/>
          </a:bodyPr>
          <a:lstStyle/>
          <a:p>
            <a:r>
              <a:rPr lang="en-US" sz="2400" b="1" i="1" dirty="0" err="1">
                <a:solidFill>
                  <a:schemeClr val="tx2"/>
                </a:solidFill>
              </a:rPr>
              <a:t>Estás</a:t>
            </a:r>
            <a:r>
              <a:rPr lang="en-US" sz="2400" i="1" dirty="0">
                <a:solidFill>
                  <a:schemeClr val="accent5">
                    <a:lumMod val="50000"/>
                  </a:schemeClr>
                </a:solidFill>
              </a:rPr>
              <a:t> </a:t>
            </a:r>
            <a:r>
              <a:rPr lang="en-US" sz="2400" i="1" dirty="0"/>
              <a:t>con </a:t>
            </a:r>
            <a:r>
              <a:rPr lang="en-US" sz="2400" i="1" dirty="0" err="1"/>
              <a:t>tu</a:t>
            </a:r>
            <a:r>
              <a:rPr lang="en-US" sz="2400" i="1" dirty="0"/>
              <a:t> </a:t>
            </a:r>
            <a:r>
              <a:rPr lang="en-US" sz="2400" i="1" dirty="0" err="1"/>
              <a:t>mamá</a:t>
            </a:r>
            <a:r>
              <a:rPr lang="en-US" sz="2400" i="1" dirty="0"/>
              <a:t>.</a:t>
            </a:r>
          </a:p>
        </p:txBody>
      </p:sp>
      <p:sp>
        <p:nvSpPr>
          <p:cNvPr id="27" name="TextBox 26"/>
          <p:cNvSpPr txBox="1"/>
          <p:nvPr/>
        </p:nvSpPr>
        <p:spPr>
          <a:xfrm>
            <a:off x="5275927" y="4619452"/>
            <a:ext cx="5930514" cy="461665"/>
          </a:xfrm>
          <a:prstGeom prst="rect">
            <a:avLst/>
          </a:prstGeom>
          <a:noFill/>
        </p:spPr>
        <p:txBody>
          <a:bodyPr wrap="square" rtlCol="0">
            <a:spAutoFit/>
          </a:bodyPr>
          <a:lstStyle/>
          <a:p>
            <a:r>
              <a:rPr lang="en-US" sz="2400" b="1" i="1" dirty="0" err="1">
                <a:solidFill>
                  <a:schemeClr val="tx2"/>
                </a:solidFill>
              </a:rPr>
              <a:t>Estáis</a:t>
            </a:r>
            <a:r>
              <a:rPr lang="en-US" sz="2400" i="1" dirty="0">
                <a:solidFill>
                  <a:schemeClr val="accent5">
                    <a:lumMod val="50000"/>
                  </a:schemeClr>
                </a:solidFill>
              </a:rPr>
              <a:t> </a:t>
            </a:r>
            <a:r>
              <a:rPr lang="en-US" sz="2400" i="1" dirty="0" err="1"/>
              <a:t>juntos</a:t>
            </a:r>
            <a:r>
              <a:rPr lang="en-US" sz="2400" i="1" dirty="0"/>
              <a:t>/juntas.</a:t>
            </a:r>
          </a:p>
        </p:txBody>
      </p:sp>
      <p:sp>
        <p:nvSpPr>
          <p:cNvPr id="28" name="TextBox 27"/>
          <p:cNvSpPr txBox="1"/>
          <p:nvPr/>
        </p:nvSpPr>
        <p:spPr>
          <a:xfrm>
            <a:off x="294300" y="2154256"/>
            <a:ext cx="8621100" cy="461665"/>
          </a:xfrm>
          <a:prstGeom prst="rect">
            <a:avLst/>
          </a:prstGeom>
          <a:noFill/>
        </p:spPr>
        <p:txBody>
          <a:bodyPr wrap="square" rtlCol="0">
            <a:spAutoFit/>
          </a:bodyPr>
          <a:lstStyle/>
          <a:p>
            <a:r>
              <a:rPr lang="en-US" sz="2400" dirty="0"/>
              <a:t>To say ‘</a:t>
            </a:r>
            <a:r>
              <a:rPr lang="en-US" sz="2400" b="1" dirty="0"/>
              <a:t>you are</a:t>
            </a:r>
            <a:r>
              <a:rPr lang="en-US" sz="2400" dirty="0"/>
              <a:t>’ for </a:t>
            </a:r>
            <a:r>
              <a:rPr lang="en-US" sz="2400" b="1" dirty="0"/>
              <a:t>one</a:t>
            </a:r>
            <a:r>
              <a:rPr lang="en-US" sz="2400" dirty="0"/>
              <a:t> person, use ______ .</a:t>
            </a:r>
          </a:p>
        </p:txBody>
      </p:sp>
      <p:sp>
        <p:nvSpPr>
          <p:cNvPr id="29" name="TextBox 28"/>
          <p:cNvSpPr txBox="1"/>
          <p:nvPr/>
        </p:nvSpPr>
        <p:spPr>
          <a:xfrm>
            <a:off x="294300" y="3796902"/>
            <a:ext cx="10856300" cy="461665"/>
          </a:xfrm>
          <a:prstGeom prst="rect">
            <a:avLst/>
          </a:prstGeom>
          <a:noFill/>
        </p:spPr>
        <p:txBody>
          <a:bodyPr wrap="square" rtlCol="0">
            <a:spAutoFit/>
          </a:bodyPr>
          <a:lstStyle/>
          <a:p>
            <a:r>
              <a:rPr lang="en-US" sz="2400" dirty="0"/>
              <a:t>To say ‘</a:t>
            </a:r>
            <a:r>
              <a:rPr lang="en-US" sz="2400" b="1" dirty="0"/>
              <a:t>you are</a:t>
            </a:r>
            <a:r>
              <a:rPr lang="en-US" sz="2400" dirty="0"/>
              <a:t>’ for </a:t>
            </a:r>
            <a:r>
              <a:rPr lang="en-US" sz="2400" b="1" dirty="0"/>
              <a:t>two or more</a:t>
            </a:r>
            <a:r>
              <a:rPr lang="en-US" sz="2400" dirty="0"/>
              <a:t> people, use ______ .</a:t>
            </a:r>
          </a:p>
        </p:txBody>
      </p:sp>
      <p:sp>
        <p:nvSpPr>
          <p:cNvPr id="30" name="TextBox 29"/>
          <p:cNvSpPr txBox="1"/>
          <p:nvPr/>
        </p:nvSpPr>
        <p:spPr>
          <a:xfrm>
            <a:off x="929300" y="2975579"/>
            <a:ext cx="3776716" cy="461665"/>
          </a:xfrm>
          <a:prstGeom prst="rect">
            <a:avLst/>
          </a:prstGeom>
          <a:noFill/>
        </p:spPr>
        <p:txBody>
          <a:bodyPr wrap="square" rtlCol="0">
            <a:spAutoFit/>
          </a:bodyPr>
          <a:lstStyle/>
          <a:p>
            <a:r>
              <a:rPr lang="en-US" sz="2400" dirty="0"/>
              <a:t>You are with your mum. </a:t>
            </a:r>
          </a:p>
        </p:txBody>
      </p:sp>
      <p:sp>
        <p:nvSpPr>
          <p:cNvPr id="31" name="TextBox 30"/>
          <p:cNvSpPr txBox="1"/>
          <p:nvPr/>
        </p:nvSpPr>
        <p:spPr>
          <a:xfrm>
            <a:off x="929300" y="4618223"/>
            <a:ext cx="3426799" cy="461665"/>
          </a:xfrm>
          <a:prstGeom prst="rect">
            <a:avLst/>
          </a:prstGeom>
          <a:noFill/>
        </p:spPr>
        <p:txBody>
          <a:bodyPr wrap="square" rtlCol="0">
            <a:spAutoFit/>
          </a:bodyPr>
          <a:lstStyle/>
          <a:p>
            <a:r>
              <a:rPr lang="en-US" sz="2400" dirty="0"/>
              <a:t>You (all) are together. </a:t>
            </a:r>
            <a:r>
              <a:rPr lang="en-US" sz="2000" dirty="0"/>
              <a:t> </a:t>
            </a:r>
          </a:p>
        </p:txBody>
      </p:sp>
      <p:sp>
        <p:nvSpPr>
          <p:cNvPr id="32" name="TextBox 31"/>
          <p:cNvSpPr txBox="1"/>
          <p:nvPr/>
        </p:nvSpPr>
        <p:spPr>
          <a:xfrm>
            <a:off x="5678708" y="2116863"/>
            <a:ext cx="970448" cy="461665"/>
          </a:xfrm>
          <a:prstGeom prst="rect">
            <a:avLst/>
          </a:prstGeom>
          <a:noFill/>
        </p:spPr>
        <p:txBody>
          <a:bodyPr wrap="square" rtlCol="0">
            <a:spAutoFit/>
          </a:bodyPr>
          <a:lstStyle/>
          <a:p>
            <a:r>
              <a:rPr lang="en-US" sz="2400" b="1" dirty="0" err="1">
                <a:solidFill>
                  <a:schemeClr val="tx2"/>
                </a:solidFill>
              </a:rPr>
              <a:t>estás</a:t>
            </a:r>
            <a:endParaRPr lang="en-US" sz="2400" b="1" dirty="0">
              <a:solidFill>
                <a:schemeClr val="tx2"/>
              </a:solidFill>
            </a:endParaRPr>
          </a:p>
        </p:txBody>
      </p:sp>
      <p:sp>
        <p:nvSpPr>
          <p:cNvPr id="35" name="Google Shape;898;p32">
            <a:hlinkClick r:id="" action="ppaction://noaction">
              <a:snd r:embed="rId3" name="1 Esta%CC%81s con.wav"/>
            </a:hlinkClick>
          </p:cNvPr>
          <p:cNvSpPr/>
          <p:nvPr/>
        </p:nvSpPr>
        <p:spPr>
          <a:xfrm>
            <a:off x="407229" y="300595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899;p32">
            <a:hlinkClick r:id="" action="ppaction://noaction">
              <a:snd r:embed="rId4" name="2 Esta%CC%81is juntos as.wav"/>
            </a:hlinkClick>
          </p:cNvPr>
          <p:cNvSpPr/>
          <p:nvPr/>
        </p:nvSpPr>
        <p:spPr>
          <a:xfrm>
            <a:off x="407229" y="461588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Rounded Rectangular Callout 36"/>
          <p:cNvSpPr/>
          <p:nvPr/>
        </p:nvSpPr>
        <p:spPr>
          <a:xfrm>
            <a:off x="4528049" y="5364763"/>
            <a:ext cx="3978263" cy="942722"/>
          </a:xfrm>
          <a:prstGeom prst="wedgeRoundRectCallout">
            <a:avLst>
              <a:gd name="adj1" fmla="val -19227"/>
              <a:gd name="adj2" fmla="val -6409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latin typeface="Century Gothic" panose="020F0302020204030204"/>
              </a:rPr>
              <a:t>Remember, </a:t>
            </a:r>
            <a:r>
              <a:rPr lang="en-GB" sz="2000">
                <a:solidFill>
                  <a:schemeClr val="tx1"/>
                </a:solidFill>
              </a:rPr>
              <a:t>the final syllable is stressed, so there is an accent on the ‘a’.</a:t>
            </a:r>
            <a:r>
              <a:rPr lang="en-GB" sz="2000">
                <a:solidFill>
                  <a:schemeClr val="tx1"/>
                </a:solidFill>
                <a:latin typeface="Century Gothic" panose="020F0302020204030204"/>
              </a:rPr>
              <a:t> </a:t>
            </a:r>
            <a:endParaRPr kumimoji="0" lang="en-GB" sz="2000" b="0" i="0" u="none" strike="noStrike" kern="1200" cap="none" spc="0" normalizeH="0" baseline="0" noProof="0">
              <a:ln>
                <a:noFill/>
              </a:ln>
              <a:solidFill>
                <a:schemeClr val="tx1"/>
              </a:solidFill>
              <a:effectLst/>
              <a:uLnTx/>
              <a:uFillTx/>
              <a:latin typeface="Century Gothic" panose="020F0302020204030204"/>
            </a:endParaRPr>
          </a:p>
        </p:txBody>
      </p:sp>
      <p:sp>
        <p:nvSpPr>
          <p:cNvPr id="22" name="TextBox 31">
            <a:extLst>
              <a:ext uri="{FF2B5EF4-FFF2-40B4-BE49-F238E27FC236}">
                <a16:creationId xmlns:a16="http://schemas.microsoft.com/office/drawing/2014/main" id="{85A63372-7525-9D47-9AD5-789AD8F4E6C1}"/>
              </a:ext>
            </a:extLst>
          </p:cNvPr>
          <p:cNvSpPr txBox="1"/>
          <p:nvPr/>
        </p:nvSpPr>
        <p:spPr>
          <a:xfrm>
            <a:off x="6914526" y="3761817"/>
            <a:ext cx="1246126" cy="461665"/>
          </a:xfrm>
          <a:prstGeom prst="rect">
            <a:avLst/>
          </a:prstGeom>
          <a:noFill/>
        </p:spPr>
        <p:txBody>
          <a:bodyPr wrap="square" rtlCol="0">
            <a:spAutoFit/>
          </a:bodyPr>
          <a:lstStyle/>
          <a:p>
            <a:r>
              <a:rPr lang="en-US" sz="2400" b="1" dirty="0" err="1">
                <a:solidFill>
                  <a:schemeClr val="tx2"/>
                </a:solidFill>
              </a:rPr>
              <a:t>estáis</a:t>
            </a:r>
            <a:endParaRPr lang="en-US" sz="2400" b="1" dirty="0">
              <a:solidFill>
                <a:schemeClr val="tx2"/>
              </a:solidFill>
            </a:endParaRPr>
          </a:p>
        </p:txBody>
      </p:sp>
    </p:spTree>
    <p:extLst>
      <p:ext uri="{BB962C8B-B14F-4D97-AF65-F5344CB8AC3E}">
        <p14:creationId xmlns:p14="http://schemas.microsoft.com/office/powerpoint/2010/main" val="30092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p:bldP spid="27" grpId="0"/>
      <p:bldP spid="28" grpId="0"/>
      <p:bldP spid="29" grpId="0"/>
      <p:bldP spid="30" grpId="0"/>
      <p:bldP spid="31" grpId="0"/>
      <p:bldP spid="32" grpId="0"/>
      <p:bldP spid="37"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206490" cy="647577"/>
          </a:xfrm>
        </p:spPr>
        <p:txBody>
          <a:bodyPr>
            <a:normAutofit fontScale="90000"/>
          </a:bodyPr>
          <a:lstStyle/>
          <a:p>
            <a:r>
              <a:rPr lang="en-GB" sz="2200" b="1" dirty="0">
                <a:solidFill>
                  <a:schemeClr val="bg1"/>
                </a:solidFill>
              </a:rPr>
              <a:t>Talking about what’s happening now: </a:t>
            </a:r>
            <a:br>
              <a:rPr lang="en-GB" sz="2200" b="1" dirty="0">
                <a:solidFill>
                  <a:schemeClr val="bg1"/>
                </a:solidFill>
              </a:rPr>
            </a:br>
            <a:r>
              <a:rPr lang="en-GB" sz="2200" b="1" dirty="0">
                <a:solidFill>
                  <a:schemeClr val="bg1"/>
                </a:solidFill>
              </a:rPr>
              <a:t>Present continuous: –</a:t>
            </a:r>
            <a:r>
              <a:rPr lang="en-GB" sz="2200" b="1" dirty="0" err="1">
                <a:solidFill>
                  <a:schemeClr val="bg1"/>
                </a:solidFill>
              </a:rPr>
              <a:t>ar</a:t>
            </a:r>
            <a:r>
              <a:rPr lang="en-GB" sz="2200" b="1" dirty="0">
                <a:solidFill>
                  <a:schemeClr val="bg1"/>
                </a:solidFill>
              </a:rPr>
              <a:t> , –er and –</a:t>
            </a:r>
            <a:r>
              <a:rPr lang="en-GB" sz="2200" b="1" dirty="0" err="1">
                <a:solidFill>
                  <a:schemeClr val="bg1"/>
                </a:solidFill>
              </a:rPr>
              <a:t>ir</a:t>
            </a:r>
            <a:r>
              <a:rPr lang="en-GB" sz="2200" b="1" dirty="0">
                <a:solidFill>
                  <a:schemeClr val="bg1"/>
                </a:solidFill>
              </a:rPr>
              <a:t> verbs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5168" y="1354288"/>
            <a:ext cx="12678668" cy="402803"/>
          </a:xfrm>
          <a:prstGeom prst="rect">
            <a:avLst/>
          </a:prstGeom>
          <a:noFill/>
        </p:spPr>
        <p:txBody>
          <a:bodyPr wrap="square" rtlCol="0">
            <a:spAutoFit/>
          </a:bodyPr>
          <a:lstStyle/>
          <a:p>
            <a:pPr lvl="0">
              <a:lnSpc>
                <a:spcPct val="110000"/>
              </a:lnSpc>
              <a:defRPr/>
            </a:pPr>
            <a:r>
              <a:rPr kumimoji="0" lang="en-US" sz="2000" b="0" i="0" u="none" strike="noStrike" kern="1200" cap="none" spc="0" normalizeH="0" baseline="0" noProof="0" dirty="0">
                <a:ln>
                  <a:noFill/>
                </a:ln>
                <a:effectLst/>
                <a:uLnTx/>
                <a:uFillTx/>
                <a:latin typeface="Century Gothic"/>
                <a:ea typeface="+mn-ea"/>
                <a:cs typeface="+mn-cs"/>
              </a:rPr>
              <a:t>For an </a:t>
            </a:r>
            <a:r>
              <a:rPr kumimoji="0" lang="en-US" sz="2000" b="1" i="1" u="none" strike="noStrike" kern="1200" cap="none" spc="0" normalizeH="0" baseline="0" noProof="0" dirty="0">
                <a:ln>
                  <a:noFill/>
                </a:ln>
                <a:effectLst/>
                <a:uLnTx/>
                <a:uFillTx/>
                <a:latin typeface="Century Gothic"/>
                <a:ea typeface="+mn-ea"/>
                <a:cs typeface="+mn-cs"/>
              </a:rPr>
              <a:t>ongoing</a:t>
            </a:r>
            <a:r>
              <a:rPr kumimoji="0" lang="en-US" sz="2000" b="0" i="0" u="none" strike="noStrike" kern="1200" cap="none" spc="0" normalizeH="0" baseline="0" noProof="0" dirty="0">
                <a:ln>
                  <a:noFill/>
                </a:ln>
                <a:effectLst/>
                <a:uLnTx/>
                <a:uFillTx/>
                <a:latin typeface="Century Gothic"/>
                <a:ea typeface="+mn-ea"/>
                <a:cs typeface="+mn-cs"/>
              </a:rPr>
              <a:t> event in the present, you can use </a:t>
            </a:r>
            <a:r>
              <a:rPr kumimoji="0" lang="en-US" sz="2000" b="1" i="1" u="none" strike="noStrike" kern="1200" cap="none" spc="0" normalizeH="0" baseline="0" noProof="0" dirty="0">
                <a:ln>
                  <a:noFill/>
                </a:ln>
                <a:effectLst/>
                <a:uLnTx/>
                <a:uFillTx/>
                <a:latin typeface="Century Gothic"/>
                <a:ea typeface="+mn-ea"/>
                <a:cs typeface="+mn-cs"/>
              </a:rPr>
              <a:t>______ </a:t>
            </a:r>
            <a:r>
              <a:rPr kumimoji="0" lang="en-US" sz="2000" b="0" i="0" u="none" strike="noStrike" kern="1200" cap="none" spc="0" normalizeH="0" baseline="0" noProof="0" dirty="0">
                <a:ln>
                  <a:noFill/>
                </a:ln>
                <a:effectLst/>
                <a:uLnTx/>
                <a:uFillTx/>
                <a:latin typeface="Century Gothic"/>
                <a:ea typeface="+mn-ea"/>
                <a:cs typeface="+mn-cs"/>
              </a:rPr>
              <a:t>with</a:t>
            </a:r>
            <a:r>
              <a:rPr kumimoji="0" lang="en-US" sz="2000" b="0" i="0" u="none" strike="noStrike" kern="1200" cap="none" spc="0" normalizeH="0" noProof="0" dirty="0">
                <a:ln>
                  <a:noFill/>
                </a:ln>
                <a:effectLst/>
                <a:uLnTx/>
                <a:uFillTx/>
                <a:latin typeface="Century Gothic"/>
                <a:ea typeface="+mn-ea"/>
                <a:cs typeface="+mn-cs"/>
              </a:rPr>
              <a:t> a</a:t>
            </a:r>
            <a:r>
              <a:rPr lang="en-US" sz="2000" dirty="0">
                <a:latin typeface="Century Gothic"/>
              </a:rPr>
              <a:t>n –</a:t>
            </a:r>
            <a:r>
              <a:rPr lang="en-US" sz="2000" dirty="0" err="1">
                <a:latin typeface="Century Gothic"/>
              </a:rPr>
              <a:t>ar</a:t>
            </a:r>
            <a:r>
              <a:rPr lang="en-US" sz="2000" dirty="0">
                <a:latin typeface="Century Gothic"/>
              </a:rPr>
              <a:t> </a:t>
            </a:r>
            <a:r>
              <a:rPr kumimoji="0" lang="en-US" sz="2000" b="0" i="0" u="none" strike="noStrike" kern="1200" cap="none" spc="0" normalizeH="0" baseline="0" noProof="0" dirty="0">
                <a:ln>
                  <a:noFill/>
                </a:ln>
                <a:effectLst/>
                <a:uLnTx/>
                <a:uFillTx/>
                <a:latin typeface="Century Gothic"/>
                <a:ea typeface="+mn-ea"/>
                <a:cs typeface="+mn-cs"/>
              </a:rPr>
              <a:t>verb ending in </a:t>
            </a:r>
            <a:r>
              <a:rPr lang="en-US" sz="2000" dirty="0"/>
              <a:t>‘_______’.</a:t>
            </a:r>
            <a:endParaRPr kumimoji="0" lang="en-US" sz="2000" b="0" i="0" u="none" strike="noStrike" kern="1200" cap="none" spc="0" normalizeH="0" baseline="0" noProof="0" dirty="0">
              <a:ln>
                <a:noFill/>
              </a:ln>
              <a:effectLst/>
              <a:uLnTx/>
              <a:uFillTx/>
              <a:latin typeface="Century Gothic"/>
            </a:endParaRPr>
          </a:p>
        </p:txBody>
      </p:sp>
      <p:sp>
        <p:nvSpPr>
          <p:cNvPr id="10" name="TextBox 9"/>
          <p:cNvSpPr txBox="1"/>
          <p:nvPr/>
        </p:nvSpPr>
        <p:spPr>
          <a:xfrm>
            <a:off x="4279186" y="5471526"/>
            <a:ext cx="42364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Estáis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volv</a:t>
            </a:r>
            <a:r>
              <a:rPr kumimoji="0" lang="en-US" sz="2000" b="1" i="0" u="none" strike="noStrike" kern="1200" cap="none" spc="0" normalizeH="0" baseline="0" noProof="0" dirty="0" err="1">
                <a:ln>
                  <a:noFill/>
                </a:ln>
                <a:effectLst/>
                <a:uLnTx/>
                <a:uFillTx/>
                <a:latin typeface="Century Gothic"/>
                <a:ea typeface="+mn-ea"/>
                <a:cs typeface="+mn-cs"/>
              </a:rPr>
              <a:t>iendo</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coche</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0" name="TextBox 19"/>
          <p:cNvSpPr txBox="1"/>
          <p:nvPr/>
        </p:nvSpPr>
        <p:spPr>
          <a:xfrm>
            <a:off x="4279186" y="4827063"/>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Estás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conduc</a:t>
            </a:r>
            <a:r>
              <a:rPr kumimoji="0" lang="en-US" sz="2000" b="1" i="0" u="none" strike="noStrike" kern="1200" cap="none" spc="0" normalizeH="0" baseline="0" noProof="0" dirty="0" err="1">
                <a:ln>
                  <a:noFill/>
                </a:ln>
                <a:effectLst/>
                <a:uLnTx/>
                <a:uFillTx/>
                <a:latin typeface="Century Gothic"/>
                <a:ea typeface="+mn-ea"/>
                <a:cs typeface="+mn-cs"/>
              </a:rPr>
              <a:t>iendo</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3" name="TextBox 22">
            <a:extLst>
              <a:ext uri="{FF2B5EF4-FFF2-40B4-BE49-F238E27FC236}">
                <a16:creationId xmlns:a16="http://schemas.microsoft.com/office/drawing/2014/main" id="{3CC80B4A-8FB9-5141-8C3B-F7B756E6597D}"/>
              </a:ext>
            </a:extLst>
          </p:cNvPr>
          <p:cNvSpPr txBox="1"/>
          <p:nvPr/>
        </p:nvSpPr>
        <p:spPr>
          <a:xfrm>
            <a:off x="235168" y="4219134"/>
            <a:ext cx="116387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For </a:t>
            </a:r>
            <a:r>
              <a:rPr kumimoji="0" lang="en-US" sz="2000" b="1" i="0" u="none" strike="noStrike" kern="1200" cap="none" spc="0" normalizeH="0" baseline="0" noProof="0" dirty="0">
                <a:ln>
                  <a:noFill/>
                </a:ln>
                <a:effectLst/>
                <a:uLnTx/>
                <a:uFillTx/>
                <a:latin typeface="Century Gothic"/>
                <a:ea typeface="+mn-ea"/>
                <a:cs typeface="+mn-cs"/>
              </a:rPr>
              <a:t>–er </a:t>
            </a:r>
            <a:r>
              <a:rPr kumimoji="0" lang="en-US" sz="2000" b="0" i="0" u="none" strike="noStrike" kern="1200" cap="none" spc="0" normalizeH="0" baseline="0" noProof="0" dirty="0">
                <a:ln>
                  <a:noFill/>
                </a:ln>
                <a:effectLst/>
                <a:uLnTx/>
                <a:uFillTx/>
                <a:latin typeface="Century Gothic"/>
                <a:ea typeface="+mn-ea"/>
                <a:cs typeface="+mn-cs"/>
              </a:rPr>
              <a:t>and </a:t>
            </a:r>
            <a:r>
              <a:rPr kumimoji="0" lang="en-US" sz="2000" b="1" i="0" u="none" strike="noStrike" kern="1200" cap="none" spc="0" normalizeH="0" baseline="0" noProof="0" dirty="0">
                <a:ln>
                  <a:noFill/>
                </a:ln>
                <a:effectLst/>
                <a:uLnTx/>
                <a:uFillTx/>
                <a:latin typeface="Century Gothic"/>
                <a:ea typeface="+mn-ea"/>
                <a:cs typeface="+mn-cs"/>
              </a:rPr>
              <a:t>–</a:t>
            </a:r>
            <a:r>
              <a:rPr kumimoji="0" lang="en-US" sz="2000" b="1" i="0" u="none" strike="noStrike" kern="1200" cap="none" spc="0" normalizeH="0" baseline="0" noProof="0" dirty="0" err="1">
                <a:ln>
                  <a:noFill/>
                </a:ln>
                <a:effectLst/>
                <a:uLnTx/>
                <a:uFillTx/>
                <a:latin typeface="Century Gothic"/>
                <a:ea typeface="+mn-ea"/>
                <a:cs typeface="+mn-cs"/>
              </a:rPr>
              <a:t>ir</a:t>
            </a:r>
            <a:r>
              <a:rPr kumimoji="0" lang="en-US" sz="2000" b="1"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a:ln>
                  <a:noFill/>
                </a:ln>
                <a:effectLst/>
                <a:uLnTx/>
                <a:uFillTx/>
                <a:latin typeface="Century Gothic"/>
                <a:ea typeface="+mn-ea"/>
                <a:cs typeface="+mn-cs"/>
              </a:rPr>
              <a:t>verbs, the present participle is different. Remove ‘er’ or ‘</a:t>
            </a:r>
            <a:r>
              <a:rPr kumimoji="0" lang="en-US" sz="2000" b="0" i="0" u="none" strike="noStrike" kern="1200" cap="none" spc="0" normalizeH="0" baseline="0" noProof="0" dirty="0" err="1">
                <a:ln>
                  <a:noFill/>
                </a:ln>
                <a:effectLst/>
                <a:uLnTx/>
                <a:uFillTx/>
                <a:latin typeface="Century Gothic"/>
                <a:ea typeface="+mn-ea"/>
                <a:cs typeface="+mn-cs"/>
              </a:rPr>
              <a:t>ir</a:t>
            </a:r>
            <a:r>
              <a:rPr kumimoji="0" lang="en-US" sz="2000" b="0" i="0" u="none" strike="noStrike" kern="1200" cap="none" spc="0" normalizeH="0" baseline="0" noProof="0" dirty="0">
                <a:ln>
                  <a:noFill/>
                </a:ln>
                <a:effectLst/>
                <a:uLnTx/>
                <a:uFillTx/>
                <a:latin typeface="Century Gothic"/>
                <a:ea typeface="+mn-ea"/>
                <a:cs typeface="+mn-cs"/>
              </a:rPr>
              <a:t>’ and add ‘_______’.</a:t>
            </a:r>
          </a:p>
        </p:txBody>
      </p:sp>
      <p:sp>
        <p:nvSpPr>
          <p:cNvPr id="24" name="TextBox 23"/>
          <p:cNvSpPr txBox="1"/>
          <p:nvPr/>
        </p:nvSpPr>
        <p:spPr>
          <a:xfrm>
            <a:off x="235168" y="1923251"/>
            <a:ext cx="39029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You are spea</a:t>
            </a:r>
            <a:r>
              <a:rPr kumimoji="0" lang="en-US" sz="2000" b="1" i="0" u="none" strike="noStrike" kern="1200" cap="none" spc="0" normalizeH="0" baseline="0" noProof="0" dirty="0">
                <a:ln>
                  <a:noFill/>
                </a:ln>
                <a:effectLst/>
                <a:uLnTx/>
                <a:uFillTx/>
                <a:latin typeface="Century Gothic"/>
                <a:ea typeface="+mn-ea"/>
                <a:cs typeface="+mn-cs"/>
              </a:rPr>
              <a:t>king </a:t>
            </a:r>
            <a:r>
              <a:rPr lang="en-US" sz="2000" dirty="0">
                <a:latin typeface="Century Gothic"/>
              </a:rPr>
              <a:t>C</a:t>
            </a:r>
            <a:r>
              <a:rPr kumimoji="0" lang="en-US" sz="2000" i="0" u="none" strike="noStrike" kern="1200" cap="none" spc="0" normalizeH="0" baseline="0" noProof="0" dirty="0" err="1">
                <a:ln>
                  <a:noFill/>
                </a:ln>
                <a:effectLst/>
                <a:uLnTx/>
                <a:uFillTx/>
                <a:latin typeface="Century Gothic"/>
              </a:rPr>
              <a:t>hinese</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5" name="TextBox 24"/>
          <p:cNvSpPr txBox="1"/>
          <p:nvPr/>
        </p:nvSpPr>
        <p:spPr>
          <a:xfrm>
            <a:off x="4279186" y="1923251"/>
            <a:ext cx="4474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Estás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habl</a:t>
            </a:r>
            <a:r>
              <a:rPr kumimoji="0" lang="en-US" sz="2000" b="1" i="0" u="none" strike="noStrike" kern="1200" cap="none" spc="0" normalizeH="0" baseline="0" noProof="0" dirty="0" err="1">
                <a:ln>
                  <a:noFill/>
                </a:ln>
                <a:effectLst/>
                <a:uLnTx/>
                <a:uFillTx/>
                <a:latin typeface="Century Gothic"/>
                <a:ea typeface="+mn-ea"/>
                <a:cs typeface="+mn-cs"/>
              </a:rPr>
              <a:t>ando</a:t>
            </a:r>
            <a:r>
              <a:rPr kumimoji="0" lang="en-US" sz="2000" b="1" i="0" u="none" strike="noStrike" kern="1200" cap="none" spc="0" normalizeH="0" baseline="0" noProof="0" dirty="0">
                <a:ln>
                  <a:noFill/>
                </a:ln>
                <a:effectLst/>
                <a:uLnTx/>
                <a:uFillTx/>
                <a:latin typeface="Century Gothic"/>
                <a:ea typeface="+mn-ea"/>
                <a:cs typeface="+mn-cs"/>
              </a:rPr>
              <a:t> </a:t>
            </a:r>
            <a:r>
              <a:rPr kumimoji="0" lang="en-US" sz="2000" i="0" u="none" strike="noStrike" kern="1200" cap="none" spc="0" normalizeH="0" baseline="0" noProof="0" dirty="0">
                <a:ln>
                  <a:noFill/>
                </a:ln>
                <a:effectLst/>
                <a:uLnTx/>
                <a:uFillTx/>
                <a:latin typeface="Century Gothic"/>
                <a:ea typeface="+mn-ea"/>
                <a:cs typeface="+mn-cs"/>
              </a:rPr>
              <a:t>chino</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2122183" y="3163202"/>
            <a:ext cx="9445831" cy="709223"/>
          </a:xfrm>
          <a:prstGeom prst="wedgeRoundRectCallout">
            <a:avLst>
              <a:gd name="adj1" fmla="val -25116"/>
              <a:gd name="adj2" fmla="val -7847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The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a:ea typeface="+mn-ea"/>
                <a:cs typeface="+mn-cs"/>
              </a:rPr>
              <a:t>ando</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ending (and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a:t>
            </a:r>
            <a:r>
              <a:rPr kumimoji="0" lang="en-GB" sz="2000" b="1" i="0" u="none" strike="noStrike" kern="1200" cap="none" spc="0" normalizeH="0" baseline="0" noProof="0" dirty="0" err="1">
                <a:ln>
                  <a:noFill/>
                </a:ln>
                <a:solidFill>
                  <a:schemeClr val="tx1"/>
                </a:solidFill>
                <a:effectLst/>
                <a:uLnTx/>
                <a:uFillTx/>
                <a:latin typeface="Century Gothic"/>
                <a:ea typeface="+mn-ea"/>
                <a:cs typeface="+mn-cs"/>
              </a:rPr>
              <a:t>ing</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in English) is </a:t>
            </a:r>
            <a:r>
              <a:rPr kumimoji="0" lang="es-GB" sz="2000" b="0" i="0" u="none" strike="noStrike" kern="1200" cap="none" spc="0" normalizeH="0" baseline="0" noProof="0" dirty="0">
                <a:ln>
                  <a:noFill/>
                </a:ln>
                <a:solidFill>
                  <a:schemeClr val="tx1"/>
                </a:solidFill>
                <a:effectLst/>
                <a:uLnTx/>
                <a:uFillTx/>
                <a:latin typeface="Century Gothic"/>
                <a:ea typeface="+mn-ea"/>
                <a:cs typeface="+mn-cs"/>
              </a:rPr>
              <a:t>called the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__________________</a:t>
            </a:r>
            <a:r>
              <a:rPr kumimoji="0" lang="es-GB" sz="2000" b="0" i="0" u="none" strike="noStrike" kern="1200" cap="none" spc="0" normalizeH="0" baseline="0" noProof="0" dirty="0">
                <a:ln>
                  <a:noFill/>
                </a:ln>
                <a:solidFill>
                  <a:schemeClr val="tx1"/>
                </a:solidFill>
                <a:effectLst/>
                <a:uLnTx/>
                <a:uFillTx/>
                <a:latin typeface="Century Gothic"/>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27" name="TextBox 26"/>
          <p:cNvSpPr txBox="1"/>
          <p:nvPr/>
        </p:nvSpPr>
        <p:spPr>
          <a:xfrm>
            <a:off x="235168" y="4849049"/>
            <a:ext cx="32737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You are </a:t>
            </a:r>
            <a:r>
              <a:rPr kumimoji="0" lang="en-US" sz="2000" b="0" i="0" u="none" strike="noStrike" kern="1200" cap="none" spc="0" normalizeH="0" baseline="0" noProof="0" dirty="0">
                <a:ln>
                  <a:noFill/>
                </a:ln>
                <a:effectLst/>
                <a:uLnTx/>
                <a:uFillTx/>
                <a:latin typeface="Century Gothic"/>
                <a:ea typeface="+mn-ea"/>
                <a:cs typeface="+mn-cs"/>
              </a:rPr>
              <a:t>driv</a:t>
            </a:r>
            <a:r>
              <a:rPr kumimoji="0" lang="en-US" sz="2000" b="1" i="0" u="none" strike="noStrike" kern="1200" cap="none" spc="0" normalizeH="0" baseline="0" noProof="0" dirty="0">
                <a:ln>
                  <a:noFill/>
                </a:ln>
                <a:effectLst/>
                <a:uLnTx/>
                <a:uFillTx/>
                <a:latin typeface="Century Gothic"/>
                <a:ea typeface="+mn-ea"/>
                <a:cs typeface="+mn-cs"/>
              </a:rPr>
              <a:t>ing</a:t>
            </a:r>
            <a:r>
              <a:rPr kumimoji="0" lang="en-US" sz="2000" i="0" u="none" strike="noStrike" kern="1200" cap="none" spc="0" normalizeH="0" baseline="0" noProof="0" dirty="0">
                <a:ln>
                  <a:noFill/>
                </a:ln>
                <a:effectLst/>
                <a:uLnTx/>
                <a:uFillTx/>
                <a:latin typeface="Century Gothic"/>
                <a:ea typeface="+mn-ea"/>
                <a:cs typeface="+mn-cs"/>
              </a:rPr>
              <a:t>.</a:t>
            </a:r>
          </a:p>
        </p:txBody>
      </p:sp>
      <p:sp>
        <p:nvSpPr>
          <p:cNvPr id="28" name="TextBox 27"/>
          <p:cNvSpPr txBox="1"/>
          <p:nvPr/>
        </p:nvSpPr>
        <p:spPr>
          <a:xfrm>
            <a:off x="235167" y="5478963"/>
            <a:ext cx="4236427"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effectLst/>
                <a:uLnTx/>
                <a:uFillTx/>
                <a:latin typeface="Century Gothic"/>
                <a:ea typeface="+mn-ea"/>
                <a:cs typeface="+mn-cs"/>
              </a:rPr>
              <a:t>You </a:t>
            </a:r>
            <a:r>
              <a:rPr lang="en-US" sz="2000" dirty="0"/>
              <a:t>(all) are return</a:t>
            </a:r>
            <a:r>
              <a:rPr kumimoji="0" lang="en-US" sz="2000" b="1" i="0" u="none" strike="noStrike" kern="1200" cap="none" spc="0" normalizeH="0" baseline="0" noProof="0" dirty="0" err="1">
                <a:ln>
                  <a:noFill/>
                </a:ln>
                <a:effectLst/>
                <a:uLnTx/>
                <a:uFillTx/>
                <a:latin typeface="Century Gothic"/>
                <a:ea typeface="+mn-ea"/>
                <a:cs typeface="+mn-cs"/>
              </a:rPr>
              <a:t>ing</a:t>
            </a:r>
            <a:r>
              <a:rPr lang="en-US" sz="2000" dirty="0">
                <a:latin typeface="Century Gothic"/>
              </a:rPr>
              <a:t> by car.</a:t>
            </a:r>
            <a:endParaRPr kumimoji="0" lang="en-US" sz="2000" i="0" u="none" strike="noStrike" kern="1200" cap="none" spc="0" normalizeH="0" baseline="0" noProof="0" dirty="0">
              <a:ln>
                <a:noFill/>
              </a:ln>
              <a:effectLst/>
              <a:uLnTx/>
              <a:uFillTx/>
              <a:latin typeface="Century Gothic"/>
            </a:endParaRPr>
          </a:p>
        </p:txBody>
      </p:sp>
      <p:sp>
        <p:nvSpPr>
          <p:cNvPr id="3" name="Rectangle 2"/>
          <p:cNvSpPr/>
          <p:nvPr/>
        </p:nvSpPr>
        <p:spPr>
          <a:xfrm>
            <a:off x="10490509" y="4182157"/>
            <a:ext cx="1040825" cy="400110"/>
          </a:xfrm>
          <a:prstGeom prst="rect">
            <a:avLst/>
          </a:prstGeom>
        </p:spPr>
        <p:txBody>
          <a:bodyPr wrap="square">
            <a:spAutoFit/>
          </a:bodyPr>
          <a:lstStyle/>
          <a:p>
            <a:r>
              <a:rPr lang="en-US" sz="2000" b="1" dirty="0">
                <a:solidFill>
                  <a:schemeClr val="tx2"/>
                </a:solidFill>
              </a:rPr>
              <a:t>-</a:t>
            </a:r>
            <a:r>
              <a:rPr lang="en-US" sz="2000" b="1" dirty="0" err="1">
                <a:solidFill>
                  <a:schemeClr val="tx2"/>
                </a:solidFill>
              </a:rPr>
              <a:t>iendo</a:t>
            </a:r>
            <a:endParaRPr lang="en-GB" sz="2000" b="1" dirty="0">
              <a:solidFill>
                <a:schemeClr val="tx2"/>
              </a:solidFill>
            </a:endParaRPr>
          </a:p>
        </p:txBody>
      </p:sp>
      <p:sp>
        <p:nvSpPr>
          <p:cNvPr id="30" name="Rectangle 29"/>
          <p:cNvSpPr/>
          <p:nvPr/>
        </p:nvSpPr>
        <p:spPr>
          <a:xfrm>
            <a:off x="8805087" y="3288063"/>
            <a:ext cx="2657944" cy="400110"/>
          </a:xfrm>
          <a:prstGeom prst="rect">
            <a:avLst/>
          </a:prstGeom>
        </p:spPr>
        <p:txBody>
          <a:bodyPr wrap="square">
            <a:spAutoFit/>
          </a:bodyPr>
          <a:lstStyle/>
          <a:p>
            <a:r>
              <a:rPr lang="en-US" sz="2000" b="1" dirty="0">
                <a:solidFill>
                  <a:schemeClr val="tx2"/>
                </a:solidFill>
              </a:rPr>
              <a:t>present participle</a:t>
            </a:r>
            <a:endParaRPr lang="en-GB" sz="2000" b="1" dirty="0">
              <a:solidFill>
                <a:schemeClr val="tx2"/>
              </a:solidFill>
            </a:endParaRPr>
          </a:p>
        </p:txBody>
      </p:sp>
      <p:sp>
        <p:nvSpPr>
          <p:cNvPr id="37" name="Rectangle 36"/>
          <p:cNvSpPr/>
          <p:nvPr/>
        </p:nvSpPr>
        <p:spPr>
          <a:xfrm>
            <a:off x="6394941" y="1336594"/>
            <a:ext cx="1040825" cy="400110"/>
          </a:xfrm>
          <a:prstGeom prst="rect">
            <a:avLst/>
          </a:prstGeom>
        </p:spPr>
        <p:txBody>
          <a:bodyPr wrap="square">
            <a:spAutoFit/>
          </a:bodyPr>
          <a:lstStyle/>
          <a:p>
            <a:r>
              <a:rPr lang="en-US" sz="2000" b="1" dirty="0" err="1">
                <a:solidFill>
                  <a:schemeClr val="tx2"/>
                </a:solidFill>
              </a:rPr>
              <a:t>estar</a:t>
            </a:r>
            <a:endParaRPr lang="en-GB" sz="2000" b="1" dirty="0">
              <a:solidFill>
                <a:schemeClr val="tx2"/>
              </a:solidFill>
            </a:endParaRPr>
          </a:p>
        </p:txBody>
      </p:sp>
      <p:sp>
        <p:nvSpPr>
          <p:cNvPr id="38" name="Rectangle 2">
            <a:extLst>
              <a:ext uri="{FF2B5EF4-FFF2-40B4-BE49-F238E27FC236}">
                <a16:creationId xmlns:a16="http://schemas.microsoft.com/office/drawing/2014/main" id="{E30F13D1-B68B-6948-963D-243D02B3B2EE}"/>
              </a:ext>
            </a:extLst>
          </p:cNvPr>
          <p:cNvSpPr/>
          <p:nvPr/>
        </p:nvSpPr>
        <p:spPr>
          <a:xfrm>
            <a:off x="10631608" y="1329325"/>
            <a:ext cx="1040825" cy="400110"/>
          </a:xfrm>
          <a:prstGeom prst="rect">
            <a:avLst/>
          </a:prstGeom>
        </p:spPr>
        <p:txBody>
          <a:bodyPr wrap="square">
            <a:spAutoFit/>
          </a:bodyPr>
          <a:lstStyle/>
          <a:p>
            <a:r>
              <a:rPr lang="en-US" sz="2000" b="1" dirty="0">
                <a:solidFill>
                  <a:schemeClr val="tx2"/>
                </a:solidFill>
              </a:rPr>
              <a:t>-</a:t>
            </a:r>
            <a:r>
              <a:rPr lang="en-US" sz="2000" b="1" dirty="0" err="1">
                <a:solidFill>
                  <a:schemeClr val="tx2"/>
                </a:solidFill>
              </a:rPr>
              <a:t>ando</a:t>
            </a:r>
            <a:endParaRPr lang="en-GB" sz="2000" b="1" dirty="0">
              <a:solidFill>
                <a:schemeClr val="tx2"/>
              </a:solidFill>
            </a:endParaRPr>
          </a:p>
        </p:txBody>
      </p:sp>
      <p:sp>
        <p:nvSpPr>
          <p:cNvPr id="39" name="TextBox 23">
            <a:extLst>
              <a:ext uri="{FF2B5EF4-FFF2-40B4-BE49-F238E27FC236}">
                <a16:creationId xmlns:a16="http://schemas.microsoft.com/office/drawing/2014/main" id="{294FD4CD-12EC-E042-AAA9-B7257B510F01}"/>
              </a:ext>
            </a:extLst>
          </p:cNvPr>
          <p:cNvSpPr txBox="1"/>
          <p:nvPr/>
        </p:nvSpPr>
        <p:spPr>
          <a:xfrm>
            <a:off x="235168" y="2489521"/>
            <a:ext cx="4044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You (all) are study</a:t>
            </a:r>
            <a:r>
              <a:rPr kumimoji="0" lang="en-US" sz="2000" b="1" i="0" u="none" strike="noStrike" kern="1200" cap="none" spc="0" normalizeH="0" baseline="0" noProof="0" dirty="0">
                <a:ln>
                  <a:noFill/>
                </a:ln>
                <a:effectLst/>
                <a:uLnTx/>
                <a:uFillTx/>
                <a:latin typeface="Century Gothic"/>
                <a:ea typeface="+mn-ea"/>
                <a:cs typeface="+mn-cs"/>
              </a:rPr>
              <a:t>ing </a:t>
            </a:r>
            <a:r>
              <a:rPr kumimoji="0" lang="en-US" sz="2000" i="0" u="none" strike="noStrike" kern="1200" cap="none" spc="0" normalizeH="0" baseline="0" noProof="0" dirty="0">
                <a:ln>
                  <a:noFill/>
                </a:ln>
                <a:effectLst/>
                <a:uLnTx/>
                <a:uFillTx/>
                <a:latin typeface="Century Gothic"/>
                <a:ea typeface="+mn-ea"/>
                <a:cs typeface="+mn-cs"/>
              </a:rPr>
              <a:t>history</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40" name="TextBox 24">
            <a:extLst>
              <a:ext uri="{FF2B5EF4-FFF2-40B4-BE49-F238E27FC236}">
                <a16:creationId xmlns:a16="http://schemas.microsoft.com/office/drawing/2014/main" id="{40BF1398-5374-9C46-897D-22079F204AFC}"/>
              </a:ext>
            </a:extLst>
          </p:cNvPr>
          <p:cNvSpPr txBox="1"/>
          <p:nvPr/>
        </p:nvSpPr>
        <p:spPr>
          <a:xfrm>
            <a:off x="4279186" y="2489521"/>
            <a:ext cx="33102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Estáis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estudi</a:t>
            </a:r>
            <a:r>
              <a:rPr kumimoji="0" lang="en-US" sz="2000" b="1" i="0" u="none" strike="noStrike" kern="1200" cap="none" spc="0" normalizeH="0" baseline="0" noProof="0" dirty="0" err="1">
                <a:ln>
                  <a:noFill/>
                </a:ln>
                <a:effectLst/>
                <a:uLnTx/>
                <a:uFillTx/>
                <a:latin typeface="Century Gothic"/>
                <a:ea typeface="+mn-ea"/>
                <a:cs typeface="+mn-cs"/>
              </a:rPr>
              <a:t>ando</a:t>
            </a:r>
            <a:r>
              <a:rPr lang="en-US" sz="2000" dirty="0">
                <a:latin typeface="Century Gothic"/>
              </a:rPr>
              <a:t> </a:t>
            </a:r>
            <a:r>
              <a:rPr lang="en-US" sz="2000" dirty="0" err="1">
                <a:latin typeface="Century Gothic"/>
              </a:rPr>
              <a:t>historia</a:t>
            </a:r>
            <a:r>
              <a:rPr lang="en-US" sz="2000" dirty="0">
                <a:latin typeface="Century Gothic"/>
              </a:rPr>
              <a:t>.</a:t>
            </a:r>
            <a:endParaRPr kumimoji="0" lang="en-US" sz="2000" b="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19515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0" grpId="0"/>
      <p:bldP spid="23" grpId="0"/>
      <p:bldP spid="24" grpId="0"/>
      <p:bldP spid="25" grpId="0"/>
      <p:bldP spid="26" grpId="0" animBg="1"/>
      <p:bldP spid="27" grpId="0"/>
      <p:bldP spid="3" grpId="0"/>
      <p:bldP spid="30"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476074" y="258166"/>
            <a:ext cx="145207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3595104" y="172687"/>
            <a:ext cx="7039659" cy="769441"/>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effectLst/>
                <a:uLnTx/>
                <a:uFillTx/>
                <a:latin typeface="Century Gothic"/>
              </a:rPr>
              <a:t>Escucha</a:t>
            </a:r>
            <a:r>
              <a:rPr kumimoji="0" lang="en-US" sz="2200" b="0" i="0" u="none" strike="noStrike" kern="1200" cap="none" spc="0" normalizeH="0" baseline="0" noProof="0" dirty="0">
                <a:ln>
                  <a:noFill/>
                </a:ln>
                <a:effectLst/>
                <a:uLnTx/>
                <a:uFillTx/>
                <a:latin typeface="Century Gothic"/>
              </a:rPr>
              <a:t>. ¿La</a:t>
            </a:r>
            <a:r>
              <a:rPr kumimoji="0" lang="en-US" sz="2200" b="0" i="0" u="none" strike="noStrike" kern="1200" cap="none" spc="0" normalizeH="0" noProof="0" dirty="0">
                <a:ln>
                  <a:noFill/>
                </a:ln>
                <a:effectLst/>
                <a:uLnTx/>
                <a:uFillTx/>
                <a:latin typeface="Century Gothic"/>
              </a:rPr>
              <a:t> </a:t>
            </a:r>
            <a:r>
              <a:rPr kumimoji="0" lang="en-US" sz="2200" b="0" i="0" u="none" strike="noStrike" kern="1200" cap="none" spc="0" normalizeH="0" noProof="0" dirty="0" err="1">
                <a:ln>
                  <a:noFill/>
                </a:ln>
                <a:effectLst/>
                <a:uLnTx/>
                <a:uFillTx/>
                <a:latin typeface="Century Gothic"/>
              </a:rPr>
              <a:t>pregunta</a:t>
            </a:r>
            <a:r>
              <a:rPr kumimoji="0" lang="en-US" sz="2200" b="0" i="0" u="none" strike="noStrike" kern="1200" cap="none" spc="0" normalizeH="0" noProof="0" dirty="0">
                <a:ln>
                  <a:noFill/>
                </a:ln>
                <a:effectLst/>
                <a:uLnTx/>
                <a:uFillTx/>
                <a:latin typeface="Century Gothic"/>
              </a:rPr>
              <a:t> es para Diego o es para Lucía y Daniel? </a:t>
            </a:r>
            <a:r>
              <a:rPr kumimoji="0" lang="en-US" sz="2200" b="0" i="0" u="none" strike="noStrike" kern="1200" cap="none" spc="0" normalizeH="0" baseline="0" noProof="0" dirty="0" err="1">
                <a:ln>
                  <a:noFill/>
                </a:ln>
                <a:effectLst/>
                <a:uLnTx/>
                <a:uFillTx/>
                <a:latin typeface="Century Gothic"/>
              </a:rPr>
              <a:t>Luego</a:t>
            </a:r>
            <a:r>
              <a:rPr kumimoji="0" lang="en-US" sz="2200" b="0" i="0" u="none" strike="noStrike" kern="1200" cap="none" spc="0" normalizeH="0" baseline="0" noProof="0" dirty="0">
                <a:ln>
                  <a:noFill/>
                </a:ln>
                <a:effectLst/>
                <a:uLnTx/>
                <a:uFillTx/>
                <a:latin typeface="Century Gothic"/>
              </a:rPr>
              <a:t>, </a:t>
            </a:r>
            <a:r>
              <a:rPr lang="en-US" sz="2200" dirty="0">
                <a:latin typeface="Century Gothic"/>
              </a:rPr>
              <a:t>c</a:t>
            </a:r>
            <a:r>
              <a:rPr kumimoji="0" lang="en-US" sz="2200" b="0" i="0" u="none" strike="noStrike" kern="1200" cap="none" spc="0" normalizeH="0" baseline="0" noProof="0" dirty="0" err="1">
                <a:ln>
                  <a:noFill/>
                </a:ln>
                <a:effectLst/>
                <a:uLnTx/>
                <a:uFillTx/>
                <a:latin typeface="Century Gothic"/>
              </a:rPr>
              <a:t>ompleta</a:t>
            </a:r>
            <a:r>
              <a:rPr kumimoji="0" lang="en-US" sz="2200" b="0" i="0" u="none" strike="noStrike" kern="1200" cap="none" spc="0" normalizeH="0" baseline="0" noProof="0" dirty="0">
                <a:ln>
                  <a:noFill/>
                </a:ln>
                <a:effectLst/>
                <a:uLnTx/>
                <a:uFillTx/>
                <a:latin typeface="Century Gothic"/>
              </a:rPr>
              <a:t> la </a:t>
            </a:r>
            <a:r>
              <a:rPr kumimoji="0" lang="en-US" sz="2200" b="0" i="0" u="none" strike="noStrike" kern="1200" cap="none" spc="0" normalizeH="0" baseline="0" noProof="0" dirty="0" err="1">
                <a:ln>
                  <a:noFill/>
                </a:ln>
                <a:effectLst/>
                <a:uLnTx/>
                <a:uFillTx/>
                <a:latin typeface="Century Gothic"/>
              </a:rPr>
              <a:t>traducción</a:t>
            </a:r>
            <a:r>
              <a:rPr kumimoji="0" lang="en-US" sz="2200" b="0" i="0" u="none" strike="noStrike" kern="1200" cap="none" spc="0" normalizeH="0" baseline="0" noProof="0" dirty="0">
                <a:ln>
                  <a:noFill/>
                </a:ln>
                <a:effectLst/>
                <a:uLnTx/>
                <a:uFillTx/>
                <a:latin typeface="Century Gothic"/>
              </a:rPr>
              <a:t>. </a:t>
            </a:r>
          </a:p>
        </p:txBody>
      </p:sp>
      <p:graphicFrame>
        <p:nvGraphicFramePr>
          <p:cNvPr id="3" name="Table 2"/>
          <p:cNvGraphicFramePr>
            <a:graphicFrameLocks noGrp="1"/>
          </p:cNvGraphicFramePr>
          <p:nvPr>
            <p:extLst>
              <p:ext uri="{D42A27DB-BD31-4B8C-83A1-F6EECF244321}">
                <p14:modId xmlns:p14="http://schemas.microsoft.com/office/powerpoint/2010/main" val="3929200591"/>
              </p:ext>
            </p:extLst>
          </p:nvPr>
        </p:nvGraphicFramePr>
        <p:xfrm>
          <a:off x="371688" y="1292230"/>
          <a:ext cx="7158006" cy="5001571"/>
        </p:xfrm>
        <a:graphic>
          <a:graphicData uri="http://schemas.openxmlformats.org/drawingml/2006/table">
            <a:tbl>
              <a:tblPr firstRow="1" bandRow="1">
                <a:tableStyleId>{5DA37D80-6434-44D0-A028-1B22A696006F}</a:tableStyleId>
              </a:tblPr>
              <a:tblGrid>
                <a:gridCol w="3975019">
                  <a:extLst>
                    <a:ext uri="{9D8B030D-6E8A-4147-A177-3AD203B41FA5}">
                      <a16:colId xmlns:a16="http://schemas.microsoft.com/office/drawing/2014/main" val="20000"/>
                    </a:ext>
                  </a:extLst>
                </a:gridCol>
                <a:gridCol w="1231271">
                  <a:extLst>
                    <a:ext uri="{9D8B030D-6E8A-4147-A177-3AD203B41FA5}">
                      <a16:colId xmlns:a16="http://schemas.microsoft.com/office/drawing/2014/main" val="20001"/>
                    </a:ext>
                  </a:extLst>
                </a:gridCol>
                <a:gridCol w="1951716">
                  <a:extLst>
                    <a:ext uri="{9D8B030D-6E8A-4147-A177-3AD203B41FA5}">
                      <a16:colId xmlns:a16="http://schemas.microsoft.com/office/drawing/2014/main" val="20002"/>
                    </a:ext>
                  </a:extLst>
                </a:gridCol>
              </a:tblGrid>
              <a:tr h="923312">
                <a:tc>
                  <a:txBody>
                    <a:bodyPr/>
                    <a:lstStyle/>
                    <a:p>
                      <a:pPr algn="l"/>
                      <a:endParaRPr lang="en-US" sz="2000" dirty="0">
                        <a:solidFill>
                          <a:schemeClr val="accent5">
                            <a:lumMod val="50000"/>
                          </a:schemeClr>
                        </a:solidFill>
                      </a:endParaRPr>
                    </a:p>
                  </a:txBody>
                  <a:tcPr anchor="ctr">
                    <a:lnL w="12700" cmpd="sng">
                      <a:noFill/>
                    </a:lnL>
                    <a:lnR w="12700" cap="flat" cmpd="sng" algn="ctr">
                      <a:solidFill>
                        <a:schemeClr val="accent2"/>
                      </a:solidFill>
                      <a:prstDash val="solid"/>
                      <a:round/>
                      <a:headEnd type="none" w="med" len="med"/>
                      <a:tailEnd type="none" w="med" len="med"/>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tx1"/>
                          </a:solidFill>
                        </a:rPr>
                        <a:t>Diego</a:t>
                      </a:r>
                    </a:p>
                    <a:p>
                      <a:pPr algn="ctr"/>
                      <a:r>
                        <a:rPr lang="en-US" sz="2000" b="0" dirty="0">
                          <a:solidFill>
                            <a:schemeClr val="tx1"/>
                          </a:solidFill>
                        </a:rPr>
                        <a:t>(one ‘you’)</a:t>
                      </a:r>
                    </a:p>
                  </a:txBody>
                  <a:tcPr anchor="ctr">
                    <a:lnL w="12700" cap="flat" cmpd="sng" algn="ctr">
                      <a:solidFill>
                        <a:schemeClr val="accent2"/>
                      </a:solidFill>
                      <a:prstDash val="solid"/>
                      <a:round/>
                      <a:headEnd type="none" w="med" len="med"/>
                      <a:tailEnd type="none" w="med" len="med"/>
                    </a:lnL>
                  </a:tcPr>
                </a:tc>
                <a:tc>
                  <a:txBody>
                    <a:bodyPr/>
                    <a:lstStyle/>
                    <a:p>
                      <a:pPr algn="ctr"/>
                      <a:r>
                        <a:rPr lang="en-US" sz="2000" b="1" dirty="0">
                          <a:solidFill>
                            <a:schemeClr val="tx1"/>
                          </a:solidFill>
                        </a:rPr>
                        <a:t>Lucía y Daniel</a:t>
                      </a:r>
                    </a:p>
                    <a:p>
                      <a:pPr algn="ctr"/>
                      <a:r>
                        <a:rPr lang="en-US" sz="2000" b="0" dirty="0">
                          <a:solidFill>
                            <a:schemeClr val="tx1"/>
                          </a:solidFill>
                        </a:rPr>
                        <a:t>(more than one ‘you’)</a:t>
                      </a:r>
                    </a:p>
                  </a:txBody>
                  <a:tcPr anchor="ctr"/>
                </a:tc>
                <a:extLst>
                  <a:ext uri="{0D108BD9-81ED-4DB2-BD59-A6C34878D82A}">
                    <a16:rowId xmlns:a16="http://schemas.microsoft.com/office/drawing/2014/main" val="10000"/>
                  </a:ext>
                </a:extLst>
              </a:tr>
              <a:tr h="643521">
                <a:tc>
                  <a:txBody>
                    <a:bodyPr/>
                    <a:lstStyle/>
                    <a:p>
                      <a:pPr algn="l"/>
                      <a:r>
                        <a:rPr lang="en-US" sz="2000" dirty="0">
                          <a:solidFill>
                            <a:schemeClr val="tx1"/>
                          </a:solidFill>
                        </a:rPr>
                        <a:t> ¿</a:t>
                      </a:r>
                      <a:r>
                        <a:rPr lang="en-US" sz="2000" b="1" dirty="0" err="1">
                          <a:solidFill>
                            <a:schemeClr val="tx1"/>
                          </a:solidFill>
                        </a:rPr>
                        <a:t>Estáis</a:t>
                      </a:r>
                      <a:r>
                        <a:rPr lang="en-US" sz="2000" dirty="0">
                          <a:solidFill>
                            <a:schemeClr val="tx1"/>
                          </a:solidFill>
                        </a:rPr>
                        <a:t> </a:t>
                      </a:r>
                      <a:r>
                        <a:rPr lang="en-US" sz="2000" dirty="0" err="1">
                          <a:solidFill>
                            <a:schemeClr val="tx1"/>
                          </a:solidFill>
                        </a:rPr>
                        <a:t>estudiando</a:t>
                      </a:r>
                      <a:r>
                        <a:rPr lang="en-US" sz="2000" dirty="0">
                          <a:solidFill>
                            <a:schemeClr val="tx1"/>
                          </a:solidFill>
                        </a:rPr>
                        <a:t> </a:t>
                      </a:r>
                      <a:r>
                        <a:rPr lang="en-US" sz="2000" dirty="0" err="1">
                          <a:solidFill>
                            <a:schemeClr val="tx1"/>
                          </a:solidFill>
                        </a:rPr>
                        <a:t>ciencias</a:t>
                      </a:r>
                      <a:r>
                        <a:rPr lang="en-US" sz="2000" dirty="0">
                          <a:solidFill>
                            <a:schemeClr val="tx1"/>
                          </a:solidFill>
                        </a:rPr>
                        <a:t>?</a:t>
                      </a:r>
                    </a:p>
                  </a:txBody>
                  <a:tcPr anchor="ctr">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noFill/>
                  </a:tcPr>
                </a:tc>
                <a:tc>
                  <a:txBody>
                    <a:bodyPr/>
                    <a:lstStyle/>
                    <a:p>
                      <a:pPr algn="ctr"/>
                      <a:endParaRPr lang="en-US" sz="2000" dirty="0">
                        <a:solidFill>
                          <a:schemeClr val="tx1"/>
                        </a:solidFill>
                      </a:endParaRPr>
                    </a:p>
                  </a:txBody>
                  <a:tcPr anchor="ctr">
                    <a:lnL w="12700" cap="flat" cmpd="sng" algn="ctr">
                      <a:solidFill>
                        <a:schemeClr val="accent2"/>
                      </a:solidFill>
                      <a:prstDash val="solid"/>
                      <a:round/>
                      <a:headEnd type="none" w="med" len="med"/>
                      <a:tailEnd type="none" w="med" len="med"/>
                    </a:lnL>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1"/>
                  </a:ext>
                </a:extLst>
              </a:tr>
              <a:tr h="605569">
                <a:tc>
                  <a:txBody>
                    <a:bodyPr/>
                    <a:lstStyle/>
                    <a:p>
                      <a:pPr algn="l"/>
                      <a:r>
                        <a:rPr lang="en-US" sz="2000" dirty="0">
                          <a:solidFill>
                            <a:schemeClr val="tx1"/>
                          </a:solidFill>
                        </a:rPr>
                        <a:t> ¿</a:t>
                      </a:r>
                      <a:r>
                        <a:rPr lang="en-US" sz="2000" b="1" dirty="0" err="1">
                          <a:solidFill>
                            <a:schemeClr val="tx1"/>
                          </a:solidFill>
                        </a:rPr>
                        <a:t>Estás</a:t>
                      </a:r>
                      <a:r>
                        <a:rPr lang="en-US" sz="2000" dirty="0">
                          <a:solidFill>
                            <a:schemeClr val="tx1"/>
                          </a:solidFill>
                        </a:rPr>
                        <a:t> </a:t>
                      </a:r>
                      <a:r>
                        <a:rPr lang="en-US" sz="2000" dirty="0" err="1">
                          <a:solidFill>
                            <a:schemeClr val="tx1"/>
                          </a:solidFill>
                        </a:rPr>
                        <a:t>cenando</a:t>
                      </a:r>
                      <a:r>
                        <a:rPr lang="en-US" sz="2000" dirty="0">
                          <a:solidFill>
                            <a:schemeClr val="tx1"/>
                          </a:solidFill>
                        </a:rPr>
                        <a:t> </a:t>
                      </a:r>
                      <a:r>
                        <a:rPr lang="en-US" sz="2000" dirty="0" err="1">
                          <a:solidFill>
                            <a:schemeClr val="tx1"/>
                          </a:solidFill>
                        </a:rPr>
                        <a:t>ya</a:t>
                      </a:r>
                      <a:r>
                        <a:rPr lang="en-US" sz="2000" dirty="0">
                          <a:solidFill>
                            <a:schemeClr val="tx1"/>
                          </a:solidFill>
                        </a:rPr>
                        <a:t>?</a:t>
                      </a:r>
                    </a:p>
                  </a:txBody>
                  <a:tcPr anchor="ctr">
                    <a:noFill/>
                  </a:tcPr>
                </a:tc>
                <a:tc>
                  <a:txBody>
                    <a:bodyPr/>
                    <a:lstStyle/>
                    <a:p>
                      <a:pPr algn="ctr"/>
                      <a:endParaRPr lang="en-US" sz="2000" dirty="0">
                        <a:solidFill>
                          <a:schemeClr val="tx1"/>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2"/>
                  </a:ext>
                </a:extLst>
              </a:tr>
              <a:tr h="643521">
                <a:tc>
                  <a:txBody>
                    <a:bodyPr/>
                    <a:lstStyle/>
                    <a:p>
                      <a:pPr algn="l"/>
                      <a:r>
                        <a:rPr lang="en-US" sz="2000" dirty="0">
                          <a:solidFill>
                            <a:schemeClr val="tx1"/>
                          </a:solidFill>
                        </a:rPr>
                        <a:t> ¿Por </a:t>
                      </a:r>
                      <a:r>
                        <a:rPr lang="en-US" sz="2000" dirty="0" err="1">
                          <a:solidFill>
                            <a:schemeClr val="tx1"/>
                          </a:solidFill>
                        </a:rPr>
                        <a:t>qué</a:t>
                      </a:r>
                      <a:r>
                        <a:rPr lang="en-US" sz="2000" dirty="0">
                          <a:solidFill>
                            <a:schemeClr val="tx1"/>
                          </a:solidFill>
                        </a:rPr>
                        <a:t> </a:t>
                      </a:r>
                      <a:r>
                        <a:rPr lang="en-US" sz="2000" b="1" dirty="0" err="1">
                          <a:solidFill>
                            <a:schemeClr val="tx1"/>
                          </a:solidFill>
                        </a:rPr>
                        <a:t>estás</a:t>
                      </a:r>
                      <a:r>
                        <a:rPr lang="en-US" sz="2000" b="1" dirty="0">
                          <a:solidFill>
                            <a:schemeClr val="tx1"/>
                          </a:solidFill>
                        </a:rPr>
                        <a:t> </a:t>
                      </a:r>
                      <a:r>
                        <a:rPr lang="en-US" sz="2000" dirty="0" err="1">
                          <a:solidFill>
                            <a:schemeClr val="tx1"/>
                          </a:solidFill>
                        </a:rPr>
                        <a:t>volviendo</a:t>
                      </a:r>
                      <a:r>
                        <a:rPr lang="en-US" sz="2000" dirty="0">
                          <a:solidFill>
                            <a:schemeClr val="tx1"/>
                          </a:solidFill>
                        </a:rPr>
                        <a:t> a </a:t>
                      </a:r>
                      <a:r>
                        <a:rPr lang="en-US" sz="2000" dirty="0" err="1">
                          <a:solidFill>
                            <a:schemeClr val="tx1"/>
                          </a:solidFill>
                        </a:rPr>
                        <a:t>esta</a:t>
                      </a:r>
                      <a:r>
                        <a:rPr lang="en-US" sz="2000" dirty="0">
                          <a:solidFill>
                            <a:schemeClr val="tx1"/>
                          </a:solidFill>
                        </a:rPr>
                        <a:t> hora?</a:t>
                      </a:r>
                    </a:p>
                  </a:txBody>
                  <a:tcPr anchor="ctr">
                    <a:noFill/>
                  </a:tcPr>
                </a:tc>
                <a:tc>
                  <a:txBody>
                    <a:bodyPr/>
                    <a:lstStyle/>
                    <a:p>
                      <a:pPr algn="ctr"/>
                      <a:endParaRPr lang="en-US" sz="2000">
                        <a:solidFill>
                          <a:schemeClr val="tx1"/>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3"/>
                  </a:ext>
                </a:extLst>
              </a:tr>
              <a:tr h="643521">
                <a:tc>
                  <a:txBody>
                    <a:bodyPr/>
                    <a:lstStyle/>
                    <a:p>
                      <a:pPr algn="l"/>
                      <a:r>
                        <a:rPr lang="en-US" sz="2000" dirty="0">
                          <a:solidFill>
                            <a:schemeClr val="tx1"/>
                          </a:solidFill>
                        </a:rPr>
                        <a:t> ¿</a:t>
                      </a:r>
                      <a:r>
                        <a:rPr lang="en-US" sz="2000" b="1" dirty="0" err="1">
                          <a:solidFill>
                            <a:schemeClr val="tx1"/>
                          </a:solidFill>
                        </a:rPr>
                        <a:t>Estáis</a:t>
                      </a:r>
                      <a:r>
                        <a:rPr lang="en-US" sz="2000" dirty="0">
                          <a:solidFill>
                            <a:schemeClr val="tx1"/>
                          </a:solidFill>
                        </a:rPr>
                        <a:t> </a:t>
                      </a:r>
                      <a:r>
                        <a:rPr lang="en-US" sz="2000" dirty="0" err="1">
                          <a:solidFill>
                            <a:schemeClr val="tx1"/>
                          </a:solidFill>
                        </a:rPr>
                        <a:t>limpiando</a:t>
                      </a:r>
                      <a:r>
                        <a:rPr lang="en-US" sz="2000" dirty="0">
                          <a:solidFill>
                            <a:schemeClr val="tx1"/>
                          </a:solidFill>
                        </a:rPr>
                        <a:t> el </a:t>
                      </a:r>
                      <a:r>
                        <a:rPr lang="en-US" sz="2000" dirty="0" err="1">
                          <a:solidFill>
                            <a:schemeClr val="tx1"/>
                          </a:solidFill>
                        </a:rPr>
                        <a:t>suelo</a:t>
                      </a:r>
                      <a:r>
                        <a:rPr lang="en-US" sz="2000" dirty="0">
                          <a:solidFill>
                            <a:schemeClr val="tx1"/>
                          </a:solidFill>
                        </a:rPr>
                        <a:t>?</a:t>
                      </a:r>
                    </a:p>
                  </a:txBody>
                  <a:tcPr anchor="ctr">
                    <a:noFill/>
                  </a:tcPr>
                </a:tc>
                <a:tc>
                  <a:txBody>
                    <a:bodyPr/>
                    <a:lstStyle/>
                    <a:p>
                      <a:pPr algn="ctr"/>
                      <a:endParaRPr lang="en-US" sz="2000" dirty="0">
                        <a:solidFill>
                          <a:schemeClr val="tx1"/>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4"/>
                  </a:ext>
                </a:extLst>
              </a:tr>
              <a:tr h="643521">
                <a:tc>
                  <a:txBody>
                    <a:bodyPr/>
                    <a:lstStyle/>
                    <a:p>
                      <a:pPr algn="l"/>
                      <a:r>
                        <a:rPr lang="en-US" sz="2000" dirty="0">
                          <a:solidFill>
                            <a:schemeClr val="tx1"/>
                          </a:solidFill>
                        </a:rPr>
                        <a:t> ¿Por </a:t>
                      </a:r>
                      <a:r>
                        <a:rPr lang="en-US" sz="2000" dirty="0" err="1">
                          <a:solidFill>
                            <a:schemeClr val="tx1"/>
                          </a:solidFill>
                        </a:rPr>
                        <a:t>qué</a:t>
                      </a:r>
                      <a:r>
                        <a:rPr lang="en-US" sz="2000" dirty="0">
                          <a:solidFill>
                            <a:schemeClr val="tx1"/>
                          </a:solidFill>
                        </a:rPr>
                        <a:t> </a:t>
                      </a:r>
                      <a:r>
                        <a:rPr lang="en-US" sz="2000" b="1" dirty="0" err="1">
                          <a:solidFill>
                            <a:schemeClr val="tx1"/>
                          </a:solidFill>
                        </a:rPr>
                        <a:t>estás</a:t>
                      </a:r>
                      <a:r>
                        <a:rPr lang="en-US" sz="2000" b="1" dirty="0">
                          <a:solidFill>
                            <a:schemeClr val="tx1"/>
                          </a:solidFill>
                        </a:rPr>
                        <a:t> </a:t>
                      </a:r>
                      <a:r>
                        <a:rPr lang="en-US" sz="2000" dirty="0" err="1">
                          <a:solidFill>
                            <a:schemeClr val="tx1"/>
                          </a:solidFill>
                        </a:rPr>
                        <a:t>subiendo</a:t>
                      </a:r>
                      <a:r>
                        <a:rPr lang="en-US" sz="2000" dirty="0">
                          <a:solidFill>
                            <a:schemeClr val="tx1"/>
                          </a:solidFill>
                        </a:rPr>
                        <a:t> a un árbol?</a:t>
                      </a:r>
                    </a:p>
                  </a:txBody>
                  <a:tcPr anchor="ctr">
                    <a:noFill/>
                  </a:tcPr>
                </a:tc>
                <a:tc>
                  <a:txBody>
                    <a:bodyPr/>
                    <a:lstStyle/>
                    <a:p>
                      <a:pPr algn="ctr"/>
                      <a:endParaRPr lang="en-US" sz="2000" dirty="0">
                        <a:solidFill>
                          <a:schemeClr val="tx1"/>
                        </a:solidFill>
                      </a:endParaRPr>
                    </a:p>
                  </a:txBody>
                  <a:tcPr anchor="ctr">
                    <a:noFill/>
                  </a:tcPr>
                </a:tc>
                <a:tc>
                  <a:txBody>
                    <a:bodyPr/>
                    <a:lstStyle/>
                    <a:p>
                      <a:pPr algn="ctr"/>
                      <a:endParaRPr lang="en-US" sz="2000">
                        <a:solidFill>
                          <a:schemeClr val="accent5">
                            <a:lumMod val="50000"/>
                          </a:schemeClr>
                        </a:solidFill>
                      </a:endParaRPr>
                    </a:p>
                  </a:txBody>
                  <a:tcPr anchor="ctr">
                    <a:noFill/>
                  </a:tcPr>
                </a:tc>
                <a:extLst>
                  <a:ext uri="{0D108BD9-81ED-4DB2-BD59-A6C34878D82A}">
                    <a16:rowId xmlns:a16="http://schemas.microsoft.com/office/drawing/2014/main" val="10005"/>
                  </a:ext>
                </a:extLst>
              </a:tr>
              <a:tr h="643521">
                <a:tc>
                  <a:txBody>
                    <a:bodyPr/>
                    <a:lstStyle/>
                    <a:p>
                      <a:pPr algn="l"/>
                      <a:r>
                        <a:rPr lang="en-US" sz="2000" dirty="0">
                          <a:solidFill>
                            <a:schemeClr val="tx1"/>
                          </a:solidFill>
                        </a:rPr>
                        <a:t> ¿</a:t>
                      </a:r>
                      <a:r>
                        <a:rPr lang="en-US" sz="2000" b="1" dirty="0" err="1">
                          <a:solidFill>
                            <a:schemeClr val="tx1"/>
                          </a:solidFill>
                        </a:rPr>
                        <a:t>Estáis</a:t>
                      </a:r>
                      <a:r>
                        <a:rPr lang="en-US" sz="2000" dirty="0">
                          <a:solidFill>
                            <a:schemeClr val="tx1"/>
                          </a:solidFill>
                        </a:rPr>
                        <a:t> </a:t>
                      </a:r>
                      <a:r>
                        <a:rPr lang="en-US" sz="2000" dirty="0" err="1">
                          <a:solidFill>
                            <a:schemeClr val="tx1"/>
                          </a:solidFill>
                        </a:rPr>
                        <a:t>discutiendo</a:t>
                      </a:r>
                      <a:r>
                        <a:rPr lang="en-US" sz="2000" dirty="0">
                          <a:solidFill>
                            <a:schemeClr val="tx1"/>
                          </a:solidFill>
                        </a:rPr>
                        <a:t> </a:t>
                      </a:r>
                      <a:r>
                        <a:rPr lang="en-US" sz="2000" dirty="0" err="1">
                          <a:solidFill>
                            <a:schemeClr val="tx1"/>
                          </a:solidFill>
                        </a:rPr>
                        <a:t>sobre</a:t>
                      </a:r>
                      <a:r>
                        <a:rPr lang="en-US" sz="2000" dirty="0">
                          <a:solidFill>
                            <a:schemeClr val="tx1"/>
                          </a:solidFill>
                        </a:rPr>
                        <a:t> las </a:t>
                      </a:r>
                      <a:r>
                        <a:rPr lang="en-US" sz="2000" dirty="0" err="1">
                          <a:solidFill>
                            <a:schemeClr val="tx1"/>
                          </a:solidFill>
                        </a:rPr>
                        <a:t>noticias</a:t>
                      </a:r>
                      <a:r>
                        <a:rPr lang="en-US" sz="2000" dirty="0">
                          <a:solidFill>
                            <a:schemeClr val="tx1"/>
                          </a:solidFill>
                        </a:rPr>
                        <a:t>?</a:t>
                      </a:r>
                    </a:p>
                  </a:txBody>
                  <a:tcPr anchor="ctr">
                    <a:noFill/>
                  </a:tcPr>
                </a:tc>
                <a:tc>
                  <a:txBody>
                    <a:bodyPr/>
                    <a:lstStyle/>
                    <a:p>
                      <a:pPr algn="ctr"/>
                      <a:endParaRPr lang="en-US" sz="2000" dirty="0">
                        <a:solidFill>
                          <a:schemeClr val="tx1"/>
                        </a:solidFill>
                      </a:endParaRPr>
                    </a:p>
                  </a:txBody>
                  <a:tcPr anchor="ctr">
                    <a:noFill/>
                  </a:tcPr>
                </a:tc>
                <a:tc>
                  <a:txBody>
                    <a:bodyPr/>
                    <a:lstStyle/>
                    <a:p>
                      <a:pPr algn="ctr"/>
                      <a:endParaRPr lang="en-US" sz="2000" dirty="0">
                        <a:solidFill>
                          <a:schemeClr val="accent5">
                            <a:lumMod val="50000"/>
                          </a:schemeClr>
                        </a:solidFill>
                      </a:endParaRPr>
                    </a:p>
                  </a:txBody>
                  <a:tcPr anchor="ctr">
                    <a:noFill/>
                  </a:tcPr>
                </a:tc>
                <a:extLst>
                  <a:ext uri="{0D108BD9-81ED-4DB2-BD59-A6C34878D82A}">
                    <a16:rowId xmlns:a16="http://schemas.microsoft.com/office/drawing/2014/main" val="10006"/>
                  </a:ext>
                </a:extLst>
              </a:tr>
            </a:tbl>
          </a:graphicData>
        </a:graphic>
      </p:graphicFrame>
      <p:sp>
        <p:nvSpPr>
          <p:cNvPr id="9" name="Action Button: Custom 16">
            <a:hlinkClick r:id="" action="ppaction://noaction" highlightClick="1">
              <a:snd r:embed="rId3" name="2 %C2%BFEsta%CC%81s cenando.wav"/>
            </a:hlinkClick>
            <a:extLst>
              <a:ext uri="{FF2B5EF4-FFF2-40B4-BE49-F238E27FC236}">
                <a16:creationId xmlns:a16="http://schemas.microsoft.com/office/drawing/2014/main" id="{30030AF8-564D-734B-84B9-DB4C7A3A6A53}"/>
              </a:ext>
            </a:extLst>
          </p:cNvPr>
          <p:cNvSpPr/>
          <p:nvPr/>
        </p:nvSpPr>
        <p:spPr>
          <a:xfrm>
            <a:off x="38482" y="3039827"/>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4" name="6 %C2%BFEsta%CC%81is discutiendo sobre.wav"/>
            </a:hlinkClick>
            <a:extLst>
              <a:ext uri="{FF2B5EF4-FFF2-40B4-BE49-F238E27FC236}">
                <a16:creationId xmlns:a16="http://schemas.microsoft.com/office/drawing/2014/main" id="{30030AF8-564D-734B-84B9-DB4C7A3A6A53}"/>
              </a:ext>
            </a:extLst>
          </p:cNvPr>
          <p:cNvSpPr/>
          <p:nvPr/>
        </p:nvSpPr>
        <p:spPr>
          <a:xfrm>
            <a:off x="47535" y="569842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2358543"/>
            <a:ext cx="396000" cy="479581"/>
          </a:xfrm>
          <a:prstGeom prst="rect">
            <a:avLst/>
          </a:prstGeom>
        </p:spPr>
      </p:pic>
      <p:sp>
        <p:nvSpPr>
          <p:cNvPr id="6" name="TextBox 5"/>
          <p:cNvSpPr txBox="1"/>
          <p:nvPr/>
        </p:nvSpPr>
        <p:spPr>
          <a:xfrm>
            <a:off x="7536738" y="2524020"/>
            <a:ext cx="5719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Are you ___________ science?</a:t>
            </a:r>
          </a:p>
        </p:txBody>
      </p:sp>
      <p:sp>
        <p:nvSpPr>
          <p:cNvPr id="22" name="TextBox 21"/>
          <p:cNvSpPr txBox="1"/>
          <p:nvPr/>
        </p:nvSpPr>
        <p:spPr>
          <a:xfrm>
            <a:off x="7501490" y="3086181"/>
            <a:ext cx="51476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Are you _____________ already?</a:t>
            </a:r>
          </a:p>
        </p:txBody>
      </p:sp>
      <p:sp>
        <p:nvSpPr>
          <p:cNvPr id="24" name="TextBox 23"/>
          <p:cNvSpPr txBox="1"/>
          <p:nvPr/>
        </p:nvSpPr>
        <p:spPr>
          <a:xfrm>
            <a:off x="7501490" y="3654434"/>
            <a:ext cx="6603829" cy="400110"/>
          </a:xfrm>
          <a:prstGeom prst="rect">
            <a:avLst/>
          </a:prstGeom>
          <a:noFill/>
        </p:spPr>
        <p:txBody>
          <a:bodyPr wrap="square" rtlCol="0">
            <a:spAutoFit/>
          </a:bodyPr>
          <a:lstStyle/>
          <a:p>
            <a:pPr lvl="0"/>
            <a:r>
              <a:rPr lang="en-US" sz="2000" dirty="0"/>
              <a:t>Why are you _________ at this time?</a:t>
            </a:r>
            <a:endParaRPr kumimoji="0" lang="en-US" sz="2000" b="0" i="0" u="none" strike="noStrike" kern="1200" cap="none" spc="0" normalizeH="0" baseline="0" noProof="0" dirty="0">
              <a:ln>
                <a:noFill/>
              </a:ln>
              <a:effectLst/>
              <a:uLnTx/>
              <a:uFillTx/>
              <a:latin typeface="Century Gothic"/>
            </a:endParaRPr>
          </a:p>
        </p:txBody>
      </p:sp>
      <p:sp>
        <p:nvSpPr>
          <p:cNvPr id="25" name="TextBox 24"/>
          <p:cNvSpPr txBox="1"/>
          <p:nvPr/>
        </p:nvSpPr>
        <p:spPr>
          <a:xfrm>
            <a:off x="7536738" y="5741813"/>
            <a:ext cx="5080369" cy="400110"/>
          </a:xfrm>
          <a:prstGeom prst="rect">
            <a:avLst/>
          </a:prstGeom>
          <a:noFill/>
        </p:spPr>
        <p:txBody>
          <a:bodyPr wrap="square" rtlCol="0">
            <a:spAutoFit/>
          </a:bodyPr>
          <a:lstStyle/>
          <a:p>
            <a:pPr lvl="0"/>
            <a:r>
              <a:rPr lang="en-US" sz="2000" dirty="0"/>
              <a:t>Are you _________ about the news ?</a:t>
            </a:r>
            <a:endParaRPr kumimoji="0" lang="en-US" sz="2000" b="0" i="0" u="none" strike="noStrike" kern="1200" cap="none" spc="0" normalizeH="0" baseline="0" noProof="0" dirty="0">
              <a:ln>
                <a:noFill/>
              </a:ln>
              <a:effectLst/>
              <a:uLnTx/>
              <a:uFillTx/>
              <a:latin typeface="Century Gothic"/>
            </a:endParaRPr>
          </a:p>
        </p:txBody>
      </p:sp>
      <p:sp>
        <p:nvSpPr>
          <p:cNvPr id="26" name="TextBox 25"/>
          <p:cNvSpPr txBox="1"/>
          <p:nvPr/>
        </p:nvSpPr>
        <p:spPr>
          <a:xfrm>
            <a:off x="7536738" y="5051085"/>
            <a:ext cx="4808466" cy="400110"/>
          </a:xfrm>
          <a:prstGeom prst="rect">
            <a:avLst/>
          </a:prstGeom>
          <a:noFill/>
        </p:spPr>
        <p:txBody>
          <a:bodyPr wrap="square" rtlCol="0">
            <a:spAutoFit/>
          </a:bodyPr>
          <a:lstStyle/>
          <a:p>
            <a:pPr lvl="0"/>
            <a:r>
              <a:rPr lang="en-US" sz="2000" dirty="0"/>
              <a:t>Why are you ______________ a tree?</a:t>
            </a:r>
            <a:endParaRPr kumimoji="0" lang="en-US" sz="2000" b="0" i="0" u="none" strike="noStrike" kern="1200" cap="none" spc="0" normalizeH="0" baseline="0" noProof="0" dirty="0">
              <a:ln>
                <a:noFill/>
              </a:ln>
              <a:effectLst/>
              <a:uLnTx/>
              <a:uFillTx/>
              <a:latin typeface="Century Gothic"/>
            </a:endParaRPr>
          </a:p>
        </p:txBody>
      </p:sp>
      <p:sp>
        <p:nvSpPr>
          <p:cNvPr id="27" name="TextBox 26"/>
          <p:cNvSpPr txBox="1"/>
          <p:nvPr/>
        </p:nvSpPr>
        <p:spPr>
          <a:xfrm>
            <a:off x="7536738" y="4360357"/>
            <a:ext cx="5551396" cy="400110"/>
          </a:xfrm>
          <a:prstGeom prst="rect">
            <a:avLst/>
          </a:prstGeom>
          <a:noFill/>
        </p:spPr>
        <p:txBody>
          <a:bodyPr wrap="square" rtlCol="0">
            <a:spAutoFit/>
          </a:bodyPr>
          <a:lstStyle/>
          <a:p>
            <a:pPr lvl="0"/>
            <a:r>
              <a:rPr lang="en-US" sz="2000" dirty="0"/>
              <a:t>Are you __________the floor?</a:t>
            </a:r>
            <a:endParaRPr kumimoji="0" lang="en-US" sz="2000" b="0" i="0" u="none" strike="noStrike" kern="1200" cap="none" spc="0" normalizeH="0" baseline="0" noProof="0" dirty="0">
              <a:ln>
                <a:noFill/>
              </a:ln>
              <a:effectLst/>
              <a:uLnTx/>
              <a:uFillTx/>
              <a:latin typeface="Century Gothic"/>
            </a:endParaRPr>
          </a:p>
        </p:txBody>
      </p:sp>
      <p:sp>
        <p:nvSpPr>
          <p:cNvPr id="42" name="TextBox 41"/>
          <p:cNvSpPr txBox="1"/>
          <p:nvPr/>
        </p:nvSpPr>
        <p:spPr>
          <a:xfrm>
            <a:off x="8702456" y="2490535"/>
            <a:ext cx="1829437" cy="400110"/>
          </a:xfrm>
          <a:prstGeom prst="rect">
            <a:avLst/>
          </a:prstGeom>
          <a:noFill/>
        </p:spPr>
        <p:txBody>
          <a:bodyPr wrap="square" rtlCol="0">
            <a:spAutoFit/>
          </a:bodyPr>
          <a:lstStyle/>
          <a:p>
            <a:r>
              <a:rPr lang="en-GB" sz="2000" b="1" dirty="0">
                <a:solidFill>
                  <a:schemeClr val="tx2"/>
                </a:solidFill>
              </a:rPr>
              <a:t>studying</a:t>
            </a:r>
          </a:p>
        </p:txBody>
      </p:sp>
      <p:sp>
        <p:nvSpPr>
          <p:cNvPr id="32" name="TextBox 31">
            <a:extLst>
              <a:ext uri="{FF2B5EF4-FFF2-40B4-BE49-F238E27FC236}">
                <a16:creationId xmlns:a16="http://schemas.microsoft.com/office/drawing/2014/main" id="{9DF50833-2BD6-AE49-BA56-888DF68B3DA0}"/>
              </a:ext>
            </a:extLst>
          </p:cNvPr>
          <p:cNvSpPr txBox="1"/>
          <p:nvPr/>
        </p:nvSpPr>
        <p:spPr>
          <a:xfrm>
            <a:off x="8513133" y="3065231"/>
            <a:ext cx="1962941" cy="400110"/>
          </a:xfrm>
          <a:prstGeom prst="rect">
            <a:avLst/>
          </a:prstGeom>
          <a:noFill/>
        </p:spPr>
        <p:txBody>
          <a:bodyPr wrap="square" rtlCol="0">
            <a:spAutoFit/>
          </a:bodyPr>
          <a:lstStyle/>
          <a:p>
            <a:r>
              <a:rPr lang="en-GB" sz="2000" b="1" dirty="0">
                <a:solidFill>
                  <a:schemeClr val="tx2"/>
                </a:solidFill>
              </a:rPr>
              <a:t>having dinner</a:t>
            </a:r>
          </a:p>
        </p:txBody>
      </p:sp>
      <p:sp>
        <p:nvSpPr>
          <p:cNvPr id="33" name="TextBox 32">
            <a:extLst>
              <a:ext uri="{FF2B5EF4-FFF2-40B4-BE49-F238E27FC236}">
                <a16:creationId xmlns:a16="http://schemas.microsoft.com/office/drawing/2014/main" id="{6A88C0B8-7837-0644-805A-6EF56938DCD2}"/>
              </a:ext>
            </a:extLst>
          </p:cNvPr>
          <p:cNvSpPr txBox="1"/>
          <p:nvPr/>
        </p:nvSpPr>
        <p:spPr>
          <a:xfrm>
            <a:off x="9148779" y="3643978"/>
            <a:ext cx="1383114" cy="400110"/>
          </a:xfrm>
          <a:prstGeom prst="rect">
            <a:avLst/>
          </a:prstGeom>
          <a:noFill/>
        </p:spPr>
        <p:txBody>
          <a:bodyPr wrap="square" rtlCol="0">
            <a:spAutoFit/>
          </a:bodyPr>
          <a:lstStyle/>
          <a:p>
            <a:r>
              <a:rPr lang="en-GB" sz="2000" b="1" dirty="0">
                <a:solidFill>
                  <a:schemeClr val="tx2"/>
                </a:solidFill>
              </a:rPr>
              <a:t>returning</a:t>
            </a:r>
          </a:p>
        </p:txBody>
      </p:sp>
      <p:sp>
        <p:nvSpPr>
          <p:cNvPr id="34" name="TextBox 33">
            <a:extLst>
              <a:ext uri="{FF2B5EF4-FFF2-40B4-BE49-F238E27FC236}">
                <a16:creationId xmlns:a16="http://schemas.microsoft.com/office/drawing/2014/main" id="{B7ECD140-C9E5-204D-B940-F4D838500E14}"/>
              </a:ext>
            </a:extLst>
          </p:cNvPr>
          <p:cNvSpPr txBox="1"/>
          <p:nvPr/>
        </p:nvSpPr>
        <p:spPr>
          <a:xfrm>
            <a:off x="9426743" y="4993022"/>
            <a:ext cx="1618485" cy="707886"/>
          </a:xfrm>
          <a:prstGeom prst="rect">
            <a:avLst/>
          </a:prstGeom>
          <a:noFill/>
        </p:spPr>
        <p:txBody>
          <a:bodyPr wrap="square" rtlCol="0">
            <a:spAutoFit/>
          </a:bodyPr>
          <a:lstStyle/>
          <a:p>
            <a:r>
              <a:rPr lang="en-GB" sz="2000" b="1" dirty="0">
                <a:solidFill>
                  <a:schemeClr val="tx2"/>
                </a:solidFill>
              </a:rPr>
              <a:t>going up/</a:t>
            </a:r>
          </a:p>
          <a:p>
            <a:r>
              <a:rPr lang="en-GB" sz="2000" b="1" dirty="0">
                <a:solidFill>
                  <a:schemeClr val="tx2"/>
                </a:solidFill>
              </a:rPr>
              <a:t>climbing</a:t>
            </a:r>
          </a:p>
        </p:txBody>
      </p:sp>
      <p:sp>
        <p:nvSpPr>
          <p:cNvPr id="35" name="TextBox 34">
            <a:extLst>
              <a:ext uri="{FF2B5EF4-FFF2-40B4-BE49-F238E27FC236}">
                <a16:creationId xmlns:a16="http://schemas.microsoft.com/office/drawing/2014/main" id="{5369274B-7D9E-454B-A6E8-FD3119CB3FA1}"/>
              </a:ext>
            </a:extLst>
          </p:cNvPr>
          <p:cNvSpPr txBox="1"/>
          <p:nvPr/>
        </p:nvSpPr>
        <p:spPr>
          <a:xfrm>
            <a:off x="8597706" y="4345040"/>
            <a:ext cx="1343266" cy="400110"/>
          </a:xfrm>
          <a:prstGeom prst="rect">
            <a:avLst/>
          </a:prstGeom>
          <a:noFill/>
        </p:spPr>
        <p:txBody>
          <a:bodyPr wrap="square" rtlCol="0">
            <a:spAutoFit/>
          </a:bodyPr>
          <a:lstStyle/>
          <a:p>
            <a:r>
              <a:rPr lang="en-GB" sz="2000" b="1" dirty="0">
                <a:solidFill>
                  <a:schemeClr val="tx2"/>
                </a:solidFill>
              </a:rPr>
              <a:t>cleaning</a:t>
            </a:r>
          </a:p>
        </p:txBody>
      </p:sp>
      <p:sp>
        <p:nvSpPr>
          <p:cNvPr id="36" name="TextBox 35">
            <a:extLst>
              <a:ext uri="{FF2B5EF4-FFF2-40B4-BE49-F238E27FC236}">
                <a16:creationId xmlns:a16="http://schemas.microsoft.com/office/drawing/2014/main" id="{856A668C-6152-494C-A1FF-48E1122A9CD6}"/>
              </a:ext>
            </a:extLst>
          </p:cNvPr>
          <p:cNvSpPr txBox="1"/>
          <p:nvPr/>
        </p:nvSpPr>
        <p:spPr>
          <a:xfrm>
            <a:off x="8666167" y="5717795"/>
            <a:ext cx="1250963" cy="400110"/>
          </a:xfrm>
          <a:prstGeom prst="rect">
            <a:avLst/>
          </a:prstGeom>
          <a:noFill/>
        </p:spPr>
        <p:txBody>
          <a:bodyPr wrap="square" rtlCol="0">
            <a:spAutoFit/>
          </a:bodyPr>
          <a:lstStyle/>
          <a:p>
            <a:r>
              <a:rPr lang="en-GB" sz="2000" b="1" dirty="0">
                <a:solidFill>
                  <a:schemeClr val="tx2"/>
                </a:solidFill>
              </a:rPr>
              <a:t>arguing</a:t>
            </a:r>
          </a:p>
        </p:txBody>
      </p:sp>
      <p:sp>
        <p:nvSpPr>
          <p:cNvPr id="29" name="Título 28">
            <a:extLst>
              <a:ext uri="{FF2B5EF4-FFF2-40B4-BE49-F238E27FC236}">
                <a16:creationId xmlns:a16="http://schemas.microsoft.com/office/drawing/2014/main" id="{2D13679A-E3E7-1E48-8BD7-928C708BBF90}"/>
              </a:ext>
            </a:extLst>
          </p:cNvPr>
          <p:cNvSpPr>
            <a:spLocks noGrp="1"/>
          </p:cNvSpPr>
          <p:nvPr>
            <p:ph type="title"/>
          </p:nvPr>
        </p:nvSpPr>
        <p:spPr>
          <a:xfrm>
            <a:off x="0" y="170089"/>
            <a:ext cx="3474720" cy="647577"/>
          </a:xfrm>
        </p:spPr>
        <p:txBody>
          <a:bodyPr>
            <a:normAutofit/>
          </a:bodyPr>
          <a:lstStyle/>
          <a:p>
            <a:r>
              <a:rPr lang="es-GB" sz="2400" dirty="0"/>
              <a:t>Actividades en casa</a:t>
            </a:r>
          </a:p>
        </p:txBody>
      </p:sp>
      <p:pic>
        <p:nvPicPr>
          <p:cNvPr id="43" name="Picture 14" descr="green checkmark">
            <a:extLst>
              <a:ext uri="{FF2B5EF4-FFF2-40B4-BE49-F238E27FC236}">
                <a16:creationId xmlns:a16="http://schemas.microsoft.com/office/drawing/2014/main" id="{4A441591-184B-594E-81CA-3088E5C0C4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2970323"/>
            <a:ext cx="396000" cy="479581"/>
          </a:xfrm>
          <a:prstGeom prst="rect">
            <a:avLst/>
          </a:prstGeom>
        </p:spPr>
      </p:pic>
      <p:pic>
        <p:nvPicPr>
          <p:cNvPr id="44" name="Picture 14" descr="green checkmark">
            <a:extLst>
              <a:ext uri="{FF2B5EF4-FFF2-40B4-BE49-F238E27FC236}">
                <a16:creationId xmlns:a16="http://schemas.microsoft.com/office/drawing/2014/main" id="{089AFD83-5BE2-F84D-AD68-5E3EF68619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3574661"/>
            <a:ext cx="396000" cy="479581"/>
          </a:xfrm>
          <a:prstGeom prst="rect">
            <a:avLst/>
          </a:prstGeom>
        </p:spPr>
      </p:pic>
      <p:pic>
        <p:nvPicPr>
          <p:cNvPr id="45" name="Picture 14" descr="green checkmark">
            <a:extLst>
              <a:ext uri="{FF2B5EF4-FFF2-40B4-BE49-F238E27FC236}">
                <a16:creationId xmlns:a16="http://schemas.microsoft.com/office/drawing/2014/main" id="{D3833093-C0B7-FF4C-B8BE-B5A01B3CF7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4308554"/>
            <a:ext cx="396000" cy="479581"/>
          </a:xfrm>
          <a:prstGeom prst="rect">
            <a:avLst/>
          </a:prstGeom>
        </p:spPr>
      </p:pic>
      <p:pic>
        <p:nvPicPr>
          <p:cNvPr id="46" name="Picture 14" descr="green checkmark">
            <a:extLst>
              <a:ext uri="{FF2B5EF4-FFF2-40B4-BE49-F238E27FC236}">
                <a16:creationId xmlns:a16="http://schemas.microsoft.com/office/drawing/2014/main" id="{97B0E3D3-0506-3A41-A488-7B52499388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5858" y="4993022"/>
            <a:ext cx="396000" cy="479581"/>
          </a:xfrm>
          <a:prstGeom prst="rect">
            <a:avLst/>
          </a:prstGeom>
        </p:spPr>
      </p:pic>
      <p:pic>
        <p:nvPicPr>
          <p:cNvPr id="47" name="Picture 14" descr="green checkmark">
            <a:extLst>
              <a:ext uri="{FF2B5EF4-FFF2-40B4-BE49-F238E27FC236}">
                <a16:creationId xmlns:a16="http://schemas.microsoft.com/office/drawing/2014/main" id="{926726A5-866E-8342-B495-C79910500C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8161" y="5662342"/>
            <a:ext cx="396000" cy="479581"/>
          </a:xfrm>
          <a:prstGeom prst="rect">
            <a:avLst/>
          </a:prstGeom>
        </p:spPr>
      </p:pic>
      <p:pic>
        <p:nvPicPr>
          <p:cNvPr id="55" name="Imagen 54">
            <a:extLst>
              <a:ext uri="{FF2B5EF4-FFF2-40B4-BE49-F238E27FC236}">
                <a16:creationId xmlns:a16="http://schemas.microsoft.com/office/drawing/2014/main" id="{804480FD-97C5-6C40-B68D-72EBA2EF04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2932" y="1457538"/>
            <a:ext cx="922635" cy="867277"/>
          </a:xfrm>
          <a:prstGeom prst="rect">
            <a:avLst/>
          </a:prstGeom>
        </p:spPr>
      </p:pic>
      <p:sp>
        <p:nvSpPr>
          <p:cNvPr id="2" name="Rectangle: Rounded Corners 1">
            <a:extLst>
              <a:ext uri="{FF2B5EF4-FFF2-40B4-BE49-F238E27FC236}">
                <a16:creationId xmlns:a16="http://schemas.microsoft.com/office/drawing/2014/main" id="{88746337-88E0-4F20-B162-ED55FC7D190B}"/>
              </a:ext>
            </a:extLst>
          </p:cNvPr>
          <p:cNvSpPr/>
          <p:nvPr/>
        </p:nvSpPr>
        <p:spPr>
          <a:xfrm>
            <a:off x="501139" y="2373068"/>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Action Button: Custom 16">
            <a:hlinkClick r:id="" action="ppaction://noaction" highlightClick="1">
              <a:snd r:embed="rId7" name="1 %C2%BFEsta%CC%81is estudiando.wav"/>
            </a:hlinkClick>
            <a:extLst>
              <a:ext uri="{FF2B5EF4-FFF2-40B4-BE49-F238E27FC236}">
                <a16:creationId xmlns:a16="http://schemas.microsoft.com/office/drawing/2014/main" id="{30030AF8-564D-734B-84B9-DB4C7A3A6A53}"/>
              </a:ext>
            </a:extLst>
          </p:cNvPr>
          <p:cNvSpPr/>
          <p:nvPr/>
        </p:nvSpPr>
        <p:spPr>
          <a:xfrm>
            <a:off x="32894" y="2442124"/>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56" name="Imagen 55">
            <a:extLst>
              <a:ext uri="{FF2B5EF4-FFF2-40B4-BE49-F238E27FC236}">
                <a16:creationId xmlns:a16="http://schemas.microsoft.com/office/drawing/2014/main" id="{BA44F78B-B7FD-8546-9F3A-7CB867ACEB55}"/>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25961" y="1378318"/>
            <a:ext cx="794441" cy="1112218"/>
          </a:xfrm>
          <a:prstGeom prst="rect">
            <a:avLst/>
          </a:prstGeom>
        </p:spPr>
      </p:pic>
      <p:sp>
        <p:nvSpPr>
          <p:cNvPr id="48" name="Rectangle: Rounded Corners 47">
            <a:extLst>
              <a:ext uri="{FF2B5EF4-FFF2-40B4-BE49-F238E27FC236}">
                <a16:creationId xmlns:a16="http://schemas.microsoft.com/office/drawing/2014/main" id="{C62C8071-B00D-4EC2-ACEA-94A64C538DF8}"/>
              </a:ext>
            </a:extLst>
          </p:cNvPr>
          <p:cNvSpPr/>
          <p:nvPr/>
        </p:nvSpPr>
        <p:spPr>
          <a:xfrm>
            <a:off x="487565" y="2970323"/>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Rounded Corners 48">
            <a:extLst>
              <a:ext uri="{FF2B5EF4-FFF2-40B4-BE49-F238E27FC236}">
                <a16:creationId xmlns:a16="http://schemas.microsoft.com/office/drawing/2014/main" id="{58706F1F-8E14-4B08-BB5E-ED8870E1A9B2}"/>
              </a:ext>
            </a:extLst>
          </p:cNvPr>
          <p:cNvSpPr/>
          <p:nvPr/>
        </p:nvSpPr>
        <p:spPr>
          <a:xfrm>
            <a:off x="425428" y="3639156"/>
            <a:ext cx="3837734" cy="5307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ction Button: Custom 16">
            <a:hlinkClick r:id="" action="ppaction://noaction" highlightClick="1">
              <a:snd r:embed="rId9" name="3 %C2%BFPor que%CC%81 esta%CC%81s.wav"/>
            </a:hlinkClick>
            <a:extLst>
              <a:ext uri="{FF2B5EF4-FFF2-40B4-BE49-F238E27FC236}">
                <a16:creationId xmlns:a16="http://schemas.microsoft.com/office/drawing/2014/main" id="{30030AF8-564D-734B-84B9-DB4C7A3A6A53}"/>
              </a:ext>
            </a:extLst>
          </p:cNvPr>
          <p:cNvSpPr/>
          <p:nvPr/>
        </p:nvSpPr>
        <p:spPr>
          <a:xfrm>
            <a:off x="29428" y="368229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0" name="Rectangle: Rounded Corners 49">
            <a:extLst>
              <a:ext uri="{FF2B5EF4-FFF2-40B4-BE49-F238E27FC236}">
                <a16:creationId xmlns:a16="http://schemas.microsoft.com/office/drawing/2014/main" id="{5A2B97B8-5143-4C54-BBEF-BBF123F35938}"/>
              </a:ext>
            </a:extLst>
          </p:cNvPr>
          <p:cNvSpPr/>
          <p:nvPr/>
        </p:nvSpPr>
        <p:spPr>
          <a:xfrm>
            <a:off x="437751" y="4309128"/>
            <a:ext cx="3837734" cy="517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ction Button: Custom 16">
            <a:hlinkClick r:id="" action="ppaction://noaction" highlightClick="1">
              <a:snd r:embed="rId10" name="4 Esta%CC%81s limpiando.wav"/>
            </a:hlinkClick>
            <a:extLst>
              <a:ext uri="{FF2B5EF4-FFF2-40B4-BE49-F238E27FC236}">
                <a16:creationId xmlns:a16="http://schemas.microsoft.com/office/drawing/2014/main" id="{30030AF8-564D-734B-84B9-DB4C7A3A6A53}"/>
              </a:ext>
            </a:extLst>
          </p:cNvPr>
          <p:cNvSpPr/>
          <p:nvPr/>
        </p:nvSpPr>
        <p:spPr>
          <a:xfrm>
            <a:off x="32894" y="4375342"/>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Rectangle: Rounded Corners 51">
            <a:extLst>
              <a:ext uri="{FF2B5EF4-FFF2-40B4-BE49-F238E27FC236}">
                <a16:creationId xmlns:a16="http://schemas.microsoft.com/office/drawing/2014/main" id="{33CE56DC-8D1D-421B-8833-5BAFACC2BAC5}"/>
              </a:ext>
            </a:extLst>
          </p:cNvPr>
          <p:cNvSpPr/>
          <p:nvPr/>
        </p:nvSpPr>
        <p:spPr>
          <a:xfrm>
            <a:off x="442204" y="4961964"/>
            <a:ext cx="3837734" cy="5370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ction Button: Custom 16">
            <a:hlinkClick r:id="" action="ppaction://noaction" highlightClick="1">
              <a:snd r:embed="rId11" name="5 %C2%BFPor que%CC%81 esta%CC%81s subiendo.wav"/>
            </a:hlinkClick>
            <a:extLst>
              <a:ext uri="{FF2B5EF4-FFF2-40B4-BE49-F238E27FC236}">
                <a16:creationId xmlns:a16="http://schemas.microsoft.com/office/drawing/2014/main" id="{30030AF8-564D-734B-84B9-DB4C7A3A6A53}"/>
              </a:ext>
            </a:extLst>
          </p:cNvPr>
          <p:cNvSpPr/>
          <p:nvPr/>
        </p:nvSpPr>
        <p:spPr>
          <a:xfrm>
            <a:off x="39160" y="502608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4" name="Rectangle: Rounded Corners 53">
            <a:extLst>
              <a:ext uri="{FF2B5EF4-FFF2-40B4-BE49-F238E27FC236}">
                <a16:creationId xmlns:a16="http://schemas.microsoft.com/office/drawing/2014/main" id="{FF84B277-7566-4F3F-BF8C-7E71CBAF47E9}"/>
              </a:ext>
            </a:extLst>
          </p:cNvPr>
          <p:cNvSpPr/>
          <p:nvPr/>
        </p:nvSpPr>
        <p:spPr>
          <a:xfrm>
            <a:off x="480574" y="5622539"/>
            <a:ext cx="3837734" cy="653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412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xit"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5" grpId="0"/>
      <p:bldP spid="26" grpId="0"/>
      <p:bldP spid="42" grpId="0"/>
      <p:bldP spid="32" grpId="0"/>
      <p:bldP spid="33" grpId="0"/>
      <p:bldP spid="34" grpId="0"/>
      <p:bldP spid="35" grpId="0"/>
      <p:bldP spid="36" grpId="0"/>
      <p:bldP spid="2" grpId="0" animBg="1"/>
      <p:bldP spid="48" grpId="0" animBg="1"/>
      <p:bldP spid="49" grpId="0" animBg="1"/>
      <p:bldP spid="50" grpId="0" animBg="1"/>
      <p:bldP spid="52" grpId="0" animBg="1"/>
      <p:bldP spid="54"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7792</Words>
  <Application>Microsoft Office PowerPoint</Application>
  <PresentationFormat>Widescreen</PresentationFormat>
  <Paragraphs>1061</Paragraphs>
  <Slides>34</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Broadway</vt:lpstr>
      <vt:lpstr>Calibri</vt:lpstr>
      <vt:lpstr>Century Gothic</vt:lpstr>
      <vt:lpstr>Tw Cen MT</vt:lpstr>
      <vt:lpstr>NCELP_German_2022</vt:lpstr>
      <vt:lpstr>PowerPoint Presentation</vt:lpstr>
      <vt:lpstr>Un día largo </vt:lpstr>
      <vt:lpstr>Un día largo </vt:lpstr>
      <vt:lpstr>Fonética</vt:lpstr>
      <vt:lpstr>Fonética</vt:lpstr>
      <vt:lpstr>Vocabulario</vt:lpstr>
      <vt:lpstr>Estar in 2nd person singular &amp; plural</vt:lpstr>
      <vt:lpstr>Talking about what’s happening now:  Present continuous: –ar , –er and –ir verbs</vt:lpstr>
      <vt:lpstr>Actividades en casa</vt:lpstr>
      <vt:lpstr>Reflexive pronoun ‘se’</vt:lpstr>
      <vt:lpstr>Las actividades de Lucía</vt:lpstr>
      <vt:lpstr>Using the pronouns ‘los’ &amp; ‘las’</vt:lpstr>
      <vt:lpstr>Daniel va de compras</vt:lpstr>
      <vt:lpstr>Daniel va de compras</vt:lpstr>
      <vt:lpstr>Deberes</vt:lpstr>
      <vt:lpstr>PowerPoint Presentation</vt:lpstr>
      <vt:lpstr>Vocabulario</vt:lpstr>
      <vt:lpstr>Vocabulario 1/7</vt:lpstr>
      <vt:lpstr>Vocabulario 2/7</vt:lpstr>
      <vt:lpstr>Vocabulario 3/7</vt:lpstr>
      <vt:lpstr>Vocabulario 4/7</vt:lpstr>
      <vt:lpstr>Vocabulario 5/7</vt:lpstr>
      <vt:lpstr>Vocabulario 6/7</vt:lpstr>
      <vt:lpstr>Vocabulario 7/7</vt:lpstr>
      <vt:lpstr>Fonética</vt:lpstr>
      <vt:lpstr>Using the pronouns ‘le’ and ‘les’</vt:lpstr>
      <vt:lpstr>Object pronouns ‘me’ and ‘te’</vt:lpstr>
      <vt:lpstr>¿Qué hace Diego los sábados?</vt:lpstr>
      <vt:lpstr>Verbs like gustar</vt:lpstr>
      <vt:lpstr>Preguntas para una amiga</vt:lpstr>
      <vt:lpstr>Una conversación en casa</vt:lpstr>
      <vt:lpstr>Ahora intenta completar este diálogo en español:</vt:lpstr>
      <vt:lpstr>Ahora intenta completar este diálogo en español:</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188</cp:revision>
  <dcterms:created xsi:type="dcterms:W3CDTF">2023-10-12T08:34:16Z</dcterms:created>
  <dcterms:modified xsi:type="dcterms:W3CDTF">2024-05-08T07:44:46Z</dcterms:modified>
</cp:coreProperties>
</file>