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66" r:id="rId2"/>
    <p:sldId id="839" r:id="rId3"/>
    <p:sldId id="389" r:id="rId4"/>
    <p:sldId id="394" r:id="rId5"/>
    <p:sldId id="267" r:id="rId6"/>
    <p:sldId id="395" r:id="rId7"/>
    <p:sldId id="295" r:id="rId8"/>
    <p:sldId id="259" r:id="rId9"/>
    <p:sldId id="322" r:id="rId10"/>
    <p:sldId id="323" r:id="rId11"/>
    <p:sldId id="324" r:id="rId12"/>
    <p:sldId id="325" r:id="rId13"/>
    <p:sldId id="326" r:id="rId14"/>
    <p:sldId id="327" r:id="rId15"/>
    <p:sldId id="320" r:id="rId16"/>
    <p:sldId id="842" r:id="rId17"/>
    <p:sldId id="277" r:id="rId18"/>
    <p:sldId id="841" r:id="rId19"/>
    <p:sldId id="315" r:id="rId20"/>
    <p:sldId id="840" r:id="rId21"/>
    <p:sldId id="270" r:id="rId22"/>
    <p:sldId id="278" r:id="rId23"/>
    <p:sldId id="285" r:id="rId24"/>
    <p:sldId id="845" r:id="rId25"/>
    <p:sldId id="844" r:id="rId26"/>
    <p:sldId id="848" r:id="rId27"/>
    <p:sldId id="316" r:id="rId28"/>
    <p:sldId id="420" r:id="rId29"/>
    <p:sldId id="310" r:id="rId30"/>
    <p:sldId id="421" r:id="rId31"/>
    <p:sldId id="847" r:id="rId32"/>
    <p:sldId id="288" r:id="rId33"/>
    <p:sldId id="269" r:id="rId34"/>
    <p:sldId id="286" r:id="rId35"/>
    <p:sldId id="279" r:id="rId36"/>
    <p:sldId id="849" r:id="rId37"/>
    <p:sldId id="41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4F4"/>
    <a:srgbClr val="FABD00"/>
    <a:srgbClr val="3A5EAB"/>
    <a:srgbClr val="EE2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60987" autoAdjust="0"/>
  </p:normalViewPr>
  <p:slideViewPr>
    <p:cSldViewPr snapToGrid="0">
      <p:cViewPr>
        <p:scale>
          <a:sx n="66" d="100"/>
          <a:sy n="66" d="100"/>
        </p:scale>
        <p:origin x="1608" y="13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73C9F-78A8-40E6-A224-66A674F2A4C8}" type="datetimeFigureOut">
              <a:rPr lang="en-GB" smtClean="0"/>
              <a:t>10/05/2024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497DE-9EB7-48F6-A7B8-18C338799C72}" type="slidenum">
              <a:rPr lang="en-GB" smtClean="0"/>
              <a:t>‹#›</a:t>
            </a:fld>
            <a:endParaRPr lang="en-GB"/>
          </a:p>
        </p:txBody>
      </p:sp>
    </p:spTree>
    <p:extLst>
      <p:ext uri="{BB962C8B-B14F-4D97-AF65-F5344CB8AC3E}">
        <p14:creationId xmlns:p14="http://schemas.microsoft.com/office/powerpoint/2010/main" val="3334116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a:solidFill>
                  <a:srgbClr val="FF0000"/>
                </a:solidFill>
              </a:rPr>
              <a:t>material.</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u="none" dirty="0">
                <a:solidFill>
                  <a:srgbClr val="FF0000"/>
                </a:solidFill>
              </a:rPr>
              <a:t>Edexcel list does not have </a:t>
            </a:r>
            <a:r>
              <a:rPr lang="en-GB" b="1" u="sng" dirty="0">
                <a:solidFill>
                  <a:srgbClr val="FF0000"/>
                </a:solidFill>
              </a:rPr>
              <a:t>loco.</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 of SSCs [ci],</a:t>
            </a:r>
            <a:r>
              <a:rPr lang="en-GB" sz="1200" b="0" i="0" baseline="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ce</a:t>
            </a:r>
            <a:r>
              <a:rPr lang="en-GB" sz="1200" b="0" i="0" dirty="0">
                <a:solidFill>
                  <a:schemeClr val="dk1"/>
                </a:solidFill>
                <a:latin typeface="+mn-lt"/>
                <a:ea typeface="Calibri"/>
                <a:cs typeface="Calibri"/>
                <a:sym typeface="Calibri"/>
              </a:rPr>
              <a:t>]</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Introduction</a:t>
            </a:r>
            <a:r>
              <a:rPr lang="en-GB" sz="1200" b="0" i="0" baseline="0" dirty="0">
                <a:solidFill>
                  <a:schemeClr val="dk1"/>
                </a:solidFill>
                <a:latin typeface="+mn-lt"/>
                <a:ea typeface="Calibri"/>
                <a:cs typeface="Calibri"/>
                <a:sym typeface="Calibri"/>
              </a:rPr>
              <a:t> of ‘</a:t>
            </a:r>
            <a:r>
              <a:rPr lang="en-GB" sz="1200" b="0" i="0" baseline="0" dirty="0" err="1">
                <a:solidFill>
                  <a:schemeClr val="dk1"/>
                </a:solidFill>
                <a:latin typeface="+mn-lt"/>
                <a:ea typeface="Calibri"/>
                <a:cs typeface="Calibri"/>
                <a:sym typeface="Calibri"/>
              </a:rPr>
              <a:t>somos</a:t>
            </a:r>
            <a:r>
              <a:rPr lang="en-GB" sz="1200" b="0" i="0" baseline="0" dirty="0">
                <a:solidFill>
                  <a:schemeClr val="dk1"/>
                </a:solidFill>
                <a:latin typeface="+mn-lt"/>
                <a:ea typeface="Calibri"/>
                <a:cs typeface="Calibri"/>
                <a:sym typeface="Calibri"/>
              </a:rPr>
              <a:t>’</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ser/</a:t>
            </a:r>
            <a:r>
              <a:rPr lang="en-GB" sz="1200" b="0" i="0" baseline="0" dirty="0" err="1">
                <a:solidFill>
                  <a:schemeClr val="dk1"/>
                </a:solidFill>
                <a:latin typeface="+mn-lt"/>
                <a:ea typeface="Calibri"/>
                <a:cs typeface="Calibri"/>
                <a:sym typeface="Calibri"/>
              </a:rPr>
              <a:t>estar</a:t>
            </a:r>
            <a:r>
              <a:rPr lang="en-GB" sz="1200" b="0" i="0" baseline="0" dirty="0">
                <a:solidFill>
                  <a:schemeClr val="dk1"/>
                </a:solidFill>
                <a:latin typeface="+mn-lt"/>
                <a:ea typeface="Calibri"/>
                <a:cs typeface="Calibri"/>
                <a:sym typeface="Calibri"/>
              </a:rPr>
              <a:t> for traits/state, respectively</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7.2.2.5</a:t>
            </a:r>
            <a:r>
              <a:rPr lang="en-GB" sz="1200" b="1" i="0" baseline="0" dirty="0">
                <a:solidFill>
                  <a:schemeClr val="dk1"/>
                </a:solidFill>
                <a:latin typeface="+mn-lt"/>
                <a:ea typeface="Calibri"/>
                <a:cs typeface="Calibri"/>
                <a:sym typeface="Calibri"/>
              </a:rPr>
              <a:t> (introduce) </a:t>
            </a:r>
            <a:r>
              <a:rPr lang="es-ES" sz="1200" b="0" i="0" dirty="0">
                <a:solidFill>
                  <a:schemeClr val="dk1"/>
                </a:solidFill>
                <a:latin typeface="+mn-lt"/>
                <a:ea typeface="Calibri"/>
                <a:cs typeface="Calibri"/>
                <a:sym typeface="Calibri"/>
              </a:rPr>
              <a:t>somos [7-ser]; feliz [908]; moreno [3304]; claro [1923]; oscuro [802]; aburrido [3917]; loco [846]; como [20]</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7.2.1.2 (revisit)</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perro</a:t>
            </a:r>
            <a:r>
              <a:rPr lang="en-GB" sz="1200" b="0" i="0" dirty="0">
                <a:solidFill>
                  <a:schemeClr val="dk1"/>
                </a:solidFill>
                <a:latin typeface="+mn-lt"/>
                <a:ea typeface="Calibri"/>
                <a:cs typeface="Calibri"/>
                <a:sym typeface="Calibri"/>
              </a:rPr>
              <a:t> [888]; </a:t>
            </a:r>
            <a:r>
              <a:rPr lang="en-GB" sz="1200" b="0" i="0" dirty="0" err="1">
                <a:solidFill>
                  <a:schemeClr val="dk1"/>
                </a:solidFill>
                <a:latin typeface="+mn-lt"/>
                <a:ea typeface="Calibri"/>
                <a:cs typeface="Calibri"/>
                <a:sym typeface="Calibri"/>
              </a:rPr>
              <a:t>abuelo</a:t>
            </a:r>
            <a:r>
              <a:rPr lang="en-GB" sz="1200" b="0" i="0" dirty="0">
                <a:solidFill>
                  <a:schemeClr val="dk1"/>
                </a:solidFill>
                <a:latin typeface="+mn-lt"/>
                <a:ea typeface="Calibri"/>
                <a:cs typeface="Calibri"/>
                <a:sym typeface="Calibri"/>
              </a:rPr>
              <a:t> [4796]; </a:t>
            </a:r>
            <a:r>
              <a:rPr lang="en-GB" sz="1200" b="0" i="0" dirty="0" err="1">
                <a:solidFill>
                  <a:schemeClr val="dk1"/>
                </a:solidFill>
                <a:latin typeface="+mn-lt"/>
                <a:ea typeface="Calibri"/>
                <a:cs typeface="Calibri"/>
                <a:sym typeface="Calibri"/>
              </a:rPr>
              <a:t>abuela</a:t>
            </a:r>
            <a:r>
              <a:rPr lang="en-GB" sz="1200" b="0" i="0" dirty="0">
                <a:solidFill>
                  <a:schemeClr val="dk1"/>
                </a:solidFill>
                <a:latin typeface="+mn-lt"/>
                <a:ea typeface="Calibri"/>
                <a:cs typeface="Calibri"/>
                <a:sym typeface="Calibri"/>
              </a:rPr>
              <a:t> [717];  primo [1451]; prima [3051]; </a:t>
            </a:r>
            <a:r>
              <a:rPr lang="en-GB" sz="1200" b="0" i="0" dirty="0" err="1">
                <a:solidFill>
                  <a:schemeClr val="dk1"/>
                </a:solidFill>
                <a:latin typeface="+mn-lt"/>
                <a:ea typeface="Calibri"/>
                <a:cs typeface="Calibri"/>
                <a:sym typeface="Calibri"/>
              </a:rPr>
              <a:t>bastante</a:t>
            </a:r>
            <a:r>
              <a:rPr lang="en-GB" sz="1200" b="0" i="0" dirty="0">
                <a:solidFill>
                  <a:schemeClr val="dk1"/>
                </a:solidFill>
                <a:latin typeface="+mn-lt"/>
                <a:ea typeface="Calibri"/>
                <a:cs typeface="Calibri"/>
                <a:sym typeface="Calibri"/>
              </a:rPr>
              <a:t> [308];  </a:t>
            </a:r>
            <a:r>
              <a:rPr lang="en-GB" sz="1200" b="0" i="0" dirty="0" err="1">
                <a:solidFill>
                  <a:schemeClr val="dk1"/>
                </a:solidFill>
                <a:latin typeface="+mn-lt"/>
                <a:ea typeface="Calibri"/>
                <a:cs typeface="Calibri"/>
                <a:sym typeface="Calibri"/>
              </a:rPr>
              <a:t>hermoso</a:t>
            </a:r>
            <a:r>
              <a:rPr lang="en-GB" sz="1200" b="0" i="0" dirty="0">
                <a:solidFill>
                  <a:schemeClr val="dk1"/>
                </a:solidFill>
                <a:latin typeface="+mn-lt"/>
                <a:ea typeface="Calibri"/>
                <a:cs typeface="Calibri"/>
                <a:sym typeface="Calibri"/>
              </a:rPr>
              <a:t> [980]; </a:t>
            </a:r>
            <a:r>
              <a:rPr lang="en-GB" sz="1200" b="0" i="0" dirty="0" err="1">
                <a:solidFill>
                  <a:schemeClr val="dk1"/>
                </a:solidFill>
                <a:latin typeface="+mn-lt"/>
                <a:ea typeface="Calibri"/>
                <a:cs typeface="Calibri"/>
                <a:sym typeface="Calibri"/>
              </a:rPr>
              <a:t>activo</a:t>
            </a:r>
            <a:r>
              <a:rPr lang="en-GB" sz="1200" b="0" i="0" dirty="0">
                <a:solidFill>
                  <a:schemeClr val="dk1"/>
                </a:solidFill>
                <a:latin typeface="+mn-lt"/>
                <a:ea typeface="Calibri"/>
                <a:cs typeface="Calibri"/>
                <a:sym typeface="Calibri"/>
              </a:rPr>
              <a:t> [1278]; </a:t>
            </a:r>
            <a:r>
              <a:rPr lang="en-GB" sz="1200" b="0" i="0" dirty="0" err="1">
                <a:solidFill>
                  <a:schemeClr val="dk1"/>
                </a:solidFill>
                <a:latin typeface="+mn-lt"/>
                <a:ea typeface="Calibri"/>
                <a:cs typeface="Calibri"/>
                <a:sym typeface="Calibri"/>
              </a:rPr>
              <a:t>fuerte</a:t>
            </a:r>
            <a:r>
              <a:rPr lang="en-GB" sz="1200" b="0" i="0" dirty="0">
                <a:solidFill>
                  <a:schemeClr val="dk1"/>
                </a:solidFill>
                <a:latin typeface="+mn-lt"/>
                <a:ea typeface="Calibri"/>
                <a:cs typeface="Calibri"/>
                <a:sym typeface="Calibri"/>
              </a:rPr>
              <a:t> [435] </a:t>
            </a: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7.2.2.2 (revisit) </a:t>
            </a:r>
            <a:r>
              <a:rPr lang="es-ES" sz="1200" b="0" i="0" dirty="0">
                <a:solidFill>
                  <a:schemeClr val="dk1"/>
                </a:solidFill>
                <a:latin typeface="+mn-lt"/>
                <a:ea typeface="Calibri"/>
                <a:cs typeface="Calibri"/>
                <a:sym typeface="Calibri"/>
              </a:rPr>
              <a:t>poder [32]; puedo; puedes; puede; jugar [356]; participar [593]; favor [516]; pedir [217]; preguntar [219]; cambiar [255]; material [690]; ¿puedo ir a los servicios?; compañero/a [551]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infinitive and 1</a:t>
            </a:r>
            <a:r>
              <a:rPr lang="en-GB" baseline="30000" dirty="0"/>
              <a:t>st</a:t>
            </a:r>
            <a:r>
              <a:rPr lang="en-GB" dirty="0"/>
              <a:t> person plural again.</a:t>
            </a:r>
          </a:p>
        </p:txBody>
      </p:sp>
      <p:sp>
        <p:nvSpPr>
          <p:cNvPr id="4" name="Slide Number Placeholder 3"/>
          <p:cNvSpPr>
            <a:spLocks noGrp="1"/>
          </p:cNvSpPr>
          <p:nvPr>
            <p:ph type="sldNum" sz="quarter" idx="10"/>
          </p:nvPr>
        </p:nvSpPr>
        <p:spPr/>
        <p:txBody>
          <a:bodyPr/>
          <a:lstStyle/>
          <a:p>
            <a:fld id="{AFB90784-656C-4BA6-90F8-11FF7804BF12}" type="slidenum">
              <a:rPr lang="en-GB" smtClean="0"/>
              <a:t>10</a:t>
            </a:fld>
            <a:endParaRPr lang="en-GB"/>
          </a:p>
        </p:txBody>
      </p:sp>
    </p:spTree>
    <p:extLst>
      <p:ext uri="{BB962C8B-B14F-4D97-AF65-F5344CB8AC3E}">
        <p14:creationId xmlns:p14="http://schemas.microsoft.com/office/powerpoint/2010/main" val="2823517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1</a:t>
            </a:r>
            <a:r>
              <a:rPr lang="en-GB" baseline="30000" dirty="0"/>
              <a:t>st</a:t>
            </a:r>
            <a:r>
              <a:rPr lang="en-GB" dirty="0"/>
              <a:t> person plural in a sentence. </a:t>
            </a:r>
          </a:p>
        </p:txBody>
      </p:sp>
      <p:sp>
        <p:nvSpPr>
          <p:cNvPr id="4" name="Slide Number Placeholder 3"/>
          <p:cNvSpPr>
            <a:spLocks noGrp="1"/>
          </p:cNvSpPr>
          <p:nvPr>
            <p:ph type="sldNum" sz="quarter" idx="10"/>
          </p:nvPr>
        </p:nvSpPr>
        <p:spPr/>
        <p:txBody>
          <a:bodyPr/>
          <a:lstStyle/>
          <a:p>
            <a:fld id="{AFB90784-656C-4BA6-90F8-11FF7804BF12}" type="slidenum">
              <a:rPr lang="en-GB" smtClean="0"/>
              <a:t>11</a:t>
            </a:fld>
            <a:endParaRPr lang="en-GB"/>
          </a:p>
        </p:txBody>
      </p:sp>
    </p:spTree>
    <p:extLst>
      <p:ext uri="{BB962C8B-B14F-4D97-AF65-F5344CB8AC3E}">
        <p14:creationId xmlns:p14="http://schemas.microsoft.com/office/powerpoint/2010/main" val="1851647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infinitive in a sentence. </a:t>
            </a:r>
          </a:p>
        </p:txBody>
      </p:sp>
      <p:sp>
        <p:nvSpPr>
          <p:cNvPr id="4" name="Slide Number Placeholder 3"/>
          <p:cNvSpPr>
            <a:spLocks noGrp="1"/>
          </p:cNvSpPr>
          <p:nvPr>
            <p:ph type="sldNum" sz="quarter" idx="10"/>
          </p:nvPr>
        </p:nvSpPr>
        <p:spPr/>
        <p:txBody>
          <a:bodyPr/>
          <a:lstStyle/>
          <a:p>
            <a:fld id="{AFB90784-656C-4BA6-90F8-11FF7804BF12}" type="slidenum">
              <a:rPr lang="en-GB" smtClean="0"/>
              <a:t>12</a:t>
            </a:fld>
            <a:endParaRPr lang="en-GB"/>
          </a:p>
        </p:txBody>
      </p:sp>
    </p:spTree>
    <p:extLst>
      <p:ext uri="{BB962C8B-B14F-4D97-AF65-F5344CB8AC3E}">
        <p14:creationId xmlns:p14="http://schemas.microsoft.com/office/powerpoint/2010/main" val="998615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1</a:t>
            </a:r>
            <a:r>
              <a:rPr lang="en-GB" baseline="30000" dirty="0"/>
              <a:t>st</a:t>
            </a:r>
            <a:r>
              <a:rPr lang="en-GB" dirty="0"/>
              <a:t> person plural in context again.</a:t>
            </a:r>
          </a:p>
        </p:txBody>
      </p:sp>
      <p:sp>
        <p:nvSpPr>
          <p:cNvPr id="4" name="Slide Number Placeholder 3"/>
          <p:cNvSpPr>
            <a:spLocks noGrp="1"/>
          </p:cNvSpPr>
          <p:nvPr>
            <p:ph type="sldNum" sz="quarter" idx="10"/>
          </p:nvPr>
        </p:nvSpPr>
        <p:spPr/>
        <p:txBody>
          <a:bodyPr/>
          <a:lstStyle/>
          <a:p>
            <a:fld id="{AFB90784-656C-4BA6-90F8-11FF7804BF12}" type="slidenum">
              <a:rPr lang="en-GB" smtClean="0"/>
              <a:t>13</a:t>
            </a:fld>
            <a:endParaRPr lang="en-GB"/>
          </a:p>
        </p:txBody>
      </p:sp>
    </p:spTree>
    <p:extLst>
      <p:ext uri="{BB962C8B-B14F-4D97-AF65-F5344CB8AC3E}">
        <p14:creationId xmlns:p14="http://schemas.microsoft.com/office/powerpoint/2010/main" val="68408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infinitive in context again.</a:t>
            </a:r>
          </a:p>
        </p:txBody>
      </p:sp>
      <p:sp>
        <p:nvSpPr>
          <p:cNvPr id="4" name="Slide Number Placeholder 3"/>
          <p:cNvSpPr>
            <a:spLocks noGrp="1"/>
          </p:cNvSpPr>
          <p:nvPr>
            <p:ph type="sldNum" sz="quarter" idx="10"/>
          </p:nvPr>
        </p:nvSpPr>
        <p:spPr/>
        <p:txBody>
          <a:bodyPr/>
          <a:lstStyle/>
          <a:p>
            <a:fld id="{AFB90784-656C-4BA6-90F8-11FF7804BF12}" type="slidenum">
              <a:rPr lang="en-GB" smtClean="0"/>
              <a:t>14</a:t>
            </a:fld>
            <a:endParaRPr lang="en-GB"/>
          </a:p>
        </p:txBody>
      </p:sp>
    </p:spTree>
    <p:extLst>
      <p:ext uri="{BB962C8B-B14F-4D97-AF65-F5344CB8AC3E}">
        <p14:creationId xmlns:p14="http://schemas.microsoft.com/office/powerpoint/2010/main" val="1908557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 (two slides)</a:t>
            </a:r>
          </a:p>
          <a:p>
            <a:endParaRPr lang="en-US" b="1" dirty="0"/>
          </a:p>
          <a:p>
            <a:r>
              <a:rPr lang="en-US" b="1" dirty="0"/>
              <a:t>Aim: </a:t>
            </a:r>
            <a:r>
              <a:rPr lang="en-US" b="0" dirty="0"/>
              <a:t>to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introduce the first person plural of ‘ser’; to compare the first person plural of ‘ser’ with the first person plural of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estar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endParaRPr lang="en-US" b="1" dirty="0"/>
          </a:p>
          <a:p>
            <a:r>
              <a:rPr lang="en-US" b="1" dirty="0"/>
              <a:t>Procedure:</a:t>
            </a:r>
            <a:br>
              <a:rPr lang="en-US" b="1" dirty="0"/>
            </a:br>
            <a:r>
              <a:rPr lang="en-US" b="0" dirty="0"/>
              <a:t>Go</a:t>
            </a:r>
            <a:r>
              <a:rPr lang="en-US" b="0" baseline="0" dirty="0"/>
              <a:t> through the grammar explanation with students, revealing each new sentence on a mouse click.</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2640825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It is worth pointing out to students that </a:t>
            </a:r>
            <a:r>
              <a:rPr lang="en-GB" b="1" i="1" baseline="0" dirty="0"/>
              <a:t>ser loco </a:t>
            </a:r>
            <a:r>
              <a:rPr lang="en-GB" b="0" i="0" baseline="0" dirty="0"/>
              <a:t>is only used in Spain to refer to people who are clinically insane / in a mental institution.  It does have a broader use than this in much of South America, but it’s important to stress to students that when they want to say someone is crazy, they will want to use ‘</a:t>
            </a:r>
            <a:r>
              <a:rPr lang="en-GB" b="0" i="0" baseline="0" dirty="0" err="1"/>
              <a:t>estar</a:t>
            </a:r>
            <a:r>
              <a:rPr lang="en-GB" b="0" i="0" baseline="0" dirty="0"/>
              <a:t>’. </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3282415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noProof="0" dirty="0">
                <a:solidFill>
                  <a:schemeClr val="tx1"/>
                </a:solidFill>
                <a:effectLst/>
                <a:latin typeface="+mn-lt"/>
                <a:ea typeface="+mn-ea"/>
                <a:cs typeface="+mn-cs"/>
              </a:rPr>
              <a:t>[1/4]</a:t>
            </a:r>
          </a:p>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6 minutes</a:t>
            </a:r>
          </a:p>
          <a:p>
            <a:endParaRPr lang="en-GB" b="1" noProof="0" dirty="0"/>
          </a:p>
          <a:p>
            <a:r>
              <a:rPr lang="en-GB" b="1" noProof="0" dirty="0"/>
              <a:t>Aim: </a:t>
            </a:r>
            <a:r>
              <a:rPr lang="en-GB" noProof="0" dirty="0"/>
              <a:t>to consolidate the differences between ‘</a:t>
            </a:r>
            <a:r>
              <a:rPr lang="en-GB" noProof="0" dirty="0" err="1"/>
              <a:t>estamos</a:t>
            </a:r>
            <a:r>
              <a:rPr lang="en-GB" noProof="0" dirty="0"/>
              <a:t>’ and ‘</a:t>
            </a:r>
            <a:r>
              <a:rPr lang="en-GB" noProof="0" dirty="0" err="1"/>
              <a:t>somos</a:t>
            </a:r>
            <a:r>
              <a:rPr lang="en-GB" noProof="0" dirty="0"/>
              <a:t>’.</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read each sentence and decide whether the verb is referring to something in general (trait) or on holiday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Move to the next slide to provide feedback</a:t>
            </a:r>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Note:</a:t>
            </a:r>
            <a:r>
              <a:rPr lang="es-ES" b="1" baseline="0" noProof="0" dirty="0"/>
              <a:t> </a:t>
            </a:r>
            <a:r>
              <a:rPr lang="en-GB" noProof="0" dirty="0"/>
              <a:t>Four adjectives in this</a:t>
            </a:r>
            <a:r>
              <a:rPr lang="en-GB" baseline="0" noProof="0" dirty="0"/>
              <a:t> activity were taught in Term 1.1, week 2: </a:t>
            </a:r>
            <a:r>
              <a:rPr lang="en-GB" baseline="0" noProof="0" dirty="0" err="1"/>
              <a:t>nervioso</a:t>
            </a:r>
            <a:r>
              <a:rPr lang="en-GB" baseline="0" noProof="0" dirty="0"/>
              <a:t> [1521]; </a:t>
            </a:r>
            <a:r>
              <a:rPr lang="en-GB" baseline="0" noProof="0" dirty="0" err="1"/>
              <a:t>tranquilo</a:t>
            </a:r>
            <a:r>
              <a:rPr lang="en-GB" baseline="0" noProof="0" dirty="0"/>
              <a:t> [1073]; </a:t>
            </a:r>
            <a:r>
              <a:rPr lang="en-GB" baseline="0" noProof="0" dirty="0" err="1"/>
              <a:t>serio</a:t>
            </a:r>
            <a:r>
              <a:rPr lang="en-GB" baseline="0" noProof="0" dirty="0"/>
              <a:t> [856]; tonto [2379]. Ask students to recall the meaning of these.</a:t>
            </a:r>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836216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noProof="0" dirty="0">
                <a:solidFill>
                  <a:schemeClr val="tx1"/>
                </a:solidFill>
                <a:effectLst/>
                <a:latin typeface="+mn-lt"/>
                <a:ea typeface="+mn-ea"/>
                <a:cs typeface="+mn-cs"/>
              </a:rPr>
              <a:t>[2/4]</a:t>
            </a:r>
          </a:p>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6 minutes</a:t>
            </a:r>
          </a:p>
          <a:p>
            <a:endParaRPr lang="en-GB" b="1" noProof="0" dirty="0"/>
          </a:p>
          <a:p>
            <a:r>
              <a:rPr lang="en-GB" b="1" noProof="0" dirty="0"/>
              <a:t>Aim: </a:t>
            </a:r>
            <a:r>
              <a:rPr lang="en-GB" noProof="0" dirty="0"/>
              <a:t>to consolidate the differences between ‘</a:t>
            </a:r>
            <a:r>
              <a:rPr lang="en-GB" noProof="0" dirty="0" err="1"/>
              <a:t>estamos</a:t>
            </a:r>
            <a:r>
              <a:rPr lang="en-GB" noProof="0" dirty="0"/>
              <a:t>’ and ‘</a:t>
            </a:r>
            <a:r>
              <a:rPr lang="en-GB" noProof="0" dirty="0" err="1"/>
              <a:t>somos</a:t>
            </a:r>
            <a:r>
              <a:rPr lang="en-GB" noProof="0" dirty="0"/>
              <a:t>’.</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Teachers shows the answers one by one on a mouse click.</a:t>
            </a:r>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Note:</a:t>
            </a:r>
            <a:r>
              <a:rPr lang="es-ES" b="1" baseline="0" noProof="0" dirty="0"/>
              <a:t> </a:t>
            </a:r>
            <a:r>
              <a:rPr lang="en-GB" noProof="0" dirty="0"/>
              <a:t>Four adjectives in this</a:t>
            </a:r>
            <a:r>
              <a:rPr lang="en-GB" baseline="0" noProof="0" dirty="0"/>
              <a:t> activity were taught in Term 1.1, week 2: </a:t>
            </a:r>
            <a:r>
              <a:rPr lang="en-GB" baseline="0" noProof="0" dirty="0" err="1"/>
              <a:t>nervioso</a:t>
            </a:r>
            <a:r>
              <a:rPr lang="en-GB" baseline="0" noProof="0" dirty="0"/>
              <a:t> [1521]; </a:t>
            </a:r>
            <a:r>
              <a:rPr lang="en-GB" baseline="0" noProof="0" dirty="0" err="1"/>
              <a:t>tranquilo</a:t>
            </a:r>
            <a:r>
              <a:rPr lang="en-GB" baseline="0" noProof="0" dirty="0"/>
              <a:t> [1073]; </a:t>
            </a:r>
            <a:r>
              <a:rPr lang="en-GB" baseline="0" noProof="0" dirty="0" err="1"/>
              <a:t>serio</a:t>
            </a:r>
            <a:r>
              <a:rPr lang="en-GB" baseline="0" noProof="0" dirty="0"/>
              <a:t> [856]; tonto [2379]. Ask students to recall the meaning of these.</a:t>
            </a:r>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1224506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dirty="0">
                <a:solidFill>
                  <a:schemeClr val="tx1"/>
                </a:solidFill>
                <a:effectLst/>
                <a:latin typeface="+mn-lt"/>
                <a:ea typeface="+mn-ea"/>
                <a:cs typeface="+mn-cs"/>
              </a:rPr>
              <a:t>[3/4]</a:t>
            </a:r>
          </a:p>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4 minutes</a:t>
            </a:r>
          </a:p>
          <a:p>
            <a:endParaRPr lang="en-GB" b="1" noProof="0" dirty="0"/>
          </a:p>
          <a:p>
            <a:r>
              <a:rPr lang="en-GB" b="1" noProof="0" dirty="0"/>
              <a:t>Aim: </a:t>
            </a:r>
            <a:r>
              <a:rPr lang="en-GB" noProof="0" dirty="0"/>
              <a:t>to consolidate understanding of ‘estamos’ and ‘</a:t>
            </a:r>
            <a:r>
              <a:rPr lang="en-GB" noProof="0" dirty="0" err="1"/>
              <a:t>somos</a:t>
            </a:r>
            <a:r>
              <a:rPr lang="en-GB" noProof="0" dirty="0"/>
              <a:t>’; to understand vocabulary.</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a:t>
            </a:r>
            <a:r>
              <a:rPr lang="en-US" dirty="0"/>
              <a:t>translate</a:t>
            </a:r>
            <a:r>
              <a:rPr lang="en-US" baseline="0" dirty="0"/>
              <a:t> the underlined phrase.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Move to next slide to display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a:t>
            </a:r>
            <a:r>
              <a:rPr lang="en-US" baseline="0" dirty="0"/>
              <a:t>: the answers from Part 1 remain in place to support understanding.</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293494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Inicio</a:t>
            </a:r>
            <a:br>
              <a:rPr lang="en-US" b="1" dirty="0"/>
            </a:br>
            <a:r>
              <a:rPr lang="en-US" b="0" dirty="0"/>
              <a:t>This is a revisiting activity for students to do on arrival to the lesson.</a:t>
            </a:r>
            <a:br>
              <a:rPr lang="en-US" b="0" dirty="0"/>
            </a:br>
            <a:endParaRPr lang="en-US" b="1" dirty="0"/>
          </a:p>
          <a:p>
            <a:r>
              <a:rPr lang="en-US" b="1" dirty="0"/>
              <a:t>Timing: </a:t>
            </a:r>
            <a:r>
              <a:rPr lang="en-US" b="0" dirty="0"/>
              <a:t>5 minutes</a:t>
            </a:r>
          </a:p>
          <a:p>
            <a:endParaRPr lang="en-US" b="1" dirty="0"/>
          </a:p>
          <a:p>
            <a:r>
              <a:rPr lang="en-US" b="1" dirty="0"/>
              <a:t>Aim: </a:t>
            </a:r>
            <a:r>
              <a:rPr lang="en-US" b="0" dirty="0"/>
              <a:t>to </a:t>
            </a:r>
            <a:r>
              <a:rPr lang="en-US" b="0" dirty="0" err="1"/>
              <a:t>practise</a:t>
            </a:r>
            <a:r>
              <a:rPr lang="en-US" b="0" dirty="0"/>
              <a:t> oral recall of key vocabulary.</a:t>
            </a:r>
            <a:br>
              <a:rPr lang="en-US" b="0" dirty="0"/>
            </a:br>
            <a:endParaRPr lang="en-US" b="1" dirty="0"/>
          </a:p>
          <a:p>
            <a:r>
              <a:rPr lang="en-US" b="1" dirty="0"/>
              <a:t>Procedure:</a:t>
            </a:r>
          </a:p>
          <a:p>
            <a:pPr marL="0" indent="0">
              <a:buNone/>
            </a:pPr>
            <a:r>
              <a:rPr lang="en-US" b="0" dirty="0"/>
              <a:t>Students </a:t>
            </a:r>
            <a:r>
              <a:rPr lang="en-US" b="0" dirty="0" err="1"/>
              <a:t>practise</a:t>
            </a:r>
            <a:r>
              <a:rPr lang="en-US" b="0" dirty="0"/>
              <a:t> the dialogue in pairs, supplying the verb forms and vocabulary from memory.</a:t>
            </a:r>
            <a:br>
              <a:rPr lang="en-US" b="0" dirty="0"/>
            </a:br>
            <a:r>
              <a:rPr lang="en-US" b="0" dirty="0"/>
              <a:t>They then swap roles so each has a turn asking the questions.</a:t>
            </a:r>
          </a:p>
          <a:p>
            <a:pPr marL="0" indent="0">
              <a:buNone/>
            </a:pPr>
            <a:endParaRPr lang="en-US" b="0" dirty="0"/>
          </a:p>
          <a:p>
            <a:pPr marL="0" indent="0">
              <a:buNone/>
            </a:pPr>
            <a:r>
              <a:rPr lang="en-US" b="1" dirty="0"/>
              <a:t>Note</a:t>
            </a:r>
            <a:r>
              <a:rPr lang="en-US" b="0" dirty="0"/>
              <a:t>: this dialogue revisits previously taught words, including some from this week (</a:t>
            </a:r>
            <a:r>
              <a:rPr lang="en-US" b="0" dirty="0" err="1"/>
              <a:t>pedir</a:t>
            </a:r>
            <a:r>
              <a:rPr lang="en-US" b="0" dirty="0"/>
              <a:t>, un favor, </a:t>
            </a:r>
            <a:r>
              <a:rPr lang="en-US" b="0" dirty="0" err="1"/>
              <a:t>puedes</a:t>
            </a:r>
            <a:r>
              <a:rPr lang="en-US" b="0" dirty="0"/>
              <a:t>, </a:t>
            </a:r>
            <a:r>
              <a:rPr lang="en-US" b="0" dirty="0" err="1"/>
              <a:t>puedo</a:t>
            </a:r>
            <a:r>
              <a:rPr lang="en-US" b="0" dirty="0"/>
              <a:t>, </a:t>
            </a:r>
            <a:r>
              <a:rPr lang="en-US" b="0" dirty="0" err="1"/>
              <a:t>jugar</a:t>
            </a:r>
            <a:r>
              <a:rPr lang="en-US" b="0" dirty="0"/>
              <a:t>). Ensure students engage with the meaning of all these words.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1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dirty="0">
                <a:solidFill>
                  <a:schemeClr val="tx1"/>
                </a:solidFill>
                <a:effectLst/>
                <a:latin typeface="+mn-lt"/>
                <a:ea typeface="+mn-ea"/>
                <a:cs typeface="+mn-cs"/>
              </a:rPr>
              <a:t>[2/2]</a:t>
            </a:r>
          </a:p>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4 minutes</a:t>
            </a:r>
          </a:p>
          <a:p>
            <a:endParaRPr lang="en-GB" b="1" noProof="0" dirty="0"/>
          </a:p>
          <a:p>
            <a:r>
              <a:rPr lang="en-GB" b="1" noProof="0" dirty="0"/>
              <a:t>Aim: </a:t>
            </a:r>
            <a:r>
              <a:rPr lang="en-GB" noProof="0" dirty="0"/>
              <a:t>to consolidate understanding of ‘estamos’ and ‘</a:t>
            </a:r>
            <a:r>
              <a:rPr lang="en-GB" noProof="0" dirty="0" err="1"/>
              <a:t>somos</a:t>
            </a:r>
            <a:r>
              <a:rPr lang="en-GB" noProof="0" dirty="0"/>
              <a:t>’; to understand vocabulary.</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a:t>
            </a:r>
            <a:r>
              <a:rPr lang="en-US" dirty="0"/>
              <a:t>translate</a:t>
            </a:r>
            <a:r>
              <a:rPr lang="en-US" baseline="0" dirty="0"/>
              <a:t> the whole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Teacher shows the answers one by one on a mouse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a:t>
            </a:r>
            <a:r>
              <a:rPr lang="en-US" baseline="0" dirty="0"/>
              <a:t>: this activity could be done as a differentiation opportunity for higher ability students.</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3876826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trike="noStrike" dirty="0"/>
              <a:t>Timing: </a:t>
            </a:r>
            <a:r>
              <a:rPr lang="en-US" b="0" strike="noStrike" dirty="0"/>
              <a:t>7 minutes</a:t>
            </a:r>
          </a:p>
          <a:p>
            <a:endParaRPr lang="en-US" b="1" strike="noStrike" dirty="0"/>
          </a:p>
          <a:p>
            <a:r>
              <a:rPr lang="en-US" b="1" strike="noStrike" dirty="0"/>
              <a:t>Aim: </a:t>
            </a:r>
            <a:r>
              <a:rPr lang="es-ES" b="0" strike="noStrike" dirty="0"/>
              <a:t>to </a:t>
            </a:r>
            <a:r>
              <a:rPr lang="es-ES" b="0" strike="noStrike" dirty="0" err="1"/>
              <a:t>consolidate</a:t>
            </a:r>
            <a:r>
              <a:rPr lang="es-ES" b="0" strike="noStrike" dirty="0"/>
              <a:t> </a:t>
            </a:r>
            <a:r>
              <a:rPr lang="es-ES" b="0" strike="noStrike" dirty="0" err="1"/>
              <a:t>understanding</a:t>
            </a:r>
            <a:r>
              <a:rPr lang="es-ES" b="0" strike="noStrike" dirty="0"/>
              <a:t> of</a:t>
            </a:r>
            <a:r>
              <a:rPr lang="es-ES" b="0" strike="noStrike" baseline="0" dirty="0"/>
              <a:t> </a:t>
            </a:r>
            <a:r>
              <a:rPr lang="es-ES" b="0" strike="noStrike" baseline="0" dirty="0" err="1"/>
              <a:t>the</a:t>
            </a:r>
            <a:r>
              <a:rPr lang="es-ES" b="0" strike="noStrike" baseline="0" dirty="0"/>
              <a:t> </a:t>
            </a:r>
            <a:r>
              <a:rPr lang="es-ES" b="0" strike="noStrike" baseline="0" dirty="0" err="1"/>
              <a:t>difference</a:t>
            </a:r>
            <a:r>
              <a:rPr lang="es-ES" b="0" strike="noStrike" baseline="0" dirty="0"/>
              <a:t> </a:t>
            </a:r>
            <a:r>
              <a:rPr lang="es-ES" b="0" strike="noStrike" baseline="0" dirty="0" err="1"/>
              <a:t>between</a:t>
            </a:r>
            <a:r>
              <a:rPr lang="es-ES" b="0" strike="noStrike" baseline="0" dirty="0"/>
              <a:t> ’somos’ and ‘estamos’.</a:t>
            </a:r>
            <a:endParaRPr lang="es-ES" b="0" strike="noStrike" dirty="0"/>
          </a:p>
          <a:p>
            <a:endParaRPr lang="en-US" b="1" strike="noStrike" dirty="0"/>
          </a:p>
          <a:p>
            <a:r>
              <a:rPr lang="en-US" b="1" strike="noStrike" dirty="0"/>
              <a:t>Procedure:</a:t>
            </a:r>
          </a:p>
          <a:p>
            <a:pPr marL="228600" indent="-228600">
              <a:buAutoNum type="arabicPeriod"/>
            </a:pPr>
            <a:r>
              <a:rPr lang="en-US" b="0" strike="noStrike" dirty="0"/>
              <a:t>Students listen to each recording and tick the correct column depending on what the verb refers to: ‘</a:t>
            </a:r>
            <a:r>
              <a:rPr lang="en-US" b="0" strike="noStrike" dirty="0" err="1"/>
              <a:t>en</a:t>
            </a:r>
            <a:r>
              <a:rPr lang="en-US" b="0" strike="noStrike" dirty="0"/>
              <a:t> general’ (</a:t>
            </a:r>
            <a:r>
              <a:rPr lang="en-US" b="0" strike="noStrike" dirty="0" err="1"/>
              <a:t>somos</a:t>
            </a:r>
            <a:r>
              <a:rPr lang="en-US" b="0" strike="noStrike" dirty="0"/>
              <a:t>) or ‘hoy’ (</a:t>
            </a:r>
            <a:r>
              <a:rPr lang="en-US" b="0" strike="noStrike" dirty="0" err="1"/>
              <a:t>estamos</a:t>
            </a:r>
            <a:r>
              <a:rPr lang="en-US" b="0" strike="noStrike" dirty="0"/>
              <a:t>).</a:t>
            </a:r>
          </a:p>
          <a:p>
            <a:pPr marL="228600" indent="-228600">
              <a:buAutoNum type="arabicPeriod"/>
            </a:pPr>
            <a:r>
              <a:rPr lang="en-US" b="0" strike="noStrike" baseline="0" dirty="0"/>
              <a:t>Students listen again to each recording and write the adjective in English.</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TRANSCRIPT</a:t>
            </a:r>
          </a:p>
          <a:p>
            <a:pPr marL="228600" lvl="0" indent="-228600">
              <a:buAutoNum type="arabicParenR"/>
            </a:pPr>
            <a:r>
              <a:rPr lang="en-GB" sz="1200" kern="1200" baseline="0" dirty="0" err="1">
                <a:solidFill>
                  <a:schemeClr val="tx1"/>
                </a:solidFill>
                <a:effectLst/>
                <a:latin typeface="+mn-lt"/>
                <a:ea typeface="+mn-ea"/>
                <a:cs typeface="+mn-cs"/>
              </a:rPr>
              <a:t>Somos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alegres</a:t>
            </a:r>
            <a:r>
              <a:rPr lang="en-GB" sz="1200" kern="1200" baseline="0" dirty="0">
                <a:solidFill>
                  <a:schemeClr val="tx1"/>
                </a:solidFill>
                <a:effectLst/>
                <a:latin typeface="+mn-lt"/>
                <a:ea typeface="+mn-ea"/>
                <a:cs typeface="+mn-cs"/>
              </a:rPr>
              <a:t>.</a:t>
            </a:r>
          </a:p>
          <a:p>
            <a:pPr marL="228600" lvl="0" indent="-228600">
              <a:buAutoNum type="arabicParenR"/>
            </a:pPr>
            <a:r>
              <a:rPr lang="en-GB" sz="1200" kern="1200" baseline="0" dirty="0">
                <a:solidFill>
                  <a:schemeClr val="tx1"/>
                </a:solidFill>
                <a:effectLst/>
                <a:latin typeface="+mn-lt"/>
                <a:ea typeface="+mn-ea"/>
                <a:cs typeface="+mn-cs"/>
              </a:rPr>
              <a:t>Estamos </a:t>
            </a:r>
            <a:r>
              <a:rPr lang="en-GB" sz="1200" kern="1200" baseline="0" dirty="0" err="1">
                <a:solidFill>
                  <a:schemeClr val="tx1"/>
                </a:solidFill>
                <a:effectLst/>
                <a:latin typeface="+mn-lt"/>
                <a:ea typeface="+mn-ea"/>
                <a:cs typeface="+mn-cs"/>
              </a:rPr>
              <a:t>raros</a:t>
            </a:r>
            <a:r>
              <a:rPr lang="en-GB" sz="120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kern="1200" baseline="0" dirty="0">
                <a:solidFill>
                  <a:schemeClr val="tx1"/>
                </a:solidFill>
                <a:effectLst/>
                <a:latin typeface="+mn-lt"/>
                <a:ea typeface="+mn-ea"/>
                <a:cs typeface="+mn-cs"/>
              </a:rPr>
              <a:t>Estamos </a:t>
            </a:r>
            <a:r>
              <a:rPr lang="en-GB" sz="1200" kern="1200" baseline="0" dirty="0" err="1">
                <a:solidFill>
                  <a:schemeClr val="tx1"/>
                </a:solidFill>
                <a:effectLst/>
                <a:latin typeface="+mn-lt"/>
                <a:ea typeface="+mn-ea"/>
                <a:cs typeface="+mn-cs"/>
              </a:rPr>
              <a:t>aburridos</a:t>
            </a:r>
            <a:r>
              <a:rPr lang="en-GB" sz="1200" kern="1200" baseline="0" dirty="0">
                <a:solidFill>
                  <a:schemeClr val="tx1"/>
                </a:solidFill>
                <a:effectLst/>
                <a:latin typeface="+mn-lt"/>
                <a:ea typeface="+mn-ea"/>
                <a:cs typeface="+mn-cs"/>
              </a:rPr>
              <a:t>.</a:t>
            </a:r>
          </a:p>
          <a:p>
            <a:pPr marL="228600" lvl="0" indent="-228600">
              <a:buAutoNum type="arabicParenR"/>
            </a:pPr>
            <a:r>
              <a:rPr lang="en-GB" sz="1200" kern="1200" baseline="0" dirty="0">
                <a:solidFill>
                  <a:schemeClr val="tx1"/>
                </a:solidFill>
                <a:effectLst/>
                <a:latin typeface="+mn-lt"/>
                <a:ea typeface="+mn-ea"/>
                <a:cs typeface="+mn-cs"/>
              </a:rPr>
              <a:t>Estamos locos.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kern="1200" baseline="0" dirty="0" err="1">
                <a:solidFill>
                  <a:schemeClr val="tx1"/>
                </a:solidFill>
                <a:effectLst/>
                <a:latin typeface="+mn-lt"/>
                <a:ea typeface="+mn-ea"/>
                <a:cs typeface="+mn-cs"/>
              </a:rPr>
              <a:t>Somos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tranquilos</a:t>
            </a:r>
            <a:r>
              <a:rPr lang="en-GB" sz="120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kern="1200" baseline="0" dirty="0">
                <a:solidFill>
                  <a:schemeClr val="tx1"/>
                </a:solidFill>
                <a:effectLst/>
                <a:latin typeface="+mn-lt"/>
                <a:ea typeface="+mn-ea"/>
                <a:cs typeface="+mn-cs"/>
              </a:rPr>
              <a:t>Estamos </a:t>
            </a:r>
            <a:r>
              <a:rPr lang="en-GB" sz="1200" kern="1200" baseline="0" dirty="0" err="1">
                <a:solidFill>
                  <a:schemeClr val="tx1"/>
                </a:solidFill>
                <a:effectLst/>
                <a:latin typeface="+mn-lt"/>
                <a:ea typeface="+mn-ea"/>
                <a:cs typeface="+mn-cs"/>
              </a:rPr>
              <a:t>nerviosos</a:t>
            </a:r>
            <a:r>
              <a:rPr lang="en-GB" sz="1200" kern="1200" baseline="0" dirty="0">
                <a:solidFill>
                  <a:schemeClr val="tx1"/>
                </a:solidFill>
                <a:effectLst/>
                <a:latin typeface="+mn-lt"/>
                <a:ea typeface="+mn-ea"/>
                <a:cs typeface="+mn-cs"/>
              </a:rPr>
              <a:t>.</a:t>
            </a:r>
          </a:p>
          <a:p>
            <a:pPr marL="228600" lvl="0" indent="-228600">
              <a:buAutoNum type="arabicParenR"/>
            </a:pPr>
            <a:endParaRPr lang="en-GB" sz="1200" kern="1200" baseline="0" dirty="0">
              <a:solidFill>
                <a:schemeClr val="tx1"/>
              </a:solidFill>
              <a:effectLst/>
              <a:latin typeface="+mn-lt"/>
              <a:ea typeface="+mn-ea"/>
              <a:cs typeface="+mn-cs"/>
            </a:endParaRPr>
          </a:p>
          <a:p>
            <a:pPr marL="228600" lvl="0" indent="-228600">
              <a:buAutoNum type="arabicParen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244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Use this slide to model the instructions for</a:t>
            </a:r>
            <a:r>
              <a:rPr lang="en-GB" baseline="0" dirty="0"/>
              <a:t> students.</a:t>
            </a:r>
          </a:p>
          <a:p>
            <a:r>
              <a:rPr lang="en-US" b="1" strike="noStrike" dirty="0"/>
              <a:t>[1/2]</a:t>
            </a:r>
          </a:p>
          <a:p>
            <a:r>
              <a:rPr lang="en-US" b="1" strike="noStrike" dirty="0"/>
              <a:t>Timing: </a:t>
            </a:r>
            <a:r>
              <a:rPr lang="en-US" b="0" strike="noStrike" dirty="0"/>
              <a:t>8 minutes</a:t>
            </a:r>
          </a:p>
          <a:p>
            <a:endParaRPr lang="en-US" b="1" strike="noStrike" dirty="0"/>
          </a:p>
          <a:p>
            <a:r>
              <a:rPr lang="en-US" b="1" strike="noStrike" dirty="0"/>
              <a:t>Aim: </a:t>
            </a:r>
            <a:r>
              <a:rPr lang="es-ES" b="0" strike="noStrike" dirty="0"/>
              <a:t>to produce</a:t>
            </a:r>
            <a:r>
              <a:rPr lang="es-ES" b="0" strike="noStrike" baseline="0" dirty="0"/>
              <a:t> </a:t>
            </a:r>
            <a:r>
              <a:rPr lang="es-ES" b="0" strike="noStrike" dirty="0"/>
              <a:t>‘somos’ and ‘</a:t>
            </a:r>
            <a:r>
              <a:rPr lang="en-GB" b="0" strike="noStrike" noProof="0" dirty="0"/>
              <a:t>estamos’ correctly</a:t>
            </a:r>
            <a:r>
              <a:rPr lang="en-GB" b="0" strike="noStrike" baseline="0" noProof="0" dirty="0"/>
              <a:t> to express trait and state</a:t>
            </a:r>
            <a:r>
              <a:rPr lang="en-GB" b="0" strike="noStrike" noProof="0" dirty="0"/>
              <a:t>; to consolidate use of adjective number agreement.</a:t>
            </a:r>
          </a:p>
          <a:p>
            <a:endParaRPr lang="en-US" b="1" strike="noStrike" dirty="0"/>
          </a:p>
          <a:p>
            <a:r>
              <a:rPr lang="en-US" b="1" strike="noStrike" dirty="0"/>
              <a:t>Procedure:</a:t>
            </a:r>
          </a:p>
          <a:p>
            <a:pPr marL="228600" indent="-228600">
              <a:buAutoNum type="arabicPeriod"/>
            </a:pPr>
            <a:r>
              <a:rPr lang="en-GB" dirty="0"/>
              <a:t>Students write two contrasting</a:t>
            </a:r>
            <a:r>
              <a:rPr lang="en-GB" baseline="0" dirty="0"/>
              <a:t> sentences, using </a:t>
            </a:r>
            <a:r>
              <a:rPr lang="en-GB" i="1" baseline="0" dirty="0"/>
              <a:t>ser</a:t>
            </a:r>
            <a:r>
              <a:rPr lang="en-GB" baseline="0" dirty="0"/>
              <a:t> and </a:t>
            </a:r>
            <a:r>
              <a:rPr lang="en-GB" i="1" baseline="0" dirty="0"/>
              <a:t>estar</a:t>
            </a:r>
            <a:r>
              <a:rPr lang="en-GB" baseline="0" dirty="0"/>
              <a:t> in first person plural, and with adjective agreement (i.e., plural -s on the adjective, to agree with the verb).</a:t>
            </a:r>
          </a:p>
          <a:p>
            <a:pPr marL="228600" indent="-228600">
              <a:buAutoNum type="arabicPeriod"/>
            </a:pPr>
            <a:r>
              <a:rPr lang="en-GB" baseline="0" dirty="0"/>
              <a:t>The teacher asks for translations into English of the sentences once complete so that students can evidence their understanding of 1) the person referred to by the verb; 2) the meaning of the verb (and to reinforce that they both are translated as ‘to be’); and 3) the meaning of the adjective, depending on whether it is used with </a:t>
            </a:r>
            <a:r>
              <a:rPr lang="en-GB" i="1" baseline="0" dirty="0"/>
              <a:t>ser</a:t>
            </a:r>
            <a:r>
              <a:rPr lang="en-GB" baseline="0" dirty="0"/>
              <a:t> or </a:t>
            </a:r>
            <a:r>
              <a:rPr lang="en-GB" i="1" baseline="0" dirty="0"/>
              <a:t>estar</a:t>
            </a:r>
            <a:r>
              <a:rPr lang="en-GB" baseline="0" dirty="0"/>
              <a:t>.</a:t>
            </a:r>
          </a:p>
          <a:p>
            <a:pPr marL="228600" indent="-228600">
              <a:buAutoNum type="arabicPeriod"/>
            </a:pPr>
            <a:endParaRPr lang="en-GB" baseline="0" dirty="0"/>
          </a:p>
          <a:p>
            <a:pPr marL="0" indent="0">
              <a:buNone/>
            </a:pPr>
            <a:r>
              <a:rPr lang="en-GB" b="1" baseline="0" dirty="0"/>
              <a:t>Note</a:t>
            </a:r>
            <a:r>
              <a:rPr lang="en-GB" baseline="0" dirty="0"/>
              <a:t>: Teachers may feel they need to give students help with the adjectives to be used if this is not immediately apparent in the picture.</a:t>
            </a:r>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511301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[2/2]</a:t>
            </a:r>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3682432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8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comprehension and read aloud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228600" indent="-228600">
              <a:buAutoNum type="arabicPeriod"/>
            </a:pPr>
            <a:r>
              <a:rPr lang="en-GB" dirty="0"/>
              <a:t>Elicit the first answer orally. Click to highlight to confirm.</a:t>
            </a:r>
          </a:p>
          <a:p>
            <a:pPr marL="228600" indent="-228600">
              <a:buAutoNum type="arabicPeriod"/>
            </a:pPr>
            <a:r>
              <a:rPr lang="en-GB" dirty="0"/>
              <a:t>Continue with the next 4 prompts.</a:t>
            </a:r>
          </a:p>
          <a:p>
            <a:pPr marL="228600" indent="-228600">
              <a:buAutoNum type="arabicPeriod"/>
            </a:pPr>
            <a:r>
              <a:rPr lang="en-GB" dirty="0"/>
              <a:t>Time allowing, move to the pair work on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202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Explain the task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Click to bring up the callout to remind students about how to differentiate between SER and ESTAR in their English meanings.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Both pupils write 3 sentences (in English) made up of words from the table. </a:t>
            </a:r>
            <a:br>
              <a:rPr lang="en-GB" sz="1200" b="0" dirty="0">
                <a:solidFill>
                  <a:srgbClr val="1F4E79"/>
                </a:solidFill>
                <a:effectLst/>
                <a:latin typeface="Century Gothic" panose="020B0502020202020204" pitchFamily="34" charset="0"/>
                <a:ea typeface="DengXian" panose="02010600030101010101" pitchFamily="2" charset="-122"/>
              </a:rPr>
            </a:br>
            <a:r>
              <a:rPr lang="en-GB" sz="12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tries to say all B’s sentences in Spanish as quickly as possible.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Then Partner B tries to say all A’s sentences in Spanish.</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666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a:solidFill>
                  <a:srgbClr val="FF0000"/>
                </a:solidFill>
              </a:rPr>
              <a:t>material.</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u="none" dirty="0">
                <a:solidFill>
                  <a:srgbClr val="FF0000"/>
                </a:solidFill>
              </a:rPr>
              <a:t>Edexcel list does not have </a:t>
            </a:r>
            <a:r>
              <a:rPr lang="en-GB" b="1" u="sng" dirty="0">
                <a:solidFill>
                  <a:srgbClr val="FF0000"/>
                </a:solidFill>
              </a:rPr>
              <a:t>loco.</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a:t>
            </a:r>
            <a:r>
              <a:rPr lang="en-GB" sz="1200" b="0" i="0" baseline="0" dirty="0" err="1">
                <a:solidFill>
                  <a:schemeClr val="dk1"/>
                </a:solidFill>
                <a:latin typeface="+mn-lt"/>
                <a:ea typeface="Calibri"/>
                <a:cs typeface="Calibri"/>
                <a:sym typeface="Calibri"/>
              </a:rPr>
              <a:t>ce</a:t>
            </a:r>
            <a:r>
              <a:rPr lang="en-GB" sz="1200" b="0" i="0" baseline="0" dirty="0">
                <a:solidFill>
                  <a:schemeClr val="dk1"/>
                </a:solidFill>
                <a:latin typeface="+mn-lt"/>
                <a:ea typeface="Calibri"/>
                <a:cs typeface="Calibri"/>
                <a:sym typeface="Calibri"/>
              </a:rPr>
              <a:t>], [ci]</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adjective agreement for gender and number</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ser and </a:t>
            </a:r>
            <a:r>
              <a:rPr lang="en-GB" sz="1200" b="0" i="0" baseline="0" dirty="0" err="1">
                <a:solidFill>
                  <a:schemeClr val="dk1"/>
                </a:solidFill>
                <a:latin typeface="+mn-lt"/>
                <a:ea typeface="Calibri"/>
                <a:cs typeface="Calibri"/>
                <a:sym typeface="Calibri"/>
              </a:rPr>
              <a:t>estar</a:t>
            </a:r>
            <a:r>
              <a:rPr lang="en-GB" sz="1200" b="0" i="0" baseline="0" dirty="0">
                <a:solidFill>
                  <a:schemeClr val="dk1"/>
                </a:solidFill>
                <a:latin typeface="+mn-lt"/>
                <a:ea typeface="Calibri"/>
                <a:cs typeface="Calibri"/>
                <a:sym typeface="Calibri"/>
              </a:rPr>
              <a:t> for traits vs temporary states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7.2.2.5</a:t>
            </a:r>
            <a:r>
              <a:rPr lang="en-GB" sz="1200" b="1" i="0" baseline="0" dirty="0">
                <a:solidFill>
                  <a:schemeClr val="dk1"/>
                </a:solidFill>
                <a:latin typeface="+mn-lt"/>
                <a:ea typeface="Calibri"/>
                <a:cs typeface="Calibri"/>
                <a:sym typeface="Calibri"/>
              </a:rPr>
              <a:t> (introduce) </a:t>
            </a:r>
            <a:r>
              <a:rPr lang="es-ES" sz="1200" b="0" i="0" dirty="0">
                <a:solidFill>
                  <a:schemeClr val="dk1"/>
                </a:solidFill>
                <a:latin typeface="+mn-lt"/>
                <a:ea typeface="Calibri"/>
                <a:cs typeface="Calibri"/>
                <a:sym typeface="Calibri"/>
              </a:rPr>
              <a:t>somos [7-ser]; feliz [908]; moreno [3304]; claro [1923]; oscuro [802]; aburrido [3917]; loco [846]; como [20]</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7.2.1.2 (revisit)</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perro</a:t>
            </a:r>
            <a:r>
              <a:rPr lang="en-GB" sz="1200" b="0" i="0" dirty="0">
                <a:solidFill>
                  <a:schemeClr val="dk1"/>
                </a:solidFill>
                <a:latin typeface="+mn-lt"/>
                <a:ea typeface="Calibri"/>
                <a:cs typeface="Calibri"/>
                <a:sym typeface="Calibri"/>
              </a:rPr>
              <a:t> [888]; </a:t>
            </a:r>
            <a:r>
              <a:rPr lang="en-GB" sz="1200" b="0" i="0" dirty="0" err="1">
                <a:solidFill>
                  <a:schemeClr val="dk1"/>
                </a:solidFill>
                <a:latin typeface="+mn-lt"/>
                <a:ea typeface="Calibri"/>
                <a:cs typeface="Calibri"/>
                <a:sym typeface="Calibri"/>
              </a:rPr>
              <a:t>abuelo</a:t>
            </a:r>
            <a:r>
              <a:rPr lang="en-GB" sz="1200" b="0" i="0" dirty="0">
                <a:solidFill>
                  <a:schemeClr val="dk1"/>
                </a:solidFill>
                <a:latin typeface="+mn-lt"/>
                <a:ea typeface="Calibri"/>
                <a:cs typeface="Calibri"/>
                <a:sym typeface="Calibri"/>
              </a:rPr>
              <a:t> [4796]; </a:t>
            </a:r>
            <a:r>
              <a:rPr lang="en-GB" sz="1200" b="0" i="0" dirty="0" err="1">
                <a:solidFill>
                  <a:schemeClr val="dk1"/>
                </a:solidFill>
                <a:latin typeface="+mn-lt"/>
                <a:ea typeface="Calibri"/>
                <a:cs typeface="Calibri"/>
                <a:sym typeface="Calibri"/>
              </a:rPr>
              <a:t>abuela</a:t>
            </a:r>
            <a:r>
              <a:rPr lang="en-GB" sz="1200" b="0" i="0" dirty="0">
                <a:solidFill>
                  <a:schemeClr val="dk1"/>
                </a:solidFill>
                <a:latin typeface="+mn-lt"/>
                <a:ea typeface="Calibri"/>
                <a:cs typeface="Calibri"/>
                <a:sym typeface="Calibri"/>
              </a:rPr>
              <a:t> [717];  primo [1451]; prima [3051]; </a:t>
            </a:r>
            <a:r>
              <a:rPr lang="en-GB" sz="1200" b="0" i="0" dirty="0" err="1">
                <a:solidFill>
                  <a:schemeClr val="dk1"/>
                </a:solidFill>
                <a:latin typeface="+mn-lt"/>
                <a:ea typeface="Calibri"/>
                <a:cs typeface="Calibri"/>
                <a:sym typeface="Calibri"/>
              </a:rPr>
              <a:t>bastante</a:t>
            </a:r>
            <a:r>
              <a:rPr lang="en-GB" sz="1200" b="0" i="0" dirty="0">
                <a:solidFill>
                  <a:schemeClr val="dk1"/>
                </a:solidFill>
                <a:latin typeface="+mn-lt"/>
                <a:ea typeface="Calibri"/>
                <a:cs typeface="Calibri"/>
                <a:sym typeface="Calibri"/>
              </a:rPr>
              <a:t> [308];  </a:t>
            </a:r>
            <a:r>
              <a:rPr lang="en-GB" sz="1200" b="0" i="0" dirty="0" err="1">
                <a:solidFill>
                  <a:schemeClr val="dk1"/>
                </a:solidFill>
                <a:latin typeface="+mn-lt"/>
                <a:ea typeface="Calibri"/>
                <a:cs typeface="Calibri"/>
                <a:sym typeface="Calibri"/>
              </a:rPr>
              <a:t>hermoso</a:t>
            </a:r>
            <a:r>
              <a:rPr lang="en-GB" sz="1200" b="0" i="0" dirty="0">
                <a:solidFill>
                  <a:schemeClr val="dk1"/>
                </a:solidFill>
                <a:latin typeface="+mn-lt"/>
                <a:ea typeface="Calibri"/>
                <a:cs typeface="Calibri"/>
                <a:sym typeface="Calibri"/>
              </a:rPr>
              <a:t> [980]; </a:t>
            </a:r>
            <a:r>
              <a:rPr lang="en-GB" sz="1200" b="0" i="0" dirty="0" err="1">
                <a:solidFill>
                  <a:schemeClr val="dk1"/>
                </a:solidFill>
                <a:latin typeface="+mn-lt"/>
                <a:ea typeface="Calibri"/>
                <a:cs typeface="Calibri"/>
                <a:sym typeface="Calibri"/>
              </a:rPr>
              <a:t>activo</a:t>
            </a:r>
            <a:r>
              <a:rPr lang="en-GB" sz="1200" b="0" i="0" dirty="0">
                <a:solidFill>
                  <a:schemeClr val="dk1"/>
                </a:solidFill>
                <a:latin typeface="+mn-lt"/>
                <a:ea typeface="Calibri"/>
                <a:cs typeface="Calibri"/>
                <a:sym typeface="Calibri"/>
              </a:rPr>
              <a:t> [1278]; </a:t>
            </a:r>
            <a:r>
              <a:rPr lang="en-GB" sz="1200" b="0" i="0" dirty="0" err="1">
                <a:solidFill>
                  <a:schemeClr val="dk1"/>
                </a:solidFill>
                <a:latin typeface="+mn-lt"/>
                <a:ea typeface="Calibri"/>
                <a:cs typeface="Calibri"/>
                <a:sym typeface="Calibri"/>
              </a:rPr>
              <a:t>fuerte</a:t>
            </a:r>
            <a:r>
              <a:rPr lang="en-GB" sz="1200" b="0" i="0" dirty="0">
                <a:solidFill>
                  <a:schemeClr val="dk1"/>
                </a:solidFill>
                <a:latin typeface="+mn-lt"/>
                <a:ea typeface="Calibri"/>
                <a:cs typeface="Calibri"/>
                <a:sym typeface="Calibri"/>
              </a:rPr>
              <a:t> [435] </a:t>
            </a: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7.2.2.2 (revisit) </a:t>
            </a:r>
            <a:r>
              <a:rPr lang="es-ES" sz="1200" b="0" i="0" dirty="0">
                <a:solidFill>
                  <a:schemeClr val="dk1"/>
                </a:solidFill>
                <a:latin typeface="+mn-lt"/>
                <a:ea typeface="Calibri"/>
                <a:cs typeface="Calibri"/>
                <a:sym typeface="Calibri"/>
              </a:rPr>
              <a:t>poder [32]; puedo; puedes; puede; jugar [356]; participar [593]; favor [516]; pedir [217]; preguntar [219]; cambiar [255]; material [690]; ¿puedo ir a los servicios?; compañero/a [551]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295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trike="noStrike" dirty="0"/>
              <a:t>Vocabulary revision activity for students to do on arrival to the lesson.</a:t>
            </a:r>
          </a:p>
          <a:p>
            <a:r>
              <a:rPr lang="en-US" b="1" strike="noStrike" dirty="0"/>
              <a:t>Timing: </a:t>
            </a:r>
            <a:r>
              <a:rPr lang="en-US" b="0" strike="noStrike" dirty="0"/>
              <a:t>5 minutes</a:t>
            </a:r>
          </a:p>
          <a:p>
            <a:endParaRPr lang="en-US" b="1"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dirty="0"/>
              <a:t>Aim: </a:t>
            </a:r>
            <a:r>
              <a:rPr lang="es-ES" b="0" strike="noStrike" dirty="0"/>
              <a:t>to </a:t>
            </a:r>
            <a:r>
              <a:rPr lang="en-US" dirty="0"/>
              <a:t>revisit the vocabulary for this week (from week 2.2.2).</a:t>
            </a:r>
          </a:p>
          <a:p>
            <a:endParaRPr lang="en-US" b="1" strike="noStrike" dirty="0"/>
          </a:p>
          <a:p>
            <a:r>
              <a:rPr lang="en-US" b="1" strike="noStrike" dirty="0"/>
              <a:t>Procedure:</a:t>
            </a:r>
          </a:p>
          <a:p>
            <a:pPr marL="228600" indent="-228600">
              <a:buAutoNum type="arabicPeriod"/>
            </a:pPr>
            <a:r>
              <a:rPr lang="en-US" b="0" strike="noStrike" dirty="0"/>
              <a:t>Teacher says the number in Spanish </a:t>
            </a:r>
            <a:r>
              <a:rPr lang="en-GB" baseline="0" dirty="0"/>
              <a:t>(either in numerical or random order, to challenge students more).</a:t>
            </a:r>
          </a:p>
          <a:p>
            <a:pPr marL="228600" indent="-228600">
              <a:buAutoNum type="arabicPeriod"/>
            </a:pPr>
            <a:r>
              <a:rPr lang="en-GB" baseline="0" dirty="0"/>
              <a:t>Students have to search the options around the edge of the box to decide which is the corresponding word. </a:t>
            </a:r>
          </a:p>
          <a:p>
            <a:pPr marL="228600" indent="-228600">
              <a:buAutoNum type="arabicPeriod"/>
            </a:pPr>
            <a:r>
              <a:rPr lang="en-GB" b="0" strike="noStrike" baseline="0" dirty="0"/>
              <a:t>Teacher p</a:t>
            </a:r>
            <a:r>
              <a:rPr lang="en-GB" baseline="0" dirty="0"/>
              <a:t>auses for several seconds to allow students to search, then elicits the Spanish word from students in chorus.</a:t>
            </a:r>
          </a:p>
          <a:p>
            <a:pPr marL="228600" indent="-228600">
              <a:buAutoNum type="arabicPeriod"/>
            </a:pPr>
            <a:endParaRPr lang="en-GB" b="0"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strike="noStrike" baseline="0" dirty="0"/>
              <a:t>Note</a:t>
            </a:r>
            <a:r>
              <a:rPr lang="en-GB" b="0" strike="noStrike" baseline="0" dirty="0"/>
              <a:t>: t</a:t>
            </a:r>
            <a:r>
              <a:rPr lang="en-GB" baseline="0" dirty="0"/>
              <a:t>o allow for flexibility in the order of numbers, the answers have not been animated.</a:t>
            </a:r>
            <a:endParaRPr lang="en-US" b="0" strike="noStrike"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1110882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ce</a:t>
            </a:r>
            <a:r>
              <a:rPr lang="en-GB" b="1" baseline="0" dirty="0"/>
              <a:t>’ </a:t>
            </a:r>
            <a:r>
              <a:rPr lang="en-GB" baseline="0" dirty="0"/>
              <a:t>and then present and practise the pronunciation of the </a:t>
            </a:r>
            <a:r>
              <a:rPr lang="en-GB" b="1" baseline="0" dirty="0"/>
              <a:t>source word ‘</a:t>
            </a:r>
            <a:r>
              <a:rPr lang="en-GB" b="1" baseline="0" dirty="0" err="1"/>
              <a:t>cerca</a:t>
            </a:r>
            <a:r>
              <a:rPr lang="en-GB" b="1" baseline="0" dirty="0"/>
              <a:t>’.</a:t>
            </a:r>
            <a:endParaRPr lang="en-GB" b="0" baseline="0" dirty="0"/>
          </a:p>
          <a:p>
            <a:endParaRPr lang="en-GB" dirty="0"/>
          </a:p>
          <a:p>
            <a:r>
              <a:rPr lang="en-GB" dirty="0"/>
              <a:t>A possible gesture for this source word would be to</a:t>
            </a:r>
            <a:r>
              <a:rPr lang="en-GB" baseline="0" dirty="0"/>
              <a:t> bring two open palms close together (but not touching)</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3033668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‘ci’ </a:t>
            </a:r>
            <a:r>
              <a:rPr lang="en-GB" baseline="0" dirty="0"/>
              <a:t>and then present and practise the pronunciation of the </a:t>
            </a:r>
            <a:r>
              <a:rPr lang="en-GB" b="1" baseline="0" dirty="0"/>
              <a:t>source word ‘</a:t>
            </a:r>
            <a:r>
              <a:rPr lang="en-GB" b="1" baseline="0" dirty="0" err="1"/>
              <a:t>cierto</a:t>
            </a:r>
            <a:r>
              <a:rPr lang="en-GB" b="1" baseline="0" dirty="0"/>
              <a:t>’.</a:t>
            </a:r>
            <a:endParaRPr lang="en-GB" b="0" baseline="0" dirty="0"/>
          </a:p>
          <a:p>
            <a:endParaRPr lang="en-GB" dirty="0"/>
          </a:p>
          <a:p>
            <a:r>
              <a:rPr lang="en-GB" dirty="0"/>
              <a:t>A possible gesture for this source word would be to</a:t>
            </a:r>
            <a:r>
              <a:rPr lang="en-GB" baseline="0" dirty="0"/>
              <a:t> give a ‘thumbs up’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148152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ce</a:t>
            </a:r>
            <a:r>
              <a:rPr lang="en-GB" b="1" baseline="0" dirty="0"/>
              <a:t>’ </a:t>
            </a:r>
            <a:r>
              <a:rPr lang="en-GB" baseline="0" dirty="0"/>
              <a:t>and then present and practise the pronunciation of the </a:t>
            </a:r>
            <a:r>
              <a:rPr lang="en-GB" b="1" baseline="0" dirty="0"/>
              <a:t>source word ‘</a:t>
            </a:r>
            <a:r>
              <a:rPr lang="en-GB" b="1" baseline="0" dirty="0" err="1"/>
              <a:t>cerca</a:t>
            </a:r>
            <a:r>
              <a:rPr lang="en-GB" b="1" baseline="0" dirty="0"/>
              <a:t>’.</a:t>
            </a:r>
            <a:endParaRPr lang="en-GB" b="0" baseline="0" dirty="0"/>
          </a:p>
          <a:p>
            <a:endParaRPr lang="en-GB" dirty="0"/>
          </a:p>
          <a:p>
            <a:r>
              <a:rPr lang="en-GB" dirty="0"/>
              <a:t>A possible gesture for this source word would be to</a:t>
            </a:r>
            <a:r>
              <a:rPr lang="en-GB" baseline="0" dirty="0"/>
              <a:t> bring two open palms close together (but not touching)</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216349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trike="noStrike" dirty="0"/>
              <a:t>Timing: </a:t>
            </a:r>
            <a:r>
              <a:rPr lang="en-US" b="0" strike="noStrike" dirty="0"/>
              <a:t>6 minutes</a:t>
            </a:r>
          </a:p>
          <a:p>
            <a:endParaRPr lang="en-US" b="1"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dirty="0"/>
              <a:t>Aim: </a:t>
            </a:r>
            <a:r>
              <a:rPr lang="es-ES" b="0" strike="noStrike" dirty="0"/>
              <a:t>to</a:t>
            </a:r>
            <a:r>
              <a:rPr lang="en-GB" sz="1200" b="0" dirty="0"/>
              <a:t> continue focusing on SSCs</a:t>
            </a:r>
            <a:r>
              <a:rPr lang="en-US" b="0" dirty="0"/>
              <a:t> </a:t>
            </a:r>
            <a:r>
              <a:rPr lang="en-GB" sz="1200" b="0" i="0" dirty="0">
                <a:solidFill>
                  <a:schemeClr val="dk1"/>
                </a:solidFill>
                <a:latin typeface="+mn-lt"/>
                <a:ea typeface="Calibri"/>
                <a:cs typeface="Calibri"/>
                <a:sym typeface="Calibri"/>
              </a:rPr>
              <a:t>[ci],</a:t>
            </a:r>
            <a:r>
              <a:rPr lang="en-GB" sz="1200" b="0" i="0" baseline="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ce</a:t>
            </a:r>
            <a:r>
              <a:rPr lang="en-GB" sz="1200" b="0" i="0" dirty="0">
                <a:solidFill>
                  <a:schemeClr val="dk1"/>
                </a:solidFill>
                <a:latin typeface="+mn-lt"/>
                <a:ea typeface="Calibri"/>
                <a:cs typeface="Calibri"/>
                <a:sym typeface="Calibri"/>
              </a:rPr>
              <a:t>]</a:t>
            </a:r>
            <a:r>
              <a:rPr lang="en-US" sz="1200" b="0" i="0" dirty="0">
                <a:solidFill>
                  <a:schemeClr val="dk1"/>
                </a:solidFill>
                <a:latin typeface="+mn-lt"/>
                <a:ea typeface="Calibri"/>
                <a:cs typeface="Calibri"/>
                <a:sym typeface="Calibri"/>
              </a:rPr>
              <a:t>; t</a:t>
            </a:r>
            <a:r>
              <a:rPr lang="en-US" b="0" dirty="0"/>
              <a:t>o </a:t>
            </a:r>
            <a:r>
              <a:rPr lang="en-US" dirty="0"/>
              <a:t>also revisit previously taught vocabulary.</a:t>
            </a:r>
          </a:p>
          <a:p>
            <a:endParaRPr lang="en-US" b="1" strike="noStrike" dirty="0"/>
          </a:p>
          <a:p>
            <a:r>
              <a:rPr lang="en-US" b="1" strike="noStrike" dirty="0"/>
              <a:t>Procedure:</a:t>
            </a:r>
          </a:p>
          <a:p>
            <a:pPr marL="228600" indent="-228600">
              <a:buAutoNum type="arabicPeriod"/>
            </a:pPr>
            <a:r>
              <a:rPr lang="en-US" b="0" strike="noStrike" dirty="0"/>
              <a:t>Students listen to each recording and tick the correct column depending on the sound they hear.</a:t>
            </a:r>
          </a:p>
          <a:p>
            <a:pPr marL="228600" indent="-228600">
              <a:buAutoNum type="arabicPeriod"/>
            </a:pPr>
            <a:r>
              <a:rPr lang="en-US" b="0" strike="noStrike" baseline="0" dirty="0"/>
              <a:t>Students listen again and write the word in Spanish.</a:t>
            </a:r>
          </a:p>
          <a:p>
            <a:pPr marL="228600" indent="-228600">
              <a:buAutoNum type="arabicPeriod"/>
            </a:pPr>
            <a:endParaRPr lang="en-US" b="0" strike="noStrike" baseline="0" dirty="0"/>
          </a:p>
          <a:p>
            <a:pPr marL="0" indent="0">
              <a:buNone/>
            </a:pPr>
            <a:r>
              <a:rPr lang="en-US" b="1" strike="noStrike" baseline="0" dirty="0"/>
              <a:t>Transcript:</a:t>
            </a:r>
          </a:p>
          <a:p>
            <a:pPr marL="228600" indent="-228600">
              <a:buAutoNum type="arabicParenR"/>
            </a:pPr>
            <a:r>
              <a:rPr lang="en-US" dirty="0"/>
              <a:t>Parece ser </a:t>
            </a:r>
            <a:r>
              <a:rPr lang="en-US" dirty="0" err="1"/>
              <a:t>cierto</a:t>
            </a:r>
            <a:r>
              <a:rPr lang="en-US"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Hay </a:t>
            </a:r>
            <a:r>
              <a:rPr lang="en-US" dirty="0" err="1"/>
              <a:t>cinco</a:t>
            </a:r>
            <a:r>
              <a:rPr lang="en-US" dirty="0"/>
              <a:t> </a:t>
            </a:r>
            <a:r>
              <a:rPr lang="en-US" dirty="0" err="1"/>
              <a:t>bicicletas</a:t>
            </a:r>
            <a:r>
              <a:rPr lang="en-US" dirty="0"/>
              <a:t> </a:t>
            </a:r>
            <a:r>
              <a:rPr lang="en-US" dirty="0" err="1"/>
              <a:t>en</a:t>
            </a:r>
            <a:r>
              <a:rPr lang="en-US" dirty="0"/>
              <a:t> </a:t>
            </a:r>
            <a:r>
              <a:rPr lang="en-US" dirty="0" err="1"/>
              <a:t>el</a:t>
            </a:r>
            <a:r>
              <a:rPr lang="en-US" dirty="0"/>
              <a:t> </a:t>
            </a:r>
            <a:r>
              <a:rPr lang="en-US" dirty="0" err="1"/>
              <a:t>centro</a:t>
            </a:r>
            <a:r>
              <a:rPr lang="en-US" dirty="0"/>
              <a:t> de la ciudad.</a:t>
            </a:r>
          </a:p>
          <a:p>
            <a:pPr marL="228600" indent="-228600">
              <a:buAutoNum type="arabicParenR"/>
            </a:pPr>
            <a:r>
              <a:rPr lang="en-US" dirty="0"/>
              <a:t>La</a:t>
            </a:r>
            <a:r>
              <a:rPr lang="en-US" baseline="0" dirty="0"/>
              <a:t> </a:t>
            </a:r>
            <a:r>
              <a:rPr lang="en-US" baseline="0" dirty="0" err="1"/>
              <a:t>estación</a:t>
            </a:r>
            <a:r>
              <a:rPr lang="en-US" baseline="0" dirty="0"/>
              <a:t> </a:t>
            </a:r>
            <a:r>
              <a:rPr lang="en-US" baseline="0" dirty="0" err="1"/>
              <a:t>está</a:t>
            </a:r>
            <a:r>
              <a:rPr lang="en-US" baseline="0" dirty="0"/>
              <a:t> </a:t>
            </a:r>
            <a:r>
              <a:rPr lang="en-US" baseline="0" dirty="0" err="1"/>
              <a:t>cerca</a:t>
            </a:r>
            <a:r>
              <a:rPr lang="en-US" baseline="0" dirty="0"/>
              <a:t> </a:t>
            </a:r>
            <a:r>
              <a:rPr lang="en-US" baseline="0" dirty="0" err="1"/>
              <a:t>pero</a:t>
            </a:r>
            <a:r>
              <a:rPr lang="en-US" baseline="0" dirty="0"/>
              <a:t> </a:t>
            </a:r>
            <a:r>
              <a:rPr lang="en-US" baseline="0" dirty="0" err="1"/>
              <a:t>el</a:t>
            </a:r>
            <a:r>
              <a:rPr lang="en-US" baseline="0" dirty="0"/>
              <a:t> cine </a:t>
            </a:r>
            <a:r>
              <a:rPr lang="en-US" baseline="0" dirty="0" err="1"/>
              <a:t>está</a:t>
            </a:r>
            <a:r>
              <a:rPr lang="en-US" baseline="0" dirty="0"/>
              <a:t> a once </a:t>
            </a:r>
            <a:r>
              <a:rPr lang="en-US" baseline="0" dirty="0" err="1"/>
              <a:t>kilómetros</a:t>
            </a:r>
            <a:r>
              <a:rPr lang="en-US"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Estamos </a:t>
            </a:r>
            <a:r>
              <a:rPr lang="en-US" baseline="0" dirty="0" err="1"/>
              <a:t>en</a:t>
            </a:r>
            <a:r>
              <a:rPr lang="en-US" baseline="0" dirty="0"/>
              <a:t> </a:t>
            </a:r>
            <a:r>
              <a:rPr lang="en-US" baseline="0" dirty="0" err="1"/>
              <a:t>el</a:t>
            </a:r>
            <a:r>
              <a:rPr lang="en-US" baseline="0" dirty="0"/>
              <a:t> cine. La </a:t>
            </a:r>
            <a:r>
              <a:rPr lang="en-US" baseline="0" dirty="0" err="1"/>
              <a:t>película</a:t>
            </a:r>
            <a:r>
              <a:rPr lang="en-US" baseline="0" dirty="0"/>
              <a:t> </a:t>
            </a:r>
            <a:r>
              <a:rPr lang="en-US" baseline="0" dirty="0" err="1"/>
              <a:t>parece</a:t>
            </a:r>
            <a:r>
              <a:rPr lang="en-US" baseline="0" dirty="0"/>
              <a:t> </a:t>
            </a:r>
            <a:r>
              <a:rPr lang="en-US" baseline="0" dirty="0" err="1"/>
              <a:t>excelente</a:t>
            </a:r>
            <a:r>
              <a:rPr lang="en-US"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dirty="0"/>
              <a:t>: All vocabulary here has been seen by students either as source/cluster words</a:t>
            </a:r>
            <a:r>
              <a:rPr lang="en-US" baseline="0" dirty="0"/>
              <a:t> (as per lesson 1 in this sequence) or </a:t>
            </a:r>
            <a:r>
              <a:rPr lang="en-US" dirty="0"/>
              <a:t>in previous vocab sets,</a:t>
            </a:r>
            <a:r>
              <a:rPr lang="en-US" baseline="0" dirty="0"/>
              <a:t> apart from sentence five which includes a cognate: </a:t>
            </a:r>
            <a:r>
              <a:rPr lang="en-US" baseline="0" dirty="0" err="1"/>
              <a:t>excelente</a:t>
            </a:r>
            <a:r>
              <a:rPr lang="en-US" baseline="0" dirty="0"/>
              <a:t> [1546].  This could be used to challenge students or left out if teachers prefer, depending on the ability of the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GB" dirty="0"/>
          </a:p>
        </p:txBody>
      </p:sp>
      <p:sp>
        <p:nvSpPr>
          <p:cNvPr id="4" name="Slide Number Placeholder 3"/>
          <p:cNvSpPr>
            <a:spLocks noGrp="1"/>
          </p:cNvSpPr>
          <p:nvPr>
            <p:ph type="sldNum" sz="quarter" idx="5"/>
          </p:nvPr>
        </p:nvSpPr>
        <p:spPr/>
        <p:txBody>
          <a:bodyPr/>
          <a:lstStyle/>
          <a:p>
            <a:fld id="{290497DE-9EB7-48F6-A7B8-18C338799C72}" type="slidenum">
              <a:rPr lang="en-GB" smtClean="0"/>
              <a:t>30</a:t>
            </a:fld>
            <a:endParaRPr lang="en-GB"/>
          </a:p>
        </p:txBody>
      </p:sp>
    </p:spTree>
    <p:extLst>
      <p:ext uri="{BB962C8B-B14F-4D97-AF65-F5344CB8AC3E}">
        <p14:creationId xmlns:p14="http://schemas.microsoft.com/office/powerpoint/2010/main" val="2907386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r>
              <a:rPr lang="en-US" b="1" strike="noStrike" dirty="0"/>
              <a:t>Timing: </a:t>
            </a:r>
            <a:r>
              <a:rPr lang="en-US" b="0" strike="noStrike" dirty="0"/>
              <a:t>5 minutes</a:t>
            </a:r>
          </a:p>
          <a:p>
            <a:endParaRPr lang="en-US" b="1"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dirty="0"/>
              <a:t>Aim: </a:t>
            </a:r>
            <a:r>
              <a:rPr lang="es-ES" b="0" strike="noStrike" dirty="0"/>
              <a:t>to </a:t>
            </a:r>
            <a:r>
              <a:rPr lang="en-US" dirty="0"/>
              <a:t>check understanding</a:t>
            </a:r>
            <a:r>
              <a:rPr lang="en-US" baseline="0" dirty="0"/>
              <a:t> of the sentences used on the previous slide.</a:t>
            </a:r>
            <a:endParaRPr lang="en-US" dirty="0"/>
          </a:p>
          <a:p>
            <a:endParaRPr lang="en-US" b="1" strike="noStrike" dirty="0"/>
          </a:p>
          <a:p>
            <a:r>
              <a:rPr lang="en-US" b="1" strike="noStrike" dirty="0"/>
              <a:t>Procedure:</a:t>
            </a:r>
          </a:p>
          <a:p>
            <a:pPr marL="228600" indent="-228600">
              <a:buAutoNum type="arabicPeriod"/>
            </a:pPr>
            <a:r>
              <a:rPr lang="en-GB" b="0" dirty="0"/>
              <a:t>Students translate each sentence into English.</a:t>
            </a:r>
          </a:p>
          <a:p>
            <a:pPr marL="228600" indent="-228600">
              <a:buAutoNum type="arabicPeriod"/>
            </a:pPr>
            <a:r>
              <a:rPr lang="en-GB" b="0" dirty="0"/>
              <a:t>Teacher shows the answers by clicking on the orange</a:t>
            </a:r>
            <a:r>
              <a:rPr lang="en-GB" b="0" baseline="0" dirty="0"/>
              <a:t> bars.</a:t>
            </a:r>
            <a:endParaRPr lang="en-GB" b="0" dirty="0"/>
          </a:p>
          <a:p>
            <a:endParaRPr lang="en-GB" b="0" baseline="0" dirty="0"/>
          </a:p>
          <a:p>
            <a:r>
              <a:rPr lang="en-GB" b="1" baseline="0" dirty="0"/>
              <a:t>Note</a:t>
            </a:r>
            <a:r>
              <a:rPr lang="en-GB" b="0" baseline="0" dirty="0"/>
              <a:t>: Teacher could focus particularly on ‘</a:t>
            </a:r>
            <a:r>
              <a:rPr lang="en-GB" b="0" baseline="0" dirty="0" err="1"/>
              <a:t>estamos</a:t>
            </a:r>
            <a:r>
              <a:rPr lang="en-GB" b="0" baseline="0" dirty="0"/>
              <a:t>’ (why is it ‘</a:t>
            </a:r>
            <a:r>
              <a:rPr lang="en-GB" b="0" baseline="0" dirty="0" err="1"/>
              <a:t>estamos</a:t>
            </a:r>
            <a:r>
              <a:rPr lang="en-GB" b="0" baseline="0" dirty="0"/>
              <a:t>’ here and not ‘</a:t>
            </a:r>
            <a:r>
              <a:rPr lang="en-GB" b="0" baseline="0" dirty="0" err="1"/>
              <a:t>somos</a:t>
            </a:r>
            <a:r>
              <a:rPr lang="en-GB" b="0" baseline="0" dirty="0"/>
              <a:t>’ – location is conveyed).</a:t>
            </a:r>
          </a:p>
          <a:p>
            <a:endParaRPr lang="en-GB" dirty="0"/>
          </a:p>
        </p:txBody>
      </p:sp>
      <p:sp>
        <p:nvSpPr>
          <p:cNvPr id="4" name="Slide Number Placeholder 3"/>
          <p:cNvSpPr>
            <a:spLocks noGrp="1"/>
          </p:cNvSpPr>
          <p:nvPr>
            <p:ph type="sldNum" sz="quarter" idx="5"/>
          </p:nvPr>
        </p:nvSpPr>
        <p:spPr/>
        <p:txBody>
          <a:bodyPr/>
          <a:lstStyle/>
          <a:p>
            <a:fld id="{290497DE-9EB7-48F6-A7B8-18C338799C72}" type="slidenum">
              <a:rPr lang="en-GB" smtClean="0"/>
              <a:t>31</a:t>
            </a:fld>
            <a:endParaRPr lang="en-GB"/>
          </a:p>
        </p:txBody>
      </p:sp>
    </p:spTree>
    <p:extLst>
      <p:ext uri="{BB962C8B-B14F-4D97-AF65-F5344CB8AC3E}">
        <p14:creationId xmlns:p14="http://schemas.microsoft.com/office/powerpoint/2010/main" val="3372122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strike="noStrike" dirty="0"/>
              <a:t>Timing: </a:t>
            </a:r>
            <a:r>
              <a:rPr lang="en-US" b="0" strike="noStrike" dirty="0"/>
              <a:t>5 minutes</a:t>
            </a:r>
          </a:p>
          <a:p>
            <a:endParaRPr lang="en-US" b="1"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dirty="0"/>
              <a:t>Aim: </a:t>
            </a:r>
            <a:r>
              <a:rPr lang="es-ES" b="0" strike="noStrike" dirty="0"/>
              <a:t>to </a:t>
            </a:r>
            <a:r>
              <a:rPr lang="en-US" dirty="0"/>
              <a:t>revisit the vocabulary for this week (from week 2.1.2)</a:t>
            </a:r>
            <a:r>
              <a:rPr lang="en-US" baseline="0" dirty="0"/>
              <a:t> in comprehension and production</a:t>
            </a:r>
            <a:endParaRPr lang="en-US" dirty="0"/>
          </a:p>
          <a:p>
            <a:endParaRPr lang="en-US" b="1" strike="noStrike" dirty="0"/>
          </a:p>
          <a:p>
            <a:r>
              <a:rPr lang="en-US" b="1" strike="noStrike"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strike="noStrike" dirty="0"/>
              <a:t>Teacher </a:t>
            </a:r>
            <a:r>
              <a:rPr lang="en-GB" baseline="0" dirty="0"/>
              <a:t>asks students ‘¿</a:t>
            </a:r>
            <a:r>
              <a:rPr lang="en-GB" baseline="0" dirty="0" err="1"/>
              <a:t>Quién</a:t>
            </a:r>
            <a:r>
              <a:rPr lang="en-GB" baseline="0" dirty="0"/>
              <a:t> es / </a:t>
            </a:r>
            <a:r>
              <a:rPr lang="en-GB" baseline="0" dirty="0" err="1"/>
              <a:t>Quiénes</a:t>
            </a:r>
            <a:r>
              <a:rPr lang="en-GB" baseline="0" dirty="0"/>
              <a:t> son?’ to recap the vocab for the members of the family. Elicit from left to right.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 clicks (left to right) reveal the Spanish word for each family member.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 brings up questions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answer each question, giving either the name of the family members, or saying/writing the words in Spanish </a:t>
            </a:r>
            <a:r>
              <a:rPr lang="en-GB" baseline="0" dirty="0" err="1"/>
              <a:t>e.g</a:t>
            </a:r>
            <a:r>
              <a:rPr lang="en-GB" baseline="0" dirty="0"/>
              <a:t> los </a:t>
            </a:r>
            <a:r>
              <a:rPr lang="en-GB" baseline="0" dirty="0" err="1"/>
              <a:t>primos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To</a:t>
            </a:r>
            <a:r>
              <a:rPr lang="en-GB" baseline="0" dirty="0"/>
              <a:t> force recall of the family members in Spanish teachers could conduct this activity with the boxes obscuring the word in Spanish.  This would be a test not only of understanding the adjective but recalling/spelling the family members.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Given that </a:t>
            </a:r>
            <a:r>
              <a:rPr lang="en-GB" i="1" dirty="0" err="1"/>
              <a:t>muy</a:t>
            </a:r>
            <a:r>
              <a:rPr lang="en-GB" dirty="0"/>
              <a:t> is not part of this vocab set, it is not used in any</a:t>
            </a:r>
            <a:r>
              <a:rPr lang="en-GB" baseline="0" dirty="0"/>
              <a:t> of the Spanish questions.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518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baseline="0" dirty="0">
                <a:solidFill>
                  <a:schemeClr val="tx1"/>
                </a:solidFill>
                <a:effectLst/>
                <a:latin typeface="+mn-lt"/>
                <a:ea typeface="+mn-ea"/>
                <a:cs typeface="+mn-cs"/>
              </a:rPr>
              <a:t>Timing:</a:t>
            </a:r>
            <a:r>
              <a:rPr lang="en-US" sz="1200" b="0" kern="1200" baseline="0" dirty="0">
                <a:solidFill>
                  <a:schemeClr val="tx1"/>
                </a:solidFill>
                <a:effectLst/>
                <a:latin typeface="+mn-lt"/>
                <a:ea typeface="+mn-ea"/>
                <a:cs typeface="+mn-cs"/>
              </a:rPr>
              <a:t> 8 minutes.</a:t>
            </a:r>
          </a:p>
          <a:p>
            <a:pPr hangingPunct="0"/>
            <a:endParaRPr lang="en-US" sz="1200" b="1" kern="1200" baseline="0" dirty="0">
              <a:solidFill>
                <a:schemeClr val="tx1"/>
              </a:solidFill>
              <a:effectLst/>
              <a:latin typeface="+mn-lt"/>
              <a:ea typeface="+mn-ea"/>
              <a:cs typeface="+mn-cs"/>
            </a:endParaRPr>
          </a:p>
          <a:p>
            <a:pPr hangingPunct="0"/>
            <a:r>
              <a:rPr lang="en-US" sz="1200" b="1" kern="1200" baseline="0" dirty="0">
                <a:solidFill>
                  <a:schemeClr val="tx1"/>
                </a:solidFill>
                <a:effectLst/>
                <a:latin typeface="+mn-lt"/>
                <a:ea typeface="+mn-ea"/>
                <a:cs typeface="+mn-cs"/>
              </a:rPr>
              <a:t>Aim</a:t>
            </a:r>
            <a:r>
              <a:rPr lang="en-US" sz="1200" kern="1200" baseline="0" dirty="0">
                <a:solidFill>
                  <a:schemeClr val="tx1"/>
                </a:solidFill>
                <a:effectLst/>
                <a:latin typeface="+mn-lt"/>
                <a:ea typeface="+mn-ea"/>
                <a:cs typeface="+mn-cs"/>
              </a:rPr>
              <a:t>: to reinforce the meanings of the adjectives when used with ‘son’ and ‘están’; to consolidate understanding of adjective (gender) agreement.</a:t>
            </a:r>
          </a:p>
          <a:p>
            <a:pPr hangingPunct="0"/>
            <a:endParaRPr lang="en-US" sz="1200" kern="1200" baseline="0" dirty="0">
              <a:solidFill>
                <a:schemeClr val="tx1"/>
              </a:solidFill>
              <a:effectLst/>
              <a:latin typeface="+mn-lt"/>
              <a:ea typeface="+mn-ea"/>
              <a:cs typeface="+mn-cs"/>
            </a:endParaRPr>
          </a:p>
          <a:p>
            <a:pPr hangingPunct="0"/>
            <a:r>
              <a:rPr lang="en-US" sz="1200" b="1" kern="1200" baseline="0" dirty="0">
                <a:solidFill>
                  <a:schemeClr val="tx1"/>
                </a:solidFill>
                <a:effectLst/>
                <a:latin typeface="+mn-lt"/>
                <a:ea typeface="+mn-ea"/>
                <a:cs typeface="+mn-cs"/>
              </a:rPr>
              <a:t>Procedure:</a:t>
            </a:r>
          </a:p>
          <a:p>
            <a:pPr marL="228600" indent="-228600" hangingPunct="0">
              <a:buAutoNum type="arabicPeriod"/>
            </a:pPr>
            <a:r>
              <a:rPr lang="en-US" sz="1200" b="0" kern="1200" baseline="0" dirty="0">
                <a:solidFill>
                  <a:schemeClr val="tx1"/>
                </a:solidFill>
                <a:effectLst/>
                <a:latin typeface="+mn-lt"/>
                <a:ea typeface="+mn-ea"/>
                <a:cs typeface="+mn-cs"/>
              </a:rPr>
              <a:t>Teacher </a:t>
            </a:r>
            <a:r>
              <a:rPr lang="en-US" sz="1200" i="0" kern="1200" baseline="0" dirty="0">
                <a:solidFill>
                  <a:schemeClr val="tx1"/>
                </a:solidFill>
                <a:effectLst/>
                <a:latin typeface="+mn-lt"/>
                <a:ea typeface="+mn-ea"/>
                <a:cs typeface="+mn-cs"/>
              </a:rPr>
              <a:t>elicits the rules by asking the class how they will work out the answers. </a:t>
            </a:r>
          </a:p>
          <a:p>
            <a:pPr marL="228600" indent="-228600" hangingPunct="0">
              <a:buAutoNum type="arabicPeriod"/>
            </a:pPr>
            <a:r>
              <a:rPr lang="en-US" sz="1200" kern="1200" baseline="0" dirty="0">
                <a:solidFill>
                  <a:schemeClr val="tx1"/>
                </a:solidFill>
                <a:effectLst/>
                <a:latin typeface="+mn-lt"/>
                <a:ea typeface="+mn-ea"/>
                <a:cs typeface="+mn-cs"/>
              </a:rPr>
              <a:t>Students give the answers in any order, considering if it’s a temporary state or a trait. </a:t>
            </a:r>
          </a:p>
          <a:p>
            <a:pPr marL="228600" indent="-228600" hangingPunct="0">
              <a:buAutoNum type="arabicPeriod"/>
            </a:pPr>
            <a:r>
              <a:rPr lang="en-US" sz="1200" kern="1200" baseline="0" dirty="0">
                <a:solidFill>
                  <a:schemeClr val="tx1"/>
                </a:solidFill>
                <a:effectLst/>
                <a:latin typeface="+mn-lt"/>
                <a:ea typeface="+mn-ea"/>
                <a:cs typeface="+mn-cs"/>
              </a:rPr>
              <a:t>Teacher shows the answers working out which box to click by looking at the descending order from the list in Spanish.</a:t>
            </a:r>
            <a:endParaRPr lang="en-US" sz="1200" i="0" kern="1200" baseline="0" dirty="0">
              <a:solidFill>
                <a:schemeClr val="tx1"/>
              </a:solidFill>
              <a:effectLst/>
              <a:latin typeface="+mn-lt"/>
              <a:ea typeface="+mn-ea"/>
              <a:cs typeface="+mn-cs"/>
            </a:endParaRPr>
          </a:p>
          <a:p>
            <a:pPr marL="228600" indent="-228600" hangingPunct="0">
              <a:buAutoNum type="arabicPeriod"/>
            </a:pP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b="0" kern="1200" dirty="0">
                <a:solidFill>
                  <a:schemeClr val="tx1"/>
                </a:solidFill>
                <a:effectLst/>
                <a:latin typeface="+mn-lt"/>
                <a:ea typeface="+mn-ea"/>
                <a:cs typeface="+mn-cs"/>
              </a:rPr>
              <a:t>these are the </a:t>
            </a:r>
            <a:r>
              <a:rPr lang="en-US" sz="1200" kern="1200" dirty="0">
                <a:solidFill>
                  <a:schemeClr val="tx1"/>
                </a:solidFill>
                <a:effectLst/>
                <a:latin typeface="+mn-lt"/>
                <a:ea typeface="+mn-ea"/>
                <a:cs typeface="+mn-cs"/>
              </a:rPr>
              <a:t>adjectives listed in the order they descend in the list:</a:t>
            </a:r>
          </a:p>
          <a:p>
            <a:pPr hangingPunct="0"/>
            <a:r>
              <a:rPr lang="en-US" sz="1200" b="1" kern="1200" dirty="0">
                <a:solidFill>
                  <a:schemeClr val="tx1"/>
                </a:solidFill>
                <a:effectLst/>
                <a:latin typeface="+mn-lt"/>
                <a:ea typeface="+mn-ea"/>
                <a:cs typeface="+mn-cs"/>
              </a:rPr>
              <a:t> </a:t>
            </a:r>
          </a:p>
          <a:p>
            <a:pPr hangingPunct="0"/>
            <a:r>
              <a:rPr lang="en-US" sz="1200" b="1" kern="1200" dirty="0">
                <a:solidFill>
                  <a:schemeClr val="tx1"/>
                </a:solidFill>
                <a:effectLst/>
                <a:latin typeface="+mn-lt"/>
                <a:ea typeface="+mn-ea"/>
                <a:cs typeface="+mn-cs"/>
              </a:rPr>
              <a:t>Paco &amp; Paulina</a:t>
            </a:r>
            <a:r>
              <a:rPr lang="en-US" sz="1200" kern="1200" dirty="0">
                <a:solidFill>
                  <a:schemeClr val="tx1"/>
                </a:solidFill>
                <a:effectLst/>
                <a:latin typeface="+mn-lt"/>
                <a:ea typeface="+mn-ea"/>
                <a:cs typeface="+mn-cs"/>
              </a:rPr>
              <a:t>: </a:t>
            </a:r>
          </a:p>
          <a:p>
            <a:pPr hangingPunct="0"/>
            <a:r>
              <a:rPr lang="en-US" sz="1200" kern="1200" dirty="0">
                <a:solidFill>
                  <a:schemeClr val="tx1"/>
                </a:solidFill>
                <a:effectLst/>
                <a:latin typeface="+mn-lt"/>
                <a:ea typeface="+mn-ea"/>
                <a:cs typeface="+mn-cs"/>
              </a:rPr>
              <a:t>tanned</a:t>
            </a:r>
          </a:p>
          <a:p>
            <a:pPr hangingPunct="0"/>
            <a:r>
              <a:rPr lang="en-US" sz="1200" kern="1200" dirty="0">
                <a:solidFill>
                  <a:schemeClr val="tx1"/>
                </a:solidFill>
                <a:effectLst/>
                <a:latin typeface="+mn-lt"/>
                <a:ea typeface="+mn-ea"/>
                <a:cs typeface="+mn-cs"/>
              </a:rPr>
              <a:t>boring</a:t>
            </a:r>
          </a:p>
          <a:p>
            <a:pPr hangingPunct="0"/>
            <a:r>
              <a:rPr lang="en-US" sz="1200" kern="1200" dirty="0">
                <a:solidFill>
                  <a:schemeClr val="tx1"/>
                </a:solidFill>
                <a:effectLst/>
                <a:latin typeface="+mn-lt"/>
                <a:ea typeface="+mn-ea"/>
                <a:cs typeface="+mn-cs"/>
              </a:rPr>
              <a:t>nervous</a:t>
            </a:r>
          </a:p>
          <a:p>
            <a:pPr hangingPunct="0"/>
            <a:r>
              <a:rPr lang="en-US" sz="1200" kern="1200" dirty="0">
                <a:solidFill>
                  <a:schemeClr val="tx1"/>
                </a:solidFill>
                <a:effectLst/>
                <a:latin typeface="+mn-lt"/>
                <a:ea typeface="+mn-ea"/>
                <a:cs typeface="+mn-cs"/>
              </a:rPr>
              <a:t>being</a:t>
            </a:r>
            <a:r>
              <a:rPr lang="en-US" sz="1200" kern="1200" baseline="0" dirty="0">
                <a:solidFill>
                  <a:schemeClr val="tx1"/>
                </a:solidFill>
                <a:effectLst/>
                <a:latin typeface="+mn-lt"/>
                <a:ea typeface="+mn-ea"/>
                <a:cs typeface="+mn-cs"/>
              </a:rPr>
              <a:t> serious</a:t>
            </a:r>
          </a:p>
          <a:p>
            <a:pPr hangingPunct="0"/>
            <a:endParaRPr lang="en-US" sz="1200" kern="1200" baseline="0" dirty="0">
              <a:solidFill>
                <a:schemeClr val="tx1"/>
              </a:solidFill>
              <a:effectLst/>
              <a:latin typeface="+mn-lt"/>
              <a:ea typeface="+mn-ea"/>
              <a:cs typeface="+mn-cs"/>
            </a:endParaRPr>
          </a:p>
          <a:p>
            <a:pPr hangingPunct="0"/>
            <a:r>
              <a:rPr lang="en-US" sz="1200" b="1" kern="1200" baseline="0" dirty="0">
                <a:solidFill>
                  <a:schemeClr val="tx1"/>
                </a:solidFill>
                <a:effectLst/>
                <a:latin typeface="+mn-lt"/>
                <a:ea typeface="+mn-ea"/>
                <a:cs typeface="+mn-cs"/>
              </a:rPr>
              <a:t>Sara &amp; </a:t>
            </a:r>
            <a:r>
              <a:rPr lang="en-US" sz="1200" b="1" kern="1200" baseline="0" dirty="0" err="1">
                <a:solidFill>
                  <a:schemeClr val="tx1"/>
                </a:solidFill>
                <a:effectLst/>
                <a:latin typeface="+mn-lt"/>
                <a:ea typeface="+mn-ea"/>
                <a:cs typeface="+mn-cs"/>
              </a:rPr>
              <a:t>María</a:t>
            </a:r>
            <a:r>
              <a:rPr lang="en-US" sz="1200" b="1" kern="1200" baseline="0" dirty="0">
                <a:solidFill>
                  <a:schemeClr val="tx1"/>
                </a:solidFill>
                <a:effectLst/>
                <a:latin typeface="+mn-lt"/>
                <a:ea typeface="+mn-ea"/>
                <a:cs typeface="+mn-cs"/>
              </a:rPr>
              <a:t>:</a:t>
            </a:r>
          </a:p>
          <a:p>
            <a:pPr hangingPunct="0"/>
            <a:r>
              <a:rPr lang="en-US" sz="1200" kern="1200" baseline="0" dirty="0">
                <a:solidFill>
                  <a:schemeClr val="tx1"/>
                </a:solidFill>
                <a:effectLst/>
                <a:latin typeface="+mn-lt"/>
                <a:ea typeface="+mn-ea"/>
                <a:cs typeface="+mn-cs"/>
              </a:rPr>
              <a:t>serious</a:t>
            </a:r>
          </a:p>
          <a:p>
            <a:pPr hangingPunct="0"/>
            <a:r>
              <a:rPr lang="en-US" sz="1200" kern="1200" baseline="0" dirty="0">
                <a:solidFill>
                  <a:schemeClr val="tx1"/>
                </a:solidFill>
                <a:effectLst/>
                <a:latin typeface="+mn-lt"/>
                <a:ea typeface="+mn-ea"/>
                <a:cs typeface="+mn-cs"/>
              </a:rPr>
              <a:t>acting crazy</a:t>
            </a:r>
          </a:p>
          <a:p>
            <a:pPr hangingPunct="0"/>
            <a:r>
              <a:rPr lang="en-US" sz="1200" kern="1200" baseline="0" dirty="0">
                <a:solidFill>
                  <a:schemeClr val="tx1"/>
                </a:solidFill>
                <a:effectLst/>
                <a:latin typeface="+mn-lt"/>
                <a:ea typeface="+mn-ea"/>
                <a:cs typeface="+mn-cs"/>
              </a:rPr>
              <a:t>dark-haired/skinned</a:t>
            </a:r>
          </a:p>
          <a:p>
            <a:pPr hangingPunct="0"/>
            <a:r>
              <a:rPr lang="en-US" sz="1200" kern="1200" baseline="0" dirty="0">
                <a:solidFill>
                  <a:schemeClr val="tx1"/>
                </a:solidFill>
                <a:effectLst/>
                <a:latin typeface="+mn-lt"/>
                <a:ea typeface="+mn-ea"/>
                <a:cs typeface="+mn-cs"/>
              </a:rPr>
              <a:t>bored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480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baseline="0" dirty="0"/>
              <a:t>Timing</a:t>
            </a:r>
            <a:r>
              <a:rPr lang="en-GB" baseline="0" dirty="0"/>
              <a:t>: 8 minutes</a:t>
            </a:r>
          </a:p>
          <a:p>
            <a:pPr marL="0" indent="0">
              <a:buNone/>
            </a:pPr>
            <a:endParaRPr lang="en-GB" baseline="0" dirty="0"/>
          </a:p>
          <a:p>
            <a:pPr marL="0" indent="0">
              <a:buNone/>
            </a:pPr>
            <a:r>
              <a:rPr lang="en-GB" b="1" baseline="0" dirty="0"/>
              <a:t>Aim</a:t>
            </a:r>
            <a:r>
              <a:rPr lang="en-GB" baseline="0" dirty="0"/>
              <a:t>: to consolidate understanding of the difference in meaning between ‘son’ and ‘están’; to practise adjective agreement.</a:t>
            </a:r>
          </a:p>
          <a:p>
            <a:pPr marL="0" indent="0">
              <a:buNone/>
            </a:pPr>
            <a:endParaRPr lang="en-GB" baseline="0" dirty="0"/>
          </a:p>
          <a:p>
            <a:pPr marL="0" indent="0">
              <a:buNone/>
            </a:pPr>
            <a:r>
              <a:rPr lang="en-GB" b="1" baseline="0" dirty="0"/>
              <a:t>Procedure</a:t>
            </a:r>
            <a:r>
              <a:rPr lang="en-GB" baseline="0" dirty="0"/>
              <a:t>:</a:t>
            </a:r>
          </a:p>
          <a:p>
            <a:pPr marL="228600" indent="-228600">
              <a:buAutoNum type="arabicPeriod"/>
            </a:pPr>
            <a:r>
              <a:rPr lang="en-GB" baseline="0" dirty="0"/>
              <a:t>Students listen to each recording and mark the corresponding column depending on the gender of the adjective.</a:t>
            </a:r>
          </a:p>
          <a:p>
            <a:pPr marL="228600" indent="-228600">
              <a:buAutoNum type="arabicPeriod"/>
            </a:pPr>
            <a:r>
              <a:rPr lang="en-GB" baseline="0" dirty="0"/>
              <a:t>Students listen again and write the adjective in Spanish, focusing on the ending.</a:t>
            </a:r>
          </a:p>
          <a:p>
            <a:pPr marL="228600" indent="-228600">
              <a:buAutoNum type="arabicPeriod"/>
            </a:pPr>
            <a:r>
              <a:rPr lang="en-GB" baseline="0" dirty="0"/>
              <a:t>Students write ‘hoy’ if the sentence included ‘</a:t>
            </a:r>
            <a:r>
              <a:rPr lang="en-GB" baseline="0" dirty="0" err="1"/>
              <a:t>están</a:t>
            </a:r>
            <a:r>
              <a:rPr lang="en-GB" baseline="0" dirty="0"/>
              <a:t>’ and ‘</a:t>
            </a:r>
            <a:r>
              <a:rPr lang="en-GB" baseline="0" dirty="0" err="1"/>
              <a:t>en</a:t>
            </a:r>
            <a:r>
              <a:rPr lang="en-GB" baseline="0" dirty="0"/>
              <a:t> general’ if the sentence includes ‘son’.</a:t>
            </a:r>
          </a:p>
          <a:p>
            <a:pPr marL="0" indent="0">
              <a:buNone/>
            </a:pPr>
            <a:endParaRPr lang="en-GB" baseline="0" dirty="0"/>
          </a:p>
          <a:p>
            <a:pPr marL="0" indent="0">
              <a:buNone/>
            </a:pPr>
            <a:r>
              <a:rPr lang="en-GB" b="1" baseline="0" dirty="0"/>
              <a:t>Transcript</a:t>
            </a:r>
            <a:r>
              <a:rPr lang="en-GB" baseline="0" dirty="0"/>
              <a:t>:</a:t>
            </a:r>
          </a:p>
          <a:p>
            <a:pPr marL="228600" indent="-228600">
              <a:buAutoNum type="arabicParenR"/>
            </a:pPr>
            <a:r>
              <a:rPr lang="en-GB" baseline="0" dirty="0"/>
              <a:t>[el cielo] </a:t>
            </a:r>
            <a:r>
              <a:rPr lang="en-GB" baseline="0" dirty="0" err="1"/>
              <a:t>está</a:t>
            </a:r>
            <a:r>
              <a:rPr lang="en-GB" baseline="0" dirty="0"/>
              <a:t> </a:t>
            </a:r>
            <a:r>
              <a:rPr lang="en-GB" baseline="0" dirty="0" err="1"/>
              <a:t>oscuro</a:t>
            </a:r>
            <a:endParaRPr lang="en-GB" baseline="0" dirty="0"/>
          </a:p>
          <a:p>
            <a:pPr marL="228600" indent="-228600">
              <a:buAutoNum type="arabicParenR"/>
            </a:pPr>
            <a:r>
              <a:rPr lang="en-GB" baseline="0" dirty="0"/>
              <a:t>[</a:t>
            </a:r>
            <a:r>
              <a:rPr lang="en-GB" baseline="0" dirty="0" err="1"/>
              <a:t>los</a:t>
            </a:r>
            <a:r>
              <a:rPr lang="en-GB" baseline="0" dirty="0"/>
              <a:t> </a:t>
            </a:r>
            <a:r>
              <a:rPr lang="en-GB" baseline="0" dirty="0" err="1"/>
              <a:t>ríos</a:t>
            </a:r>
            <a:r>
              <a:rPr lang="en-GB" baseline="0" dirty="0"/>
              <a:t>] están </a:t>
            </a:r>
            <a:r>
              <a:rPr lang="en-GB" baseline="0" dirty="0" err="1"/>
              <a:t>claros</a:t>
            </a:r>
            <a:endParaRPr lang="en-GB" baseline="0" dirty="0"/>
          </a:p>
          <a:p>
            <a:pPr marL="228600" indent="-228600">
              <a:buAutoNum type="arabicParenR"/>
            </a:pPr>
            <a:r>
              <a:rPr lang="en-GB" baseline="0" dirty="0"/>
              <a:t>[las </a:t>
            </a:r>
            <a:r>
              <a:rPr lang="en-GB" baseline="0" dirty="0" err="1"/>
              <a:t>abuelas</a:t>
            </a:r>
            <a:r>
              <a:rPr lang="en-GB" baseline="0" dirty="0"/>
              <a:t>] son </a:t>
            </a:r>
            <a:r>
              <a:rPr lang="en-GB" baseline="0" dirty="0" err="1"/>
              <a:t>fuertes</a:t>
            </a:r>
            <a:endParaRPr lang="en-GB" baseline="0" dirty="0"/>
          </a:p>
          <a:p>
            <a:pPr marL="228600" indent="-228600">
              <a:buAutoNum type="arabicParenR"/>
            </a:pPr>
            <a:r>
              <a:rPr lang="en-GB" baseline="0" dirty="0"/>
              <a:t>[las primas] están </a:t>
            </a:r>
            <a:r>
              <a:rPr lang="en-GB" baseline="0" dirty="0" err="1"/>
              <a:t>hermosas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a:t>
            </a:r>
            <a:r>
              <a:rPr lang="en-GB" baseline="0" dirty="0" err="1"/>
              <a:t>los</a:t>
            </a:r>
            <a:r>
              <a:rPr lang="en-GB" baseline="0" dirty="0"/>
              <a:t> </a:t>
            </a:r>
            <a:r>
              <a:rPr lang="en-GB" baseline="0" dirty="0" err="1"/>
              <a:t>colores</a:t>
            </a:r>
            <a:r>
              <a:rPr lang="en-GB" baseline="0" dirty="0"/>
              <a:t>] son </a:t>
            </a:r>
            <a:r>
              <a:rPr lang="en-GB" baseline="0" dirty="0" err="1"/>
              <a:t>oscuros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a:t>
            </a:r>
            <a:r>
              <a:rPr lang="en-GB" baseline="0" dirty="0" err="1"/>
              <a:t>los</a:t>
            </a:r>
            <a:r>
              <a:rPr lang="en-GB" baseline="0" dirty="0"/>
              <a:t> </a:t>
            </a:r>
            <a:r>
              <a:rPr lang="en-GB" baseline="0" dirty="0" err="1"/>
              <a:t>perros</a:t>
            </a:r>
            <a:r>
              <a:rPr lang="en-GB" baseline="0" dirty="0"/>
              <a:t>] están </a:t>
            </a:r>
            <a:r>
              <a:rPr lang="en-GB" baseline="0" dirty="0" err="1"/>
              <a:t>bastante</a:t>
            </a:r>
            <a:r>
              <a:rPr lang="en-GB" baseline="0" dirty="0"/>
              <a:t> </a:t>
            </a:r>
            <a:r>
              <a:rPr lang="en-GB" baseline="0" dirty="0" err="1"/>
              <a:t>activos</a:t>
            </a:r>
            <a:r>
              <a:rPr lang="en-GB" baseline="0" dirty="0"/>
              <a:t> en el </a:t>
            </a:r>
            <a:r>
              <a:rPr lang="en-GB" baseline="0" dirty="0" err="1"/>
              <a:t>parque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indent="0">
              <a:buNone/>
            </a:pPr>
            <a:r>
              <a:rPr lang="en-GB" b="1" baseline="0" dirty="0"/>
              <a:t>Notes</a:t>
            </a:r>
            <a:r>
              <a:rPr lang="en-GB" baseline="0" dirty="0"/>
              <a:t>: </a:t>
            </a:r>
          </a:p>
          <a:p>
            <a:pPr marL="228600" indent="-228600">
              <a:buFont typeface="+mj-lt"/>
              <a:buAutoNum type="arabicPeriod"/>
            </a:pPr>
            <a:r>
              <a:rPr lang="en-GB" baseline="0" dirty="0"/>
              <a:t>The adjectives chosen here include three from 2.1.2 (</a:t>
            </a:r>
            <a:r>
              <a:rPr lang="en-GB" baseline="0" dirty="0" err="1"/>
              <a:t>hermoso</a:t>
            </a:r>
            <a:r>
              <a:rPr lang="en-GB" baseline="0" dirty="0"/>
              <a:t>, </a:t>
            </a:r>
            <a:r>
              <a:rPr lang="en-GB" baseline="0" dirty="0" err="1"/>
              <a:t>activo</a:t>
            </a:r>
            <a:r>
              <a:rPr lang="en-GB" baseline="0" dirty="0"/>
              <a:t>, </a:t>
            </a:r>
            <a:r>
              <a:rPr lang="en-GB" baseline="0" dirty="0" err="1"/>
              <a:t>fuerte</a:t>
            </a:r>
            <a:r>
              <a:rPr lang="en-GB" baseline="0" dirty="0"/>
              <a:t>) to offer further reinforcement of the revisited vocabulary (and evidence changing patterns of adjectives ending in -o  plus adjectives ending in –e). </a:t>
            </a:r>
            <a:r>
              <a:rPr lang="en-GB" baseline="0" dirty="0" err="1"/>
              <a:t>Oscuro</a:t>
            </a:r>
            <a:r>
              <a:rPr lang="en-GB" baseline="0" dirty="0"/>
              <a:t> and </a:t>
            </a:r>
            <a:r>
              <a:rPr lang="en-GB" baseline="0" dirty="0" err="1"/>
              <a:t>claro</a:t>
            </a:r>
            <a:r>
              <a:rPr lang="en-GB" baseline="0" dirty="0"/>
              <a:t> are included from this week’s set as these have not yet been practised.  This serves to offer variety of language/sentences and different contexts to further illustrate the use of </a:t>
            </a:r>
            <a:r>
              <a:rPr lang="en-GB" i="1" baseline="0" dirty="0"/>
              <a:t>ser/</a:t>
            </a:r>
            <a:r>
              <a:rPr lang="en-GB" i="1" baseline="0" dirty="0" err="1"/>
              <a:t>estar</a:t>
            </a:r>
            <a:r>
              <a:rPr lang="en-GB" baseline="0" dirty="0"/>
              <a:t>.</a:t>
            </a:r>
          </a:p>
          <a:p>
            <a:pPr marL="228600" indent="-228600">
              <a:buFont typeface="+mj-lt"/>
              <a:buAutoNum type="arabicPeriod"/>
            </a:pPr>
            <a:r>
              <a:rPr lang="en-GB" baseline="0" dirty="0"/>
              <a:t>During the feedback, check students’ understanding of the nouns.  Some of these words will be needed in the speaking activity which follows. (Los </a:t>
            </a:r>
            <a:r>
              <a:rPr lang="en-GB" baseline="0" dirty="0" err="1"/>
              <a:t>ríos</a:t>
            </a:r>
            <a:r>
              <a:rPr lang="en-GB" baseline="0" dirty="0"/>
              <a:t> / Las casas / Los chocolates / Las </a:t>
            </a:r>
            <a:r>
              <a:rPr lang="en-GB" baseline="0" dirty="0" err="1"/>
              <a:t>profesoras</a:t>
            </a:r>
            <a:r>
              <a:rPr lang="en-GB" baseline="0" dirty="0"/>
              <a:t> / Las primas / Los </a:t>
            </a:r>
            <a:r>
              <a:rPr lang="en-GB" baseline="0" dirty="0" err="1"/>
              <a:t>perros</a:t>
            </a:r>
            <a:r>
              <a:rPr lang="en-GB" baseline="0" dirty="0"/>
              <a:t>/ Las </a:t>
            </a:r>
            <a:r>
              <a:rPr lang="en-GB" baseline="0" dirty="0" err="1"/>
              <a:t>camisas</a:t>
            </a:r>
            <a:r>
              <a:rPr lang="en-GB" baseline="0" dirty="0"/>
              <a:t> / Los </a:t>
            </a:r>
            <a:r>
              <a:rPr lang="en-GB" baseline="0" dirty="0" err="1"/>
              <a:t>abuelos</a:t>
            </a:r>
            <a:r>
              <a:rPr lang="en-GB" baseline="0" dirty="0"/>
              <a:t>).  Teacher could quickly write them on the board to serve as a visual support during the speaking activity.  </a:t>
            </a:r>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3839292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noProof="0" dirty="0"/>
              <a:t>Timing</a:t>
            </a:r>
            <a:r>
              <a:rPr lang="en-GB" noProof="0" dirty="0"/>
              <a:t>: 5 minutes</a:t>
            </a:r>
            <a:br>
              <a:rPr lang="en-GB" noProof="0" dirty="0"/>
            </a:br>
            <a:endParaRPr lang="en-GB" noProof="0" dirty="0"/>
          </a:p>
          <a:p>
            <a:r>
              <a:rPr lang="en-GB" b="1" noProof="0" dirty="0"/>
              <a:t>Aim</a:t>
            </a:r>
            <a:r>
              <a:rPr lang="en-GB" noProof="0" dirty="0"/>
              <a:t>: </a:t>
            </a:r>
            <a:r>
              <a:rPr lang="en-GB" b="0" noProof="0" dirty="0"/>
              <a:t>to consolidate understanding of the contexts in which ‘estar’ and ‘ser’ are required</a:t>
            </a:r>
          </a:p>
          <a:p>
            <a:endParaRPr lang="en-GB" noProof="0" dirty="0"/>
          </a:p>
          <a:p>
            <a:r>
              <a:rPr lang="en-GB" b="1" noProof="0" dirty="0"/>
              <a:t>Procedure:</a:t>
            </a:r>
          </a:p>
          <a:p>
            <a:pPr marL="228600" indent="-228600">
              <a:buAutoNum type="arabicPeriod"/>
            </a:pPr>
            <a:r>
              <a:rPr lang="en-GB" noProof="0" dirty="0"/>
              <a:t>Students read each sentence and decide whether they would need to use ‘</a:t>
            </a:r>
            <a:r>
              <a:rPr lang="en-GB" noProof="0" dirty="0" err="1"/>
              <a:t>ser</a:t>
            </a:r>
            <a:r>
              <a:rPr lang="en-GB" noProof="0" dirty="0"/>
              <a:t>’ or ‘estar’ in that sentence, depending on the meaning conveyed.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a:t>Teacher shows the answers one by one.</a:t>
            </a:r>
            <a:r>
              <a:rPr lang="en-GB" baseline="0" noProof="0" dirty="0"/>
              <a:t> The sentences for </a:t>
            </a:r>
            <a:r>
              <a:rPr lang="en-GB" i="1" baseline="0" noProof="0" dirty="0" err="1"/>
              <a:t>moreno</a:t>
            </a:r>
            <a:r>
              <a:rPr lang="en-GB" i="1" baseline="0" noProof="0" dirty="0"/>
              <a:t> </a:t>
            </a:r>
            <a:r>
              <a:rPr lang="en-GB" i="0" baseline="0" noProof="0" dirty="0"/>
              <a:t>and</a:t>
            </a:r>
            <a:r>
              <a:rPr lang="en-GB" i="1" baseline="0" noProof="0" dirty="0"/>
              <a:t> </a:t>
            </a:r>
            <a:r>
              <a:rPr lang="en-GB" i="1" baseline="0" noProof="0" dirty="0" err="1"/>
              <a:t>aburrido</a:t>
            </a:r>
            <a:r>
              <a:rPr lang="en-GB" baseline="0" noProof="0" dirty="0"/>
              <a:t> exemplify the difference in meaning of these two adjectives when used with </a:t>
            </a:r>
            <a:r>
              <a:rPr lang="en-GB" i="1" baseline="0" noProof="0" dirty="0"/>
              <a:t>ser</a:t>
            </a:r>
            <a:r>
              <a:rPr lang="en-GB" baseline="0" noProof="0" dirty="0"/>
              <a:t> or </a:t>
            </a:r>
            <a:r>
              <a:rPr lang="en-GB" i="1" baseline="0" noProof="0" dirty="0"/>
              <a:t>estar</a:t>
            </a:r>
            <a:r>
              <a:rPr lang="en-GB" baseline="0" noProof="0" dirty="0"/>
              <a:t>.  During the feedback, draw students’ attention to this.  They will then be translating these sentences as a production activity next.</a:t>
            </a:r>
            <a:endParaRPr lang="en-GB" noProof="0" dirty="0"/>
          </a:p>
          <a:p>
            <a:pPr marL="0" indent="0">
              <a:buNone/>
            </a:pPr>
            <a:endParaRPr lang="en-GB" noProof="0"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3532865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i="0" baseline="0" dirty="0"/>
              <a:t>Timing</a:t>
            </a:r>
            <a:r>
              <a:rPr lang="en-GB" i="0" baseline="0" dirty="0"/>
              <a:t>: 7 minutes</a:t>
            </a:r>
          </a:p>
          <a:p>
            <a:endParaRPr lang="en-GB" i="0" baseline="0" dirty="0"/>
          </a:p>
          <a:p>
            <a:r>
              <a:rPr lang="en-GB" b="1" i="0" baseline="0" dirty="0"/>
              <a:t>Aim</a:t>
            </a:r>
            <a:r>
              <a:rPr lang="en-GB" i="0" baseline="0" dirty="0"/>
              <a:t>: to improve productive use of ‘ser’ and ‘</a:t>
            </a:r>
            <a:r>
              <a:rPr lang="en-GB" i="0" baseline="0" dirty="0" err="1"/>
              <a:t>estar</a:t>
            </a:r>
            <a:r>
              <a:rPr lang="en-GB" i="0" baseline="0" dirty="0"/>
              <a:t>’, practising with first and third person (singular and plural) forms of both verbs</a:t>
            </a:r>
          </a:p>
          <a:p>
            <a:endParaRPr lang="en-GB" i="0" baseline="0" dirty="0"/>
          </a:p>
          <a:p>
            <a:r>
              <a:rPr lang="en-GB" b="1" i="0" baseline="0" dirty="0"/>
              <a:t>Procedure</a:t>
            </a:r>
            <a:r>
              <a:rPr lang="en-GB" i="0" baseline="0" dirty="0"/>
              <a:t>:</a:t>
            </a:r>
          </a:p>
          <a:p>
            <a:pPr marL="228600" indent="-228600">
              <a:buAutoNum type="arabicPeriod"/>
            </a:pPr>
            <a:r>
              <a:rPr lang="en-GB" i="0" baseline="0" dirty="0"/>
              <a:t>Students translate each sentence.</a:t>
            </a:r>
          </a:p>
          <a:p>
            <a:pPr marL="228600" indent="-228600">
              <a:buAutoNum type="arabicPeriod"/>
            </a:pPr>
            <a:r>
              <a:rPr lang="en-GB" i="0" baseline="0" dirty="0"/>
              <a:t>Teacher shows the answers.</a:t>
            </a:r>
          </a:p>
          <a:p>
            <a:pPr marL="228600" indent="-228600">
              <a:buAutoNum type="arabicPeriod"/>
            </a:pPr>
            <a:r>
              <a:rPr lang="en-GB" i="0" baseline="0" dirty="0"/>
              <a:t>Teacher discuss with </a:t>
            </a:r>
            <a:r>
              <a:rPr lang="en-GB" baseline="0" dirty="0"/>
              <a:t>students alternate translations for the sentences with </a:t>
            </a:r>
            <a:r>
              <a:rPr lang="en-GB" i="1" baseline="0" dirty="0" err="1"/>
              <a:t>estar</a:t>
            </a:r>
            <a:r>
              <a:rPr lang="en-GB" i="1" baseline="0" dirty="0"/>
              <a:t> or ser, </a:t>
            </a:r>
            <a:r>
              <a:rPr lang="en-GB" i="0" baseline="0" dirty="0"/>
              <a:t>such as ‘the author are </a:t>
            </a:r>
            <a:r>
              <a:rPr lang="en-GB" i="1" baseline="0" dirty="0"/>
              <a:t>feeling</a:t>
            </a:r>
            <a:r>
              <a:rPr lang="en-GB" i="0" baseline="0" dirty="0"/>
              <a:t> bored’ (5) or ‘the rivers are generally clear’ (4).</a:t>
            </a:r>
            <a:endParaRPr lang="en-GB" i="1" baseline="0" dirty="0"/>
          </a:p>
          <a:p>
            <a:pPr marL="228600" indent="-228600">
              <a:buAutoNum type="arabicPeriod"/>
            </a:pPr>
            <a:endParaRPr lang="en-GB" i="1" baseline="0" dirty="0"/>
          </a:p>
          <a:p>
            <a:pPr marL="0" indent="0">
              <a:buNone/>
            </a:pPr>
            <a:r>
              <a:rPr lang="en-GB" b="1" i="0" baseline="0" dirty="0"/>
              <a:t>Note: </a:t>
            </a:r>
            <a:r>
              <a:rPr lang="en-GB" i="0" baseline="0" dirty="0"/>
              <a:t>accurate use of number agreement on the adjective is to be encouraged here (in all instances the plural marker –s is used)</a:t>
            </a:r>
          </a:p>
          <a:p>
            <a:pPr marL="0" indent="0">
              <a:buNone/>
            </a:pPr>
            <a:endParaRPr lang="en-GB" noProof="0"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3064044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Verbs (present): 1</a:t>
            </a:r>
            <a:r>
              <a:rPr kumimoji="0" lang="en-GB" sz="12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singular/plural in the ‘</a:t>
            </a:r>
            <a:r>
              <a:rPr lang="en-GB" sz="1200" dirty="0">
                <a:solidFill>
                  <a:srgbClr val="002060"/>
                </a:solidFill>
                <a:latin typeface="Century Gothic" panose="020B0502020202020204" pitchFamily="34" charset="0"/>
                <a:cs typeface="Arial"/>
                <a:sym typeface="Arial"/>
                <a:hlinkClick r:id="rId3"/>
              </a:rPr>
              <a:t>Verb agreement (present)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menu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ce</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a:t>
            </a:fld>
            <a:endParaRPr lang="en-GB" dirty="0"/>
          </a:p>
        </p:txBody>
      </p:sp>
    </p:spTree>
    <p:extLst>
      <p:ext uri="{BB962C8B-B14F-4D97-AF65-F5344CB8AC3E}">
        <p14:creationId xmlns:p14="http://schemas.microsoft.com/office/powerpoint/2010/main" val="131629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‘ci’ </a:t>
            </a:r>
            <a:r>
              <a:rPr lang="en-GB" baseline="0" dirty="0"/>
              <a:t>and then present and practise the pronunciation of the </a:t>
            </a:r>
            <a:r>
              <a:rPr lang="en-GB" b="1" baseline="0" dirty="0"/>
              <a:t>source word ‘</a:t>
            </a:r>
            <a:r>
              <a:rPr lang="en-GB" b="1" baseline="0" dirty="0" err="1"/>
              <a:t>cierto</a:t>
            </a:r>
            <a:r>
              <a:rPr lang="en-GB" b="1" baseline="0" dirty="0"/>
              <a:t>’.</a:t>
            </a:r>
            <a:endParaRPr lang="en-GB" b="0" baseline="0" dirty="0"/>
          </a:p>
          <a:p>
            <a:endParaRPr lang="en-GB" dirty="0"/>
          </a:p>
          <a:p>
            <a:r>
              <a:rPr lang="en-GB" dirty="0"/>
              <a:t>A possible gesture for this source word would be to</a:t>
            </a:r>
            <a:r>
              <a:rPr lang="en-GB" baseline="0" dirty="0"/>
              <a:t> give a ‘thumbs up’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20001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‘ci’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2984519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revisit SSCs </a:t>
            </a:r>
            <a:r>
              <a:rPr lang="en-GB" sz="1200" b="0" i="0" dirty="0">
                <a:solidFill>
                  <a:schemeClr val="dk1"/>
                </a:solidFill>
                <a:latin typeface="+mn-lt"/>
                <a:ea typeface="Calibri"/>
                <a:cs typeface="Calibri"/>
                <a:sym typeface="Calibri"/>
              </a:rPr>
              <a:t>[ci],</a:t>
            </a:r>
            <a:r>
              <a:rPr lang="en-GB" sz="1200" b="0" i="0" baseline="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ce</a:t>
            </a:r>
            <a:r>
              <a:rPr lang="en-GB" sz="1200" b="0" i="0" dirty="0">
                <a:solidFill>
                  <a:schemeClr val="dk1"/>
                </a:solidFill>
                <a:latin typeface="+mn-lt"/>
                <a:ea typeface="Calibri"/>
                <a:cs typeface="Calibri"/>
                <a:sym typeface="Calibri"/>
              </a:rPr>
              <a:t>]</a:t>
            </a:r>
            <a:r>
              <a:rPr lang="en-US" sz="1200" b="0" i="0" dirty="0">
                <a:solidFill>
                  <a:schemeClr val="dk1"/>
                </a:solidFill>
                <a:latin typeface="+mn-lt"/>
                <a:ea typeface="Calibri"/>
                <a:cs typeface="Calibri"/>
                <a:sym typeface="Calibri"/>
              </a:rPr>
              <a:t>; t</a:t>
            </a:r>
            <a:r>
              <a:rPr lang="en-US" b="0" dirty="0"/>
              <a:t>o </a:t>
            </a:r>
            <a:r>
              <a:rPr lang="en-US" dirty="0"/>
              <a:t>also revisit previously taught vocabulary.</a:t>
            </a:r>
          </a:p>
          <a:p>
            <a:endParaRPr lang="en-US" dirty="0"/>
          </a:p>
          <a:p>
            <a:r>
              <a:rPr lang="en-US" b="1" dirty="0"/>
              <a:t>Procedure:</a:t>
            </a:r>
          </a:p>
          <a:p>
            <a:r>
              <a:rPr lang="en-GB" dirty="0"/>
              <a:t>This</a:t>
            </a:r>
            <a:r>
              <a:rPr lang="en-GB" baseline="0" dirty="0"/>
              <a:t> slide can be used in a number of ways:</a:t>
            </a:r>
          </a:p>
          <a:p>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b="1" baseline="0" dirty="0"/>
              <a:t>Splat the board - </a:t>
            </a:r>
            <a:r>
              <a:rPr lang="en-GB" baseline="0" dirty="0"/>
              <a:t>Two students stand at the front.  Students play against each other in a best of three to keep the game moving at pace and generate maximum involvement.  </a:t>
            </a:r>
          </a:p>
          <a:p>
            <a:pPr marL="228600" indent="-228600">
              <a:buAutoNum type="arabicPeriod"/>
            </a:pPr>
            <a:r>
              <a:rPr lang="en-GB" baseline="0" dirty="0"/>
              <a:t>The winner stays and players swap in and out with the losing player.  </a:t>
            </a:r>
          </a:p>
          <a:p>
            <a:pPr marL="228600" indent="-228600">
              <a:buAutoNum type="arabicPeriod"/>
            </a:pPr>
            <a:r>
              <a:rPr lang="en-GB" baseline="0" dirty="0"/>
              <a:t>Teacher calls on students to supply the word, again to generate maximum participation. </a:t>
            </a:r>
          </a:p>
          <a:p>
            <a:pPr marL="228600" indent="-228600">
              <a:buAutoNum type="arabicPeriod"/>
            </a:pPr>
            <a:endParaRPr lang="en-GB" baseline="0" dirty="0"/>
          </a:p>
          <a:p>
            <a:pPr marL="0" indent="0">
              <a:buNone/>
            </a:pPr>
            <a:r>
              <a:rPr lang="en-GB" b="1" baseline="0" dirty="0"/>
              <a:t>B. Lotto</a:t>
            </a:r>
            <a:r>
              <a:rPr lang="en-GB" baseline="0" dirty="0"/>
              <a:t> - Multiple games can be played.  This is fast and pacey. Again, freeze the IWB (alternatively keep track of the words called by keeping a list).</a:t>
            </a:r>
          </a:p>
          <a:p>
            <a:pPr marL="228600" indent="-228600">
              <a:buAutoNum type="arabicPeriod"/>
            </a:pPr>
            <a:r>
              <a:rPr lang="en-GB" baseline="0" dirty="0"/>
              <a:t>Students write down any three of the words.  </a:t>
            </a:r>
          </a:p>
          <a:p>
            <a:pPr marL="228600" indent="-228600">
              <a:buAutoNum type="arabicPeriod"/>
            </a:pPr>
            <a:r>
              <a:rPr lang="en-GB" baseline="0" dirty="0"/>
              <a:t>Teacher (or students) call out the words one at a time.  </a:t>
            </a:r>
          </a:p>
          <a:p>
            <a:pPr marL="228600" indent="-228600">
              <a:buAutoNum type="arabicPeriod"/>
            </a:pPr>
            <a:r>
              <a:rPr lang="en-GB" baseline="0" dirty="0"/>
              <a:t>The first student(s) to have their three called out wins. </a:t>
            </a:r>
          </a:p>
          <a:p>
            <a:pPr marL="228600" indent="-228600">
              <a:buAutoNum type="arabicPeriod"/>
            </a:pPr>
            <a:r>
              <a:rPr lang="en-GB" baseline="0" dirty="0"/>
              <a:t>Teacher ticks off the words as they are called to enable the feedback to be conducted swiftly.</a:t>
            </a:r>
          </a:p>
          <a:p>
            <a:pPr marL="228600" indent="-228600">
              <a:buAutoNum type="arabicPeriod"/>
            </a:pPr>
            <a:r>
              <a:rPr lang="en-GB" baseline="0" dirty="0"/>
              <a:t>Teacher elicits the English from students each time that the three words are given by the winner(s).</a:t>
            </a:r>
          </a:p>
          <a:p>
            <a:pPr marL="228600" indent="-228600">
              <a:buAutoNum type="arabicPeriod"/>
            </a:pPr>
            <a:endParaRPr lang="en-GB" baseline="0" dirty="0"/>
          </a:p>
          <a:p>
            <a:r>
              <a:rPr lang="en-GB" b="1" baseline="0" dirty="0"/>
              <a:t>C. Pairwork</a:t>
            </a:r>
            <a:r>
              <a:rPr lang="en-GB" baseline="0" dirty="0"/>
              <a:t> </a:t>
            </a:r>
          </a:p>
          <a:p>
            <a:pPr marL="228600" indent="-228600">
              <a:buAutoNum type="arabicPeriod"/>
            </a:pPr>
            <a:r>
              <a:rPr lang="en-GB" baseline="0" dirty="0"/>
              <a:t>Students work in pairs. Student A sits with their back to the board whilst student B reads aloud the first six words that appear in animation.  </a:t>
            </a:r>
          </a:p>
          <a:p>
            <a:pPr marL="228600" indent="-228600">
              <a:buAutoNum type="arabicPeriod"/>
            </a:pPr>
            <a:r>
              <a:rPr lang="en-GB" baseline="0" dirty="0"/>
              <a:t>Student A writes the word.  </a:t>
            </a:r>
          </a:p>
          <a:p>
            <a:pPr marL="228600" indent="-228600">
              <a:buAutoNum type="arabicPeriod"/>
            </a:pPr>
            <a:r>
              <a:rPr lang="en-GB" baseline="0" dirty="0"/>
              <a:t>Students swap roles.  </a:t>
            </a:r>
          </a:p>
          <a:p>
            <a:pPr marL="228600" indent="-228600">
              <a:buAutoNum type="arabicPeriod"/>
            </a:pPr>
            <a:r>
              <a:rPr lang="en-GB" baseline="0" dirty="0"/>
              <a:t>Students can check their spellings when they turn back to face the board.  </a:t>
            </a:r>
          </a:p>
          <a:p>
            <a:pPr marL="228600" indent="-228600">
              <a:buAutoNum type="arabicPeriod"/>
            </a:pPr>
            <a:r>
              <a:rPr lang="en-GB" baseline="0" dirty="0"/>
              <a:t>Teacher circulates to listen to students’ pronunciation and praise/correct as necessary.</a:t>
            </a:r>
          </a:p>
          <a:p>
            <a:endParaRPr lang="en-GB" baseline="0" dirty="0"/>
          </a:p>
          <a:p>
            <a:r>
              <a:rPr lang="en-GB" baseline="0" dirty="0"/>
              <a:t>As the final activity, after any of the variations above, students write the English for as many of the words as they can to reinforce their meanings.  Students could have a minute individually then team up with a partner to see if they can achieve translations for all 12 words.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3254150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s-GB" sz="1200" b="1" kern="1200" dirty="0">
                <a:solidFill>
                  <a:schemeClr val="tx1"/>
                </a:solidFill>
                <a:effectLst/>
                <a:latin typeface="+mn-lt"/>
                <a:ea typeface="+mn-ea"/>
                <a:cs typeface="+mn-cs"/>
              </a:rPr>
              <a:t> </a:t>
            </a:r>
            <a:r>
              <a:rPr lang="en-US" dirty="0"/>
              <a:t>to introduce the vocabulary items for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Students</a:t>
            </a:r>
            <a:r>
              <a:rPr lang="en-GB" baseline="0" dirty="0"/>
              <a:t> either work by themselves or in pairs, reading out the words and studying their English meaning (1 minute).</a:t>
            </a:r>
            <a:br>
              <a:rPr lang="en-GB" baseline="0" dirty="0"/>
            </a:br>
            <a:r>
              <a:rPr lang="en-GB" baseline="0" dirty="0"/>
              <a:t>2. The English meanings are removed, and they try to recall them, looking at the Spanish (1 minute).</a:t>
            </a:r>
            <a:br>
              <a:rPr lang="en-GB" baseline="0" dirty="0"/>
            </a:br>
            <a:r>
              <a:rPr lang="en-GB" baseline="0" dirty="0"/>
              <a:t>3, The Spanish meaning are removed and they try to recall them, looking at the English (1 minute)</a:t>
            </a:r>
            <a:br>
              <a:rPr lang="en-GB" baseline="0" dirty="0"/>
            </a:br>
            <a:r>
              <a:rPr lang="en-GB" baseline="0" dirty="0"/>
              <a:t>4. 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br>
              <a:rPr lang="en-US" dirty="0"/>
            </a:br>
            <a:r>
              <a:rPr lang="en-GB" b="1" baseline="0" noProof="0" dirty="0"/>
              <a:t>Note</a:t>
            </a:r>
            <a:r>
              <a:rPr lang="en-GB" baseline="0" noProof="0" dirty="0"/>
              <a:t>: When introducing ‘</a:t>
            </a:r>
            <a:r>
              <a:rPr lang="en-GB" baseline="0" noProof="0" dirty="0" err="1"/>
              <a:t>feliz</a:t>
            </a:r>
            <a:r>
              <a:rPr lang="en-GB" baseline="0" noProof="0" dirty="0"/>
              <a:t>’ students could be asked which other adjectives they know which don’t change when used with the masculine/feminine nouns (</a:t>
            </a:r>
            <a:r>
              <a:rPr lang="en-GB" baseline="0" noProof="0" dirty="0" err="1"/>
              <a:t>alegre</a:t>
            </a:r>
            <a:r>
              <a:rPr lang="en-GB" baseline="0" noProof="0" dirty="0"/>
              <a:t>, importante, </a:t>
            </a:r>
            <a:r>
              <a:rPr lang="en-GB" baseline="0" noProof="0" dirty="0" err="1"/>
              <a:t>interesante</a:t>
            </a:r>
            <a:r>
              <a:rPr lang="en-GB" baseline="0" noProof="0" dirty="0"/>
              <a:t>). </a:t>
            </a:r>
          </a:p>
          <a:p>
            <a:r>
              <a:rPr lang="en-GB" baseline="0" noProof="0" dirty="0"/>
              <a:t>‘</a:t>
            </a:r>
            <a:r>
              <a:rPr lang="en-GB" baseline="0" noProof="0" dirty="0" err="1"/>
              <a:t>Contento</a:t>
            </a:r>
            <a:r>
              <a:rPr lang="en-GB" baseline="0" noProof="0" dirty="0"/>
              <a:t>’, another word for ‘happy’, will be introduced in 8.1.1.1.</a:t>
            </a:r>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r>
              <a:rPr lang="en-US" b="0" baseline="0" dirty="0"/>
              <a:t> (set of six slides)</a:t>
            </a:r>
            <a:endParaRPr lang="en-US" b="0" dirty="0"/>
          </a:p>
          <a:p>
            <a:endParaRPr lang="en-US" b="1" dirty="0"/>
          </a:p>
          <a:p>
            <a:r>
              <a:rPr lang="en-US" b="1" dirty="0"/>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introduce the first person plural of ‘ser’.</a:t>
            </a:r>
          </a:p>
          <a:p>
            <a:endParaRPr lang="en-US" b="1" dirty="0"/>
          </a:p>
          <a:p>
            <a:r>
              <a:rPr lang="en-US" b="1" dirty="0"/>
              <a:t>Procedure:</a:t>
            </a:r>
          </a:p>
          <a:p>
            <a:pPr marL="228600" indent="-228600">
              <a:buAutoNum type="arabicPeriod"/>
            </a:pPr>
            <a:r>
              <a:rPr lang="en-US" b="0" dirty="0"/>
              <a:t>Go</a:t>
            </a:r>
            <a:r>
              <a:rPr lang="en-US" b="0" baseline="0" dirty="0"/>
              <a:t> through the verbs and their meaning with students, revealing each animation on a mouse click.</a:t>
            </a:r>
          </a:p>
        </p:txBody>
      </p:sp>
      <p:sp>
        <p:nvSpPr>
          <p:cNvPr id="4" name="Slide Number Placeholder 3"/>
          <p:cNvSpPr>
            <a:spLocks noGrp="1"/>
          </p:cNvSpPr>
          <p:nvPr>
            <p:ph type="sldNum" sz="quarter" idx="10"/>
          </p:nvPr>
        </p:nvSpPr>
        <p:spPr/>
        <p:txBody>
          <a:bodyPr/>
          <a:lstStyle/>
          <a:p>
            <a:fld id="{AFB90784-656C-4BA6-90F8-11FF7804BF12}" type="slidenum">
              <a:rPr lang="en-GB" smtClean="0"/>
              <a:t>9</a:t>
            </a:fld>
            <a:endParaRPr lang="en-GB"/>
          </a:p>
        </p:txBody>
      </p:sp>
    </p:spTree>
    <p:extLst>
      <p:ext uri="{BB962C8B-B14F-4D97-AF65-F5344CB8AC3E}">
        <p14:creationId xmlns:p14="http://schemas.microsoft.com/office/powerpoint/2010/main" val="1686925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906975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6935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87124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023247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65976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492330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26560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8242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624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15791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2549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2971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206458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73581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50477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79618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326053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audio" Target="../media/audio16.wav"/></Relationships>
</file>

<file path=ppt/slides/_rels/slide11.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audio" Target="../media/audio18.wav"/><Relationship Id="rId4" Type="http://schemas.openxmlformats.org/officeDocument/2006/relationships/audio" Target="../media/audio17.wav"/></Relationships>
</file>

<file path=ppt/slides/_rels/slide12.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audio" Target="../media/audio19.wav"/></Relationships>
</file>

<file path=ppt/slides/_rels/slide13.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audio" Target="../media/audio17.wav"/></Relationships>
</file>

<file path=ppt/slides/_rels/slide14.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audio" Target="../media/audio19.wav"/></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2.wav"/><Relationship Id="rId7" Type="http://schemas.openxmlformats.org/officeDocument/2006/relationships/image" Target="../media/image26.png"/><Relationship Id="rId12" Type="http://schemas.openxmlformats.org/officeDocument/2006/relationships/audio" Target="../media/audio27.wav"/><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audio" Target="../media/audio26.wav"/><Relationship Id="rId5" Type="http://schemas.openxmlformats.org/officeDocument/2006/relationships/audio" Target="../media/audio24.wav"/><Relationship Id="rId10" Type="http://schemas.openxmlformats.org/officeDocument/2006/relationships/audio" Target="../media/audio25.wav"/><Relationship Id="rId4" Type="http://schemas.openxmlformats.org/officeDocument/2006/relationships/audio" Target="../media/audio23.wav"/><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gif"/><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3.xml"/><Relationship Id="rId16"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jpe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0.sv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audio" Target="../media/audio29.wav"/></Relationships>
</file>

<file path=ppt/slides/_rels/slide29.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audio" Target="../media/audio31.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audio" Target="../media/audio35.wav"/><Relationship Id="rId5" Type="http://schemas.openxmlformats.org/officeDocument/2006/relationships/audio" Target="../media/audio34.wav"/><Relationship Id="rId4" Type="http://schemas.openxmlformats.org/officeDocument/2006/relationships/audio" Target="../media/audio33.wav"/></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audio" Target="../media/audio36.wav"/><Relationship Id="rId7" Type="http://schemas.openxmlformats.org/officeDocument/2006/relationships/audio" Target="../media/audio40.wav"/><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audio" Target="../media/audio39.wav"/><Relationship Id="rId5" Type="http://schemas.openxmlformats.org/officeDocument/2006/relationships/audio" Target="../media/audio38.wav"/><Relationship Id="rId4" Type="http://schemas.openxmlformats.org/officeDocument/2006/relationships/audio" Target="../media/audio37.wav"/><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rachelhawkes.com/LDPresources/Yr7Spanish/Spanish_Y7_Term3i_Wk1_audio.html"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hyperlink" Target="https://www.rachelhawkes.com/LDPresources/Yr7Spanish/Spanish_Y7_Term3i_Wk1_audio_HW_sheet.docx"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4.png"/><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audio" Target="../media/audio7.wav"/></Relationships>
</file>

<file path=ppt/slides/_rels/slide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9.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17.png"/><Relationship Id="rId5" Type="http://schemas.openxmlformats.org/officeDocument/2006/relationships/audio" Target="../media/audio10.wav"/><Relationship Id="rId10" Type="http://schemas.openxmlformats.org/officeDocument/2006/relationships/image" Target="../media/image16.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audio" Target="../media/audio1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2.2</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5 - Lesson 47</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200" dirty="0">
                <a:solidFill>
                  <a:prstClr val="white"/>
                </a:solidFill>
                <a:latin typeface="Century Gothic" panose="020B0502020202020204" pitchFamily="34" charset="0"/>
              </a:rPr>
              <a:t>Victoria Hobson / Nick Avery</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09.05.24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35579"/>
            <a:ext cx="7790089" cy="1484251"/>
          </a:xfrm>
        </p:spPr>
        <p:txBody>
          <a:bodyPr>
            <a:normAutofit/>
          </a:bodyPr>
          <a:lstStyle/>
          <a:p>
            <a:r>
              <a:rPr lang="en-GB" dirty="0">
                <a:solidFill>
                  <a:prstClr val="white"/>
                </a:solidFill>
              </a:rPr>
              <a:t>Using ‘</a:t>
            </a:r>
            <a:r>
              <a:rPr lang="en-GB" dirty="0" err="1">
                <a:solidFill>
                  <a:prstClr val="white"/>
                </a:solidFill>
              </a:rPr>
              <a:t>somos</a:t>
            </a:r>
            <a:r>
              <a:rPr lang="en-GB" dirty="0">
                <a:solidFill>
                  <a:prstClr val="white"/>
                </a:solidFill>
              </a:rPr>
              <a:t>’ (we are) for traits and </a:t>
            </a:r>
            <a:br>
              <a:rPr lang="en-GB" dirty="0">
                <a:solidFill>
                  <a:prstClr val="white"/>
                </a:solidFill>
              </a:rPr>
            </a:br>
            <a:r>
              <a:rPr lang="en-GB" dirty="0">
                <a:solidFill>
                  <a:prstClr val="white"/>
                </a:solidFill>
              </a:rPr>
              <a:t>‘</a:t>
            </a:r>
            <a:r>
              <a:rPr lang="en-GB" dirty="0" err="1">
                <a:solidFill>
                  <a:prstClr val="white"/>
                </a:solidFill>
              </a:rPr>
              <a:t>estamos</a:t>
            </a:r>
            <a:r>
              <a:rPr lang="en-GB" dirty="0">
                <a:solidFill>
                  <a:prstClr val="white"/>
                </a:solidFill>
              </a:rPr>
              <a:t>’ (we are) for states</a:t>
            </a:r>
          </a:p>
          <a:p>
            <a:pPr algn="l"/>
            <a:r>
              <a:rPr lang="en-GB" dirty="0">
                <a:solidFill>
                  <a:prstClr val="white"/>
                </a:solidFill>
              </a:rPr>
              <a:t>SSC [</a:t>
            </a:r>
            <a:r>
              <a:rPr lang="en-GB" dirty="0" err="1">
                <a:solidFill>
                  <a:prstClr val="white"/>
                </a:solidFill>
              </a:rPr>
              <a:t>ce</a:t>
            </a:r>
            <a:r>
              <a:rPr lang="en-GB" dirty="0">
                <a:solidFill>
                  <a:prstClr val="white"/>
                </a:solidFill>
              </a:rPr>
              <a:t>] [ci]</a:t>
            </a: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06273" y="1554480"/>
            <a:ext cx="8360585" cy="984621"/>
          </a:xfrm>
        </p:spPr>
        <p:txBody>
          <a:bodyPr>
            <a:normAutofit/>
          </a:bodyPr>
          <a:lstStyle/>
          <a:p>
            <a:r>
              <a:rPr lang="en-GB" sz="3000" dirty="0">
                <a:solidFill>
                  <a:prstClr val="white"/>
                </a:solidFill>
              </a:rPr>
              <a:t>Saying what people are like </a:t>
            </a:r>
            <a:br>
              <a:rPr lang="en-GB" sz="3000" dirty="0">
                <a:solidFill>
                  <a:prstClr val="white"/>
                </a:solidFill>
              </a:rPr>
            </a:br>
            <a:r>
              <a:rPr lang="en-GB" sz="3000" dirty="0">
                <a:solidFill>
                  <a:prstClr val="white"/>
                </a:solidFill>
              </a:rPr>
              <a:t>today and in general</a:t>
            </a:r>
            <a:endParaRPr lang="en-GB" sz="3000" dirty="0"/>
          </a:p>
        </p:txBody>
      </p:sp>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82462" y="2268449"/>
            <a:ext cx="5364616" cy="584775"/>
          </a:xfrm>
          <a:prstGeom prst="rect">
            <a:avLst/>
          </a:prstGeom>
          <a:solidFill>
            <a:schemeClr val="bg1"/>
          </a:solidFill>
        </p:spPr>
        <p:txBody>
          <a:bodyPr wrap="square" rtlCol="0">
            <a:spAutoFit/>
          </a:bodyPr>
          <a:lstStyle/>
          <a:p>
            <a:pPr lvl="0" algn="ctr">
              <a:buClr>
                <a:srgbClr val="1E4E79"/>
              </a:buClr>
              <a:buSzPts val="3200"/>
              <a:defRPr/>
            </a:pPr>
            <a:r>
              <a:rPr lang="en-GB" sz="3200" kern="0" dirty="0">
                <a:latin typeface="Century Gothic"/>
                <a:ea typeface="Century Gothic"/>
                <a:cs typeface="Century Gothic"/>
                <a:sym typeface="Century Gothic"/>
              </a:rPr>
              <a:t>[to be | being – for traits]</a:t>
            </a:r>
            <a:endParaRPr lang="en-GB" sz="1400" kern="0" dirty="0">
              <a:cs typeface="Arial"/>
              <a:sym typeface="Arial"/>
            </a:endParaRPr>
          </a:p>
        </p:txBody>
      </p:sp>
      <p:sp>
        <p:nvSpPr>
          <p:cNvPr id="9" name="TextBox 8"/>
          <p:cNvSpPr txBox="1"/>
          <p:nvPr/>
        </p:nvSpPr>
        <p:spPr>
          <a:xfrm>
            <a:off x="3388548" y="3262185"/>
            <a:ext cx="5414904" cy="1862048"/>
          </a:xfrm>
          <a:prstGeom prst="rect">
            <a:avLst/>
          </a:prstGeom>
          <a:noFill/>
        </p:spPr>
        <p:txBody>
          <a:bodyPr wrap="square" rtlCol="0">
            <a:spAutoFit/>
          </a:bodyPr>
          <a:lstStyle/>
          <a:p>
            <a:pPr algn="ctr"/>
            <a:r>
              <a:rPr lang="en-GB" sz="11500" b="1" dirty="0" err="1">
                <a:latin typeface="Century Gothic" panose="020B0502020202020204" pitchFamily="34" charset="0"/>
              </a:rPr>
              <a:t>somos</a:t>
            </a:r>
            <a:endParaRPr lang="en-GB" sz="11500" b="1" dirty="0">
              <a:latin typeface="Century Gothic" panose="020B0502020202020204" pitchFamily="34" charset="0"/>
            </a:endParaRPr>
          </a:p>
        </p:txBody>
      </p:sp>
      <p:sp>
        <p:nvSpPr>
          <p:cNvPr id="10" name="TextBox 9"/>
          <p:cNvSpPr txBox="1"/>
          <p:nvPr/>
        </p:nvSpPr>
        <p:spPr>
          <a:xfrm>
            <a:off x="3082654" y="5166032"/>
            <a:ext cx="5764231" cy="584775"/>
          </a:xfrm>
          <a:prstGeom prst="rect">
            <a:avLst/>
          </a:prstGeom>
          <a:solidFill>
            <a:schemeClr val="bg1"/>
          </a:solidFill>
        </p:spPr>
        <p:txBody>
          <a:bodyPr wrap="square" rtlCol="0">
            <a:spAutoFit/>
          </a:bodyPr>
          <a:lstStyle/>
          <a:p>
            <a:pPr lvl="0" algn="ctr">
              <a:buClr>
                <a:srgbClr val="1E4E79"/>
              </a:buClr>
              <a:buSzPts val="3200"/>
              <a:defRPr/>
            </a:pPr>
            <a:r>
              <a:rPr lang="en-GB" sz="3200" kern="0" dirty="0">
                <a:latin typeface="Century Gothic"/>
                <a:ea typeface="Century Gothic"/>
                <a:cs typeface="Century Gothic"/>
                <a:sym typeface="Century Gothic"/>
              </a:rPr>
              <a:t>[we are – for traits]</a:t>
            </a:r>
            <a:endParaRPr lang="en-GB" sz="1400" kern="0" dirty="0">
              <a:cs typeface="Arial"/>
              <a:sym typeface="Arial"/>
            </a:endParaRP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Help 10">
            <a:hlinkClick r:id="" action="ppaction://noaction" highlightClick="1"/>
          </p:cNvPr>
          <p:cNvSpPr/>
          <p:nvPr/>
        </p:nvSpPr>
        <p:spPr>
          <a:xfrm>
            <a:off x="2515926" y="50864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4EDFC03-A672-F64B-A354-2F3A002D17AB}"/>
              </a:ext>
            </a:extLst>
          </p:cNvPr>
          <p:cNvSpPr>
            <a:spLocks noGrp="1"/>
          </p:cNvSpPr>
          <p:nvPr>
            <p:ph type="title"/>
          </p:nvPr>
        </p:nvSpPr>
        <p:spPr>
          <a:xfrm>
            <a:off x="487822" y="896498"/>
            <a:ext cx="10515600" cy="1325563"/>
          </a:xfrm>
        </p:spPr>
        <p:txBody>
          <a:bodyPr>
            <a:noAutofit/>
          </a:bodyPr>
          <a:lstStyle/>
          <a:p>
            <a:pPr algn="ctr"/>
            <a:r>
              <a:rPr lang="en-GB" sz="11500" b="1" dirty="0">
                <a:solidFill>
                  <a:schemeClr val="tx1"/>
                </a:solidFill>
              </a:rPr>
              <a:t>ser</a:t>
            </a:r>
            <a:endParaRPr lang="en-US" sz="11500" dirty="0">
              <a:solidFill>
                <a:schemeClr val="tx1"/>
              </a:solidFill>
            </a:endParaRPr>
          </a:p>
        </p:txBody>
      </p:sp>
    </p:spTree>
    <p:extLst>
      <p:ext uri="{BB962C8B-B14F-4D97-AF65-F5344CB8AC3E}">
        <p14:creationId xmlns:p14="http://schemas.microsoft.com/office/powerpoint/2010/main" val="198456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er (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4" name="somos (1).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3" grpId="0" animBg="1"/>
      <p:bldP spid="11"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38170" y="2177384"/>
            <a:ext cx="6334430" cy="584775"/>
          </a:xfrm>
          <a:prstGeom prst="rect">
            <a:avLst/>
          </a:prstGeom>
          <a:solidFill>
            <a:schemeClr val="bg1"/>
          </a:solidFill>
        </p:spPr>
        <p:txBody>
          <a:bodyPr wrap="square" rtlCol="0">
            <a:spAutoFit/>
          </a:bodyPr>
          <a:lstStyle/>
          <a:p>
            <a:pPr lvl="0" algn="ctr">
              <a:buClr>
                <a:srgbClr val="1E4E79"/>
              </a:buClr>
              <a:buSzPts val="3200"/>
              <a:defRPr/>
            </a:pPr>
            <a:r>
              <a:rPr lang="en-GB" sz="3200" kern="0" dirty="0">
                <a:latin typeface="Century Gothic"/>
                <a:ea typeface="Century Gothic"/>
                <a:cs typeface="Century Gothic"/>
                <a:sym typeface="Century Gothic"/>
              </a:rPr>
              <a:t>[we are – for traits]</a:t>
            </a:r>
            <a:endParaRPr lang="en-GB" sz="1400" kern="0" dirty="0">
              <a:cs typeface="Arial"/>
              <a:sym typeface="Arial"/>
            </a:endParaRPr>
          </a:p>
        </p:txBody>
      </p:sp>
      <p:sp>
        <p:nvSpPr>
          <p:cNvPr id="9" name="TextBox 8">
            <a:hlinkClick r:id="" action="ppaction://noaction">
              <a:snd r:embed="rId5" name="la profesora puede cambiar los deberes.wav"/>
            </a:hlinkClick>
          </p:cNvPr>
          <p:cNvSpPr txBox="1"/>
          <p:nvPr/>
        </p:nvSpPr>
        <p:spPr>
          <a:xfrm>
            <a:off x="0" y="4039432"/>
            <a:ext cx="12192000" cy="1554272"/>
          </a:xfrm>
          <a:prstGeom prst="rect">
            <a:avLst/>
          </a:prstGeom>
          <a:solidFill>
            <a:schemeClr val="bg1"/>
          </a:solidFill>
        </p:spPr>
        <p:txBody>
          <a:bodyPr wrap="square" rtlCol="0">
            <a:spAutoFit/>
          </a:bodyPr>
          <a:lstStyle/>
          <a:p>
            <a:pPr algn="ctr"/>
            <a:r>
              <a:rPr lang="en-GB" sz="4500" b="1" dirty="0">
                <a:solidFill>
                  <a:srgbClr val="EE2D00"/>
                </a:solidFill>
                <a:latin typeface="Century Gothic" panose="020B0502020202020204" pitchFamily="34" charset="0"/>
                <a:cs typeface="Calibri" panose="020F0502020204030204" pitchFamily="34" charset="0"/>
              </a:rPr>
              <a:t>Somos</a:t>
            </a:r>
            <a:r>
              <a:rPr lang="en-GB" sz="4500" dirty="0">
                <a:latin typeface="Century Gothic" panose="020B0502020202020204" pitchFamily="34" charset="0"/>
              </a:rPr>
              <a:t> </a:t>
            </a:r>
            <a:r>
              <a:rPr lang="en-GB" sz="4500" dirty="0" err="1">
                <a:latin typeface="Century Gothic" panose="020B0502020202020204" pitchFamily="34" charset="0"/>
              </a:rPr>
              <a:t>tranquilos</a:t>
            </a:r>
            <a:r>
              <a:rPr lang="en-GB" sz="4500" dirty="0">
                <a:latin typeface="Century Gothic" panose="020B0502020202020204" pitchFamily="34" charset="0"/>
              </a:rPr>
              <a:t>.</a:t>
            </a:r>
          </a:p>
          <a:p>
            <a:pPr algn="ctr"/>
            <a:endParaRPr lang="fr-FR" sz="5000" dirty="0">
              <a:latin typeface="Century Gothic" panose="020B0502020202020204" pitchFamily="34" charset="0"/>
              <a:cs typeface="Calibri" panose="020F0502020204030204" pitchFamily="34" charset="0"/>
            </a:endParaRPr>
          </a:p>
        </p:txBody>
      </p:sp>
      <p:sp>
        <p:nvSpPr>
          <p:cNvPr id="10" name="TextBox 9"/>
          <p:cNvSpPr txBox="1"/>
          <p:nvPr/>
        </p:nvSpPr>
        <p:spPr>
          <a:xfrm>
            <a:off x="210576" y="5008929"/>
            <a:ext cx="11770848" cy="584775"/>
          </a:xfrm>
          <a:prstGeom prst="rect">
            <a:avLst/>
          </a:prstGeom>
          <a:noFill/>
        </p:spPr>
        <p:txBody>
          <a:bodyPr wrap="square" rtlCol="0">
            <a:spAutoFit/>
          </a:bodyPr>
          <a:lstStyle/>
          <a:p>
            <a:pPr algn="ctr"/>
            <a:r>
              <a:rPr lang="en-GB" sz="3200" dirty="0">
                <a:latin typeface="Century Gothic" panose="020B0502020202020204" pitchFamily="34" charset="0"/>
              </a:rPr>
              <a:t>[</a:t>
            </a:r>
            <a:r>
              <a:rPr lang="en-HK" sz="3200" b="1" dirty="0">
                <a:solidFill>
                  <a:srgbClr val="EE2D00"/>
                </a:solidFill>
                <a:latin typeface="Century Gothic" panose="020B0502020202020204" pitchFamily="34" charset="0"/>
              </a:rPr>
              <a:t>We are</a:t>
            </a:r>
            <a:r>
              <a:rPr lang="en-HK" sz="3200" b="1" dirty="0">
                <a:solidFill>
                  <a:srgbClr val="EE2D00"/>
                </a:solidFill>
                <a:latin typeface="Century Gothic" panose="020B0502020202020204" pitchFamily="34" charset="0"/>
                <a:cs typeface="Calibri" panose="020F0502020204030204" pitchFamily="34" charset="0"/>
              </a:rPr>
              <a:t> </a:t>
            </a:r>
            <a:r>
              <a:rPr lang="en-HK" sz="3200" dirty="0">
                <a:latin typeface="Century Gothic" panose="020B0502020202020204" pitchFamily="34" charset="0"/>
              </a:rPr>
              <a:t>calm</a:t>
            </a:r>
            <a:r>
              <a:rPr lang="en-GB" sz="3200" dirty="0">
                <a:latin typeface="Century Gothic" panose="020B0502020202020204" pitchFamily="34" charset="0"/>
              </a:rPr>
              <a:t>.]</a:t>
            </a:r>
          </a:p>
        </p:txBody>
      </p:sp>
      <p:sp>
        <p:nvSpPr>
          <p:cNvPr id="2" name="Title 1">
            <a:extLst>
              <a:ext uri="{FF2B5EF4-FFF2-40B4-BE49-F238E27FC236}">
                <a16:creationId xmlns:a16="http://schemas.microsoft.com/office/drawing/2014/main" id="{5F1B64D3-C88A-DA4F-94A8-132196C33234}"/>
              </a:ext>
            </a:extLst>
          </p:cNvPr>
          <p:cNvSpPr>
            <a:spLocks noGrp="1"/>
          </p:cNvSpPr>
          <p:nvPr>
            <p:ph type="title"/>
          </p:nvPr>
        </p:nvSpPr>
        <p:spPr>
          <a:xfrm>
            <a:off x="838200" y="874818"/>
            <a:ext cx="10515600" cy="1325563"/>
          </a:xfrm>
        </p:spPr>
        <p:txBody>
          <a:bodyPr>
            <a:noAutofit/>
          </a:bodyPr>
          <a:lstStyle/>
          <a:p>
            <a:pPr algn="ctr"/>
            <a:r>
              <a:rPr lang="en-GB" sz="11500" b="1" dirty="0" err="1">
                <a:solidFill>
                  <a:schemeClr val="tx1"/>
                </a:solidFill>
              </a:rPr>
              <a:t>somos</a:t>
            </a:r>
            <a:endParaRPr lang="en-US" sz="11500" dirty="0">
              <a:solidFill>
                <a:schemeClr val="tx1"/>
              </a:solidFill>
            </a:endParaRPr>
          </a:p>
        </p:txBody>
      </p:sp>
    </p:spTree>
    <p:extLst>
      <p:ext uri="{BB962C8B-B14F-4D97-AF65-F5344CB8AC3E}">
        <p14:creationId xmlns:p14="http://schemas.microsoft.com/office/powerpoint/2010/main" val="70160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omos (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4" name="somos tranquilos (1).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76662"/>
            <a:ext cx="12192000"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a:t>
            </a:r>
            <a:r>
              <a:rPr lang="en-GB" sz="3200" kern="0" dirty="0">
                <a:latin typeface="Century Gothic"/>
                <a:ea typeface="Century Gothic"/>
                <a:cs typeface="Century Gothic"/>
                <a:sym typeface="Century Gothic"/>
              </a:rPr>
              <a:t>to be | being – for traits</a:t>
            </a:r>
            <a:r>
              <a:rPr lang="en-GB" sz="3200" dirty="0">
                <a:latin typeface="Century Gothic" panose="020B0502020202020204" pitchFamily="34" charset="0"/>
              </a:rPr>
              <a:t>]</a:t>
            </a:r>
          </a:p>
        </p:txBody>
      </p:sp>
      <p:sp>
        <p:nvSpPr>
          <p:cNvPr id="9" name="TextBox 8"/>
          <p:cNvSpPr txBox="1"/>
          <p:nvPr/>
        </p:nvSpPr>
        <p:spPr>
          <a:xfrm>
            <a:off x="0" y="4191274"/>
            <a:ext cx="12192000" cy="861774"/>
          </a:xfrm>
          <a:prstGeom prst="rect">
            <a:avLst/>
          </a:prstGeom>
          <a:solidFill>
            <a:schemeClr val="bg1"/>
          </a:solidFill>
        </p:spPr>
        <p:txBody>
          <a:bodyPr wrap="square" rtlCol="0">
            <a:spAutoFit/>
          </a:bodyPr>
          <a:lstStyle/>
          <a:p>
            <a:pPr algn="ctr"/>
            <a:r>
              <a:rPr lang="es-ES" sz="5000" dirty="0">
                <a:latin typeface="Century Gothic" panose="020B0502020202020204" pitchFamily="34" charset="0"/>
                <a:cs typeface="Calibri" panose="020F0502020204030204" pitchFamily="34" charset="0"/>
              </a:rPr>
              <a:t>Es normal </a:t>
            </a:r>
            <a:r>
              <a:rPr lang="es-ES" sz="5000" b="1" dirty="0">
                <a:solidFill>
                  <a:srgbClr val="EE2D00"/>
                </a:solidFill>
                <a:latin typeface="Century Gothic" panose="020B0502020202020204" pitchFamily="34" charset="0"/>
                <a:cs typeface="Calibri" panose="020F0502020204030204" pitchFamily="34" charset="0"/>
              </a:rPr>
              <a:t>ser</a:t>
            </a:r>
            <a:r>
              <a:rPr lang="es-ES" sz="5000" dirty="0">
                <a:latin typeface="Century Gothic" panose="020B0502020202020204" pitchFamily="34" charset="0"/>
              </a:rPr>
              <a:t> tranquilo.</a:t>
            </a:r>
            <a:endParaRPr lang="en-GB" sz="5000" dirty="0">
              <a:latin typeface="Century Gothic" panose="020B0502020202020204" pitchFamily="34" charset="0"/>
            </a:endParaRPr>
          </a:p>
        </p:txBody>
      </p:sp>
      <p:sp>
        <p:nvSpPr>
          <p:cNvPr id="10" name="TextBox 9"/>
          <p:cNvSpPr txBox="1"/>
          <p:nvPr/>
        </p:nvSpPr>
        <p:spPr>
          <a:xfrm>
            <a:off x="0" y="5053048"/>
            <a:ext cx="12192000"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[It’s normal </a:t>
            </a:r>
            <a:r>
              <a:rPr lang="en-HK" sz="3200" b="1" dirty="0">
                <a:solidFill>
                  <a:srgbClr val="EE2D00"/>
                </a:solidFill>
                <a:latin typeface="Century Gothic" panose="020B0502020202020204" pitchFamily="34" charset="0"/>
                <a:cs typeface="Calibri" panose="020F0502020204030204" pitchFamily="34" charset="0"/>
              </a:rPr>
              <a:t>to be </a:t>
            </a:r>
            <a:r>
              <a:rPr lang="en-HK" sz="3200" dirty="0">
                <a:latin typeface="Century Gothic" panose="020B0502020202020204" pitchFamily="34" charset="0"/>
              </a:rPr>
              <a:t>calm.</a:t>
            </a:r>
            <a:r>
              <a:rPr lang="en-GB" sz="3200" dirty="0">
                <a:latin typeface="Century Gothic" panose="020B0502020202020204" pitchFamily="34" charset="0"/>
              </a:rPr>
              <a:t>]</a:t>
            </a:r>
          </a:p>
        </p:txBody>
      </p:sp>
      <p:sp>
        <p:nvSpPr>
          <p:cNvPr id="2" name="Title 1">
            <a:extLst>
              <a:ext uri="{FF2B5EF4-FFF2-40B4-BE49-F238E27FC236}">
                <a16:creationId xmlns:a16="http://schemas.microsoft.com/office/drawing/2014/main" id="{3C9142AE-C935-9D49-849A-9398313CD1C6}"/>
              </a:ext>
            </a:extLst>
          </p:cNvPr>
          <p:cNvSpPr>
            <a:spLocks noGrp="1"/>
          </p:cNvSpPr>
          <p:nvPr>
            <p:ph type="title"/>
          </p:nvPr>
        </p:nvSpPr>
        <p:spPr>
          <a:xfrm>
            <a:off x="838200" y="628589"/>
            <a:ext cx="10515600" cy="1548073"/>
          </a:xfrm>
        </p:spPr>
        <p:txBody>
          <a:bodyPr>
            <a:noAutofit/>
          </a:bodyPr>
          <a:lstStyle/>
          <a:p>
            <a:pPr algn="ctr"/>
            <a:r>
              <a:rPr lang="en-GB" sz="11500" b="1" dirty="0">
                <a:solidFill>
                  <a:schemeClr val="tx1"/>
                </a:solidFill>
              </a:rPr>
              <a:t>ser</a:t>
            </a:r>
            <a:endParaRPr lang="en-US" sz="11500" dirty="0">
              <a:solidFill>
                <a:schemeClr val="tx1"/>
              </a:solidFill>
            </a:endParaRPr>
          </a:p>
        </p:txBody>
      </p:sp>
    </p:spTree>
    <p:extLst>
      <p:ext uri="{BB962C8B-B14F-4D97-AF65-F5344CB8AC3E}">
        <p14:creationId xmlns:p14="http://schemas.microsoft.com/office/powerpoint/2010/main" val="174966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er (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4" name="es normal ser tranquilo.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41411" y="2273695"/>
            <a:ext cx="5010445" cy="584774"/>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a:t>
            </a:r>
            <a:r>
              <a:rPr lang="en-GB" sz="3200" kern="0" dirty="0">
                <a:latin typeface="Century Gothic"/>
                <a:ea typeface="Century Gothic"/>
                <a:cs typeface="Century Gothic"/>
                <a:sym typeface="Century Gothic"/>
              </a:rPr>
              <a:t>we are – for traits</a:t>
            </a:r>
            <a:r>
              <a:rPr lang="en-GB" sz="3200" dirty="0">
                <a:latin typeface="Century Gothic" panose="020B0502020202020204" pitchFamily="34" charset="0"/>
              </a:rPr>
              <a:t>]</a:t>
            </a:r>
          </a:p>
        </p:txBody>
      </p:sp>
      <p:sp>
        <p:nvSpPr>
          <p:cNvPr id="3" name="Action Button: Help 2">
            <a:hlinkClick r:id="" action="ppaction://noaction" highlightClick="1"/>
          </p:cNvPr>
          <p:cNvSpPr/>
          <p:nvPr/>
        </p:nvSpPr>
        <p:spPr>
          <a:xfrm>
            <a:off x="2103434" y="2220367"/>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432290" y="3999532"/>
            <a:ext cx="11327422" cy="784830"/>
          </a:xfrm>
          <a:prstGeom prst="rect">
            <a:avLst/>
          </a:prstGeom>
          <a:solidFill>
            <a:schemeClr val="bg1"/>
          </a:solidFill>
        </p:spPr>
        <p:txBody>
          <a:bodyPr wrap="square" rtlCol="0">
            <a:spAutoFit/>
          </a:bodyPr>
          <a:lstStyle/>
          <a:p>
            <a:pPr algn="ctr"/>
            <a:r>
              <a:rPr lang="en-GB" sz="4500" dirty="0">
                <a:latin typeface="Century Gothic" panose="020B0502020202020204" pitchFamily="34" charset="0"/>
              </a:rPr>
              <a:t>_________ </a:t>
            </a:r>
            <a:r>
              <a:rPr lang="en-GB" sz="4500" dirty="0" err="1">
                <a:latin typeface="Century Gothic" panose="020B0502020202020204" pitchFamily="34" charset="0"/>
              </a:rPr>
              <a:t>tranquilos</a:t>
            </a:r>
            <a:r>
              <a:rPr lang="en-GB" sz="4500" dirty="0">
                <a:latin typeface="Century Gothic" panose="020B0502020202020204" pitchFamily="34" charset="0"/>
              </a:rPr>
              <a:t>.</a:t>
            </a:r>
          </a:p>
        </p:txBody>
      </p:sp>
      <p:sp>
        <p:nvSpPr>
          <p:cNvPr id="13" name="TextBox 12"/>
          <p:cNvSpPr txBox="1"/>
          <p:nvPr/>
        </p:nvSpPr>
        <p:spPr>
          <a:xfrm>
            <a:off x="1911304" y="5000055"/>
            <a:ext cx="8642606"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a:t>
            </a:r>
            <a:r>
              <a:rPr lang="en-HK" sz="3200" b="1" dirty="0">
                <a:solidFill>
                  <a:srgbClr val="EE2D00"/>
                </a:solidFill>
                <a:latin typeface="Century Gothic" panose="020B0502020202020204" pitchFamily="34" charset="0"/>
                <a:cs typeface="Calibri" panose="020F0502020204030204" pitchFamily="34" charset="0"/>
              </a:rPr>
              <a:t>We are </a:t>
            </a:r>
            <a:r>
              <a:rPr lang="en-HK" sz="3200" dirty="0">
                <a:latin typeface="Century Gothic" panose="020B0502020202020204" pitchFamily="34" charset="0"/>
              </a:rPr>
              <a:t>calm</a:t>
            </a:r>
            <a:r>
              <a:rPr lang="en-GB" sz="3200" dirty="0">
                <a:latin typeface="Century Gothic" panose="020B0502020202020204" pitchFamily="34" charset="0"/>
              </a:rPr>
              <a:t>.]</a:t>
            </a:r>
          </a:p>
        </p:txBody>
      </p:sp>
      <p:sp>
        <p:nvSpPr>
          <p:cNvPr id="4" name="Rectangle 3"/>
          <p:cNvSpPr/>
          <p:nvPr/>
        </p:nvSpPr>
        <p:spPr>
          <a:xfrm>
            <a:off x="3540146" y="3948030"/>
            <a:ext cx="2016899" cy="784830"/>
          </a:xfrm>
          <a:prstGeom prst="rect">
            <a:avLst/>
          </a:prstGeom>
        </p:spPr>
        <p:txBody>
          <a:bodyPr wrap="none">
            <a:spAutoFit/>
          </a:bodyPr>
          <a:lstStyle/>
          <a:p>
            <a:r>
              <a:rPr lang="en-GB" sz="4500" b="1" dirty="0" err="1">
                <a:solidFill>
                  <a:srgbClr val="EE2D00"/>
                </a:solidFill>
                <a:latin typeface="Century Gothic" panose="020B0502020202020204" pitchFamily="34" charset="0"/>
                <a:cs typeface="Calibri" panose="020F0502020204030204" pitchFamily="34" charset="0"/>
              </a:rPr>
              <a:t>Somos</a:t>
            </a:r>
            <a:endParaRPr lang="en-GB" sz="4500" dirty="0">
              <a:solidFill>
                <a:srgbClr val="EE2D00"/>
              </a:solidFill>
            </a:endParaRPr>
          </a:p>
        </p:txBody>
      </p:sp>
      <p:sp>
        <p:nvSpPr>
          <p:cNvPr id="9" name="Action Button: Help 8">
            <a:hlinkClick r:id="" action="ppaction://noaction" highlightClick="1"/>
            <a:extLst>
              <a:ext uri="{FF2B5EF4-FFF2-40B4-BE49-F238E27FC236}">
                <a16:creationId xmlns:a16="http://schemas.microsoft.com/office/drawing/2014/main" id="{F900A990-558D-4DC1-AD2D-1160816716F5}"/>
              </a:ext>
            </a:extLst>
          </p:cNvPr>
          <p:cNvSpPr/>
          <p:nvPr/>
        </p:nvSpPr>
        <p:spPr>
          <a:xfrm>
            <a:off x="2103434" y="4152936"/>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a16="http://schemas.microsoft.com/office/drawing/2014/main" id="{210A23E0-F1FD-B243-BFA5-F66C3327DF04}"/>
              </a:ext>
            </a:extLst>
          </p:cNvPr>
          <p:cNvSpPr>
            <a:spLocks noGrp="1"/>
          </p:cNvSpPr>
          <p:nvPr>
            <p:ph type="title"/>
          </p:nvPr>
        </p:nvSpPr>
        <p:spPr>
          <a:xfrm>
            <a:off x="974807" y="894804"/>
            <a:ext cx="10515600" cy="1325563"/>
          </a:xfrm>
        </p:spPr>
        <p:txBody>
          <a:bodyPr>
            <a:noAutofit/>
          </a:bodyPr>
          <a:lstStyle/>
          <a:p>
            <a:pPr algn="ctr"/>
            <a:r>
              <a:rPr lang="en-GB" sz="11500" b="1" dirty="0" err="1">
                <a:solidFill>
                  <a:schemeClr val="tx1"/>
                </a:solidFill>
              </a:rPr>
              <a:t>somos</a:t>
            </a:r>
            <a:endParaRPr lang="en-US" sz="11500" dirty="0">
              <a:solidFill>
                <a:schemeClr val="tx1"/>
              </a:solidFill>
            </a:endParaRPr>
          </a:p>
        </p:txBody>
      </p:sp>
    </p:spTree>
    <p:extLst>
      <p:ext uri="{BB962C8B-B14F-4D97-AF65-F5344CB8AC3E}">
        <p14:creationId xmlns:p14="http://schemas.microsoft.com/office/powerpoint/2010/main" val="55337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3" name="[beep] tranquilo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subTnLst>
                                    <p:audio>
                                      <p:cMediaNode>
                                        <p:cTn display="0" masterRel="sameClick">
                                          <p:stCondLst>
                                            <p:cond evt="begin" delay="0">
                                              <p:tn val="23"/>
                                            </p:cond>
                                          </p:stCondLst>
                                          <p:endCondLst>
                                            <p:cond evt="onStopAudio" delay="0">
                                              <p:tgtEl>
                                                <p:sldTgt/>
                                              </p:tgtEl>
                                            </p:cond>
                                          </p:endCondLst>
                                        </p:cTn>
                                        <p:tgtEl>
                                          <p:sndTgt r:embed="rId4" name="somos tranquilos (1).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2" grpId="0" animBg="1"/>
      <p:bldP spid="13" grpId="0" animBg="1"/>
      <p:bldP spid="4" grpId="0"/>
      <p:bldP spid="9"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17597" y="2325625"/>
            <a:ext cx="5909794" cy="584775"/>
          </a:xfrm>
          <a:prstGeom prst="rect">
            <a:avLst/>
          </a:prstGeom>
          <a:solidFill>
            <a:schemeClr val="bg1"/>
          </a:solidFill>
        </p:spPr>
        <p:txBody>
          <a:bodyPr wrap="square" rtlCol="0">
            <a:spAutoFit/>
          </a:bodyPr>
          <a:lstStyle/>
          <a:p>
            <a:pPr algn="ctr"/>
            <a:r>
              <a:rPr lang="en-GB" sz="3200" dirty="0">
                <a:latin typeface="Century Gothic" panose="020B0502020202020204" pitchFamily="34" charset="0"/>
              </a:rPr>
              <a:t>[</a:t>
            </a:r>
            <a:r>
              <a:rPr lang="en-GB" sz="3200" kern="0" dirty="0">
                <a:latin typeface="Century Gothic"/>
                <a:ea typeface="Century Gothic"/>
                <a:cs typeface="Century Gothic"/>
                <a:sym typeface="Century Gothic"/>
              </a:rPr>
              <a:t>to be | being – for traits</a:t>
            </a:r>
            <a:r>
              <a:rPr lang="en-GB" sz="3200" dirty="0">
                <a:latin typeface="Century Gothic" panose="020B0502020202020204" pitchFamily="34" charset="0"/>
              </a:rPr>
              <a:t>]</a:t>
            </a:r>
          </a:p>
        </p:txBody>
      </p:sp>
      <p:sp>
        <p:nvSpPr>
          <p:cNvPr id="9" name="TextBox 8"/>
          <p:cNvSpPr txBox="1"/>
          <p:nvPr/>
        </p:nvSpPr>
        <p:spPr>
          <a:xfrm>
            <a:off x="591058" y="4017872"/>
            <a:ext cx="11362873" cy="830997"/>
          </a:xfrm>
          <a:prstGeom prst="rect">
            <a:avLst/>
          </a:prstGeom>
          <a:solidFill>
            <a:schemeClr val="bg1"/>
          </a:solidFill>
        </p:spPr>
        <p:txBody>
          <a:bodyPr wrap="square" rtlCol="0">
            <a:spAutoFit/>
          </a:bodyPr>
          <a:lstStyle/>
          <a:p>
            <a:pPr algn="ctr"/>
            <a:r>
              <a:rPr lang="es-ES" sz="4500" dirty="0">
                <a:latin typeface="Century Gothic" panose="020B0502020202020204" pitchFamily="34" charset="0"/>
              </a:rPr>
              <a:t>Es normal ______ </a:t>
            </a:r>
            <a:r>
              <a:rPr lang="es-ES" sz="4800" dirty="0">
                <a:latin typeface="Century Gothic" panose="020B0502020202020204" pitchFamily="34" charset="0"/>
              </a:rPr>
              <a:t>tranquilo.</a:t>
            </a:r>
            <a:endParaRPr lang="en-GB" sz="4800" dirty="0">
              <a:latin typeface="Century Gothic" panose="020B0502020202020204" pitchFamily="34" charset="0"/>
            </a:endParaRPr>
          </a:p>
        </p:txBody>
      </p:sp>
      <p:sp>
        <p:nvSpPr>
          <p:cNvPr id="10" name="TextBox 9"/>
          <p:cNvSpPr txBox="1"/>
          <p:nvPr/>
        </p:nvSpPr>
        <p:spPr>
          <a:xfrm>
            <a:off x="3038170" y="4915615"/>
            <a:ext cx="6614175" cy="584775"/>
          </a:xfrm>
          <a:prstGeom prst="rect">
            <a:avLst/>
          </a:prstGeom>
          <a:solidFill>
            <a:schemeClr val="bg1"/>
          </a:solidFill>
        </p:spPr>
        <p:txBody>
          <a:bodyPr wrap="square" rtlCol="0">
            <a:spAutoFit/>
          </a:bodyPr>
          <a:lstStyle/>
          <a:p>
            <a:pPr lvl="0" algn="ctr"/>
            <a:r>
              <a:rPr lang="en-GB" sz="3200" dirty="0">
                <a:latin typeface="Century Gothic" panose="020B0502020202020204" pitchFamily="34" charset="0"/>
              </a:rPr>
              <a:t>[</a:t>
            </a:r>
            <a:r>
              <a:rPr lang="en-HK" sz="3200" dirty="0">
                <a:latin typeface="Century Gothic" panose="020B0502020202020204" pitchFamily="34" charset="0"/>
                <a:cs typeface="Calibri" panose="020F0502020204030204" pitchFamily="34" charset="0"/>
              </a:rPr>
              <a:t>It’s normal </a:t>
            </a:r>
            <a:r>
              <a:rPr lang="en-HK" sz="3200" b="1" dirty="0">
                <a:solidFill>
                  <a:srgbClr val="EE2D00"/>
                </a:solidFill>
                <a:latin typeface="Century Gothic" panose="020B0502020202020204" pitchFamily="34" charset="0"/>
                <a:cs typeface="Calibri" panose="020F0502020204030204" pitchFamily="34" charset="0"/>
              </a:rPr>
              <a:t>to be </a:t>
            </a:r>
            <a:r>
              <a:rPr lang="en-HK" sz="3200" dirty="0">
                <a:latin typeface="Century Gothic" panose="020B0502020202020204" pitchFamily="34" charset="0"/>
              </a:rPr>
              <a:t>calm.</a:t>
            </a:r>
            <a:r>
              <a:rPr lang="en-GB" sz="3200" dirty="0">
                <a:latin typeface="Century Gothic" panose="020B0502020202020204" pitchFamily="34" charset="0"/>
              </a:rPr>
              <a:t>]</a:t>
            </a:r>
          </a:p>
        </p:txBody>
      </p:sp>
      <p:sp>
        <p:nvSpPr>
          <p:cNvPr id="7" name="Action Button: Help 6">
            <a:hlinkClick r:id="" action="ppaction://noaction" highlightClick="1"/>
          </p:cNvPr>
          <p:cNvSpPr/>
          <p:nvPr/>
        </p:nvSpPr>
        <p:spPr>
          <a:xfrm>
            <a:off x="1376089" y="2261659"/>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1376089" y="4190257"/>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a:extLst>
              <a:ext uri="{FF2B5EF4-FFF2-40B4-BE49-F238E27FC236}">
                <a16:creationId xmlns:a16="http://schemas.microsoft.com/office/drawing/2014/main" id="{3095B070-9F18-1047-AD42-62F8B79E04A2}"/>
              </a:ext>
            </a:extLst>
          </p:cNvPr>
          <p:cNvSpPr/>
          <p:nvPr/>
        </p:nvSpPr>
        <p:spPr>
          <a:xfrm>
            <a:off x="5777005" y="4036853"/>
            <a:ext cx="990977" cy="784830"/>
          </a:xfrm>
          <a:prstGeom prst="rect">
            <a:avLst/>
          </a:prstGeom>
        </p:spPr>
        <p:txBody>
          <a:bodyPr wrap="none">
            <a:spAutoFit/>
          </a:bodyPr>
          <a:lstStyle/>
          <a:p>
            <a:r>
              <a:rPr lang="es-ES" sz="4500" b="1" dirty="0">
                <a:solidFill>
                  <a:srgbClr val="EE2D00"/>
                </a:solidFill>
                <a:latin typeface="Century Gothic" panose="020B0502020202020204" pitchFamily="34" charset="0"/>
                <a:cs typeface="Calibri" panose="020F0502020204030204" pitchFamily="34" charset="0"/>
              </a:rPr>
              <a:t>ser</a:t>
            </a:r>
            <a:endParaRPr lang="en-GB" sz="4500" dirty="0">
              <a:solidFill>
                <a:srgbClr val="EE2D00"/>
              </a:solidFill>
            </a:endParaRPr>
          </a:p>
        </p:txBody>
      </p:sp>
      <p:sp>
        <p:nvSpPr>
          <p:cNvPr id="2" name="Title 1">
            <a:extLst>
              <a:ext uri="{FF2B5EF4-FFF2-40B4-BE49-F238E27FC236}">
                <a16:creationId xmlns:a16="http://schemas.microsoft.com/office/drawing/2014/main" id="{ACDFBFDA-C15E-6045-8D6D-9ACDB2414CA0}"/>
              </a:ext>
            </a:extLst>
          </p:cNvPr>
          <p:cNvSpPr>
            <a:spLocks noGrp="1"/>
          </p:cNvSpPr>
          <p:nvPr>
            <p:ph type="title"/>
          </p:nvPr>
        </p:nvSpPr>
        <p:spPr>
          <a:xfrm>
            <a:off x="836438" y="900385"/>
            <a:ext cx="10515600" cy="1325563"/>
          </a:xfrm>
        </p:spPr>
        <p:txBody>
          <a:bodyPr>
            <a:noAutofit/>
          </a:bodyPr>
          <a:lstStyle/>
          <a:p>
            <a:pPr algn="ctr"/>
            <a:r>
              <a:rPr lang="en-GB" sz="11500" b="1" dirty="0">
                <a:solidFill>
                  <a:schemeClr val="tx1"/>
                </a:solidFill>
              </a:rPr>
              <a:t>ser</a:t>
            </a:r>
            <a:endParaRPr lang="en-US" sz="11500" dirty="0">
              <a:solidFill>
                <a:schemeClr val="tx1"/>
              </a:solidFill>
            </a:endParaRPr>
          </a:p>
        </p:txBody>
      </p:sp>
    </p:spTree>
    <p:extLst>
      <p:ext uri="{BB962C8B-B14F-4D97-AF65-F5344CB8AC3E}">
        <p14:creationId xmlns:p14="http://schemas.microsoft.com/office/powerpoint/2010/main" val="106970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es normal [beep] tranquilo.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es normal ser tranquilo.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animBg="1"/>
      <p:bldP spid="11" grpId="0" animBg="1"/>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4687" y="1042150"/>
            <a:ext cx="11438626" cy="3539430"/>
          </a:xfrm>
          <a:prstGeom prst="rect">
            <a:avLst/>
          </a:prstGeom>
          <a:noFill/>
        </p:spPr>
        <p:txBody>
          <a:bodyPr wrap="square" rtlCol="0">
            <a:spAutoFit/>
          </a:bodyPr>
          <a:lstStyle/>
          <a:p>
            <a:pPr>
              <a:defRPr/>
            </a:pPr>
            <a:r>
              <a:rPr lang="en-GB" sz="2800" dirty="0">
                <a:latin typeface="Century Gothic" panose="020B0502020202020204" pitchFamily="34" charset="0"/>
              </a:rPr>
              <a:t>In Spanish there are two verbs for ‘to be’: </a:t>
            </a:r>
            <a:r>
              <a:rPr lang="en-GB" sz="2800" b="1" dirty="0">
                <a:latin typeface="Century Gothic" panose="020B0502020202020204" pitchFamily="34" charset="0"/>
              </a:rPr>
              <a:t>ser</a:t>
            </a:r>
            <a:r>
              <a:rPr lang="en-GB" sz="2800" dirty="0">
                <a:latin typeface="Century Gothic" panose="020B0502020202020204" pitchFamily="34" charset="0"/>
              </a:rPr>
              <a:t> and </a:t>
            </a:r>
            <a:r>
              <a:rPr lang="en-GB" sz="2800" b="1" dirty="0">
                <a:latin typeface="Century Gothic" panose="020B0502020202020204" pitchFamily="34" charset="0"/>
              </a:rPr>
              <a:t>estar</a:t>
            </a:r>
            <a:r>
              <a:rPr lang="en-GB" sz="2800" dirty="0">
                <a:latin typeface="Century Gothic" panose="020B0502020202020204" pitchFamily="34" charset="0"/>
              </a:rPr>
              <a:t>.</a:t>
            </a:r>
          </a:p>
          <a:p>
            <a:pPr>
              <a:defRPr/>
            </a:pPr>
            <a:r>
              <a:rPr lang="en-GB" sz="2800" dirty="0">
                <a:latin typeface="Century Gothic" panose="020B0502020202020204" pitchFamily="34" charset="0"/>
              </a:rPr>
              <a:t>								</a:t>
            </a:r>
          </a:p>
          <a:p>
            <a:pPr>
              <a:defRPr/>
            </a:pPr>
            <a:r>
              <a:rPr lang="en-GB" sz="2800" dirty="0">
                <a:latin typeface="Century Gothic" panose="020B0502020202020204" pitchFamily="34" charset="0"/>
              </a:rPr>
              <a:t>We use </a:t>
            </a:r>
            <a:r>
              <a:rPr lang="en-GB" sz="2800" b="1" dirty="0">
                <a:latin typeface="Century Gothic" panose="020B0502020202020204" pitchFamily="34" charset="0"/>
              </a:rPr>
              <a:t>ser</a:t>
            </a:r>
            <a:r>
              <a:rPr lang="en-GB" sz="2800" i="1" dirty="0">
                <a:latin typeface="Century Gothic" panose="020B0502020202020204" pitchFamily="34" charset="0"/>
              </a:rPr>
              <a:t> </a:t>
            </a:r>
            <a:r>
              <a:rPr lang="en-GB" sz="2800" dirty="0">
                <a:latin typeface="Century Gothic" panose="020B0502020202020204" pitchFamily="34" charset="0"/>
              </a:rPr>
              <a:t>to describe traits and </a:t>
            </a:r>
            <a:r>
              <a:rPr lang="en-GB" sz="2800" b="1" dirty="0">
                <a:latin typeface="Century Gothic" panose="020B0502020202020204" pitchFamily="34" charset="0"/>
              </a:rPr>
              <a:t>estar </a:t>
            </a:r>
            <a:r>
              <a:rPr lang="en-GB" sz="2800" dirty="0">
                <a:latin typeface="Century Gothic" panose="020B0502020202020204" pitchFamily="34" charset="0"/>
              </a:rPr>
              <a:t>to describe temporary states.</a:t>
            </a:r>
          </a:p>
          <a:p>
            <a:pPr>
              <a:defRPr/>
            </a:pPr>
            <a:endParaRPr lang="en-GB" sz="2800" dirty="0">
              <a:latin typeface="Century Gothic" panose="020B0502020202020204" pitchFamily="34" charset="0"/>
            </a:endParaRPr>
          </a:p>
          <a:p>
            <a:pPr>
              <a:defRPr/>
            </a:pPr>
            <a:r>
              <a:rPr lang="en-GB" sz="2800" dirty="0">
                <a:latin typeface="Century Gothic" panose="020B0502020202020204" pitchFamily="34" charset="0"/>
              </a:rPr>
              <a:t>Compare: </a:t>
            </a:r>
          </a:p>
          <a:p>
            <a:pPr>
              <a:defRPr/>
            </a:pPr>
            <a:r>
              <a:rPr lang="en-GB" sz="2800" b="1" dirty="0">
                <a:latin typeface="Century Gothic" panose="020B0502020202020204" pitchFamily="34" charset="0"/>
              </a:rPr>
              <a:t>Somos</a:t>
            </a:r>
            <a:r>
              <a:rPr lang="en-GB" sz="2800" dirty="0">
                <a:latin typeface="Century Gothic" panose="020B0502020202020204" pitchFamily="34" charset="0"/>
              </a:rPr>
              <a:t> </a:t>
            </a:r>
            <a:r>
              <a:rPr lang="en-GB" sz="2800" dirty="0" err="1">
                <a:latin typeface="Century Gothic" panose="020B0502020202020204" pitchFamily="34" charset="0"/>
              </a:rPr>
              <a:t>tranquilos</a:t>
            </a:r>
            <a:r>
              <a:rPr lang="en-GB" sz="2800" dirty="0">
                <a:latin typeface="Century Gothic" panose="020B0502020202020204" pitchFamily="34" charset="0"/>
              </a:rPr>
              <a:t>. </a:t>
            </a:r>
          </a:p>
          <a:p>
            <a:r>
              <a:rPr lang="en-GB" sz="2800" b="1" dirty="0">
                <a:latin typeface="Century Gothic" panose="020B0502020202020204" pitchFamily="34" charset="0"/>
              </a:rPr>
              <a:t>Estamos</a:t>
            </a:r>
            <a:r>
              <a:rPr lang="en-GB" sz="2800" dirty="0">
                <a:latin typeface="Century Gothic" panose="020B0502020202020204" pitchFamily="34" charset="0"/>
              </a:rPr>
              <a:t> </a:t>
            </a:r>
            <a:r>
              <a:rPr lang="en-GB" sz="2800" dirty="0" err="1">
                <a:latin typeface="Century Gothic" panose="020B0502020202020204" pitchFamily="34" charset="0"/>
              </a:rPr>
              <a:t>tranquilos</a:t>
            </a:r>
            <a:r>
              <a:rPr lang="en-GB" sz="2800" dirty="0">
                <a:latin typeface="Century Gothic" panose="020B0502020202020204" pitchFamily="34" charset="0"/>
              </a:rPr>
              <a:t>. </a:t>
            </a:r>
          </a:p>
        </p:txBody>
      </p:sp>
      <p:sp>
        <p:nvSpPr>
          <p:cNvPr id="4" name="TextBox 3"/>
          <p:cNvSpPr txBox="1"/>
          <p:nvPr/>
        </p:nvSpPr>
        <p:spPr>
          <a:xfrm>
            <a:off x="4379823" y="3627503"/>
            <a:ext cx="5172962" cy="523220"/>
          </a:xfrm>
          <a:prstGeom prst="rect">
            <a:avLst/>
          </a:prstGeom>
          <a:noFill/>
        </p:spPr>
        <p:txBody>
          <a:bodyPr wrap="square" rtlCol="0">
            <a:spAutoFit/>
          </a:bodyPr>
          <a:lstStyle/>
          <a:p>
            <a:pPr>
              <a:defRPr/>
            </a:pPr>
            <a:r>
              <a:rPr lang="en-GB" sz="2800" dirty="0">
                <a:latin typeface="Century Gothic" panose="020B0502020202020204" pitchFamily="34" charset="0"/>
                <a:sym typeface="Wingdings" panose="05000000000000000000" pitchFamily="2" charset="2"/>
              </a:rPr>
              <a:t></a:t>
            </a:r>
            <a:r>
              <a:rPr lang="en-GB" sz="2800" dirty="0">
                <a:latin typeface="Century Gothic" panose="020B0502020202020204" pitchFamily="34" charset="0"/>
              </a:rPr>
              <a:t> We are calm (in general).</a:t>
            </a:r>
          </a:p>
        </p:txBody>
      </p:sp>
      <p:sp>
        <p:nvSpPr>
          <p:cNvPr id="7" name="TextBox 6"/>
          <p:cNvSpPr txBox="1"/>
          <p:nvPr/>
        </p:nvSpPr>
        <p:spPr>
          <a:xfrm>
            <a:off x="4379823" y="4058360"/>
            <a:ext cx="7680177" cy="523220"/>
          </a:xfrm>
          <a:prstGeom prst="rect">
            <a:avLst/>
          </a:prstGeom>
          <a:noFill/>
        </p:spPr>
        <p:txBody>
          <a:bodyPr wrap="square" rtlCol="0">
            <a:spAutoFit/>
          </a:bodyPr>
          <a:lstStyle/>
          <a:p>
            <a:pPr marL="457200" indent="-457200">
              <a:buFont typeface="Wingdings" panose="05000000000000000000" pitchFamily="2" charset="2"/>
              <a:buChar char="à"/>
              <a:defRPr/>
            </a:pPr>
            <a:r>
              <a:rPr lang="en-GB" sz="2800" dirty="0">
                <a:latin typeface="Century Gothic" panose="020B0502020202020204" pitchFamily="34" charset="0"/>
              </a:rPr>
              <a:t>We are calm (at the moment).</a:t>
            </a:r>
          </a:p>
        </p:txBody>
      </p:sp>
      <p:sp>
        <p:nvSpPr>
          <p:cNvPr id="2" name="Title 1"/>
          <p:cNvSpPr>
            <a:spLocks noGrp="1"/>
          </p:cNvSpPr>
          <p:nvPr>
            <p:ph type="title"/>
          </p:nvPr>
        </p:nvSpPr>
        <p:spPr>
          <a:xfrm>
            <a:off x="0" y="213557"/>
            <a:ext cx="5534526" cy="647577"/>
          </a:xfrm>
        </p:spPr>
        <p:txBody>
          <a:bodyPr>
            <a:normAutofit/>
          </a:bodyPr>
          <a:lstStyle/>
          <a:p>
            <a:r>
              <a:rPr lang="en-GB" sz="2800" b="1" dirty="0">
                <a:solidFill>
                  <a:prstClr val="white"/>
                </a:solidFill>
                <a:cs typeface="Calibri" panose="020F0502020204030204" pitchFamily="34" charset="0"/>
              </a:rPr>
              <a:t>Using ‘</a:t>
            </a:r>
            <a:r>
              <a:rPr lang="en-GB" sz="2800" b="1" dirty="0" err="1">
                <a:solidFill>
                  <a:prstClr val="white"/>
                </a:solidFill>
                <a:cs typeface="Calibri" panose="020F0502020204030204" pitchFamily="34" charset="0"/>
              </a:rPr>
              <a:t>somos</a:t>
            </a:r>
            <a:r>
              <a:rPr lang="en-GB" sz="2800" b="1" dirty="0">
                <a:solidFill>
                  <a:prstClr val="white"/>
                </a:solidFill>
                <a:cs typeface="Calibri" panose="020F0502020204030204" pitchFamily="34" charset="0"/>
              </a:rPr>
              <a:t>’ and ‘</a:t>
            </a:r>
            <a:r>
              <a:rPr lang="en-GB" sz="2800" b="1" dirty="0" err="1">
                <a:solidFill>
                  <a:prstClr val="white"/>
                </a:solidFill>
                <a:cs typeface="Calibri" panose="020F0502020204030204" pitchFamily="34" charset="0"/>
              </a:rPr>
              <a:t>estamos</a:t>
            </a:r>
            <a:r>
              <a:rPr lang="en-GB" sz="2800" b="1" dirty="0">
                <a:solidFill>
                  <a:prstClr val="white"/>
                </a:solidFill>
                <a:cs typeface="Calibri" panose="020F0502020204030204" pitchFamily="34" charset="0"/>
              </a:rPr>
              <a:t>’</a:t>
            </a:r>
          </a:p>
        </p:txBody>
      </p:sp>
      <p:grpSp>
        <p:nvGrpSpPr>
          <p:cNvPr id="10" name="Group 9"/>
          <p:cNvGrpSpPr/>
          <p:nvPr/>
        </p:nvGrpSpPr>
        <p:grpSpPr>
          <a:xfrm>
            <a:off x="7452101" y="1065690"/>
            <a:ext cx="540000" cy="492407"/>
            <a:chOff x="7673689" y="1448776"/>
            <a:chExt cx="504000" cy="492407"/>
          </a:xfrm>
        </p:grpSpPr>
        <p:sp>
          <p:nvSpPr>
            <p:cNvPr id="8" name="Rectangle 7"/>
            <p:cNvSpPr/>
            <p:nvPr/>
          </p:nvSpPr>
          <p:spPr>
            <a:xfrm>
              <a:off x="7673689" y="1448776"/>
              <a:ext cx="504000" cy="49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9" name="Rectangle 8"/>
            <p:cNvSpPr/>
            <p:nvPr/>
          </p:nvSpPr>
          <p:spPr>
            <a:xfrm>
              <a:off x="7673689" y="1852612"/>
              <a:ext cx="50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grpSp>
      <p:grpSp>
        <p:nvGrpSpPr>
          <p:cNvPr id="20" name="Group 19"/>
          <p:cNvGrpSpPr/>
          <p:nvPr/>
        </p:nvGrpSpPr>
        <p:grpSpPr>
          <a:xfrm>
            <a:off x="8877838" y="1059596"/>
            <a:ext cx="864000" cy="492407"/>
            <a:chOff x="7673689" y="1448776"/>
            <a:chExt cx="504000" cy="492407"/>
          </a:xfrm>
        </p:grpSpPr>
        <p:sp>
          <p:nvSpPr>
            <p:cNvPr id="22" name="Rectangle 21"/>
            <p:cNvSpPr/>
            <p:nvPr/>
          </p:nvSpPr>
          <p:spPr>
            <a:xfrm>
              <a:off x="7673689" y="1448776"/>
              <a:ext cx="504000" cy="49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Rectangle 22"/>
            <p:cNvSpPr/>
            <p:nvPr/>
          </p:nvSpPr>
          <p:spPr>
            <a:xfrm>
              <a:off x="7673689" y="1852612"/>
              <a:ext cx="50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5" name="Rounded Rectangle 11">
            <a:extLst>
              <a:ext uri="{FF2B5EF4-FFF2-40B4-BE49-F238E27FC236}">
                <a16:creationId xmlns:a16="http://schemas.microsoft.com/office/drawing/2014/main" id="{CA8B10D7-77AE-4672-87F3-356157FD4E1B}"/>
              </a:ext>
            </a:extLst>
          </p:cNvPr>
          <p:cNvSpPr/>
          <p:nvPr/>
        </p:nvSpPr>
        <p:spPr>
          <a:xfrm>
            <a:off x="10302552" y="213557"/>
            <a:ext cx="1757448"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6" name="TextBox 25">
            <a:extLst>
              <a:ext uri="{FF2B5EF4-FFF2-40B4-BE49-F238E27FC236}">
                <a16:creationId xmlns:a16="http://schemas.microsoft.com/office/drawing/2014/main" id="{74F61AEF-49AF-48D2-A7E5-6A3F3D9FAF40}"/>
              </a:ext>
            </a:extLst>
          </p:cNvPr>
          <p:cNvSpPr txBox="1"/>
          <p:nvPr/>
        </p:nvSpPr>
        <p:spPr>
          <a:xfrm>
            <a:off x="188422" y="4838203"/>
            <a:ext cx="1200357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 English, we often use a verb with ‘-</a:t>
            </a:r>
            <a:r>
              <a:rPr kumimoji="0" lang="en-GB" sz="2800" b="0"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ing</a:t>
            </a:r>
            <a:r>
              <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to talk about a temporary state. For example, we are </a:t>
            </a:r>
            <a:r>
              <a:rPr kumimoji="0" lang="en-GB" sz="2800" b="0" i="1"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feeling </a:t>
            </a:r>
            <a:r>
              <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calm.</a:t>
            </a:r>
          </a:p>
        </p:txBody>
      </p:sp>
    </p:spTree>
    <p:extLst>
      <p:ext uri="{BB962C8B-B14F-4D97-AF65-F5344CB8AC3E}">
        <p14:creationId xmlns:p14="http://schemas.microsoft.com/office/powerpoint/2010/main" val="214957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534526" cy="647577"/>
          </a:xfrm>
        </p:spPr>
        <p:txBody>
          <a:bodyPr>
            <a:normAutofit/>
          </a:bodyPr>
          <a:lstStyle/>
          <a:p>
            <a:r>
              <a:rPr lang="en-GB" sz="2800" b="1" dirty="0">
                <a:solidFill>
                  <a:prstClr val="white"/>
                </a:solidFill>
                <a:cs typeface="Calibri" panose="020F0502020204030204" pitchFamily="34" charset="0"/>
              </a:rPr>
              <a:t>Using ‘</a:t>
            </a:r>
            <a:r>
              <a:rPr lang="en-GB" sz="2800" b="1" dirty="0" err="1">
                <a:solidFill>
                  <a:prstClr val="white"/>
                </a:solidFill>
                <a:cs typeface="Calibri" panose="020F0502020204030204" pitchFamily="34" charset="0"/>
              </a:rPr>
              <a:t>somos</a:t>
            </a:r>
            <a:r>
              <a:rPr lang="en-GB" sz="2800" b="1" dirty="0">
                <a:solidFill>
                  <a:prstClr val="white"/>
                </a:solidFill>
                <a:cs typeface="Calibri" panose="020F0502020204030204" pitchFamily="34" charset="0"/>
              </a:rPr>
              <a:t>’ and ‘</a:t>
            </a:r>
            <a:r>
              <a:rPr lang="en-GB" sz="2800" b="1" dirty="0" err="1">
                <a:solidFill>
                  <a:prstClr val="white"/>
                </a:solidFill>
                <a:cs typeface="Calibri" panose="020F0502020204030204" pitchFamily="34" charset="0"/>
              </a:rPr>
              <a:t>estamos</a:t>
            </a:r>
            <a:r>
              <a:rPr lang="en-GB" sz="2800" b="1" dirty="0">
                <a:solidFill>
                  <a:prstClr val="white"/>
                </a:solidFill>
                <a:cs typeface="Calibri" panose="020F0502020204030204" pitchFamily="34" charset="0"/>
              </a:rPr>
              <a:t>’</a:t>
            </a:r>
          </a:p>
        </p:txBody>
      </p:sp>
      <p:sp>
        <p:nvSpPr>
          <p:cNvPr id="25" name="Rounded Rectangle 11">
            <a:extLst>
              <a:ext uri="{FF2B5EF4-FFF2-40B4-BE49-F238E27FC236}">
                <a16:creationId xmlns:a16="http://schemas.microsoft.com/office/drawing/2014/main" id="{CA8B10D7-77AE-4672-87F3-356157FD4E1B}"/>
              </a:ext>
            </a:extLst>
          </p:cNvPr>
          <p:cNvSpPr/>
          <p:nvPr/>
        </p:nvSpPr>
        <p:spPr>
          <a:xfrm>
            <a:off x="10302552" y="213557"/>
            <a:ext cx="1757448"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4" name="TextBox 23">
            <a:extLst>
              <a:ext uri="{FF2B5EF4-FFF2-40B4-BE49-F238E27FC236}">
                <a16:creationId xmlns:a16="http://schemas.microsoft.com/office/drawing/2014/main" id="{B7F41E3F-E824-42E6-9455-544815450A6A}"/>
              </a:ext>
            </a:extLst>
          </p:cNvPr>
          <p:cNvSpPr txBox="1"/>
          <p:nvPr/>
        </p:nvSpPr>
        <p:spPr>
          <a:xfrm>
            <a:off x="167304" y="1028185"/>
            <a:ext cx="12485716"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Some adjectives have different meanings when used with </a:t>
            </a:r>
            <a:r>
              <a:rPr kumimoji="0" lang="en-GB" sz="2400" b="1"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ser</a:t>
            </a: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and </a:t>
            </a:r>
            <a:r>
              <a:rPr kumimoji="0" lang="en-GB" sz="2400" b="1"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estar</a:t>
            </a:r>
            <a:r>
              <a:rPr kumimoji="0" lang="en-GB" sz="2400" b="0" i="1"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9045C52F-4BA8-40A2-ADA7-C826517535C5}"/>
              </a:ext>
            </a:extLst>
          </p:cNvPr>
          <p:cNvSpPr txBox="1"/>
          <p:nvPr/>
        </p:nvSpPr>
        <p:spPr>
          <a:xfrm>
            <a:off x="167304" y="1581285"/>
            <a:ext cx="2322021"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For example:</a:t>
            </a:r>
            <a:endParaRPr lang="en-GB" sz="2400" dirty="0"/>
          </a:p>
        </p:txBody>
      </p:sp>
      <p:sp>
        <p:nvSpPr>
          <p:cNvPr id="28" name="TextBox 27">
            <a:extLst>
              <a:ext uri="{FF2B5EF4-FFF2-40B4-BE49-F238E27FC236}">
                <a16:creationId xmlns:a16="http://schemas.microsoft.com/office/drawing/2014/main" id="{69CE0DEB-FADB-4FF5-A1B0-67C411FE82E6}"/>
              </a:ext>
            </a:extLst>
          </p:cNvPr>
          <p:cNvSpPr txBox="1"/>
          <p:nvPr/>
        </p:nvSpPr>
        <p:spPr>
          <a:xfrm>
            <a:off x="194679" y="2170274"/>
            <a:ext cx="1870363" cy="461665"/>
          </a:xfrm>
          <a:prstGeom prst="rect">
            <a:avLst/>
          </a:prstGeom>
          <a:noFill/>
        </p:spPr>
        <p:txBody>
          <a:bodyPr wrap="square">
            <a:spAutoFit/>
          </a:bodyPr>
          <a:lstStyle/>
          <a:p>
            <a:r>
              <a:rPr kumimoji="0" lang="en-GB" sz="2400" b="1"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moreno</a:t>
            </a:r>
            <a:endParaRPr lang="en-GB" sz="1600" dirty="0"/>
          </a:p>
        </p:txBody>
      </p:sp>
      <p:sp>
        <p:nvSpPr>
          <p:cNvPr id="29" name="TextBox 28">
            <a:extLst>
              <a:ext uri="{FF2B5EF4-FFF2-40B4-BE49-F238E27FC236}">
                <a16:creationId xmlns:a16="http://schemas.microsoft.com/office/drawing/2014/main" id="{8A91FA5E-D741-44D0-B69E-5D3A5287E169}"/>
              </a:ext>
            </a:extLst>
          </p:cNvPr>
          <p:cNvSpPr txBox="1"/>
          <p:nvPr/>
        </p:nvSpPr>
        <p:spPr>
          <a:xfrm>
            <a:off x="2248256" y="2170274"/>
            <a:ext cx="2834640" cy="461665"/>
          </a:xfrm>
          <a:prstGeom prst="rect">
            <a:avLst/>
          </a:prstGeom>
          <a:noFill/>
        </p:spPr>
        <p:txBody>
          <a:bodyPr wrap="square">
            <a:spAutoFit/>
          </a:bodyPr>
          <a:lstStyle/>
          <a:p>
            <a:r>
              <a:rPr kumimoji="0" lang="en-GB" sz="2400" b="1"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Somos</a:t>
            </a:r>
            <a:r>
              <a:rPr kumimoji="0" lang="en-GB" sz="2400" b="1"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a:t>
            </a:r>
            <a:r>
              <a:rPr kumimoji="0" lang="en-GB" sz="2400" b="1"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morenos</a:t>
            </a:r>
            <a:r>
              <a:rPr kumimoji="0" lang="en-GB" sz="2400" b="1"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a:t>
            </a:r>
            <a:endParaRPr lang="en-GB" sz="2400" dirty="0"/>
          </a:p>
        </p:txBody>
      </p:sp>
      <p:sp>
        <p:nvSpPr>
          <p:cNvPr id="30" name="TextBox 29">
            <a:extLst>
              <a:ext uri="{FF2B5EF4-FFF2-40B4-BE49-F238E27FC236}">
                <a16:creationId xmlns:a16="http://schemas.microsoft.com/office/drawing/2014/main" id="{61CCA23E-CC99-4096-96CE-BE4F3429FBA9}"/>
              </a:ext>
            </a:extLst>
          </p:cNvPr>
          <p:cNvSpPr txBox="1"/>
          <p:nvPr/>
        </p:nvSpPr>
        <p:spPr>
          <a:xfrm>
            <a:off x="5266111" y="2199193"/>
            <a:ext cx="5901702" cy="461665"/>
          </a:xfrm>
          <a:prstGeom prst="rect">
            <a:avLst/>
          </a:prstGeom>
          <a:noFill/>
        </p:spPr>
        <p:txBody>
          <a:bodyPr wrap="square" rtlCol="0">
            <a:spAutoFit/>
          </a:bodyPr>
          <a:lstStyle/>
          <a:p>
            <a:pPr>
              <a:defRPr/>
            </a:pPr>
            <a:r>
              <a:rPr lang="en-GB" sz="2400" dirty="0">
                <a:latin typeface="Century Gothic" panose="020B0502020202020204" pitchFamily="34" charset="0"/>
                <a:sym typeface="Wingdings" panose="05000000000000000000" pitchFamily="2" charset="2"/>
              </a:rPr>
              <a:t></a:t>
            </a:r>
            <a:r>
              <a:rPr lang="en-GB" sz="2400" dirty="0">
                <a:latin typeface="Century Gothic" panose="020B0502020202020204" pitchFamily="34" charset="0"/>
              </a:rPr>
              <a:t> </a:t>
            </a:r>
            <a:r>
              <a:rPr lang="en-GB" sz="2400" dirty="0">
                <a:solidFill>
                  <a:srgbClr val="3A3838"/>
                </a:solidFill>
                <a:latin typeface="Century Gothic" panose="020B0502020202020204" pitchFamily="34" charset="0"/>
              </a:rPr>
              <a:t>We are dark-skinned/dark-haired.</a:t>
            </a:r>
            <a:endParaRPr lang="en-GB" sz="2400" dirty="0">
              <a:latin typeface="Century Gothic" panose="020B0502020202020204" pitchFamily="34" charset="0"/>
            </a:endParaRPr>
          </a:p>
        </p:txBody>
      </p:sp>
      <p:sp>
        <p:nvSpPr>
          <p:cNvPr id="31" name="TextBox 30">
            <a:extLst>
              <a:ext uri="{FF2B5EF4-FFF2-40B4-BE49-F238E27FC236}">
                <a16:creationId xmlns:a16="http://schemas.microsoft.com/office/drawing/2014/main" id="{8CEA8486-31B9-49FB-B533-B97872CF7D8F}"/>
              </a:ext>
            </a:extLst>
          </p:cNvPr>
          <p:cNvSpPr txBox="1"/>
          <p:nvPr/>
        </p:nvSpPr>
        <p:spPr>
          <a:xfrm>
            <a:off x="2248256" y="2884771"/>
            <a:ext cx="3017854" cy="461665"/>
          </a:xfrm>
          <a:prstGeom prst="rect">
            <a:avLst/>
          </a:prstGeom>
          <a:noFill/>
        </p:spPr>
        <p:txBody>
          <a:bodyPr wrap="square">
            <a:spAutoFit/>
          </a:bodyPr>
          <a:lstStyle/>
          <a:p>
            <a:r>
              <a:rPr kumimoji="0" lang="en-GB" sz="2400" b="1"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Estamos </a:t>
            </a:r>
            <a:r>
              <a:rPr kumimoji="0" lang="en-GB" sz="2400" b="1"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morenos</a:t>
            </a:r>
            <a:r>
              <a:rPr kumimoji="0" lang="en-GB" sz="2400" b="1"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a:t>
            </a:r>
            <a:endParaRPr lang="en-GB" sz="2400" dirty="0"/>
          </a:p>
        </p:txBody>
      </p:sp>
      <p:sp>
        <p:nvSpPr>
          <p:cNvPr id="32" name="TextBox 31">
            <a:extLst>
              <a:ext uri="{FF2B5EF4-FFF2-40B4-BE49-F238E27FC236}">
                <a16:creationId xmlns:a16="http://schemas.microsoft.com/office/drawing/2014/main" id="{D70673DB-0D28-45A6-866E-CF0763F85269}"/>
              </a:ext>
            </a:extLst>
          </p:cNvPr>
          <p:cNvSpPr txBox="1"/>
          <p:nvPr/>
        </p:nvSpPr>
        <p:spPr>
          <a:xfrm>
            <a:off x="5266111" y="2913690"/>
            <a:ext cx="5436190" cy="461665"/>
          </a:xfrm>
          <a:prstGeom prst="rect">
            <a:avLst/>
          </a:prstGeom>
          <a:noFill/>
        </p:spPr>
        <p:txBody>
          <a:bodyPr wrap="square" rtlCol="0">
            <a:spAutoFit/>
          </a:bodyPr>
          <a:lstStyle/>
          <a:p>
            <a:pPr>
              <a:defRPr/>
            </a:pPr>
            <a:r>
              <a:rPr lang="en-GB" sz="2400" dirty="0">
                <a:latin typeface="Century Gothic" panose="020B0502020202020204" pitchFamily="34" charset="0"/>
                <a:sym typeface="Wingdings" panose="05000000000000000000" pitchFamily="2" charset="2"/>
              </a:rPr>
              <a:t></a:t>
            </a:r>
            <a:r>
              <a:rPr lang="en-GB" sz="2400" dirty="0">
                <a:latin typeface="Century Gothic" panose="020B0502020202020204" pitchFamily="34" charset="0"/>
              </a:rPr>
              <a:t> </a:t>
            </a:r>
            <a:r>
              <a:rPr lang="en-GB" sz="2400" dirty="0">
                <a:solidFill>
                  <a:srgbClr val="3A3838"/>
                </a:solidFill>
                <a:latin typeface="Century Gothic" panose="020B0502020202020204" pitchFamily="34" charset="0"/>
              </a:rPr>
              <a:t>We are tanned/brown.</a:t>
            </a:r>
            <a:endParaRPr lang="en-GB" sz="2400" dirty="0">
              <a:latin typeface="Century Gothic" panose="020B0502020202020204" pitchFamily="34" charset="0"/>
            </a:endParaRPr>
          </a:p>
        </p:txBody>
      </p:sp>
      <p:sp>
        <p:nvSpPr>
          <p:cNvPr id="33" name="TextBox 32">
            <a:extLst>
              <a:ext uri="{FF2B5EF4-FFF2-40B4-BE49-F238E27FC236}">
                <a16:creationId xmlns:a16="http://schemas.microsoft.com/office/drawing/2014/main" id="{CD4FC1AC-6DF6-406E-94FA-0EBFFCA05AFB}"/>
              </a:ext>
            </a:extLst>
          </p:cNvPr>
          <p:cNvSpPr txBox="1"/>
          <p:nvPr/>
        </p:nvSpPr>
        <p:spPr>
          <a:xfrm>
            <a:off x="194679" y="3662560"/>
            <a:ext cx="1870363" cy="461665"/>
          </a:xfrm>
          <a:prstGeom prst="rect">
            <a:avLst/>
          </a:prstGeom>
          <a:noFill/>
        </p:spPr>
        <p:txBody>
          <a:bodyPr wrap="square">
            <a:spAutoFit/>
          </a:bodyPr>
          <a:lstStyle/>
          <a:p>
            <a:r>
              <a:rPr kumimoji="0" lang="en-GB" sz="2400" b="1"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aburrido</a:t>
            </a:r>
            <a:endParaRPr lang="en-GB" sz="1600" dirty="0"/>
          </a:p>
        </p:txBody>
      </p:sp>
      <p:sp>
        <p:nvSpPr>
          <p:cNvPr id="34" name="TextBox 33">
            <a:extLst>
              <a:ext uri="{FF2B5EF4-FFF2-40B4-BE49-F238E27FC236}">
                <a16:creationId xmlns:a16="http://schemas.microsoft.com/office/drawing/2014/main" id="{10F09E1E-C908-4988-98F8-B67E040186DD}"/>
              </a:ext>
            </a:extLst>
          </p:cNvPr>
          <p:cNvSpPr txBox="1"/>
          <p:nvPr/>
        </p:nvSpPr>
        <p:spPr>
          <a:xfrm>
            <a:off x="2248256" y="3662560"/>
            <a:ext cx="2834640" cy="461665"/>
          </a:xfrm>
          <a:prstGeom prst="rect">
            <a:avLst/>
          </a:prstGeom>
          <a:noFill/>
        </p:spPr>
        <p:txBody>
          <a:bodyPr wrap="square">
            <a:spAutoFit/>
          </a:bodyPr>
          <a:lstStyle/>
          <a:p>
            <a:r>
              <a:rPr kumimoji="0" lang="en-GB" sz="2400" b="1"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Somos</a:t>
            </a:r>
            <a:r>
              <a:rPr kumimoji="0" lang="en-GB" sz="2400" b="1"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a:t>
            </a:r>
            <a:r>
              <a:rPr lang="en-GB" sz="2400" b="1" dirty="0" err="1">
                <a:solidFill>
                  <a:srgbClr val="3A3838"/>
                </a:solidFill>
                <a:latin typeface="Century Gothic" panose="020B0502020202020204" pitchFamily="34" charset="0"/>
              </a:rPr>
              <a:t>aburridos</a:t>
            </a:r>
            <a:r>
              <a:rPr kumimoji="0" lang="en-GB" sz="2400" b="1"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a:t>
            </a:r>
            <a:endParaRPr lang="en-GB" sz="2400" dirty="0"/>
          </a:p>
        </p:txBody>
      </p:sp>
      <p:sp>
        <p:nvSpPr>
          <p:cNvPr id="35" name="TextBox 34">
            <a:extLst>
              <a:ext uri="{FF2B5EF4-FFF2-40B4-BE49-F238E27FC236}">
                <a16:creationId xmlns:a16="http://schemas.microsoft.com/office/drawing/2014/main" id="{2E2B33DF-64AB-4C2F-BEF6-383D59D3BD3F}"/>
              </a:ext>
            </a:extLst>
          </p:cNvPr>
          <p:cNvSpPr txBox="1"/>
          <p:nvPr/>
        </p:nvSpPr>
        <p:spPr>
          <a:xfrm>
            <a:off x="5266111" y="3691479"/>
            <a:ext cx="5901702" cy="461665"/>
          </a:xfrm>
          <a:prstGeom prst="rect">
            <a:avLst/>
          </a:prstGeom>
          <a:noFill/>
        </p:spPr>
        <p:txBody>
          <a:bodyPr wrap="square" rtlCol="0">
            <a:spAutoFit/>
          </a:bodyPr>
          <a:lstStyle/>
          <a:p>
            <a:pPr>
              <a:defRPr/>
            </a:pPr>
            <a:r>
              <a:rPr lang="en-GB" sz="2400" dirty="0">
                <a:latin typeface="Century Gothic" panose="020B0502020202020204" pitchFamily="34" charset="0"/>
                <a:sym typeface="Wingdings" panose="05000000000000000000" pitchFamily="2" charset="2"/>
              </a:rPr>
              <a:t></a:t>
            </a:r>
            <a:r>
              <a:rPr lang="en-GB" sz="2400" dirty="0">
                <a:latin typeface="Century Gothic" panose="020B0502020202020204" pitchFamily="34" charset="0"/>
              </a:rPr>
              <a:t> </a:t>
            </a:r>
            <a:r>
              <a:rPr lang="en-GB" sz="2400" dirty="0">
                <a:solidFill>
                  <a:srgbClr val="3A3838"/>
                </a:solidFill>
                <a:latin typeface="Century Gothic" panose="020B0502020202020204" pitchFamily="34" charset="0"/>
              </a:rPr>
              <a:t>We are boring.</a:t>
            </a:r>
            <a:endParaRPr lang="en-GB" sz="2400" dirty="0">
              <a:latin typeface="Century Gothic" panose="020B0502020202020204" pitchFamily="34" charset="0"/>
            </a:endParaRPr>
          </a:p>
        </p:txBody>
      </p:sp>
      <p:sp>
        <p:nvSpPr>
          <p:cNvPr id="36" name="TextBox 35">
            <a:extLst>
              <a:ext uri="{FF2B5EF4-FFF2-40B4-BE49-F238E27FC236}">
                <a16:creationId xmlns:a16="http://schemas.microsoft.com/office/drawing/2014/main" id="{010670A1-CD89-43AC-BAD3-6F998D983E0B}"/>
              </a:ext>
            </a:extLst>
          </p:cNvPr>
          <p:cNvSpPr txBox="1"/>
          <p:nvPr/>
        </p:nvSpPr>
        <p:spPr>
          <a:xfrm>
            <a:off x="2248256" y="4377057"/>
            <a:ext cx="3017854" cy="461665"/>
          </a:xfrm>
          <a:prstGeom prst="rect">
            <a:avLst/>
          </a:prstGeom>
          <a:noFill/>
        </p:spPr>
        <p:txBody>
          <a:bodyPr wrap="square">
            <a:spAutoFit/>
          </a:bodyPr>
          <a:lstStyle/>
          <a:p>
            <a:r>
              <a:rPr kumimoji="0" lang="en-GB" sz="2400" b="1"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Estamos </a:t>
            </a:r>
            <a:r>
              <a:rPr kumimoji="0" lang="en-GB" sz="2400" b="1"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aburridos</a:t>
            </a:r>
            <a:r>
              <a:rPr kumimoji="0" lang="en-GB" sz="2400" b="1"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a:t>
            </a:r>
            <a:endParaRPr lang="en-GB" sz="2400" dirty="0"/>
          </a:p>
        </p:txBody>
      </p:sp>
      <p:sp>
        <p:nvSpPr>
          <p:cNvPr id="37" name="TextBox 36">
            <a:extLst>
              <a:ext uri="{FF2B5EF4-FFF2-40B4-BE49-F238E27FC236}">
                <a16:creationId xmlns:a16="http://schemas.microsoft.com/office/drawing/2014/main" id="{5CAF38EC-F44A-486E-A5C6-81DBE597C708}"/>
              </a:ext>
            </a:extLst>
          </p:cNvPr>
          <p:cNvSpPr txBox="1"/>
          <p:nvPr/>
        </p:nvSpPr>
        <p:spPr>
          <a:xfrm>
            <a:off x="5266111" y="4405976"/>
            <a:ext cx="5436190" cy="461665"/>
          </a:xfrm>
          <a:prstGeom prst="rect">
            <a:avLst/>
          </a:prstGeom>
          <a:noFill/>
        </p:spPr>
        <p:txBody>
          <a:bodyPr wrap="square" rtlCol="0">
            <a:spAutoFit/>
          </a:bodyPr>
          <a:lstStyle/>
          <a:p>
            <a:pPr>
              <a:defRPr/>
            </a:pPr>
            <a:r>
              <a:rPr lang="en-GB" sz="2400" dirty="0">
                <a:latin typeface="Century Gothic" panose="020B0502020202020204" pitchFamily="34" charset="0"/>
                <a:sym typeface="Wingdings" panose="05000000000000000000" pitchFamily="2" charset="2"/>
              </a:rPr>
              <a:t></a:t>
            </a:r>
            <a:r>
              <a:rPr lang="en-GB" sz="2400" dirty="0">
                <a:latin typeface="Century Gothic" panose="020B0502020202020204" pitchFamily="34" charset="0"/>
              </a:rPr>
              <a:t> </a:t>
            </a:r>
            <a:r>
              <a:rPr lang="en-GB" sz="2400" dirty="0">
                <a:solidFill>
                  <a:srgbClr val="3A3838"/>
                </a:solidFill>
                <a:latin typeface="Century Gothic" panose="020B0502020202020204" pitchFamily="34" charset="0"/>
              </a:rPr>
              <a:t>We are (feeling) bored.</a:t>
            </a:r>
            <a:endParaRPr lang="en-GB" sz="2400" dirty="0">
              <a:latin typeface="Century Gothic" panose="020B0502020202020204" pitchFamily="34" charset="0"/>
            </a:endParaRPr>
          </a:p>
        </p:txBody>
      </p:sp>
      <p:sp>
        <p:nvSpPr>
          <p:cNvPr id="38" name="TextBox 37">
            <a:extLst>
              <a:ext uri="{FF2B5EF4-FFF2-40B4-BE49-F238E27FC236}">
                <a16:creationId xmlns:a16="http://schemas.microsoft.com/office/drawing/2014/main" id="{49DC7282-9972-41D0-87A1-F9C3776A7986}"/>
              </a:ext>
            </a:extLst>
          </p:cNvPr>
          <p:cNvSpPr txBox="1"/>
          <p:nvPr/>
        </p:nvSpPr>
        <p:spPr>
          <a:xfrm>
            <a:off x="265713" y="5154846"/>
            <a:ext cx="1870363" cy="461665"/>
          </a:xfrm>
          <a:prstGeom prst="rect">
            <a:avLst/>
          </a:prstGeom>
          <a:noFill/>
        </p:spPr>
        <p:txBody>
          <a:bodyPr wrap="square">
            <a:spAutoFit/>
          </a:bodyPr>
          <a:lstStyle/>
          <a:p>
            <a:r>
              <a:rPr kumimoji="0" lang="en-GB" sz="2400" b="1"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loco</a:t>
            </a:r>
            <a:endParaRPr lang="en-GB" sz="1600" dirty="0"/>
          </a:p>
        </p:txBody>
      </p:sp>
      <p:sp>
        <p:nvSpPr>
          <p:cNvPr id="39" name="TextBox 38">
            <a:extLst>
              <a:ext uri="{FF2B5EF4-FFF2-40B4-BE49-F238E27FC236}">
                <a16:creationId xmlns:a16="http://schemas.microsoft.com/office/drawing/2014/main" id="{F8F5D75D-11A9-4979-BA3F-4DD7B3209421}"/>
              </a:ext>
            </a:extLst>
          </p:cNvPr>
          <p:cNvSpPr txBox="1"/>
          <p:nvPr/>
        </p:nvSpPr>
        <p:spPr>
          <a:xfrm>
            <a:off x="2248256" y="5183765"/>
            <a:ext cx="3017854" cy="461665"/>
          </a:xfrm>
          <a:prstGeom prst="rect">
            <a:avLst/>
          </a:prstGeom>
          <a:noFill/>
        </p:spPr>
        <p:txBody>
          <a:bodyPr wrap="square">
            <a:spAutoFit/>
          </a:bodyPr>
          <a:lstStyle/>
          <a:p>
            <a:r>
              <a:rPr kumimoji="0" lang="en-GB" sz="2400" b="1"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Estamos locos.</a:t>
            </a:r>
            <a:endParaRPr lang="en-GB" sz="2400" dirty="0"/>
          </a:p>
        </p:txBody>
      </p:sp>
      <p:sp>
        <p:nvSpPr>
          <p:cNvPr id="40" name="TextBox 39">
            <a:extLst>
              <a:ext uri="{FF2B5EF4-FFF2-40B4-BE49-F238E27FC236}">
                <a16:creationId xmlns:a16="http://schemas.microsoft.com/office/drawing/2014/main" id="{454584AD-531D-4DE8-A580-887EC61F1735}"/>
              </a:ext>
            </a:extLst>
          </p:cNvPr>
          <p:cNvSpPr txBox="1"/>
          <p:nvPr/>
        </p:nvSpPr>
        <p:spPr>
          <a:xfrm>
            <a:off x="5266111" y="5154845"/>
            <a:ext cx="5436190" cy="461665"/>
          </a:xfrm>
          <a:prstGeom prst="rect">
            <a:avLst/>
          </a:prstGeom>
          <a:noFill/>
        </p:spPr>
        <p:txBody>
          <a:bodyPr wrap="square" rtlCol="0">
            <a:spAutoFit/>
          </a:bodyPr>
          <a:lstStyle/>
          <a:p>
            <a:pPr>
              <a:defRPr/>
            </a:pPr>
            <a:r>
              <a:rPr lang="en-GB" sz="2400" dirty="0">
                <a:latin typeface="Century Gothic" panose="020B0502020202020204" pitchFamily="34" charset="0"/>
                <a:sym typeface="Wingdings" panose="05000000000000000000" pitchFamily="2" charset="2"/>
              </a:rPr>
              <a:t></a:t>
            </a:r>
            <a:r>
              <a:rPr lang="en-GB" sz="2400" dirty="0">
                <a:latin typeface="Century Gothic" panose="020B0502020202020204" pitchFamily="34" charset="0"/>
              </a:rPr>
              <a:t> </a:t>
            </a:r>
            <a:r>
              <a:rPr lang="en-GB" sz="2400" dirty="0">
                <a:solidFill>
                  <a:srgbClr val="3A3838"/>
                </a:solidFill>
                <a:latin typeface="Century Gothic" panose="020B0502020202020204" pitchFamily="34" charset="0"/>
              </a:rPr>
              <a:t>We are (acting) crazy.</a:t>
            </a:r>
            <a:endParaRPr lang="en-GB" sz="2400" dirty="0">
              <a:latin typeface="Century Gothic" panose="020B0502020202020204" pitchFamily="34" charset="0"/>
            </a:endParaRPr>
          </a:p>
        </p:txBody>
      </p:sp>
      <p:sp>
        <p:nvSpPr>
          <p:cNvPr id="41" name="TextBox 40">
            <a:extLst>
              <a:ext uri="{FF2B5EF4-FFF2-40B4-BE49-F238E27FC236}">
                <a16:creationId xmlns:a16="http://schemas.microsoft.com/office/drawing/2014/main" id="{7581E247-5C8F-4DEF-8A3F-D249ACB47D1A}"/>
              </a:ext>
            </a:extLst>
          </p:cNvPr>
          <p:cNvSpPr txBox="1"/>
          <p:nvPr/>
        </p:nvSpPr>
        <p:spPr>
          <a:xfrm>
            <a:off x="0" y="5840424"/>
            <a:ext cx="124008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 Spain, </a:t>
            </a:r>
            <a:r>
              <a:rPr kumimoji="0" lang="en-GB" sz="24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somos</a:t>
            </a: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locos </a:t>
            </a:r>
            <a:r>
              <a:rPr kumimoji="0" lang="en-GB" sz="240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means ‘we are medically insane’ so for crazy, use </a:t>
            </a:r>
            <a:r>
              <a:rPr kumimoji="0" lang="en-GB" sz="2400" b="1"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estamos</a:t>
            </a: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a:t>
            </a:r>
            <a:r>
              <a:rPr kumimoji="0" lang="en-GB" sz="240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544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descr="Table for exercises"/>
          <p:cNvGraphicFramePr>
            <a:graphicFrameLocks noGrp="1"/>
          </p:cNvGraphicFramePr>
          <p:nvPr>
            <p:extLst>
              <p:ext uri="{D42A27DB-BD31-4B8C-83A1-F6EECF244321}">
                <p14:modId xmlns:p14="http://schemas.microsoft.com/office/powerpoint/2010/main" val="80576984"/>
              </p:ext>
            </p:extLst>
          </p:nvPr>
        </p:nvGraphicFramePr>
        <p:xfrm>
          <a:off x="200852" y="2099016"/>
          <a:ext cx="11790295" cy="3339726"/>
        </p:xfrm>
        <a:graphic>
          <a:graphicData uri="http://schemas.openxmlformats.org/drawingml/2006/table">
            <a:tbl>
              <a:tblPr firstRow="1" bandRow="1">
                <a:tableStyleId>{5940675A-B579-460E-94D1-54222C63F5DA}</a:tableStyleId>
              </a:tblPr>
              <a:tblGrid>
                <a:gridCol w="408449">
                  <a:extLst>
                    <a:ext uri="{9D8B030D-6E8A-4147-A177-3AD203B41FA5}">
                      <a16:colId xmlns:a16="http://schemas.microsoft.com/office/drawing/2014/main" val="20000"/>
                    </a:ext>
                  </a:extLst>
                </a:gridCol>
                <a:gridCol w="8291791">
                  <a:extLst>
                    <a:ext uri="{9D8B030D-6E8A-4147-A177-3AD203B41FA5}">
                      <a16:colId xmlns:a16="http://schemas.microsoft.com/office/drawing/2014/main" val="2718503455"/>
                    </a:ext>
                  </a:extLst>
                </a:gridCol>
                <a:gridCol w="1473958">
                  <a:extLst>
                    <a:ext uri="{9D8B030D-6E8A-4147-A177-3AD203B41FA5}">
                      <a16:colId xmlns:a16="http://schemas.microsoft.com/office/drawing/2014/main" val="20001"/>
                    </a:ext>
                  </a:extLst>
                </a:gridCol>
                <a:gridCol w="1616097">
                  <a:extLst>
                    <a:ext uri="{9D8B030D-6E8A-4147-A177-3AD203B41FA5}">
                      <a16:colId xmlns:a16="http://schemas.microsoft.com/office/drawing/2014/main" val="3330833188"/>
                    </a:ext>
                  </a:extLst>
                </a:gridCol>
              </a:tblGrid>
              <a:tr h="556621">
                <a:tc>
                  <a:txBody>
                    <a:bodyPr/>
                    <a:lstStyle/>
                    <a:p>
                      <a:pPr algn="ctr"/>
                      <a:r>
                        <a:rPr lang="en-GB" sz="2000" b="1" dirty="0">
                          <a:solidFill>
                            <a:schemeClr val="tx1"/>
                          </a:solidFill>
                        </a:rPr>
                        <a:t>1</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dirty="0">
                          <a:solidFill>
                            <a:schemeClr val="tx1"/>
                          </a:solidFill>
                        </a:rPr>
                        <a:t>Estamos </a:t>
                      </a:r>
                      <a:r>
                        <a:rPr lang="en-GB" sz="2000" dirty="0" err="1">
                          <a:solidFill>
                            <a:schemeClr val="tx1"/>
                          </a:solidFill>
                        </a:rPr>
                        <a:t>morenos</a:t>
                      </a:r>
                      <a:r>
                        <a:rPr lang="en-GB" sz="2000" dirty="0">
                          <a:solidFill>
                            <a:schemeClr val="tx1"/>
                          </a:solidFill>
                        </a:rPr>
                        <a:t> como</a:t>
                      </a:r>
                      <a:r>
                        <a:rPr lang="en-GB" sz="2000" baseline="0" dirty="0">
                          <a:solidFill>
                            <a:schemeClr val="tx1"/>
                          </a:solidFill>
                        </a:rPr>
                        <a:t> los </a:t>
                      </a:r>
                      <a:r>
                        <a:rPr lang="en-GB" sz="2000" baseline="0" dirty="0" err="1">
                          <a:solidFill>
                            <a:schemeClr val="tx1"/>
                          </a:solidFill>
                        </a:rPr>
                        <a:t>surfistas</a:t>
                      </a:r>
                      <a:r>
                        <a:rPr lang="en-GB" sz="2000" baseline="0" dirty="0">
                          <a:solidFill>
                            <a:schemeClr val="tx1"/>
                          </a:solidFill>
                        </a:rPr>
                        <a:t>*.</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pPr algn="ctr"/>
                      <a:r>
                        <a:rPr lang="en-GB" sz="2000" b="1" dirty="0">
                          <a:solidFill>
                            <a:schemeClr val="tx1"/>
                          </a:solidFill>
                        </a:rPr>
                        <a:t>2</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dirty="0">
                          <a:solidFill>
                            <a:schemeClr val="tx1"/>
                          </a:solidFill>
                        </a:rPr>
                        <a:t>Somos</a:t>
                      </a:r>
                      <a:r>
                        <a:rPr lang="en-GB" sz="2000" baseline="0" dirty="0">
                          <a:solidFill>
                            <a:schemeClr val="tx1"/>
                          </a:solidFill>
                        </a:rPr>
                        <a:t> </a:t>
                      </a:r>
                      <a:r>
                        <a:rPr lang="en-GB" sz="2000" baseline="0" dirty="0" err="1">
                          <a:solidFill>
                            <a:schemeClr val="tx1"/>
                          </a:solidFill>
                        </a:rPr>
                        <a:t>tranquilos</a:t>
                      </a:r>
                      <a:r>
                        <a:rPr lang="en-GB" sz="2000" baseline="0" dirty="0">
                          <a:solidFill>
                            <a:schemeClr val="tx1"/>
                          </a:solidFill>
                        </a:rPr>
                        <a:t>, </a:t>
                      </a:r>
                      <a:r>
                        <a:rPr lang="en-GB" sz="2000" baseline="0" dirty="0" err="1">
                          <a:solidFill>
                            <a:schemeClr val="tx1"/>
                          </a:solidFill>
                        </a:rPr>
                        <a:t>descansamos</a:t>
                      </a:r>
                      <a:r>
                        <a:rPr lang="en-GB" sz="2000" baseline="0" dirty="0">
                          <a:solidFill>
                            <a:schemeClr val="tx1"/>
                          </a:solidFill>
                        </a:rPr>
                        <a:t> en el hotel.</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pPr algn="ctr"/>
                      <a:r>
                        <a:rPr lang="en-GB" sz="2000" b="1" dirty="0">
                          <a:solidFill>
                            <a:schemeClr val="tx1"/>
                          </a:solidFill>
                        </a:rPr>
                        <a:t>3</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dirty="0">
                          <a:solidFill>
                            <a:schemeClr val="tx1"/>
                          </a:solidFill>
                        </a:rPr>
                        <a:t>Estamos locos por las </a:t>
                      </a:r>
                      <a:r>
                        <a:rPr lang="en-GB" sz="2000" dirty="0" err="1">
                          <a:solidFill>
                            <a:schemeClr val="tx1"/>
                          </a:solidFill>
                        </a:rPr>
                        <a:t>noches</a:t>
                      </a:r>
                      <a:r>
                        <a:rPr lang="en-GB" sz="2000" dirty="0">
                          <a:solidFill>
                            <a:schemeClr val="tx1"/>
                          </a:solidFill>
                        </a:rPr>
                        <a:t>,</a:t>
                      </a:r>
                      <a:r>
                        <a:rPr lang="en-GB" sz="2000" baseline="0" dirty="0">
                          <a:solidFill>
                            <a:schemeClr val="tx1"/>
                          </a:solidFill>
                        </a:rPr>
                        <a:t> </a:t>
                      </a:r>
                      <a:r>
                        <a:rPr lang="en-GB" sz="2000" baseline="0" dirty="0" err="1">
                          <a:solidFill>
                            <a:schemeClr val="tx1"/>
                          </a:solidFill>
                        </a:rPr>
                        <a:t>bailamos</a:t>
                      </a:r>
                      <a:r>
                        <a:rPr lang="en-GB" sz="2000" baseline="0" dirty="0">
                          <a:solidFill>
                            <a:schemeClr val="tx1"/>
                          </a:solidFill>
                        </a:rPr>
                        <a:t> mucho en las </a:t>
                      </a:r>
                      <a:r>
                        <a:rPr lang="en-GB" sz="2000" baseline="0" dirty="0" err="1">
                          <a:solidFill>
                            <a:schemeClr val="tx1"/>
                          </a:solidFill>
                        </a:rPr>
                        <a:t>discotecas</a:t>
                      </a:r>
                      <a:r>
                        <a:rPr lang="en-GB" sz="2000" baseline="0" dirty="0">
                          <a:solidFill>
                            <a:schemeClr val="tx1"/>
                          </a:solidFill>
                        </a:rPr>
                        <a:t>.</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pPr algn="ctr"/>
                      <a:r>
                        <a:rPr lang="en-GB" sz="2000" b="1" dirty="0">
                          <a:solidFill>
                            <a:schemeClr val="tx1"/>
                          </a:solidFill>
                        </a:rPr>
                        <a:t>4</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dirty="0">
                          <a:solidFill>
                            <a:schemeClr val="tx1"/>
                          </a:solidFill>
                        </a:rPr>
                        <a:t>No</a:t>
                      </a:r>
                      <a:r>
                        <a:rPr lang="en-GB" sz="2000" baseline="0" dirty="0">
                          <a:solidFill>
                            <a:schemeClr val="tx1"/>
                          </a:solidFill>
                        </a:rPr>
                        <a:t> </a:t>
                      </a:r>
                      <a:r>
                        <a:rPr lang="en-GB" sz="2000" baseline="0" dirty="0" err="1">
                          <a:solidFill>
                            <a:schemeClr val="tx1"/>
                          </a:solidFill>
                        </a:rPr>
                        <a:t>usamos</a:t>
                      </a:r>
                      <a:r>
                        <a:rPr lang="en-GB" sz="2000" baseline="0" dirty="0">
                          <a:solidFill>
                            <a:schemeClr val="tx1"/>
                          </a:solidFill>
                        </a:rPr>
                        <a:t> el </a:t>
                      </a:r>
                      <a:r>
                        <a:rPr lang="en-GB" sz="2000" baseline="0" dirty="0" err="1">
                          <a:solidFill>
                            <a:schemeClr val="tx1"/>
                          </a:solidFill>
                        </a:rPr>
                        <a:t>ascensor</a:t>
                      </a:r>
                      <a:r>
                        <a:rPr lang="en-GB" sz="2000" baseline="0" dirty="0">
                          <a:solidFill>
                            <a:schemeClr val="tx1"/>
                          </a:solidFill>
                        </a:rPr>
                        <a:t>* en el hotel </a:t>
                      </a:r>
                      <a:r>
                        <a:rPr lang="en-GB" sz="2000" baseline="0" dirty="0" err="1">
                          <a:solidFill>
                            <a:schemeClr val="tx1"/>
                          </a:solidFill>
                        </a:rPr>
                        <a:t>porque</a:t>
                      </a:r>
                      <a:r>
                        <a:rPr lang="en-GB" sz="2000" baseline="0" dirty="0">
                          <a:solidFill>
                            <a:schemeClr val="tx1"/>
                          </a:solidFill>
                        </a:rPr>
                        <a:t> somos </a:t>
                      </a:r>
                      <a:r>
                        <a:rPr lang="en-GB" sz="2000" baseline="0" dirty="0" err="1">
                          <a:solidFill>
                            <a:schemeClr val="tx1"/>
                          </a:solidFill>
                        </a:rPr>
                        <a:t>nerviosos</a:t>
                      </a:r>
                      <a:r>
                        <a:rPr lang="en-GB" sz="2000" baseline="0" dirty="0">
                          <a:solidFill>
                            <a:schemeClr val="tx1"/>
                          </a:solidFill>
                        </a:rPr>
                        <a:t>.</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pPr algn="ctr"/>
                      <a:r>
                        <a:rPr lang="en-GB" sz="2000" b="1" dirty="0">
                          <a:solidFill>
                            <a:schemeClr val="tx1"/>
                          </a:solidFill>
                        </a:rPr>
                        <a:t>5</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dirty="0">
                          <a:solidFill>
                            <a:schemeClr val="tx1"/>
                          </a:solidFill>
                        </a:rPr>
                        <a:t>Somos </a:t>
                      </a:r>
                      <a:r>
                        <a:rPr lang="en-GB" sz="2000" dirty="0" err="1">
                          <a:solidFill>
                            <a:schemeClr val="tx1"/>
                          </a:solidFill>
                        </a:rPr>
                        <a:t>serios</a:t>
                      </a:r>
                      <a:r>
                        <a:rPr lang="en-GB" sz="2000" dirty="0">
                          <a:solidFill>
                            <a:schemeClr val="tx1"/>
                          </a:solidFill>
                        </a:rPr>
                        <a:t>, </a:t>
                      </a:r>
                      <a:r>
                        <a:rPr lang="en-GB" sz="2000" dirty="0" err="1">
                          <a:solidFill>
                            <a:schemeClr val="tx1"/>
                          </a:solidFill>
                        </a:rPr>
                        <a:t>escuchamos</a:t>
                      </a:r>
                      <a:r>
                        <a:rPr lang="en-GB" sz="2000" dirty="0">
                          <a:solidFill>
                            <a:schemeClr val="tx1"/>
                          </a:solidFill>
                        </a:rPr>
                        <a:t> las </a:t>
                      </a:r>
                      <a:r>
                        <a:rPr lang="en-GB" sz="2000" dirty="0" err="1">
                          <a:solidFill>
                            <a:schemeClr val="tx1"/>
                          </a:solidFill>
                        </a:rPr>
                        <a:t>instrucciones</a:t>
                      </a:r>
                      <a:r>
                        <a:rPr lang="en-GB" sz="2000" dirty="0">
                          <a:solidFill>
                            <a:schemeClr val="tx1"/>
                          </a:solidFill>
                        </a:rPr>
                        <a:t> en la </a:t>
                      </a:r>
                      <a:r>
                        <a:rPr lang="en-GB" sz="2000" dirty="0" err="1">
                          <a:solidFill>
                            <a:schemeClr val="tx1"/>
                          </a:solidFill>
                        </a:rPr>
                        <a:t>estación</a:t>
                      </a:r>
                      <a:r>
                        <a:rPr lang="en-GB" sz="200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pPr algn="ctr"/>
                      <a:r>
                        <a:rPr lang="en-GB" sz="2000" b="1" dirty="0">
                          <a:solidFill>
                            <a:schemeClr val="tx1"/>
                          </a:solidFill>
                        </a:rPr>
                        <a:t>6</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dirty="0">
                          <a:solidFill>
                            <a:schemeClr val="tx1"/>
                          </a:solidFill>
                        </a:rPr>
                        <a:t>Estamos felices en la playa y en las </a:t>
                      </a:r>
                      <a:r>
                        <a:rPr lang="en-GB" sz="2000" dirty="0" err="1">
                          <a:solidFill>
                            <a:schemeClr val="tx1"/>
                          </a:solidFill>
                        </a:rPr>
                        <a:t>tiendas</a:t>
                      </a:r>
                      <a:r>
                        <a:rPr lang="en-GB" sz="2000" baseline="0" dirty="0">
                          <a:solidFill>
                            <a:schemeClr val="tx1"/>
                          </a:solidFill>
                        </a:rPr>
                        <a:t>.</a:t>
                      </a:r>
                      <a:r>
                        <a:rPr lang="en-GB" sz="2000"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0" name="TextBox 9"/>
          <p:cNvSpPr txBox="1"/>
          <p:nvPr/>
        </p:nvSpPr>
        <p:spPr>
          <a:xfrm>
            <a:off x="99588" y="1667691"/>
            <a:ext cx="10836695" cy="400110"/>
          </a:xfrm>
          <a:prstGeom prst="rect">
            <a:avLst/>
          </a:prstGeom>
          <a:noFill/>
        </p:spPr>
        <p:txBody>
          <a:bodyPr wrap="square" rtlCol="0">
            <a:spAutoFit/>
          </a:bodyPr>
          <a:lstStyle/>
          <a:p>
            <a:r>
              <a:rPr lang="en-GB" sz="2000" b="1" dirty="0"/>
              <a:t>La </a:t>
            </a:r>
            <a:r>
              <a:rPr lang="en-GB" sz="2000" b="1" dirty="0" err="1"/>
              <a:t>familia</a:t>
            </a:r>
            <a:r>
              <a:rPr lang="en-GB" sz="2000" b="1" dirty="0"/>
              <a:t> escribe </a:t>
            </a:r>
            <a:r>
              <a:rPr lang="en-GB" sz="2000" b="1" dirty="0" err="1"/>
              <a:t>una</a:t>
            </a:r>
            <a:r>
              <a:rPr lang="en-GB" sz="2000" b="1" dirty="0"/>
              <a:t> postal.  Lee las </a:t>
            </a:r>
            <a:r>
              <a:rPr lang="en-GB" sz="2000" b="1" dirty="0" err="1"/>
              <a:t>frases</a:t>
            </a:r>
            <a:r>
              <a:rPr lang="en-GB" sz="2000" b="1" dirty="0"/>
              <a:t>.  ¿</a:t>
            </a:r>
            <a:r>
              <a:rPr lang="en-GB" sz="2000" b="1" dirty="0" err="1"/>
              <a:t>Qué</a:t>
            </a:r>
            <a:r>
              <a:rPr lang="en-GB" sz="2000" b="1" dirty="0"/>
              <a:t> dice la </a:t>
            </a:r>
            <a:r>
              <a:rPr lang="en-GB" sz="2000" b="1" dirty="0" err="1"/>
              <a:t>familia</a:t>
            </a:r>
            <a:r>
              <a:rPr lang="en-GB" sz="2000" b="1" dirty="0"/>
              <a:t>?</a:t>
            </a:r>
          </a:p>
        </p:txBody>
      </p:sp>
      <p:sp>
        <p:nvSpPr>
          <p:cNvPr id="11" name="TextBox 10"/>
          <p:cNvSpPr txBox="1"/>
          <p:nvPr/>
        </p:nvSpPr>
        <p:spPr>
          <a:xfrm>
            <a:off x="8775665" y="1429983"/>
            <a:ext cx="1678675" cy="707886"/>
          </a:xfrm>
          <a:prstGeom prst="rect">
            <a:avLst/>
          </a:prstGeom>
          <a:noFill/>
        </p:spPr>
        <p:txBody>
          <a:bodyPr wrap="square" rtlCol="0">
            <a:spAutoFit/>
          </a:bodyPr>
          <a:lstStyle/>
          <a:p>
            <a:pPr algn="ctr"/>
            <a:r>
              <a:rPr lang="en-GB" sz="2000" b="1" dirty="0"/>
              <a:t>In general</a:t>
            </a:r>
          </a:p>
          <a:p>
            <a:pPr algn="ctr"/>
            <a:r>
              <a:rPr lang="en-GB" sz="2000" dirty="0"/>
              <a:t>(trait)</a:t>
            </a:r>
          </a:p>
        </p:txBody>
      </p:sp>
      <p:sp>
        <p:nvSpPr>
          <p:cNvPr id="12" name="TextBox 11"/>
          <p:cNvSpPr txBox="1"/>
          <p:nvPr/>
        </p:nvSpPr>
        <p:spPr>
          <a:xfrm>
            <a:off x="9964148" y="1400271"/>
            <a:ext cx="2499904" cy="707886"/>
          </a:xfrm>
          <a:prstGeom prst="rect">
            <a:avLst/>
          </a:prstGeom>
          <a:noFill/>
        </p:spPr>
        <p:txBody>
          <a:bodyPr wrap="square" rtlCol="0">
            <a:spAutoFit/>
          </a:bodyPr>
          <a:lstStyle/>
          <a:p>
            <a:pPr algn="ctr"/>
            <a:r>
              <a:rPr lang="en-GB" sz="2000" b="1" dirty="0"/>
              <a:t>On holiday</a:t>
            </a:r>
          </a:p>
          <a:p>
            <a:pPr algn="ctr"/>
            <a:r>
              <a:rPr lang="en-GB" sz="2000" dirty="0"/>
              <a:t>(state)</a:t>
            </a:r>
          </a:p>
        </p:txBody>
      </p:sp>
      <p:sp>
        <p:nvSpPr>
          <p:cNvPr id="21" name="TextBox 20"/>
          <p:cNvSpPr txBox="1"/>
          <p:nvPr/>
        </p:nvSpPr>
        <p:spPr>
          <a:xfrm>
            <a:off x="73252" y="5961172"/>
            <a:ext cx="5672921" cy="400110"/>
          </a:xfrm>
          <a:prstGeom prst="rect">
            <a:avLst/>
          </a:prstGeom>
          <a:noFill/>
          <a:ln w="28575">
            <a:noFill/>
          </a:ln>
        </p:spPr>
        <p:txBody>
          <a:bodyPr wrap="square" rtlCol="0">
            <a:spAutoFit/>
          </a:bodyPr>
          <a:lstStyle/>
          <a:p>
            <a:r>
              <a:rPr lang="en-GB" sz="2000" dirty="0"/>
              <a:t>*los </a:t>
            </a:r>
            <a:r>
              <a:rPr lang="en-GB" sz="2000" dirty="0" err="1"/>
              <a:t>surfistas</a:t>
            </a:r>
            <a:r>
              <a:rPr lang="en-GB" sz="2000" dirty="0"/>
              <a:t> – surfers   *el ascensor – lift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935" y="161243"/>
            <a:ext cx="1622068" cy="1157075"/>
          </a:xfrm>
          <a:prstGeom prst="rect">
            <a:avLst/>
          </a:prstGeom>
        </p:spPr>
      </p:pic>
      <p:sp>
        <p:nvSpPr>
          <p:cNvPr id="22"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7" name="Title 6"/>
          <p:cNvSpPr>
            <a:spLocks noGrp="1"/>
          </p:cNvSpPr>
          <p:nvPr>
            <p:ph type="title"/>
          </p:nvPr>
        </p:nvSpPr>
        <p:spPr>
          <a:xfrm>
            <a:off x="0" y="213557"/>
            <a:ext cx="5413664" cy="647577"/>
          </a:xfrm>
        </p:spPr>
        <p:txBody>
          <a:bodyPr>
            <a:noAutofit/>
          </a:bodyPr>
          <a:lstStyle/>
          <a:p>
            <a:r>
              <a:rPr lang="en-GB" sz="2800" b="1" dirty="0">
                <a:solidFill>
                  <a:schemeClr val="bg1"/>
                </a:solidFill>
              </a:rPr>
              <a:t>La </a:t>
            </a:r>
            <a:r>
              <a:rPr lang="en-GB" sz="2800" b="1" dirty="0" err="1">
                <a:solidFill>
                  <a:schemeClr val="bg1"/>
                </a:solidFill>
              </a:rPr>
              <a:t>familia</a:t>
            </a:r>
            <a:r>
              <a:rPr lang="en-GB" sz="2800" b="1" dirty="0">
                <a:solidFill>
                  <a:schemeClr val="bg1"/>
                </a:solidFill>
              </a:rPr>
              <a:t> de </a:t>
            </a:r>
            <a:r>
              <a:rPr lang="en-GB" sz="2800" b="1" dirty="0" err="1">
                <a:solidFill>
                  <a:schemeClr val="bg1"/>
                </a:solidFill>
              </a:rPr>
              <a:t>vacaciones</a:t>
            </a:r>
            <a:endParaRPr lang="en-GB" sz="2800" b="1" dirty="0">
              <a:solidFill>
                <a:schemeClr val="bg1"/>
              </a:solidFill>
            </a:endParaRPr>
          </a:p>
        </p:txBody>
      </p:sp>
      <p:pic>
        <p:nvPicPr>
          <p:cNvPr id="24" name="Picture 23" descr="A person and person sitting on a bench&#10;&#10;Description automatically generated">
            <a:extLst>
              <a:ext uri="{FF2B5EF4-FFF2-40B4-BE49-F238E27FC236}">
                <a16:creationId xmlns:a16="http://schemas.microsoft.com/office/drawing/2014/main" id="{08778AA9-6E83-4AFA-A459-F876FDCF0257}"/>
              </a:ext>
            </a:extLst>
          </p:cNvPr>
          <p:cNvPicPr>
            <a:picLocks noChangeAspect="1"/>
          </p:cNvPicPr>
          <p:nvPr/>
        </p:nvPicPr>
        <p:blipFill rotWithShape="1">
          <a:blip r:embed="rId4">
            <a:extLst>
              <a:ext uri="{28A0092B-C50C-407E-A947-70E740481C1C}">
                <a14:useLocalDpi xmlns:a14="http://schemas.microsoft.com/office/drawing/2010/main" val="0"/>
              </a:ext>
            </a:extLst>
          </a:blip>
          <a:srcRect l="27945" t="18057" r="31023" b="47593"/>
          <a:stretch/>
        </p:blipFill>
        <p:spPr>
          <a:xfrm>
            <a:off x="7244274" y="14541"/>
            <a:ext cx="2401293" cy="1130720"/>
          </a:xfrm>
          <a:prstGeom prst="rect">
            <a:avLst/>
          </a:prstGeom>
        </p:spPr>
      </p:pic>
      <p:pic>
        <p:nvPicPr>
          <p:cNvPr id="25" name="Picture 24" descr="A cartoon of a child with red hair&#10;&#10;Description automatically generated">
            <a:extLst>
              <a:ext uri="{FF2B5EF4-FFF2-40B4-BE49-F238E27FC236}">
                <a16:creationId xmlns:a16="http://schemas.microsoft.com/office/drawing/2014/main" id="{523B0819-7138-4549-8DDE-ABE96DE095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6981" y="213557"/>
            <a:ext cx="998224" cy="998224"/>
          </a:xfrm>
          <a:prstGeom prst="rect">
            <a:avLst/>
          </a:prstGeom>
        </p:spPr>
      </p:pic>
      <p:pic>
        <p:nvPicPr>
          <p:cNvPr id="26" name="Picture 25" descr="A cartoon of a child's face&#10;&#10;Description automatically generated">
            <a:extLst>
              <a:ext uri="{FF2B5EF4-FFF2-40B4-BE49-F238E27FC236}">
                <a16:creationId xmlns:a16="http://schemas.microsoft.com/office/drawing/2014/main" id="{5E1528F4-738C-41D2-BAF3-10ED4F8EE9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5876" y="233531"/>
            <a:ext cx="998224" cy="998224"/>
          </a:xfrm>
          <a:prstGeom prst="rect">
            <a:avLst/>
          </a:prstGeom>
        </p:spPr>
      </p:pic>
    </p:spTree>
    <p:extLst>
      <p:ext uri="{BB962C8B-B14F-4D97-AF65-F5344CB8AC3E}">
        <p14:creationId xmlns:p14="http://schemas.microsoft.com/office/powerpoint/2010/main" val="1076113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descr="Table for exercises"/>
          <p:cNvGraphicFramePr>
            <a:graphicFrameLocks noGrp="1"/>
          </p:cNvGraphicFramePr>
          <p:nvPr/>
        </p:nvGraphicFramePr>
        <p:xfrm>
          <a:off x="200852" y="2099016"/>
          <a:ext cx="11790295" cy="3339726"/>
        </p:xfrm>
        <a:graphic>
          <a:graphicData uri="http://schemas.openxmlformats.org/drawingml/2006/table">
            <a:tbl>
              <a:tblPr firstRow="1" bandRow="1">
                <a:tableStyleId>{5940675A-B579-460E-94D1-54222C63F5DA}</a:tableStyleId>
              </a:tblPr>
              <a:tblGrid>
                <a:gridCol w="408449">
                  <a:extLst>
                    <a:ext uri="{9D8B030D-6E8A-4147-A177-3AD203B41FA5}">
                      <a16:colId xmlns:a16="http://schemas.microsoft.com/office/drawing/2014/main" val="20000"/>
                    </a:ext>
                  </a:extLst>
                </a:gridCol>
                <a:gridCol w="8291791">
                  <a:extLst>
                    <a:ext uri="{9D8B030D-6E8A-4147-A177-3AD203B41FA5}">
                      <a16:colId xmlns:a16="http://schemas.microsoft.com/office/drawing/2014/main" val="2718503455"/>
                    </a:ext>
                  </a:extLst>
                </a:gridCol>
                <a:gridCol w="1473958">
                  <a:extLst>
                    <a:ext uri="{9D8B030D-6E8A-4147-A177-3AD203B41FA5}">
                      <a16:colId xmlns:a16="http://schemas.microsoft.com/office/drawing/2014/main" val="20001"/>
                    </a:ext>
                  </a:extLst>
                </a:gridCol>
                <a:gridCol w="1616097">
                  <a:extLst>
                    <a:ext uri="{9D8B030D-6E8A-4147-A177-3AD203B41FA5}">
                      <a16:colId xmlns:a16="http://schemas.microsoft.com/office/drawing/2014/main" val="3330833188"/>
                    </a:ext>
                  </a:extLst>
                </a:gridCol>
              </a:tblGrid>
              <a:tr h="556621">
                <a:tc>
                  <a:txBody>
                    <a:bodyPr/>
                    <a:lstStyle/>
                    <a:p>
                      <a:pPr algn="ctr"/>
                      <a:r>
                        <a:rPr lang="en-GB" sz="2000" b="1" dirty="0">
                          <a:solidFill>
                            <a:schemeClr val="tx1"/>
                          </a:solidFill>
                        </a:rPr>
                        <a:t>1</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dirty="0">
                          <a:solidFill>
                            <a:schemeClr val="tx1"/>
                          </a:solidFill>
                        </a:rPr>
                        <a:t>Estamos </a:t>
                      </a:r>
                      <a:r>
                        <a:rPr lang="en-GB" sz="2000" dirty="0" err="1">
                          <a:solidFill>
                            <a:schemeClr val="tx1"/>
                          </a:solidFill>
                        </a:rPr>
                        <a:t>morenos</a:t>
                      </a:r>
                      <a:r>
                        <a:rPr lang="en-GB" sz="2000" dirty="0">
                          <a:solidFill>
                            <a:schemeClr val="tx1"/>
                          </a:solidFill>
                        </a:rPr>
                        <a:t> como</a:t>
                      </a:r>
                      <a:r>
                        <a:rPr lang="en-GB" sz="2000" baseline="0" dirty="0">
                          <a:solidFill>
                            <a:schemeClr val="tx1"/>
                          </a:solidFill>
                        </a:rPr>
                        <a:t> los </a:t>
                      </a:r>
                      <a:r>
                        <a:rPr lang="en-GB" sz="2000" baseline="0" dirty="0" err="1">
                          <a:solidFill>
                            <a:schemeClr val="tx1"/>
                          </a:solidFill>
                        </a:rPr>
                        <a:t>surfistas</a:t>
                      </a:r>
                      <a:r>
                        <a:rPr lang="en-GB" sz="2000" baseline="0" dirty="0">
                          <a:solidFill>
                            <a:schemeClr val="tx1"/>
                          </a:solidFill>
                        </a:rPr>
                        <a:t>*.</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pPr algn="ctr"/>
                      <a:r>
                        <a:rPr lang="en-GB" sz="2000" b="1" dirty="0">
                          <a:solidFill>
                            <a:schemeClr val="tx1"/>
                          </a:solidFill>
                        </a:rPr>
                        <a:t>2</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dirty="0">
                          <a:solidFill>
                            <a:schemeClr val="tx1"/>
                          </a:solidFill>
                        </a:rPr>
                        <a:t>Somos</a:t>
                      </a:r>
                      <a:r>
                        <a:rPr lang="en-GB" sz="2000" baseline="0" dirty="0">
                          <a:solidFill>
                            <a:schemeClr val="tx1"/>
                          </a:solidFill>
                        </a:rPr>
                        <a:t> </a:t>
                      </a:r>
                      <a:r>
                        <a:rPr lang="en-GB" sz="2000" baseline="0" dirty="0" err="1">
                          <a:solidFill>
                            <a:schemeClr val="tx1"/>
                          </a:solidFill>
                        </a:rPr>
                        <a:t>tranquilos</a:t>
                      </a:r>
                      <a:r>
                        <a:rPr lang="en-GB" sz="2000" baseline="0" dirty="0">
                          <a:solidFill>
                            <a:schemeClr val="tx1"/>
                          </a:solidFill>
                        </a:rPr>
                        <a:t>, </a:t>
                      </a:r>
                      <a:r>
                        <a:rPr lang="en-GB" sz="2000" baseline="0" dirty="0" err="1">
                          <a:solidFill>
                            <a:schemeClr val="tx1"/>
                          </a:solidFill>
                        </a:rPr>
                        <a:t>descansamos</a:t>
                      </a:r>
                      <a:r>
                        <a:rPr lang="en-GB" sz="2000" baseline="0" dirty="0">
                          <a:solidFill>
                            <a:schemeClr val="tx1"/>
                          </a:solidFill>
                        </a:rPr>
                        <a:t> en el hotel.</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pPr algn="ctr"/>
                      <a:r>
                        <a:rPr lang="en-GB" sz="2000" b="1" dirty="0">
                          <a:solidFill>
                            <a:schemeClr val="tx1"/>
                          </a:solidFill>
                        </a:rPr>
                        <a:t>3</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dirty="0">
                          <a:solidFill>
                            <a:schemeClr val="tx1"/>
                          </a:solidFill>
                        </a:rPr>
                        <a:t>Estamos locos por las </a:t>
                      </a:r>
                      <a:r>
                        <a:rPr lang="en-GB" sz="2000" dirty="0" err="1">
                          <a:solidFill>
                            <a:schemeClr val="tx1"/>
                          </a:solidFill>
                        </a:rPr>
                        <a:t>noches</a:t>
                      </a:r>
                      <a:r>
                        <a:rPr lang="en-GB" sz="2000" dirty="0">
                          <a:solidFill>
                            <a:schemeClr val="tx1"/>
                          </a:solidFill>
                        </a:rPr>
                        <a:t>,</a:t>
                      </a:r>
                      <a:r>
                        <a:rPr lang="en-GB" sz="2000" baseline="0" dirty="0">
                          <a:solidFill>
                            <a:schemeClr val="tx1"/>
                          </a:solidFill>
                        </a:rPr>
                        <a:t> </a:t>
                      </a:r>
                      <a:r>
                        <a:rPr lang="en-GB" sz="2000" baseline="0" dirty="0" err="1">
                          <a:solidFill>
                            <a:schemeClr val="tx1"/>
                          </a:solidFill>
                        </a:rPr>
                        <a:t>bailamos</a:t>
                      </a:r>
                      <a:r>
                        <a:rPr lang="en-GB" sz="2000" baseline="0" dirty="0">
                          <a:solidFill>
                            <a:schemeClr val="tx1"/>
                          </a:solidFill>
                        </a:rPr>
                        <a:t> mucho en las </a:t>
                      </a:r>
                      <a:r>
                        <a:rPr lang="en-GB" sz="2000" baseline="0" dirty="0" err="1">
                          <a:solidFill>
                            <a:schemeClr val="tx1"/>
                          </a:solidFill>
                        </a:rPr>
                        <a:t>discotecas</a:t>
                      </a:r>
                      <a:r>
                        <a:rPr lang="en-GB" sz="2000" baseline="0" dirty="0">
                          <a:solidFill>
                            <a:schemeClr val="tx1"/>
                          </a:solidFill>
                        </a:rPr>
                        <a:t>.</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pPr algn="ctr"/>
                      <a:r>
                        <a:rPr lang="en-GB" sz="2000" b="1" dirty="0">
                          <a:solidFill>
                            <a:schemeClr val="tx1"/>
                          </a:solidFill>
                        </a:rPr>
                        <a:t>4</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dirty="0">
                          <a:solidFill>
                            <a:schemeClr val="tx1"/>
                          </a:solidFill>
                        </a:rPr>
                        <a:t>No</a:t>
                      </a:r>
                      <a:r>
                        <a:rPr lang="en-GB" sz="2000" baseline="0" dirty="0">
                          <a:solidFill>
                            <a:schemeClr val="tx1"/>
                          </a:solidFill>
                        </a:rPr>
                        <a:t> </a:t>
                      </a:r>
                      <a:r>
                        <a:rPr lang="en-GB" sz="2000" baseline="0" dirty="0" err="1">
                          <a:solidFill>
                            <a:schemeClr val="tx1"/>
                          </a:solidFill>
                        </a:rPr>
                        <a:t>usamos</a:t>
                      </a:r>
                      <a:r>
                        <a:rPr lang="en-GB" sz="2000" baseline="0" dirty="0">
                          <a:solidFill>
                            <a:schemeClr val="tx1"/>
                          </a:solidFill>
                        </a:rPr>
                        <a:t> el </a:t>
                      </a:r>
                      <a:r>
                        <a:rPr lang="en-GB" sz="2000" baseline="0" dirty="0" err="1">
                          <a:solidFill>
                            <a:schemeClr val="tx1"/>
                          </a:solidFill>
                        </a:rPr>
                        <a:t>ascensor</a:t>
                      </a:r>
                      <a:r>
                        <a:rPr lang="en-GB" sz="2000" baseline="0" dirty="0">
                          <a:solidFill>
                            <a:schemeClr val="tx1"/>
                          </a:solidFill>
                        </a:rPr>
                        <a:t>* en el hotel </a:t>
                      </a:r>
                      <a:r>
                        <a:rPr lang="en-GB" sz="2000" baseline="0" dirty="0" err="1">
                          <a:solidFill>
                            <a:schemeClr val="tx1"/>
                          </a:solidFill>
                        </a:rPr>
                        <a:t>porque</a:t>
                      </a:r>
                      <a:r>
                        <a:rPr lang="en-GB" sz="2000" baseline="0" dirty="0">
                          <a:solidFill>
                            <a:schemeClr val="tx1"/>
                          </a:solidFill>
                        </a:rPr>
                        <a:t> somos </a:t>
                      </a:r>
                      <a:r>
                        <a:rPr lang="en-GB" sz="2000" baseline="0" dirty="0" err="1">
                          <a:solidFill>
                            <a:schemeClr val="tx1"/>
                          </a:solidFill>
                        </a:rPr>
                        <a:t>nerviosos</a:t>
                      </a:r>
                      <a:r>
                        <a:rPr lang="en-GB" sz="2000" baseline="0" dirty="0">
                          <a:solidFill>
                            <a:schemeClr val="tx1"/>
                          </a:solidFill>
                        </a:rPr>
                        <a:t>.</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pPr algn="ctr"/>
                      <a:r>
                        <a:rPr lang="en-GB" sz="2000" b="1" dirty="0">
                          <a:solidFill>
                            <a:schemeClr val="tx1"/>
                          </a:solidFill>
                        </a:rPr>
                        <a:t>5</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dirty="0">
                          <a:solidFill>
                            <a:schemeClr val="tx1"/>
                          </a:solidFill>
                        </a:rPr>
                        <a:t>Somos </a:t>
                      </a:r>
                      <a:r>
                        <a:rPr lang="en-GB" sz="2000" dirty="0" err="1">
                          <a:solidFill>
                            <a:schemeClr val="tx1"/>
                          </a:solidFill>
                        </a:rPr>
                        <a:t>serios</a:t>
                      </a:r>
                      <a:r>
                        <a:rPr lang="en-GB" sz="2000" dirty="0">
                          <a:solidFill>
                            <a:schemeClr val="tx1"/>
                          </a:solidFill>
                        </a:rPr>
                        <a:t>, </a:t>
                      </a:r>
                      <a:r>
                        <a:rPr lang="en-GB" sz="2000" dirty="0" err="1">
                          <a:solidFill>
                            <a:schemeClr val="tx1"/>
                          </a:solidFill>
                        </a:rPr>
                        <a:t>escuchamos</a:t>
                      </a:r>
                      <a:r>
                        <a:rPr lang="en-GB" sz="2000" dirty="0">
                          <a:solidFill>
                            <a:schemeClr val="tx1"/>
                          </a:solidFill>
                        </a:rPr>
                        <a:t> las </a:t>
                      </a:r>
                      <a:r>
                        <a:rPr lang="en-GB" sz="2000" dirty="0" err="1">
                          <a:solidFill>
                            <a:schemeClr val="tx1"/>
                          </a:solidFill>
                        </a:rPr>
                        <a:t>instrucciones</a:t>
                      </a:r>
                      <a:r>
                        <a:rPr lang="en-GB" sz="2000" dirty="0">
                          <a:solidFill>
                            <a:schemeClr val="tx1"/>
                          </a:solidFill>
                        </a:rPr>
                        <a:t> en la </a:t>
                      </a:r>
                      <a:r>
                        <a:rPr lang="en-GB" sz="2000" dirty="0" err="1">
                          <a:solidFill>
                            <a:schemeClr val="tx1"/>
                          </a:solidFill>
                        </a:rPr>
                        <a:t>estación</a:t>
                      </a:r>
                      <a:r>
                        <a:rPr lang="en-GB" sz="200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pPr algn="ctr"/>
                      <a:r>
                        <a:rPr lang="en-GB" sz="2000" b="1" dirty="0">
                          <a:solidFill>
                            <a:schemeClr val="tx1"/>
                          </a:solidFill>
                        </a:rPr>
                        <a:t>6</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dirty="0">
                          <a:solidFill>
                            <a:schemeClr val="tx1"/>
                          </a:solidFill>
                        </a:rPr>
                        <a:t>Estamos felices en la playa y en las </a:t>
                      </a:r>
                      <a:r>
                        <a:rPr lang="en-GB" sz="2000" dirty="0" err="1">
                          <a:solidFill>
                            <a:schemeClr val="tx1"/>
                          </a:solidFill>
                        </a:rPr>
                        <a:t>tiendas</a:t>
                      </a:r>
                      <a:r>
                        <a:rPr lang="en-GB" sz="2000" baseline="0" dirty="0">
                          <a:solidFill>
                            <a:schemeClr val="tx1"/>
                          </a:solidFill>
                        </a:rPr>
                        <a:t>.</a:t>
                      </a:r>
                      <a:r>
                        <a:rPr lang="en-GB" sz="2000"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solidFill>
                          <a:schemeClr val="tx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0" name="TextBox 9"/>
          <p:cNvSpPr txBox="1"/>
          <p:nvPr/>
        </p:nvSpPr>
        <p:spPr>
          <a:xfrm>
            <a:off x="99588" y="1667691"/>
            <a:ext cx="10836695" cy="400110"/>
          </a:xfrm>
          <a:prstGeom prst="rect">
            <a:avLst/>
          </a:prstGeom>
          <a:noFill/>
        </p:spPr>
        <p:txBody>
          <a:bodyPr wrap="square" rtlCol="0">
            <a:spAutoFit/>
          </a:bodyPr>
          <a:lstStyle/>
          <a:p>
            <a:r>
              <a:rPr lang="en-GB" sz="2000" b="1" dirty="0"/>
              <a:t>La </a:t>
            </a:r>
            <a:r>
              <a:rPr lang="en-GB" sz="2000" b="1" dirty="0" err="1"/>
              <a:t>familia</a:t>
            </a:r>
            <a:r>
              <a:rPr lang="en-GB" sz="2000" b="1" dirty="0"/>
              <a:t> escribe </a:t>
            </a:r>
            <a:r>
              <a:rPr lang="en-GB" sz="2000" b="1" dirty="0" err="1"/>
              <a:t>una</a:t>
            </a:r>
            <a:r>
              <a:rPr lang="en-GB" sz="2000" b="1" dirty="0"/>
              <a:t> postal.  Lee las </a:t>
            </a:r>
            <a:r>
              <a:rPr lang="en-GB" sz="2000" b="1" dirty="0" err="1"/>
              <a:t>frases</a:t>
            </a:r>
            <a:r>
              <a:rPr lang="en-GB" sz="2000" b="1" dirty="0"/>
              <a:t>.  ¿</a:t>
            </a:r>
            <a:r>
              <a:rPr lang="en-GB" sz="2000" b="1" dirty="0" err="1"/>
              <a:t>Qué</a:t>
            </a:r>
            <a:r>
              <a:rPr lang="en-GB" sz="2000" b="1" dirty="0"/>
              <a:t> dice la </a:t>
            </a:r>
            <a:r>
              <a:rPr lang="en-GB" sz="2000" b="1" dirty="0" err="1"/>
              <a:t>familia</a:t>
            </a:r>
            <a:r>
              <a:rPr lang="en-GB" sz="2000" b="1" dirty="0"/>
              <a:t>?</a:t>
            </a:r>
          </a:p>
        </p:txBody>
      </p:sp>
      <p:sp>
        <p:nvSpPr>
          <p:cNvPr id="11" name="TextBox 10"/>
          <p:cNvSpPr txBox="1"/>
          <p:nvPr/>
        </p:nvSpPr>
        <p:spPr>
          <a:xfrm>
            <a:off x="8775665" y="1429983"/>
            <a:ext cx="1678675" cy="707886"/>
          </a:xfrm>
          <a:prstGeom prst="rect">
            <a:avLst/>
          </a:prstGeom>
          <a:noFill/>
        </p:spPr>
        <p:txBody>
          <a:bodyPr wrap="square" rtlCol="0">
            <a:spAutoFit/>
          </a:bodyPr>
          <a:lstStyle/>
          <a:p>
            <a:pPr algn="ctr"/>
            <a:r>
              <a:rPr lang="en-GB" sz="2000" b="1" dirty="0"/>
              <a:t>In general</a:t>
            </a:r>
          </a:p>
          <a:p>
            <a:pPr algn="ctr"/>
            <a:r>
              <a:rPr lang="en-GB" sz="2000" dirty="0"/>
              <a:t>(trait)</a:t>
            </a:r>
          </a:p>
        </p:txBody>
      </p:sp>
      <p:sp>
        <p:nvSpPr>
          <p:cNvPr id="12" name="TextBox 11"/>
          <p:cNvSpPr txBox="1"/>
          <p:nvPr/>
        </p:nvSpPr>
        <p:spPr>
          <a:xfrm>
            <a:off x="9964148" y="1400271"/>
            <a:ext cx="2499904" cy="707886"/>
          </a:xfrm>
          <a:prstGeom prst="rect">
            <a:avLst/>
          </a:prstGeom>
          <a:noFill/>
        </p:spPr>
        <p:txBody>
          <a:bodyPr wrap="square" rtlCol="0">
            <a:spAutoFit/>
          </a:bodyPr>
          <a:lstStyle/>
          <a:p>
            <a:pPr algn="ctr"/>
            <a:r>
              <a:rPr lang="en-GB" sz="2000" b="1" dirty="0"/>
              <a:t>On holiday</a:t>
            </a:r>
          </a:p>
          <a:p>
            <a:pPr algn="ctr"/>
            <a:r>
              <a:rPr lang="en-GB" sz="2000" dirty="0"/>
              <a:t>(state)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67" y="2133475"/>
            <a:ext cx="462233" cy="481492"/>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644" y="2709203"/>
            <a:ext cx="462233" cy="48149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66" y="3239768"/>
            <a:ext cx="462233" cy="481492"/>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9861" y="3791741"/>
            <a:ext cx="462233" cy="481492"/>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2728" y="4333010"/>
            <a:ext cx="462233" cy="481492"/>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8965" y="4909822"/>
            <a:ext cx="462233" cy="481492"/>
          </a:xfrm>
          <a:prstGeom prst="rect">
            <a:avLst/>
          </a:prstGeom>
        </p:spPr>
      </p:pic>
      <p:sp>
        <p:nvSpPr>
          <p:cNvPr id="21" name="TextBox 20"/>
          <p:cNvSpPr txBox="1"/>
          <p:nvPr/>
        </p:nvSpPr>
        <p:spPr>
          <a:xfrm>
            <a:off x="73252" y="5961172"/>
            <a:ext cx="5672921" cy="400110"/>
          </a:xfrm>
          <a:prstGeom prst="rect">
            <a:avLst/>
          </a:prstGeom>
          <a:noFill/>
          <a:ln w="28575">
            <a:noFill/>
          </a:ln>
        </p:spPr>
        <p:txBody>
          <a:bodyPr wrap="square" rtlCol="0">
            <a:spAutoFit/>
          </a:bodyPr>
          <a:lstStyle/>
          <a:p>
            <a:r>
              <a:rPr lang="en-GB" sz="2000" dirty="0"/>
              <a:t>*los </a:t>
            </a:r>
            <a:r>
              <a:rPr lang="en-GB" sz="2000" dirty="0" err="1"/>
              <a:t>surfistas</a:t>
            </a:r>
            <a:r>
              <a:rPr lang="en-GB" sz="2000" dirty="0"/>
              <a:t> – surfers   *el ascensor – lift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7935" y="161243"/>
            <a:ext cx="1622068" cy="1157075"/>
          </a:xfrm>
          <a:prstGeom prst="rect">
            <a:avLst/>
          </a:prstGeom>
        </p:spPr>
      </p:pic>
      <p:sp>
        <p:nvSpPr>
          <p:cNvPr id="22"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7" name="Title 6"/>
          <p:cNvSpPr>
            <a:spLocks noGrp="1"/>
          </p:cNvSpPr>
          <p:nvPr>
            <p:ph type="title"/>
          </p:nvPr>
        </p:nvSpPr>
        <p:spPr>
          <a:xfrm>
            <a:off x="0" y="213557"/>
            <a:ext cx="5413664" cy="647577"/>
          </a:xfrm>
        </p:spPr>
        <p:txBody>
          <a:bodyPr>
            <a:noAutofit/>
          </a:bodyPr>
          <a:lstStyle/>
          <a:p>
            <a:r>
              <a:rPr lang="en-GB" sz="2800" b="1" dirty="0">
                <a:solidFill>
                  <a:schemeClr val="bg1"/>
                </a:solidFill>
              </a:rPr>
              <a:t>La </a:t>
            </a:r>
            <a:r>
              <a:rPr lang="en-GB" sz="2800" b="1" dirty="0" err="1">
                <a:solidFill>
                  <a:schemeClr val="bg1"/>
                </a:solidFill>
              </a:rPr>
              <a:t>familia</a:t>
            </a:r>
            <a:r>
              <a:rPr lang="en-GB" sz="2800" b="1" dirty="0">
                <a:solidFill>
                  <a:schemeClr val="bg1"/>
                </a:solidFill>
              </a:rPr>
              <a:t> de </a:t>
            </a:r>
            <a:r>
              <a:rPr lang="en-GB" sz="2800" b="1" dirty="0" err="1">
                <a:solidFill>
                  <a:schemeClr val="bg1"/>
                </a:solidFill>
              </a:rPr>
              <a:t>vacaciones</a:t>
            </a:r>
            <a:endParaRPr lang="en-GB" sz="2800" b="1" dirty="0">
              <a:solidFill>
                <a:schemeClr val="bg1"/>
              </a:solidFill>
            </a:endParaRPr>
          </a:p>
        </p:txBody>
      </p:sp>
      <p:pic>
        <p:nvPicPr>
          <p:cNvPr id="20" name="Picture 19" descr="A person and person sitting on a bench&#10;&#10;Description automatically generated">
            <a:extLst>
              <a:ext uri="{FF2B5EF4-FFF2-40B4-BE49-F238E27FC236}">
                <a16:creationId xmlns:a16="http://schemas.microsoft.com/office/drawing/2014/main" id="{2CDA5625-A11C-484A-8B18-25CCFCA35C7B}"/>
              </a:ext>
            </a:extLst>
          </p:cNvPr>
          <p:cNvPicPr>
            <a:picLocks noChangeAspect="1"/>
          </p:cNvPicPr>
          <p:nvPr/>
        </p:nvPicPr>
        <p:blipFill rotWithShape="1">
          <a:blip r:embed="rId5">
            <a:extLst>
              <a:ext uri="{28A0092B-C50C-407E-A947-70E740481C1C}">
                <a14:useLocalDpi xmlns:a14="http://schemas.microsoft.com/office/drawing/2010/main" val="0"/>
              </a:ext>
            </a:extLst>
          </a:blip>
          <a:srcRect l="27945" t="18057" r="31023" b="47593"/>
          <a:stretch/>
        </p:blipFill>
        <p:spPr>
          <a:xfrm>
            <a:off x="7244274" y="14541"/>
            <a:ext cx="2401293" cy="1130720"/>
          </a:xfrm>
          <a:prstGeom prst="rect">
            <a:avLst/>
          </a:prstGeom>
        </p:spPr>
      </p:pic>
      <p:pic>
        <p:nvPicPr>
          <p:cNvPr id="24" name="Picture 23" descr="A cartoon of a child with red hair&#10;&#10;Description automatically generated">
            <a:extLst>
              <a:ext uri="{FF2B5EF4-FFF2-40B4-BE49-F238E27FC236}">
                <a16:creationId xmlns:a16="http://schemas.microsoft.com/office/drawing/2014/main" id="{C3BE940A-921B-4542-9B36-D33FEA5B9A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6981" y="213557"/>
            <a:ext cx="998224" cy="998224"/>
          </a:xfrm>
          <a:prstGeom prst="rect">
            <a:avLst/>
          </a:prstGeom>
        </p:spPr>
      </p:pic>
      <p:pic>
        <p:nvPicPr>
          <p:cNvPr id="26" name="Picture 25" descr="A cartoon of a child's face&#10;&#10;Description automatically generated">
            <a:extLst>
              <a:ext uri="{FF2B5EF4-FFF2-40B4-BE49-F238E27FC236}">
                <a16:creationId xmlns:a16="http://schemas.microsoft.com/office/drawing/2014/main" id="{FA8A292F-898B-4DBF-B653-1C9EBE248F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5876" y="233531"/>
            <a:ext cx="998224" cy="998224"/>
          </a:xfrm>
          <a:prstGeom prst="rect">
            <a:avLst/>
          </a:prstGeom>
        </p:spPr>
      </p:pic>
    </p:spTree>
    <p:extLst>
      <p:ext uri="{BB962C8B-B14F-4D97-AF65-F5344CB8AC3E}">
        <p14:creationId xmlns:p14="http://schemas.microsoft.com/office/powerpoint/2010/main" val="12811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descr="Table for exercises"/>
          <p:cNvGraphicFramePr>
            <a:graphicFrameLocks noGrp="1"/>
          </p:cNvGraphicFramePr>
          <p:nvPr>
            <p:extLst>
              <p:ext uri="{D42A27DB-BD31-4B8C-83A1-F6EECF244321}">
                <p14:modId xmlns:p14="http://schemas.microsoft.com/office/powerpoint/2010/main" val="1934840179"/>
              </p:ext>
            </p:extLst>
          </p:nvPr>
        </p:nvGraphicFramePr>
        <p:xfrm>
          <a:off x="225396" y="2170705"/>
          <a:ext cx="11790295" cy="3339726"/>
        </p:xfrm>
        <a:graphic>
          <a:graphicData uri="http://schemas.openxmlformats.org/drawingml/2006/table">
            <a:tbl>
              <a:tblPr firstRow="1" bandRow="1">
                <a:tableStyleId>{5940675A-B579-460E-94D1-54222C63F5DA}</a:tableStyleId>
              </a:tblPr>
              <a:tblGrid>
                <a:gridCol w="402401">
                  <a:extLst>
                    <a:ext uri="{9D8B030D-6E8A-4147-A177-3AD203B41FA5}">
                      <a16:colId xmlns:a16="http://schemas.microsoft.com/office/drawing/2014/main" val="20000"/>
                    </a:ext>
                  </a:extLst>
                </a:gridCol>
                <a:gridCol w="8297839">
                  <a:extLst>
                    <a:ext uri="{9D8B030D-6E8A-4147-A177-3AD203B41FA5}">
                      <a16:colId xmlns:a16="http://schemas.microsoft.com/office/drawing/2014/main" val="2718503455"/>
                    </a:ext>
                  </a:extLst>
                </a:gridCol>
                <a:gridCol w="1473958">
                  <a:extLst>
                    <a:ext uri="{9D8B030D-6E8A-4147-A177-3AD203B41FA5}">
                      <a16:colId xmlns:a16="http://schemas.microsoft.com/office/drawing/2014/main" val="20001"/>
                    </a:ext>
                  </a:extLst>
                </a:gridCol>
                <a:gridCol w="1616097">
                  <a:extLst>
                    <a:ext uri="{9D8B030D-6E8A-4147-A177-3AD203B41FA5}">
                      <a16:colId xmlns:a16="http://schemas.microsoft.com/office/drawing/2014/main" val="3330833188"/>
                    </a:ext>
                  </a:extLst>
                </a:gridCol>
              </a:tblGrid>
              <a:tr h="556621">
                <a:tc>
                  <a:txBody>
                    <a:bodyPr/>
                    <a:lstStyle/>
                    <a:p>
                      <a:pPr algn="ctr"/>
                      <a:r>
                        <a:rPr lang="en-GB" sz="2000" b="1" dirty="0">
                          <a:solidFill>
                            <a:schemeClr val="tx1"/>
                          </a:solidFill>
                        </a:rPr>
                        <a:t>1</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u="sng" dirty="0">
                          <a:solidFill>
                            <a:schemeClr val="tx1"/>
                          </a:solidFill>
                        </a:rPr>
                        <a:t>Estamos </a:t>
                      </a:r>
                      <a:r>
                        <a:rPr lang="en-GB" sz="2000" u="sng" dirty="0" err="1">
                          <a:solidFill>
                            <a:schemeClr val="tx1"/>
                          </a:solidFill>
                        </a:rPr>
                        <a:t>morenos</a:t>
                      </a:r>
                      <a:r>
                        <a:rPr lang="en-GB" sz="2000" dirty="0">
                          <a:solidFill>
                            <a:schemeClr val="tx1"/>
                          </a:solidFill>
                        </a:rPr>
                        <a:t> como</a:t>
                      </a:r>
                      <a:r>
                        <a:rPr lang="en-GB" sz="2000" baseline="0" dirty="0">
                          <a:solidFill>
                            <a:schemeClr val="tx1"/>
                          </a:solidFill>
                        </a:rPr>
                        <a:t> </a:t>
                      </a:r>
                      <a:r>
                        <a:rPr lang="en-GB" sz="2000" baseline="0" dirty="0" err="1">
                          <a:solidFill>
                            <a:schemeClr val="tx1"/>
                          </a:solidFill>
                        </a:rPr>
                        <a:t>los</a:t>
                      </a:r>
                      <a:r>
                        <a:rPr lang="en-GB" sz="2000" baseline="0" dirty="0">
                          <a:solidFill>
                            <a:schemeClr val="tx1"/>
                          </a:solidFill>
                        </a:rPr>
                        <a:t> </a:t>
                      </a:r>
                      <a:r>
                        <a:rPr lang="en-GB" sz="2000" baseline="0" dirty="0" err="1">
                          <a:solidFill>
                            <a:schemeClr val="tx1"/>
                          </a:solidFill>
                        </a:rPr>
                        <a:t>surfistas</a:t>
                      </a:r>
                      <a:r>
                        <a:rPr lang="en-GB" sz="2000" baseline="0" dirty="0">
                          <a:solidFill>
                            <a:schemeClr val="tx1"/>
                          </a:solidFill>
                        </a:rPr>
                        <a:t>.</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pPr algn="ctr"/>
                      <a:r>
                        <a:rPr lang="en-GB" sz="2000" b="1" dirty="0">
                          <a:solidFill>
                            <a:schemeClr val="tx1"/>
                          </a:solidFill>
                        </a:rPr>
                        <a:t>2</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u="sng" dirty="0">
                          <a:solidFill>
                            <a:schemeClr val="tx1"/>
                          </a:solidFill>
                        </a:rPr>
                        <a:t>Somos</a:t>
                      </a:r>
                      <a:r>
                        <a:rPr lang="en-GB" sz="2000" u="sng" baseline="0" dirty="0">
                          <a:solidFill>
                            <a:schemeClr val="tx1"/>
                          </a:solidFill>
                        </a:rPr>
                        <a:t> </a:t>
                      </a:r>
                      <a:r>
                        <a:rPr lang="en-GB" sz="2000" u="sng" baseline="0" dirty="0" err="1">
                          <a:solidFill>
                            <a:schemeClr val="tx1"/>
                          </a:solidFill>
                        </a:rPr>
                        <a:t>tranquilos</a:t>
                      </a:r>
                      <a:r>
                        <a:rPr lang="en-GB" sz="2000" baseline="0" dirty="0">
                          <a:solidFill>
                            <a:schemeClr val="tx1"/>
                          </a:solidFill>
                        </a:rPr>
                        <a:t>, </a:t>
                      </a:r>
                      <a:r>
                        <a:rPr lang="en-GB" sz="2000" baseline="0" dirty="0" err="1">
                          <a:solidFill>
                            <a:schemeClr val="tx1"/>
                          </a:solidFill>
                        </a:rPr>
                        <a:t>descansamos</a:t>
                      </a:r>
                      <a:r>
                        <a:rPr lang="en-GB" sz="2000" baseline="0" dirty="0">
                          <a:solidFill>
                            <a:schemeClr val="tx1"/>
                          </a:solidFill>
                        </a:rPr>
                        <a:t> en el hotel.</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pPr algn="ctr"/>
                      <a:r>
                        <a:rPr lang="en-GB" sz="2000" b="1" dirty="0">
                          <a:solidFill>
                            <a:schemeClr val="tx1"/>
                          </a:solidFill>
                        </a:rPr>
                        <a:t>4</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u="sng" dirty="0">
                          <a:solidFill>
                            <a:schemeClr val="tx1"/>
                          </a:solidFill>
                        </a:rPr>
                        <a:t>Estamos locos</a:t>
                      </a:r>
                      <a:r>
                        <a:rPr lang="en-GB" sz="2000" dirty="0">
                          <a:solidFill>
                            <a:schemeClr val="tx1"/>
                          </a:solidFill>
                        </a:rPr>
                        <a:t> por las </a:t>
                      </a:r>
                      <a:r>
                        <a:rPr lang="en-GB" sz="2000" dirty="0" err="1">
                          <a:solidFill>
                            <a:schemeClr val="tx1"/>
                          </a:solidFill>
                        </a:rPr>
                        <a:t>noches</a:t>
                      </a:r>
                      <a:r>
                        <a:rPr lang="en-GB" sz="2000" dirty="0">
                          <a:solidFill>
                            <a:schemeClr val="tx1"/>
                          </a:solidFill>
                        </a:rPr>
                        <a:t>,</a:t>
                      </a:r>
                      <a:r>
                        <a:rPr lang="en-GB" sz="2000" baseline="0" dirty="0">
                          <a:solidFill>
                            <a:schemeClr val="tx1"/>
                          </a:solidFill>
                        </a:rPr>
                        <a:t> </a:t>
                      </a:r>
                      <a:r>
                        <a:rPr lang="en-GB" sz="2000" baseline="0" dirty="0" err="1">
                          <a:solidFill>
                            <a:schemeClr val="tx1"/>
                          </a:solidFill>
                        </a:rPr>
                        <a:t>bailamos</a:t>
                      </a:r>
                      <a:r>
                        <a:rPr lang="en-GB" sz="2000" baseline="0" dirty="0">
                          <a:solidFill>
                            <a:schemeClr val="tx1"/>
                          </a:solidFill>
                        </a:rPr>
                        <a:t> mucho en las </a:t>
                      </a:r>
                      <a:r>
                        <a:rPr lang="en-GB" sz="2000" baseline="0" dirty="0" err="1">
                          <a:solidFill>
                            <a:schemeClr val="tx1"/>
                          </a:solidFill>
                        </a:rPr>
                        <a:t>discotecas</a:t>
                      </a:r>
                      <a:r>
                        <a:rPr lang="en-GB" sz="2000" baseline="0" dirty="0">
                          <a:solidFill>
                            <a:schemeClr val="tx1"/>
                          </a:solidFill>
                        </a:rPr>
                        <a:t>.</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pPr algn="ctr"/>
                      <a:r>
                        <a:rPr lang="en-GB" sz="2000" b="1" dirty="0">
                          <a:solidFill>
                            <a:schemeClr val="tx1"/>
                          </a:solidFill>
                        </a:rPr>
                        <a:t>5</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dirty="0">
                          <a:solidFill>
                            <a:schemeClr val="tx1"/>
                          </a:solidFill>
                        </a:rPr>
                        <a:t>No</a:t>
                      </a:r>
                      <a:r>
                        <a:rPr lang="en-GB" sz="2000" baseline="0" dirty="0">
                          <a:solidFill>
                            <a:schemeClr val="tx1"/>
                          </a:solidFill>
                        </a:rPr>
                        <a:t> </a:t>
                      </a:r>
                      <a:r>
                        <a:rPr lang="en-GB" sz="2000" baseline="0" dirty="0" err="1">
                          <a:solidFill>
                            <a:schemeClr val="tx1"/>
                          </a:solidFill>
                        </a:rPr>
                        <a:t>usamos</a:t>
                      </a:r>
                      <a:r>
                        <a:rPr lang="en-GB" sz="2000" baseline="0" dirty="0">
                          <a:solidFill>
                            <a:schemeClr val="tx1"/>
                          </a:solidFill>
                        </a:rPr>
                        <a:t> el </a:t>
                      </a:r>
                      <a:r>
                        <a:rPr lang="en-GB" sz="2000" baseline="0" dirty="0" err="1">
                          <a:solidFill>
                            <a:schemeClr val="tx1"/>
                          </a:solidFill>
                        </a:rPr>
                        <a:t>ascensor</a:t>
                      </a:r>
                      <a:r>
                        <a:rPr lang="en-GB" sz="2000" baseline="0" dirty="0">
                          <a:solidFill>
                            <a:schemeClr val="tx1"/>
                          </a:solidFill>
                        </a:rPr>
                        <a:t>* en el hotel </a:t>
                      </a:r>
                      <a:r>
                        <a:rPr lang="en-GB" sz="2000" baseline="0" dirty="0" err="1">
                          <a:solidFill>
                            <a:schemeClr val="tx1"/>
                          </a:solidFill>
                        </a:rPr>
                        <a:t>porque</a:t>
                      </a:r>
                      <a:r>
                        <a:rPr lang="en-GB" sz="2000" baseline="0" dirty="0">
                          <a:solidFill>
                            <a:schemeClr val="tx1"/>
                          </a:solidFill>
                        </a:rPr>
                        <a:t> </a:t>
                      </a:r>
                      <a:r>
                        <a:rPr lang="en-GB" sz="2000" u="sng" baseline="0" dirty="0">
                          <a:solidFill>
                            <a:schemeClr val="tx1"/>
                          </a:solidFill>
                        </a:rPr>
                        <a:t>somos </a:t>
                      </a:r>
                      <a:r>
                        <a:rPr lang="en-GB" sz="2000" u="sng" baseline="0" dirty="0" err="1">
                          <a:solidFill>
                            <a:schemeClr val="tx1"/>
                          </a:solidFill>
                        </a:rPr>
                        <a:t>nerviosos</a:t>
                      </a:r>
                      <a:r>
                        <a:rPr lang="en-GB" sz="2000" baseline="0" dirty="0">
                          <a:solidFill>
                            <a:schemeClr val="tx1"/>
                          </a:solidFill>
                        </a:rPr>
                        <a:t>.</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pPr algn="ctr"/>
                      <a:r>
                        <a:rPr lang="en-GB" sz="2000" b="1" dirty="0">
                          <a:solidFill>
                            <a:schemeClr val="tx1"/>
                          </a:solidFill>
                        </a:rPr>
                        <a:t>6</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u="sng" dirty="0">
                          <a:solidFill>
                            <a:schemeClr val="tx1"/>
                          </a:solidFill>
                        </a:rPr>
                        <a:t>Somos </a:t>
                      </a:r>
                      <a:r>
                        <a:rPr lang="en-GB" sz="2000" u="sng" dirty="0" err="1">
                          <a:solidFill>
                            <a:schemeClr val="tx1"/>
                          </a:solidFill>
                        </a:rPr>
                        <a:t>serios</a:t>
                      </a:r>
                      <a:r>
                        <a:rPr lang="en-GB" sz="2000" dirty="0">
                          <a:solidFill>
                            <a:schemeClr val="tx1"/>
                          </a:solidFill>
                        </a:rPr>
                        <a:t>, </a:t>
                      </a:r>
                      <a:r>
                        <a:rPr lang="en-GB" sz="2000" dirty="0" err="1">
                          <a:solidFill>
                            <a:schemeClr val="tx1"/>
                          </a:solidFill>
                        </a:rPr>
                        <a:t>escuchamos</a:t>
                      </a:r>
                      <a:r>
                        <a:rPr lang="en-GB" sz="2000" dirty="0">
                          <a:solidFill>
                            <a:schemeClr val="tx1"/>
                          </a:solidFill>
                        </a:rPr>
                        <a:t> las </a:t>
                      </a:r>
                      <a:r>
                        <a:rPr lang="en-GB" sz="2000" dirty="0" err="1">
                          <a:solidFill>
                            <a:schemeClr val="tx1"/>
                          </a:solidFill>
                        </a:rPr>
                        <a:t>instrucciones</a:t>
                      </a:r>
                      <a:r>
                        <a:rPr lang="en-GB" sz="2000" dirty="0">
                          <a:solidFill>
                            <a:schemeClr val="tx1"/>
                          </a:solidFill>
                        </a:rPr>
                        <a:t> en la </a:t>
                      </a:r>
                      <a:r>
                        <a:rPr lang="en-GB" sz="2000" dirty="0" err="1">
                          <a:solidFill>
                            <a:schemeClr val="tx1"/>
                          </a:solidFill>
                        </a:rPr>
                        <a:t>estación</a:t>
                      </a:r>
                      <a:r>
                        <a:rPr lang="en-GB" sz="200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pPr algn="ctr"/>
                      <a:r>
                        <a:rPr lang="en-GB" sz="2000" b="1" dirty="0">
                          <a:solidFill>
                            <a:schemeClr val="tx1"/>
                          </a:solidFill>
                        </a:rPr>
                        <a:t>7</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u="sng" dirty="0">
                          <a:solidFill>
                            <a:schemeClr val="tx1"/>
                          </a:solidFill>
                        </a:rPr>
                        <a:t>Estamos felices</a:t>
                      </a:r>
                      <a:r>
                        <a:rPr lang="en-GB" sz="2000" u="none" dirty="0">
                          <a:solidFill>
                            <a:schemeClr val="tx1"/>
                          </a:solidFill>
                        </a:rPr>
                        <a:t> </a:t>
                      </a:r>
                      <a:r>
                        <a:rPr lang="en-GB" sz="2000" dirty="0">
                          <a:solidFill>
                            <a:schemeClr val="tx1"/>
                          </a:solidFill>
                        </a:rPr>
                        <a:t>en la playa y en las </a:t>
                      </a:r>
                      <a:r>
                        <a:rPr lang="en-GB" sz="2000" dirty="0" err="1">
                          <a:solidFill>
                            <a:schemeClr val="tx1"/>
                          </a:solidFill>
                        </a:rPr>
                        <a:t>tiendas</a:t>
                      </a:r>
                      <a:r>
                        <a:rPr lang="en-GB" sz="2000" baseline="0" dirty="0">
                          <a:solidFill>
                            <a:schemeClr val="tx1"/>
                          </a:solidFill>
                        </a:rPr>
                        <a:t>.</a:t>
                      </a:r>
                      <a:r>
                        <a:rPr lang="en-GB" sz="2000"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en-GB" sz="20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0" name="TextBox 9"/>
          <p:cNvSpPr txBox="1"/>
          <p:nvPr/>
        </p:nvSpPr>
        <p:spPr>
          <a:xfrm>
            <a:off x="133759" y="1760429"/>
            <a:ext cx="10836695" cy="400110"/>
          </a:xfrm>
          <a:prstGeom prst="rect">
            <a:avLst/>
          </a:prstGeom>
          <a:noFill/>
        </p:spPr>
        <p:txBody>
          <a:bodyPr wrap="square" rtlCol="0">
            <a:spAutoFit/>
          </a:bodyPr>
          <a:lstStyle/>
          <a:p>
            <a:r>
              <a:rPr lang="en-GB" sz="2000" b="1" dirty="0"/>
              <a:t>Lee </a:t>
            </a:r>
            <a:r>
              <a:rPr lang="en-GB" sz="2000" b="1" dirty="0" err="1"/>
              <a:t>otra</a:t>
            </a:r>
            <a:r>
              <a:rPr lang="en-GB" sz="2000" b="1" dirty="0"/>
              <a:t> </a:t>
            </a:r>
            <a:r>
              <a:rPr lang="en-GB" sz="2000" b="1" dirty="0" err="1"/>
              <a:t>vez</a:t>
            </a:r>
            <a:r>
              <a:rPr lang="en-GB" sz="2000" b="1" dirty="0"/>
              <a:t>. Escribe las </a:t>
            </a:r>
            <a:r>
              <a:rPr lang="en-GB" sz="2000" b="1" dirty="0" err="1"/>
              <a:t>frases</a:t>
            </a:r>
            <a:r>
              <a:rPr lang="en-GB" sz="2000" b="1" dirty="0"/>
              <a:t> </a:t>
            </a:r>
            <a:r>
              <a:rPr lang="en-GB" sz="2000" b="1" u="sng" dirty="0" err="1"/>
              <a:t>subrayadas</a:t>
            </a:r>
            <a:r>
              <a:rPr lang="en-GB" sz="2000" b="1" dirty="0"/>
              <a:t> </a:t>
            </a:r>
            <a:r>
              <a:rPr lang="en-GB" sz="2000" b="1" dirty="0" err="1"/>
              <a:t>en</a:t>
            </a:r>
            <a:r>
              <a:rPr lang="en-GB" sz="2000" b="1" dirty="0"/>
              <a:t> </a:t>
            </a:r>
            <a:r>
              <a:rPr lang="en-GB" sz="2000" b="1" dirty="0" err="1"/>
              <a:t>inglés</a:t>
            </a:r>
            <a:r>
              <a:rPr lang="en-GB" sz="2000" b="1" dirty="0"/>
              <a:t>.</a:t>
            </a:r>
            <a:endParaRPr lang="en-GB" sz="2000" b="1" u="sng" dirty="0"/>
          </a:p>
        </p:txBody>
      </p:sp>
      <p:sp>
        <p:nvSpPr>
          <p:cNvPr id="11" name="TextBox 10"/>
          <p:cNvSpPr txBox="1"/>
          <p:nvPr/>
        </p:nvSpPr>
        <p:spPr>
          <a:xfrm>
            <a:off x="8822966" y="1485627"/>
            <a:ext cx="1678675" cy="707886"/>
          </a:xfrm>
          <a:prstGeom prst="rect">
            <a:avLst/>
          </a:prstGeom>
          <a:noFill/>
        </p:spPr>
        <p:txBody>
          <a:bodyPr wrap="square" rtlCol="0">
            <a:spAutoFit/>
          </a:bodyPr>
          <a:lstStyle/>
          <a:p>
            <a:pPr algn="ctr"/>
            <a:r>
              <a:rPr lang="en-GB" sz="2000" b="1" dirty="0"/>
              <a:t>In general</a:t>
            </a:r>
          </a:p>
          <a:p>
            <a:pPr algn="ctr"/>
            <a:r>
              <a:rPr lang="en-GB" sz="2000" dirty="0"/>
              <a:t>(trait)</a:t>
            </a:r>
          </a:p>
        </p:txBody>
      </p:sp>
      <p:sp>
        <p:nvSpPr>
          <p:cNvPr id="12" name="TextBox 11"/>
          <p:cNvSpPr txBox="1"/>
          <p:nvPr/>
        </p:nvSpPr>
        <p:spPr>
          <a:xfrm>
            <a:off x="9924675" y="1485627"/>
            <a:ext cx="2499904" cy="707886"/>
          </a:xfrm>
          <a:prstGeom prst="rect">
            <a:avLst/>
          </a:prstGeom>
          <a:noFill/>
        </p:spPr>
        <p:txBody>
          <a:bodyPr wrap="square" rtlCol="0">
            <a:spAutoFit/>
          </a:bodyPr>
          <a:lstStyle/>
          <a:p>
            <a:pPr algn="ctr"/>
            <a:r>
              <a:rPr lang="en-GB" sz="2000" b="1" dirty="0"/>
              <a:t>On holiday</a:t>
            </a:r>
          </a:p>
          <a:p>
            <a:pPr algn="ctr"/>
            <a:r>
              <a:rPr lang="en-GB" sz="2000" dirty="0"/>
              <a:t>(state)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511" y="2205164"/>
            <a:ext cx="462233" cy="481492"/>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188" y="2780892"/>
            <a:ext cx="462233" cy="481492"/>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510" y="3310950"/>
            <a:ext cx="462233" cy="48149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657" y="3861616"/>
            <a:ext cx="462233" cy="481492"/>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658" y="4395284"/>
            <a:ext cx="462233" cy="481492"/>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509" y="5006086"/>
            <a:ext cx="462233" cy="48149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7572" y="190494"/>
            <a:ext cx="1622068" cy="1157075"/>
          </a:xfrm>
          <a:prstGeom prst="rect">
            <a:avLst/>
          </a:prstGeom>
        </p:spPr>
      </p:pic>
      <p:sp>
        <p:nvSpPr>
          <p:cNvPr id="30"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1" name="Title 30"/>
          <p:cNvSpPr>
            <a:spLocks noGrp="1"/>
          </p:cNvSpPr>
          <p:nvPr>
            <p:ph type="title"/>
          </p:nvPr>
        </p:nvSpPr>
        <p:spPr>
          <a:xfrm>
            <a:off x="-1" y="213557"/>
            <a:ext cx="5517573" cy="647577"/>
          </a:xfrm>
        </p:spPr>
        <p:txBody>
          <a:bodyPr>
            <a:noAutofit/>
          </a:bodyPr>
          <a:lstStyle/>
          <a:p>
            <a:r>
              <a:rPr lang="en-GB" sz="2800" dirty="0"/>
              <a:t>La</a:t>
            </a:r>
            <a:r>
              <a:rPr lang="en-GB" sz="2800" b="1" dirty="0">
                <a:solidFill>
                  <a:schemeClr val="bg1"/>
                </a:solidFill>
              </a:rPr>
              <a:t> </a:t>
            </a:r>
            <a:r>
              <a:rPr lang="en-GB" sz="2800" b="1" dirty="0" err="1">
                <a:solidFill>
                  <a:schemeClr val="bg1"/>
                </a:solidFill>
              </a:rPr>
              <a:t>familia</a:t>
            </a:r>
            <a:r>
              <a:rPr lang="en-GB" sz="2800" b="1" dirty="0">
                <a:solidFill>
                  <a:schemeClr val="bg1"/>
                </a:solidFill>
              </a:rPr>
              <a:t> de </a:t>
            </a:r>
            <a:r>
              <a:rPr lang="en-GB" sz="2800" b="1" dirty="0" err="1">
                <a:solidFill>
                  <a:schemeClr val="bg1"/>
                </a:solidFill>
              </a:rPr>
              <a:t>vacaciones</a:t>
            </a:r>
            <a:endParaRPr lang="en-GB" sz="2800" b="1" dirty="0">
              <a:solidFill>
                <a:schemeClr val="bg1"/>
              </a:solidFill>
            </a:endParaRPr>
          </a:p>
        </p:txBody>
      </p:sp>
      <p:sp>
        <p:nvSpPr>
          <p:cNvPr id="24" name="TextBox 23">
            <a:extLst>
              <a:ext uri="{FF2B5EF4-FFF2-40B4-BE49-F238E27FC236}">
                <a16:creationId xmlns:a16="http://schemas.microsoft.com/office/drawing/2014/main" id="{8EDBA4C6-323C-42A8-8258-5A0CC1C0B7E4}"/>
              </a:ext>
            </a:extLst>
          </p:cNvPr>
          <p:cNvSpPr txBox="1"/>
          <p:nvPr/>
        </p:nvSpPr>
        <p:spPr>
          <a:xfrm>
            <a:off x="73252" y="5961172"/>
            <a:ext cx="5672921" cy="400110"/>
          </a:xfrm>
          <a:prstGeom prst="rect">
            <a:avLst/>
          </a:prstGeom>
          <a:noFill/>
          <a:ln w="28575">
            <a:noFill/>
          </a:ln>
        </p:spPr>
        <p:txBody>
          <a:bodyPr wrap="square" rtlCol="0">
            <a:spAutoFit/>
          </a:bodyPr>
          <a:lstStyle/>
          <a:p>
            <a:r>
              <a:rPr lang="en-GB" sz="2000" dirty="0"/>
              <a:t>*los </a:t>
            </a:r>
            <a:r>
              <a:rPr lang="en-GB" sz="2000" dirty="0" err="1"/>
              <a:t>surfistas</a:t>
            </a:r>
            <a:r>
              <a:rPr lang="en-GB" sz="2000" dirty="0"/>
              <a:t> – surfers   *el ascensor – lift </a:t>
            </a:r>
          </a:p>
        </p:txBody>
      </p:sp>
      <p:pic>
        <p:nvPicPr>
          <p:cNvPr id="29" name="Picture 28" descr="A person and person sitting on a bench&#10;&#10;Description automatically generated">
            <a:extLst>
              <a:ext uri="{FF2B5EF4-FFF2-40B4-BE49-F238E27FC236}">
                <a16:creationId xmlns:a16="http://schemas.microsoft.com/office/drawing/2014/main" id="{AFF9465E-C182-4C82-BB7A-2F885A438C92}"/>
              </a:ext>
            </a:extLst>
          </p:cNvPr>
          <p:cNvPicPr>
            <a:picLocks noChangeAspect="1"/>
          </p:cNvPicPr>
          <p:nvPr/>
        </p:nvPicPr>
        <p:blipFill rotWithShape="1">
          <a:blip r:embed="rId5">
            <a:extLst>
              <a:ext uri="{28A0092B-C50C-407E-A947-70E740481C1C}">
                <a14:useLocalDpi xmlns:a14="http://schemas.microsoft.com/office/drawing/2010/main" val="0"/>
              </a:ext>
            </a:extLst>
          </a:blip>
          <a:srcRect l="27945" t="18057" r="31023" b="47593"/>
          <a:stretch/>
        </p:blipFill>
        <p:spPr>
          <a:xfrm>
            <a:off x="7244274" y="14541"/>
            <a:ext cx="2401293" cy="1130720"/>
          </a:xfrm>
          <a:prstGeom prst="rect">
            <a:avLst/>
          </a:prstGeom>
        </p:spPr>
      </p:pic>
      <p:pic>
        <p:nvPicPr>
          <p:cNvPr id="33" name="Picture 32" descr="A cartoon of a child with red hair&#10;&#10;Description automatically generated">
            <a:extLst>
              <a:ext uri="{FF2B5EF4-FFF2-40B4-BE49-F238E27FC236}">
                <a16:creationId xmlns:a16="http://schemas.microsoft.com/office/drawing/2014/main" id="{8DCECEF2-7024-47A1-BC0A-0AB23DB365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6981" y="213557"/>
            <a:ext cx="998224" cy="998224"/>
          </a:xfrm>
          <a:prstGeom prst="rect">
            <a:avLst/>
          </a:prstGeom>
        </p:spPr>
      </p:pic>
      <p:pic>
        <p:nvPicPr>
          <p:cNvPr id="34" name="Picture 33" descr="A cartoon of a child's face&#10;&#10;Description automatically generated">
            <a:extLst>
              <a:ext uri="{FF2B5EF4-FFF2-40B4-BE49-F238E27FC236}">
                <a16:creationId xmlns:a16="http://schemas.microsoft.com/office/drawing/2014/main" id="{67150FF9-90EC-49DB-8C94-79916E2279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5876" y="233531"/>
            <a:ext cx="998224" cy="998224"/>
          </a:xfrm>
          <a:prstGeom prst="rect">
            <a:avLst/>
          </a:prstGeom>
        </p:spPr>
      </p:pic>
    </p:spTree>
    <p:extLst>
      <p:ext uri="{BB962C8B-B14F-4D97-AF65-F5344CB8AC3E}">
        <p14:creationId xmlns:p14="http://schemas.microsoft.com/office/powerpoint/2010/main" val="3642413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8">
            <a:extLst>
              <a:ext uri="{FF2B5EF4-FFF2-40B4-BE49-F238E27FC236}">
                <a16:creationId xmlns:a16="http://schemas.microsoft.com/office/drawing/2014/main" id="{29D6B090-A376-63E8-9FEC-33F05ADC15CC}"/>
              </a:ext>
            </a:extLst>
          </p:cNvPr>
          <p:cNvGraphicFramePr>
            <a:graphicFrameLocks noGrp="1"/>
          </p:cNvGraphicFramePr>
          <p:nvPr>
            <p:extLst>
              <p:ext uri="{D42A27DB-BD31-4B8C-83A1-F6EECF244321}">
                <p14:modId xmlns:p14="http://schemas.microsoft.com/office/powerpoint/2010/main" val="3939146706"/>
              </p:ext>
            </p:extLst>
          </p:nvPr>
        </p:nvGraphicFramePr>
        <p:xfrm>
          <a:off x="126460" y="1731055"/>
          <a:ext cx="6018846" cy="2743200"/>
        </p:xfrm>
        <a:graphic>
          <a:graphicData uri="http://schemas.openxmlformats.org/drawingml/2006/table">
            <a:tbl>
              <a:tblPr firstRow="1" bandRow="1">
                <a:tableStyleId>{5940675A-B579-460E-94D1-54222C63F5DA}</a:tableStyleId>
              </a:tblPr>
              <a:tblGrid>
                <a:gridCol w="453697">
                  <a:extLst>
                    <a:ext uri="{9D8B030D-6E8A-4147-A177-3AD203B41FA5}">
                      <a16:colId xmlns:a16="http://schemas.microsoft.com/office/drawing/2014/main" val="1045513878"/>
                    </a:ext>
                  </a:extLst>
                </a:gridCol>
                <a:gridCol w="5565149">
                  <a:extLst>
                    <a:ext uri="{9D8B030D-6E8A-4147-A177-3AD203B41FA5}">
                      <a16:colId xmlns:a16="http://schemas.microsoft.com/office/drawing/2014/main" val="3416061706"/>
                    </a:ext>
                  </a:extLst>
                </a:gridCol>
              </a:tblGrid>
              <a:tr h="370840">
                <a:tc>
                  <a:txBody>
                    <a:bodyPr/>
                    <a:lstStyle/>
                    <a:p>
                      <a:r>
                        <a:rPr lang="en-GB" sz="2400" dirty="0">
                          <a:latin typeface="Century Gothic" panose="020B0502020202020204" pitchFamily="34" charset="0"/>
                        </a:rPr>
                        <a:t>1</a:t>
                      </a:r>
                    </a:p>
                  </a:txBody>
                  <a:tcPr/>
                </a:tc>
                <a:tc>
                  <a:txBody>
                    <a:bodyPr/>
                    <a:lstStyle/>
                    <a:p>
                      <a:r>
                        <a:rPr lang="en-GB" sz="2400" dirty="0">
                          <a:latin typeface="Century Gothic" panose="020B0502020202020204" pitchFamily="34" charset="0"/>
                        </a:rPr>
                        <a:t>Hello!</a:t>
                      </a:r>
                    </a:p>
                  </a:txBody>
                  <a:tcPr/>
                </a:tc>
                <a:extLst>
                  <a:ext uri="{0D108BD9-81ED-4DB2-BD59-A6C34878D82A}">
                    <a16:rowId xmlns:a16="http://schemas.microsoft.com/office/drawing/2014/main" val="3325426040"/>
                  </a:ext>
                </a:extLst>
              </a:tr>
              <a:tr h="370840">
                <a:tc>
                  <a:txBody>
                    <a:bodyPr/>
                    <a:lstStyle/>
                    <a:p>
                      <a:r>
                        <a:rPr lang="en-GB" sz="2400" dirty="0">
                          <a:latin typeface="Century Gothic" panose="020B0502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a:t>
                      </a:r>
                      <a:r>
                        <a:rPr lang="en-GB" sz="2400" dirty="0" err="1">
                          <a:latin typeface="Century Gothic" panose="020B0502020202020204" pitchFamily="34" charset="0"/>
                        </a:rPr>
                        <a:t>Cómo</a:t>
                      </a:r>
                      <a:r>
                        <a:rPr lang="en-GB" sz="2400" dirty="0">
                          <a:latin typeface="Century Gothic" panose="020B0502020202020204" pitchFamily="34" charset="0"/>
                        </a:rPr>
                        <a:t> [</a:t>
                      </a:r>
                      <a:r>
                        <a:rPr lang="en-GB" sz="2400" b="1" dirty="0">
                          <a:latin typeface="Century Gothic" panose="020B0502020202020204" pitchFamily="34" charset="0"/>
                        </a:rPr>
                        <a:t>are you – state</a:t>
                      </a:r>
                      <a:r>
                        <a:rPr lang="en-GB" sz="2400" dirty="0">
                          <a:latin typeface="Century Gothic" panose="020B0502020202020204" pitchFamily="34" charset="0"/>
                        </a:rPr>
                        <a:t>] today?</a:t>
                      </a:r>
                    </a:p>
                  </a:txBody>
                  <a:tcPr/>
                </a:tc>
                <a:extLst>
                  <a:ext uri="{0D108BD9-81ED-4DB2-BD59-A6C34878D82A}">
                    <a16:rowId xmlns:a16="http://schemas.microsoft.com/office/drawing/2014/main" val="2233367745"/>
                  </a:ext>
                </a:extLst>
              </a:tr>
              <a:tr h="370840">
                <a:tc>
                  <a:txBody>
                    <a:bodyPr/>
                    <a:lstStyle/>
                    <a:p>
                      <a:r>
                        <a:rPr lang="en-GB" sz="2400" dirty="0">
                          <a:latin typeface="Century Gothic" panose="020B0502020202020204" pitchFamily="34" charset="0"/>
                        </a:rPr>
                        <a:t>3</a:t>
                      </a:r>
                    </a:p>
                  </a:txBody>
                  <a:tcPr/>
                </a:tc>
                <a:tc>
                  <a:txBody>
                    <a:bodyPr/>
                    <a:lstStyle/>
                    <a:p>
                      <a:r>
                        <a:rPr lang="en-GB" sz="2400" dirty="0">
                          <a:latin typeface="Century Gothic" panose="020B0502020202020204" pitchFamily="34" charset="0"/>
                        </a:rPr>
                        <a:t>¿</a:t>
                      </a:r>
                      <a:r>
                        <a:rPr lang="en-GB" sz="2400" dirty="0" err="1">
                          <a:latin typeface="Century Gothic" panose="020B0502020202020204" pitchFamily="34" charset="0"/>
                        </a:rPr>
                        <a:t>Cómo</a:t>
                      </a:r>
                      <a:r>
                        <a:rPr lang="en-GB" sz="2400" dirty="0">
                          <a:latin typeface="Century Gothic" panose="020B0502020202020204" pitchFamily="34" charset="0"/>
                        </a:rPr>
                        <a:t> [</a:t>
                      </a:r>
                      <a:r>
                        <a:rPr lang="en-GB" sz="2400" b="1" dirty="0">
                          <a:latin typeface="Century Gothic" panose="020B0502020202020204" pitchFamily="34" charset="0"/>
                        </a:rPr>
                        <a:t>is – state</a:t>
                      </a:r>
                      <a:r>
                        <a:rPr lang="en-GB" sz="2400" dirty="0">
                          <a:latin typeface="Century Gothic" panose="020B0502020202020204" pitchFamily="34" charset="0"/>
                        </a:rPr>
                        <a:t>] </a:t>
                      </a:r>
                      <a:r>
                        <a:rPr lang="en-GB" sz="2400" dirty="0" err="1">
                          <a:latin typeface="Century Gothic" panose="020B0502020202020204" pitchFamily="34" charset="0"/>
                        </a:rPr>
                        <a:t>tu</a:t>
                      </a:r>
                      <a:r>
                        <a:rPr lang="en-GB" sz="2400" dirty="0">
                          <a:latin typeface="Century Gothic" panose="020B0502020202020204" pitchFamily="34" charset="0"/>
                        </a:rPr>
                        <a:t> amigo/amiga?</a:t>
                      </a:r>
                    </a:p>
                  </a:txBody>
                  <a:tcPr/>
                </a:tc>
                <a:extLst>
                  <a:ext uri="{0D108BD9-81ED-4DB2-BD59-A6C34878D82A}">
                    <a16:rowId xmlns:a16="http://schemas.microsoft.com/office/drawing/2014/main" val="2684404725"/>
                  </a:ext>
                </a:extLst>
              </a:tr>
              <a:tr h="370840">
                <a:tc>
                  <a:txBody>
                    <a:bodyPr/>
                    <a:lstStyle/>
                    <a:p>
                      <a:r>
                        <a:rPr lang="en-GB" sz="2400" dirty="0">
                          <a:latin typeface="Century Gothic" panose="020B0502020202020204" pitchFamily="34" charset="0"/>
                        </a:rPr>
                        <a:t>4</a:t>
                      </a:r>
                    </a:p>
                  </a:txBody>
                  <a:tcPr/>
                </a:tc>
                <a:tc>
                  <a:txBody>
                    <a:bodyPr/>
                    <a:lstStyle/>
                    <a:p>
                      <a:r>
                        <a:rPr lang="en-GB" sz="2400" dirty="0">
                          <a:latin typeface="Century Gothic" panose="020B0502020202020204" pitchFamily="34" charset="0"/>
                        </a:rPr>
                        <a:t>¿[</a:t>
                      </a:r>
                      <a:r>
                        <a:rPr lang="en-GB" sz="2400" b="1" dirty="0">
                          <a:latin typeface="Century Gothic" panose="020B0502020202020204" pitchFamily="34" charset="0"/>
                        </a:rPr>
                        <a:t>Do you want to ask</a:t>
                      </a:r>
                      <a:r>
                        <a:rPr lang="en-GB" sz="2400" dirty="0">
                          <a:latin typeface="Century Gothic" panose="020B0502020202020204" pitchFamily="34" charset="0"/>
                        </a:rPr>
                        <a:t>] un </a:t>
                      </a:r>
                      <a:r>
                        <a:rPr lang="en-GB" sz="2400" dirty="0" err="1">
                          <a:latin typeface="Century Gothic" panose="020B0502020202020204" pitchFamily="34" charset="0"/>
                        </a:rPr>
                        <a:t>favor</a:t>
                      </a:r>
                      <a:r>
                        <a:rPr lang="en-GB" sz="2400" dirty="0">
                          <a:latin typeface="Century Gothic" panose="020B0502020202020204" pitchFamily="34" charset="0"/>
                        </a:rPr>
                        <a:t>?</a:t>
                      </a:r>
                    </a:p>
                  </a:txBody>
                  <a:tcPr/>
                </a:tc>
                <a:extLst>
                  <a:ext uri="{0D108BD9-81ED-4DB2-BD59-A6C34878D82A}">
                    <a16:rowId xmlns:a16="http://schemas.microsoft.com/office/drawing/2014/main" val="2006073570"/>
                  </a:ext>
                </a:extLst>
              </a:tr>
              <a:tr h="370840">
                <a:tc>
                  <a:txBody>
                    <a:bodyPr/>
                    <a:lstStyle/>
                    <a:p>
                      <a:r>
                        <a:rPr lang="en-GB" sz="2400" dirty="0">
                          <a:latin typeface="Century Gothic" panose="020B0502020202020204" pitchFamily="34" charset="0"/>
                        </a:rPr>
                        <a:t>5</a:t>
                      </a:r>
                    </a:p>
                  </a:txBody>
                  <a:tcPr/>
                </a:tc>
                <a:tc>
                  <a:txBody>
                    <a:bodyPr/>
                    <a:lstStyle/>
                    <a:p>
                      <a:r>
                        <a:rPr lang="en-GB" sz="2400" dirty="0" err="1">
                          <a:latin typeface="Century Gothic" panose="020B0502020202020204" pitchFamily="34" charset="0"/>
                        </a:rPr>
                        <a:t>Sí</a:t>
                      </a:r>
                      <a:r>
                        <a:rPr lang="en-GB" sz="2400" dirty="0">
                          <a:latin typeface="Century Gothic" panose="020B0502020202020204" pitchFamily="34" charset="0"/>
                        </a:rPr>
                        <a:t>, [</a:t>
                      </a:r>
                      <a:r>
                        <a:rPr lang="en-GB" sz="2400" b="1" dirty="0">
                          <a:latin typeface="Century Gothic" panose="020B0502020202020204" pitchFamily="34" charset="0"/>
                        </a:rPr>
                        <a:t>you can</a:t>
                      </a:r>
                      <a:r>
                        <a:rPr lang="en-GB" sz="2400" b="0" dirty="0">
                          <a:latin typeface="Century Gothic" panose="020B0502020202020204" pitchFamily="34" charset="0"/>
                        </a:rPr>
                        <a:t>].</a:t>
                      </a:r>
                      <a:endParaRPr lang="en-GB" sz="2400" dirty="0">
                        <a:latin typeface="Century Gothic" panose="020B0502020202020204" pitchFamily="34" charset="0"/>
                      </a:endParaRPr>
                    </a:p>
                  </a:txBody>
                  <a:tcPr/>
                </a:tc>
                <a:extLst>
                  <a:ext uri="{0D108BD9-81ED-4DB2-BD59-A6C34878D82A}">
                    <a16:rowId xmlns:a16="http://schemas.microsoft.com/office/drawing/2014/main" val="2017317331"/>
                  </a:ext>
                </a:extLst>
              </a:tr>
              <a:tr h="370840">
                <a:tc>
                  <a:txBody>
                    <a:bodyPr/>
                    <a:lstStyle/>
                    <a:p>
                      <a:r>
                        <a:rPr lang="en-GB" sz="2400" dirty="0">
                          <a:latin typeface="Century Gothic" panose="020B0502020202020204" pitchFamily="34" charset="0"/>
                        </a:rPr>
                        <a:t>6</a:t>
                      </a:r>
                    </a:p>
                  </a:txBody>
                  <a:tcPr/>
                </a:tc>
                <a:tc>
                  <a:txBody>
                    <a:bodyPr/>
                    <a:lstStyle/>
                    <a:p>
                      <a:r>
                        <a:rPr lang="en-GB" sz="2400" dirty="0">
                          <a:latin typeface="Century Gothic" panose="020B0502020202020204" pitchFamily="34" charset="0"/>
                        </a:rPr>
                        <a:t>¡No, [</a:t>
                      </a:r>
                      <a:r>
                        <a:rPr lang="en-GB" sz="2400" b="1" dirty="0">
                          <a:latin typeface="Century Gothic" panose="020B0502020202020204" pitchFamily="34" charset="0"/>
                        </a:rPr>
                        <a:t>you can’t</a:t>
                      </a:r>
                      <a:r>
                        <a:rPr lang="en-GB" sz="2400" b="0" dirty="0">
                          <a:latin typeface="Century Gothic" panose="020B0502020202020204" pitchFamily="34" charset="0"/>
                        </a:rPr>
                        <a:t>]!</a:t>
                      </a:r>
                      <a:endParaRPr lang="en-GB" sz="2400" dirty="0">
                        <a:latin typeface="Century Gothic" panose="020B0502020202020204" pitchFamily="34" charset="0"/>
                      </a:endParaRPr>
                    </a:p>
                  </a:txBody>
                  <a:tcPr/>
                </a:tc>
                <a:extLst>
                  <a:ext uri="{0D108BD9-81ED-4DB2-BD59-A6C34878D82A}">
                    <a16:rowId xmlns:a16="http://schemas.microsoft.com/office/drawing/2014/main" val="4062598059"/>
                  </a:ext>
                </a:extLst>
              </a:tr>
            </a:tbl>
          </a:graphicData>
        </a:graphic>
      </p:graphicFrame>
      <p:graphicFrame>
        <p:nvGraphicFramePr>
          <p:cNvPr id="19" name="Table 8">
            <a:extLst>
              <a:ext uri="{FF2B5EF4-FFF2-40B4-BE49-F238E27FC236}">
                <a16:creationId xmlns:a16="http://schemas.microsoft.com/office/drawing/2014/main" id="{B1B36BAC-5D6B-7018-75F3-2D1144B4465E}"/>
              </a:ext>
            </a:extLst>
          </p:cNvPr>
          <p:cNvGraphicFramePr>
            <a:graphicFrameLocks noGrp="1"/>
          </p:cNvGraphicFramePr>
          <p:nvPr>
            <p:extLst>
              <p:ext uri="{D42A27DB-BD31-4B8C-83A1-F6EECF244321}">
                <p14:modId xmlns:p14="http://schemas.microsoft.com/office/powerpoint/2010/main" val="3819669478"/>
              </p:ext>
            </p:extLst>
          </p:nvPr>
        </p:nvGraphicFramePr>
        <p:xfrm>
          <a:off x="6450106" y="2605113"/>
          <a:ext cx="5741894" cy="3017520"/>
        </p:xfrm>
        <a:graphic>
          <a:graphicData uri="http://schemas.openxmlformats.org/drawingml/2006/table">
            <a:tbl>
              <a:tblPr firstRow="1" bandRow="1">
                <a:tableStyleId>{5940675A-B579-460E-94D1-54222C63F5DA}</a:tableStyleId>
              </a:tblPr>
              <a:tblGrid>
                <a:gridCol w="435063">
                  <a:extLst>
                    <a:ext uri="{9D8B030D-6E8A-4147-A177-3AD203B41FA5}">
                      <a16:colId xmlns:a16="http://schemas.microsoft.com/office/drawing/2014/main" val="1045513878"/>
                    </a:ext>
                  </a:extLst>
                </a:gridCol>
                <a:gridCol w="5306831">
                  <a:extLst>
                    <a:ext uri="{9D8B030D-6E8A-4147-A177-3AD203B41FA5}">
                      <a16:colId xmlns:a16="http://schemas.microsoft.com/office/drawing/2014/main" val="3416061706"/>
                    </a:ext>
                  </a:extLst>
                </a:gridCol>
              </a:tblGrid>
              <a:tr h="370840">
                <a:tc>
                  <a:txBody>
                    <a:bodyPr/>
                    <a:lstStyle/>
                    <a:p>
                      <a:r>
                        <a:rPr lang="en-GB" sz="2400" dirty="0">
                          <a:latin typeface="Century Gothic" panose="020B0502020202020204" pitchFamily="34" charset="0"/>
                        </a:rPr>
                        <a:t>1</a:t>
                      </a:r>
                    </a:p>
                  </a:txBody>
                  <a:tcPr/>
                </a:tc>
                <a:tc>
                  <a:txBody>
                    <a:bodyPr/>
                    <a:lstStyle/>
                    <a:p>
                      <a:r>
                        <a:rPr lang="en-GB" sz="2400" dirty="0">
                          <a:latin typeface="Century Gothic" panose="020B0502020202020204" pitchFamily="34" charset="0"/>
                        </a:rPr>
                        <a:t>Hello!</a:t>
                      </a:r>
                    </a:p>
                  </a:txBody>
                  <a:tcPr/>
                </a:tc>
                <a:extLst>
                  <a:ext uri="{0D108BD9-81ED-4DB2-BD59-A6C34878D82A}">
                    <a16:rowId xmlns:a16="http://schemas.microsoft.com/office/drawing/2014/main" val="1489472292"/>
                  </a:ext>
                </a:extLst>
              </a:tr>
              <a:tr h="370840">
                <a:tc>
                  <a:txBody>
                    <a:bodyPr/>
                    <a:lstStyle/>
                    <a:p>
                      <a:r>
                        <a:rPr lang="en-GB" sz="2400" dirty="0">
                          <a:latin typeface="Century Gothic" panose="020B0502020202020204" pitchFamily="34" charset="0"/>
                        </a:rPr>
                        <a:t>2</a:t>
                      </a:r>
                    </a:p>
                  </a:txBody>
                  <a:tcPr/>
                </a:tc>
                <a:tc>
                  <a:txBody>
                    <a:bodyPr/>
                    <a:lstStyle/>
                    <a:p>
                      <a:r>
                        <a:rPr lang="en-GB" sz="2400" b="1" dirty="0">
                          <a:latin typeface="Century Gothic" panose="020B0502020202020204" pitchFamily="34" charset="0"/>
                        </a:rPr>
                        <a:t>I am </a:t>
                      </a:r>
                      <a:r>
                        <a:rPr lang="en-GB" sz="2400" dirty="0">
                          <a:latin typeface="Century Gothic" panose="020B0502020202020204" pitchFamily="34" charset="0"/>
                        </a:rPr>
                        <a:t>________.</a:t>
                      </a:r>
                    </a:p>
                  </a:txBody>
                  <a:tcPr/>
                </a:tc>
                <a:extLst>
                  <a:ext uri="{0D108BD9-81ED-4DB2-BD59-A6C34878D82A}">
                    <a16:rowId xmlns:a16="http://schemas.microsoft.com/office/drawing/2014/main" val="2233367745"/>
                  </a:ext>
                </a:extLst>
              </a:tr>
              <a:tr h="370840">
                <a:tc>
                  <a:txBody>
                    <a:bodyPr/>
                    <a:lstStyle/>
                    <a:p>
                      <a:r>
                        <a:rPr lang="en-GB" sz="2400" dirty="0">
                          <a:latin typeface="Century Gothic" panose="020B0502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Today </a:t>
                      </a:r>
                      <a:r>
                        <a:rPr lang="en-GB" sz="2400" b="1" dirty="0">
                          <a:latin typeface="Century Gothic" panose="020B0502020202020204" pitchFamily="34" charset="0"/>
                        </a:rPr>
                        <a:t>we are </a:t>
                      </a:r>
                      <a:r>
                        <a:rPr lang="en-GB" sz="2400" dirty="0">
                          <a:latin typeface="Century Gothic" panose="020B0502020202020204" pitchFamily="34" charset="0"/>
                        </a:rPr>
                        <a:t>______________.</a:t>
                      </a:r>
                    </a:p>
                  </a:txBody>
                  <a:tcPr/>
                </a:tc>
                <a:extLst>
                  <a:ext uri="{0D108BD9-81ED-4DB2-BD59-A6C34878D82A}">
                    <a16:rowId xmlns:a16="http://schemas.microsoft.com/office/drawing/2014/main" val="2684404725"/>
                  </a:ext>
                </a:extLst>
              </a:tr>
              <a:tr h="370840">
                <a:tc>
                  <a:txBody>
                    <a:bodyPr/>
                    <a:lstStyle/>
                    <a:p>
                      <a:r>
                        <a:rPr lang="en-GB" sz="2400" dirty="0">
                          <a:latin typeface="Century Gothic" panose="020B0502020202020204" pitchFamily="34" charset="0"/>
                        </a:rPr>
                        <a:t>4</a:t>
                      </a:r>
                    </a:p>
                  </a:txBody>
                  <a:tcPr/>
                </a:tc>
                <a:tc>
                  <a:txBody>
                    <a:bodyPr/>
                    <a:lstStyle/>
                    <a:p>
                      <a:r>
                        <a:rPr lang="en-GB" sz="2400" dirty="0">
                          <a:latin typeface="Century Gothic" panose="020B0502020202020204" pitchFamily="34" charset="0"/>
                        </a:rPr>
                        <a:t>Yes. </a:t>
                      </a:r>
                      <a:r>
                        <a:rPr lang="en-GB" sz="2400" b="1" dirty="0">
                          <a:latin typeface="Century Gothic" panose="020B0502020202020204" pitchFamily="34" charset="0"/>
                        </a:rPr>
                        <a:t>Can I work with </a:t>
                      </a:r>
                      <a:r>
                        <a:rPr lang="en-GB" sz="2400" b="0" dirty="0">
                          <a:latin typeface="Century Gothic" panose="020B0502020202020204" pitchFamily="34" charset="0"/>
                        </a:rPr>
                        <a:t>_____ today, please?</a:t>
                      </a:r>
                      <a:endParaRPr lang="en-GB" sz="2400" dirty="0">
                        <a:latin typeface="Century Gothic" panose="020B0502020202020204" pitchFamily="34" charset="0"/>
                      </a:endParaRPr>
                    </a:p>
                  </a:txBody>
                  <a:tcPr/>
                </a:tc>
                <a:extLst>
                  <a:ext uri="{0D108BD9-81ED-4DB2-BD59-A6C34878D82A}">
                    <a16:rowId xmlns:a16="http://schemas.microsoft.com/office/drawing/2014/main" val="2006073570"/>
                  </a:ext>
                </a:extLst>
              </a:tr>
              <a:tr h="370840">
                <a:tc>
                  <a:txBody>
                    <a:bodyPr/>
                    <a:lstStyle/>
                    <a:p>
                      <a:r>
                        <a:rPr lang="en-GB" sz="2400" dirty="0">
                          <a:latin typeface="Century Gothic" panose="020B0502020202020204" pitchFamily="34" charset="0"/>
                        </a:rPr>
                        <a:t>5</a:t>
                      </a:r>
                    </a:p>
                  </a:txBody>
                  <a:tcPr/>
                </a:tc>
                <a:tc>
                  <a:txBody>
                    <a:bodyPr/>
                    <a:lstStyle/>
                    <a:p>
                      <a:r>
                        <a:rPr lang="en-GB" sz="2400" dirty="0">
                          <a:latin typeface="Century Gothic" panose="020B0502020202020204" pitchFamily="34" charset="0"/>
                        </a:rPr>
                        <a:t>Thank you.  And </a:t>
                      </a:r>
                      <a:r>
                        <a:rPr lang="en-GB" sz="2400" b="1" dirty="0">
                          <a:latin typeface="Century Gothic" panose="020B0502020202020204" pitchFamily="34" charset="0"/>
                        </a:rPr>
                        <a:t>can I play with my iPad</a:t>
                      </a:r>
                      <a:r>
                        <a:rPr lang="en-GB" sz="2400" dirty="0">
                          <a:latin typeface="Century Gothic" panose="020B0502020202020204" pitchFamily="34" charset="0"/>
                        </a:rPr>
                        <a:t>? </a:t>
                      </a:r>
                    </a:p>
                  </a:txBody>
                  <a:tcPr/>
                </a:tc>
                <a:extLst>
                  <a:ext uri="{0D108BD9-81ED-4DB2-BD59-A6C34878D82A}">
                    <a16:rowId xmlns:a16="http://schemas.microsoft.com/office/drawing/2014/main" val="2017317331"/>
                  </a:ext>
                </a:extLst>
              </a:tr>
            </a:tbl>
          </a:graphicData>
        </a:graphic>
      </p:graphicFrame>
      <p:pic>
        <p:nvPicPr>
          <p:cNvPr id="24" name="Graphic 23" descr="Teacher">
            <a:extLst>
              <a:ext uri="{FF2B5EF4-FFF2-40B4-BE49-F238E27FC236}">
                <a16:creationId xmlns:a16="http://schemas.microsoft.com/office/drawing/2014/main" id="{D6F0D4BE-B802-683C-97DB-0651C25468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8347" y="897753"/>
            <a:ext cx="914400" cy="914400"/>
          </a:xfrm>
          <a:prstGeom prst="rect">
            <a:avLst/>
          </a:prstGeom>
        </p:spPr>
      </p:pic>
      <p:sp>
        <p:nvSpPr>
          <p:cNvPr id="25" name="Speech Bubble: Rectangle with Corners Rounded 24">
            <a:extLst>
              <a:ext uri="{FF2B5EF4-FFF2-40B4-BE49-F238E27FC236}">
                <a16:creationId xmlns:a16="http://schemas.microsoft.com/office/drawing/2014/main" id="{6F2DBE15-2F37-DDD4-E25A-7264685891A1}"/>
              </a:ext>
            </a:extLst>
          </p:cNvPr>
          <p:cNvSpPr/>
          <p:nvPr/>
        </p:nvSpPr>
        <p:spPr>
          <a:xfrm>
            <a:off x="1855272" y="260601"/>
            <a:ext cx="6907280" cy="518040"/>
          </a:xfrm>
          <a:prstGeom prst="wedgeRoundRectCallout">
            <a:avLst>
              <a:gd name="adj1" fmla="val -54819"/>
              <a:gd name="adj2" fmla="val 35498"/>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Practica</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diálogo</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con una pareja.</a:t>
            </a:r>
          </a:p>
        </p:txBody>
      </p:sp>
      <p:sp>
        <p:nvSpPr>
          <p:cNvPr id="18" name="Rounded Rectangle 11">
            <a:extLst>
              <a:ext uri="{FF2B5EF4-FFF2-40B4-BE49-F238E27FC236}">
                <a16:creationId xmlns:a16="http://schemas.microsoft.com/office/drawing/2014/main" id="{6A0675F2-08DD-4E4E-A5BC-CB107CC32FE7}"/>
              </a:ext>
            </a:extLst>
          </p:cNvPr>
          <p:cNvSpPr/>
          <p:nvPr/>
        </p:nvSpPr>
        <p:spPr>
          <a:xfrm>
            <a:off x="10996863" y="130384"/>
            <a:ext cx="1124782"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6357B7B0-3D0C-498B-8AA3-B80CD55DF11B}"/>
              </a:ext>
            </a:extLst>
          </p:cNvPr>
          <p:cNvSpPr txBox="1"/>
          <p:nvPr/>
        </p:nvSpPr>
        <p:spPr>
          <a:xfrm>
            <a:off x="11093116" y="115212"/>
            <a:ext cx="102178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hablar</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3" name="Picture 2" descr="A yellow and blue oval shaped objects&#10;&#10;Description automatically generated">
            <a:extLst>
              <a:ext uri="{FF2B5EF4-FFF2-40B4-BE49-F238E27FC236}">
                <a16:creationId xmlns:a16="http://schemas.microsoft.com/office/drawing/2014/main" id="{00559D24-4491-4C57-A162-0F5515E6E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0178" y="435178"/>
            <a:ext cx="1864840" cy="1219212"/>
          </a:xfrm>
          <a:prstGeom prst="rect">
            <a:avLst/>
          </a:prstGeom>
        </p:spPr>
      </p:pic>
      <p:sp>
        <p:nvSpPr>
          <p:cNvPr id="4" name="Title 3">
            <a:extLst>
              <a:ext uri="{FF2B5EF4-FFF2-40B4-BE49-F238E27FC236}">
                <a16:creationId xmlns:a16="http://schemas.microsoft.com/office/drawing/2014/main" id="{29EF1E51-54B0-4356-8FA2-50AEF0BC155F}"/>
              </a:ext>
            </a:extLst>
          </p:cNvPr>
          <p:cNvSpPr>
            <a:spLocks noGrp="1"/>
          </p:cNvSpPr>
          <p:nvPr>
            <p:ph type="title"/>
          </p:nvPr>
        </p:nvSpPr>
        <p:spPr>
          <a:xfrm>
            <a:off x="0" y="213557"/>
            <a:ext cx="1419837" cy="647577"/>
          </a:xfrm>
        </p:spPr>
        <p:txBody>
          <a:bodyPr/>
          <a:lstStyle/>
          <a:p>
            <a:r>
              <a:rPr lang="en-GB" dirty="0" err="1"/>
              <a:t>Inicio</a:t>
            </a:r>
            <a:endParaRPr lang="en-GB" dirty="0"/>
          </a:p>
        </p:txBody>
      </p:sp>
      <p:pic>
        <p:nvPicPr>
          <p:cNvPr id="9" name="Picture 8">
            <a:extLst>
              <a:ext uri="{FF2B5EF4-FFF2-40B4-BE49-F238E27FC236}">
                <a16:creationId xmlns:a16="http://schemas.microsoft.com/office/drawing/2014/main" id="{3E87BE70-DD18-401A-90D8-8110A9838AD0}"/>
              </a:ext>
            </a:extLst>
          </p:cNvPr>
          <p:cNvPicPr>
            <a:picLocks noChangeAspect="1"/>
          </p:cNvPicPr>
          <p:nvPr/>
        </p:nvPicPr>
        <p:blipFill>
          <a:blip r:embed="rId6"/>
          <a:stretch>
            <a:fillRect/>
          </a:stretch>
        </p:blipFill>
        <p:spPr>
          <a:xfrm>
            <a:off x="-12280" y="861134"/>
            <a:ext cx="914479" cy="987638"/>
          </a:xfrm>
          <a:prstGeom prst="rect">
            <a:avLst/>
          </a:prstGeom>
        </p:spPr>
      </p:pic>
      <p:pic>
        <p:nvPicPr>
          <p:cNvPr id="11" name="Picture 10">
            <a:extLst>
              <a:ext uri="{FF2B5EF4-FFF2-40B4-BE49-F238E27FC236}">
                <a16:creationId xmlns:a16="http://schemas.microsoft.com/office/drawing/2014/main" id="{6996BFCA-BCF8-4083-B53D-C2A6503DC496}"/>
              </a:ext>
            </a:extLst>
          </p:cNvPr>
          <p:cNvPicPr>
            <a:picLocks noChangeAspect="1"/>
          </p:cNvPicPr>
          <p:nvPr/>
        </p:nvPicPr>
        <p:blipFill>
          <a:blip r:embed="rId7"/>
          <a:stretch>
            <a:fillRect/>
          </a:stretch>
        </p:blipFill>
        <p:spPr>
          <a:xfrm>
            <a:off x="6276854" y="1731055"/>
            <a:ext cx="914479" cy="1018120"/>
          </a:xfrm>
          <a:prstGeom prst="rect">
            <a:avLst/>
          </a:prstGeom>
        </p:spPr>
      </p:pic>
      <p:pic>
        <p:nvPicPr>
          <p:cNvPr id="13" name="Picture 12" descr="A green circle with a white arrow&#10;&#10;Description automatically generated">
            <a:extLst>
              <a:ext uri="{FF2B5EF4-FFF2-40B4-BE49-F238E27FC236}">
                <a16:creationId xmlns:a16="http://schemas.microsoft.com/office/drawing/2014/main" id="{6BCF4E1A-34AD-4556-AC7A-60F39CEF2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2706" y="4727887"/>
            <a:ext cx="763829" cy="764426"/>
          </a:xfrm>
          <a:prstGeom prst="rect">
            <a:avLst/>
          </a:prstGeom>
        </p:spPr>
      </p:pic>
      <p:pic>
        <p:nvPicPr>
          <p:cNvPr id="33" name="Graphic 32" descr="Transfer with solid fill">
            <a:extLst>
              <a:ext uri="{FF2B5EF4-FFF2-40B4-BE49-F238E27FC236}">
                <a16:creationId xmlns:a16="http://schemas.microsoft.com/office/drawing/2014/main" id="{4AA677E1-886E-4FA6-BC8F-A7ED98C6FC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31891">
            <a:off x="5062034" y="4652900"/>
            <a:ext cx="914400" cy="914400"/>
          </a:xfrm>
          <a:prstGeom prst="rect">
            <a:avLst/>
          </a:prstGeom>
        </p:spPr>
      </p:pic>
      <p:sp>
        <p:nvSpPr>
          <p:cNvPr id="34" name="TextBox 33">
            <a:extLst>
              <a:ext uri="{FF2B5EF4-FFF2-40B4-BE49-F238E27FC236}">
                <a16:creationId xmlns:a16="http://schemas.microsoft.com/office/drawing/2014/main" id="{7E8D0207-EF6F-4BA5-8B3C-8DAC63B64FD1}"/>
              </a:ext>
            </a:extLst>
          </p:cNvPr>
          <p:cNvSpPr txBox="1"/>
          <p:nvPr/>
        </p:nvSpPr>
        <p:spPr>
          <a:xfrm>
            <a:off x="3666502" y="5492313"/>
            <a:ext cx="16525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otra</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vez</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 name="TextBox 1">
            <a:extLst>
              <a:ext uri="{FF2B5EF4-FFF2-40B4-BE49-F238E27FC236}">
                <a16:creationId xmlns:a16="http://schemas.microsoft.com/office/drawing/2014/main" id="{B3F3E6D1-BB2A-4418-871F-1C043921C2DE}"/>
              </a:ext>
            </a:extLst>
          </p:cNvPr>
          <p:cNvSpPr txBox="1"/>
          <p:nvPr/>
        </p:nvSpPr>
        <p:spPr>
          <a:xfrm>
            <a:off x="1872747" y="1226482"/>
            <a:ext cx="3358681" cy="400110"/>
          </a:xfrm>
          <a:prstGeom prst="rect">
            <a:avLst/>
          </a:prstGeom>
          <a:noFill/>
        </p:spPr>
        <p:txBody>
          <a:bodyPr wrap="square" rtlCol="0">
            <a:spAutoFit/>
          </a:bodyPr>
          <a:lstStyle/>
          <a:p>
            <a:r>
              <a:rPr lang="en-GB" sz="2000" b="1" dirty="0" err="1"/>
              <a:t>Profesor|Profesora</a:t>
            </a:r>
            <a:endParaRPr lang="en-GB" sz="2000" b="1" dirty="0"/>
          </a:p>
        </p:txBody>
      </p:sp>
      <p:sp>
        <p:nvSpPr>
          <p:cNvPr id="16" name="TextBox 15">
            <a:extLst>
              <a:ext uri="{FF2B5EF4-FFF2-40B4-BE49-F238E27FC236}">
                <a16:creationId xmlns:a16="http://schemas.microsoft.com/office/drawing/2014/main" id="{100504CA-161D-4DF7-AC3A-8A2008256128}"/>
              </a:ext>
            </a:extLst>
          </p:cNvPr>
          <p:cNvSpPr txBox="1"/>
          <p:nvPr/>
        </p:nvSpPr>
        <p:spPr>
          <a:xfrm>
            <a:off x="7083212" y="2142984"/>
            <a:ext cx="3358681" cy="400110"/>
          </a:xfrm>
          <a:prstGeom prst="rect">
            <a:avLst/>
          </a:prstGeom>
          <a:noFill/>
        </p:spPr>
        <p:txBody>
          <a:bodyPr wrap="square" rtlCol="0">
            <a:spAutoFit/>
          </a:bodyPr>
          <a:lstStyle/>
          <a:p>
            <a:r>
              <a:rPr lang="en-GB" sz="2000" b="1" dirty="0" err="1"/>
              <a:t>Estudiante</a:t>
            </a:r>
            <a:endParaRPr lang="en-GB" sz="2000" b="1" dirty="0"/>
          </a:p>
        </p:txBody>
      </p:sp>
    </p:spTree>
    <p:extLst>
      <p:ext uri="{BB962C8B-B14F-4D97-AF65-F5344CB8AC3E}">
        <p14:creationId xmlns:p14="http://schemas.microsoft.com/office/powerpoint/2010/main" val="73686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descr="Table for exercises"/>
          <p:cNvGraphicFramePr>
            <a:graphicFrameLocks noGrp="1"/>
          </p:cNvGraphicFramePr>
          <p:nvPr>
            <p:extLst>
              <p:ext uri="{D42A27DB-BD31-4B8C-83A1-F6EECF244321}">
                <p14:modId xmlns:p14="http://schemas.microsoft.com/office/powerpoint/2010/main" val="1611524859"/>
              </p:ext>
            </p:extLst>
          </p:nvPr>
        </p:nvGraphicFramePr>
        <p:xfrm>
          <a:off x="225396" y="2170705"/>
          <a:ext cx="11966604" cy="3339726"/>
        </p:xfrm>
        <a:graphic>
          <a:graphicData uri="http://schemas.openxmlformats.org/drawingml/2006/table">
            <a:tbl>
              <a:tblPr firstRow="1" bandRow="1">
                <a:tableStyleId>{5940675A-B579-460E-94D1-54222C63F5DA}</a:tableStyleId>
              </a:tblPr>
              <a:tblGrid>
                <a:gridCol w="402401">
                  <a:extLst>
                    <a:ext uri="{9D8B030D-6E8A-4147-A177-3AD203B41FA5}">
                      <a16:colId xmlns:a16="http://schemas.microsoft.com/office/drawing/2014/main" val="20000"/>
                    </a:ext>
                  </a:extLst>
                </a:gridCol>
                <a:gridCol w="8297839">
                  <a:extLst>
                    <a:ext uri="{9D8B030D-6E8A-4147-A177-3AD203B41FA5}">
                      <a16:colId xmlns:a16="http://schemas.microsoft.com/office/drawing/2014/main" val="2718503455"/>
                    </a:ext>
                  </a:extLst>
                </a:gridCol>
                <a:gridCol w="3266364">
                  <a:extLst>
                    <a:ext uri="{9D8B030D-6E8A-4147-A177-3AD203B41FA5}">
                      <a16:colId xmlns:a16="http://schemas.microsoft.com/office/drawing/2014/main" val="20001"/>
                    </a:ext>
                  </a:extLst>
                </a:gridCol>
              </a:tblGrid>
              <a:tr h="556621">
                <a:tc>
                  <a:txBody>
                    <a:bodyPr/>
                    <a:lstStyle/>
                    <a:p>
                      <a:pPr algn="ctr"/>
                      <a:r>
                        <a:rPr lang="en-GB" sz="2000" b="1" dirty="0">
                          <a:solidFill>
                            <a:schemeClr val="tx1"/>
                          </a:solidFill>
                        </a:rPr>
                        <a:t>1</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u="sng" dirty="0">
                          <a:solidFill>
                            <a:schemeClr val="tx1"/>
                          </a:solidFill>
                        </a:rPr>
                        <a:t>Estamos </a:t>
                      </a:r>
                      <a:r>
                        <a:rPr lang="en-GB" sz="2000" u="sng" dirty="0" err="1">
                          <a:solidFill>
                            <a:schemeClr val="tx1"/>
                          </a:solidFill>
                        </a:rPr>
                        <a:t>morenos</a:t>
                      </a:r>
                      <a:r>
                        <a:rPr lang="en-GB" sz="2000" dirty="0">
                          <a:solidFill>
                            <a:schemeClr val="tx1"/>
                          </a:solidFill>
                        </a:rPr>
                        <a:t> como</a:t>
                      </a:r>
                      <a:r>
                        <a:rPr lang="en-GB" sz="2000" baseline="0" dirty="0">
                          <a:solidFill>
                            <a:schemeClr val="tx1"/>
                          </a:solidFill>
                        </a:rPr>
                        <a:t> </a:t>
                      </a:r>
                      <a:r>
                        <a:rPr lang="en-GB" sz="2000" baseline="0" dirty="0" err="1">
                          <a:solidFill>
                            <a:schemeClr val="tx1"/>
                          </a:solidFill>
                        </a:rPr>
                        <a:t>los</a:t>
                      </a:r>
                      <a:r>
                        <a:rPr lang="en-GB" sz="2000" baseline="0" dirty="0">
                          <a:solidFill>
                            <a:schemeClr val="tx1"/>
                          </a:solidFill>
                        </a:rPr>
                        <a:t> </a:t>
                      </a:r>
                      <a:r>
                        <a:rPr lang="en-GB" sz="2000" baseline="0" dirty="0" err="1">
                          <a:solidFill>
                            <a:schemeClr val="tx1"/>
                          </a:solidFill>
                        </a:rPr>
                        <a:t>surfistas</a:t>
                      </a:r>
                      <a:r>
                        <a:rPr lang="en-GB" sz="2000" baseline="0" dirty="0">
                          <a:solidFill>
                            <a:schemeClr val="tx1"/>
                          </a:solidFill>
                        </a:rPr>
                        <a:t>.</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pPr algn="ctr"/>
                      <a:r>
                        <a:rPr lang="en-GB" sz="2000" b="1" dirty="0">
                          <a:solidFill>
                            <a:schemeClr val="tx1"/>
                          </a:solidFill>
                        </a:rPr>
                        <a:t>2</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u="sng" dirty="0">
                          <a:solidFill>
                            <a:schemeClr val="tx1"/>
                          </a:solidFill>
                        </a:rPr>
                        <a:t>Somos</a:t>
                      </a:r>
                      <a:r>
                        <a:rPr lang="en-GB" sz="2000" u="sng" baseline="0" dirty="0">
                          <a:solidFill>
                            <a:schemeClr val="tx1"/>
                          </a:solidFill>
                        </a:rPr>
                        <a:t> </a:t>
                      </a:r>
                      <a:r>
                        <a:rPr lang="en-GB" sz="2000" u="sng" baseline="0" dirty="0" err="1">
                          <a:solidFill>
                            <a:schemeClr val="tx1"/>
                          </a:solidFill>
                        </a:rPr>
                        <a:t>tranquilos</a:t>
                      </a:r>
                      <a:r>
                        <a:rPr lang="en-GB" sz="2000" baseline="0" dirty="0">
                          <a:solidFill>
                            <a:schemeClr val="tx1"/>
                          </a:solidFill>
                        </a:rPr>
                        <a:t>, </a:t>
                      </a:r>
                      <a:r>
                        <a:rPr lang="en-GB" sz="2000" baseline="0" dirty="0" err="1">
                          <a:solidFill>
                            <a:schemeClr val="tx1"/>
                          </a:solidFill>
                        </a:rPr>
                        <a:t>descansamos</a:t>
                      </a:r>
                      <a:r>
                        <a:rPr lang="en-GB" sz="2000" baseline="0" dirty="0">
                          <a:solidFill>
                            <a:schemeClr val="tx1"/>
                          </a:solidFill>
                        </a:rPr>
                        <a:t> en el hotel.</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pPr algn="ctr"/>
                      <a:r>
                        <a:rPr lang="en-GB" sz="2000" b="1" dirty="0">
                          <a:solidFill>
                            <a:schemeClr val="tx1"/>
                          </a:solidFill>
                        </a:rPr>
                        <a:t>4</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u="sng" dirty="0">
                          <a:solidFill>
                            <a:schemeClr val="tx1"/>
                          </a:solidFill>
                        </a:rPr>
                        <a:t>Estamos locos</a:t>
                      </a:r>
                      <a:r>
                        <a:rPr lang="en-GB" sz="2000" dirty="0">
                          <a:solidFill>
                            <a:schemeClr val="tx1"/>
                          </a:solidFill>
                        </a:rPr>
                        <a:t> por las </a:t>
                      </a:r>
                      <a:r>
                        <a:rPr lang="en-GB" sz="2000" dirty="0" err="1">
                          <a:solidFill>
                            <a:schemeClr val="tx1"/>
                          </a:solidFill>
                        </a:rPr>
                        <a:t>noches</a:t>
                      </a:r>
                      <a:r>
                        <a:rPr lang="en-GB" sz="2000" dirty="0">
                          <a:solidFill>
                            <a:schemeClr val="tx1"/>
                          </a:solidFill>
                        </a:rPr>
                        <a:t>,</a:t>
                      </a:r>
                      <a:r>
                        <a:rPr lang="en-GB" sz="2000" baseline="0" dirty="0">
                          <a:solidFill>
                            <a:schemeClr val="tx1"/>
                          </a:solidFill>
                        </a:rPr>
                        <a:t> </a:t>
                      </a:r>
                      <a:r>
                        <a:rPr lang="en-GB" sz="2000" baseline="0" dirty="0" err="1">
                          <a:solidFill>
                            <a:schemeClr val="tx1"/>
                          </a:solidFill>
                        </a:rPr>
                        <a:t>bailamos</a:t>
                      </a:r>
                      <a:r>
                        <a:rPr lang="en-GB" sz="2000" baseline="0" dirty="0">
                          <a:solidFill>
                            <a:schemeClr val="tx1"/>
                          </a:solidFill>
                        </a:rPr>
                        <a:t> mucho en las </a:t>
                      </a:r>
                      <a:r>
                        <a:rPr lang="en-GB" sz="2000" baseline="0" dirty="0" err="1">
                          <a:solidFill>
                            <a:schemeClr val="tx1"/>
                          </a:solidFill>
                        </a:rPr>
                        <a:t>discotecas</a:t>
                      </a:r>
                      <a:r>
                        <a:rPr lang="en-GB" sz="2000" baseline="0" dirty="0">
                          <a:solidFill>
                            <a:schemeClr val="tx1"/>
                          </a:solidFill>
                        </a:rPr>
                        <a:t>.</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pPr algn="ctr"/>
                      <a:r>
                        <a:rPr lang="en-GB" sz="2000" b="1" dirty="0">
                          <a:solidFill>
                            <a:schemeClr val="tx1"/>
                          </a:solidFill>
                        </a:rPr>
                        <a:t>5</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dirty="0">
                          <a:solidFill>
                            <a:schemeClr val="tx1"/>
                          </a:solidFill>
                        </a:rPr>
                        <a:t>No</a:t>
                      </a:r>
                      <a:r>
                        <a:rPr lang="en-GB" sz="2000" baseline="0" dirty="0">
                          <a:solidFill>
                            <a:schemeClr val="tx1"/>
                          </a:solidFill>
                        </a:rPr>
                        <a:t> </a:t>
                      </a:r>
                      <a:r>
                        <a:rPr lang="en-GB" sz="2000" baseline="0" dirty="0" err="1">
                          <a:solidFill>
                            <a:schemeClr val="tx1"/>
                          </a:solidFill>
                        </a:rPr>
                        <a:t>usamos</a:t>
                      </a:r>
                      <a:r>
                        <a:rPr lang="en-GB" sz="2000" baseline="0" dirty="0">
                          <a:solidFill>
                            <a:schemeClr val="tx1"/>
                          </a:solidFill>
                        </a:rPr>
                        <a:t> el </a:t>
                      </a:r>
                      <a:r>
                        <a:rPr lang="en-GB" sz="2000" baseline="0" dirty="0" err="1">
                          <a:solidFill>
                            <a:schemeClr val="tx1"/>
                          </a:solidFill>
                        </a:rPr>
                        <a:t>ascensor</a:t>
                      </a:r>
                      <a:r>
                        <a:rPr lang="en-GB" sz="2000" baseline="0" dirty="0">
                          <a:solidFill>
                            <a:schemeClr val="tx1"/>
                          </a:solidFill>
                        </a:rPr>
                        <a:t>* en el hotel </a:t>
                      </a:r>
                      <a:r>
                        <a:rPr lang="en-GB" sz="2000" baseline="0" dirty="0" err="1">
                          <a:solidFill>
                            <a:schemeClr val="tx1"/>
                          </a:solidFill>
                        </a:rPr>
                        <a:t>porque</a:t>
                      </a:r>
                      <a:r>
                        <a:rPr lang="en-GB" sz="2000" baseline="0" dirty="0">
                          <a:solidFill>
                            <a:schemeClr val="tx1"/>
                          </a:solidFill>
                        </a:rPr>
                        <a:t> </a:t>
                      </a:r>
                      <a:r>
                        <a:rPr lang="en-GB" sz="2000" u="sng" baseline="0" dirty="0">
                          <a:solidFill>
                            <a:schemeClr val="tx1"/>
                          </a:solidFill>
                        </a:rPr>
                        <a:t>somos </a:t>
                      </a:r>
                      <a:r>
                        <a:rPr lang="en-GB" sz="2000" u="sng" baseline="0" dirty="0" err="1">
                          <a:solidFill>
                            <a:schemeClr val="tx1"/>
                          </a:solidFill>
                        </a:rPr>
                        <a:t>nerviosos</a:t>
                      </a:r>
                      <a:r>
                        <a:rPr lang="en-GB" sz="2000" baseline="0" dirty="0">
                          <a:solidFill>
                            <a:schemeClr val="tx1"/>
                          </a:solidFill>
                        </a:rPr>
                        <a:t>.</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pPr algn="ctr"/>
                      <a:r>
                        <a:rPr lang="en-GB" sz="2000" b="1" dirty="0">
                          <a:solidFill>
                            <a:schemeClr val="tx1"/>
                          </a:solidFill>
                        </a:rPr>
                        <a:t>6</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u="sng" dirty="0">
                          <a:solidFill>
                            <a:schemeClr val="tx1"/>
                          </a:solidFill>
                        </a:rPr>
                        <a:t>Somos </a:t>
                      </a:r>
                      <a:r>
                        <a:rPr lang="en-GB" sz="2000" u="sng" dirty="0" err="1">
                          <a:solidFill>
                            <a:schemeClr val="tx1"/>
                          </a:solidFill>
                        </a:rPr>
                        <a:t>serios</a:t>
                      </a:r>
                      <a:r>
                        <a:rPr lang="en-GB" sz="2000" dirty="0">
                          <a:solidFill>
                            <a:schemeClr val="tx1"/>
                          </a:solidFill>
                        </a:rPr>
                        <a:t>, </a:t>
                      </a:r>
                      <a:r>
                        <a:rPr lang="en-GB" sz="2000" dirty="0" err="1">
                          <a:solidFill>
                            <a:schemeClr val="tx1"/>
                          </a:solidFill>
                        </a:rPr>
                        <a:t>escuchamos</a:t>
                      </a:r>
                      <a:r>
                        <a:rPr lang="en-GB" sz="2000" dirty="0">
                          <a:solidFill>
                            <a:schemeClr val="tx1"/>
                          </a:solidFill>
                        </a:rPr>
                        <a:t> las </a:t>
                      </a:r>
                      <a:r>
                        <a:rPr lang="en-GB" sz="2000" dirty="0" err="1">
                          <a:solidFill>
                            <a:schemeClr val="tx1"/>
                          </a:solidFill>
                        </a:rPr>
                        <a:t>instrucciones</a:t>
                      </a:r>
                      <a:r>
                        <a:rPr lang="en-GB" sz="2000" dirty="0">
                          <a:solidFill>
                            <a:schemeClr val="tx1"/>
                          </a:solidFill>
                        </a:rPr>
                        <a:t> en la </a:t>
                      </a:r>
                      <a:r>
                        <a:rPr lang="en-GB" sz="2000" dirty="0" err="1">
                          <a:solidFill>
                            <a:schemeClr val="tx1"/>
                          </a:solidFill>
                        </a:rPr>
                        <a:t>estación</a:t>
                      </a:r>
                      <a:r>
                        <a:rPr lang="en-GB" sz="200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pPr algn="ctr"/>
                      <a:r>
                        <a:rPr lang="en-GB" sz="2000" b="1" dirty="0">
                          <a:solidFill>
                            <a:schemeClr val="tx1"/>
                          </a:solidFill>
                        </a:rPr>
                        <a:t>7</a:t>
                      </a:r>
                    </a:p>
                  </a:txBody>
                  <a:tcPr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lang="en-GB" sz="2000" u="sng" dirty="0">
                          <a:solidFill>
                            <a:schemeClr val="tx1"/>
                          </a:solidFill>
                        </a:rPr>
                        <a:t>Estamos felices</a:t>
                      </a:r>
                      <a:r>
                        <a:rPr lang="en-GB" sz="2000" u="none" dirty="0">
                          <a:solidFill>
                            <a:schemeClr val="tx1"/>
                          </a:solidFill>
                        </a:rPr>
                        <a:t> </a:t>
                      </a:r>
                      <a:r>
                        <a:rPr lang="en-GB" sz="2000" dirty="0">
                          <a:solidFill>
                            <a:schemeClr val="tx1"/>
                          </a:solidFill>
                        </a:rPr>
                        <a:t>en la playa y en las </a:t>
                      </a:r>
                      <a:r>
                        <a:rPr lang="en-GB" sz="2000" dirty="0" err="1">
                          <a:solidFill>
                            <a:schemeClr val="tx1"/>
                          </a:solidFill>
                        </a:rPr>
                        <a:t>tiendas</a:t>
                      </a:r>
                      <a:r>
                        <a:rPr lang="en-GB" sz="2000" baseline="0" dirty="0">
                          <a:solidFill>
                            <a:schemeClr val="tx1"/>
                          </a:solidFill>
                        </a:rPr>
                        <a:t>.</a:t>
                      </a:r>
                      <a:r>
                        <a:rPr lang="en-GB" sz="2000"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0" name="TextBox 9"/>
          <p:cNvSpPr txBox="1"/>
          <p:nvPr/>
        </p:nvSpPr>
        <p:spPr>
          <a:xfrm>
            <a:off x="133759" y="1760429"/>
            <a:ext cx="10836695" cy="400110"/>
          </a:xfrm>
          <a:prstGeom prst="rect">
            <a:avLst/>
          </a:prstGeom>
          <a:noFill/>
        </p:spPr>
        <p:txBody>
          <a:bodyPr wrap="square" rtlCol="0">
            <a:spAutoFit/>
          </a:bodyPr>
          <a:lstStyle/>
          <a:p>
            <a:r>
              <a:rPr lang="en-GB" sz="2000" b="1" dirty="0"/>
              <a:t>Lee </a:t>
            </a:r>
            <a:r>
              <a:rPr lang="en-GB" sz="2000" b="1" dirty="0" err="1"/>
              <a:t>otra</a:t>
            </a:r>
            <a:r>
              <a:rPr lang="en-GB" sz="2000" b="1" dirty="0"/>
              <a:t> </a:t>
            </a:r>
            <a:r>
              <a:rPr lang="en-GB" sz="2000" b="1" dirty="0" err="1"/>
              <a:t>vez</a:t>
            </a:r>
            <a:r>
              <a:rPr lang="en-GB" sz="2000" b="1" dirty="0"/>
              <a:t>. Escribe las </a:t>
            </a:r>
            <a:r>
              <a:rPr lang="en-GB" sz="2000" b="1" dirty="0" err="1"/>
              <a:t>frases</a:t>
            </a:r>
            <a:r>
              <a:rPr lang="en-GB" sz="2000" b="1" dirty="0"/>
              <a:t> </a:t>
            </a:r>
            <a:r>
              <a:rPr lang="en-GB" sz="2000" b="1" u="sng" dirty="0" err="1"/>
              <a:t>subrayadas</a:t>
            </a:r>
            <a:r>
              <a:rPr lang="en-GB" sz="2000" b="1" dirty="0"/>
              <a:t> </a:t>
            </a:r>
            <a:r>
              <a:rPr lang="en-GB" sz="2000" b="1" dirty="0" err="1"/>
              <a:t>en</a:t>
            </a:r>
            <a:r>
              <a:rPr lang="en-GB" sz="2000" b="1" dirty="0"/>
              <a:t> </a:t>
            </a:r>
            <a:r>
              <a:rPr lang="en-GB" sz="2000" b="1" dirty="0" err="1"/>
              <a:t>inglés</a:t>
            </a:r>
            <a:r>
              <a:rPr lang="en-GB" sz="2000" b="1" dirty="0"/>
              <a:t>.</a:t>
            </a:r>
            <a:endParaRPr lang="en-GB" sz="2000" b="1" u="sng"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572" y="190494"/>
            <a:ext cx="1622068" cy="1157075"/>
          </a:xfrm>
          <a:prstGeom prst="rect">
            <a:avLst/>
          </a:prstGeom>
        </p:spPr>
      </p:pic>
      <p:sp>
        <p:nvSpPr>
          <p:cNvPr id="22" name="TextBox 21"/>
          <p:cNvSpPr txBox="1"/>
          <p:nvPr/>
        </p:nvSpPr>
        <p:spPr>
          <a:xfrm>
            <a:off x="8975387" y="2238138"/>
            <a:ext cx="3136240" cy="400110"/>
          </a:xfrm>
          <a:prstGeom prst="rect">
            <a:avLst/>
          </a:prstGeom>
          <a:solidFill>
            <a:schemeClr val="accent2">
              <a:lumMod val="40000"/>
              <a:lumOff val="60000"/>
            </a:schemeClr>
          </a:solidFill>
        </p:spPr>
        <p:txBody>
          <a:bodyPr wrap="square" rtlCol="0">
            <a:spAutoFit/>
          </a:bodyPr>
          <a:lstStyle/>
          <a:p>
            <a:r>
              <a:rPr lang="en-GB" sz="2000" b="1" dirty="0"/>
              <a:t>We are tanned / brown.</a:t>
            </a:r>
          </a:p>
        </p:txBody>
      </p:sp>
      <p:sp>
        <p:nvSpPr>
          <p:cNvPr id="23" name="TextBox 22"/>
          <p:cNvSpPr txBox="1"/>
          <p:nvPr/>
        </p:nvSpPr>
        <p:spPr>
          <a:xfrm>
            <a:off x="8975387" y="2813866"/>
            <a:ext cx="3136240" cy="400110"/>
          </a:xfrm>
          <a:prstGeom prst="rect">
            <a:avLst/>
          </a:prstGeom>
          <a:solidFill>
            <a:schemeClr val="accent2">
              <a:lumMod val="40000"/>
              <a:lumOff val="60000"/>
            </a:schemeClr>
          </a:solidFill>
        </p:spPr>
        <p:txBody>
          <a:bodyPr wrap="square" rtlCol="0">
            <a:spAutoFit/>
          </a:bodyPr>
          <a:lstStyle/>
          <a:p>
            <a:r>
              <a:rPr lang="en-GB" sz="2000" b="1" dirty="0"/>
              <a:t>We are calm.</a:t>
            </a:r>
          </a:p>
        </p:txBody>
      </p:sp>
      <p:sp>
        <p:nvSpPr>
          <p:cNvPr id="25" name="TextBox 24"/>
          <p:cNvSpPr txBox="1"/>
          <p:nvPr/>
        </p:nvSpPr>
        <p:spPr>
          <a:xfrm>
            <a:off x="8975387" y="3342780"/>
            <a:ext cx="3136240" cy="400110"/>
          </a:xfrm>
          <a:prstGeom prst="rect">
            <a:avLst/>
          </a:prstGeom>
          <a:solidFill>
            <a:schemeClr val="accent2">
              <a:lumMod val="40000"/>
              <a:lumOff val="60000"/>
            </a:schemeClr>
          </a:solidFill>
        </p:spPr>
        <p:txBody>
          <a:bodyPr wrap="square" rtlCol="0">
            <a:spAutoFit/>
          </a:bodyPr>
          <a:lstStyle/>
          <a:p>
            <a:r>
              <a:rPr lang="en-GB" sz="2000" b="1" dirty="0"/>
              <a:t>We are (acting) crazy.</a:t>
            </a:r>
          </a:p>
        </p:txBody>
      </p:sp>
      <p:sp>
        <p:nvSpPr>
          <p:cNvPr id="26" name="TextBox 25"/>
          <p:cNvSpPr txBox="1"/>
          <p:nvPr/>
        </p:nvSpPr>
        <p:spPr>
          <a:xfrm>
            <a:off x="8975387" y="3897691"/>
            <a:ext cx="3136240" cy="400110"/>
          </a:xfrm>
          <a:prstGeom prst="rect">
            <a:avLst/>
          </a:prstGeom>
          <a:solidFill>
            <a:schemeClr val="accent2">
              <a:lumMod val="40000"/>
              <a:lumOff val="60000"/>
            </a:schemeClr>
          </a:solidFill>
        </p:spPr>
        <p:txBody>
          <a:bodyPr wrap="square" rtlCol="0">
            <a:spAutoFit/>
          </a:bodyPr>
          <a:lstStyle/>
          <a:p>
            <a:r>
              <a:rPr lang="en-GB" sz="2000" b="1" dirty="0"/>
              <a:t>We are nervous.</a:t>
            </a:r>
          </a:p>
        </p:txBody>
      </p:sp>
      <p:sp>
        <p:nvSpPr>
          <p:cNvPr id="27" name="TextBox 26"/>
          <p:cNvSpPr txBox="1"/>
          <p:nvPr/>
        </p:nvSpPr>
        <p:spPr>
          <a:xfrm>
            <a:off x="8975387" y="4498497"/>
            <a:ext cx="3136240" cy="400110"/>
          </a:xfrm>
          <a:prstGeom prst="rect">
            <a:avLst/>
          </a:prstGeom>
          <a:solidFill>
            <a:schemeClr val="accent2">
              <a:lumMod val="40000"/>
              <a:lumOff val="60000"/>
            </a:schemeClr>
          </a:solidFill>
        </p:spPr>
        <p:txBody>
          <a:bodyPr wrap="square" rtlCol="0">
            <a:spAutoFit/>
          </a:bodyPr>
          <a:lstStyle/>
          <a:p>
            <a:r>
              <a:rPr lang="en-GB" sz="2000" b="1" dirty="0"/>
              <a:t>We are serious.</a:t>
            </a:r>
          </a:p>
        </p:txBody>
      </p:sp>
      <p:sp>
        <p:nvSpPr>
          <p:cNvPr id="28" name="TextBox 27"/>
          <p:cNvSpPr txBox="1"/>
          <p:nvPr/>
        </p:nvSpPr>
        <p:spPr>
          <a:xfrm>
            <a:off x="8975387" y="4998075"/>
            <a:ext cx="3136240" cy="400110"/>
          </a:xfrm>
          <a:prstGeom prst="rect">
            <a:avLst/>
          </a:prstGeom>
          <a:solidFill>
            <a:schemeClr val="accent2">
              <a:lumMod val="40000"/>
              <a:lumOff val="60000"/>
            </a:schemeClr>
          </a:solidFill>
        </p:spPr>
        <p:txBody>
          <a:bodyPr wrap="square" rtlCol="0">
            <a:spAutoFit/>
          </a:bodyPr>
          <a:lstStyle/>
          <a:p>
            <a:r>
              <a:rPr lang="en-GB" sz="2000" b="1" dirty="0"/>
              <a:t>We are (feeling) happy.</a:t>
            </a:r>
          </a:p>
        </p:txBody>
      </p:sp>
      <p:sp>
        <p:nvSpPr>
          <p:cNvPr id="30"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1" name="Title 30"/>
          <p:cNvSpPr>
            <a:spLocks noGrp="1"/>
          </p:cNvSpPr>
          <p:nvPr>
            <p:ph type="title"/>
          </p:nvPr>
        </p:nvSpPr>
        <p:spPr>
          <a:xfrm>
            <a:off x="-1" y="213557"/>
            <a:ext cx="5517573" cy="647577"/>
          </a:xfrm>
        </p:spPr>
        <p:txBody>
          <a:bodyPr>
            <a:noAutofit/>
          </a:bodyPr>
          <a:lstStyle/>
          <a:p>
            <a:r>
              <a:rPr lang="en-GB" sz="2800" b="1" dirty="0">
                <a:solidFill>
                  <a:schemeClr val="bg1"/>
                </a:solidFill>
              </a:rPr>
              <a:t>La </a:t>
            </a:r>
            <a:r>
              <a:rPr lang="en-GB" sz="2800" b="1" dirty="0" err="1">
                <a:solidFill>
                  <a:schemeClr val="bg1"/>
                </a:solidFill>
              </a:rPr>
              <a:t>familia</a:t>
            </a:r>
            <a:r>
              <a:rPr lang="en-GB" sz="2800" b="1" dirty="0">
                <a:solidFill>
                  <a:schemeClr val="bg1"/>
                </a:solidFill>
              </a:rPr>
              <a:t> de </a:t>
            </a:r>
            <a:r>
              <a:rPr lang="en-GB" sz="2800" b="1" dirty="0" err="1">
                <a:solidFill>
                  <a:schemeClr val="bg1"/>
                </a:solidFill>
              </a:rPr>
              <a:t>vacaciones</a:t>
            </a:r>
            <a:endParaRPr lang="en-GB" sz="2800" b="1" dirty="0">
              <a:solidFill>
                <a:schemeClr val="bg1"/>
              </a:solidFill>
            </a:endParaRPr>
          </a:p>
        </p:txBody>
      </p:sp>
      <p:sp>
        <p:nvSpPr>
          <p:cNvPr id="24" name="TextBox 23">
            <a:extLst>
              <a:ext uri="{FF2B5EF4-FFF2-40B4-BE49-F238E27FC236}">
                <a16:creationId xmlns:a16="http://schemas.microsoft.com/office/drawing/2014/main" id="{8EDBA4C6-323C-42A8-8258-5A0CC1C0B7E4}"/>
              </a:ext>
            </a:extLst>
          </p:cNvPr>
          <p:cNvSpPr txBox="1"/>
          <p:nvPr/>
        </p:nvSpPr>
        <p:spPr>
          <a:xfrm>
            <a:off x="73252" y="5961172"/>
            <a:ext cx="5672921" cy="400110"/>
          </a:xfrm>
          <a:prstGeom prst="rect">
            <a:avLst/>
          </a:prstGeom>
          <a:noFill/>
          <a:ln w="28575">
            <a:noFill/>
          </a:ln>
        </p:spPr>
        <p:txBody>
          <a:bodyPr wrap="square" rtlCol="0">
            <a:spAutoFit/>
          </a:bodyPr>
          <a:lstStyle/>
          <a:p>
            <a:r>
              <a:rPr lang="en-GB" sz="2000" dirty="0"/>
              <a:t>*los </a:t>
            </a:r>
            <a:r>
              <a:rPr lang="en-GB" sz="2000" dirty="0" err="1"/>
              <a:t>surfistas</a:t>
            </a:r>
            <a:r>
              <a:rPr lang="en-GB" sz="2000" dirty="0"/>
              <a:t> – surfers   *el ascensor – lift </a:t>
            </a:r>
          </a:p>
        </p:txBody>
      </p:sp>
      <p:pic>
        <p:nvPicPr>
          <p:cNvPr id="29" name="Picture 28" descr="A person and person sitting on a bench&#10;&#10;Description automatically generated">
            <a:extLst>
              <a:ext uri="{FF2B5EF4-FFF2-40B4-BE49-F238E27FC236}">
                <a16:creationId xmlns:a16="http://schemas.microsoft.com/office/drawing/2014/main" id="{4ED1FDDE-A532-4074-97CE-E276846DC07D}"/>
              </a:ext>
            </a:extLst>
          </p:cNvPr>
          <p:cNvPicPr>
            <a:picLocks noChangeAspect="1"/>
          </p:cNvPicPr>
          <p:nvPr/>
        </p:nvPicPr>
        <p:blipFill rotWithShape="1">
          <a:blip r:embed="rId4">
            <a:extLst>
              <a:ext uri="{28A0092B-C50C-407E-A947-70E740481C1C}">
                <a14:useLocalDpi xmlns:a14="http://schemas.microsoft.com/office/drawing/2010/main" val="0"/>
              </a:ext>
            </a:extLst>
          </a:blip>
          <a:srcRect l="27945" t="18057" r="31023" b="47593"/>
          <a:stretch/>
        </p:blipFill>
        <p:spPr>
          <a:xfrm>
            <a:off x="7244274" y="14541"/>
            <a:ext cx="2401293" cy="1130720"/>
          </a:xfrm>
          <a:prstGeom prst="rect">
            <a:avLst/>
          </a:prstGeom>
        </p:spPr>
      </p:pic>
      <p:pic>
        <p:nvPicPr>
          <p:cNvPr id="32" name="Picture 31" descr="A cartoon of a child with red hair&#10;&#10;Description automatically generated">
            <a:extLst>
              <a:ext uri="{FF2B5EF4-FFF2-40B4-BE49-F238E27FC236}">
                <a16:creationId xmlns:a16="http://schemas.microsoft.com/office/drawing/2014/main" id="{227082DD-7373-4228-851A-858AD9DC2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6981" y="213557"/>
            <a:ext cx="998224" cy="998224"/>
          </a:xfrm>
          <a:prstGeom prst="rect">
            <a:avLst/>
          </a:prstGeom>
        </p:spPr>
      </p:pic>
      <p:pic>
        <p:nvPicPr>
          <p:cNvPr id="33" name="Picture 32" descr="A cartoon of a child's face&#10;&#10;Description automatically generated">
            <a:extLst>
              <a:ext uri="{FF2B5EF4-FFF2-40B4-BE49-F238E27FC236}">
                <a16:creationId xmlns:a16="http://schemas.microsoft.com/office/drawing/2014/main" id="{82180D24-4172-42F8-B43E-82178955B1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5876" y="233531"/>
            <a:ext cx="998224" cy="998224"/>
          </a:xfrm>
          <a:prstGeom prst="rect">
            <a:avLst/>
          </a:prstGeom>
        </p:spPr>
      </p:pic>
    </p:spTree>
    <p:extLst>
      <p:ext uri="{BB962C8B-B14F-4D97-AF65-F5344CB8AC3E}">
        <p14:creationId xmlns:p14="http://schemas.microsoft.com/office/powerpoint/2010/main" val="413727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7" name="TextBox 46">
            <a:extLst>
              <a:ext uri="{FF2B5EF4-FFF2-40B4-BE49-F238E27FC236}">
                <a16:creationId xmlns:a16="http://schemas.microsoft.com/office/drawing/2014/main" id="{6A500173-7AE1-4980-9C52-2DFAE38768EA}"/>
              </a:ext>
            </a:extLst>
          </p:cNvPr>
          <p:cNvSpPr txBox="1"/>
          <p:nvPr/>
        </p:nvSpPr>
        <p:spPr>
          <a:xfrm>
            <a:off x="60681" y="1248017"/>
            <a:ext cx="11867462" cy="110799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200" dirty="0">
                <a:latin typeface="Century Gothic" panose="020B0502020202020204" pitchFamily="34" charset="0"/>
              </a:rPr>
              <a:t>El padre</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Diego </a:t>
            </a:r>
            <a:r>
              <a:rPr kumimoji="0" lang="en-US" sz="2200" b="0" i="0" u="none" strike="noStrike" kern="1200" cap="none" spc="0" normalizeH="0" baseline="0" noProof="0" dirty="0" err="1">
                <a:ln>
                  <a:noFill/>
                </a:ln>
                <a:effectLst/>
                <a:uLnTx/>
                <a:uFillTx/>
                <a:latin typeface="Century Gothic" panose="020B0502020202020204" pitchFamily="34" charset="0"/>
                <a:ea typeface="+mn-ea"/>
                <a:cs typeface="+mn-cs"/>
              </a:rPr>
              <a:t>habla</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por </a:t>
            </a:r>
            <a:r>
              <a:rPr kumimoji="0" lang="en-US" sz="2200" b="0" i="0" u="none" strike="noStrike" kern="1200" cap="none" spc="0" normalizeH="0" baseline="0" noProof="0" dirty="0" err="1">
                <a:ln>
                  <a:noFill/>
                </a:ln>
                <a:effectLst/>
                <a:uLnTx/>
                <a:uFillTx/>
                <a:latin typeface="Century Gothic" panose="020B0502020202020204" pitchFamily="34" charset="0"/>
                <a:ea typeface="+mn-ea"/>
                <a:cs typeface="+mn-cs"/>
              </a:rPr>
              <a:t>teléfono</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con los </a:t>
            </a:r>
            <a:r>
              <a:rPr kumimoji="0" lang="en-US" sz="2200" b="0" i="0" u="none" strike="noStrike" kern="1200" cap="none" spc="0" normalizeH="0" baseline="0" noProof="0" dirty="0" err="1">
                <a:ln>
                  <a:noFill/>
                </a:ln>
                <a:effectLst/>
                <a:uLnTx/>
                <a:uFillTx/>
                <a:latin typeface="Century Gothic" panose="020B0502020202020204" pitchFamily="34" charset="0"/>
                <a:ea typeface="+mn-ea"/>
                <a:cs typeface="+mn-cs"/>
              </a:rPr>
              <a:t>abuelos</a:t>
            </a:r>
            <a:r>
              <a:rPr lang="en-US" sz="2200" dirty="0">
                <a:latin typeface="Century Gothic" panose="020B0502020202020204" pitchFamily="34" charset="0"/>
              </a:rPr>
              <a:t>. </a:t>
            </a:r>
            <a:br>
              <a:rPr lang="en-US" sz="2200" dirty="0">
                <a:latin typeface="Century Gothic" panose="020B0502020202020204" pitchFamily="34" charset="0"/>
              </a:rPr>
            </a:br>
            <a:r>
              <a:rPr kumimoji="0" lang="en-US" sz="2200" b="0" i="0" u="none" strike="noStrike" kern="1200" cap="none" spc="0" normalizeH="0" baseline="0" noProof="0" dirty="0" err="1">
                <a:ln>
                  <a:noFill/>
                </a:ln>
                <a:effectLst/>
                <a:uLnTx/>
                <a:uFillTx/>
                <a:latin typeface="Century Gothic" panose="020B0502020202020204" pitchFamily="34" charset="0"/>
                <a:ea typeface="+mn-ea"/>
                <a:cs typeface="+mn-cs"/>
              </a:rPr>
              <a:t>Escucha</a:t>
            </a:r>
            <a:r>
              <a:rPr lang="en-US" sz="2200" dirty="0">
                <a:latin typeface="Century Gothic" panose="020B0502020202020204" pitchFamily="34" charset="0"/>
              </a:rPr>
              <a:t>. ¿Describe </a:t>
            </a:r>
            <a:r>
              <a:rPr lang="en-US" sz="2200" b="1" dirty="0" err="1">
                <a:latin typeface="Century Gothic" panose="020B0502020202020204" pitchFamily="34" charset="0"/>
              </a:rPr>
              <a:t>cómo</a:t>
            </a:r>
            <a:r>
              <a:rPr lang="en-US" sz="2200" b="1" dirty="0">
                <a:latin typeface="Century Gothic" panose="020B0502020202020204" pitchFamily="34" charset="0"/>
              </a:rPr>
              <a:t> es </a:t>
            </a:r>
            <a:r>
              <a:rPr lang="en-US" sz="2200" b="1" dirty="0" err="1">
                <a:latin typeface="Century Gothic" panose="020B0502020202020204" pitchFamily="34" charset="0"/>
              </a:rPr>
              <a:t>en</a:t>
            </a:r>
            <a:r>
              <a:rPr lang="en-US" sz="2200" b="1" dirty="0">
                <a:latin typeface="Century Gothic" panose="020B0502020202020204" pitchFamily="34" charset="0"/>
              </a:rPr>
              <a:t> general </a:t>
            </a:r>
            <a:r>
              <a:rPr lang="en-US" sz="2200" dirty="0">
                <a:latin typeface="Century Gothic" panose="020B0502020202020204" pitchFamily="34" charset="0"/>
              </a:rPr>
              <a:t>o </a:t>
            </a:r>
            <a:r>
              <a:rPr lang="en-US" sz="2200" b="1" dirty="0" err="1">
                <a:latin typeface="Century Gothic" panose="020B0502020202020204" pitchFamily="34" charset="0"/>
              </a:rPr>
              <a:t>cómo</a:t>
            </a:r>
            <a:r>
              <a:rPr lang="en-US" sz="2200" b="1" dirty="0">
                <a:latin typeface="Century Gothic" panose="020B0502020202020204" pitchFamily="34" charset="0"/>
              </a:rPr>
              <a:t> </a:t>
            </a:r>
            <a:r>
              <a:rPr lang="en-US" sz="2200" b="1" dirty="0" err="1">
                <a:latin typeface="Century Gothic" panose="020B0502020202020204" pitchFamily="34" charset="0"/>
              </a:rPr>
              <a:t>está</a:t>
            </a:r>
            <a:r>
              <a:rPr lang="en-US" sz="2200" b="1" dirty="0">
                <a:latin typeface="Century Gothic" panose="020B0502020202020204" pitchFamily="34" charset="0"/>
              </a:rPr>
              <a:t> hoy</a:t>
            </a:r>
            <a:r>
              <a:rPr lang="en-US" sz="2200" dirty="0">
                <a:latin typeface="Century Gothic" panose="020B0502020202020204" pitchFamily="34" charset="0"/>
              </a:rPr>
              <a:t>? </a:t>
            </a:r>
            <a:br>
              <a:rPr lang="en-US" sz="2200" dirty="0">
                <a:latin typeface="Century Gothic" panose="020B0502020202020204" pitchFamily="34" charset="0"/>
              </a:rPr>
            </a:br>
            <a:r>
              <a:rPr lang="en-US" sz="2200" dirty="0" err="1">
                <a:latin typeface="Century Gothic" panose="020B0502020202020204" pitchFamily="34" charset="0"/>
              </a:rPr>
              <a:t>También</a:t>
            </a:r>
            <a:r>
              <a:rPr lang="en-US" sz="2200" dirty="0">
                <a:latin typeface="Century Gothic" panose="020B0502020202020204" pitchFamily="34" charset="0"/>
              </a:rPr>
              <a:t> escribe el </a:t>
            </a:r>
            <a:r>
              <a:rPr lang="en-US" sz="2200" dirty="0" err="1">
                <a:latin typeface="Century Gothic" panose="020B0502020202020204" pitchFamily="34" charset="0"/>
              </a:rPr>
              <a:t>adjetivo</a:t>
            </a:r>
            <a:r>
              <a:rPr lang="en-US" sz="2200" dirty="0">
                <a:latin typeface="Century Gothic" panose="020B0502020202020204" pitchFamily="34" charset="0"/>
              </a:rPr>
              <a:t> </a:t>
            </a:r>
            <a:r>
              <a:rPr lang="en-US" sz="2200" dirty="0" err="1">
                <a:latin typeface="Century Gothic" panose="020B0502020202020204" pitchFamily="34" charset="0"/>
              </a:rPr>
              <a:t>en</a:t>
            </a:r>
            <a:r>
              <a:rPr lang="en-US" sz="2200" dirty="0">
                <a:latin typeface="Century Gothic" panose="020B0502020202020204" pitchFamily="34" charset="0"/>
              </a:rPr>
              <a:t> </a:t>
            </a:r>
            <a:r>
              <a:rPr lang="en-US" sz="2200" dirty="0" err="1">
                <a:latin typeface="Century Gothic" panose="020B0502020202020204" pitchFamily="34" charset="0"/>
              </a:rPr>
              <a:t>inglés</a:t>
            </a:r>
            <a:r>
              <a:rPr lang="en-US" sz="2200" dirty="0">
                <a:latin typeface="Century Gothic" panose="020B0502020202020204" pitchFamily="34" charset="0"/>
              </a:rPr>
              <a:t>. </a:t>
            </a:r>
            <a:endParaRPr kumimoji="0" lang="en-US" sz="2200" b="0" i="0" u="none" strike="noStrike" kern="1200" cap="none" spc="0" normalizeH="0" baseline="0" noProof="0" dirty="0">
              <a:ln>
                <a:noFill/>
              </a:ln>
              <a:effectLst/>
              <a:uLnTx/>
              <a:uFillTx/>
              <a:latin typeface="Century Gothic" panose="020B0502020202020204" pitchFamily="34" charset="0"/>
            </a:endParaRPr>
          </a:p>
        </p:txBody>
      </p:sp>
      <p:graphicFrame>
        <p:nvGraphicFramePr>
          <p:cNvPr id="24"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1646934254"/>
              </p:ext>
            </p:extLst>
          </p:nvPr>
        </p:nvGraphicFramePr>
        <p:xfrm>
          <a:off x="175692" y="2593590"/>
          <a:ext cx="5504375" cy="3060668"/>
        </p:xfrm>
        <a:graphic>
          <a:graphicData uri="http://schemas.openxmlformats.org/drawingml/2006/table">
            <a:tbl>
              <a:tblPr firstRow="1" bandRow="1">
                <a:tableStyleId>{5DA37D80-6434-44D0-A028-1B22A696006F}</a:tableStyleId>
              </a:tblPr>
              <a:tblGrid>
                <a:gridCol w="596962">
                  <a:extLst>
                    <a:ext uri="{9D8B030D-6E8A-4147-A177-3AD203B41FA5}">
                      <a16:colId xmlns:a16="http://schemas.microsoft.com/office/drawing/2014/main" val="2218395770"/>
                    </a:ext>
                  </a:extLst>
                </a:gridCol>
                <a:gridCol w="2394616">
                  <a:extLst>
                    <a:ext uri="{9D8B030D-6E8A-4147-A177-3AD203B41FA5}">
                      <a16:colId xmlns:a16="http://schemas.microsoft.com/office/drawing/2014/main" val="3328270413"/>
                    </a:ext>
                  </a:extLst>
                </a:gridCol>
                <a:gridCol w="2512797">
                  <a:extLst>
                    <a:ext uri="{9D8B030D-6E8A-4147-A177-3AD203B41FA5}">
                      <a16:colId xmlns:a16="http://schemas.microsoft.com/office/drawing/2014/main" val="4057324009"/>
                    </a:ext>
                  </a:extLst>
                </a:gridCol>
              </a:tblGrid>
              <a:tr h="765167">
                <a:tc>
                  <a:txBody>
                    <a:bodyPr/>
                    <a:lstStyle/>
                    <a:p>
                      <a:pPr>
                        <a:lnSpc>
                          <a:spcPct val="200000"/>
                        </a:lnSpc>
                      </a:pPr>
                      <a:endParaRPr lang="en-GB" sz="1800" b="1" dirty="0">
                        <a:solidFill>
                          <a:schemeClr val="tx1"/>
                        </a:solidFill>
                        <a:latin typeface="Century" panose="02040604050505020304" pitchFamily="18" charset="0"/>
                      </a:endParaRPr>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200000"/>
                        </a:lnSpc>
                      </a:pPr>
                      <a:r>
                        <a:rPr lang="en-GB" sz="2400" b="1" dirty="0">
                          <a:solidFill>
                            <a:schemeClr val="tx1"/>
                          </a:solidFill>
                          <a:latin typeface="Century Gothic" panose="020B0502020202020204" pitchFamily="34" charset="0"/>
                        </a:rPr>
                        <a:t>En general</a:t>
                      </a:r>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200000"/>
                        </a:lnSpc>
                      </a:pPr>
                      <a:r>
                        <a:rPr lang="en-GB" sz="2400" b="1" dirty="0">
                          <a:solidFill>
                            <a:schemeClr val="tx1"/>
                          </a:solidFill>
                          <a:latin typeface="Century Gothic" panose="020B0502020202020204" pitchFamily="34" charset="0"/>
                        </a:rPr>
                        <a:t>Hoy </a:t>
                      </a:r>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4955753"/>
                  </a:ext>
                </a:extLst>
              </a:tr>
              <a:tr h="765167">
                <a:tc>
                  <a:txBody>
                    <a:bodyPr/>
                    <a:lstStyle/>
                    <a:p>
                      <a:pPr>
                        <a:lnSpc>
                          <a:spcPct val="200000"/>
                        </a:lnSpc>
                      </a:pPr>
                      <a:endParaRPr lang="en-GB" sz="1800" b="1" dirty="0">
                        <a:solidFill>
                          <a:schemeClr val="tx1"/>
                        </a:solidFill>
                        <a:latin typeface="Century" panose="02040604050505020304" pitchFamily="18"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200000"/>
                        </a:lnSpc>
                      </a:pPr>
                      <a:endParaRPr lang="en-GB" sz="2000" b="1" dirty="0">
                        <a:solidFill>
                          <a:schemeClr val="tx1"/>
                        </a:solidFill>
                        <a:latin typeface="+mn-lt"/>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200000"/>
                        </a:lnSpc>
                      </a:pPr>
                      <a:endParaRPr lang="en-GB" sz="2000" b="1" dirty="0">
                        <a:solidFill>
                          <a:schemeClr val="tx1"/>
                        </a:solidFill>
                        <a:latin typeface="+mn-lt"/>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34331294"/>
                  </a:ext>
                </a:extLst>
              </a:tr>
              <a:tr h="765167">
                <a:tc>
                  <a:txBody>
                    <a:bodyPr/>
                    <a:lstStyle/>
                    <a:p>
                      <a:pPr>
                        <a:lnSpc>
                          <a:spcPct val="200000"/>
                        </a:lnSpc>
                      </a:pPr>
                      <a:endParaRPr lang="en-GB" sz="1800" b="1" dirty="0">
                        <a:solidFill>
                          <a:schemeClr val="tx1"/>
                        </a:solidFill>
                        <a:latin typeface="Century" panose="02040604050505020304" pitchFamily="18"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200000"/>
                        </a:lnSpc>
                      </a:pPr>
                      <a:endParaRPr lang="en-GB" sz="2000" b="1" dirty="0">
                        <a:solidFill>
                          <a:schemeClr val="tx1"/>
                        </a:solidFill>
                        <a:latin typeface="+mn-lt"/>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200000"/>
                        </a:lnSpc>
                      </a:pPr>
                      <a:endParaRPr lang="en-GB" sz="2000" b="1" dirty="0">
                        <a:solidFill>
                          <a:schemeClr val="tx1"/>
                        </a:solidFill>
                        <a:latin typeface="+mn-lt"/>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68564831"/>
                  </a:ext>
                </a:extLst>
              </a:tr>
              <a:tr h="765167">
                <a:tc>
                  <a:txBody>
                    <a:bodyPr/>
                    <a:lstStyle/>
                    <a:p>
                      <a:pPr>
                        <a:lnSpc>
                          <a:spcPct val="200000"/>
                        </a:lnSpc>
                      </a:pPr>
                      <a:endParaRPr lang="en-GB" sz="1800" b="1">
                        <a:solidFill>
                          <a:schemeClr val="tx1"/>
                        </a:solidFill>
                        <a:latin typeface="Century" panose="02040604050505020304" pitchFamily="18"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200000"/>
                        </a:lnSpc>
                      </a:pPr>
                      <a:endParaRPr lang="en-GB" sz="2000" b="1" dirty="0">
                        <a:solidFill>
                          <a:schemeClr val="tx1"/>
                        </a:solidFill>
                        <a:latin typeface="+mn-lt"/>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200000"/>
                        </a:lnSpc>
                      </a:pPr>
                      <a:endParaRPr lang="en-GB" sz="2000" b="1" dirty="0">
                        <a:solidFill>
                          <a:schemeClr val="tx1"/>
                        </a:solidFill>
                        <a:latin typeface="+mn-lt"/>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63184148"/>
                  </a:ext>
                </a:extLst>
              </a:tr>
            </a:tbl>
          </a:graphicData>
        </a:graphic>
      </p:graphicFrame>
      <p:sp>
        <p:nvSpPr>
          <p:cNvPr id="27" name="Google Shape;614;p26">
            <a:hlinkClick r:id="" action="ppaction://noaction" highlightClick="1">
              <a:snd r:embed="rId3" name="somos alegres.wav"/>
            </a:hlinkClick>
            <a:extLst>
              <a:ext uri="{FF2B5EF4-FFF2-40B4-BE49-F238E27FC236}">
                <a16:creationId xmlns:a16="http://schemas.microsoft.com/office/drawing/2014/main" id="{2A2E30D2-841A-4ED1-B670-1C83F228DED0}"/>
              </a:ext>
            </a:extLst>
          </p:cNvPr>
          <p:cNvSpPr/>
          <p:nvPr/>
        </p:nvSpPr>
        <p:spPr>
          <a:xfrm>
            <a:off x="266444" y="3606706"/>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FABD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1</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9" name="Google Shape;616;p26">
            <a:hlinkClick r:id="" action="ppaction://noaction" highlightClick="1">
              <a:snd r:embed="rId4" name="estamos raros.wav"/>
            </a:hlinkClick>
            <a:extLst>
              <a:ext uri="{FF2B5EF4-FFF2-40B4-BE49-F238E27FC236}">
                <a16:creationId xmlns:a16="http://schemas.microsoft.com/office/drawing/2014/main" id="{E034BFCB-0288-4166-9636-7DA2D26FF970}"/>
              </a:ext>
            </a:extLst>
          </p:cNvPr>
          <p:cNvSpPr/>
          <p:nvPr/>
        </p:nvSpPr>
        <p:spPr>
          <a:xfrm>
            <a:off x="263381" y="436391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FABD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aphicFrame>
        <p:nvGraphicFramePr>
          <p:cNvPr id="56"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3116192021"/>
              </p:ext>
            </p:extLst>
          </p:nvPr>
        </p:nvGraphicFramePr>
        <p:xfrm>
          <a:off x="6312891" y="2593590"/>
          <a:ext cx="5719851" cy="3060668"/>
        </p:xfrm>
        <a:graphic>
          <a:graphicData uri="http://schemas.openxmlformats.org/drawingml/2006/table">
            <a:tbl>
              <a:tblPr firstRow="1" bandRow="1">
                <a:tableStyleId>{5DA37D80-6434-44D0-A028-1B22A696006F}</a:tableStyleId>
              </a:tblPr>
              <a:tblGrid>
                <a:gridCol w="620331">
                  <a:extLst>
                    <a:ext uri="{9D8B030D-6E8A-4147-A177-3AD203B41FA5}">
                      <a16:colId xmlns:a16="http://schemas.microsoft.com/office/drawing/2014/main" val="2218395770"/>
                    </a:ext>
                  </a:extLst>
                </a:gridCol>
                <a:gridCol w="2527480">
                  <a:extLst>
                    <a:ext uri="{9D8B030D-6E8A-4147-A177-3AD203B41FA5}">
                      <a16:colId xmlns:a16="http://schemas.microsoft.com/office/drawing/2014/main" val="3328270413"/>
                    </a:ext>
                  </a:extLst>
                </a:gridCol>
                <a:gridCol w="2572040">
                  <a:extLst>
                    <a:ext uri="{9D8B030D-6E8A-4147-A177-3AD203B41FA5}">
                      <a16:colId xmlns:a16="http://schemas.microsoft.com/office/drawing/2014/main" val="4057324009"/>
                    </a:ext>
                  </a:extLst>
                </a:gridCol>
              </a:tblGrid>
              <a:tr h="765167">
                <a:tc>
                  <a:txBody>
                    <a:bodyPr/>
                    <a:lstStyle/>
                    <a:p>
                      <a:pPr>
                        <a:lnSpc>
                          <a:spcPct val="200000"/>
                        </a:lnSpc>
                      </a:pPr>
                      <a:endParaRPr lang="en-GB" sz="1800" b="1" dirty="0">
                        <a:solidFill>
                          <a:schemeClr val="accent1">
                            <a:lumMod val="50000"/>
                          </a:schemeClr>
                        </a:solidFill>
                        <a:latin typeface="Century" panose="02040604050505020304" pitchFamily="18" charset="0"/>
                      </a:endParaRPr>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200000"/>
                        </a:lnSpc>
                      </a:pPr>
                      <a:r>
                        <a:rPr lang="en-GB" sz="2400" b="1" dirty="0">
                          <a:solidFill>
                            <a:schemeClr val="tx1"/>
                          </a:solidFill>
                          <a:latin typeface="Century Gothic" panose="020B0502020202020204" pitchFamily="34" charset="0"/>
                        </a:rPr>
                        <a:t>En general</a:t>
                      </a:r>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lnSpc>
                          <a:spcPct val="200000"/>
                        </a:lnSpc>
                      </a:pPr>
                      <a:r>
                        <a:rPr lang="en-GB" sz="2400" b="1" dirty="0">
                          <a:solidFill>
                            <a:schemeClr val="tx1"/>
                          </a:solidFill>
                          <a:latin typeface="Century Gothic" panose="020B0502020202020204" pitchFamily="34" charset="0"/>
                        </a:rPr>
                        <a:t>Hoy </a:t>
                      </a:r>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4955753"/>
                  </a:ext>
                </a:extLst>
              </a:tr>
              <a:tr h="765167">
                <a:tc>
                  <a:txBody>
                    <a:bodyPr/>
                    <a:lstStyle/>
                    <a:p>
                      <a:pPr>
                        <a:lnSpc>
                          <a:spcPct val="200000"/>
                        </a:lnSpc>
                      </a:pPr>
                      <a:endParaRPr lang="en-GB" sz="1800" b="1" dirty="0">
                        <a:latin typeface="Century" panose="02040604050505020304" pitchFamily="18"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200000"/>
                        </a:lnSpc>
                      </a:pPr>
                      <a:endParaRPr lang="en-GB" sz="2000" b="1" dirty="0">
                        <a:solidFill>
                          <a:schemeClr val="accent5">
                            <a:lumMod val="50000"/>
                          </a:schemeClr>
                        </a:solidFill>
                        <a:latin typeface="+mn-lt"/>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200000"/>
                        </a:lnSpc>
                      </a:pPr>
                      <a:endParaRPr lang="en-GB" sz="2000" b="1" dirty="0">
                        <a:solidFill>
                          <a:schemeClr val="accent5">
                            <a:lumMod val="50000"/>
                          </a:schemeClr>
                        </a:solidFill>
                        <a:latin typeface="+mn-lt"/>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34331294"/>
                  </a:ext>
                </a:extLst>
              </a:tr>
              <a:tr h="765167">
                <a:tc>
                  <a:txBody>
                    <a:bodyPr/>
                    <a:lstStyle/>
                    <a:p>
                      <a:pPr>
                        <a:lnSpc>
                          <a:spcPct val="200000"/>
                        </a:lnSpc>
                      </a:pPr>
                      <a:endParaRPr lang="en-GB" sz="1800" b="1" dirty="0">
                        <a:latin typeface="Century" panose="02040604050505020304" pitchFamily="18"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200000"/>
                        </a:lnSpc>
                      </a:pPr>
                      <a:endParaRPr lang="en-GB" sz="2000" b="1" dirty="0">
                        <a:solidFill>
                          <a:schemeClr val="accent5">
                            <a:lumMod val="50000"/>
                          </a:schemeClr>
                        </a:solidFill>
                        <a:latin typeface="+mn-lt"/>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200000"/>
                        </a:lnSpc>
                      </a:pPr>
                      <a:endParaRPr lang="en-GB" sz="2000" b="1" dirty="0">
                        <a:solidFill>
                          <a:schemeClr val="accent5">
                            <a:lumMod val="50000"/>
                          </a:schemeClr>
                        </a:solidFill>
                        <a:latin typeface="+mn-lt"/>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668564831"/>
                  </a:ext>
                </a:extLst>
              </a:tr>
              <a:tr h="765167">
                <a:tc>
                  <a:txBody>
                    <a:bodyPr/>
                    <a:lstStyle/>
                    <a:p>
                      <a:pPr>
                        <a:lnSpc>
                          <a:spcPct val="200000"/>
                        </a:lnSpc>
                      </a:pPr>
                      <a:endParaRPr lang="en-GB" sz="1800" b="1">
                        <a:latin typeface="Century" panose="02040604050505020304" pitchFamily="18"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200000"/>
                        </a:lnSpc>
                      </a:pPr>
                      <a:endParaRPr lang="en-GB" sz="2000" b="1" dirty="0">
                        <a:solidFill>
                          <a:schemeClr val="accent5">
                            <a:lumMod val="50000"/>
                          </a:schemeClr>
                        </a:solidFill>
                        <a:latin typeface="+mn-lt"/>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200000"/>
                        </a:lnSpc>
                      </a:pPr>
                      <a:endParaRPr lang="en-GB" sz="2000" b="1" dirty="0">
                        <a:solidFill>
                          <a:schemeClr val="accent5">
                            <a:lumMod val="50000"/>
                          </a:schemeClr>
                        </a:solidFill>
                        <a:latin typeface="+mn-lt"/>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63184148"/>
                  </a:ext>
                </a:extLst>
              </a:tr>
            </a:tbl>
          </a:graphicData>
        </a:graphic>
      </p:graphicFrame>
      <p:sp>
        <p:nvSpPr>
          <p:cNvPr id="57" name="Google Shape;614;p26">
            <a:hlinkClick r:id="" action="ppaction://noaction" highlightClick="1">
              <a:snd r:embed="rId5" name="estamos aburridos.wav"/>
            </a:hlinkClick>
            <a:extLst>
              <a:ext uri="{FF2B5EF4-FFF2-40B4-BE49-F238E27FC236}">
                <a16:creationId xmlns:a16="http://schemas.microsoft.com/office/drawing/2014/main" id="{2A2E30D2-841A-4ED1-B670-1C83F228DED0}"/>
              </a:ext>
            </a:extLst>
          </p:cNvPr>
          <p:cNvSpPr/>
          <p:nvPr/>
        </p:nvSpPr>
        <p:spPr>
          <a:xfrm>
            <a:off x="263380" y="5118511"/>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FABD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61" name="Picture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043" y="3467489"/>
            <a:ext cx="537468" cy="559862"/>
          </a:xfrm>
          <a:prstGeom prst="rect">
            <a:avLst/>
          </a:prstGeom>
        </p:spPr>
      </p:pic>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7895" y="4226575"/>
            <a:ext cx="537468" cy="559862"/>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2917" y="4023941"/>
            <a:ext cx="537468" cy="559862"/>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1062" y="4980088"/>
            <a:ext cx="537468" cy="559862"/>
          </a:xfrm>
          <a:prstGeom prst="rect">
            <a:avLst/>
          </a:prstGeom>
        </p:spPr>
      </p:pic>
      <p:pic>
        <p:nvPicPr>
          <p:cNvPr id="67" name="Picture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8578" y="3361958"/>
            <a:ext cx="537468" cy="559862"/>
          </a:xfrm>
          <a:prstGeom prst="rect">
            <a:avLst/>
          </a:prstGeom>
        </p:spPr>
      </p:pic>
      <p:pic>
        <p:nvPicPr>
          <p:cNvPr id="68" name="Picture 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8578" y="4969521"/>
            <a:ext cx="537468" cy="559862"/>
          </a:xfrm>
          <a:prstGeom prst="rect">
            <a:avLst/>
          </a:prstGeom>
        </p:spPr>
      </p:pic>
      <p:sp>
        <p:nvSpPr>
          <p:cNvPr id="3" name="TextBox 2"/>
          <p:cNvSpPr txBox="1"/>
          <p:nvPr/>
        </p:nvSpPr>
        <p:spPr>
          <a:xfrm>
            <a:off x="1613209" y="3564036"/>
            <a:ext cx="1880606" cy="461665"/>
          </a:xfrm>
          <a:prstGeom prst="rect">
            <a:avLst/>
          </a:prstGeom>
          <a:noFill/>
        </p:spPr>
        <p:txBody>
          <a:bodyPr wrap="square" rtlCol="0">
            <a:spAutoFit/>
          </a:bodyPr>
          <a:lstStyle/>
          <a:p>
            <a:r>
              <a:rPr lang="en-GB" sz="2400" dirty="0">
                <a:latin typeface="Century Gothic" panose="020B0502020202020204" pitchFamily="34" charset="0"/>
              </a:rPr>
              <a:t>cheerful</a:t>
            </a:r>
          </a:p>
        </p:txBody>
      </p:sp>
      <p:sp>
        <p:nvSpPr>
          <p:cNvPr id="70" name="TextBox 69"/>
          <p:cNvSpPr txBox="1"/>
          <p:nvPr/>
        </p:nvSpPr>
        <p:spPr>
          <a:xfrm>
            <a:off x="4277256" y="4108541"/>
            <a:ext cx="1880606" cy="830997"/>
          </a:xfrm>
          <a:prstGeom prst="rect">
            <a:avLst/>
          </a:prstGeom>
          <a:noFill/>
        </p:spPr>
        <p:txBody>
          <a:bodyPr wrap="square" rtlCol="0">
            <a:spAutoFit/>
          </a:bodyPr>
          <a:lstStyle/>
          <a:p>
            <a:r>
              <a:rPr lang="en-GB" sz="2400" dirty="0">
                <a:latin typeface="Century Gothic" panose="020B0502020202020204" pitchFamily="34" charset="0"/>
              </a:rPr>
              <a:t>(feeling)</a:t>
            </a:r>
          </a:p>
          <a:p>
            <a:r>
              <a:rPr lang="en-GB" sz="2400" dirty="0">
                <a:latin typeface="Century Gothic" panose="020B0502020202020204" pitchFamily="34" charset="0"/>
              </a:rPr>
              <a:t> strange</a:t>
            </a:r>
          </a:p>
        </p:txBody>
      </p:sp>
      <p:sp>
        <p:nvSpPr>
          <p:cNvPr id="71" name="TextBox 70"/>
          <p:cNvSpPr txBox="1"/>
          <p:nvPr/>
        </p:nvSpPr>
        <p:spPr>
          <a:xfrm>
            <a:off x="8199626" y="4231931"/>
            <a:ext cx="1880606" cy="461665"/>
          </a:xfrm>
          <a:prstGeom prst="rect">
            <a:avLst/>
          </a:prstGeom>
          <a:noFill/>
        </p:spPr>
        <p:txBody>
          <a:bodyPr wrap="square" rtlCol="0">
            <a:spAutoFit/>
          </a:bodyPr>
          <a:lstStyle/>
          <a:p>
            <a:r>
              <a:rPr lang="en-GB" sz="2400" dirty="0">
                <a:latin typeface="Century Gothic" panose="020B0502020202020204" pitchFamily="34" charset="0"/>
              </a:rPr>
              <a:t>calm</a:t>
            </a:r>
          </a:p>
        </p:txBody>
      </p:sp>
      <p:sp>
        <p:nvSpPr>
          <p:cNvPr id="72" name="TextBox 71"/>
          <p:cNvSpPr txBox="1"/>
          <p:nvPr/>
        </p:nvSpPr>
        <p:spPr>
          <a:xfrm>
            <a:off x="4430497" y="5029186"/>
            <a:ext cx="1880606" cy="461665"/>
          </a:xfrm>
          <a:prstGeom prst="rect">
            <a:avLst/>
          </a:prstGeom>
          <a:noFill/>
        </p:spPr>
        <p:txBody>
          <a:bodyPr wrap="square" rtlCol="0">
            <a:spAutoFit/>
          </a:bodyPr>
          <a:lstStyle/>
          <a:p>
            <a:r>
              <a:rPr lang="en-GB" sz="2400" dirty="0">
                <a:latin typeface="Century Gothic" panose="020B0502020202020204" pitchFamily="34" charset="0"/>
              </a:rPr>
              <a:t>bored</a:t>
            </a:r>
          </a:p>
        </p:txBody>
      </p:sp>
      <p:sp>
        <p:nvSpPr>
          <p:cNvPr id="74" name="TextBox 73"/>
          <p:cNvSpPr txBox="1"/>
          <p:nvPr/>
        </p:nvSpPr>
        <p:spPr>
          <a:xfrm>
            <a:off x="10405346" y="3300125"/>
            <a:ext cx="1880606" cy="830997"/>
          </a:xfrm>
          <a:prstGeom prst="rect">
            <a:avLst/>
          </a:prstGeom>
          <a:noFill/>
        </p:spPr>
        <p:txBody>
          <a:bodyPr wrap="square" rtlCol="0">
            <a:spAutoFit/>
          </a:bodyPr>
          <a:lstStyle/>
          <a:p>
            <a:r>
              <a:rPr lang="en-GB" sz="2400" dirty="0">
                <a:latin typeface="Century Gothic" panose="020B0502020202020204" pitchFamily="34" charset="0"/>
              </a:rPr>
              <a:t>(feeling)</a:t>
            </a:r>
          </a:p>
          <a:p>
            <a:r>
              <a:rPr lang="en-GB" sz="2400" dirty="0">
                <a:latin typeface="Century Gothic" panose="020B0502020202020204" pitchFamily="34" charset="0"/>
              </a:rPr>
              <a:t> nervous</a:t>
            </a:r>
          </a:p>
        </p:txBody>
      </p:sp>
      <p:sp>
        <p:nvSpPr>
          <p:cNvPr id="75" name="TextBox 74"/>
          <p:cNvSpPr txBox="1"/>
          <p:nvPr/>
        </p:nvSpPr>
        <p:spPr>
          <a:xfrm>
            <a:off x="10528300" y="4863137"/>
            <a:ext cx="1880606" cy="830997"/>
          </a:xfrm>
          <a:prstGeom prst="rect">
            <a:avLst/>
          </a:prstGeom>
          <a:noFill/>
        </p:spPr>
        <p:txBody>
          <a:bodyPr wrap="square" rtlCol="0">
            <a:spAutoFit/>
          </a:bodyPr>
          <a:lstStyle/>
          <a:p>
            <a:r>
              <a:rPr lang="en-GB" sz="2400" dirty="0">
                <a:latin typeface="Century Gothic" panose="020B0502020202020204" pitchFamily="34" charset="0"/>
              </a:rPr>
              <a:t>(acting)</a:t>
            </a:r>
          </a:p>
          <a:p>
            <a:r>
              <a:rPr lang="en-GB" sz="2400" dirty="0">
                <a:latin typeface="Century Gothic" panose="020B0502020202020204" pitchFamily="34" charset="0"/>
              </a:rPr>
              <a:t>  crazy</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0478" y="109384"/>
            <a:ext cx="853071" cy="894976"/>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0894" y="146675"/>
            <a:ext cx="803986" cy="820394"/>
          </a:xfrm>
          <a:prstGeom prst="rect">
            <a:avLst/>
          </a:prstGeom>
        </p:spPr>
      </p:pic>
      <p:sp>
        <p:nvSpPr>
          <p:cNvPr id="39"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itle 3"/>
          <p:cNvSpPr>
            <a:spLocks noGrp="1"/>
          </p:cNvSpPr>
          <p:nvPr>
            <p:ph type="title"/>
          </p:nvPr>
        </p:nvSpPr>
        <p:spPr>
          <a:xfrm>
            <a:off x="0" y="213557"/>
            <a:ext cx="5627058" cy="647577"/>
          </a:xfrm>
        </p:spPr>
        <p:txBody>
          <a:bodyPr>
            <a:normAutofit/>
          </a:bodyPr>
          <a:lstStyle/>
          <a:p>
            <a:r>
              <a:rPr lang="en-GB" sz="2800" b="1" dirty="0">
                <a:solidFill>
                  <a:schemeClr val="bg1"/>
                </a:solidFill>
              </a:rPr>
              <a:t>La </a:t>
            </a:r>
            <a:r>
              <a:rPr lang="en-GB" sz="2800" b="1" dirty="0" err="1">
                <a:solidFill>
                  <a:schemeClr val="bg1"/>
                </a:solidFill>
              </a:rPr>
              <a:t>familia</a:t>
            </a:r>
            <a:r>
              <a:rPr lang="en-GB" sz="2800" b="1" dirty="0">
                <a:solidFill>
                  <a:schemeClr val="bg1"/>
                </a:solidFill>
              </a:rPr>
              <a:t> de </a:t>
            </a:r>
            <a:r>
              <a:rPr lang="en-GB" sz="2800" b="1" dirty="0" err="1">
                <a:solidFill>
                  <a:schemeClr val="bg1"/>
                </a:solidFill>
              </a:rPr>
              <a:t>vacaciones</a:t>
            </a:r>
            <a:endParaRPr lang="en-GB" sz="2800" b="1" dirty="0">
              <a:solidFill>
                <a:schemeClr val="bg1"/>
              </a:solidFill>
            </a:endParaRPr>
          </a:p>
        </p:txBody>
      </p:sp>
      <p:pic>
        <p:nvPicPr>
          <p:cNvPr id="9" name="Picture 8" descr="A cartoon of a person with a beard and green eyes&#10;&#10;Description automatically generated">
            <a:extLst>
              <a:ext uri="{FF2B5EF4-FFF2-40B4-BE49-F238E27FC236}">
                <a16:creationId xmlns:a16="http://schemas.microsoft.com/office/drawing/2014/main" id="{86C87F2A-5F93-4574-B7BB-DD39F53648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5081" y="-8555"/>
            <a:ext cx="1107996" cy="1107996"/>
          </a:xfrm>
          <a:prstGeom prst="rect">
            <a:avLst/>
          </a:prstGeom>
        </p:spPr>
      </p:pic>
      <p:cxnSp>
        <p:nvCxnSpPr>
          <p:cNvPr id="12" name="Straight Connector 11">
            <a:extLst>
              <a:ext uri="{FF2B5EF4-FFF2-40B4-BE49-F238E27FC236}">
                <a16:creationId xmlns:a16="http://schemas.microsoft.com/office/drawing/2014/main" id="{10A8E404-3E24-4921-922F-DE1BE135C732}"/>
              </a:ext>
            </a:extLst>
          </p:cNvPr>
          <p:cNvCxnSpPr/>
          <p:nvPr/>
        </p:nvCxnSpPr>
        <p:spPr>
          <a:xfrm flipV="1">
            <a:off x="6513077" y="213557"/>
            <a:ext cx="682853" cy="779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Google Shape;616;p26">
            <a:hlinkClick r:id="" action="ppaction://noaction" highlightClick="1">
              <a:snd r:embed="rId10" name="somos tranquilos.wav"/>
            </a:hlinkClick>
            <a:extLst>
              <a:ext uri="{FF2B5EF4-FFF2-40B4-BE49-F238E27FC236}">
                <a16:creationId xmlns:a16="http://schemas.microsoft.com/office/drawing/2014/main" id="{E034BFCB-0288-4166-9636-7DA2D26FF970}"/>
              </a:ext>
            </a:extLst>
          </p:cNvPr>
          <p:cNvSpPr/>
          <p:nvPr/>
        </p:nvSpPr>
        <p:spPr>
          <a:xfrm>
            <a:off x="6422888" y="437334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FABD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5</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9" name="Google Shape;616;p26">
            <a:hlinkClick r:id="" action="ppaction://noaction" highlightClick="1">
              <a:snd r:embed="rId11" name="estamos nerviosos.wav"/>
            </a:hlinkClick>
            <a:extLst>
              <a:ext uri="{FF2B5EF4-FFF2-40B4-BE49-F238E27FC236}">
                <a16:creationId xmlns:a16="http://schemas.microsoft.com/office/drawing/2014/main" id="{E034BFCB-0288-4166-9636-7DA2D26FF970}"/>
              </a:ext>
            </a:extLst>
          </p:cNvPr>
          <p:cNvSpPr/>
          <p:nvPr/>
        </p:nvSpPr>
        <p:spPr>
          <a:xfrm>
            <a:off x="6418189" y="356010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FABD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0" name="Google Shape;616;p26">
            <a:hlinkClick r:id="" action="ppaction://noaction" highlightClick="1">
              <a:snd r:embed="rId12" name="estamos locos.wav"/>
            </a:hlinkClick>
            <a:extLst>
              <a:ext uri="{FF2B5EF4-FFF2-40B4-BE49-F238E27FC236}">
                <a16:creationId xmlns:a16="http://schemas.microsoft.com/office/drawing/2014/main" id="{E034BFCB-0288-4166-9636-7DA2D26FF970}"/>
              </a:ext>
            </a:extLst>
          </p:cNvPr>
          <p:cNvSpPr/>
          <p:nvPr/>
        </p:nvSpPr>
        <p:spPr>
          <a:xfrm>
            <a:off x="6442710" y="5139567"/>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3A5EAB"/>
          </a:solidFill>
          <a:ln w="12700" cap="flat" cmpd="sng">
            <a:solidFill>
              <a:srgbClr val="FABD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6</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4467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0" grpId="0"/>
      <p:bldP spid="71" grpId="0"/>
      <p:bldP spid="72" grpId="0"/>
      <p:bldP spid="74" grpId="0"/>
      <p:bldP spid="7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b="1" dirty="0">
                <a:solidFill>
                  <a:schemeClr val="bg1"/>
                </a:solidFill>
              </a:rPr>
              <a:t>¿Somos o estamos?</a:t>
            </a:r>
          </a:p>
        </p:txBody>
      </p:sp>
      <p:sp>
        <p:nvSpPr>
          <p:cNvPr id="75" name="Rounded Rectangular Callout 74"/>
          <p:cNvSpPr/>
          <p:nvPr/>
        </p:nvSpPr>
        <p:spPr>
          <a:xfrm>
            <a:off x="510364" y="3968144"/>
            <a:ext cx="4427580" cy="855647"/>
          </a:xfrm>
          <a:prstGeom prst="wedgeRoundRectCallout">
            <a:avLst>
              <a:gd name="adj1" fmla="val -10132"/>
              <a:gd name="adj2" fmla="val -88218"/>
              <a:gd name="adj3" fmla="val 16667"/>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200" b="1" dirty="0">
              <a:solidFill>
                <a:schemeClr val="tx1"/>
              </a:solidFill>
            </a:endParaRPr>
          </a:p>
        </p:txBody>
      </p:sp>
      <p:sp>
        <p:nvSpPr>
          <p:cNvPr id="102" name="TextBox 101"/>
          <p:cNvSpPr txBox="1"/>
          <p:nvPr/>
        </p:nvSpPr>
        <p:spPr>
          <a:xfrm>
            <a:off x="701625" y="4053765"/>
            <a:ext cx="3870376" cy="584775"/>
          </a:xfrm>
          <a:prstGeom prst="rect">
            <a:avLst/>
          </a:prstGeom>
          <a:noFill/>
        </p:spPr>
        <p:txBody>
          <a:bodyPr wrap="square" rtlCol="0">
            <a:spAutoFit/>
          </a:bodyPr>
          <a:lstStyle/>
          <a:p>
            <a:r>
              <a:rPr lang="en-GB" sz="3200" dirty="0" err="1"/>
              <a:t>Somos</a:t>
            </a:r>
            <a:r>
              <a:rPr lang="en-GB" sz="3200" dirty="0"/>
              <a:t> </a:t>
            </a:r>
            <a:r>
              <a:rPr lang="en-GB" sz="3200" dirty="0" err="1"/>
              <a:t>nervioso</a:t>
            </a:r>
            <a:r>
              <a:rPr lang="en-GB" sz="3200" b="1" dirty="0" err="1"/>
              <a:t>s</a:t>
            </a:r>
            <a:r>
              <a:rPr lang="en-GB" sz="3200" dirty="0"/>
              <a:t>.</a:t>
            </a:r>
          </a:p>
        </p:txBody>
      </p:sp>
      <p:pic>
        <p:nvPicPr>
          <p:cNvPr id="110" name="Picture 1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8739" y="1526872"/>
            <a:ext cx="1744129" cy="2128284"/>
          </a:xfrm>
          <a:prstGeom prst="rect">
            <a:avLst/>
          </a:prstGeom>
        </p:spPr>
      </p:pic>
      <p:pic>
        <p:nvPicPr>
          <p:cNvPr id="111" name="Picture 1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140" y="1686831"/>
            <a:ext cx="2746885" cy="1808366"/>
          </a:xfrm>
          <a:prstGeom prst="rect">
            <a:avLst/>
          </a:prstGeom>
        </p:spPr>
      </p:pic>
      <p:pic>
        <p:nvPicPr>
          <p:cNvPr id="112" name="Picture 1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4642" y="903170"/>
            <a:ext cx="1428750" cy="2914650"/>
          </a:xfrm>
          <a:prstGeom prst="rect">
            <a:avLst/>
          </a:prstGeom>
        </p:spPr>
      </p:pic>
      <p:pic>
        <p:nvPicPr>
          <p:cNvPr id="113" name="Picture 112"/>
          <p:cNvPicPr>
            <a:picLocks noChangeAspect="1"/>
          </p:cNvPicPr>
          <p:nvPr/>
        </p:nvPicPr>
        <p:blipFill rotWithShape="1">
          <a:blip r:embed="rId6">
            <a:extLst>
              <a:ext uri="{28A0092B-C50C-407E-A947-70E740481C1C}">
                <a14:useLocalDpi xmlns:a14="http://schemas.microsoft.com/office/drawing/2010/main" val="0"/>
              </a:ext>
            </a:extLst>
          </a:blip>
          <a:srcRect b="4995"/>
          <a:stretch/>
        </p:blipFill>
        <p:spPr>
          <a:xfrm>
            <a:off x="-15456" y="1526872"/>
            <a:ext cx="1902491" cy="2053946"/>
          </a:xfrm>
          <a:prstGeom prst="rect">
            <a:avLst/>
          </a:prstGeom>
        </p:spPr>
      </p:pic>
      <p:grpSp>
        <p:nvGrpSpPr>
          <p:cNvPr id="119" name="Group 118"/>
          <p:cNvGrpSpPr/>
          <p:nvPr/>
        </p:nvGrpSpPr>
        <p:grpSpPr>
          <a:xfrm>
            <a:off x="1951062" y="1732143"/>
            <a:ext cx="1745423" cy="1763054"/>
            <a:chOff x="1951062" y="1732143"/>
            <a:chExt cx="1745423" cy="1763054"/>
          </a:xfrm>
        </p:grpSpPr>
        <p:pic>
          <p:nvPicPr>
            <p:cNvPr id="117" name="Picture 1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1062" y="1732143"/>
              <a:ext cx="1745423" cy="1763054"/>
            </a:xfrm>
            <a:prstGeom prst="rect">
              <a:avLst/>
            </a:prstGeom>
          </p:spPr>
        </p:pic>
        <p:pic>
          <p:nvPicPr>
            <p:cNvPr id="116" name="Picture 1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8391" y="1964350"/>
              <a:ext cx="1356734" cy="1433712"/>
            </a:xfrm>
            <a:prstGeom prst="rect">
              <a:avLst/>
            </a:prstGeom>
          </p:spPr>
        </p:pic>
        <p:sp>
          <p:nvSpPr>
            <p:cNvPr id="118" name="Rectangle 117"/>
            <p:cNvSpPr/>
            <p:nvPr/>
          </p:nvSpPr>
          <p:spPr>
            <a:xfrm>
              <a:off x="2313599" y="1732143"/>
              <a:ext cx="1066318" cy="707886"/>
            </a:xfrm>
            <a:prstGeom prst="rect">
              <a:avLst/>
            </a:prstGeom>
            <a:noFill/>
          </p:spPr>
          <p:txBody>
            <a:bodyPr wrap="none" lIns="91440" tIns="45720" rIns="91440" bIns="45720">
              <a:spAutoFit/>
            </a:bodyPr>
            <a:lstStyle/>
            <a:p>
              <a:pPr algn="ctr"/>
              <a:r>
                <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24h</a:t>
              </a:r>
            </a:p>
          </p:txBody>
        </p:sp>
      </p:grpSp>
      <p:sp>
        <p:nvSpPr>
          <p:cNvPr id="121" name="TextBox 120"/>
          <p:cNvSpPr txBox="1"/>
          <p:nvPr/>
        </p:nvSpPr>
        <p:spPr>
          <a:xfrm>
            <a:off x="423668" y="5037495"/>
            <a:ext cx="4514276" cy="584775"/>
          </a:xfrm>
          <a:prstGeom prst="rect">
            <a:avLst/>
          </a:prstGeom>
          <a:solidFill>
            <a:srgbClr val="3A5EAB"/>
          </a:solidFill>
        </p:spPr>
        <p:txBody>
          <a:bodyPr wrap="square" rtlCol="0">
            <a:spAutoFit/>
          </a:bodyPr>
          <a:lstStyle/>
          <a:p>
            <a:r>
              <a:rPr lang="en-GB" sz="3200" dirty="0">
                <a:solidFill>
                  <a:schemeClr val="bg1"/>
                </a:solidFill>
              </a:rPr>
              <a:t>We are nervous.</a:t>
            </a: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0" name="Rounded Rectangular Callout 74">
            <a:extLst>
              <a:ext uri="{FF2B5EF4-FFF2-40B4-BE49-F238E27FC236}">
                <a16:creationId xmlns:a16="http://schemas.microsoft.com/office/drawing/2014/main" id="{5989DCF9-778F-4EA8-B2E1-C5E4C926ED4E}"/>
              </a:ext>
            </a:extLst>
          </p:cNvPr>
          <p:cNvSpPr/>
          <p:nvPr/>
        </p:nvSpPr>
        <p:spPr>
          <a:xfrm>
            <a:off x="6468140" y="3968144"/>
            <a:ext cx="4427580" cy="855647"/>
          </a:xfrm>
          <a:prstGeom prst="wedgeRoundRectCallout">
            <a:avLst>
              <a:gd name="adj1" fmla="val -10132"/>
              <a:gd name="adj2" fmla="val -88218"/>
              <a:gd name="adj3" fmla="val 16667"/>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200" b="1" dirty="0">
              <a:solidFill>
                <a:schemeClr val="tx1"/>
              </a:solidFill>
            </a:endParaRPr>
          </a:p>
        </p:txBody>
      </p:sp>
      <p:sp>
        <p:nvSpPr>
          <p:cNvPr id="22" name="TextBox 21">
            <a:extLst>
              <a:ext uri="{FF2B5EF4-FFF2-40B4-BE49-F238E27FC236}">
                <a16:creationId xmlns:a16="http://schemas.microsoft.com/office/drawing/2014/main" id="{43E58571-086D-41F8-9735-28878343C313}"/>
              </a:ext>
            </a:extLst>
          </p:cNvPr>
          <p:cNvSpPr txBox="1"/>
          <p:nvPr/>
        </p:nvSpPr>
        <p:spPr>
          <a:xfrm>
            <a:off x="6381443" y="5037495"/>
            <a:ext cx="4962417" cy="584775"/>
          </a:xfrm>
          <a:prstGeom prst="rect">
            <a:avLst/>
          </a:prstGeom>
          <a:solidFill>
            <a:srgbClr val="3A5EAB"/>
          </a:solidFill>
        </p:spPr>
        <p:txBody>
          <a:bodyPr wrap="square" rtlCol="0">
            <a:spAutoFit/>
          </a:bodyPr>
          <a:lstStyle/>
          <a:p>
            <a:r>
              <a:rPr lang="en-GB" sz="3200" dirty="0">
                <a:solidFill>
                  <a:schemeClr val="bg1"/>
                </a:solidFill>
              </a:rPr>
              <a:t>We are feeling nervous.</a:t>
            </a:r>
          </a:p>
        </p:txBody>
      </p:sp>
      <p:sp>
        <p:nvSpPr>
          <p:cNvPr id="23" name="TextBox 22">
            <a:extLst>
              <a:ext uri="{FF2B5EF4-FFF2-40B4-BE49-F238E27FC236}">
                <a16:creationId xmlns:a16="http://schemas.microsoft.com/office/drawing/2014/main" id="{E815BF59-D9D5-4C51-B514-ECEC55DA931F}"/>
              </a:ext>
            </a:extLst>
          </p:cNvPr>
          <p:cNvSpPr txBox="1"/>
          <p:nvPr/>
        </p:nvSpPr>
        <p:spPr>
          <a:xfrm>
            <a:off x="6523016" y="4103579"/>
            <a:ext cx="3870376" cy="584775"/>
          </a:xfrm>
          <a:prstGeom prst="rect">
            <a:avLst/>
          </a:prstGeom>
          <a:noFill/>
        </p:spPr>
        <p:txBody>
          <a:bodyPr wrap="square" rtlCol="0">
            <a:spAutoFit/>
          </a:bodyPr>
          <a:lstStyle/>
          <a:p>
            <a:r>
              <a:rPr lang="en-GB" sz="3200" dirty="0"/>
              <a:t>Estamos </a:t>
            </a:r>
            <a:r>
              <a:rPr lang="en-GB" sz="3200" dirty="0" err="1"/>
              <a:t>nervioso</a:t>
            </a:r>
            <a:r>
              <a:rPr lang="en-GB" sz="3200" b="1" dirty="0" err="1"/>
              <a:t>s</a:t>
            </a:r>
            <a:r>
              <a:rPr lang="en-GB" sz="3200" dirty="0"/>
              <a:t>.</a:t>
            </a:r>
          </a:p>
        </p:txBody>
      </p:sp>
    </p:spTree>
    <p:extLst>
      <p:ext uri="{BB962C8B-B14F-4D97-AF65-F5344CB8AC3E}">
        <p14:creationId xmlns:p14="http://schemas.microsoft.com/office/powerpoint/2010/main" val="223917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21" grpId="0" animBg="1"/>
      <p:bldP spid="22" grpId="0" animBg="1"/>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İA </a:t>
            </a:r>
            <a:r>
              <a:rPr lang="en-GB" sz="3600" b="1" dirty="0" err="1">
                <a:solidFill>
                  <a:schemeClr val="bg1"/>
                </a:solidFill>
              </a:rPr>
              <a:t>escribir</a:t>
            </a:r>
            <a:r>
              <a:rPr lang="en-GB" sz="3600" b="1" dirty="0">
                <a:solidFill>
                  <a:schemeClr val="bg1"/>
                </a:solidFill>
              </a:rPr>
              <a:t>!</a:t>
            </a:r>
          </a:p>
        </p:txBody>
      </p:sp>
      <p:sp>
        <p:nvSpPr>
          <p:cNvPr id="4" name="Rounded Rectangular Callout 3"/>
          <p:cNvSpPr/>
          <p:nvPr/>
        </p:nvSpPr>
        <p:spPr>
          <a:xfrm>
            <a:off x="3108563" y="1027319"/>
            <a:ext cx="3781633" cy="775563"/>
          </a:xfrm>
          <a:prstGeom prst="wedgeRoundRectCallout">
            <a:avLst>
              <a:gd name="adj1" fmla="val -59555"/>
              <a:gd name="adj2" fmla="val 17364"/>
              <a:gd name="adj3" fmla="val 16667"/>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rPr>
              <a:t>1)</a:t>
            </a:r>
          </a:p>
        </p:txBody>
      </p:sp>
      <p:grpSp>
        <p:nvGrpSpPr>
          <p:cNvPr id="8" name="Group 7"/>
          <p:cNvGrpSpPr/>
          <p:nvPr/>
        </p:nvGrpSpPr>
        <p:grpSpPr>
          <a:xfrm>
            <a:off x="600714" y="776184"/>
            <a:ext cx="2214635" cy="1162675"/>
            <a:chOff x="475687" y="1526096"/>
            <a:chExt cx="2214635" cy="1162675"/>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687" y="1777916"/>
              <a:ext cx="1086442" cy="91085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0561" y="1777916"/>
              <a:ext cx="1086442" cy="910855"/>
            </a:xfrm>
            <a:prstGeom prst="rect">
              <a:avLst/>
            </a:prstGeom>
          </p:spPr>
        </p:pic>
        <p:sp>
          <p:nvSpPr>
            <p:cNvPr id="6" name="Rectangle 5"/>
            <p:cNvSpPr/>
            <p:nvPr/>
          </p:nvSpPr>
          <p:spPr>
            <a:xfrm>
              <a:off x="941372" y="1531328"/>
              <a:ext cx="752129" cy="584775"/>
            </a:xfrm>
            <a:prstGeom prst="rect">
              <a:avLst/>
            </a:prstGeom>
            <a:noFill/>
          </p:spPr>
          <p:txBody>
            <a:bodyPr wrap="none" lIns="91440" tIns="45720" rIns="91440" bIns="45720">
              <a:spAutoFit/>
            </a:bodyPr>
            <a:lstStyle/>
            <a:p>
              <a:pPr algn="ctr"/>
              <a:r>
                <a:rPr lang="en-US" sz="3200" b="1" cap="none" spc="0" dirty="0" err="1">
                  <a:ln w="22225">
                    <a:solidFill>
                      <a:schemeClr val="accent2"/>
                    </a:solidFill>
                    <a:prstDash val="solid"/>
                  </a:ln>
                  <a:effectLst/>
                </a:rPr>
                <a:t>zzz</a:t>
              </a:r>
              <a:endParaRPr lang="en-US" sz="3200" b="1" cap="none" spc="0" dirty="0">
                <a:ln w="22225">
                  <a:solidFill>
                    <a:schemeClr val="accent2"/>
                  </a:solidFill>
                  <a:prstDash val="solid"/>
                </a:ln>
                <a:effectLst/>
              </a:endParaRPr>
            </a:p>
          </p:txBody>
        </p:sp>
        <p:sp>
          <p:nvSpPr>
            <p:cNvPr id="20" name="Rectangle 19"/>
            <p:cNvSpPr/>
            <p:nvPr/>
          </p:nvSpPr>
          <p:spPr>
            <a:xfrm>
              <a:off x="1938193" y="1526096"/>
              <a:ext cx="752129" cy="584775"/>
            </a:xfrm>
            <a:prstGeom prst="rect">
              <a:avLst/>
            </a:prstGeom>
            <a:noFill/>
          </p:spPr>
          <p:txBody>
            <a:bodyPr wrap="none" lIns="91440" tIns="45720" rIns="91440" bIns="45720">
              <a:spAutoFit/>
            </a:bodyPr>
            <a:lstStyle/>
            <a:p>
              <a:pPr algn="ctr"/>
              <a:r>
                <a:rPr lang="en-US" sz="3200" b="1" cap="none" spc="0" dirty="0" err="1">
                  <a:ln w="22225">
                    <a:solidFill>
                      <a:schemeClr val="accent2"/>
                    </a:solidFill>
                    <a:prstDash val="solid"/>
                  </a:ln>
                  <a:effectLst/>
                </a:rPr>
                <a:t>zzz</a:t>
              </a:r>
              <a:endParaRPr lang="en-US" sz="3200" b="1" cap="none" spc="0" dirty="0">
                <a:ln w="22225">
                  <a:solidFill>
                    <a:schemeClr val="accent2"/>
                  </a:solidFill>
                  <a:prstDash val="solid"/>
                </a:ln>
                <a:effectLst/>
              </a:endParaRPr>
            </a:p>
          </p:txBody>
        </p:sp>
      </p:grpSp>
      <p:sp>
        <p:nvSpPr>
          <p:cNvPr id="64" name="Rounded Rectangular Callout 63"/>
          <p:cNvSpPr/>
          <p:nvPr/>
        </p:nvSpPr>
        <p:spPr>
          <a:xfrm>
            <a:off x="3059766" y="4022605"/>
            <a:ext cx="3781633" cy="733546"/>
          </a:xfrm>
          <a:prstGeom prst="wedgeRoundRectCallout">
            <a:avLst>
              <a:gd name="adj1" fmla="val -59555"/>
              <a:gd name="adj2" fmla="val 17364"/>
              <a:gd name="adj3" fmla="val 16667"/>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tx1"/>
                </a:solidFill>
              </a:rPr>
              <a:t>4)</a:t>
            </a:r>
          </a:p>
        </p:txBody>
      </p:sp>
      <p:grpSp>
        <p:nvGrpSpPr>
          <p:cNvPr id="78" name="Group 77"/>
          <p:cNvGrpSpPr/>
          <p:nvPr/>
        </p:nvGrpSpPr>
        <p:grpSpPr>
          <a:xfrm>
            <a:off x="510208" y="2052471"/>
            <a:ext cx="1838633" cy="910855"/>
            <a:chOff x="6500551" y="4241247"/>
            <a:chExt cx="2038300" cy="1037580"/>
          </a:xfrm>
        </p:grpSpPr>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0551" y="4412028"/>
              <a:ext cx="949352" cy="866799"/>
            </a:xfrm>
            <a:prstGeom prst="rect">
              <a:avLst/>
            </a:prstGeom>
          </p:spPr>
        </p:pic>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5691" y="4261672"/>
              <a:ext cx="828832" cy="935576"/>
            </a:xfrm>
            <a:prstGeom prst="rect">
              <a:avLst/>
            </a:prstGeom>
          </p:spPr>
        </p:pic>
        <p:pic>
          <p:nvPicPr>
            <p:cNvPr id="73" name="Picture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0019" y="4241247"/>
              <a:ext cx="828832" cy="935576"/>
            </a:xfrm>
            <a:prstGeom prst="rect">
              <a:avLst/>
            </a:prstGeom>
          </p:spPr>
        </p:pic>
      </p:grpSp>
      <p:sp>
        <p:nvSpPr>
          <p:cNvPr id="74" name="Rounded Rectangular Callout 73"/>
          <p:cNvSpPr/>
          <p:nvPr/>
        </p:nvSpPr>
        <p:spPr>
          <a:xfrm>
            <a:off x="3090983" y="2029442"/>
            <a:ext cx="3781633" cy="733546"/>
          </a:xfrm>
          <a:prstGeom prst="wedgeRoundRectCallout">
            <a:avLst>
              <a:gd name="adj1" fmla="val -62493"/>
              <a:gd name="adj2" fmla="val -30611"/>
              <a:gd name="adj3" fmla="val 16667"/>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rPr>
              <a:t>2)</a:t>
            </a:r>
          </a:p>
        </p:txBody>
      </p:sp>
      <p:grpSp>
        <p:nvGrpSpPr>
          <p:cNvPr id="97" name="Group 96"/>
          <p:cNvGrpSpPr/>
          <p:nvPr/>
        </p:nvGrpSpPr>
        <p:grpSpPr>
          <a:xfrm>
            <a:off x="328468" y="5278142"/>
            <a:ext cx="2229189" cy="892552"/>
            <a:chOff x="3124689" y="4996077"/>
            <a:chExt cx="3266817" cy="1455373"/>
          </a:xfrm>
        </p:grpSpPr>
        <p:grpSp>
          <p:nvGrpSpPr>
            <p:cNvPr id="84" name="Group 83"/>
            <p:cNvGrpSpPr/>
            <p:nvPr/>
          </p:nvGrpSpPr>
          <p:grpSpPr>
            <a:xfrm>
              <a:off x="3124689" y="5056321"/>
              <a:ext cx="2108894" cy="1395129"/>
              <a:chOff x="3658085" y="4846935"/>
              <a:chExt cx="2623035" cy="1704278"/>
            </a:xfrm>
          </p:grpSpPr>
          <p:pic>
            <p:nvPicPr>
              <p:cNvPr id="82" name="Picture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287600">
                <a:off x="3658085" y="5598064"/>
                <a:ext cx="655482" cy="324430"/>
              </a:xfrm>
              <a:prstGeom prst="rect">
                <a:avLst/>
              </a:prstGeom>
            </p:spPr>
          </p:pic>
          <p:pic>
            <p:nvPicPr>
              <p:cNvPr id="81" name="Picture 8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7620" y="4846935"/>
                <a:ext cx="2453500" cy="1704278"/>
              </a:xfrm>
              <a:prstGeom prst="rect">
                <a:avLst/>
              </a:prstGeom>
            </p:spPr>
          </p:pic>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396" flipV="1">
                <a:off x="4694797" y="5649235"/>
                <a:ext cx="655482" cy="359006"/>
              </a:xfrm>
              <a:prstGeom prst="rect">
                <a:avLst/>
              </a:prstGeom>
            </p:spPr>
          </p:pic>
          <p:pic>
            <p:nvPicPr>
              <p:cNvPr id="83" name="Picture 8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42061" y="5098348"/>
                <a:ext cx="673423" cy="721697"/>
              </a:xfrm>
              <a:prstGeom prst="rect">
                <a:avLst/>
              </a:prstGeom>
            </p:spPr>
          </p:pic>
        </p:grpSp>
        <p:grpSp>
          <p:nvGrpSpPr>
            <p:cNvPr id="92" name="Group 91"/>
            <p:cNvGrpSpPr/>
            <p:nvPr/>
          </p:nvGrpSpPr>
          <p:grpSpPr>
            <a:xfrm rot="21045371" flipH="1">
              <a:off x="4349548" y="4996077"/>
              <a:ext cx="2041958" cy="1395129"/>
              <a:chOff x="3658085" y="4846935"/>
              <a:chExt cx="2623035" cy="1704278"/>
            </a:xfrm>
          </p:grpSpPr>
          <p:pic>
            <p:nvPicPr>
              <p:cNvPr id="93" name="Picture 9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287600">
                <a:off x="3658085" y="5598064"/>
                <a:ext cx="655482" cy="324430"/>
              </a:xfrm>
              <a:prstGeom prst="rect">
                <a:avLst/>
              </a:prstGeom>
            </p:spPr>
          </p:pic>
          <p:pic>
            <p:nvPicPr>
              <p:cNvPr id="94" name="Picture 9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7620" y="4846935"/>
                <a:ext cx="2453500" cy="1704278"/>
              </a:xfrm>
              <a:prstGeom prst="rect">
                <a:avLst/>
              </a:prstGeom>
            </p:spPr>
          </p:pic>
          <p:pic>
            <p:nvPicPr>
              <p:cNvPr id="95" name="Picture 9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59396" flipV="1">
                <a:off x="4694797" y="5649235"/>
                <a:ext cx="655482" cy="359006"/>
              </a:xfrm>
              <a:prstGeom prst="rect">
                <a:avLst/>
              </a:prstGeom>
            </p:spPr>
          </p:pic>
          <p:pic>
            <p:nvPicPr>
              <p:cNvPr id="96" name="Picture 9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42061" y="5098348"/>
                <a:ext cx="673423" cy="721697"/>
              </a:xfrm>
              <a:prstGeom prst="rect">
                <a:avLst/>
              </a:prstGeom>
            </p:spPr>
          </p:pic>
        </p:grpSp>
      </p:grpSp>
      <p:sp>
        <p:nvSpPr>
          <p:cNvPr id="99" name="TextBox 98"/>
          <p:cNvSpPr txBox="1"/>
          <p:nvPr/>
        </p:nvSpPr>
        <p:spPr>
          <a:xfrm>
            <a:off x="3619993" y="1156951"/>
            <a:ext cx="5026236" cy="523220"/>
          </a:xfrm>
          <a:prstGeom prst="rect">
            <a:avLst/>
          </a:prstGeom>
          <a:noFill/>
        </p:spPr>
        <p:txBody>
          <a:bodyPr wrap="square" rtlCol="0">
            <a:spAutoFit/>
          </a:bodyPr>
          <a:lstStyle/>
          <a:p>
            <a:r>
              <a:rPr lang="en-GB" sz="2800" dirty="0" err="1"/>
              <a:t>Somos</a:t>
            </a:r>
            <a:r>
              <a:rPr lang="en-GB" sz="2800" dirty="0"/>
              <a:t> </a:t>
            </a:r>
            <a:r>
              <a:rPr lang="en-GB" sz="2800" dirty="0" err="1"/>
              <a:t>aburridos</a:t>
            </a:r>
            <a:r>
              <a:rPr lang="en-GB" sz="2800" dirty="0"/>
              <a:t>.</a:t>
            </a:r>
          </a:p>
        </p:txBody>
      </p:sp>
      <p:sp>
        <p:nvSpPr>
          <p:cNvPr id="100" name="TextBox 99"/>
          <p:cNvSpPr txBox="1"/>
          <p:nvPr/>
        </p:nvSpPr>
        <p:spPr>
          <a:xfrm>
            <a:off x="3565951" y="3156363"/>
            <a:ext cx="3026295" cy="523220"/>
          </a:xfrm>
          <a:prstGeom prst="rect">
            <a:avLst/>
          </a:prstGeom>
          <a:noFill/>
        </p:spPr>
        <p:txBody>
          <a:bodyPr wrap="square" rtlCol="0">
            <a:spAutoFit/>
          </a:bodyPr>
          <a:lstStyle/>
          <a:p>
            <a:r>
              <a:rPr lang="en-GB" sz="2800" dirty="0" err="1"/>
              <a:t>Somos</a:t>
            </a:r>
            <a:r>
              <a:rPr lang="en-GB" sz="2800" dirty="0"/>
              <a:t> </a:t>
            </a:r>
            <a:r>
              <a:rPr lang="en-GB" sz="2800" dirty="0" err="1"/>
              <a:t>rojos</a:t>
            </a:r>
            <a:r>
              <a:rPr lang="en-GB" sz="2800" dirty="0"/>
              <a:t>.</a:t>
            </a:r>
          </a:p>
        </p:txBody>
      </p:sp>
      <p:sp>
        <p:nvSpPr>
          <p:cNvPr id="101" name="TextBox 100"/>
          <p:cNvSpPr txBox="1"/>
          <p:nvPr/>
        </p:nvSpPr>
        <p:spPr>
          <a:xfrm>
            <a:off x="3592455" y="4140125"/>
            <a:ext cx="3220766" cy="523220"/>
          </a:xfrm>
          <a:prstGeom prst="rect">
            <a:avLst/>
          </a:prstGeom>
          <a:noFill/>
        </p:spPr>
        <p:txBody>
          <a:bodyPr wrap="square" rtlCol="0">
            <a:spAutoFit/>
          </a:bodyPr>
          <a:lstStyle/>
          <a:p>
            <a:r>
              <a:rPr lang="en-GB" sz="2800" dirty="0"/>
              <a:t>Estamos </a:t>
            </a:r>
            <a:r>
              <a:rPr lang="en-GB" sz="2800" dirty="0" err="1"/>
              <a:t>rojos</a:t>
            </a:r>
            <a:r>
              <a:rPr lang="en-GB" sz="2800" dirty="0"/>
              <a:t>.</a:t>
            </a:r>
          </a:p>
        </p:txBody>
      </p:sp>
      <p:sp>
        <p:nvSpPr>
          <p:cNvPr id="103" name="TextBox 102"/>
          <p:cNvSpPr txBox="1"/>
          <p:nvPr/>
        </p:nvSpPr>
        <p:spPr>
          <a:xfrm>
            <a:off x="3592455" y="2197155"/>
            <a:ext cx="3425879" cy="523220"/>
          </a:xfrm>
          <a:prstGeom prst="rect">
            <a:avLst/>
          </a:prstGeom>
          <a:noFill/>
        </p:spPr>
        <p:txBody>
          <a:bodyPr wrap="square" rtlCol="0">
            <a:spAutoFit/>
          </a:bodyPr>
          <a:lstStyle/>
          <a:p>
            <a:r>
              <a:rPr lang="en-GB" sz="2800" dirty="0"/>
              <a:t>Estamos locos.</a:t>
            </a:r>
          </a:p>
        </p:txBody>
      </p:sp>
      <p:sp>
        <p:nvSpPr>
          <p:cNvPr id="104" name="TextBox 103"/>
          <p:cNvSpPr txBox="1"/>
          <p:nvPr/>
        </p:nvSpPr>
        <p:spPr>
          <a:xfrm>
            <a:off x="3552834" y="5203040"/>
            <a:ext cx="3991364" cy="523220"/>
          </a:xfrm>
          <a:prstGeom prst="rect">
            <a:avLst/>
          </a:prstGeom>
          <a:noFill/>
        </p:spPr>
        <p:txBody>
          <a:bodyPr wrap="square" rtlCol="0">
            <a:spAutoFit/>
          </a:bodyPr>
          <a:lstStyle/>
          <a:p>
            <a:r>
              <a:rPr lang="en-GB" sz="2800" dirty="0"/>
              <a:t>Estamos </a:t>
            </a:r>
            <a:r>
              <a:rPr lang="en-GB" sz="2800" dirty="0" err="1"/>
              <a:t>morenos</a:t>
            </a:r>
            <a:r>
              <a:rPr lang="en-GB" sz="2800" dirty="0"/>
              <a:t>.</a:t>
            </a:r>
          </a:p>
        </p:txBody>
      </p:sp>
      <p:sp>
        <p:nvSpPr>
          <p:cNvPr id="109" name="TextBox 108"/>
          <p:cNvSpPr txBox="1"/>
          <p:nvPr/>
        </p:nvSpPr>
        <p:spPr>
          <a:xfrm>
            <a:off x="7265225" y="1200725"/>
            <a:ext cx="3822166" cy="492443"/>
          </a:xfrm>
          <a:prstGeom prst="rect">
            <a:avLst/>
          </a:prstGeom>
          <a:solidFill>
            <a:srgbClr val="3A5EAB"/>
          </a:solidFill>
        </p:spPr>
        <p:txBody>
          <a:bodyPr wrap="square" rtlCol="0">
            <a:spAutoFit/>
          </a:bodyPr>
          <a:lstStyle/>
          <a:p>
            <a:r>
              <a:rPr lang="en-GB" sz="2600" dirty="0">
                <a:solidFill>
                  <a:schemeClr val="bg1"/>
                </a:solidFill>
              </a:rPr>
              <a:t>We are boring.</a:t>
            </a:r>
          </a:p>
        </p:txBody>
      </p:sp>
      <p:sp>
        <p:nvSpPr>
          <p:cNvPr id="114" name="TextBox 113"/>
          <p:cNvSpPr txBox="1"/>
          <p:nvPr/>
        </p:nvSpPr>
        <p:spPr>
          <a:xfrm>
            <a:off x="7265225" y="2095173"/>
            <a:ext cx="3822166" cy="461665"/>
          </a:xfrm>
          <a:prstGeom prst="rect">
            <a:avLst/>
          </a:prstGeom>
          <a:solidFill>
            <a:srgbClr val="3A5EAB"/>
          </a:solidFill>
        </p:spPr>
        <p:txBody>
          <a:bodyPr wrap="square" rtlCol="0">
            <a:spAutoFit/>
          </a:bodyPr>
          <a:lstStyle/>
          <a:p>
            <a:r>
              <a:rPr lang="en-GB" sz="2400" dirty="0">
                <a:solidFill>
                  <a:schemeClr val="bg1"/>
                </a:solidFill>
              </a:rPr>
              <a:t>We are acting crazy.</a:t>
            </a:r>
          </a:p>
        </p:txBody>
      </p:sp>
      <p:sp>
        <p:nvSpPr>
          <p:cNvPr id="115" name="TextBox 114"/>
          <p:cNvSpPr txBox="1"/>
          <p:nvPr/>
        </p:nvSpPr>
        <p:spPr>
          <a:xfrm>
            <a:off x="7265224" y="5176188"/>
            <a:ext cx="3822170" cy="523220"/>
          </a:xfrm>
          <a:prstGeom prst="rect">
            <a:avLst/>
          </a:prstGeom>
          <a:solidFill>
            <a:srgbClr val="3A5EAB"/>
          </a:solidFill>
        </p:spPr>
        <p:txBody>
          <a:bodyPr wrap="square" rtlCol="0">
            <a:spAutoFit/>
          </a:bodyPr>
          <a:lstStyle/>
          <a:p>
            <a:r>
              <a:rPr lang="en-GB" sz="2400" dirty="0">
                <a:solidFill>
                  <a:schemeClr val="bg1"/>
                </a:solidFill>
              </a:rPr>
              <a:t>We are tanned/brown</a:t>
            </a:r>
            <a:r>
              <a:rPr lang="en-GB" sz="2800" dirty="0">
                <a:solidFill>
                  <a:schemeClr val="bg1"/>
                </a:solidFill>
              </a:rPr>
              <a:t>.</a:t>
            </a:r>
          </a:p>
        </p:txBody>
      </p:sp>
      <p:pic>
        <p:nvPicPr>
          <p:cNvPr id="1028" name="Picture 4" descr="Sunburn Cartoons"/>
          <p:cNvPicPr>
            <a:picLocks noChangeAspect="1" noChangeArrowheads="1"/>
          </p:cNvPicPr>
          <p:nvPr/>
        </p:nvPicPr>
        <p:blipFill>
          <a:blip r:embed="rId13"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1129516" y="2964840"/>
            <a:ext cx="1115280" cy="114955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Mr Men Clip Art"/>
          <p:cNvPicPr>
            <a:picLocks noChangeAspect="1" noChangeArrowheads="1"/>
          </p:cNvPicPr>
          <p:nvPr/>
        </p:nvPicPr>
        <p:blipFill rotWithShape="1">
          <a:blip r:embed="rId14">
            <a:extLst>
              <a:ext uri="{28A0092B-C50C-407E-A947-70E740481C1C}">
                <a14:useLocalDpi xmlns:a14="http://schemas.microsoft.com/office/drawing/2010/main" val="0"/>
              </a:ext>
            </a:extLst>
          </a:blip>
          <a:srcRect t="38331" r="70414"/>
          <a:stretch/>
        </p:blipFill>
        <p:spPr bwMode="auto">
          <a:xfrm>
            <a:off x="427775" y="2918127"/>
            <a:ext cx="681700" cy="1158013"/>
          </a:xfrm>
          <a:prstGeom prst="rect">
            <a:avLst/>
          </a:prstGeom>
          <a:noFill/>
          <a:extLst>
            <a:ext uri="{909E8E84-426E-40DD-AFC4-6F175D3DCCD1}">
              <a14:hiddenFill xmlns:a14="http://schemas.microsoft.com/office/drawing/2010/main">
                <a:solidFill>
                  <a:srgbClr val="FFFFFF"/>
                </a:solidFill>
              </a14:hiddenFill>
            </a:ext>
          </a:extLst>
        </p:spPr>
      </p:pic>
      <p:sp>
        <p:nvSpPr>
          <p:cNvPr id="110" name="TextBox 109"/>
          <p:cNvSpPr txBox="1"/>
          <p:nvPr/>
        </p:nvSpPr>
        <p:spPr>
          <a:xfrm>
            <a:off x="7265224" y="3171751"/>
            <a:ext cx="3822167" cy="492443"/>
          </a:xfrm>
          <a:prstGeom prst="rect">
            <a:avLst/>
          </a:prstGeom>
          <a:solidFill>
            <a:srgbClr val="3A5EAB"/>
          </a:solidFill>
        </p:spPr>
        <p:txBody>
          <a:bodyPr wrap="square" rtlCol="0">
            <a:spAutoFit/>
          </a:bodyPr>
          <a:lstStyle/>
          <a:p>
            <a:r>
              <a:rPr lang="en-GB" sz="2600" dirty="0">
                <a:solidFill>
                  <a:schemeClr val="bg1"/>
                </a:solidFill>
              </a:rPr>
              <a:t>We are red.</a:t>
            </a:r>
          </a:p>
        </p:txBody>
      </p:sp>
      <p:pic>
        <p:nvPicPr>
          <p:cNvPr id="1030" name="Picture 6" descr="Cartoon With A Sunbur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4546" y="4147199"/>
            <a:ext cx="935338" cy="9541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unburn Clip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219487" y="4144439"/>
            <a:ext cx="935338" cy="956867"/>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p:cNvSpPr txBox="1"/>
          <p:nvPr/>
        </p:nvSpPr>
        <p:spPr>
          <a:xfrm flipH="1">
            <a:off x="7265223" y="4147199"/>
            <a:ext cx="3822168" cy="492443"/>
          </a:xfrm>
          <a:prstGeom prst="rect">
            <a:avLst/>
          </a:prstGeom>
          <a:solidFill>
            <a:srgbClr val="3A5EAB"/>
          </a:solidFill>
        </p:spPr>
        <p:txBody>
          <a:bodyPr wrap="square" rtlCol="0">
            <a:spAutoFit/>
          </a:bodyPr>
          <a:lstStyle/>
          <a:p>
            <a:r>
              <a:rPr lang="en-GB" sz="2600" dirty="0">
                <a:solidFill>
                  <a:schemeClr val="bg1"/>
                </a:solidFill>
              </a:rPr>
              <a:t>We are red (burnt).</a:t>
            </a:r>
          </a:p>
        </p:txBody>
      </p:sp>
      <p:sp>
        <p:nvSpPr>
          <p:cNvPr id="77"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pic>
        <p:nvPicPr>
          <p:cNvPr id="1026" name="Picture 2" descr="Mr Men Clip Art"/>
          <p:cNvPicPr>
            <a:picLocks noChangeAspect="1" noChangeArrowheads="1"/>
          </p:cNvPicPr>
          <p:nvPr/>
        </p:nvPicPr>
        <p:blipFill rotWithShape="1">
          <a:blip r:embed="rId14">
            <a:extLst>
              <a:ext uri="{28A0092B-C50C-407E-A947-70E740481C1C}">
                <a14:useLocalDpi xmlns:a14="http://schemas.microsoft.com/office/drawing/2010/main" val="0"/>
              </a:ext>
            </a:extLst>
          </a:blip>
          <a:srcRect t="38331" r="70414"/>
          <a:stretch/>
        </p:blipFill>
        <p:spPr bwMode="auto">
          <a:xfrm>
            <a:off x="832204" y="2903194"/>
            <a:ext cx="681700" cy="1185358"/>
          </a:xfrm>
          <a:prstGeom prst="rect">
            <a:avLst/>
          </a:prstGeom>
          <a:noFill/>
          <a:extLst>
            <a:ext uri="{909E8E84-426E-40DD-AFC4-6F175D3DCCD1}">
              <a14:hiddenFill xmlns:a14="http://schemas.microsoft.com/office/drawing/2010/main">
                <a:solidFill>
                  <a:srgbClr val="FFFFFF"/>
                </a:solidFill>
              </a14:hiddenFill>
            </a:ext>
          </a:extLst>
        </p:spPr>
      </p:pic>
      <p:sp>
        <p:nvSpPr>
          <p:cNvPr id="85" name="Rounded Rectangular Callout 73">
            <a:extLst>
              <a:ext uri="{FF2B5EF4-FFF2-40B4-BE49-F238E27FC236}">
                <a16:creationId xmlns:a16="http://schemas.microsoft.com/office/drawing/2014/main" id="{0BF965D0-BBD3-4028-8923-9EB139F1CB85}"/>
              </a:ext>
            </a:extLst>
          </p:cNvPr>
          <p:cNvSpPr/>
          <p:nvPr/>
        </p:nvSpPr>
        <p:spPr>
          <a:xfrm>
            <a:off x="3090982" y="3068545"/>
            <a:ext cx="3781633" cy="733546"/>
          </a:xfrm>
          <a:prstGeom prst="wedgeRoundRectCallout">
            <a:avLst>
              <a:gd name="adj1" fmla="val -62493"/>
              <a:gd name="adj2" fmla="val -30611"/>
              <a:gd name="adj3" fmla="val 16667"/>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tx1"/>
                </a:solidFill>
              </a:rPr>
              <a:t>3)</a:t>
            </a:r>
          </a:p>
        </p:txBody>
      </p:sp>
      <p:sp>
        <p:nvSpPr>
          <p:cNvPr id="106" name="Rounded Rectangular Callout 63">
            <a:extLst>
              <a:ext uri="{FF2B5EF4-FFF2-40B4-BE49-F238E27FC236}">
                <a16:creationId xmlns:a16="http://schemas.microsoft.com/office/drawing/2014/main" id="{8BC5906F-E9D0-4CE0-A2E8-FFC49481E4E7}"/>
              </a:ext>
            </a:extLst>
          </p:cNvPr>
          <p:cNvSpPr/>
          <p:nvPr/>
        </p:nvSpPr>
        <p:spPr>
          <a:xfrm>
            <a:off x="3031588" y="5101306"/>
            <a:ext cx="3781633" cy="733546"/>
          </a:xfrm>
          <a:prstGeom prst="wedgeRoundRectCallout">
            <a:avLst>
              <a:gd name="adj1" fmla="val -59555"/>
              <a:gd name="adj2" fmla="val 17364"/>
              <a:gd name="adj3" fmla="val 16667"/>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tx1"/>
                </a:solidFill>
              </a:rPr>
              <a:t>5)</a:t>
            </a:r>
          </a:p>
        </p:txBody>
      </p:sp>
    </p:spTree>
    <p:extLst>
      <p:ext uri="{BB962C8B-B14F-4D97-AF65-F5344CB8AC3E}">
        <p14:creationId xmlns:p14="http://schemas.microsoft.com/office/powerpoint/2010/main" val="344899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1" grpId="0"/>
      <p:bldP spid="103" grpId="0"/>
      <p:bldP spid="10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ED7B8E5-F2A2-4377-AF34-CDA506BD9D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5913" y="11096"/>
            <a:ext cx="914400" cy="914400"/>
          </a:xfrm>
          <a:prstGeom prst="rect">
            <a:avLst/>
          </a:prstGeom>
        </p:spPr>
      </p:pic>
      <p:sp>
        <p:nvSpPr>
          <p:cNvPr id="3" name="Title 2">
            <a:extLst>
              <a:ext uri="{FF2B5EF4-FFF2-40B4-BE49-F238E27FC236}">
                <a16:creationId xmlns:a16="http://schemas.microsoft.com/office/drawing/2014/main" id="{B3FE6FB0-8BA4-4CCE-AC70-690436BBA688}"/>
              </a:ext>
            </a:extLst>
          </p:cNvPr>
          <p:cNvSpPr>
            <a:spLocks noGrp="1"/>
          </p:cNvSpPr>
          <p:nvPr>
            <p:ph type="title"/>
          </p:nvPr>
        </p:nvSpPr>
        <p:spPr>
          <a:xfrm>
            <a:off x="0" y="213557"/>
            <a:ext cx="2595716" cy="700843"/>
          </a:xfrm>
        </p:spPr>
        <p:txBody>
          <a:bodyPr/>
          <a:lstStyle/>
          <a:p>
            <a:r>
              <a:rPr lang="en-GB" dirty="0"/>
              <a:t>¡A </a:t>
            </a:r>
            <a:r>
              <a:rPr lang="en-GB" dirty="0" err="1"/>
              <a:t>hablar</a:t>
            </a:r>
            <a:r>
              <a:rPr lang="en-GB" dirty="0"/>
              <a:t>!</a:t>
            </a:r>
          </a:p>
        </p:txBody>
      </p:sp>
      <p:graphicFrame>
        <p:nvGraphicFramePr>
          <p:cNvPr id="9" name="Table 5">
            <a:extLst>
              <a:ext uri="{FF2B5EF4-FFF2-40B4-BE49-F238E27FC236}">
                <a16:creationId xmlns:a16="http://schemas.microsoft.com/office/drawing/2014/main" id="{399F5283-1570-4EF9-98B6-269FB7ADAB41}"/>
              </a:ext>
            </a:extLst>
          </p:cNvPr>
          <p:cNvGraphicFramePr>
            <a:graphicFrameLocks noGrp="1"/>
          </p:cNvGraphicFramePr>
          <p:nvPr>
            <p:extLst>
              <p:ext uri="{D42A27DB-BD31-4B8C-83A1-F6EECF244321}">
                <p14:modId xmlns:p14="http://schemas.microsoft.com/office/powerpoint/2010/main" val="2333864896"/>
              </p:ext>
            </p:extLst>
          </p:nvPr>
        </p:nvGraphicFramePr>
        <p:xfrm>
          <a:off x="1536549" y="1273657"/>
          <a:ext cx="9630683" cy="3093909"/>
        </p:xfrm>
        <a:graphic>
          <a:graphicData uri="http://schemas.openxmlformats.org/drawingml/2006/table">
            <a:tbl>
              <a:tblPr firstRow="1" bandRow="1"/>
              <a:tblGrid>
                <a:gridCol w="1605799">
                  <a:extLst>
                    <a:ext uri="{9D8B030D-6E8A-4147-A177-3AD203B41FA5}">
                      <a16:colId xmlns:a16="http://schemas.microsoft.com/office/drawing/2014/main" val="2605482868"/>
                    </a:ext>
                  </a:extLst>
                </a:gridCol>
                <a:gridCol w="218364">
                  <a:extLst>
                    <a:ext uri="{9D8B030D-6E8A-4147-A177-3AD203B41FA5}">
                      <a16:colId xmlns:a16="http://schemas.microsoft.com/office/drawing/2014/main" val="1726292909"/>
                    </a:ext>
                  </a:extLst>
                </a:gridCol>
                <a:gridCol w="7806520">
                  <a:extLst>
                    <a:ext uri="{9D8B030D-6E8A-4147-A177-3AD203B41FA5}">
                      <a16:colId xmlns:a16="http://schemas.microsoft.com/office/drawing/2014/main" val="3998369992"/>
                    </a:ext>
                  </a:extLst>
                </a:gridCol>
              </a:tblGrid>
              <a:tr h="30939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r>
                        <a:rPr lang="en-GB" sz="2400" b="0" dirty="0">
                          <a:solidFill>
                            <a:schemeClr val="tx1"/>
                          </a:solidFill>
                          <a:latin typeface="Century Gothic" panose="020B0502020202020204" pitchFamily="34" charset="0"/>
                        </a:rPr>
                        <a:t>Soy</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Eres</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Somos</a:t>
                      </a:r>
                      <a:br>
                        <a:rPr lang="en-GB" sz="2400" b="0" dirty="0">
                          <a:solidFill>
                            <a:schemeClr val="tx1"/>
                          </a:solidFill>
                          <a:latin typeface="Century Gothic" panose="020B0502020202020204" pitchFamily="34" charset="0"/>
                        </a:rPr>
                      </a:b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Estoy</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Estás</a:t>
                      </a:r>
                      <a:endParaRPr lang="en-GB" sz="2400" b="0" dirty="0">
                        <a:solidFill>
                          <a:schemeClr val="tx1"/>
                        </a:solidFill>
                        <a:latin typeface="Century Gothic" panose="020B0502020202020204" pitchFamily="34" charset="0"/>
                      </a:endParaRPr>
                    </a:p>
                    <a:p>
                      <a:pPr algn="r"/>
                      <a:r>
                        <a:rPr lang="en-GB" sz="2400" b="0" dirty="0">
                          <a:solidFill>
                            <a:schemeClr val="tx1"/>
                          </a:solidFill>
                          <a:latin typeface="Century Gothic" panose="020B0502020202020204" pitchFamily="34" charset="0"/>
                        </a:rPr>
                        <a:t>Estamos</a:t>
                      </a:r>
                    </a:p>
                  </a:txBody>
                  <a:tcPr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400" b="0" dirty="0">
                        <a:solidFill>
                          <a:schemeClr val="tx1"/>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2400" b="0" dirty="0" err="1">
                          <a:solidFill>
                            <a:schemeClr val="tx1"/>
                          </a:solidFill>
                          <a:latin typeface="Century Gothic" panose="020B0502020202020204" pitchFamily="34" charset="0"/>
                        </a:rPr>
                        <a:t>aburrido</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aburrida</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aburridos</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aburridas</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activo</a:t>
                      </a:r>
                      <a:r>
                        <a:rPr lang="en-GB" sz="2400" b="0" dirty="0">
                          <a:solidFill>
                            <a:schemeClr val="tx1"/>
                          </a:solidFill>
                          <a:latin typeface="Century Gothic" panose="020B0502020202020204" pitchFamily="34" charset="0"/>
                        </a:rPr>
                        <a:t> (active, </a:t>
                      </a:r>
                      <a:r>
                        <a:rPr lang="en-GB" sz="2400" b="0" dirty="0" err="1">
                          <a:solidFill>
                            <a:schemeClr val="tx1"/>
                          </a:solidFill>
                          <a:latin typeface="Century Gothic" panose="020B0502020202020204" pitchFamily="34" charset="0"/>
                        </a:rPr>
                        <a:t>activos</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activas</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feliz</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felices</a:t>
                      </a:r>
                      <a:r>
                        <a:rPr lang="en-GB" sz="2400" b="0" dirty="0">
                          <a:solidFill>
                            <a:schemeClr val="tx1"/>
                          </a:solidFill>
                          <a:latin typeface="Century Gothic" panose="020B0502020202020204" pitchFamily="34" charset="0"/>
                        </a:rPr>
                        <a:t>)</a:t>
                      </a:r>
                    </a:p>
                    <a:p>
                      <a:pPr algn="l"/>
                      <a:r>
                        <a:rPr lang="en-GB" sz="2400" b="0" dirty="0" err="1">
                          <a:solidFill>
                            <a:schemeClr val="tx1"/>
                          </a:solidFill>
                          <a:latin typeface="Century Gothic" panose="020B0502020202020204" pitchFamily="34" charset="0"/>
                        </a:rPr>
                        <a:t>fuerte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fuertes</a:t>
                      </a:r>
                      <a:r>
                        <a:rPr lang="en-GB" sz="2400" b="0" dirty="0">
                          <a:solidFill>
                            <a:schemeClr val="tx1"/>
                          </a:solidFill>
                          <a:latin typeface="Century Gothic" panose="020B0502020202020204" pitchFamily="34" charset="0"/>
                        </a:rPr>
                        <a:t>)</a:t>
                      </a:r>
                    </a:p>
                    <a:p>
                      <a:pPr algn="l"/>
                      <a:r>
                        <a:rPr lang="en-GB" sz="2400" b="0" dirty="0">
                          <a:solidFill>
                            <a:schemeClr val="tx1"/>
                          </a:solidFill>
                          <a:latin typeface="Century Gothic" panose="020B0502020202020204" pitchFamily="34" charset="0"/>
                        </a:rPr>
                        <a:t>loco (</a:t>
                      </a:r>
                      <a:r>
                        <a:rPr lang="en-GB" sz="2400" b="0" dirty="0" err="1">
                          <a:solidFill>
                            <a:schemeClr val="tx1"/>
                          </a:solidFill>
                          <a:latin typeface="Century Gothic" panose="020B0502020202020204" pitchFamily="34" charset="0"/>
                        </a:rPr>
                        <a:t>loca</a:t>
                      </a:r>
                      <a:r>
                        <a:rPr lang="en-GB" sz="2400" b="0" dirty="0">
                          <a:solidFill>
                            <a:schemeClr val="tx1"/>
                          </a:solidFill>
                          <a:latin typeface="Century Gothic" panose="020B0502020202020204" pitchFamily="34" charset="0"/>
                        </a:rPr>
                        <a:t>, locos, </a:t>
                      </a:r>
                      <a:r>
                        <a:rPr lang="en-GB" sz="2400" b="0" dirty="0" err="1">
                          <a:solidFill>
                            <a:schemeClr val="tx1"/>
                          </a:solidFill>
                          <a:latin typeface="Century Gothic" panose="020B0502020202020204" pitchFamily="34" charset="0"/>
                        </a:rPr>
                        <a:t>locas</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rojo</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roja</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rojos</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rojas</a:t>
                      </a:r>
                      <a:r>
                        <a:rPr lang="en-GB" sz="2400" b="0" dirty="0">
                          <a:solidFill>
                            <a:schemeClr val="tx1"/>
                          </a:solidFill>
                          <a:latin typeface="Century Gothic" panose="020B0502020202020204" pitchFamily="34" charset="0"/>
                        </a:rPr>
                        <a: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sp>
        <p:nvSpPr>
          <p:cNvPr id="14" name="Rounded Rectangle 11">
            <a:extLst>
              <a:ext uri="{FF2B5EF4-FFF2-40B4-BE49-F238E27FC236}">
                <a16:creationId xmlns:a16="http://schemas.microsoft.com/office/drawing/2014/main" id="{CD43F218-2A11-4F2A-ABE3-7EEC0E04E8A6}"/>
              </a:ext>
            </a:extLst>
          </p:cNvPr>
          <p:cNvSpPr/>
          <p:nvPr/>
        </p:nvSpPr>
        <p:spPr>
          <a:xfrm>
            <a:off x="10134306" y="258166"/>
            <a:ext cx="1793838" cy="420260"/>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D1E819AF-2968-4285-8F49-B94F42C6D699}"/>
              </a:ext>
            </a:extLst>
          </p:cNvPr>
          <p:cNvSpPr/>
          <p:nvPr/>
        </p:nvSpPr>
        <p:spPr>
          <a:xfrm>
            <a:off x="3563350" y="258166"/>
            <a:ext cx="3128998" cy="420260"/>
          </a:xfrm>
          <a:prstGeom prst="wedgeRoundRectCallout">
            <a:avLst>
              <a:gd name="adj1" fmla="val -54991"/>
              <a:gd name="adj2" fmla="val -7585"/>
              <a:gd name="adj3" fmla="val 16667"/>
            </a:avLst>
          </a:prstGeom>
          <a:solidFill>
            <a:srgbClr val="3A5EA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Habla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español</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2" name="TextBox 1">
            <a:extLst>
              <a:ext uri="{FF2B5EF4-FFF2-40B4-BE49-F238E27FC236}">
                <a16:creationId xmlns:a16="http://schemas.microsoft.com/office/drawing/2014/main" id="{50FB1162-22AB-41FA-900B-8C9B7FDB8C63}"/>
              </a:ext>
            </a:extLst>
          </p:cNvPr>
          <p:cNvSpPr txBox="1"/>
          <p:nvPr/>
        </p:nvSpPr>
        <p:spPr>
          <a:xfrm>
            <a:off x="2158395" y="4962797"/>
            <a:ext cx="8085536" cy="646331"/>
          </a:xfrm>
          <a:prstGeom prst="rect">
            <a:avLst/>
          </a:prstGeom>
          <a:solidFill>
            <a:srgbClr val="3A5EAB"/>
          </a:solidFill>
        </p:spPr>
        <p:txBody>
          <a:bodyPr wrap="square" rtlCol="0" anchor="ctr">
            <a:spAutoFit/>
          </a:bodyPr>
          <a:lstStyle/>
          <a:p>
            <a:pPr algn="ctr"/>
            <a:r>
              <a:rPr lang="en-GB" sz="3600" dirty="0">
                <a:solidFill>
                  <a:schemeClr val="bg1"/>
                </a:solidFill>
              </a:rPr>
              <a:t>I am happy (generally).</a:t>
            </a:r>
          </a:p>
        </p:txBody>
      </p:sp>
      <p:sp>
        <p:nvSpPr>
          <p:cNvPr id="4" name="Rectangle: Rounded Corners 3">
            <a:extLst>
              <a:ext uri="{FF2B5EF4-FFF2-40B4-BE49-F238E27FC236}">
                <a16:creationId xmlns:a16="http://schemas.microsoft.com/office/drawing/2014/main" id="{8AD8F50A-5E1F-49AC-9A7F-B06F0DAE9FAF}"/>
              </a:ext>
            </a:extLst>
          </p:cNvPr>
          <p:cNvSpPr/>
          <p:nvPr/>
        </p:nvSpPr>
        <p:spPr>
          <a:xfrm>
            <a:off x="2398643" y="1520727"/>
            <a:ext cx="834887" cy="40083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86CDBF93-5550-4619-B65E-10C2B22C622F}"/>
              </a:ext>
            </a:extLst>
          </p:cNvPr>
          <p:cNvSpPr/>
          <p:nvPr/>
        </p:nvSpPr>
        <p:spPr>
          <a:xfrm>
            <a:off x="3385930" y="2473435"/>
            <a:ext cx="834887" cy="40083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55F5124-BCA3-4216-83EF-30B708A96DFB}"/>
              </a:ext>
            </a:extLst>
          </p:cNvPr>
          <p:cNvSpPr txBox="1"/>
          <p:nvPr/>
        </p:nvSpPr>
        <p:spPr>
          <a:xfrm>
            <a:off x="2158395" y="5014107"/>
            <a:ext cx="8085536" cy="646331"/>
          </a:xfrm>
          <a:prstGeom prst="rect">
            <a:avLst/>
          </a:prstGeom>
          <a:solidFill>
            <a:srgbClr val="3A5EAB"/>
          </a:solidFill>
        </p:spPr>
        <p:txBody>
          <a:bodyPr wrap="square" rtlCol="0" anchor="ctr">
            <a:spAutoFit/>
          </a:bodyPr>
          <a:lstStyle/>
          <a:p>
            <a:pPr algn="ctr"/>
            <a:r>
              <a:rPr lang="en-GB" sz="3600" dirty="0">
                <a:solidFill>
                  <a:schemeClr val="bg1"/>
                </a:solidFill>
              </a:rPr>
              <a:t>We are (acting) crazy!</a:t>
            </a:r>
          </a:p>
        </p:txBody>
      </p:sp>
      <p:sp>
        <p:nvSpPr>
          <p:cNvPr id="19" name="Rectangle: Rounded Corners 18">
            <a:extLst>
              <a:ext uri="{FF2B5EF4-FFF2-40B4-BE49-F238E27FC236}">
                <a16:creationId xmlns:a16="http://schemas.microsoft.com/office/drawing/2014/main" id="{37ACAF67-F354-4E48-8210-33345AA0DB13}"/>
              </a:ext>
            </a:extLst>
          </p:cNvPr>
          <p:cNvSpPr/>
          <p:nvPr/>
        </p:nvSpPr>
        <p:spPr>
          <a:xfrm>
            <a:off x="1760829" y="3752208"/>
            <a:ext cx="1472701" cy="40083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EBF947F4-1388-48DA-B6CE-1CEB0A264622}"/>
              </a:ext>
            </a:extLst>
          </p:cNvPr>
          <p:cNvSpPr/>
          <p:nvPr/>
        </p:nvSpPr>
        <p:spPr>
          <a:xfrm>
            <a:off x="5075583" y="3188825"/>
            <a:ext cx="1828800" cy="40083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EF1356E2-58C6-4E04-BA6D-40F6AD65E373}"/>
              </a:ext>
            </a:extLst>
          </p:cNvPr>
          <p:cNvSpPr txBox="1"/>
          <p:nvPr/>
        </p:nvSpPr>
        <p:spPr>
          <a:xfrm>
            <a:off x="2158395" y="5005557"/>
            <a:ext cx="8085536" cy="646331"/>
          </a:xfrm>
          <a:prstGeom prst="rect">
            <a:avLst/>
          </a:prstGeom>
          <a:solidFill>
            <a:srgbClr val="3A5EAB"/>
          </a:solidFill>
        </p:spPr>
        <p:txBody>
          <a:bodyPr wrap="square" rtlCol="0" anchor="ctr">
            <a:spAutoFit/>
          </a:bodyPr>
          <a:lstStyle/>
          <a:p>
            <a:pPr algn="ctr"/>
            <a:r>
              <a:rPr lang="en-GB" sz="3600" dirty="0">
                <a:solidFill>
                  <a:schemeClr val="bg1"/>
                </a:solidFill>
              </a:rPr>
              <a:t>We are active (generally).</a:t>
            </a:r>
          </a:p>
        </p:txBody>
      </p:sp>
      <p:sp>
        <p:nvSpPr>
          <p:cNvPr id="24" name="Rectangle: Rounded Corners 23">
            <a:extLst>
              <a:ext uri="{FF2B5EF4-FFF2-40B4-BE49-F238E27FC236}">
                <a16:creationId xmlns:a16="http://schemas.microsoft.com/office/drawing/2014/main" id="{A0E7AE54-E949-4FFF-A303-4178B52F629A}"/>
              </a:ext>
            </a:extLst>
          </p:cNvPr>
          <p:cNvSpPr/>
          <p:nvPr/>
        </p:nvSpPr>
        <p:spPr>
          <a:xfrm>
            <a:off x="1913229" y="2273016"/>
            <a:ext cx="1472701" cy="40083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6D1904D-2371-4459-BCD8-AB079C7C6EFA}"/>
              </a:ext>
            </a:extLst>
          </p:cNvPr>
          <p:cNvSpPr/>
          <p:nvPr/>
        </p:nvSpPr>
        <p:spPr>
          <a:xfrm>
            <a:off x="5585791" y="2074438"/>
            <a:ext cx="2385393" cy="40083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C9E540F-49AB-4C68-BD22-9291F2E0361B}"/>
              </a:ext>
            </a:extLst>
          </p:cNvPr>
          <p:cNvSpPr txBox="1"/>
          <p:nvPr/>
        </p:nvSpPr>
        <p:spPr>
          <a:xfrm>
            <a:off x="2158395" y="5005556"/>
            <a:ext cx="8085536" cy="646331"/>
          </a:xfrm>
          <a:prstGeom prst="rect">
            <a:avLst/>
          </a:prstGeom>
          <a:solidFill>
            <a:srgbClr val="3A5EAB"/>
          </a:solidFill>
        </p:spPr>
        <p:txBody>
          <a:bodyPr wrap="square" rtlCol="0" anchor="ctr">
            <a:spAutoFit/>
          </a:bodyPr>
          <a:lstStyle/>
          <a:p>
            <a:pPr algn="ctr"/>
            <a:r>
              <a:rPr lang="en-GB" sz="3600" dirty="0">
                <a:solidFill>
                  <a:schemeClr val="bg1"/>
                </a:solidFill>
              </a:rPr>
              <a:t>You are strong (generally).</a:t>
            </a:r>
          </a:p>
        </p:txBody>
      </p:sp>
      <p:sp>
        <p:nvSpPr>
          <p:cNvPr id="27" name="Rectangle: Rounded Corners 26">
            <a:extLst>
              <a:ext uri="{FF2B5EF4-FFF2-40B4-BE49-F238E27FC236}">
                <a16:creationId xmlns:a16="http://schemas.microsoft.com/office/drawing/2014/main" id="{18C95A7D-FDBA-4332-867F-AD86E2141788}"/>
              </a:ext>
            </a:extLst>
          </p:cNvPr>
          <p:cNvSpPr/>
          <p:nvPr/>
        </p:nvSpPr>
        <p:spPr>
          <a:xfrm>
            <a:off x="2398643" y="1874019"/>
            <a:ext cx="834887" cy="40083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9E09847A-44BB-4745-8354-EF376910E572}"/>
              </a:ext>
            </a:extLst>
          </p:cNvPr>
          <p:cNvSpPr/>
          <p:nvPr/>
        </p:nvSpPr>
        <p:spPr>
          <a:xfrm>
            <a:off x="3482009" y="2799500"/>
            <a:ext cx="834887" cy="40083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C452172A-BE2F-49A1-8565-E06A6009EC8E}"/>
              </a:ext>
            </a:extLst>
          </p:cNvPr>
          <p:cNvSpPr txBox="1"/>
          <p:nvPr/>
        </p:nvSpPr>
        <p:spPr>
          <a:xfrm>
            <a:off x="2158395" y="5005001"/>
            <a:ext cx="8085536" cy="646331"/>
          </a:xfrm>
          <a:prstGeom prst="rect">
            <a:avLst/>
          </a:prstGeom>
          <a:solidFill>
            <a:srgbClr val="3A5EAB"/>
          </a:solidFill>
        </p:spPr>
        <p:txBody>
          <a:bodyPr wrap="square" rtlCol="0" anchor="ctr">
            <a:spAutoFit/>
          </a:bodyPr>
          <a:lstStyle/>
          <a:p>
            <a:pPr algn="ctr"/>
            <a:r>
              <a:rPr lang="en-GB" sz="3600" dirty="0">
                <a:solidFill>
                  <a:schemeClr val="bg1"/>
                </a:solidFill>
              </a:rPr>
              <a:t>I am boring. No! I am bored!</a:t>
            </a:r>
          </a:p>
        </p:txBody>
      </p:sp>
      <p:sp>
        <p:nvSpPr>
          <p:cNvPr id="30" name="Rectangle: Rounded Corners 29">
            <a:extLst>
              <a:ext uri="{FF2B5EF4-FFF2-40B4-BE49-F238E27FC236}">
                <a16:creationId xmlns:a16="http://schemas.microsoft.com/office/drawing/2014/main" id="{4C8E0E5C-1583-4CC7-911B-3DA796396B67}"/>
              </a:ext>
            </a:extLst>
          </p:cNvPr>
          <p:cNvSpPr/>
          <p:nvPr/>
        </p:nvSpPr>
        <p:spPr>
          <a:xfrm>
            <a:off x="2474843" y="1540229"/>
            <a:ext cx="834887" cy="40083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8F7E893E-B147-467B-87B2-AD5E460593C2}"/>
              </a:ext>
            </a:extLst>
          </p:cNvPr>
          <p:cNvSpPr/>
          <p:nvPr/>
        </p:nvSpPr>
        <p:spPr>
          <a:xfrm>
            <a:off x="3385930" y="1692550"/>
            <a:ext cx="2882348" cy="40083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BC52C007-59E1-4C01-9548-A9595F43C44A}"/>
              </a:ext>
            </a:extLst>
          </p:cNvPr>
          <p:cNvSpPr/>
          <p:nvPr/>
        </p:nvSpPr>
        <p:spPr>
          <a:xfrm>
            <a:off x="2232135" y="3032718"/>
            <a:ext cx="834887" cy="40083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67B0F174-9F98-4934-81D9-22499486CEA7}"/>
              </a:ext>
            </a:extLst>
          </p:cNvPr>
          <p:cNvSpPr/>
          <p:nvPr/>
        </p:nvSpPr>
        <p:spPr>
          <a:xfrm>
            <a:off x="3538330" y="1752743"/>
            <a:ext cx="2882348" cy="40083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709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27"/>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30"/>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3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32"/>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7" grpId="0" animBg="1"/>
      <p:bldP spid="17" grpId="1" animBg="1"/>
      <p:bldP spid="18" grpId="0" animBg="1"/>
      <p:bldP spid="19" grpId="0" animBg="1"/>
      <p:bldP spid="19" grpId="1" animBg="1"/>
      <p:bldP spid="20" grpId="0" animBg="1"/>
      <p:bldP spid="20" grpId="1" animBg="1"/>
      <p:bldP spid="23" grpId="0" animBg="1"/>
      <p:bldP spid="24" grpId="0" animBg="1"/>
      <p:bldP spid="24" grpId="1" animBg="1"/>
      <p:bldP spid="25" grpId="0" animBg="1"/>
      <p:bldP spid="25" grpId="1" animBg="1"/>
      <p:bldP spid="26" grpId="0" animBg="1"/>
      <p:bldP spid="27" grpId="0" animBg="1"/>
      <p:bldP spid="27" grpId="1" animBg="1"/>
      <p:bldP spid="28" grpId="0" animBg="1"/>
      <p:bldP spid="28" grpId="1" animBg="1"/>
      <p:bldP spid="29" grpId="0"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ED7B8E5-F2A2-4377-AF34-CDA506BD9D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5913" y="11096"/>
            <a:ext cx="914400" cy="914400"/>
          </a:xfrm>
          <a:prstGeom prst="rect">
            <a:avLst/>
          </a:prstGeom>
        </p:spPr>
      </p:pic>
      <p:sp>
        <p:nvSpPr>
          <p:cNvPr id="3" name="Title 2">
            <a:extLst>
              <a:ext uri="{FF2B5EF4-FFF2-40B4-BE49-F238E27FC236}">
                <a16:creationId xmlns:a16="http://schemas.microsoft.com/office/drawing/2014/main" id="{B3FE6FB0-8BA4-4CCE-AC70-690436BBA688}"/>
              </a:ext>
            </a:extLst>
          </p:cNvPr>
          <p:cNvSpPr>
            <a:spLocks noGrp="1"/>
          </p:cNvSpPr>
          <p:nvPr>
            <p:ph type="title"/>
          </p:nvPr>
        </p:nvSpPr>
        <p:spPr>
          <a:xfrm>
            <a:off x="0" y="213557"/>
            <a:ext cx="2595716" cy="700843"/>
          </a:xfrm>
        </p:spPr>
        <p:txBody>
          <a:bodyPr/>
          <a:lstStyle/>
          <a:p>
            <a:r>
              <a:rPr lang="en-GB" dirty="0" err="1"/>
              <a:t>En</a:t>
            </a:r>
            <a:r>
              <a:rPr lang="en-GB" dirty="0"/>
              <a:t> pareja</a:t>
            </a:r>
          </a:p>
        </p:txBody>
      </p:sp>
      <p:graphicFrame>
        <p:nvGraphicFramePr>
          <p:cNvPr id="9" name="Table 5">
            <a:extLst>
              <a:ext uri="{FF2B5EF4-FFF2-40B4-BE49-F238E27FC236}">
                <a16:creationId xmlns:a16="http://schemas.microsoft.com/office/drawing/2014/main" id="{399F5283-1570-4EF9-98B6-269FB7ADAB41}"/>
              </a:ext>
            </a:extLst>
          </p:cNvPr>
          <p:cNvGraphicFramePr>
            <a:graphicFrameLocks noGrp="1"/>
          </p:cNvGraphicFramePr>
          <p:nvPr>
            <p:extLst>
              <p:ext uri="{D42A27DB-BD31-4B8C-83A1-F6EECF244321}">
                <p14:modId xmlns:p14="http://schemas.microsoft.com/office/powerpoint/2010/main" val="471629060"/>
              </p:ext>
            </p:extLst>
          </p:nvPr>
        </p:nvGraphicFramePr>
        <p:xfrm>
          <a:off x="509208" y="2138651"/>
          <a:ext cx="8375089" cy="3093909"/>
        </p:xfrm>
        <a:graphic>
          <a:graphicData uri="http://schemas.openxmlformats.org/drawingml/2006/table">
            <a:tbl>
              <a:tblPr firstRow="1" bandRow="1"/>
              <a:tblGrid>
                <a:gridCol w="1605799">
                  <a:extLst>
                    <a:ext uri="{9D8B030D-6E8A-4147-A177-3AD203B41FA5}">
                      <a16:colId xmlns:a16="http://schemas.microsoft.com/office/drawing/2014/main" val="2605482868"/>
                    </a:ext>
                  </a:extLst>
                </a:gridCol>
                <a:gridCol w="218364">
                  <a:extLst>
                    <a:ext uri="{9D8B030D-6E8A-4147-A177-3AD203B41FA5}">
                      <a16:colId xmlns:a16="http://schemas.microsoft.com/office/drawing/2014/main" val="1726292909"/>
                    </a:ext>
                  </a:extLst>
                </a:gridCol>
                <a:gridCol w="6550926">
                  <a:extLst>
                    <a:ext uri="{9D8B030D-6E8A-4147-A177-3AD203B41FA5}">
                      <a16:colId xmlns:a16="http://schemas.microsoft.com/office/drawing/2014/main" val="3998369992"/>
                    </a:ext>
                  </a:extLst>
                </a:gridCol>
              </a:tblGrid>
              <a:tr h="30939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r>
                        <a:rPr lang="en-GB" sz="2400" b="0" dirty="0">
                          <a:solidFill>
                            <a:schemeClr val="tx1"/>
                          </a:solidFill>
                          <a:latin typeface="Century Gothic" panose="020B0502020202020204" pitchFamily="34" charset="0"/>
                        </a:rPr>
                        <a:t>Soy</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Eres</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Somos</a:t>
                      </a:r>
                      <a:br>
                        <a:rPr lang="en-GB" sz="2400" b="0" dirty="0">
                          <a:solidFill>
                            <a:schemeClr val="tx1"/>
                          </a:solidFill>
                          <a:latin typeface="Century Gothic" panose="020B0502020202020204" pitchFamily="34" charset="0"/>
                        </a:rPr>
                      </a:b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Estoy</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Estás</a:t>
                      </a:r>
                      <a:endParaRPr lang="en-GB" sz="2400" b="0" dirty="0">
                        <a:solidFill>
                          <a:schemeClr val="tx1"/>
                        </a:solidFill>
                        <a:latin typeface="Century Gothic" panose="020B0502020202020204" pitchFamily="34" charset="0"/>
                      </a:endParaRPr>
                    </a:p>
                    <a:p>
                      <a:pPr algn="r"/>
                      <a:r>
                        <a:rPr lang="en-GB" sz="2400" b="0" dirty="0">
                          <a:solidFill>
                            <a:schemeClr val="tx1"/>
                          </a:solidFill>
                          <a:latin typeface="Century Gothic" panose="020B0502020202020204" pitchFamily="34" charset="0"/>
                        </a:rPr>
                        <a:t>Estamos</a:t>
                      </a:r>
                    </a:p>
                  </a:txBody>
                  <a:tcPr anchor="ctr">
                    <a:lnL w="12700" cap="flat" cmpd="sng" algn="ctr">
                      <a:solidFill>
                        <a:schemeClr val="tx1"/>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400" b="0" dirty="0">
                        <a:solidFill>
                          <a:schemeClr val="tx1"/>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2400" b="0" dirty="0" err="1">
                          <a:solidFill>
                            <a:schemeClr val="tx1"/>
                          </a:solidFill>
                          <a:latin typeface="Century Gothic" panose="020B0502020202020204" pitchFamily="34" charset="0"/>
                        </a:rPr>
                        <a:t>aburrido</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aburrida</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aburridos</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aburridas</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activo</a:t>
                      </a:r>
                      <a:r>
                        <a:rPr lang="en-GB" sz="2400" b="0" dirty="0">
                          <a:solidFill>
                            <a:schemeClr val="tx1"/>
                          </a:solidFill>
                          <a:latin typeface="Century Gothic" panose="020B0502020202020204" pitchFamily="34" charset="0"/>
                        </a:rPr>
                        <a:t> (active, </a:t>
                      </a:r>
                      <a:r>
                        <a:rPr lang="en-GB" sz="2400" b="0" dirty="0" err="1">
                          <a:solidFill>
                            <a:schemeClr val="tx1"/>
                          </a:solidFill>
                          <a:latin typeface="Century Gothic" panose="020B0502020202020204" pitchFamily="34" charset="0"/>
                        </a:rPr>
                        <a:t>activos</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activas</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feliz</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felices</a:t>
                      </a:r>
                      <a:r>
                        <a:rPr lang="en-GB" sz="2400" b="0" dirty="0">
                          <a:solidFill>
                            <a:schemeClr val="tx1"/>
                          </a:solidFill>
                          <a:latin typeface="Century Gothic" panose="020B0502020202020204" pitchFamily="34" charset="0"/>
                        </a:rPr>
                        <a:t>)</a:t>
                      </a:r>
                    </a:p>
                    <a:p>
                      <a:pPr algn="l"/>
                      <a:r>
                        <a:rPr lang="en-GB" sz="2400" b="0" dirty="0" err="1">
                          <a:solidFill>
                            <a:schemeClr val="tx1"/>
                          </a:solidFill>
                          <a:latin typeface="Century Gothic" panose="020B0502020202020204" pitchFamily="34" charset="0"/>
                        </a:rPr>
                        <a:t>fuerte</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fuertes</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hermoso</a:t>
                      </a:r>
                      <a:r>
                        <a:rPr lang="en-GB" sz="2400" b="0" dirty="0">
                          <a:solidFill>
                            <a:schemeClr val="tx1"/>
                          </a:solidFill>
                          <a:latin typeface="Century Gothic" panose="020B0502020202020204" pitchFamily="34" charset="0"/>
                        </a:rPr>
                        <a:t> (hermosa, </a:t>
                      </a:r>
                      <a:r>
                        <a:rPr lang="en-GB" sz="2400" b="0" dirty="0" err="1">
                          <a:solidFill>
                            <a:schemeClr val="tx1"/>
                          </a:solidFill>
                          <a:latin typeface="Century Gothic" panose="020B0502020202020204" pitchFamily="34" charset="0"/>
                        </a:rPr>
                        <a:t>hermosos</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hermosas</a:t>
                      </a:r>
                      <a:r>
                        <a:rPr lang="en-GB" sz="2400" b="0" dirty="0">
                          <a:solidFill>
                            <a:schemeClr val="tx1"/>
                          </a:solidFill>
                          <a:latin typeface="Century Gothic" panose="020B0502020202020204" pitchFamily="34" charset="0"/>
                        </a:rPr>
                        <a:t>)</a:t>
                      </a:r>
                    </a:p>
                    <a:p>
                      <a:pPr algn="l"/>
                      <a:r>
                        <a:rPr lang="en-GB" sz="2400" b="0" dirty="0">
                          <a:solidFill>
                            <a:schemeClr val="tx1"/>
                          </a:solidFill>
                          <a:latin typeface="Century Gothic" panose="020B0502020202020204" pitchFamily="34" charset="0"/>
                        </a:rPr>
                        <a:t>loco (</a:t>
                      </a:r>
                      <a:r>
                        <a:rPr lang="en-GB" sz="2400" b="0" dirty="0" err="1">
                          <a:solidFill>
                            <a:schemeClr val="tx1"/>
                          </a:solidFill>
                          <a:latin typeface="Century Gothic" panose="020B0502020202020204" pitchFamily="34" charset="0"/>
                        </a:rPr>
                        <a:t>loca</a:t>
                      </a:r>
                      <a:r>
                        <a:rPr lang="en-GB" sz="2400" b="0" dirty="0">
                          <a:solidFill>
                            <a:schemeClr val="tx1"/>
                          </a:solidFill>
                          <a:latin typeface="Century Gothic" panose="020B0502020202020204" pitchFamily="34" charset="0"/>
                        </a:rPr>
                        <a:t>, locos, </a:t>
                      </a:r>
                      <a:r>
                        <a:rPr lang="en-GB" sz="2400" b="0" dirty="0" err="1">
                          <a:solidFill>
                            <a:schemeClr val="tx1"/>
                          </a:solidFill>
                          <a:latin typeface="Century Gothic" panose="020B0502020202020204" pitchFamily="34" charset="0"/>
                        </a:rPr>
                        <a:t>locas</a:t>
                      </a:r>
                      <a:r>
                        <a:rPr lang="en-GB" sz="2400" b="0" dirty="0">
                          <a:solidFill>
                            <a:schemeClr val="tx1"/>
                          </a:solidFill>
                          <a:latin typeface="Century Gothic" panose="020B0502020202020204" pitchFamily="34" charset="0"/>
                        </a:rPr>
                        <a: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sp>
        <p:nvSpPr>
          <p:cNvPr id="14" name="Rounded Rectangle 11">
            <a:extLst>
              <a:ext uri="{FF2B5EF4-FFF2-40B4-BE49-F238E27FC236}">
                <a16:creationId xmlns:a16="http://schemas.microsoft.com/office/drawing/2014/main" id="{CD43F218-2A11-4F2A-ABE3-7EEC0E04E8A6}"/>
              </a:ext>
            </a:extLst>
          </p:cNvPr>
          <p:cNvSpPr/>
          <p:nvPr/>
        </p:nvSpPr>
        <p:spPr>
          <a:xfrm>
            <a:off x="10134306" y="258166"/>
            <a:ext cx="1793838" cy="420260"/>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D1E819AF-2968-4285-8F49-B94F42C6D699}"/>
              </a:ext>
            </a:extLst>
          </p:cNvPr>
          <p:cNvSpPr/>
          <p:nvPr/>
        </p:nvSpPr>
        <p:spPr>
          <a:xfrm>
            <a:off x="3470313" y="110294"/>
            <a:ext cx="6477918" cy="830997"/>
          </a:xfrm>
          <a:prstGeom prst="wedgeRoundRectCallout">
            <a:avLst>
              <a:gd name="adj1" fmla="val -54991"/>
              <a:gd name="adj2" fmla="val -7585"/>
              <a:gd name="adj3" fmla="val 16667"/>
            </a:avLst>
          </a:prstGeom>
          <a:solidFill>
            <a:srgbClr val="3A5EA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Escribe 3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frases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inglés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br>
              <a:rPr kumimoji="0" lang="en-GB" sz="2400" b="0" i="0" u="none" strike="noStrike" kern="1200" cap="none" spc="0" normalizeH="0" baseline="0" noProof="0" dirty="0">
                <a:ln>
                  <a:noFill/>
                </a:ln>
                <a:solidFill>
                  <a:srgbClr val="FFFFFF"/>
                </a:solidFill>
                <a:effectLst/>
                <a:uLnTx/>
                <a:uFillTx/>
                <a:latin typeface="Century Gothic"/>
                <a:ea typeface="+mn-ea"/>
                <a:cs typeface="+mn-cs"/>
              </a:rPr>
            </a:br>
            <a:r>
              <a:rPr kumimoji="0" lang="en-GB" sz="2400" b="0" i="0" u="none" strike="noStrike" kern="1200" cap="none" spc="0" normalizeH="0" baseline="0" noProof="0" dirty="0">
                <a:ln>
                  <a:noFill/>
                </a:ln>
                <a:solidFill>
                  <a:srgbClr val="FFFFFF"/>
                </a:solidFill>
                <a:effectLst/>
                <a:uLnTx/>
                <a:uFillTx/>
                <a:latin typeface="Century Gothic"/>
                <a:ea typeface="+mn-ea"/>
                <a:cs typeface="+mn-cs"/>
              </a:rPr>
              <a:t>Habla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español</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grpSp>
        <p:nvGrpSpPr>
          <p:cNvPr id="10" name="Group 9">
            <a:extLst>
              <a:ext uri="{FF2B5EF4-FFF2-40B4-BE49-F238E27FC236}">
                <a16:creationId xmlns:a16="http://schemas.microsoft.com/office/drawing/2014/main" id="{EB0E828A-0C5C-4E4C-9B84-4EA36E447399}"/>
              </a:ext>
            </a:extLst>
          </p:cNvPr>
          <p:cNvGrpSpPr/>
          <p:nvPr/>
        </p:nvGrpSpPr>
        <p:grpSpPr>
          <a:xfrm>
            <a:off x="7863854" y="52587"/>
            <a:ext cx="1314380" cy="872909"/>
            <a:chOff x="-2702857" y="836329"/>
            <a:chExt cx="9681882" cy="5884770"/>
          </a:xfrm>
        </p:grpSpPr>
        <p:pic>
          <p:nvPicPr>
            <p:cNvPr id="11" name="Picture 10" descr="A picture containing text, dark&#10;&#10;Description automatically generated">
              <a:extLst>
                <a:ext uri="{FF2B5EF4-FFF2-40B4-BE49-F238E27FC236}">
                  <a16:creationId xmlns:a16="http://schemas.microsoft.com/office/drawing/2014/main" id="{2E050B73-2D89-4765-8CDB-CC9B68DD694F}"/>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12" name="Rectangle: Rounded Corners 11">
              <a:extLst>
                <a:ext uri="{FF2B5EF4-FFF2-40B4-BE49-F238E27FC236}">
                  <a16:creationId xmlns:a16="http://schemas.microsoft.com/office/drawing/2014/main" id="{3DDC7720-9527-4E09-9FDB-FB6704B1FBFA}"/>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5875467-FBF0-49C2-A798-818730B9F8BB}"/>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ular Callout 28">
            <a:extLst>
              <a:ext uri="{FF2B5EF4-FFF2-40B4-BE49-F238E27FC236}">
                <a16:creationId xmlns:a16="http://schemas.microsoft.com/office/drawing/2014/main" id="{9D750F00-4942-4368-81C5-6B28BB8F86E3}"/>
              </a:ext>
            </a:extLst>
          </p:cNvPr>
          <p:cNvSpPr/>
          <p:nvPr/>
        </p:nvSpPr>
        <p:spPr>
          <a:xfrm>
            <a:off x="9178234" y="1502547"/>
            <a:ext cx="2643568" cy="2392308"/>
          </a:xfrm>
          <a:prstGeom prst="wedgeRectCallout">
            <a:avLst>
              <a:gd name="adj1" fmla="val -68331"/>
              <a:gd name="adj2" fmla="val 17957"/>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Remember! Use an –</a:t>
            </a:r>
            <a:r>
              <a:rPr lang="en-GB" sz="2000" dirty="0" err="1">
                <a:solidFill>
                  <a:schemeClr val="tx1"/>
                </a:solidFill>
              </a:rPr>
              <a:t>ing</a:t>
            </a:r>
            <a:r>
              <a:rPr lang="en-GB" sz="2000" dirty="0">
                <a:solidFill>
                  <a:schemeClr val="tx1"/>
                </a:solidFill>
              </a:rPr>
              <a:t> verb for states. E.g. I am </a:t>
            </a:r>
            <a:r>
              <a:rPr lang="en-GB" sz="2000" b="1" dirty="0">
                <a:solidFill>
                  <a:schemeClr val="tx1"/>
                </a:solidFill>
              </a:rPr>
              <a:t>being</a:t>
            </a:r>
            <a:r>
              <a:rPr lang="en-GB" sz="2000" dirty="0">
                <a:solidFill>
                  <a:schemeClr val="tx1"/>
                </a:solidFill>
              </a:rPr>
              <a:t> active.</a:t>
            </a:r>
            <a:br>
              <a:rPr lang="en-GB" sz="2000" dirty="0">
                <a:solidFill>
                  <a:schemeClr val="tx1"/>
                </a:solidFill>
              </a:rPr>
            </a:br>
            <a:r>
              <a:rPr lang="en-GB" sz="2000" dirty="0">
                <a:solidFill>
                  <a:schemeClr val="tx1"/>
                </a:solidFill>
              </a:rPr>
              <a:t>Or an adverb.</a:t>
            </a:r>
            <a:br>
              <a:rPr lang="en-GB" sz="2000" dirty="0">
                <a:solidFill>
                  <a:schemeClr val="tx1"/>
                </a:solidFill>
              </a:rPr>
            </a:br>
            <a:r>
              <a:rPr lang="en-GB" sz="2000" dirty="0">
                <a:solidFill>
                  <a:schemeClr val="tx1"/>
                </a:solidFill>
              </a:rPr>
              <a:t>E.g. I am active </a:t>
            </a:r>
            <a:r>
              <a:rPr lang="en-GB" sz="2000" b="1" dirty="0">
                <a:solidFill>
                  <a:schemeClr val="tx1"/>
                </a:solidFill>
              </a:rPr>
              <a:t>today</a:t>
            </a:r>
            <a:r>
              <a:rPr lang="en-GB" sz="2000" dirty="0">
                <a:solidFill>
                  <a:schemeClr val="tx1"/>
                </a:solidFill>
              </a:rPr>
              <a:t>.</a:t>
            </a:r>
          </a:p>
        </p:txBody>
      </p:sp>
    </p:spTree>
    <p:extLst>
      <p:ext uri="{BB962C8B-B14F-4D97-AF65-F5344CB8AC3E}">
        <p14:creationId xmlns:p14="http://schemas.microsoft.com/office/powerpoint/2010/main" val="157843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2.2</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5 - Lesson 48</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200" dirty="0">
                <a:solidFill>
                  <a:prstClr val="white"/>
                </a:solidFill>
                <a:latin typeface="Century Gothic" panose="020B0502020202020204" pitchFamily="34" charset="0"/>
              </a:rPr>
              <a:t>Victoria Hobson / Nick Avery</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10.05.24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35579"/>
            <a:ext cx="7790089" cy="1484251"/>
          </a:xfrm>
        </p:spPr>
        <p:txBody>
          <a:bodyPr>
            <a:normAutofit/>
          </a:bodyPr>
          <a:lstStyle/>
          <a:p>
            <a:r>
              <a:rPr lang="en-GB" dirty="0">
                <a:solidFill>
                  <a:prstClr val="white"/>
                </a:solidFill>
              </a:rPr>
              <a:t>‘ser’ for traits and ‘</a:t>
            </a:r>
            <a:r>
              <a:rPr lang="en-GB" dirty="0" err="1">
                <a:solidFill>
                  <a:prstClr val="white"/>
                </a:solidFill>
              </a:rPr>
              <a:t>estar</a:t>
            </a:r>
            <a:r>
              <a:rPr lang="en-GB" dirty="0">
                <a:solidFill>
                  <a:prstClr val="white"/>
                </a:solidFill>
              </a:rPr>
              <a:t>’ for states (revisited)</a:t>
            </a:r>
          </a:p>
          <a:p>
            <a:pPr algn="l"/>
            <a:r>
              <a:rPr lang="en-GB" dirty="0">
                <a:solidFill>
                  <a:prstClr val="white"/>
                </a:solidFill>
              </a:rPr>
              <a:t>SSC [</a:t>
            </a:r>
            <a:r>
              <a:rPr lang="en-GB" dirty="0" err="1">
                <a:solidFill>
                  <a:prstClr val="white"/>
                </a:solidFill>
              </a:rPr>
              <a:t>ce</a:t>
            </a:r>
            <a:r>
              <a:rPr lang="en-GB" dirty="0">
                <a:solidFill>
                  <a:prstClr val="white"/>
                </a:solidFill>
              </a:rPr>
              <a:t>] [ci]</a:t>
            </a: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06273" y="1554480"/>
            <a:ext cx="8360585" cy="984621"/>
          </a:xfrm>
        </p:spPr>
        <p:txBody>
          <a:bodyPr>
            <a:normAutofit/>
          </a:bodyPr>
          <a:lstStyle/>
          <a:p>
            <a:r>
              <a:rPr lang="en-GB" sz="3000" dirty="0">
                <a:solidFill>
                  <a:prstClr val="white"/>
                </a:solidFill>
              </a:rPr>
              <a:t>Saying what people are like </a:t>
            </a:r>
            <a:br>
              <a:rPr lang="en-GB" sz="3000" dirty="0">
                <a:solidFill>
                  <a:prstClr val="white"/>
                </a:solidFill>
              </a:rPr>
            </a:br>
            <a:r>
              <a:rPr lang="en-GB" sz="3000" dirty="0">
                <a:solidFill>
                  <a:prstClr val="white"/>
                </a:solidFill>
              </a:rPr>
              <a:t>today and in general</a:t>
            </a:r>
            <a:endParaRPr lang="en-GB" sz="3000" dirty="0"/>
          </a:p>
        </p:txBody>
      </p:sp>
    </p:spTree>
    <p:extLst>
      <p:ext uri="{BB962C8B-B14F-4D97-AF65-F5344CB8AC3E}">
        <p14:creationId xmlns:p14="http://schemas.microsoft.com/office/powerpoint/2010/main" val="3955392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75396221"/>
              </p:ext>
            </p:extLst>
          </p:nvPr>
        </p:nvGraphicFramePr>
        <p:xfrm>
          <a:off x="1957604" y="1008971"/>
          <a:ext cx="8238105" cy="4482916"/>
        </p:xfrm>
        <a:graphic>
          <a:graphicData uri="http://schemas.openxmlformats.org/drawingml/2006/table">
            <a:tbl>
              <a:tblPr firstRow="1" bandRow="1">
                <a:tableStyleId>{5940675A-B579-460E-94D1-54222C63F5DA}</a:tableStyleId>
              </a:tblPr>
              <a:tblGrid>
                <a:gridCol w="2746035">
                  <a:extLst>
                    <a:ext uri="{9D8B030D-6E8A-4147-A177-3AD203B41FA5}">
                      <a16:colId xmlns:a16="http://schemas.microsoft.com/office/drawing/2014/main" val="20000"/>
                    </a:ext>
                  </a:extLst>
                </a:gridCol>
                <a:gridCol w="2746035">
                  <a:extLst>
                    <a:ext uri="{9D8B030D-6E8A-4147-A177-3AD203B41FA5}">
                      <a16:colId xmlns:a16="http://schemas.microsoft.com/office/drawing/2014/main" val="20001"/>
                    </a:ext>
                  </a:extLst>
                </a:gridCol>
                <a:gridCol w="2746035">
                  <a:extLst>
                    <a:ext uri="{9D8B030D-6E8A-4147-A177-3AD203B41FA5}">
                      <a16:colId xmlns:a16="http://schemas.microsoft.com/office/drawing/2014/main" val="20002"/>
                    </a:ext>
                  </a:extLst>
                </a:gridCol>
              </a:tblGrid>
              <a:tr h="1120729">
                <a:tc>
                  <a:txBody>
                    <a:bodyPr/>
                    <a:lstStyle/>
                    <a:p>
                      <a:pPr algn="r"/>
                      <a:r>
                        <a:rPr lang="en-GB" sz="2000" dirty="0">
                          <a:solidFill>
                            <a:schemeClr val="tx1"/>
                          </a:solidFill>
                        </a:rPr>
                        <a:t>to be able to;</a:t>
                      </a:r>
                      <a:endParaRPr lang="en-GB" sz="2000" baseline="0" dirty="0">
                        <a:solidFill>
                          <a:schemeClr val="tx1"/>
                        </a:solidFill>
                      </a:endParaRPr>
                    </a:p>
                    <a:p>
                      <a:pPr algn="r"/>
                      <a:r>
                        <a:rPr lang="en-GB" sz="2000" baseline="0" dirty="0">
                          <a:solidFill>
                            <a:schemeClr val="tx1"/>
                          </a:solidFill>
                        </a:rPr>
                        <a:t>can</a:t>
                      </a:r>
                      <a:endParaRPr lang="en-GB" sz="2000"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to ask; asking</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material</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1120729">
                <a:tc>
                  <a:txBody>
                    <a:bodyPr/>
                    <a:lstStyle/>
                    <a:p>
                      <a:pPr algn="r"/>
                      <a:r>
                        <a:rPr lang="en-GB" sz="2000" dirty="0">
                          <a:solidFill>
                            <a:schemeClr val="tx1"/>
                          </a:solidFill>
                        </a:rPr>
                        <a:t>you are able to; </a:t>
                      </a:r>
                    </a:p>
                    <a:p>
                      <a:pPr algn="r"/>
                      <a:r>
                        <a:rPr lang="en-GB" sz="2000" dirty="0">
                          <a:solidFill>
                            <a:schemeClr val="tx1"/>
                          </a:solidFill>
                        </a:rPr>
                        <a:t>you can</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to play; playing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I</a:t>
                      </a:r>
                      <a:r>
                        <a:rPr lang="en-GB" sz="2000" baseline="0" dirty="0">
                          <a:solidFill>
                            <a:schemeClr val="tx1"/>
                          </a:solidFill>
                        </a:rPr>
                        <a:t> am able to;</a:t>
                      </a:r>
                    </a:p>
                    <a:p>
                      <a:pPr algn="r"/>
                      <a:r>
                        <a:rPr lang="en-GB" sz="2000" baseline="0" dirty="0">
                          <a:solidFill>
                            <a:schemeClr val="tx1"/>
                          </a:solidFill>
                        </a:rPr>
                        <a:t>I can</a:t>
                      </a:r>
                      <a:endParaRPr lang="en-GB" sz="2000"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1"/>
                  </a:ext>
                </a:extLst>
              </a:tr>
              <a:tr h="1120729">
                <a:tc>
                  <a:txBody>
                    <a:bodyPr/>
                    <a:lstStyle/>
                    <a:p>
                      <a:pPr algn="r"/>
                      <a:r>
                        <a:rPr lang="en-GB" sz="2000" dirty="0">
                          <a:solidFill>
                            <a:schemeClr val="tx1"/>
                          </a:solidFill>
                        </a:rPr>
                        <a:t>to</a:t>
                      </a:r>
                      <a:r>
                        <a:rPr lang="en-GB" sz="2000" baseline="0" dirty="0">
                          <a:solidFill>
                            <a:schemeClr val="tx1"/>
                          </a:solidFill>
                        </a:rPr>
                        <a:t> change; </a:t>
                      </a:r>
                    </a:p>
                    <a:p>
                      <a:pPr algn="r"/>
                      <a:r>
                        <a:rPr lang="en-GB" sz="2000" baseline="0" dirty="0">
                          <a:solidFill>
                            <a:schemeClr val="tx1"/>
                          </a:solidFill>
                        </a:rPr>
                        <a:t>changing</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to ask for;</a:t>
                      </a:r>
                    </a:p>
                    <a:p>
                      <a:pPr algn="r"/>
                      <a:r>
                        <a:rPr lang="en-GB" sz="2000" dirty="0">
                          <a:solidFill>
                            <a:schemeClr val="tx1"/>
                          </a:solidFill>
                        </a:rPr>
                        <a:t>asking for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Can I go to </a:t>
                      </a:r>
                    </a:p>
                    <a:p>
                      <a:pPr algn="r"/>
                      <a:r>
                        <a:rPr lang="en-GB" sz="2000" dirty="0">
                          <a:solidFill>
                            <a:schemeClr val="tx1"/>
                          </a:solidFill>
                        </a:rPr>
                        <a:t>the toilet?</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2"/>
                  </a:ext>
                </a:extLst>
              </a:tr>
              <a:tr h="1120729">
                <a:tc>
                  <a:txBody>
                    <a:bodyPr/>
                    <a:lstStyle/>
                    <a:p>
                      <a:pPr algn="r"/>
                      <a:r>
                        <a:rPr lang="en-GB" sz="2000" dirty="0">
                          <a:solidFill>
                            <a:schemeClr val="tx1"/>
                          </a:solidFill>
                        </a:rPr>
                        <a:t>s/he is able to;</a:t>
                      </a:r>
                    </a:p>
                    <a:p>
                      <a:pPr algn="r"/>
                      <a:r>
                        <a:rPr lang="en-GB" sz="2000" dirty="0">
                          <a:solidFill>
                            <a:schemeClr val="tx1"/>
                          </a:solidFill>
                        </a:rPr>
                        <a:t>s/he can</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to participate;</a:t>
                      </a:r>
                    </a:p>
                    <a:p>
                      <a:pPr algn="r"/>
                      <a:r>
                        <a:rPr lang="en-GB" sz="2000" dirty="0">
                          <a:solidFill>
                            <a:schemeClr val="tx1"/>
                          </a:solidFill>
                        </a:rPr>
                        <a:t>participating</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tx1"/>
                          </a:solidFill>
                        </a:rPr>
                        <a:t>classmate</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3"/>
                  </a:ext>
                </a:extLst>
              </a:tr>
            </a:tbl>
          </a:graphicData>
        </a:graphic>
      </p:graphicFrame>
      <p:grpSp>
        <p:nvGrpSpPr>
          <p:cNvPr id="9" name="Group 8"/>
          <p:cNvGrpSpPr/>
          <p:nvPr/>
        </p:nvGrpSpPr>
        <p:grpSpPr>
          <a:xfrm>
            <a:off x="1956009" y="1010273"/>
            <a:ext cx="5808171" cy="3742495"/>
            <a:chOff x="1956009" y="1010273"/>
            <a:chExt cx="5808171" cy="3742495"/>
          </a:xfrm>
        </p:grpSpPr>
        <p:grpSp>
          <p:nvGrpSpPr>
            <p:cNvPr id="8" name="Group 7"/>
            <p:cNvGrpSpPr/>
            <p:nvPr/>
          </p:nvGrpSpPr>
          <p:grpSpPr>
            <a:xfrm>
              <a:off x="1956009" y="1010273"/>
              <a:ext cx="5808171" cy="2618206"/>
              <a:chOff x="1956009" y="1010273"/>
              <a:chExt cx="5808171" cy="2618206"/>
            </a:xfrm>
          </p:grpSpPr>
          <p:grpSp>
            <p:nvGrpSpPr>
              <p:cNvPr id="7" name="Group 6"/>
              <p:cNvGrpSpPr/>
              <p:nvPr/>
            </p:nvGrpSpPr>
            <p:grpSpPr>
              <a:xfrm>
                <a:off x="1956009" y="2127769"/>
                <a:ext cx="5808171" cy="1500710"/>
                <a:chOff x="1956009" y="2127769"/>
                <a:chExt cx="5808171" cy="1500710"/>
              </a:xfrm>
            </p:grpSpPr>
            <p:grpSp>
              <p:nvGrpSpPr>
                <p:cNvPr id="6" name="Group 5"/>
                <p:cNvGrpSpPr/>
                <p:nvPr/>
              </p:nvGrpSpPr>
              <p:grpSpPr>
                <a:xfrm>
                  <a:off x="1956009" y="3249456"/>
                  <a:ext cx="5807765" cy="379023"/>
                  <a:chOff x="1956009" y="3249456"/>
                  <a:chExt cx="5807765" cy="379023"/>
                </a:xfrm>
              </p:grpSpPr>
              <p:sp>
                <p:nvSpPr>
                  <p:cNvPr id="5" name="Rectangle 4"/>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 name="Rectangle 61"/>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0" name="Rectangle 69"/>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7" name="Group 76"/>
                <p:cNvGrpSpPr/>
                <p:nvPr/>
              </p:nvGrpSpPr>
              <p:grpSpPr>
                <a:xfrm>
                  <a:off x="1956415" y="2127769"/>
                  <a:ext cx="5807765" cy="379023"/>
                  <a:chOff x="1956009" y="3249456"/>
                  <a:chExt cx="5807765" cy="379023"/>
                </a:xfrm>
              </p:grpSpPr>
              <p:sp>
                <p:nvSpPr>
                  <p:cNvPr id="78" name="Rectangle 77"/>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9" name="Rectangle 78"/>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0" name="Rectangle 79"/>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81" name="Group 80"/>
              <p:cNvGrpSpPr/>
              <p:nvPr/>
            </p:nvGrpSpPr>
            <p:grpSpPr>
              <a:xfrm>
                <a:off x="1956009" y="1010273"/>
                <a:ext cx="5807765" cy="379023"/>
                <a:chOff x="1956009" y="3249456"/>
                <a:chExt cx="5807765" cy="379023"/>
              </a:xfrm>
            </p:grpSpPr>
            <p:sp>
              <p:nvSpPr>
                <p:cNvPr id="82" name="Rectangle 81"/>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3" name="Rectangle 82"/>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4" name="Rectangle 83"/>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85" name="Group 84"/>
            <p:cNvGrpSpPr/>
            <p:nvPr/>
          </p:nvGrpSpPr>
          <p:grpSpPr>
            <a:xfrm>
              <a:off x="1956009" y="4373745"/>
              <a:ext cx="5807765" cy="379023"/>
              <a:chOff x="1956009" y="3249456"/>
              <a:chExt cx="5807765" cy="379023"/>
            </a:xfrm>
          </p:grpSpPr>
          <p:sp>
            <p:nvSpPr>
              <p:cNvPr id="86" name="Rectangle 85"/>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7" name="Rectangle 86"/>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8" name="Rectangle 87"/>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sp>
        <p:nvSpPr>
          <p:cNvPr id="10" name="TextBox 9"/>
          <p:cNvSpPr txBox="1"/>
          <p:nvPr/>
        </p:nvSpPr>
        <p:spPr>
          <a:xfrm>
            <a:off x="1890032" y="4375873"/>
            <a:ext cx="6053129" cy="369332"/>
          </a:xfrm>
          <a:prstGeom prst="rect">
            <a:avLst/>
          </a:prstGeom>
          <a:noFill/>
        </p:spPr>
        <p:txBody>
          <a:bodyPr wrap="square" rtlCol="0">
            <a:spAutoFit/>
          </a:bodyPr>
          <a:lstStyle/>
          <a:p>
            <a:r>
              <a:rPr lang="en-GB" dirty="0"/>
              <a:t>10			</a:t>
            </a:r>
            <a:r>
              <a:rPr lang="en-GB" sz="300" dirty="0"/>
              <a:t> </a:t>
            </a:r>
            <a:r>
              <a:rPr lang="en-GB" dirty="0"/>
              <a:t>11			</a:t>
            </a:r>
            <a:r>
              <a:rPr lang="en-GB" sz="100" dirty="0"/>
              <a:t> </a:t>
            </a:r>
            <a:r>
              <a:rPr lang="en-GB" dirty="0"/>
              <a:t>12</a:t>
            </a:r>
          </a:p>
        </p:txBody>
      </p:sp>
      <p:graphicFrame>
        <p:nvGraphicFramePr>
          <p:cNvPr id="59" name="Table 58"/>
          <p:cNvGraphicFramePr>
            <a:graphicFrameLocks noGrp="1"/>
          </p:cNvGraphicFramePr>
          <p:nvPr>
            <p:extLst>
              <p:ext uri="{D42A27DB-BD31-4B8C-83A1-F6EECF244321}">
                <p14:modId xmlns:p14="http://schemas.microsoft.com/office/powerpoint/2010/main" val="3103836012"/>
              </p:ext>
            </p:extLst>
          </p:nvPr>
        </p:nvGraphicFramePr>
        <p:xfrm>
          <a:off x="1957603" y="1008971"/>
          <a:ext cx="8238105" cy="4482916"/>
        </p:xfrm>
        <a:graphic>
          <a:graphicData uri="http://schemas.openxmlformats.org/drawingml/2006/table">
            <a:tbl>
              <a:tblPr firstRow="1" bandRow="1">
                <a:tableStyleId>{5940675A-B579-460E-94D1-54222C63F5DA}</a:tableStyleId>
              </a:tblPr>
              <a:tblGrid>
                <a:gridCol w="2746035">
                  <a:extLst>
                    <a:ext uri="{9D8B030D-6E8A-4147-A177-3AD203B41FA5}">
                      <a16:colId xmlns:a16="http://schemas.microsoft.com/office/drawing/2014/main" val="20000"/>
                    </a:ext>
                  </a:extLst>
                </a:gridCol>
                <a:gridCol w="2746035">
                  <a:extLst>
                    <a:ext uri="{9D8B030D-6E8A-4147-A177-3AD203B41FA5}">
                      <a16:colId xmlns:a16="http://schemas.microsoft.com/office/drawing/2014/main" val="20001"/>
                    </a:ext>
                  </a:extLst>
                </a:gridCol>
                <a:gridCol w="2746035">
                  <a:extLst>
                    <a:ext uri="{9D8B030D-6E8A-4147-A177-3AD203B41FA5}">
                      <a16:colId xmlns:a16="http://schemas.microsoft.com/office/drawing/2014/main" val="20002"/>
                    </a:ext>
                  </a:extLst>
                </a:gridCol>
              </a:tblGrid>
              <a:tr h="1120729">
                <a:tc>
                  <a:txBody>
                    <a:bodyPr/>
                    <a:lstStyle/>
                    <a:p>
                      <a:pPr algn="l"/>
                      <a:r>
                        <a:rPr lang="en-GB" dirty="0">
                          <a:solidFill>
                            <a:schemeClr val="tx1"/>
                          </a:solidFill>
                        </a:rPr>
                        <a:t>1</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tx1"/>
                          </a:solidFill>
                        </a:rPr>
                        <a:t>2</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tx1"/>
                          </a:solidFill>
                        </a:rPr>
                        <a:t>3</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20729">
                <a:tc>
                  <a:txBody>
                    <a:bodyPr/>
                    <a:lstStyle/>
                    <a:p>
                      <a:pPr algn="l"/>
                      <a:r>
                        <a:rPr lang="en-GB" dirty="0">
                          <a:solidFill>
                            <a:schemeClr val="tx1"/>
                          </a:solidFill>
                        </a:rPr>
                        <a:t>4</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tx1"/>
                          </a:solidFill>
                        </a:rPr>
                        <a:t>5</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tx1"/>
                          </a:solidFill>
                        </a:rPr>
                        <a:t>6</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20729">
                <a:tc>
                  <a:txBody>
                    <a:bodyPr/>
                    <a:lstStyle/>
                    <a:p>
                      <a:pPr algn="l"/>
                      <a:r>
                        <a:rPr lang="en-GB" baseline="0" dirty="0">
                          <a:solidFill>
                            <a:schemeClr val="tx1"/>
                          </a:solidFill>
                        </a:rPr>
                        <a:t>7</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tx1"/>
                          </a:solidFill>
                        </a:rPr>
                        <a:t>8</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tx1"/>
                          </a:solidFill>
                        </a:rPr>
                        <a:t>9</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20729">
                <a:tc>
                  <a:txBody>
                    <a:bodyPr/>
                    <a:lstStyle/>
                    <a:p>
                      <a:pPr algn="l"/>
                      <a:endParaRPr lang="en-GB" dirty="0">
                        <a:solidFill>
                          <a:schemeClr val="tx1"/>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dirty="0">
                        <a:solidFill>
                          <a:schemeClr val="tx1"/>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dirty="0">
                        <a:solidFill>
                          <a:schemeClr val="tx1"/>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a:xfrm>
            <a:off x="0" y="214305"/>
            <a:ext cx="1248229" cy="647577"/>
          </a:xfrm>
        </p:spPr>
        <p:txBody>
          <a:bodyPr>
            <a:noAutofit/>
          </a:bodyPr>
          <a:lstStyle/>
          <a:p>
            <a:r>
              <a:rPr lang="en-GB" sz="2800" b="1" dirty="0" err="1">
                <a:latin typeface="+mj-lt"/>
              </a:rPr>
              <a:t>Inicio</a:t>
            </a:r>
            <a:endParaRPr lang="en-GB" sz="2800" b="1" dirty="0">
              <a:latin typeface="+mj-lt"/>
            </a:endParaRPr>
          </a:p>
        </p:txBody>
      </p:sp>
      <p:sp>
        <p:nvSpPr>
          <p:cNvPr id="47" name="Rounded Rectangle 46"/>
          <p:cNvSpPr/>
          <p:nvPr/>
        </p:nvSpPr>
        <p:spPr>
          <a:xfrm rot="861037">
            <a:off x="133985" y="5526243"/>
            <a:ext cx="2736842"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compañero</a:t>
            </a:r>
            <a:r>
              <a:rPr lang="en-GB" sz="2800" dirty="0">
                <a:solidFill>
                  <a:schemeClr val="tx1"/>
                </a:solidFill>
              </a:rPr>
              <a:t>/a</a:t>
            </a:r>
          </a:p>
        </p:txBody>
      </p:sp>
      <p:sp>
        <p:nvSpPr>
          <p:cNvPr id="48" name="Rounded Rectangle 47"/>
          <p:cNvSpPr/>
          <p:nvPr/>
        </p:nvSpPr>
        <p:spPr>
          <a:xfrm rot="20874163">
            <a:off x="10230853" y="5571326"/>
            <a:ext cx="1803576"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puedes</a:t>
            </a:r>
            <a:endParaRPr lang="en-GB" sz="2800" dirty="0">
              <a:solidFill>
                <a:schemeClr val="tx1"/>
              </a:solidFill>
            </a:endParaRPr>
          </a:p>
        </p:txBody>
      </p:sp>
      <p:sp>
        <p:nvSpPr>
          <p:cNvPr id="53" name="Rounded Rectangle 52"/>
          <p:cNvSpPr/>
          <p:nvPr/>
        </p:nvSpPr>
        <p:spPr>
          <a:xfrm rot="21238411">
            <a:off x="3689554" y="5684658"/>
            <a:ext cx="1899142" cy="54469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tx1"/>
                </a:solidFill>
              </a:rPr>
              <a:t>preguntar</a:t>
            </a:r>
          </a:p>
        </p:txBody>
      </p:sp>
      <p:sp>
        <p:nvSpPr>
          <p:cNvPr id="54" name="Rounded Rectangle 53"/>
          <p:cNvSpPr/>
          <p:nvPr/>
        </p:nvSpPr>
        <p:spPr>
          <a:xfrm rot="266858">
            <a:off x="6961168" y="5675878"/>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cambiar</a:t>
            </a:r>
            <a:endParaRPr lang="en-GB" sz="2800" dirty="0">
              <a:solidFill>
                <a:schemeClr val="tx1"/>
              </a:solidFill>
            </a:endParaRPr>
          </a:p>
        </p:txBody>
      </p:sp>
      <p:sp>
        <p:nvSpPr>
          <p:cNvPr id="56" name="Rounded Rectangle 55"/>
          <p:cNvSpPr/>
          <p:nvPr/>
        </p:nvSpPr>
        <p:spPr>
          <a:xfrm rot="21250116">
            <a:off x="7444690" y="279758"/>
            <a:ext cx="1158574"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pedir</a:t>
            </a:r>
            <a:endParaRPr lang="en-GB" sz="2800" dirty="0">
              <a:solidFill>
                <a:schemeClr val="tx1"/>
              </a:solidFill>
            </a:endParaRPr>
          </a:p>
        </p:txBody>
      </p:sp>
      <p:sp>
        <p:nvSpPr>
          <p:cNvPr id="57" name="Rounded Rectangle 56"/>
          <p:cNvSpPr/>
          <p:nvPr/>
        </p:nvSpPr>
        <p:spPr>
          <a:xfrm rot="403865">
            <a:off x="56445" y="3023788"/>
            <a:ext cx="1817947"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err="1">
                <a:solidFill>
                  <a:schemeClr val="tx1"/>
                </a:solidFill>
              </a:rPr>
              <a:t>participar</a:t>
            </a:r>
            <a:endParaRPr lang="en-GB" sz="2600" dirty="0">
              <a:solidFill>
                <a:schemeClr val="tx1"/>
              </a:solidFill>
            </a:endParaRPr>
          </a:p>
        </p:txBody>
      </p:sp>
      <p:sp>
        <p:nvSpPr>
          <p:cNvPr id="58" name="Rounded Rectangle 57"/>
          <p:cNvSpPr/>
          <p:nvPr/>
        </p:nvSpPr>
        <p:spPr>
          <a:xfrm rot="565754">
            <a:off x="5266683" y="186052"/>
            <a:ext cx="148945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puede</a:t>
            </a:r>
            <a:endParaRPr lang="en-GB" sz="2800" dirty="0">
              <a:solidFill>
                <a:schemeClr val="tx1"/>
              </a:solidFill>
            </a:endParaRPr>
          </a:p>
        </p:txBody>
      </p:sp>
      <p:sp>
        <p:nvSpPr>
          <p:cNvPr id="61" name="Rounded Rectangle 60"/>
          <p:cNvSpPr/>
          <p:nvPr/>
        </p:nvSpPr>
        <p:spPr>
          <a:xfrm rot="21014393">
            <a:off x="141326" y="1373898"/>
            <a:ext cx="1410002"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poder</a:t>
            </a:r>
            <a:endParaRPr lang="en-GB" sz="2800" dirty="0">
              <a:solidFill>
                <a:schemeClr val="tx1"/>
              </a:solidFill>
            </a:endParaRPr>
          </a:p>
        </p:txBody>
      </p:sp>
      <p:sp>
        <p:nvSpPr>
          <p:cNvPr id="36" name="Rounded Rectangle 35"/>
          <p:cNvSpPr/>
          <p:nvPr/>
        </p:nvSpPr>
        <p:spPr>
          <a:xfrm rot="21250116">
            <a:off x="10304448" y="1082557"/>
            <a:ext cx="1773060" cy="166577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t>
            </a:r>
            <a:r>
              <a:rPr lang="en-GB" sz="2400" dirty="0" err="1">
                <a:solidFill>
                  <a:schemeClr val="tx1"/>
                </a:solidFill>
              </a:rPr>
              <a:t>Puedo</a:t>
            </a:r>
            <a:r>
              <a:rPr lang="en-GB" sz="2400" dirty="0">
                <a:solidFill>
                  <a:schemeClr val="tx1"/>
                </a:solidFill>
              </a:rPr>
              <a:t> </a:t>
            </a:r>
            <a:r>
              <a:rPr lang="en-GB" sz="2400" dirty="0" err="1">
                <a:solidFill>
                  <a:schemeClr val="tx1"/>
                </a:solidFill>
              </a:rPr>
              <a:t>ir</a:t>
            </a:r>
            <a:r>
              <a:rPr lang="en-GB" sz="2400" dirty="0">
                <a:solidFill>
                  <a:schemeClr val="tx1"/>
                </a:solidFill>
              </a:rPr>
              <a:t> a los </a:t>
            </a:r>
            <a:r>
              <a:rPr lang="en-GB" sz="2400" dirty="0" err="1">
                <a:solidFill>
                  <a:schemeClr val="tx1"/>
                </a:solidFill>
              </a:rPr>
              <a:t>servicios</a:t>
            </a:r>
            <a:r>
              <a:rPr lang="en-GB" sz="2400" dirty="0">
                <a:solidFill>
                  <a:schemeClr val="tx1"/>
                </a:solidFill>
              </a:rPr>
              <a:t>?</a:t>
            </a:r>
          </a:p>
        </p:txBody>
      </p:sp>
      <p:sp>
        <p:nvSpPr>
          <p:cNvPr id="40" name="Rounded Rectangle 39"/>
          <p:cNvSpPr/>
          <p:nvPr/>
        </p:nvSpPr>
        <p:spPr>
          <a:xfrm rot="21139009">
            <a:off x="363351" y="4329140"/>
            <a:ext cx="1228728"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jugar</a:t>
            </a:r>
            <a:endParaRPr lang="en-GB" sz="2800" dirty="0">
              <a:solidFill>
                <a:schemeClr val="tx1"/>
              </a:solidFill>
            </a:endParaRPr>
          </a:p>
        </p:txBody>
      </p:sp>
      <p:sp>
        <p:nvSpPr>
          <p:cNvPr id="52" name="Rounded Rectangle 51"/>
          <p:cNvSpPr/>
          <p:nvPr/>
        </p:nvSpPr>
        <p:spPr>
          <a:xfrm rot="814472">
            <a:off x="10326340" y="3462612"/>
            <a:ext cx="1750635" cy="9918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el</a:t>
            </a:r>
            <a:r>
              <a:rPr lang="en-GB" sz="2800" dirty="0">
                <a:solidFill>
                  <a:schemeClr val="tx1"/>
                </a:solidFill>
              </a:rPr>
              <a:t> material</a:t>
            </a:r>
          </a:p>
        </p:txBody>
      </p:sp>
      <p:sp>
        <p:nvSpPr>
          <p:cNvPr id="41" name="Rounded Rectangle 40"/>
          <p:cNvSpPr/>
          <p:nvPr/>
        </p:nvSpPr>
        <p:spPr>
          <a:xfrm rot="565754">
            <a:off x="9130580" y="265578"/>
            <a:ext cx="148945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tx1"/>
                </a:solidFill>
              </a:rPr>
              <a:t>puedo</a:t>
            </a:r>
            <a:endParaRPr lang="en-GB" sz="2800" dirty="0">
              <a:solidFill>
                <a:schemeClr val="tx1"/>
              </a:solidFill>
            </a:endParaRPr>
          </a:p>
        </p:txBody>
      </p:sp>
      <p:sp>
        <p:nvSpPr>
          <p:cNvPr id="38" name="Rounded Rectangle 11">
            <a:extLst>
              <a:ext uri="{FF2B5EF4-FFF2-40B4-BE49-F238E27FC236}">
                <a16:creationId xmlns:a16="http://schemas.microsoft.com/office/drawing/2014/main" id="{A316DD52-7894-4A75-969C-CA0645DA2978}"/>
              </a:ext>
            </a:extLst>
          </p:cNvPr>
          <p:cNvSpPr/>
          <p:nvPr/>
        </p:nvSpPr>
        <p:spPr>
          <a:xfrm>
            <a:off x="11029026" y="141238"/>
            <a:ext cx="1044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1" name="TextBox 10">
            <a:extLst>
              <a:ext uri="{FF2B5EF4-FFF2-40B4-BE49-F238E27FC236}">
                <a16:creationId xmlns:a16="http://schemas.microsoft.com/office/drawing/2014/main" id="{C63B4DB1-E3C2-4560-B0E9-589FC5E72477}"/>
              </a:ext>
            </a:extLst>
          </p:cNvPr>
          <p:cNvSpPr txBox="1"/>
          <p:nvPr/>
        </p:nvSpPr>
        <p:spPr>
          <a:xfrm>
            <a:off x="1420728" y="185015"/>
            <a:ext cx="3014927" cy="707886"/>
          </a:xfrm>
          <a:prstGeom prst="rect">
            <a:avLst/>
          </a:prstGeom>
          <a:noFill/>
        </p:spPr>
        <p:txBody>
          <a:bodyPr wrap="square" rtlCol="0">
            <a:spAutoFit/>
          </a:bodyPr>
          <a:lstStyle/>
          <a:p>
            <a:r>
              <a:rPr lang="en-GB" sz="2000" dirty="0"/>
              <a:t>Escribe 1-12 y la palabra </a:t>
            </a:r>
            <a:r>
              <a:rPr lang="en-GB" sz="2000" dirty="0" err="1"/>
              <a:t>en</a:t>
            </a:r>
            <a:r>
              <a:rPr lang="en-GB" sz="2000" dirty="0"/>
              <a:t> </a:t>
            </a:r>
            <a:r>
              <a:rPr lang="en-GB" sz="2000" dirty="0" err="1"/>
              <a:t>español</a:t>
            </a:r>
            <a:r>
              <a:rPr lang="en-GB" sz="2000" dirty="0"/>
              <a:t>.</a:t>
            </a:r>
          </a:p>
        </p:txBody>
      </p:sp>
    </p:spTree>
    <p:extLst>
      <p:ext uri="{BB962C8B-B14F-4D97-AF65-F5344CB8AC3E}">
        <p14:creationId xmlns:p14="http://schemas.microsoft.com/office/powerpoint/2010/main" val="1286154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042" y="436369"/>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grpSp>
        <p:nvGrpSpPr>
          <p:cNvPr id="2" name="Group 1" descr="Signpost with the city Madrid and the distance 1 kilometre written on it. "/>
          <p:cNvGrpSpPr/>
          <p:nvPr/>
        </p:nvGrpSpPr>
        <p:grpSpPr>
          <a:xfrm>
            <a:off x="3238500" y="1989546"/>
            <a:ext cx="5715000" cy="2162176"/>
            <a:chOff x="4869420" y="1856322"/>
            <a:chExt cx="5715000" cy="2162176"/>
          </a:xfrm>
        </p:grpSpPr>
        <p:sp>
          <p:nvSpPr>
            <p:cNvPr id="7" name="TextBox 6"/>
            <p:cNvSpPr txBox="1"/>
            <p:nvPr/>
          </p:nvSpPr>
          <p:spPr>
            <a:xfrm>
              <a:off x="5955927" y="2726656"/>
              <a:ext cx="3541986" cy="646331"/>
            </a:xfrm>
            <a:prstGeom prst="rect">
              <a:avLst/>
            </a:prstGeom>
            <a:noFill/>
          </p:spPr>
          <p:txBody>
            <a:bodyPr wrap="square" rtlCol="0">
              <a:spAutoFit/>
            </a:bodyPr>
            <a:lstStyle/>
            <a:p>
              <a:r>
                <a:rPr lang="en-GB" sz="3600" b="1" dirty="0">
                  <a:latin typeface="Imprint MT Shadow" panose="04020605060303030202" pitchFamily="82" charset="0"/>
                </a:rPr>
                <a:t>MADRID  1KM</a:t>
              </a:r>
            </a:p>
          </p:txBody>
        </p:sp>
        <p:pic>
          <p:nvPicPr>
            <p:cNvPr id="12292" name="Picture 4" descr="Signpost with the city Madrid and the distance 1 kilometre written on 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9420" y="1856322"/>
              <a:ext cx="5715000" cy="21621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3704896" y="4243321"/>
            <a:ext cx="4782207" cy="1938992"/>
          </a:xfrm>
          <a:prstGeom prst="rect">
            <a:avLst/>
          </a:prstGeom>
        </p:spPr>
        <p:txBody>
          <a:bodyPr wrap="square">
            <a:spAutoFit/>
          </a:bodyPr>
          <a:lstStyle/>
          <a:p>
            <a:r>
              <a:rPr lang="en-GB" sz="12000" dirty="0">
                <a:solidFill>
                  <a:srgbClr val="E56700"/>
                </a:solidFill>
                <a:latin typeface="Century Gothic" panose="020B0502020202020204" pitchFamily="34" charset="0"/>
                <a:cs typeface="Calibri" panose="020F0502020204030204" pitchFamily="34" charset="0"/>
              </a:rPr>
              <a:t>ce</a:t>
            </a:r>
            <a:r>
              <a:rPr lang="en-GB" sz="12000" dirty="0">
                <a:solidFill>
                  <a:srgbClr val="115076"/>
                </a:solidFill>
                <a:latin typeface="Century Gothic" panose="020B0502020202020204" pitchFamily="34" charset="0"/>
                <a:cs typeface="Calibri" panose="020F0502020204030204" pitchFamily="34" charset="0"/>
              </a:rPr>
              <a:t>rca</a:t>
            </a:r>
          </a:p>
        </p:txBody>
      </p:sp>
      <p:sp>
        <p:nvSpPr>
          <p:cNvPr id="9" name="TextBox 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13010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erc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cerc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02" y="900273"/>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1266" name="Picture 2" descr="green checkmark in a cir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855" y="1178581"/>
            <a:ext cx="3120289" cy="31202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55643" y="4235431"/>
            <a:ext cx="448071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ci</a:t>
            </a:r>
            <a:r>
              <a:rPr lang="en-GB" sz="12000" dirty="0">
                <a:solidFill>
                  <a:srgbClr val="115076"/>
                </a:solidFill>
                <a:latin typeface="Century Gothic" panose="020B0502020202020204" pitchFamily="34" charset="0"/>
                <a:cs typeface="Calibri" panose="020F0502020204030204" pitchFamily="34" charset="0"/>
              </a:rPr>
              <a:t>erto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85227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ier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500"/>
                                        <p:tgtEl>
                                          <p:spTgt spid="11266"/>
                                        </p:tgtEl>
                                      </p:cBhvr>
                                    </p:animEffect>
                                  </p:childTnLst>
                                  <p:subTnLst>
                                    <p:audio>
                                      <p:cMediaNode>
                                        <p:cTn display="0" masterRel="sameClick">
                                          <p:stCondLst>
                                            <p:cond evt="begin" delay="0">
                                              <p:tn val="15"/>
                                            </p:cond>
                                          </p:stCondLst>
                                          <p:endCondLst>
                                            <p:cond evt="onStopAudio" delay="0">
                                              <p:tgtEl>
                                                <p:sldTgt/>
                                              </p:tgtEl>
                                            </p:cond>
                                          </p:endCondLst>
                                        </p:cTn>
                                        <p:tgtEl>
                                          <p:sndTgt r:embed="rId4" name="cier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042" y="436369"/>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grpSp>
        <p:nvGrpSpPr>
          <p:cNvPr id="2" name="Group 1" descr="Signpost with the city Madrid and the distance 1 kilometre written on it. "/>
          <p:cNvGrpSpPr/>
          <p:nvPr/>
        </p:nvGrpSpPr>
        <p:grpSpPr>
          <a:xfrm>
            <a:off x="3238500" y="1989546"/>
            <a:ext cx="5715000" cy="2162176"/>
            <a:chOff x="4869420" y="1856322"/>
            <a:chExt cx="5715000" cy="2162176"/>
          </a:xfrm>
        </p:grpSpPr>
        <p:sp>
          <p:nvSpPr>
            <p:cNvPr id="7" name="TextBox 6"/>
            <p:cNvSpPr txBox="1"/>
            <p:nvPr/>
          </p:nvSpPr>
          <p:spPr>
            <a:xfrm>
              <a:off x="5955927" y="2726656"/>
              <a:ext cx="3541986" cy="646331"/>
            </a:xfrm>
            <a:prstGeom prst="rect">
              <a:avLst/>
            </a:prstGeom>
            <a:noFill/>
          </p:spPr>
          <p:txBody>
            <a:bodyPr wrap="square" rtlCol="0">
              <a:spAutoFit/>
            </a:bodyPr>
            <a:lstStyle/>
            <a:p>
              <a:r>
                <a:rPr lang="en-GB" sz="3600" b="1" dirty="0">
                  <a:latin typeface="Imprint MT Shadow" panose="04020605060303030202" pitchFamily="82" charset="0"/>
                </a:rPr>
                <a:t>MADRID  1KM</a:t>
              </a:r>
            </a:p>
          </p:txBody>
        </p:sp>
        <p:pic>
          <p:nvPicPr>
            <p:cNvPr id="12292" name="Picture 4" descr="Signpost with the city Madrid and the distance 1 kilometre written on 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9420" y="1856322"/>
              <a:ext cx="5715000" cy="21621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3704896" y="4243321"/>
            <a:ext cx="4782207" cy="1938992"/>
          </a:xfrm>
          <a:prstGeom prst="rect">
            <a:avLst/>
          </a:prstGeom>
        </p:spPr>
        <p:txBody>
          <a:bodyPr wrap="square">
            <a:spAutoFit/>
          </a:bodyPr>
          <a:lstStyle/>
          <a:p>
            <a:r>
              <a:rPr lang="en-GB" sz="12000" dirty="0">
                <a:solidFill>
                  <a:srgbClr val="E56700"/>
                </a:solidFill>
                <a:latin typeface="Century Gothic" panose="020B0502020202020204" pitchFamily="34" charset="0"/>
                <a:cs typeface="Calibri" panose="020F0502020204030204" pitchFamily="34" charset="0"/>
              </a:rPr>
              <a:t>ce</a:t>
            </a:r>
            <a:r>
              <a:rPr lang="en-GB" sz="12000" dirty="0">
                <a:solidFill>
                  <a:srgbClr val="115076"/>
                </a:solidFill>
                <a:latin typeface="Century Gothic" panose="020B0502020202020204" pitchFamily="34" charset="0"/>
                <a:cs typeface="Calibri" panose="020F0502020204030204" pitchFamily="34" charset="0"/>
              </a:rPr>
              <a:t>rca</a:t>
            </a:r>
          </a:p>
        </p:txBody>
      </p:sp>
    </p:spTree>
    <p:extLst>
      <p:ext uri="{BB962C8B-B14F-4D97-AF65-F5344CB8AC3E}">
        <p14:creationId xmlns:p14="http://schemas.microsoft.com/office/powerpoint/2010/main" val="60446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e_cerc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ce_cerc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6E32B-82EC-40EB-A49B-A1571B84DB68}"/>
              </a:ext>
            </a:extLst>
          </p:cNvPr>
          <p:cNvSpPr>
            <a:spLocks noGrp="1"/>
          </p:cNvSpPr>
          <p:nvPr>
            <p:ph type="title"/>
          </p:nvPr>
        </p:nvSpPr>
        <p:spPr>
          <a:xfrm>
            <a:off x="0" y="213557"/>
            <a:ext cx="1802296" cy="647577"/>
          </a:xfrm>
        </p:spPr>
        <p:txBody>
          <a:bodyPr>
            <a:normAutofit/>
          </a:bodyPr>
          <a:lstStyle/>
          <a:p>
            <a:r>
              <a:rPr lang="en-GB" sz="2400" dirty="0" err="1"/>
              <a:t>Fonética</a:t>
            </a:r>
            <a:endParaRPr lang="en-GB" sz="2400" dirty="0"/>
          </a:p>
        </p:txBody>
      </p:sp>
      <p:graphicFrame>
        <p:nvGraphicFramePr>
          <p:cNvPr id="6" name="Table 5">
            <a:extLst>
              <a:ext uri="{FF2B5EF4-FFF2-40B4-BE49-F238E27FC236}">
                <a16:creationId xmlns:a16="http://schemas.microsoft.com/office/drawing/2014/main" id="{85552E95-0C78-4044-8DF0-E7E0E04A5BF3}"/>
              </a:ext>
            </a:extLst>
          </p:cNvPr>
          <p:cNvGraphicFramePr>
            <a:graphicFrameLocks noGrp="1"/>
          </p:cNvGraphicFramePr>
          <p:nvPr>
            <p:extLst>
              <p:ext uri="{D42A27DB-BD31-4B8C-83A1-F6EECF244321}">
                <p14:modId xmlns:p14="http://schemas.microsoft.com/office/powerpoint/2010/main" val="2941137475"/>
              </p:ext>
            </p:extLst>
          </p:nvPr>
        </p:nvGraphicFramePr>
        <p:xfrm>
          <a:off x="1232352" y="1870441"/>
          <a:ext cx="10184392" cy="4266134"/>
        </p:xfrm>
        <a:graphic>
          <a:graphicData uri="http://schemas.openxmlformats.org/drawingml/2006/table">
            <a:tbl>
              <a:tblPr firstRow="1" bandRow="1">
                <a:tableStyleId>{BDBED569-4797-4DF1-A0F4-6AAB3CD982D8}</a:tableStyleId>
              </a:tblPr>
              <a:tblGrid>
                <a:gridCol w="2501116">
                  <a:extLst>
                    <a:ext uri="{9D8B030D-6E8A-4147-A177-3AD203B41FA5}">
                      <a16:colId xmlns:a16="http://schemas.microsoft.com/office/drawing/2014/main" val="862796494"/>
                    </a:ext>
                  </a:extLst>
                </a:gridCol>
                <a:gridCol w="2501116">
                  <a:extLst>
                    <a:ext uri="{9D8B030D-6E8A-4147-A177-3AD203B41FA5}">
                      <a16:colId xmlns:a16="http://schemas.microsoft.com/office/drawing/2014/main" val="406463520"/>
                    </a:ext>
                  </a:extLst>
                </a:gridCol>
                <a:gridCol w="2591080">
                  <a:extLst>
                    <a:ext uri="{9D8B030D-6E8A-4147-A177-3AD203B41FA5}">
                      <a16:colId xmlns:a16="http://schemas.microsoft.com/office/drawing/2014/main" val="1300524604"/>
                    </a:ext>
                  </a:extLst>
                </a:gridCol>
                <a:gridCol w="2591080">
                  <a:extLst>
                    <a:ext uri="{9D8B030D-6E8A-4147-A177-3AD203B41FA5}">
                      <a16:colId xmlns:a16="http://schemas.microsoft.com/office/drawing/2014/main" val="2934698012"/>
                    </a:ext>
                  </a:extLst>
                </a:gridCol>
              </a:tblGrid>
              <a:tr h="60853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chemeClr val="tx1"/>
                          </a:solidFill>
                        </a:rPr>
                        <a:t>ce</a:t>
                      </a:r>
                      <a:endParaRPr lang="en-GB" sz="2400" b="1" dirty="0">
                        <a:solidFill>
                          <a:schemeClr val="tx1"/>
                        </a:solidFill>
                        <a:latin typeface="Century Gothic" panose="020B0502020202020204" pitchFamily="34" charset="0"/>
                      </a:endParaRPr>
                    </a:p>
                  </a:txBody>
                  <a:tcPr anchor="ctr"/>
                </a:tc>
                <a:tc>
                  <a:txBody>
                    <a:bodyPr/>
                    <a:lstStyle/>
                    <a:p>
                      <a:pPr algn="ctr"/>
                      <a:r>
                        <a:rPr lang="en-GB" sz="2400" b="1" dirty="0">
                          <a:solidFill>
                            <a:schemeClr val="tx1"/>
                          </a:solidFill>
                        </a:rPr>
                        <a:t>palabras</a:t>
                      </a:r>
                      <a:endParaRPr lang="en-GB" sz="2400" b="1" dirty="0">
                        <a:solidFill>
                          <a:schemeClr val="tx1"/>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chemeClr val="tx1"/>
                          </a:solidFill>
                        </a:rPr>
                        <a:t>ci</a:t>
                      </a:r>
                      <a:endParaRPr lang="en-GB" sz="2400" b="1" dirty="0">
                        <a:solidFill>
                          <a:schemeClr val="tx1"/>
                        </a:solidFill>
                        <a:latin typeface="Century Gothic" panose="020B0502020202020204" pitchFamily="34" charset="0"/>
                      </a:endParaRPr>
                    </a:p>
                  </a:txBody>
                  <a:tcPr anchor="ctr"/>
                </a:tc>
                <a:tc>
                  <a:txBody>
                    <a:bodyPr/>
                    <a:lstStyle/>
                    <a:p>
                      <a:pPr algn="ctr"/>
                      <a:r>
                        <a:rPr lang="en-GB" sz="2400" b="1" dirty="0">
                          <a:solidFill>
                            <a:schemeClr val="tx1"/>
                          </a:solidFill>
                        </a:rPr>
                        <a:t>palabras</a:t>
                      </a:r>
                      <a:endParaRPr lang="en-GB" sz="24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044628243"/>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p>
                      <a:endParaRPr lang="en-GB" dirty="0">
                        <a:solidFill>
                          <a:schemeClr val="tx1"/>
                        </a:solidFill>
                      </a:endParaRPr>
                    </a:p>
                    <a:p>
                      <a:endParaRPr lang="en-GB" dirty="0">
                        <a:solidFill>
                          <a:schemeClr val="tx1"/>
                        </a:solidFill>
                      </a:endParaRPr>
                    </a:p>
                  </a:txBody>
                  <a:tcPr/>
                </a:tc>
                <a:tc>
                  <a:txBody>
                    <a:bodyPr/>
                    <a:lstStyle/>
                    <a:p>
                      <a:endParaRPr lang="en-GB" dirty="0">
                        <a:solidFill>
                          <a:schemeClr val="tx1"/>
                        </a:solidFill>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tc>
                <a:tc>
                  <a:txBody>
                    <a:bodyPr/>
                    <a:lstStyle/>
                    <a:p>
                      <a:endParaRPr lang="en-GB" dirty="0">
                        <a:solidFill>
                          <a:schemeClr val="tx1"/>
                        </a:solidFill>
                      </a:endParaRPr>
                    </a:p>
                  </a:txBody>
                  <a:tcPr/>
                </a:tc>
                <a:extLst>
                  <a:ext uri="{0D108BD9-81ED-4DB2-BD59-A6C34878D82A}">
                    <a16:rowId xmlns:a16="http://schemas.microsoft.com/office/drawing/2014/main" val="3607598778"/>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p>
                      <a:endParaRPr lang="en-GB" dirty="0">
                        <a:solidFill>
                          <a:schemeClr val="tx1"/>
                        </a:solidFill>
                      </a:endParaRPr>
                    </a:p>
                    <a:p>
                      <a:endParaRPr lang="en-GB" dirty="0">
                        <a:solidFill>
                          <a:schemeClr val="tx1"/>
                        </a:solidFill>
                      </a:endParaRPr>
                    </a:p>
                  </a:txBody>
                  <a:tcPr/>
                </a:tc>
                <a:tc>
                  <a:txBody>
                    <a:bodyPr/>
                    <a:lstStyle/>
                    <a:p>
                      <a:endParaRPr lang="en-GB" dirty="0">
                        <a:solidFill>
                          <a:schemeClr val="tx1"/>
                        </a:solidFill>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tc>
                <a:tc>
                  <a:txBody>
                    <a:bodyPr/>
                    <a:lstStyle/>
                    <a:p>
                      <a:endParaRPr lang="en-GB" dirty="0">
                        <a:solidFill>
                          <a:schemeClr val="tx1"/>
                        </a:solidFill>
                      </a:endParaRPr>
                    </a:p>
                  </a:txBody>
                  <a:tcPr/>
                </a:tc>
                <a:extLst>
                  <a:ext uri="{0D108BD9-81ED-4DB2-BD59-A6C34878D82A}">
                    <a16:rowId xmlns:a16="http://schemas.microsoft.com/office/drawing/2014/main" val="246290371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p>
                      <a:endParaRPr lang="en-GB" dirty="0">
                        <a:solidFill>
                          <a:schemeClr val="tx1"/>
                        </a:solidFill>
                      </a:endParaRPr>
                    </a:p>
                    <a:p>
                      <a:endParaRPr lang="en-GB" dirty="0">
                        <a:solidFill>
                          <a:schemeClr val="tx1"/>
                        </a:solidFill>
                      </a:endParaRPr>
                    </a:p>
                  </a:txBody>
                  <a:tcPr/>
                </a:tc>
                <a:tc>
                  <a:txBody>
                    <a:bodyPr/>
                    <a:lstStyle/>
                    <a:p>
                      <a:endParaRPr lang="en-GB" dirty="0">
                        <a:solidFill>
                          <a:schemeClr val="tx1"/>
                        </a:solidFill>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tc>
                <a:tc>
                  <a:txBody>
                    <a:bodyPr/>
                    <a:lstStyle/>
                    <a:p>
                      <a:endParaRPr lang="en-GB" dirty="0">
                        <a:solidFill>
                          <a:schemeClr val="tx1"/>
                        </a:solidFill>
                      </a:endParaRPr>
                    </a:p>
                  </a:txBody>
                  <a:tcPr/>
                </a:tc>
                <a:extLst>
                  <a:ext uri="{0D108BD9-81ED-4DB2-BD59-A6C34878D82A}">
                    <a16:rowId xmlns:a16="http://schemas.microsoft.com/office/drawing/2014/main" val="154392264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p>
                      <a:endParaRPr lang="en-GB" dirty="0">
                        <a:solidFill>
                          <a:schemeClr val="tx1"/>
                        </a:solidFill>
                      </a:endParaRPr>
                    </a:p>
                    <a:p>
                      <a:endParaRPr lang="en-GB" dirty="0">
                        <a:solidFill>
                          <a:schemeClr val="tx1"/>
                        </a:solidFill>
                      </a:endParaRPr>
                    </a:p>
                  </a:txBody>
                  <a:tcPr/>
                </a:tc>
                <a:tc>
                  <a:txBody>
                    <a:bodyPr/>
                    <a:lstStyle/>
                    <a:p>
                      <a:endParaRPr lang="en-GB" dirty="0">
                        <a:solidFill>
                          <a:schemeClr val="tx1"/>
                        </a:solidFill>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tc>
                <a:tc>
                  <a:txBody>
                    <a:bodyPr/>
                    <a:lstStyle/>
                    <a:p>
                      <a:endParaRPr lang="en-GB" dirty="0">
                        <a:solidFill>
                          <a:schemeClr val="tx1"/>
                        </a:solidFill>
                      </a:endParaRPr>
                    </a:p>
                  </a:txBody>
                  <a:tcPr/>
                </a:tc>
                <a:extLst>
                  <a:ext uri="{0D108BD9-81ED-4DB2-BD59-A6C34878D82A}">
                    <a16:rowId xmlns:a16="http://schemas.microsoft.com/office/drawing/2014/main" val="3080627764"/>
                  </a:ext>
                </a:extLst>
              </a:tr>
            </a:tbl>
          </a:graphicData>
        </a:graphic>
      </p:graphicFrame>
      <p:sp>
        <p:nvSpPr>
          <p:cNvPr id="7" name="Action Button: Custom 4">
            <a:hlinkClick r:id="" action="ppaction://noaction" highlightClick="1">
              <a:snd r:embed="rId3" name="parece ser cierto.wav"/>
            </a:hlinkClick>
            <a:extLst>
              <a:ext uri="{FF2B5EF4-FFF2-40B4-BE49-F238E27FC236}">
                <a16:creationId xmlns:a16="http://schemas.microsoft.com/office/drawing/2014/main" id="{E5FF08EE-35EC-4B27-8CB0-998E5B976227}"/>
              </a:ext>
            </a:extLst>
          </p:cNvPr>
          <p:cNvSpPr/>
          <p:nvPr/>
        </p:nvSpPr>
        <p:spPr>
          <a:xfrm>
            <a:off x="370092" y="2637182"/>
            <a:ext cx="616077" cy="599605"/>
          </a:xfrm>
          <a:prstGeom prst="actionButtonBlank">
            <a:avLst/>
          </a:prstGeom>
          <a:solidFill>
            <a:srgbClr val="3A5EAB"/>
          </a:solidFill>
          <a:ln w="12700" cap="flat" cmpd="sng" algn="ctr">
            <a:solidFill>
              <a:srgbClr val="FAB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ea typeface="+mn-ea"/>
                <a:cs typeface="+mn-cs"/>
              </a:rPr>
              <a:t>1</a:t>
            </a:r>
          </a:p>
        </p:txBody>
      </p:sp>
      <p:sp>
        <p:nvSpPr>
          <p:cNvPr id="8" name="TextBox 7">
            <a:extLst>
              <a:ext uri="{FF2B5EF4-FFF2-40B4-BE49-F238E27FC236}">
                <a16:creationId xmlns:a16="http://schemas.microsoft.com/office/drawing/2014/main" id="{F2CED0B7-6E02-4C32-9969-B0D835E8212A}"/>
              </a:ext>
            </a:extLst>
          </p:cNvPr>
          <p:cNvSpPr txBox="1"/>
          <p:nvPr/>
        </p:nvSpPr>
        <p:spPr>
          <a:xfrm>
            <a:off x="136123" y="1011633"/>
            <a:ext cx="9895881" cy="830997"/>
          </a:xfrm>
          <a:prstGeom prst="rect">
            <a:avLst/>
          </a:prstGeom>
          <a:noFill/>
        </p:spPr>
        <p:txBody>
          <a:bodyPr wrap="square" rtlCol="0">
            <a:spAutoFit/>
          </a:bodyPr>
          <a:lstStyle/>
          <a:p>
            <a:r>
              <a:rPr lang="en-GB" sz="2400" dirty="0"/>
              <a:t>How many times in each sentence do you hear ‘</a:t>
            </a:r>
            <a:r>
              <a:rPr lang="en-GB" sz="2400" dirty="0" err="1"/>
              <a:t>ce</a:t>
            </a:r>
            <a:r>
              <a:rPr lang="en-GB" sz="2400" dirty="0"/>
              <a:t>’ and ‘ci’?  Tally each time.  Escribe las palabras en español.</a:t>
            </a:r>
            <a:endParaRPr lang="en-GB" dirty="0"/>
          </a:p>
        </p:txBody>
      </p:sp>
      <p:cxnSp>
        <p:nvCxnSpPr>
          <p:cNvPr id="9" name="Straight Connector 8">
            <a:extLst>
              <a:ext uri="{FF2B5EF4-FFF2-40B4-BE49-F238E27FC236}">
                <a16:creationId xmlns:a16="http://schemas.microsoft.com/office/drawing/2014/main" id="{118DA11F-5418-430C-A37E-388EC26E121E}"/>
              </a:ext>
            </a:extLst>
          </p:cNvPr>
          <p:cNvCxnSpPr/>
          <p:nvPr/>
        </p:nvCxnSpPr>
        <p:spPr>
          <a:xfrm>
            <a:off x="1904356" y="2637183"/>
            <a:ext cx="0" cy="423081"/>
          </a:xfrm>
          <a:prstGeom prst="line">
            <a:avLst/>
          </a:prstGeom>
          <a:ln w="57150">
            <a:solidFill>
              <a:srgbClr val="3A5EA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7F6CE9F-582C-4BBB-988D-D69E1D591D84}"/>
              </a:ext>
            </a:extLst>
          </p:cNvPr>
          <p:cNvCxnSpPr/>
          <p:nvPr/>
        </p:nvCxnSpPr>
        <p:spPr>
          <a:xfrm>
            <a:off x="7295221" y="2637182"/>
            <a:ext cx="0" cy="423081"/>
          </a:xfrm>
          <a:prstGeom prst="line">
            <a:avLst/>
          </a:prstGeom>
          <a:ln w="57150">
            <a:solidFill>
              <a:srgbClr val="3A5EAB"/>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E9320E7-1301-484E-92CA-D13421245E99}"/>
              </a:ext>
            </a:extLst>
          </p:cNvPr>
          <p:cNvSpPr txBox="1"/>
          <p:nvPr/>
        </p:nvSpPr>
        <p:spPr>
          <a:xfrm>
            <a:off x="3787664" y="2421117"/>
            <a:ext cx="2209254" cy="461665"/>
          </a:xfrm>
          <a:prstGeom prst="rect">
            <a:avLst/>
          </a:prstGeom>
          <a:noFill/>
        </p:spPr>
        <p:txBody>
          <a:bodyPr wrap="square" rtlCol="0">
            <a:spAutoFit/>
          </a:bodyPr>
          <a:lstStyle/>
          <a:p>
            <a:r>
              <a:rPr lang="en-GB" sz="2400" dirty="0" err="1"/>
              <a:t>pare</a:t>
            </a:r>
            <a:r>
              <a:rPr lang="en-GB" sz="2400" b="1" dirty="0" err="1"/>
              <a:t>ce</a:t>
            </a:r>
            <a:endParaRPr lang="en-GB" sz="2400" b="1" dirty="0"/>
          </a:p>
        </p:txBody>
      </p:sp>
      <p:sp>
        <p:nvSpPr>
          <p:cNvPr id="12" name="TextBox 11">
            <a:extLst>
              <a:ext uri="{FF2B5EF4-FFF2-40B4-BE49-F238E27FC236}">
                <a16:creationId xmlns:a16="http://schemas.microsoft.com/office/drawing/2014/main" id="{1C9864EB-0A16-477C-AA86-BF50C4C0A7CF}"/>
              </a:ext>
            </a:extLst>
          </p:cNvPr>
          <p:cNvSpPr txBox="1"/>
          <p:nvPr/>
        </p:nvSpPr>
        <p:spPr>
          <a:xfrm>
            <a:off x="8849676" y="2447750"/>
            <a:ext cx="2209254" cy="461665"/>
          </a:xfrm>
          <a:prstGeom prst="rect">
            <a:avLst/>
          </a:prstGeom>
          <a:noFill/>
        </p:spPr>
        <p:txBody>
          <a:bodyPr wrap="square" rtlCol="0">
            <a:spAutoFit/>
          </a:bodyPr>
          <a:lstStyle/>
          <a:p>
            <a:r>
              <a:rPr lang="en-GB" sz="2400" b="1" dirty="0" err="1"/>
              <a:t>ci</a:t>
            </a:r>
            <a:r>
              <a:rPr lang="en-GB" sz="2400" dirty="0" err="1"/>
              <a:t>erto</a:t>
            </a:r>
            <a:endParaRPr lang="en-GB" sz="2400" dirty="0"/>
          </a:p>
        </p:txBody>
      </p:sp>
      <p:cxnSp>
        <p:nvCxnSpPr>
          <p:cNvPr id="13" name="Straight Connector 12">
            <a:extLst>
              <a:ext uri="{FF2B5EF4-FFF2-40B4-BE49-F238E27FC236}">
                <a16:creationId xmlns:a16="http://schemas.microsoft.com/office/drawing/2014/main" id="{490DFC3B-9A53-4D24-A834-86F8460AC697}"/>
              </a:ext>
            </a:extLst>
          </p:cNvPr>
          <p:cNvCxnSpPr/>
          <p:nvPr/>
        </p:nvCxnSpPr>
        <p:spPr>
          <a:xfrm>
            <a:off x="7295221" y="3665315"/>
            <a:ext cx="0" cy="423081"/>
          </a:xfrm>
          <a:prstGeom prst="line">
            <a:avLst/>
          </a:prstGeom>
          <a:ln w="57150">
            <a:solidFill>
              <a:srgbClr val="3A5EA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1ECCAC-C84C-4865-A7D9-EB8B2BC3D791}"/>
              </a:ext>
            </a:extLst>
          </p:cNvPr>
          <p:cNvCxnSpPr/>
          <p:nvPr/>
        </p:nvCxnSpPr>
        <p:spPr>
          <a:xfrm>
            <a:off x="7529507" y="3665315"/>
            <a:ext cx="0" cy="423081"/>
          </a:xfrm>
          <a:prstGeom prst="line">
            <a:avLst/>
          </a:prstGeom>
          <a:ln w="57150">
            <a:solidFill>
              <a:srgbClr val="3A5EA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202778-E200-4B78-B719-4CB12C81B296}"/>
              </a:ext>
            </a:extLst>
          </p:cNvPr>
          <p:cNvCxnSpPr/>
          <p:nvPr/>
        </p:nvCxnSpPr>
        <p:spPr>
          <a:xfrm>
            <a:off x="7788815" y="3665314"/>
            <a:ext cx="0" cy="423081"/>
          </a:xfrm>
          <a:prstGeom prst="line">
            <a:avLst/>
          </a:prstGeom>
          <a:ln w="57150">
            <a:solidFill>
              <a:srgbClr val="3A5EAB"/>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9EC92C6-F4F5-40B5-9CB7-BB517CCD5097}"/>
              </a:ext>
            </a:extLst>
          </p:cNvPr>
          <p:cNvSpPr txBox="1"/>
          <p:nvPr/>
        </p:nvSpPr>
        <p:spPr>
          <a:xfrm>
            <a:off x="3729166" y="3362684"/>
            <a:ext cx="2209254" cy="461665"/>
          </a:xfrm>
          <a:prstGeom prst="rect">
            <a:avLst/>
          </a:prstGeom>
          <a:noFill/>
        </p:spPr>
        <p:txBody>
          <a:bodyPr wrap="square" rtlCol="0">
            <a:spAutoFit/>
          </a:bodyPr>
          <a:lstStyle/>
          <a:p>
            <a:r>
              <a:rPr lang="en-GB" sz="2400" b="1" dirty="0" err="1"/>
              <a:t>ce</a:t>
            </a:r>
            <a:r>
              <a:rPr lang="en-GB" sz="2400" dirty="0" err="1"/>
              <a:t>ntro</a:t>
            </a:r>
            <a:endParaRPr lang="en-GB" sz="2400" dirty="0"/>
          </a:p>
        </p:txBody>
      </p:sp>
      <p:sp>
        <p:nvSpPr>
          <p:cNvPr id="17" name="TextBox 16">
            <a:extLst>
              <a:ext uri="{FF2B5EF4-FFF2-40B4-BE49-F238E27FC236}">
                <a16:creationId xmlns:a16="http://schemas.microsoft.com/office/drawing/2014/main" id="{114D1503-1474-45FE-8633-6A615226D377}"/>
              </a:ext>
            </a:extLst>
          </p:cNvPr>
          <p:cNvSpPr txBox="1"/>
          <p:nvPr/>
        </p:nvSpPr>
        <p:spPr>
          <a:xfrm>
            <a:off x="8850562" y="3393125"/>
            <a:ext cx="2209254" cy="461665"/>
          </a:xfrm>
          <a:prstGeom prst="rect">
            <a:avLst/>
          </a:prstGeom>
          <a:noFill/>
        </p:spPr>
        <p:txBody>
          <a:bodyPr wrap="square" rtlCol="0">
            <a:spAutoFit/>
          </a:bodyPr>
          <a:lstStyle/>
          <a:p>
            <a:r>
              <a:rPr lang="en-GB" sz="2400" b="1" dirty="0" err="1"/>
              <a:t>ci</a:t>
            </a:r>
            <a:r>
              <a:rPr lang="en-GB" sz="2400" dirty="0" err="1"/>
              <a:t>nco</a:t>
            </a:r>
            <a:endParaRPr lang="en-GB" sz="2400" dirty="0"/>
          </a:p>
        </p:txBody>
      </p:sp>
      <p:sp>
        <p:nvSpPr>
          <p:cNvPr id="18" name="TextBox 17">
            <a:extLst>
              <a:ext uri="{FF2B5EF4-FFF2-40B4-BE49-F238E27FC236}">
                <a16:creationId xmlns:a16="http://schemas.microsoft.com/office/drawing/2014/main" id="{B4DEB7C8-5663-422D-95FD-F4FE28A9EE60}"/>
              </a:ext>
            </a:extLst>
          </p:cNvPr>
          <p:cNvSpPr txBox="1"/>
          <p:nvPr/>
        </p:nvSpPr>
        <p:spPr>
          <a:xfrm>
            <a:off x="8850562" y="3827568"/>
            <a:ext cx="2209254" cy="461665"/>
          </a:xfrm>
          <a:prstGeom prst="rect">
            <a:avLst/>
          </a:prstGeom>
          <a:noFill/>
        </p:spPr>
        <p:txBody>
          <a:bodyPr wrap="square" rtlCol="0">
            <a:spAutoFit/>
          </a:bodyPr>
          <a:lstStyle/>
          <a:p>
            <a:r>
              <a:rPr lang="en-GB" sz="2400" dirty="0" err="1"/>
              <a:t>bi</a:t>
            </a:r>
            <a:r>
              <a:rPr lang="en-GB" sz="2400" b="1" dirty="0" err="1"/>
              <a:t>ci</a:t>
            </a:r>
            <a:r>
              <a:rPr lang="en-GB" sz="2400" dirty="0" err="1"/>
              <a:t>cletas</a:t>
            </a:r>
            <a:endParaRPr lang="en-GB" sz="2400" dirty="0"/>
          </a:p>
        </p:txBody>
      </p:sp>
      <p:sp>
        <p:nvSpPr>
          <p:cNvPr id="19" name="TextBox 18">
            <a:extLst>
              <a:ext uri="{FF2B5EF4-FFF2-40B4-BE49-F238E27FC236}">
                <a16:creationId xmlns:a16="http://schemas.microsoft.com/office/drawing/2014/main" id="{77169F6E-1853-47DA-A0E5-07FE3AD02FA3}"/>
              </a:ext>
            </a:extLst>
          </p:cNvPr>
          <p:cNvSpPr txBox="1"/>
          <p:nvPr/>
        </p:nvSpPr>
        <p:spPr>
          <a:xfrm>
            <a:off x="10213646" y="3394753"/>
            <a:ext cx="2209254" cy="461665"/>
          </a:xfrm>
          <a:prstGeom prst="rect">
            <a:avLst/>
          </a:prstGeom>
          <a:noFill/>
        </p:spPr>
        <p:txBody>
          <a:bodyPr wrap="square" rtlCol="0">
            <a:spAutoFit/>
          </a:bodyPr>
          <a:lstStyle/>
          <a:p>
            <a:r>
              <a:rPr lang="en-GB" sz="2400" b="1" dirty="0"/>
              <a:t>ci</a:t>
            </a:r>
            <a:r>
              <a:rPr lang="en-GB" sz="2400" dirty="0"/>
              <a:t>udad</a:t>
            </a:r>
          </a:p>
        </p:txBody>
      </p:sp>
      <p:cxnSp>
        <p:nvCxnSpPr>
          <p:cNvPr id="20" name="Straight Connector 19">
            <a:extLst>
              <a:ext uri="{FF2B5EF4-FFF2-40B4-BE49-F238E27FC236}">
                <a16:creationId xmlns:a16="http://schemas.microsoft.com/office/drawing/2014/main" id="{B406738C-9A5E-4640-8BB1-160169FF2979}"/>
              </a:ext>
            </a:extLst>
          </p:cNvPr>
          <p:cNvCxnSpPr/>
          <p:nvPr/>
        </p:nvCxnSpPr>
        <p:spPr>
          <a:xfrm>
            <a:off x="1920278" y="4568341"/>
            <a:ext cx="0" cy="423081"/>
          </a:xfrm>
          <a:prstGeom prst="line">
            <a:avLst/>
          </a:prstGeom>
          <a:ln w="57150">
            <a:solidFill>
              <a:srgbClr val="3A5EA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E2D8DA-CABA-4EE7-8E9C-418F96CAC907}"/>
              </a:ext>
            </a:extLst>
          </p:cNvPr>
          <p:cNvCxnSpPr/>
          <p:nvPr/>
        </p:nvCxnSpPr>
        <p:spPr>
          <a:xfrm>
            <a:off x="2111347" y="4568341"/>
            <a:ext cx="0" cy="423081"/>
          </a:xfrm>
          <a:prstGeom prst="line">
            <a:avLst/>
          </a:prstGeom>
          <a:ln w="57150">
            <a:solidFill>
              <a:srgbClr val="3A5EAB"/>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763BD28-DAEA-4489-BF52-7D7E84BEFC45}"/>
              </a:ext>
            </a:extLst>
          </p:cNvPr>
          <p:cNvSpPr txBox="1"/>
          <p:nvPr/>
        </p:nvSpPr>
        <p:spPr>
          <a:xfrm>
            <a:off x="3729166" y="4318216"/>
            <a:ext cx="2209254" cy="461665"/>
          </a:xfrm>
          <a:prstGeom prst="rect">
            <a:avLst/>
          </a:prstGeom>
          <a:noFill/>
        </p:spPr>
        <p:txBody>
          <a:bodyPr wrap="square" rtlCol="0">
            <a:spAutoFit/>
          </a:bodyPr>
          <a:lstStyle/>
          <a:p>
            <a:r>
              <a:rPr lang="en-GB" sz="2400" b="1" dirty="0" err="1"/>
              <a:t>ce</a:t>
            </a:r>
            <a:r>
              <a:rPr lang="en-GB" sz="2400" dirty="0" err="1"/>
              <a:t>rca</a:t>
            </a:r>
            <a:endParaRPr lang="en-GB" sz="2400" dirty="0"/>
          </a:p>
        </p:txBody>
      </p:sp>
      <p:sp>
        <p:nvSpPr>
          <p:cNvPr id="23" name="TextBox 22">
            <a:extLst>
              <a:ext uri="{FF2B5EF4-FFF2-40B4-BE49-F238E27FC236}">
                <a16:creationId xmlns:a16="http://schemas.microsoft.com/office/drawing/2014/main" id="{DE84F2BC-60A4-45E8-9122-AB648074A6CD}"/>
              </a:ext>
            </a:extLst>
          </p:cNvPr>
          <p:cNvSpPr txBox="1"/>
          <p:nvPr/>
        </p:nvSpPr>
        <p:spPr>
          <a:xfrm>
            <a:off x="3731094" y="4734556"/>
            <a:ext cx="2209254" cy="461665"/>
          </a:xfrm>
          <a:prstGeom prst="rect">
            <a:avLst/>
          </a:prstGeom>
          <a:noFill/>
        </p:spPr>
        <p:txBody>
          <a:bodyPr wrap="square" rtlCol="0">
            <a:spAutoFit/>
          </a:bodyPr>
          <a:lstStyle/>
          <a:p>
            <a:r>
              <a:rPr lang="en-GB" sz="2400" dirty="0"/>
              <a:t>on</a:t>
            </a:r>
            <a:r>
              <a:rPr lang="en-GB" sz="2400" b="1" dirty="0"/>
              <a:t>ce</a:t>
            </a:r>
          </a:p>
        </p:txBody>
      </p:sp>
      <p:cxnSp>
        <p:nvCxnSpPr>
          <p:cNvPr id="24" name="Straight Connector 23">
            <a:extLst>
              <a:ext uri="{FF2B5EF4-FFF2-40B4-BE49-F238E27FC236}">
                <a16:creationId xmlns:a16="http://schemas.microsoft.com/office/drawing/2014/main" id="{01B5F831-7FA7-46A8-9F8E-FD327FFB1004}"/>
              </a:ext>
            </a:extLst>
          </p:cNvPr>
          <p:cNvCxnSpPr/>
          <p:nvPr/>
        </p:nvCxnSpPr>
        <p:spPr>
          <a:xfrm>
            <a:off x="7256551" y="4568341"/>
            <a:ext cx="0" cy="423081"/>
          </a:xfrm>
          <a:prstGeom prst="line">
            <a:avLst/>
          </a:prstGeom>
          <a:ln w="57150">
            <a:solidFill>
              <a:srgbClr val="3A5EA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C94BF55-FE58-46B4-AC3A-B1D095F48631}"/>
              </a:ext>
            </a:extLst>
          </p:cNvPr>
          <p:cNvCxnSpPr/>
          <p:nvPr/>
        </p:nvCxnSpPr>
        <p:spPr>
          <a:xfrm>
            <a:off x="7433973" y="4568340"/>
            <a:ext cx="0" cy="423081"/>
          </a:xfrm>
          <a:prstGeom prst="line">
            <a:avLst/>
          </a:prstGeom>
          <a:ln w="57150">
            <a:solidFill>
              <a:srgbClr val="3A5EAB"/>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2EF0554-7E8D-4D99-8087-777B955A8719}"/>
              </a:ext>
            </a:extLst>
          </p:cNvPr>
          <p:cNvSpPr txBox="1"/>
          <p:nvPr/>
        </p:nvSpPr>
        <p:spPr>
          <a:xfrm>
            <a:off x="8849676" y="4313834"/>
            <a:ext cx="2209254" cy="461665"/>
          </a:xfrm>
          <a:prstGeom prst="rect">
            <a:avLst/>
          </a:prstGeom>
          <a:noFill/>
        </p:spPr>
        <p:txBody>
          <a:bodyPr wrap="square" rtlCol="0">
            <a:spAutoFit/>
          </a:bodyPr>
          <a:lstStyle/>
          <a:p>
            <a:r>
              <a:rPr lang="en-GB" sz="2400" dirty="0" err="1"/>
              <a:t>esta</a:t>
            </a:r>
            <a:r>
              <a:rPr lang="en-GB" sz="2400" b="1" dirty="0" err="1"/>
              <a:t>ci</a:t>
            </a:r>
            <a:r>
              <a:rPr lang="en-GB" sz="2400" dirty="0" err="1"/>
              <a:t>ón</a:t>
            </a:r>
            <a:endParaRPr lang="en-GB" sz="2400" dirty="0"/>
          </a:p>
        </p:txBody>
      </p:sp>
      <p:sp>
        <p:nvSpPr>
          <p:cNvPr id="27" name="TextBox 26">
            <a:extLst>
              <a:ext uri="{FF2B5EF4-FFF2-40B4-BE49-F238E27FC236}">
                <a16:creationId xmlns:a16="http://schemas.microsoft.com/office/drawing/2014/main" id="{B0FECC91-C91A-4746-B662-FF3E6874CB73}"/>
              </a:ext>
            </a:extLst>
          </p:cNvPr>
          <p:cNvSpPr txBox="1"/>
          <p:nvPr/>
        </p:nvSpPr>
        <p:spPr>
          <a:xfrm>
            <a:off x="8837422" y="4734816"/>
            <a:ext cx="2209254" cy="461665"/>
          </a:xfrm>
          <a:prstGeom prst="rect">
            <a:avLst/>
          </a:prstGeom>
          <a:noFill/>
        </p:spPr>
        <p:txBody>
          <a:bodyPr wrap="square" rtlCol="0">
            <a:spAutoFit/>
          </a:bodyPr>
          <a:lstStyle/>
          <a:p>
            <a:r>
              <a:rPr lang="en-GB" sz="2400" b="1" dirty="0"/>
              <a:t>ci</a:t>
            </a:r>
            <a:r>
              <a:rPr lang="en-GB" sz="2400" dirty="0"/>
              <a:t>ne</a:t>
            </a:r>
          </a:p>
        </p:txBody>
      </p:sp>
      <p:cxnSp>
        <p:nvCxnSpPr>
          <p:cNvPr id="28" name="Straight Connector 27">
            <a:extLst>
              <a:ext uri="{FF2B5EF4-FFF2-40B4-BE49-F238E27FC236}">
                <a16:creationId xmlns:a16="http://schemas.microsoft.com/office/drawing/2014/main" id="{A6170D17-C86E-4A62-A8B2-4BB5CCF64E04}"/>
              </a:ext>
            </a:extLst>
          </p:cNvPr>
          <p:cNvCxnSpPr/>
          <p:nvPr/>
        </p:nvCxnSpPr>
        <p:spPr>
          <a:xfrm>
            <a:off x="1904356" y="5444072"/>
            <a:ext cx="0" cy="423081"/>
          </a:xfrm>
          <a:prstGeom prst="line">
            <a:avLst/>
          </a:prstGeom>
          <a:ln w="57150">
            <a:solidFill>
              <a:srgbClr val="3A5EA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1913594-4D1D-4948-8FE3-7A949243A207}"/>
              </a:ext>
            </a:extLst>
          </p:cNvPr>
          <p:cNvCxnSpPr/>
          <p:nvPr/>
        </p:nvCxnSpPr>
        <p:spPr>
          <a:xfrm>
            <a:off x="2111347" y="5444071"/>
            <a:ext cx="0" cy="423081"/>
          </a:xfrm>
          <a:prstGeom prst="line">
            <a:avLst/>
          </a:prstGeom>
          <a:ln w="57150">
            <a:solidFill>
              <a:srgbClr val="3A5EA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7BDA66C-A34E-4562-9B54-1BE9C915FD9D}"/>
              </a:ext>
            </a:extLst>
          </p:cNvPr>
          <p:cNvCxnSpPr/>
          <p:nvPr/>
        </p:nvCxnSpPr>
        <p:spPr>
          <a:xfrm>
            <a:off x="7220156" y="5487287"/>
            <a:ext cx="0" cy="423081"/>
          </a:xfrm>
          <a:prstGeom prst="line">
            <a:avLst/>
          </a:prstGeom>
          <a:ln w="57150">
            <a:solidFill>
              <a:srgbClr val="3A5EAB"/>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B883C3D-4B29-4FE2-90F1-1DAD98929145}"/>
              </a:ext>
            </a:extLst>
          </p:cNvPr>
          <p:cNvSpPr txBox="1"/>
          <p:nvPr/>
        </p:nvSpPr>
        <p:spPr>
          <a:xfrm>
            <a:off x="3754880" y="5204684"/>
            <a:ext cx="2209254" cy="461665"/>
          </a:xfrm>
          <a:prstGeom prst="rect">
            <a:avLst/>
          </a:prstGeom>
          <a:noFill/>
        </p:spPr>
        <p:txBody>
          <a:bodyPr wrap="square" rtlCol="0">
            <a:spAutoFit/>
          </a:bodyPr>
          <a:lstStyle/>
          <a:p>
            <a:r>
              <a:rPr lang="en-GB" sz="2400" dirty="0" err="1"/>
              <a:t>pare</a:t>
            </a:r>
            <a:r>
              <a:rPr lang="en-GB" sz="2400" b="1" dirty="0" err="1"/>
              <a:t>ce</a:t>
            </a:r>
            <a:endParaRPr lang="en-GB" sz="2400" b="1" dirty="0"/>
          </a:p>
        </p:txBody>
      </p:sp>
      <p:sp>
        <p:nvSpPr>
          <p:cNvPr id="32" name="TextBox 31">
            <a:extLst>
              <a:ext uri="{FF2B5EF4-FFF2-40B4-BE49-F238E27FC236}">
                <a16:creationId xmlns:a16="http://schemas.microsoft.com/office/drawing/2014/main" id="{64B090B4-CCB3-4A3B-9D80-4766252CC6C1}"/>
              </a:ext>
            </a:extLst>
          </p:cNvPr>
          <p:cNvSpPr txBox="1"/>
          <p:nvPr/>
        </p:nvSpPr>
        <p:spPr>
          <a:xfrm>
            <a:off x="3729166" y="5629487"/>
            <a:ext cx="2209254" cy="461665"/>
          </a:xfrm>
          <a:prstGeom prst="rect">
            <a:avLst/>
          </a:prstGeom>
          <a:noFill/>
        </p:spPr>
        <p:txBody>
          <a:bodyPr wrap="square" rtlCol="0">
            <a:spAutoFit/>
          </a:bodyPr>
          <a:lstStyle/>
          <a:p>
            <a:r>
              <a:rPr lang="en-GB" sz="2400" dirty="0" err="1"/>
              <a:t>ex</a:t>
            </a:r>
            <a:r>
              <a:rPr lang="en-GB" sz="2400" b="1" dirty="0" err="1"/>
              <a:t>ce</a:t>
            </a:r>
            <a:r>
              <a:rPr lang="en-GB" sz="2400" dirty="0" err="1"/>
              <a:t>lente</a:t>
            </a:r>
            <a:endParaRPr lang="en-GB" sz="2400" dirty="0"/>
          </a:p>
        </p:txBody>
      </p:sp>
      <p:sp>
        <p:nvSpPr>
          <p:cNvPr id="33" name="TextBox 32">
            <a:extLst>
              <a:ext uri="{FF2B5EF4-FFF2-40B4-BE49-F238E27FC236}">
                <a16:creationId xmlns:a16="http://schemas.microsoft.com/office/drawing/2014/main" id="{67B1C96D-0D83-4D01-ACF7-992A96BE2F34}"/>
              </a:ext>
            </a:extLst>
          </p:cNvPr>
          <p:cNvSpPr txBox="1"/>
          <p:nvPr/>
        </p:nvSpPr>
        <p:spPr>
          <a:xfrm>
            <a:off x="8849676" y="5462819"/>
            <a:ext cx="2209254" cy="461665"/>
          </a:xfrm>
          <a:prstGeom prst="rect">
            <a:avLst/>
          </a:prstGeom>
          <a:noFill/>
        </p:spPr>
        <p:txBody>
          <a:bodyPr wrap="square" rtlCol="0">
            <a:spAutoFit/>
          </a:bodyPr>
          <a:lstStyle/>
          <a:p>
            <a:r>
              <a:rPr lang="en-GB" sz="2400" b="1" dirty="0"/>
              <a:t>ci</a:t>
            </a:r>
            <a:r>
              <a:rPr lang="en-GB" sz="2400" dirty="0"/>
              <a:t>ne</a:t>
            </a:r>
          </a:p>
        </p:txBody>
      </p:sp>
      <p:sp>
        <p:nvSpPr>
          <p:cNvPr id="34" name="Action Button: Custom 53">
            <a:hlinkClick r:id="" action="ppaction://noaction" highlightClick="1">
              <a:snd r:embed="rId4" name="hay cinco bicicletas en el centro de la ciudad.wav"/>
            </a:hlinkClick>
            <a:extLst>
              <a:ext uri="{FF2B5EF4-FFF2-40B4-BE49-F238E27FC236}">
                <a16:creationId xmlns:a16="http://schemas.microsoft.com/office/drawing/2014/main" id="{ABECB313-51D9-4709-9C62-22F62A2E29AF}"/>
              </a:ext>
            </a:extLst>
          </p:cNvPr>
          <p:cNvSpPr/>
          <p:nvPr/>
        </p:nvSpPr>
        <p:spPr>
          <a:xfrm>
            <a:off x="370092" y="3540869"/>
            <a:ext cx="616077" cy="599605"/>
          </a:xfrm>
          <a:prstGeom prst="actionButtonBlank">
            <a:avLst/>
          </a:prstGeom>
          <a:solidFill>
            <a:srgbClr val="3A5EAB"/>
          </a:solidFill>
          <a:ln w="12700" cap="flat" cmpd="sng" algn="ctr">
            <a:solidFill>
              <a:srgbClr val="FAB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rPr>
              <a:t>2</a:t>
            </a: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35" name="Action Button: Custom 54">
            <a:hlinkClick r:id="" action="ppaction://noaction" highlightClick="1">
              <a:snd r:embed="rId5" name="la estacion esta cerca, pero el cine esta a once kilometros.wav"/>
            </a:hlinkClick>
            <a:extLst>
              <a:ext uri="{FF2B5EF4-FFF2-40B4-BE49-F238E27FC236}">
                <a16:creationId xmlns:a16="http://schemas.microsoft.com/office/drawing/2014/main" id="{658DCE83-717C-45D6-A6B6-1F37E473E862}"/>
              </a:ext>
            </a:extLst>
          </p:cNvPr>
          <p:cNvSpPr/>
          <p:nvPr/>
        </p:nvSpPr>
        <p:spPr>
          <a:xfrm>
            <a:off x="370092" y="4468936"/>
            <a:ext cx="616077" cy="599605"/>
          </a:xfrm>
          <a:prstGeom prst="actionButtonBlank">
            <a:avLst/>
          </a:prstGeom>
          <a:solidFill>
            <a:srgbClr val="3A5EAB"/>
          </a:solidFill>
          <a:ln w="12700" cap="flat" cmpd="sng" algn="ctr">
            <a:solidFill>
              <a:srgbClr val="FAB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rPr>
              <a:t>3</a:t>
            </a: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36" name="Action Button: Custom 56">
            <a:hlinkClick r:id="" action="ppaction://noaction" highlightClick="1">
              <a:snd r:embed="rId6" name="estamos en el cine, la pelicula parece excelente.wav"/>
            </a:hlinkClick>
            <a:extLst>
              <a:ext uri="{FF2B5EF4-FFF2-40B4-BE49-F238E27FC236}">
                <a16:creationId xmlns:a16="http://schemas.microsoft.com/office/drawing/2014/main" id="{F01C4E2C-6F4E-46E2-BAAE-0CEE6FA4C2A9}"/>
              </a:ext>
            </a:extLst>
          </p:cNvPr>
          <p:cNvSpPr/>
          <p:nvPr/>
        </p:nvSpPr>
        <p:spPr>
          <a:xfrm>
            <a:off x="372472" y="5397003"/>
            <a:ext cx="616077" cy="599605"/>
          </a:xfrm>
          <a:prstGeom prst="actionButtonBlank">
            <a:avLst/>
          </a:prstGeom>
          <a:solidFill>
            <a:srgbClr val="3A5EAB"/>
          </a:solidFill>
          <a:ln w="12700" cap="flat" cmpd="sng" algn="ctr">
            <a:solidFill>
              <a:srgbClr val="FAB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ea typeface="+mn-ea"/>
                <a:cs typeface="+mn-cs"/>
              </a:rPr>
              <a:t>4</a:t>
            </a:r>
          </a:p>
        </p:txBody>
      </p:sp>
      <p:cxnSp>
        <p:nvCxnSpPr>
          <p:cNvPr id="37" name="Straight Connector 36">
            <a:extLst>
              <a:ext uri="{FF2B5EF4-FFF2-40B4-BE49-F238E27FC236}">
                <a16:creationId xmlns:a16="http://schemas.microsoft.com/office/drawing/2014/main" id="{A303031A-C35E-4739-9521-3974C881467B}"/>
              </a:ext>
            </a:extLst>
          </p:cNvPr>
          <p:cNvCxnSpPr/>
          <p:nvPr/>
        </p:nvCxnSpPr>
        <p:spPr>
          <a:xfrm>
            <a:off x="1904356" y="3487081"/>
            <a:ext cx="0" cy="423081"/>
          </a:xfrm>
          <a:prstGeom prst="line">
            <a:avLst/>
          </a:prstGeom>
          <a:ln w="57150">
            <a:solidFill>
              <a:srgbClr val="3A5EAB"/>
            </a:solidFill>
          </a:ln>
        </p:spPr>
        <p:style>
          <a:lnRef idx="1">
            <a:schemeClr val="accent1"/>
          </a:lnRef>
          <a:fillRef idx="0">
            <a:schemeClr val="accent1"/>
          </a:fillRef>
          <a:effectRef idx="0">
            <a:schemeClr val="accent1"/>
          </a:effectRef>
          <a:fontRef idx="minor">
            <a:schemeClr val="tx1"/>
          </a:fontRef>
        </p:style>
      </p:cxnSp>
      <p:sp>
        <p:nvSpPr>
          <p:cNvPr id="38" name="Rounded Rectangle 11">
            <a:extLst>
              <a:ext uri="{FF2B5EF4-FFF2-40B4-BE49-F238E27FC236}">
                <a16:creationId xmlns:a16="http://schemas.microsoft.com/office/drawing/2014/main" id="{9FE610FB-8EA2-4548-A84D-F143E68C2FE0}"/>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0179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7" grpId="0"/>
      <p:bldP spid="18" grpId="0"/>
      <p:bldP spid="19" grpId="0"/>
      <p:bldP spid="22" grpId="0"/>
      <p:bldP spid="23" grpId="0"/>
      <p:bldP spid="26" grpId="0"/>
      <p:bldP spid="27" grpId="0"/>
      <p:bldP spid="31" grpId="0"/>
      <p:bldP spid="32" grpId="0"/>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07141-6CCE-4305-9B68-450A07C4AE05}"/>
              </a:ext>
            </a:extLst>
          </p:cNvPr>
          <p:cNvSpPr>
            <a:spLocks noGrp="1"/>
          </p:cNvSpPr>
          <p:nvPr>
            <p:ph type="title"/>
          </p:nvPr>
        </p:nvSpPr>
        <p:spPr>
          <a:xfrm>
            <a:off x="0" y="213557"/>
            <a:ext cx="5314122" cy="647577"/>
          </a:xfrm>
        </p:spPr>
        <p:txBody>
          <a:bodyPr>
            <a:noAutofit/>
          </a:bodyPr>
          <a:lstStyle/>
          <a:p>
            <a:r>
              <a:rPr lang="en-GB" sz="2800" dirty="0"/>
              <a:t>¿</a:t>
            </a:r>
            <a:r>
              <a:rPr lang="en-GB" sz="2800" dirty="0" err="1"/>
              <a:t>Cómo</a:t>
            </a:r>
            <a:r>
              <a:rPr lang="en-GB" sz="2800" dirty="0"/>
              <a:t> se dice </a:t>
            </a:r>
            <a:r>
              <a:rPr lang="en-GB" sz="2800" dirty="0" err="1"/>
              <a:t>en</a:t>
            </a:r>
            <a:r>
              <a:rPr lang="en-GB" sz="2800" dirty="0"/>
              <a:t> </a:t>
            </a:r>
            <a:r>
              <a:rPr lang="en-GB" sz="2800" dirty="0" err="1"/>
              <a:t>inglés</a:t>
            </a:r>
            <a:r>
              <a:rPr lang="en-GB" sz="2800" dirty="0"/>
              <a:t>?</a:t>
            </a:r>
            <a:br>
              <a:rPr lang="en-GB" sz="2800" dirty="0"/>
            </a:br>
            <a:endParaRPr lang="en-GB" sz="2800" dirty="0"/>
          </a:p>
        </p:txBody>
      </p:sp>
      <p:sp>
        <p:nvSpPr>
          <p:cNvPr id="4" name="TextBox 3">
            <a:extLst>
              <a:ext uri="{FF2B5EF4-FFF2-40B4-BE49-F238E27FC236}">
                <a16:creationId xmlns:a16="http://schemas.microsoft.com/office/drawing/2014/main" id="{4ECD9D54-67BA-4EC5-B5CF-DF624C77BBE4}"/>
              </a:ext>
            </a:extLst>
          </p:cNvPr>
          <p:cNvSpPr txBox="1"/>
          <p:nvPr/>
        </p:nvSpPr>
        <p:spPr>
          <a:xfrm>
            <a:off x="528320" y="3054439"/>
            <a:ext cx="8769416" cy="461665"/>
          </a:xfrm>
          <a:prstGeom prst="rect">
            <a:avLst/>
          </a:prstGeom>
          <a:noFill/>
        </p:spPr>
        <p:txBody>
          <a:bodyPr wrap="square" rtlCol="0">
            <a:spAutoFit/>
          </a:bodyPr>
          <a:lstStyle/>
          <a:p>
            <a:r>
              <a:rPr lang="en-GB" sz="2400" i="1" dirty="0"/>
              <a:t>There are five bikes in the centre of the city.</a:t>
            </a:r>
          </a:p>
        </p:txBody>
      </p:sp>
      <p:sp>
        <p:nvSpPr>
          <p:cNvPr id="5" name="TextBox 4">
            <a:extLst>
              <a:ext uri="{FF2B5EF4-FFF2-40B4-BE49-F238E27FC236}">
                <a16:creationId xmlns:a16="http://schemas.microsoft.com/office/drawing/2014/main" id="{9065E5DB-91E5-45C2-87EA-CC5BA9BDBFE8}"/>
              </a:ext>
            </a:extLst>
          </p:cNvPr>
          <p:cNvSpPr txBox="1"/>
          <p:nvPr/>
        </p:nvSpPr>
        <p:spPr>
          <a:xfrm>
            <a:off x="528320" y="1809199"/>
            <a:ext cx="9281160" cy="461665"/>
          </a:xfrm>
          <a:prstGeom prst="rect">
            <a:avLst/>
          </a:prstGeom>
          <a:noFill/>
        </p:spPr>
        <p:txBody>
          <a:bodyPr wrap="square" rtlCol="0">
            <a:spAutoFit/>
          </a:bodyPr>
          <a:lstStyle/>
          <a:p>
            <a:r>
              <a:rPr lang="en-GB" sz="2400" i="1" dirty="0"/>
              <a:t>It seems/appears to be true.</a:t>
            </a:r>
          </a:p>
        </p:txBody>
      </p:sp>
      <p:sp>
        <p:nvSpPr>
          <p:cNvPr id="6" name="TextBox 5">
            <a:extLst>
              <a:ext uri="{FF2B5EF4-FFF2-40B4-BE49-F238E27FC236}">
                <a16:creationId xmlns:a16="http://schemas.microsoft.com/office/drawing/2014/main" id="{61239DCF-AE60-4C15-87F1-B88F3BDB73C0}"/>
              </a:ext>
            </a:extLst>
          </p:cNvPr>
          <p:cNvSpPr txBox="1"/>
          <p:nvPr/>
        </p:nvSpPr>
        <p:spPr>
          <a:xfrm>
            <a:off x="436881" y="1328169"/>
            <a:ext cx="2862580" cy="461665"/>
          </a:xfrm>
          <a:prstGeom prst="rect">
            <a:avLst/>
          </a:prstGeom>
          <a:noFill/>
        </p:spPr>
        <p:txBody>
          <a:bodyPr wrap="square" rtlCol="0">
            <a:spAutoFit/>
          </a:bodyPr>
          <a:lstStyle/>
          <a:p>
            <a:r>
              <a:rPr lang="en-GB" sz="2400" dirty="0" err="1"/>
              <a:t>Parece</a:t>
            </a:r>
            <a:r>
              <a:rPr lang="en-GB" sz="2400" dirty="0"/>
              <a:t> ser </a:t>
            </a:r>
            <a:r>
              <a:rPr lang="en-GB" sz="2400" dirty="0" err="1"/>
              <a:t>cierto</a:t>
            </a:r>
            <a:r>
              <a:rPr lang="en-GB" sz="2400" dirty="0"/>
              <a:t>.</a:t>
            </a:r>
          </a:p>
        </p:txBody>
      </p:sp>
      <p:sp>
        <p:nvSpPr>
          <p:cNvPr id="7" name="Rounded Rectangle 6">
            <a:extLst>
              <a:ext uri="{FF2B5EF4-FFF2-40B4-BE49-F238E27FC236}">
                <a16:creationId xmlns:a16="http://schemas.microsoft.com/office/drawing/2014/main" id="{022C4FB4-B820-4B50-B24D-719E55AADF6C}"/>
              </a:ext>
            </a:extLst>
          </p:cNvPr>
          <p:cNvSpPr/>
          <p:nvPr/>
        </p:nvSpPr>
        <p:spPr>
          <a:xfrm>
            <a:off x="528319" y="1846939"/>
            <a:ext cx="4399281" cy="430056"/>
          </a:xfrm>
          <a:prstGeom prst="roundRect">
            <a:avLst/>
          </a:prstGeom>
          <a:solidFill>
            <a:srgbClr val="3A5EAB"/>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9482D1FB-6A31-4A29-9199-7E190E1DDA50}"/>
              </a:ext>
            </a:extLst>
          </p:cNvPr>
          <p:cNvSpPr txBox="1"/>
          <p:nvPr/>
        </p:nvSpPr>
        <p:spPr>
          <a:xfrm>
            <a:off x="436881" y="2508950"/>
            <a:ext cx="8769417" cy="461665"/>
          </a:xfrm>
          <a:prstGeom prst="rect">
            <a:avLst/>
          </a:prstGeom>
          <a:noFill/>
        </p:spPr>
        <p:txBody>
          <a:bodyPr wrap="square" rtlCol="0">
            <a:spAutoFit/>
          </a:bodyPr>
          <a:lstStyle/>
          <a:p>
            <a:pPr lvl="0">
              <a:defRPr/>
            </a:pPr>
            <a:r>
              <a:rPr lang="en-US" sz="2400" dirty="0"/>
              <a:t>Hay </a:t>
            </a:r>
            <a:r>
              <a:rPr lang="en-US" sz="2400" dirty="0" err="1"/>
              <a:t>cinco</a:t>
            </a:r>
            <a:r>
              <a:rPr lang="en-US" sz="2400" dirty="0"/>
              <a:t> </a:t>
            </a:r>
            <a:r>
              <a:rPr lang="en-US" sz="2400" dirty="0" err="1"/>
              <a:t>bicicletas</a:t>
            </a:r>
            <a:r>
              <a:rPr lang="en-US" sz="2400" dirty="0"/>
              <a:t> </a:t>
            </a:r>
            <a:r>
              <a:rPr lang="en-US" sz="2400" dirty="0" err="1"/>
              <a:t>en</a:t>
            </a:r>
            <a:r>
              <a:rPr lang="en-US" sz="2400" dirty="0"/>
              <a:t> el </a:t>
            </a:r>
            <a:r>
              <a:rPr lang="en-US" sz="2400" dirty="0" err="1"/>
              <a:t>centro</a:t>
            </a:r>
            <a:r>
              <a:rPr lang="en-US" sz="2400" dirty="0"/>
              <a:t> de la ciudad.</a:t>
            </a:r>
          </a:p>
        </p:txBody>
      </p:sp>
      <p:sp>
        <p:nvSpPr>
          <p:cNvPr id="9" name="Rounded Rectangle 8">
            <a:extLst>
              <a:ext uri="{FF2B5EF4-FFF2-40B4-BE49-F238E27FC236}">
                <a16:creationId xmlns:a16="http://schemas.microsoft.com/office/drawing/2014/main" id="{59301F03-4F37-481B-A2C1-8B0130484B7D}"/>
              </a:ext>
            </a:extLst>
          </p:cNvPr>
          <p:cNvSpPr/>
          <p:nvPr/>
        </p:nvSpPr>
        <p:spPr>
          <a:xfrm>
            <a:off x="528319" y="3070243"/>
            <a:ext cx="6570981" cy="430056"/>
          </a:xfrm>
          <a:prstGeom prst="roundRect">
            <a:avLst/>
          </a:prstGeom>
          <a:solidFill>
            <a:srgbClr val="3A5EAB"/>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7672D99A-6F82-4B78-88FB-502F48BB7FF8}"/>
              </a:ext>
            </a:extLst>
          </p:cNvPr>
          <p:cNvSpPr txBox="1"/>
          <p:nvPr/>
        </p:nvSpPr>
        <p:spPr>
          <a:xfrm>
            <a:off x="436882" y="4305811"/>
            <a:ext cx="9494518" cy="461665"/>
          </a:xfrm>
          <a:prstGeom prst="rect">
            <a:avLst/>
          </a:prstGeom>
          <a:noFill/>
        </p:spPr>
        <p:txBody>
          <a:bodyPr wrap="square" rtlCol="0">
            <a:spAutoFit/>
          </a:bodyPr>
          <a:lstStyle/>
          <a:p>
            <a:r>
              <a:rPr lang="en-GB" sz="2400" i="1" dirty="0"/>
              <a:t>The station is near, but the cinema is eleven kilometres away.</a:t>
            </a:r>
          </a:p>
        </p:txBody>
      </p:sp>
      <p:sp>
        <p:nvSpPr>
          <p:cNvPr id="11" name="TextBox 10">
            <a:extLst>
              <a:ext uri="{FF2B5EF4-FFF2-40B4-BE49-F238E27FC236}">
                <a16:creationId xmlns:a16="http://schemas.microsoft.com/office/drawing/2014/main" id="{AB3C1CF5-E56E-4390-A183-D0018881428A}"/>
              </a:ext>
            </a:extLst>
          </p:cNvPr>
          <p:cNvSpPr txBox="1"/>
          <p:nvPr/>
        </p:nvSpPr>
        <p:spPr>
          <a:xfrm>
            <a:off x="436881" y="3760322"/>
            <a:ext cx="11348719" cy="461665"/>
          </a:xfrm>
          <a:prstGeom prst="rect">
            <a:avLst/>
          </a:prstGeom>
          <a:noFill/>
        </p:spPr>
        <p:txBody>
          <a:bodyPr wrap="square" rtlCol="0">
            <a:spAutoFit/>
          </a:bodyPr>
          <a:lstStyle/>
          <a:p>
            <a:r>
              <a:rPr lang="en-US" sz="2400" dirty="0"/>
              <a:t>La </a:t>
            </a:r>
            <a:r>
              <a:rPr lang="en-US" sz="2400" dirty="0" err="1"/>
              <a:t>estación</a:t>
            </a:r>
            <a:r>
              <a:rPr lang="en-US" sz="2400" dirty="0"/>
              <a:t> </a:t>
            </a:r>
            <a:r>
              <a:rPr lang="en-US" sz="2400" dirty="0" err="1"/>
              <a:t>está</a:t>
            </a:r>
            <a:r>
              <a:rPr lang="en-US" sz="2400" dirty="0"/>
              <a:t> </a:t>
            </a:r>
            <a:r>
              <a:rPr lang="en-US" sz="2400" dirty="0" err="1"/>
              <a:t>cerca</a:t>
            </a:r>
            <a:r>
              <a:rPr lang="en-US" sz="2400" dirty="0"/>
              <a:t>, </a:t>
            </a:r>
            <a:r>
              <a:rPr lang="en-US" sz="2400" dirty="0" err="1"/>
              <a:t>pero</a:t>
            </a:r>
            <a:r>
              <a:rPr lang="en-US" sz="2400" dirty="0"/>
              <a:t> el cine </a:t>
            </a:r>
            <a:r>
              <a:rPr lang="en-US" sz="2400" dirty="0" err="1"/>
              <a:t>está</a:t>
            </a:r>
            <a:r>
              <a:rPr lang="en-US" sz="2400" dirty="0"/>
              <a:t> a once </a:t>
            </a:r>
            <a:r>
              <a:rPr lang="en-US" sz="2400" dirty="0" err="1"/>
              <a:t>kilómetros</a:t>
            </a:r>
            <a:r>
              <a:rPr lang="en-US" sz="2400" dirty="0"/>
              <a:t>.</a:t>
            </a:r>
          </a:p>
        </p:txBody>
      </p:sp>
      <p:sp>
        <p:nvSpPr>
          <p:cNvPr id="12" name="Rounded Rectangle 11">
            <a:extLst>
              <a:ext uri="{FF2B5EF4-FFF2-40B4-BE49-F238E27FC236}">
                <a16:creationId xmlns:a16="http://schemas.microsoft.com/office/drawing/2014/main" id="{E8A399BE-BD51-4A9B-B11D-B51560579574}"/>
              </a:ext>
            </a:extLst>
          </p:cNvPr>
          <p:cNvSpPr/>
          <p:nvPr/>
        </p:nvSpPr>
        <p:spPr>
          <a:xfrm>
            <a:off x="528319" y="4326392"/>
            <a:ext cx="9009381" cy="430056"/>
          </a:xfrm>
          <a:prstGeom prst="roundRect">
            <a:avLst/>
          </a:prstGeom>
          <a:solidFill>
            <a:srgbClr val="3A5EAB"/>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93879CC3-AC6D-4A32-AB95-292317057BA4}"/>
              </a:ext>
            </a:extLst>
          </p:cNvPr>
          <p:cNvSpPr txBox="1"/>
          <p:nvPr/>
        </p:nvSpPr>
        <p:spPr>
          <a:xfrm>
            <a:off x="436882" y="5677534"/>
            <a:ext cx="8769416" cy="461665"/>
          </a:xfrm>
          <a:prstGeom prst="rect">
            <a:avLst/>
          </a:prstGeom>
          <a:noFill/>
        </p:spPr>
        <p:txBody>
          <a:bodyPr wrap="square" rtlCol="0">
            <a:spAutoFit/>
          </a:bodyPr>
          <a:lstStyle/>
          <a:p>
            <a:r>
              <a:rPr lang="en-GB" sz="2400" i="1" dirty="0"/>
              <a:t>We are in the cinema. The film seems/appears excellent.</a:t>
            </a:r>
          </a:p>
        </p:txBody>
      </p:sp>
      <p:sp>
        <p:nvSpPr>
          <p:cNvPr id="14" name="TextBox 13">
            <a:extLst>
              <a:ext uri="{FF2B5EF4-FFF2-40B4-BE49-F238E27FC236}">
                <a16:creationId xmlns:a16="http://schemas.microsoft.com/office/drawing/2014/main" id="{5EB1C688-5AC1-48A6-B41B-A61E2783A450}"/>
              </a:ext>
            </a:extLst>
          </p:cNvPr>
          <p:cNvSpPr txBox="1"/>
          <p:nvPr/>
        </p:nvSpPr>
        <p:spPr>
          <a:xfrm>
            <a:off x="436881" y="5132045"/>
            <a:ext cx="8769417" cy="461665"/>
          </a:xfrm>
          <a:prstGeom prst="rect">
            <a:avLst/>
          </a:prstGeom>
          <a:noFill/>
        </p:spPr>
        <p:txBody>
          <a:bodyPr wrap="square" rtlCol="0">
            <a:spAutoFit/>
          </a:bodyPr>
          <a:lstStyle/>
          <a:p>
            <a:pPr lvl="0">
              <a:defRPr/>
            </a:pPr>
            <a:r>
              <a:rPr lang="en-US" sz="2400" dirty="0" err="1"/>
              <a:t>Estamos</a:t>
            </a:r>
            <a:r>
              <a:rPr lang="en-US" sz="2400" dirty="0"/>
              <a:t> </a:t>
            </a:r>
            <a:r>
              <a:rPr lang="en-US" sz="2400" dirty="0" err="1"/>
              <a:t>en</a:t>
            </a:r>
            <a:r>
              <a:rPr lang="en-US" sz="2400" dirty="0"/>
              <a:t> el cine. La </a:t>
            </a:r>
            <a:r>
              <a:rPr lang="en-US" sz="2400" dirty="0" err="1"/>
              <a:t>película</a:t>
            </a:r>
            <a:r>
              <a:rPr lang="en-US" sz="2400" dirty="0"/>
              <a:t> </a:t>
            </a:r>
            <a:r>
              <a:rPr lang="en-US" sz="2400" dirty="0" err="1"/>
              <a:t>parece</a:t>
            </a:r>
            <a:r>
              <a:rPr lang="en-US" sz="2400" dirty="0"/>
              <a:t> </a:t>
            </a:r>
            <a:r>
              <a:rPr lang="en-US" sz="2400" dirty="0" err="1"/>
              <a:t>excelente</a:t>
            </a:r>
            <a:r>
              <a:rPr lang="en-US" sz="2400" dirty="0"/>
              <a:t>.</a:t>
            </a:r>
          </a:p>
        </p:txBody>
      </p:sp>
      <p:sp>
        <p:nvSpPr>
          <p:cNvPr id="15" name="Rounded Rectangle 17">
            <a:extLst>
              <a:ext uri="{FF2B5EF4-FFF2-40B4-BE49-F238E27FC236}">
                <a16:creationId xmlns:a16="http://schemas.microsoft.com/office/drawing/2014/main" id="{AE2FFD49-E477-4061-A9D4-1980289EB081}"/>
              </a:ext>
            </a:extLst>
          </p:cNvPr>
          <p:cNvSpPr/>
          <p:nvPr/>
        </p:nvSpPr>
        <p:spPr>
          <a:xfrm>
            <a:off x="528318" y="5694176"/>
            <a:ext cx="8514082" cy="430056"/>
          </a:xfrm>
          <a:prstGeom prst="roundRect">
            <a:avLst/>
          </a:prstGeom>
          <a:solidFill>
            <a:srgbClr val="3A5EAB"/>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Rounded Rectangle 11">
            <a:extLst>
              <a:ext uri="{FF2B5EF4-FFF2-40B4-BE49-F238E27FC236}">
                <a16:creationId xmlns:a16="http://schemas.microsoft.com/office/drawing/2014/main" id="{26A3023C-534C-4644-82E7-0DC4F60D2DCD}"/>
              </a:ext>
            </a:extLst>
          </p:cNvPr>
          <p:cNvSpPr/>
          <p:nvPr/>
        </p:nvSpPr>
        <p:spPr>
          <a:xfrm>
            <a:off x="11240604" y="224684"/>
            <a:ext cx="714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407095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4" grpId="0"/>
      <p:bldP spid="5" grpId="0"/>
      <p:bldP spid="6" grpId="0"/>
      <p:bldP spid="7" grpId="0" animBg="1"/>
      <p:bldP spid="7" grpId="1" animBg="1"/>
      <p:bldP spid="8" grpId="0"/>
      <p:bldP spid="9" grpId="0" animBg="1"/>
      <p:bldP spid="9" grpId="1" animBg="1"/>
      <p:bldP spid="10" grpId="0"/>
      <p:bldP spid="11" grpId="0"/>
      <p:bldP spid="12" grpId="0" animBg="1"/>
      <p:bldP spid="12" grpId="1" animBg="1"/>
      <p:bldP spid="13" grpId="0"/>
      <p:bldP spid="14" grpId="0"/>
      <p:bldP spid="15" grpId="0" animBg="1"/>
      <p:bldP spid="1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0798"/>
            <a:ext cx="2718271" cy="647577"/>
          </a:xfrm>
        </p:spPr>
        <p:txBody>
          <a:bodyPr>
            <a:normAutofit/>
          </a:bodyPr>
          <a:lstStyle/>
          <a:p>
            <a:r>
              <a:rPr lang="en-GB" sz="2800" b="1" dirty="0" err="1">
                <a:solidFill>
                  <a:schemeClr val="bg1"/>
                </a:solidFill>
              </a:rPr>
              <a:t>Vocabulario</a:t>
            </a:r>
            <a:endParaRPr lang="en-GB" sz="28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0269" y="1953553"/>
            <a:ext cx="967822" cy="10153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006710"/>
            <a:ext cx="943691" cy="9629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6705" y="2013917"/>
            <a:ext cx="918859" cy="105264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9566" y="2053531"/>
            <a:ext cx="970555" cy="109187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358" y="1980670"/>
            <a:ext cx="1607336" cy="1122458"/>
          </a:xfrm>
          <a:prstGeom prst="rect">
            <a:avLst/>
          </a:prstGeom>
        </p:spPr>
      </p:pic>
      <p:sp>
        <p:nvSpPr>
          <p:cNvPr id="14" name="TextBox 13"/>
          <p:cNvSpPr txBox="1"/>
          <p:nvPr/>
        </p:nvSpPr>
        <p:spPr>
          <a:xfrm>
            <a:off x="5705500" y="3315517"/>
            <a:ext cx="1640776" cy="461665"/>
          </a:xfrm>
          <a:prstGeom prst="rect">
            <a:avLst/>
          </a:prstGeom>
          <a:solidFill>
            <a:srgbClr val="3A5EAB"/>
          </a:solidFill>
          <a:ln>
            <a:solidFill>
              <a:srgbClr val="FAB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el </a:t>
            </a:r>
            <a:r>
              <a:rPr lang="en-GB" sz="2400" b="1" dirty="0" err="1">
                <a:solidFill>
                  <a:schemeClr val="bg1"/>
                </a:solidFill>
                <a:latin typeface="Century Gothic" panose="020F0302020204030204"/>
              </a:rPr>
              <a:t>abuelo</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15" name="TextBox 14"/>
          <p:cNvSpPr txBox="1"/>
          <p:nvPr/>
        </p:nvSpPr>
        <p:spPr>
          <a:xfrm>
            <a:off x="7570999" y="3315517"/>
            <a:ext cx="1640776" cy="461665"/>
          </a:xfrm>
          <a:prstGeom prst="rect">
            <a:avLst/>
          </a:prstGeom>
          <a:solidFill>
            <a:srgbClr val="3A5EAB"/>
          </a:solidFill>
          <a:ln>
            <a:solidFill>
              <a:srgbClr val="FAB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la </a:t>
            </a:r>
            <a:r>
              <a:rPr lang="en-GB" sz="2400" b="1" dirty="0" err="1">
                <a:solidFill>
                  <a:schemeClr val="bg1"/>
                </a:solidFill>
                <a:latin typeface="Century Gothic" panose="020F0302020204030204"/>
              </a:rPr>
              <a:t>abuela</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16" name="TextBox 15"/>
          <p:cNvSpPr txBox="1"/>
          <p:nvPr/>
        </p:nvSpPr>
        <p:spPr>
          <a:xfrm>
            <a:off x="446898" y="3286105"/>
            <a:ext cx="1860713" cy="461665"/>
          </a:xfrm>
          <a:prstGeom prst="rect">
            <a:avLst/>
          </a:prstGeom>
          <a:solidFill>
            <a:srgbClr val="3A5EAB"/>
          </a:solidFill>
          <a:ln>
            <a:solidFill>
              <a:srgbClr val="FAB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chemeClr val="bg1"/>
                </a:solidFill>
                <a:latin typeface="Century Gothic" panose="020F0302020204030204"/>
              </a:rPr>
              <a:t>la prima</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17" name="TextBox 16"/>
          <p:cNvSpPr txBox="1"/>
          <p:nvPr/>
        </p:nvSpPr>
        <p:spPr>
          <a:xfrm>
            <a:off x="9597943" y="3315517"/>
            <a:ext cx="1860713" cy="461665"/>
          </a:xfrm>
          <a:prstGeom prst="rect">
            <a:avLst/>
          </a:prstGeom>
          <a:solidFill>
            <a:srgbClr val="3A5EAB"/>
          </a:solidFill>
          <a:ln>
            <a:solidFill>
              <a:srgbClr val="FAB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err="1">
                <a:solidFill>
                  <a:schemeClr val="bg1"/>
                </a:solidFill>
                <a:latin typeface="Century Gothic" panose="020F0302020204030204"/>
              </a:rPr>
              <a:t>los</a:t>
            </a:r>
            <a:r>
              <a:rPr lang="en-GB" sz="2400" b="1" noProof="0" dirty="0">
                <a:solidFill>
                  <a:schemeClr val="bg1"/>
                </a:solidFill>
                <a:latin typeface="Century Gothic" panose="020F0302020204030204"/>
              </a:rPr>
              <a:t> </a:t>
            </a:r>
            <a:r>
              <a:rPr lang="en-GB" sz="2400" b="1" noProof="0" dirty="0" err="1">
                <a:solidFill>
                  <a:schemeClr val="bg1"/>
                </a:solidFill>
                <a:latin typeface="Century Gothic" panose="020F0302020204030204"/>
              </a:rPr>
              <a:t>primos</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18" name="TextBox 17"/>
          <p:cNvSpPr txBox="1"/>
          <p:nvPr/>
        </p:nvSpPr>
        <p:spPr>
          <a:xfrm>
            <a:off x="3324578" y="3302774"/>
            <a:ext cx="1860713" cy="461665"/>
          </a:xfrm>
          <a:prstGeom prst="rect">
            <a:avLst/>
          </a:prstGeom>
          <a:solidFill>
            <a:srgbClr val="3A5EAB"/>
          </a:solidFill>
          <a:ln>
            <a:solidFill>
              <a:srgbClr val="FAB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el </a:t>
            </a:r>
            <a:r>
              <a:rPr lang="en-GB" sz="2400" b="1" dirty="0" err="1">
                <a:solidFill>
                  <a:schemeClr val="bg1"/>
                </a:solidFill>
                <a:latin typeface="Century Gothic" panose="020F0302020204030204"/>
              </a:rPr>
              <a:t>perro</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19" name="TextBox 18"/>
          <p:cNvSpPr txBox="1"/>
          <p:nvPr/>
        </p:nvSpPr>
        <p:spPr>
          <a:xfrm>
            <a:off x="399781" y="4141532"/>
            <a:ext cx="2037062" cy="707886"/>
          </a:xfrm>
          <a:prstGeom prst="rect">
            <a:avLst/>
          </a:prstGeom>
          <a:solidFill>
            <a:srgbClr val="FBF0D5"/>
          </a:solidFill>
          <a:ln>
            <a:solidFill>
              <a:schemeClr val="accent1">
                <a:lumMod val="50000"/>
              </a:schemeClr>
            </a:solidFill>
          </a:ln>
        </p:spPr>
        <p:txBody>
          <a:bodyPr wrap="square" rtlCol="0">
            <a:spAutoFit/>
          </a:bodyPr>
          <a:lstStyle/>
          <a:p>
            <a:pPr algn="ctr"/>
            <a:r>
              <a:rPr lang="en-GB" sz="2000" dirty="0"/>
              <a:t>quite active</a:t>
            </a:r>
          </a:p>
          <a:p>
            <a:pPr algn="ctr"/>
            <a:r>
              <a:rPr lang="en-GB" sz="2000" dirty="0"/>
              <a:t>strong</a:t>
            </a:r>
          </a:p>
        </p:txBody>
      </p:sp>
      <p:sp>
        <p:nvSpPr>
          <p:cNvPr id="20" name="Rounded Rectangle 19"/>
          <p:cNvSpPr/>
          <p:nvPr/>
        </p:nvSpPr>
        <p:spPr>
          <a:xfrm>
            <a:off x="1051622" y="3335065"/>
            <a:ext cx="1010262" cy="356137"/>
          </a:xfrm>
          <a:prstGeom prst="roundRect">
            <a:avLst/>
          </a:prstGeom>
          <a:solidFill>
            <a:srgbClr val="3A5EAB"/>
          </a:solidFill>
          <a:ln>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a:t>
            </a:r>
          </a:p>
        </p:txBody>
      </p:sp>
      <p:sp>
        <p:nvSpPr>
          <p:cNvPr id="21" name="Rounded Rectangle 20"/>
          <p:cNvSpPr/>
          <p:nvPr/>
        </p:nvSpPr>
        <p:spPr>
          <a:xfrm>
            <a:off x="4019019" y="3341735"/>
            <a:ext cx="1011247" cy="357947"/>
          </a:xfrm>
          <a:prstGeom prst="roundRect">
            <a:avLst/>
          </a:prstGeom>
          <a:solidFill>
            <a:srgbClr val="3A5EAB"/>
          </a:solidFill>
          <a:ln>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a:t>
            </a:r>
          </a:p>
        </p:txBody>
      </p:sp>
      <p:sp>
        <p:nvSpPr>
          <p:cNvPr id="22" name="Rounded Rectangle 21"/>
          <p:cNvSpPr/>
          <p:nvPr/>
        </p:nvSpPr>
        <p:spPr>
          <a:xfrm>
            <a:off x="6155792" y="3395368"/>
            <a:ext cx="1065483" cy="327147"/>
          </a:xfrm>
          <a:prstGeom prst="roundRect">
            <a:avLst/>
          </a:prstGeom>
          <a:solidFill>
            <a:srgbClr val="3A5EAB"/>
          </a:solidFill>
          <a:ln>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23" name="Rounded Rectangle 22"/>
          <p:cNvSpPr/>
          <p:nvPr/>
        </p:nvSpPr>
        <p:spPr>
          <a:xfrm>
            <a:off x="7977251" y="3355243"/>
            <a:ext cx="1099798" cy="380519"/>
          </a:xfrm>
          <a:prstGeom prst="roundRect">
            <a:avLst/>
          </a:prstGeom>
          <a:solidFill>
            <a:srgbClr val="3A5EAB"/>
          </a:solidFill>
          <a:ln>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24" name="Rounded Rectangle 23"/>
          <p:cNvSpPr/>
          <p:nvPr/>
        </p:nvSpPr>
        <p:spPr>
          <a:xfrm>
            <a:off x="10237292" y="3412617"/>
            <a:ext cx="1057642" cy="323044"/>
          </a:xfrm>
          <a:prstGeom prst="roundRect">
            <a:avLst/>
          </a:prstGeom>
          <a:solidFill>
            <a:srgbClr val="3A5EAB"/>
          </a:solidFill>
          <a:ln>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a:t>
            </a:r>
          </a:p>
        </p:txBody>
      </p:sp>
      <p:sp>
        <p:nvSpPr>
          <p:cNvPr id="25" name="Rectangle 24"/>
          <p:cNvSpPr/>
          <p:nvPr/>
        </p:nvSpPr>
        <p:spPr>
          <a:xfrm>
            <a:off x="516290" y="1065534"/>
            <a:ext cx="1982982" cy="553998"/>
          </a:xfrm>
          <a:prstGeom prst="rect">
            <a:avLst/>
          </a:prstGeom>
          <a:solidFill>
            <a:schemeClr val="bg1"/>
          </a:solidFill>
        </p:spPr>
        <p:txBody>
          <a:bodyPr wrap="square" lIns="91440" tIns="45720" rIns="91440" bIns="45720">
            <a:spAutoFit/>
          </a:bodyPr>
          <a:lstStyle/>
          <a:p>
            <a:pPr algn="ctr"/>
            <a:r>
              <a:rPr lang="en-US" sz="3000" b="1" dirty="0">
                <a:ln w="22225">
                  <a:noFill/>
                  <a:prstDash val="solid"/>
                </a:ln>
              </a:rPr>
              <a:t>Isobel</a:t>
            </a:r>
            <a:endParaRPr lang="en-US" sz="3000" b="1" cap="none" spc="0" dirty="0">
              <a:ln w="22225">
                <a:noFill/>
                <a:prstDash val="solid"/>
              </a:ln>
              <a:effectLst/>
            </a:endParaRPr>
          </a:p>
        </p:txBody>
      </p:sp>
      <p:sp>
        <p:nvSpPr>
          <p:cNvPr id="26" name="Rectangle 25"/>
          <p:cNvSpPr/>
          <p:nvPr/>
        </p:nvSpPr>
        <p:spPr>
          <a:xfrm>
            <a:off x="8957555" y="1057287"/>
            <a:ext cx="3214061" cy="553998"/>
          </a:xfrm>
          <a:prstGeom prst="rect">
            <a:avLst/>
          </a:prstGeom>
          <a:solidFill>
            <a:schemeClr val="bg1"/>
          </a:solidFill>
        </p:spPr>
        <p:txBody>
          <a:bodyPr wrap="square" lIns="91440" tIns="45720" rIns="91440" bIns="45720">
            <a:spAutoFit/>
          </a:bodyPr>
          <a:lstStyle/>
          <a:p>
            <a:pPr algn="ctr"/>
            <a:r>
              <a:rPr lang="en-US" sz="3000" b="1" dirty="0">
                <a:ln w="22225">
                  <a:noFill/>
                  <a:prstDash val="solid"/>
                </a:ln>
              </a:rPr>
              <a:t>Luca y Lorena</a:t>
            </a:r>
            <a:endParaRPr lang="en-US" sz="3000" b="1" cap="none" spc="0" dirty="0">
              <a:ln w="22225">
                <a:noFill/>
                <a:prstDash val="solid"/>
              </a:ln>
              <a:effectLst/>
            </a:endParaRPr>
          </a:p>
        </p:txBody>
      </p:sp>
      <p:sp>
        <p:nvSpPr>
          <p:cNvPr id="27" name="Rectangle 26"/>
          <p:cNvSpPr/>
          <p:nvPr/>
        </p:nvSpPr>
        <p:spPr>
          <a:xfrm>
            <a:off x="5620921" y="1065534"/>
            <a:ext cx="3214061" cy="553998"/>
          </a:xfrm>
          <a:prstGeom prst="rect">
            <a:avLst/>
          </a:prstGeom>
          <a:solidFill>
            <a:schemeClr val="bg1"/>
          </a:solidFill>
        </p:spPr>
        <p:txBody>
          <a:bodyPr wrap="square" lIns="91440" tIns="45720" rIns="91440" bIns="45720">
            <a:spAutoFit/>
          </a:bodyPr>
          <a:lstStyle/>
          <a:p>
            <a:pPr algn="ctr"/>
            <a:r>
              <a:rPr lang="en-US" sz="3000" b="1" dirty="0" err="1">
                <a:ln w="22225">
                  <a:noFill/>
                  <a:prstDash val="solid"/>
                </a:ln>
              </a:rPr>
              <a:t>Paco</a:t>
            </a:r>
            <a:r>
              <a:rPr lang="en-US" sz="3000" b="1" dirty="0">
                <a:ln w="22225">
                  <a:noFill/>
                  <a:prstDash val="solid"/>
                </a:ln>
              </a:rPr>
              <a:t> y </a:t>
            </a:r>
            <a:r>
              <a:rPr lang="en-US" sz="3000" b="1" dirty="0" err="1">
                <a:ln w="22225">
                  <a:noFill/>
                  <a:prstDash val="solid"/>
                </a:ln>
              </a:rPr>
              <a:t>Sofía</a:t>
            </a:r>
            <a:endParaRPr lang="en-US" sz="3000" b="1" cap="none" spc="0" dirty="0">
              <a:ln w="22225">
                <a:noFill/>
                <a:prstDash val="solid"/>
              </a:ln>
              <a:effectLst/>
            </a:endParaRPr>
          </a:p>
        </p:txBody>
      </p:sp>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1463" y="2130106"/>
            <a:ext cx="956689" cy="956689"/>
          </a:xfrm>
          <a:prstGeom prst="rect">
            <a:avLst/>
          </a:prstGeom>
        </p:spPr>
      </p:pic>
      <p:sp>
        <p:nvSpPr>
          <p:cNvPr id="29" name="Rectangle 28"/>
          <p:cNvSpPr/>
          <p:nvPr/>
        </p:nvSpPr>
        <p:spPr>
          <a:xfrm>
            <a:off x="3233446" y="1070675"/>
            <a:ext cx="1982982" cy="553998"/>
          </a:xfrm>
          <a:prstGeom prst="rect">
            <a:avLst/>
          </a:prstGeom>
          <a:solidFill>
            <a:schemeClr val="bg1"/>
          </a:solidFill>
        </p:spPr>
        <p:txBody>
          <a:bodyPr wrap="square" lIns="91440" tIns="45720" rIns="91440" bIns="45720">
            <a:spAutoFit/>
          </a:bodyPr>
          <a:lstStyle/>
          <a:p>
            <a:pPr algn="ctr"/>
            <a:r>
              <a:rPr lang="en-US" sz="3000" b="1" dirty="0">
                <a:ln w="22225">
                  <a:noFill/>
                  <a:prstDash val="solid"/>
                </a:ln>
              </a:rPr>
              <a:t>Chu-Chu</a:t>
            </a:r>
            <a:endParaRPr lang="en-US" sz="3000" b="1" cap="none" spc="0" dirty="0">
              <a:ln w="22225">
                <a:noFill/>
                <a:prstDash val="solid"/>
              </a:ln>
              <a:effectLst/>
            </a:endParaRPr>
          </a:p>
        </p:txBody>
      </p:sp>
      <p:sp>
        <p:nvSpPr>
          <p:cNvPr id="30" name="TextBox 29"/>
          <p:cNvSpPr txBox="1"/>
          <p:nvPr/>
        </p:nvSpPr>
        <p:spPr>
          <a:xfrm>
            <a:off x="3236403" y="4141532"/>
            <a:ext cx="2037062" cy="707886"/>
          </a:xfrm>
          <a:prstGeom prst="rect">
            <a:avLst/>
          </a:prstGeom>
          <a:solidFill>
            <a:srgbClr val="FBF0D5"/>
          </a:solidFill>
          <a:ln>
            <a:solidFill>
              <a:schemeClr val="accent1">
                <a:lumMod val="50000"/>
              </a:schemeClr>
            </a:solidFill>
          </a:ln>
        </p:spPr>
        <p:txBody>
          <a:bodyPr wrap="square" rtlCol="0">
            <a:spAutoFit/>
          </a:bodyPr>
          <a:lstStyle/>
          <a:p>
            <a:pPr algn="ctr"/>
            <a:r>
              <a:rPr lang="en-GB" sz="2000" dirty="0"/>
              <a:t>very strong</a:t>
            </a:r>
            <a:br>
              <a:rPr lang="en-GB" sz="2000" dirty="0"/>
            </a:br>
            <a:r>
              <a:rPr lang="en-GB" sz="2000" dirty="0"/>
              <a:t>beautiful</a:t>
            </a:r>
          </a:p>
        </p:txBody>
      </p:sp>
      <p:sp>
        <p:nvSpPr>
          <p:cNvPr id="31" name="TextBox 30"/>
          <p:cNvSpPr txBox="1"/>
          <p:nvPr/>
        </p:nvSpPr>
        <p:spPr>
          <a:xfrm>
            <a:off x="5609778" y="4166300"/>
            <a:ext cx="1635918" cy="707886"/>
          </a:xfrm>
          <a:prstGeom prst="rect">
            <a:avLst/>
          </a:prstGeom>
          <a:solidFill>
            <a:srgbClr val="FBF0D5"/>
          </a:solidFill>
          <a:ln>
            <a:solidFill>
              <a:schemeClr val="accent1">
                <a:lumMod val="50000"/>
              </a:schemeClr>
            </a:solidFill>
          </a:ln>
        </p:spPr>
        <p:txBody>
          <a:bodyPr wrap="square" rtlCol="0">
            <a:spAutoFit/>
          </a:bodyPr>
          <a:lstStyle/>
          <a:p>
            <a:pPr algn="ctr"/>
            <a:r>
              <a:rPr lang="en-GB" sz="2000" dirty="0"/>
              <a:t>nervous</a:t>
            </a:r>
          </a:p>
          <a:p>
            <a:pPr algn="ctr"/>
            <a:r>
              <a:rPr lang="en-GB" sz="2000" dirty="0"/>
              <a:t>quite strong</a:t>
            </a:r>
          </a:p>
        </p:txBody>
      </p:sp>
      <p:sp>
        <p:nvSpPr>
          <p:cNvPr id="32" name="TextBox 31"/>
          <p:cNvSpPr txBox="1"/>
          <p:nvPr/>
        </p:nvSpPr>
        <p:spPr>
          <a:xfrm>
            <a:off x="7366890" y="4166299"/>
            <a:ext cx="1734580" cy="707886"/>
          </a:xfrm>
          <a:prstGeom prst="rect">
            <a:avLst/>
          </a:prstGeom>
          <a:solidFill>
            <a:srgbClr val="FBF0D5"/>
          </a:solidFill>
          <a:ln>
            <a:solidFill>
              <a:schemeClr val="accent1">
                <a:lumMod val="50000"/>
              </a:schemeClr>
            </a:solidFill>
          </a:ln>
        </p:spPr>
        <p:txBody>
          <a:bodyPr wrap="square" rtlCol="0">
            <a:spAutoFit/>
          </a:bodyPr>
          <a:lstStyle/>
          <a:p>
            <a:pPr algn="ctr"/>
            <a:r>
              <a:rPr lang="en-GB" sz="2000" dirty="0"/>
              <a:t>very active</a:t>
            </a:r>
          </a:p>
          <a:p>
            <a:pPr algn="ctr"/>
            <a:r>
              <a:rPr lang="en-GB" sz="2000" dirty="0"/>
              <a:t>quite nice</a:t>
            </a:r>
          </a:p>
        </p:txBody>
      </p:sp>
      <p:sp>
        <p:nvSpPr>
          <p:cNvPr id="33" name="TextBox 32"/>
          <p:cNvSpPr txBox="1"/>
          <p:nvPr/>
        </p:nvSpPr>
        <p:spPr>
          <a:xfrm>
            <a:off x="9610547" y="4166299"/>
            <a:ext cx="1734580" cy="707886"/>
          </a:xfrm>
          <a:prstGeom prst="rect">
            <a:avLst/>
          </a:prstGeom>
          <a:solidFill>
            <a:srgbClr val="FBF0D5"/>
          </a:solidFill>
          <a:ln>
            <a:solidFill>
              <a:schemeClr val="accent1">
                <a:lumMod val="50000"/>
              </a:schemeClr>
            </a:solidFill>
          </a:ln>
        </p:spPr>
        <p:txBody>
          <a:bodyPr wrap="square" rtlCol="0">
            <a:spAutoFit/>
          </a:bodyPr>
          <a:lstStyle/>
          <a:p>
            <a:pPr algn="ctr"/>
            <a:r>
              <a:rPr lang="en-GB" sz="2000" dirty="0"/>
              <a:t>active</a:t>
            </a:r>
          </a:p>
          <a:p>
            <a:pPr algn="ctr"/>
            <a:r>
              <a:rPr lang="en-GB" sz="2000" dirty="0"/>
              <a:t>strange</a:t>
            </a:r>
          </a:p>
        </p:txBody>
      </p:sp>
      <p:sp>
        <p:nvSpPr>
          <p:cNvPr id="34" name="Oval 33"/>
          <p:cNvSpPr/>
          <p:nvPr/>
        </p:nvSpPr>
        <p:spPr>
          <a:xfrm>
            <a:off x="5653125" y="1648903"/>
            <a:ext cx="1674776" cy="1618703"/>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1510535" y="5282169"/>
            <a:ext cx="8568670" cy="830997"/>
          </a:xfrm>
          <a:prstGeom prst="rect">
            <a:avLst/>
          </a:prstGeom>
          <a:noFill/>
        </p:spPr>
        <p:txBody>
          <a:bodyPr wrap="square" rtlCol="0">
            <a:spAutoFit/>
          </a:bodyPr>
          <a:lstStyle/>
          <a:p>
            <a:r>
              <a:rPr lang="en-GB" sz="4800" b="1" dirty="0"/>
              <a:t>¿</a:t>
            </a:r>
            <a:r>
              <a:rPr lang="en-GB" sz="4800" b="1" dirty="0" err="1"/>
              <a:t>Quién</a:t>
            </a:r>
            <a:r>
              <a:rPr lang="en-GB" sz="4800" b="1" dirty="0"/>
              <a:t> es </a:t>
            </a:r>
            <a:r>
              <a:rPr lang="en-GB" sz="4800" b="1" dirty="0" err="1"/>
              <a:t>bastante</a:t>
            </a:r>
            <a:r>
              <a:rPr lang="en-GB" sz="4800" b="1" dirty="0"/>
              <a:t> </a:t>
            </a:r>
            <a:r>
              <a:rPr lang="en-GB" sz="4800" b="1" dirty="0" err="1"/>
              <a:t>fuerte</a:t>
            </a:r>
            <a:r>
              <a:rPr lang="en-GB" sz="4800" b="1" dirty="0"/>
              <a:t>?</a:t>
            </a:r>
          </a:p>
        </p:txBody>
      </p:sp>
      <p:sp>
        <p:nvSpPr>
          <p:cNvPr id="36" name="TextBox 35"/>
          <p:cNvSpPr txBox="1"/>
          <p:nvPr/>
        </p:nvSpPr>
        <p:spPr>
          <a:xfrm>
            <a:off x="2785569" y="5215402"/>
            <a:ext cx="8568670" cy="830997"/>
          </a:xfrm>
          <a:prstGeom prst="rect">
            <a:avLst/>
          </a:prstGeom>
          <a:noFill/>
        </p:spPr>
        <p:txBody>
          <a:bodyPr wrap="square" rtlCol="0">
            <a:spAutoFit/>
          </a:bodyPr>
          <a:lstStyle/>
          <a:p>
            <a:r>
              <a:rPr lang="en-GB" sz="4800" b="1" dirty="0"/>
              <a:t>¿</a:t>
            </a:r>
            <a:r>
              <a:rPr lang="en-GB" sz="4800" b="1" dirty="0" err="1"/>
              <a:t>Quiénes</a:t>
            </a:r>
            <a:r>
              <a:rPr lang="en-GB" sz="4800" b="1" dirty="0"/>
              <a:t> son </a:t>
            </a:r>
            <a:r>
              <a:rPr lang="en-GB" sz="4800" b="1" dirty="0" err="1"/>
              <a:t>activos</a:t>
            </a:r>
            <a:r>
              <a:rPr lang="en-GB" sz="4800" b="1" dirty="0"/>
              <a:t>?</a:t>
            </a:r>
          </a:p>
        </p:txBody>
      </p:sp>
      <p:sp>
        <p:nvSpPr>
          <p:cNvPr id="37" name="Oval 36"/>
          <p:cNvSpPr/>
          <p:nvPr/>
        </p:nvSpPr>
        <p:spPr>
          <a:xfrm>
            <a:off x="9441297" y="1694373"/>
            <a:ext cx="2128534" cy="1520944"/>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2503984" y="5243210"/>
            <a:ext cx="8568670" cy="830997"/>
          </a:xfrm>
          <a:prstGeom prst="rect">
            <a:avLst/>
          </a:prstGeom>
          <a:noFill/>
        </p:spPr>
        <p:txBody>
          <a:bodyPr wrap="square" rtlCol="0">
            <a:spAutoFit/>
          </a:bodyPr>
          <a:lstStyle/>
          <a:p>
            <a:r>
              <a:rPr lang="en-GB" sz="4800" b="1" dirty="0"/>
              <a:t>¿</a:t>
            </a:r>
            <a:r>
              <a:rPr lang="en-GB" sz="4800" b="1" dirty="0" err="1"/>
              <a:t>Quién</a:t>
            </a:r>
            <a:r>
              <a:rPr lang="en-GB" sz="4800" b="1" dirty="0"/>
              <a:t> es </a:t>
            </a:r>
            <a:r>
              <a:rPr lang="en-GB" sz="4800" b="1" dirty="0" err="1"/>
              <a:t>hermoso</a:t>
            </a:r>
            <a:r>
              <a:rPr lang="en-GB" sz="4800" b="1" dirty="0"/>
              <a:t>?</a:t>
            </a:r>
          </a:p>
        </p:txBody>
      </p:sp>
      <p:sp>
        <p:nvSpPr>
          <p:cNvPr id="39" name="Oval 38"/>
          <p:cNvSpPr/>
          <p:nvPr/>
        </p:nvSpPr>
        <p:spPr>
          <a:xfrm>
            <a:off x="3427085" y="1606598"/>
            <a:ext cx="1639706" cy="1617791"/>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1244417" y="5313653"/>
            <a:ext cx="10012524" cy="830997"/>
          </a:xfrm>
          <a:prstGeom prst="rect">
            <a:avLst/>
          </a:prstGeom>
          <a:noFill/>
        </p:spPr>
        <p:txBody>
          <a:bodyPr wrap="square" rtlCol="0">
            <a:spAutoFit/>
          </a:bodyPr>
          <a:lstStyle/>
          <a:p>
            <a:r>
              <a:rPr lang="en-GB" sz="4800" b="1" dirty="0"/>
              <a:t>¿</a:t>
            </a:r>
            <a:r>
              <a:rPr lang="en-GB" sz="4800" b="1" dirty="0" err="1"/>
              <a:t>Quién</a:t>
            </a:r>
            <a:r>
              <a:rPr lang="en-GB" sz="4800" b="1" dirty="0"/>
              <a:t> es </a:t>
            </a:r>
            <a:r>
              <a:rPr lang="en-GB" sz="4800" b="1" dirty="0" err="1"/>
              <a:t>bastante</a:t>
            </a:r>
            <a:r>
              <a:rPr lang="en-GB" sz="4800" b="1" dirty="0"/>
              <a:t> </a:t>
            </a:r>
            <a:r>
              <a:rPr lang="en-GB" sz="4800" b="1" dirty="0" err="1"/>
              <a:t>simpática</a:t>
            </a:r>
            <a:r>
              <a:rPr lang="en-GB" sz="4800" b="1" dirty="0"/>
              <a:t>?</a:t>
            </a:r>
          </a:p>
        </p:txBody>
      </p:sp>
      <p:sp>
        <p:nvSpPr>
          <p:cNvPr id="41" name="Oval 40"/>
          <p:cNvSpPr/>
          <p:nvPr/>
        </p:nvSpPr>
        <p:spPr>
          <a:xfrm>
            <a:off x="7418339" y="1681917"/>
            <a:ext cx="1674776" cy="1562968"/>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p:nvPr/>
        </p:nvSpPr>
        <p:spPr>
          <a:xfrm>
            <a:off x="1749548" y="5280019"/>
            <a:ext cx="9253306" cy="830997"/>
          </a:xfrm>
          <a:prstGeom prst="rect">
            <a:avLst/>
          </a:prstGeom>
          <a:noFill/>
        </p:spPr>
        <p:txBody>
          <a:bodyPr wrap="square" rtlCol="0">
            <a:spAutoFit/>
          </a:bodyPr>
          <a:lstStyle/>
          <a:p>
            <a:r>
              <a:rPr lang="en-GB" sz="4800" b="1" dirty="0"/>
              <a:t>¿</a:t>
            </a:r>
            <a:r>
              <a:rPr lang="en-GB" sz="4800" b="1" dirty="0" err="1"/>
              <a:t>Quién</a:t>
            </a:r>
            <a:r>
              <a:rPr lang="en-GB" sz="4800" b="1" dirty="0"/>
              <a:t> es </a:t>
            </a:r>
            <a:r>
              <a:rPr lang="en-GB" sz="4800" b="1" dirty="0" err="1"/>
              <a:t>bastante</a:t>
            </a:r>
            <a:r>
              <a:rPr lang="en-GB" sz="4800" b="1" dirty="0"/>
              <a:t> </a:t>
            </a:r>
            <a:r>
              <a:rPr lang="en-GB" sz="4800" b="1" dirty="0" err="1"/>
              <a:t>activa</a:t>
            </a:r>
            <a:r>
              <a:rPr lang="en-GB" sz="4800" b="1" dirty="0"/>
              <a:t>?</a:t>
            </a:r>
          </a:p>
        </p:txBody>
      </p:sp>
      <p:sp>
        <p:nvSpPr>
          <p:cNvPr id="43" name="Oval 42"/>
          <p:cNvSpPr/>
          <p:nvPr/>
        </p:nvSpPr>
        <p:spPr>
          <a:xfrm>
            <a:off x="632829" y="1656928"/>
            <a:ext cx="1700394" cy="1555973"/>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p:nvPr/>
        </p:nvSpPr>
        <p:spPr>
          <a:xfrm>
            <a:off x="2846489" y="5233258"/>
            <a:ext cx="8568670" cy="830997"/>
          </a:xfrm>
          <a:prstGeom prst="rect">
            <a:avLst/>
          </a:prstGeom>
          <a:noFill/>
        </p:spPr>
        <p:txBody>
          <a:bodyPr wrap="square" rtlCol="0">
            <a:spAutoFit/>
          </a:bodyPr>
          <a:lstStyle/>
          <a:p>
            <a:r>
              <a:rPr lang="en-GB" sz="4800" b="1" dirty="0"/>
              <a:t>¿</a:t>
            </a:r>
            <a:r>
              <a:rPr lang="en-GB" sz="4800" b="1" dirty="0" err="1"/>
              <a:t>Quién</a:t>
            </a:r>
            <a:r>
              <a:rPr lang="en-GB" sz="4800" b="1" dirty="0"/>
              <a:t> es </a:t>
            </a:r>
            <a:r>
              <a:rPr lang="en-GB" sz="4800" b="1" dirty="0" err="1"/>
              <a:t>nervioso</a:t>
            </a:r>
            <a:r>
              <a:rPr lang="en-GB" sz="4800" b="1" dirty="0"/>
              <a:t>?</a:t>
            </a:r>
          </a:p>
        </p:txBody>
      </p:sp>
      <p:sp>
        <p:nvSpPr>
          <p:cNvPr id="45" name="Oval 44"/>
          <p:cNvSpPr/>
          <p:nvPr/>
        </p:nvSpPr>
        <p:spPr>
          <a:xfrm>
            <a:off x="5642924" y="1671145"/>
            <a:ext cx="1684978" cy="1537040"/>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p:nvPr/>
        </p:nvSpPr>
        <p:spPr>
          <a:xfrm>
            <a:off x="2521442" y="5251402"/>
            <a:ext cx="8568670" cy="830997"/>
          </a:xfrm>
          <a:prstGeom prst="rect">
            <a:avLst/>
          </a:prstGeom>
          <a:noFill/>
        </p:spPr>
        <p:txBody>
          <a:bodyPr wrap="square" rtlCol="0">
            <a:spAutoFit/>
          </a:bodyPr>
          <a:lstStyle/>
          <a:p>
            <a:r>
              <a:rPr lang="en-GB" sz="4800" b="1" dirty="0"/>
              <a:t>¿</a:t>
            </a:r>
            <a:r>
              <a:rPr lang="en-GB" sz="4800" b="1" dirty="0" err="1"/>
              <a:t>Quién</a:t>
            </a:r>
            <a:r>
              <a:rPr lang="en-GB" sz="4800" b="1" dirty="0"/>
              <a:t> es </a:t>
            </a:r>
            <a:r>
              <a:rPr lang="en-GB" sz="4800" b="1" dirty="0" err="1"/>
              <a:t>fuerte</a:t>
            </a:r>
            <a:r>
              <a:rPr lang="en-GB" sz="4800" b="1" dirty="0"/>
              <a:t>?</a:t>
            </a:r>
          </a:p>
        </p:txBody>
      </p:sp>
      <p:sp>
        <p:nvSpPr>
          <p:cNvPr id="47" name="Oval 46"/>
          <p:cNvSpPr/>
          <p:nvPr/>
        </p:nvSpPr>
        <p:spPr>
          <a:xfrm>
            <a:off x="690989" y="1606598"/>
            <a:ext cx="1639707" cy="1617791"/>
          </a:xfrm>
          <a:prstGeom prst="ellipse">
            <a:avLst/>
          </a:prstGeom>
          <a:noFill/>
          <a:ln w="76200">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ounded Rectangle 11">
            <a:extLst>
              <a:ext uri="{FF2B5EF4-FFF2-40B4-BE49-F238E27FC236}">
                <a16:creationId xmlns:a16="http://schemas.microsoft.com/office/drawing/2014/main" id="{A16E6BEF-600C-43AE-BF63-24D291147E10}"/>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8230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8" presetClass="emph" presetSubtype="0" fill="hold" grpId="1" nodeType="withEffect">
                                  <p:stCondLst>
                                    <p:cond delay="0"/>
                                  </p:stCondLst>
                                  <p:childTnLst>
                                    <p:animRot by="21600000">
                                      <p:cBhvr>
                                        <p:cTn id="32" dur="2000" fill="hold"/>
                                        <p:tgtEl>
                                          <p:spTgt spid="3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3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8" presetClass="emph" presetSubtype="0" fill="hold" grpId="1" nodeType="withEffect">
                                  <p:stCondLst>
                                    <p:cond delay="0"/>
                                  </p:stCondLst>
                                  <p:childTnLst>
                                    <p:animRot by="21600000">
                                      <p:cBhvr>
                                        <p:cTn id="48" dur="2000" fill="hold"/>
                                        <p:tgtEl>
                                          <p:spTgt spid="37"/>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2" nodeType="clickEffect">
                                  <p:stCondLst>
                                    <p:cond delay="0"/>
                                  </p:stCondLst>
                                  <p:childTnLst>
                                    <p:set>
                                      <p:cBhvr>
                                        <p:cTn id="52" dur="1" fill="hold">
                                          <p:stCondLst>
                                            <p:cond delay="0"/>
                                          </p:stCondLst>
                                        </p:cTn>
                                        <p:tgtEl>
                                          <p:spTgt spid="3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8" presetClass="emph" presetSubtype="0" fill="hold" grpId="1" nodeType="withEffect">
                                  <p:stCondLst>
                                    <p:cond delay="0"/>
                                  </p:stCondLst>
                                  <p:childTnLst>
                                    <p:animRot by="21600000">
                                      <p:cBhvr>
                                        <p:cTn id="64" dur="2000" fill="hold"/>
                                        <p:tgtEl>
                                          <p:spTgt spid="39"/>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2" nodeType="clickEffect">
                                  <p:stCondLst>
                                    <p:cond delay="0"/>
                                  </p:stCondLst>
                                  <p:childTnLst>
                                    <p:set>
                                      <p:cBhvr>
                                        <p:cTn id="68" dur="1" fill="hold">
                                          <p:stCondLst>
                                            <p:cond delay="0"/>
                                          </p:stCondLst>
                                        </p:cTn>
                                        <p:tgtEl>
                                          <p:spTgt spid="39"/>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8" presetClass="emph" presetSubtype="0" fill="hold" grpId="1" nodeType="withEffect">
                                  <p:stCondLst>
                                    <p:cond delay="0"/>
                                  </p:stCondLst>
                                  <p:childTnLst>
                                    <p:animRot by="21600000">
                                      <p:cBhvr>
                                        <p:cTn id="80" dur="2000" fill="hold"/>
                                        <p:tgtEl>
                                          <p:spTgt spid="41"/>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2" nodeType="clickEffect">
                                  <p:stCondLst>
                                    <p:cond delay="0"/>
                                  </p:stCondLst>
                                  <p:childTnLst>
                                    <p:set>
                                      <p:cBhvr>
                                        <p:cTn id="84" dur="1" fill="hold">
                                          <p:stCondLst>
                                            <p:cond delay="0"/>
                                          </p:stCondLst>
                                        </p:cTn>
                                        <p:tgtEl>
                                          <p:spTgt spid="41"/>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par>
                                <p:cTn id="95" presetID="8" presetClass="emph" presetSubtype="0" fill="hold" grpId="1" nodeType="withEffect">
                                  <p:stCondLst>
                                    <p:cond delay="0"/>
                                  </p:stCondLst>
                                  <p:childTnLst>
                                    <p:animRot by="21600000">
                                      <p:cBhvr>
                                        <p:cTn id="96" dur="2000" fill="hold"/>
                                        <p:tgtEl>
                                          <p:spTgt spid="43"/>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42"/>
                                        </p:tgtEl>
                                        <p:attrNameLst>
                                          <p:attrName>style.visibility</p:attrName>
                                        </p:attrNameLst>
                                      </p:cBhvr>
                                      <p:to>
                                        <p:strVal val="hidden"/>
                                      </p:to>
                                    </p:set>
                                  </p:childTnLst>
                                </p:cTn>
                              </p:par>
                              <p:par>
                                <p:cTn id="101" presetID="1" presetClass="exit" presetSubtype="0" fill="hold" grpId="2" nodeType="withEffect">
                                  <p:stCondLst>
                                    <p:cond delay="0"/>
                                  </p:stCondLst>
                                  <p:childTnLst>
                                    <p:set>
                                      <p:cBhvr>
                                        <p:cTn id="102" dur="1" fill="hold">
                                          <p:stCondLst>
                                            <p:cond delay="0"/>
                                          </p:stCondLst>
                                        </p:cTn>
                                        <p:tgtEl>
                                          <p:spTgt spid="4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4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par>
                                <p:cTn id="111" presetID="8" presetClass="emph" presetSubtype="0" fill="hold" grpId="1" nodeType="withEffect">
                                  <p:stCondLst>
                                    <p:cond delay="0"/>
                                  </p:stCondLst>
                                  <p:childTnLst>
                                    <p:animRot by="21600000">
                                      <p:cBhvr>
                                        <p:cTn id="112" dur="2000" fill="hold"/>
                                        <p:tgtEl>
                                          <p:spTgt spid="45"/>
                                        </p:tgtEl>
                                        <p:attrNameLst>
                                          <p:attrName>r</p:attrName>
                                        </p:attrNameLst>
                                      </p:cBhvr>
                                    </p:animRo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44"/>
                                        </p:tgtEl>
                                        <p:attrNameLst>
                                          <p:attrName>style.visibility</p:attrName>
                                        </p:attrNameLst>
                                      </p:cBhvr>
                                      <p:to>
                                        <p:strVal val="hidden"/>
                                      </p:to>
                                    </p:set>
                                  </p:childTnLst>
                                </p:cTn>
                              </p:par>
                              <p:par>
                                <p:cTn id="117" presetID="1" presetClass="exit" presetSubtype="0" fill="hold" grpId="2" nodeType="withEffect">
                                  <p:stCondLst>
                                    <p:cond delay="0"/>
                                  </p:stCondLst>
                                  <p:childTnLst>
                                    <p:set>
                                      <p:cBhvr>
                                        <p:cTn id="118" dur="1" fill="hold">
                                          <p:stCondLst>
                                            <p:cond delay="0"/>
                                          </p:stCondLst>
                                        </p:cTn>
                                        <p:tgtEl>
                                          <p:spTgt spid="4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4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7"/>
                                        </p:tgtEl>
                                        <p:attrNameLst>
                                          <p:attrName>style.visibility</p:attrName>
                                        </p:attrNameLst>
                                      </p:cBhvr>
                                      <p:to>
                                        <p:strVal val="visible"/>
                                      </p:to>
                                    </p:set>
                                  </p:childTnLst>
                                </p:cTn>
                              </p:par>
                              <p:par>
                                <p:cTn id="127" presetID="8" presetClass="emph" presetSubtype="0" fill="hold" grpId="1" nodeType="withEffect">
                                  <p:stCondLst>
                                    <p:cond delay="0"/>
                                  </p:stCondLst>
                                  <p:childTnLst>
                                    <p:animRot by="21600000">
                                      <p:cBhvr>
                                        <p:cTn id="128" dur="2000" fill="hold"/>
                                        <p:tgtEl>
                                          <p:spTgt spid="47"/>
                                        </p:tgtEl>
                                        <p:attrNameLst>
                                          <p:attrName>r</p:attrName>
                                        </p:attrNameLst>
                                      </p:cBhvr>
                                    </p:animRo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0" nodeType="clickEffect">
                                  <p:stCondLst>
                                    <p:cond delay="0"/>
                                  </p:stCondLst>
                                  <p:childTnLst>
                                    <p:set>
                                      <p:cBhvr>
                                        <p:cTn id="132" dur="1" fill="hold">
                                          <p:stCondLst>
                                            <p:cond delay="0"/>
                                          </p:stCondLst>
                                        </p:cTn>
                                        <p:tgtEl>
                                          <p:spTgt spid="46"/>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34" grpId="0" animBg="1"/>
      <p:bldP spid="34" grpId="1" animBg="1"/>
      <p:bldP spid="34" grpId="2" animBg="1"/>
      <p:bldP spid="35" grpId="0"/>
      <p:bldP spid="35" grpId="1"/>
      <p:bldP spid="36" grpId="0"/>
      <p:bldP spid="36" grpId="1"/>
      <p:bldP spid="37" grpId="0" animBg="1"/>
      <p:bldP spid="37" grpId="1" animBg="1"/>
      <p:bldP spid="37" grpId="2" animBg="1"/>
      <p:bldP spid="38" grpId="0"/>
      <p:bldP spid="38" grpId="1"/>
      <p:bldP spid="39" grpId="0" animBg="1"/>
      <p:bldP spid="39" grpId="1" animBg="1"/>
      <p:bldP spid="39" grpId="2" animBg="1"/>
      <p:bldP spid="40" grpId="0"/>
      <p:bldP spid="40" grpId="1"/>
      <p:bldP spid="41" grpId="0" animBg="1"/>
      <p:bldP spid="41" grpId="1" animBg="1"/>
      <p:bldP spid="41" grpId="2" animBg="1"/>
      <p:bldP spid="42" grpId="0"/>
      <p:bldP spid="42" grpId="1"/>
      <p:bldP spid="43" grpId="0" animBg="1"/>
      <p:bldP spid="43" grpId="1" animBg="1"/>
      <p:bldP spid="43" grpId="2" animBg="1"/>
      <p:bldP spid="44" grpId="0"/>
      <p:bldP spid="44" grpId="1"/>
      <p:bldP spid="45" grpId="0" animBg="1"/>
      <p:bldP spid="45" grpId="1" animBg="1"/>
      <p:bldP spid="45" grpId="2" animBg="1"/>
      <p:bldP spid="46" grpId="0"/>
      <p:bldP spid="46" grpId="1"/>
      <p:bldP spid="47" grpId="0" animBg="1"/>
      <p:bldP spid="47" grpId="1" animBg="1"/>
      <p:bldP spid="47"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341257" cy="647577"/>
          </a:xfrm>
        </p:spPr>
        <p:txBody>
          <a:bodyPr>
            <a:noAutofit/>
          </a:bodyPr>
          <a:lstStyle/>
          <a:p>
            <a:r>
              <a:rPr lang="en-GB" sz="2400" b="1" dirty="0" err="1">
                <a:solidFill>
                  <a:schemeClr val="bg1"/>
                </a:solidFill>
              </a:rPr>
              <a:t>Descripciones</a:t>
            </a:r>
            <a:r>
              <a:rPr lang="en-GB" sz="2400" b="1" dirty="0">
                <a:solidFill>
                  <a:schemeClr val="bg1"/>
                </a:solidFill>
              </a:rPr>
              <a:t> de </a:t>
            </a:r>
            <a:r>
              <a:rPr lang="en-GB" sz="2400" b="1" dirty="0" err="1">
                <a:solidFill>
                  <a:schemeClr val="bg1"/>
                </a:solidFill>
              </a:rPr>
              <a:t>los</a:t>
            </a:r>
            <a:r>
              <a:rPr lang="en-GB" sz="2400" b="1" dirty="0">
                <a:solidFill>
                  <a:schemeClr val="bg1"/>
                </a:solidFill>
              </a:rPr>
              <a:t> amigos</a:t>
            </a:r>
          </a:p>
        </p:txBody>
      </p:sp>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extBox 1">
            <a:extLst>
              <a:ext uri="{FF2B5EF4-FFF2-40B4-BE49-F238E27FC236}">
                <a16:creationId xmlns:a16="http://schemas.microsoft.com/office/drawing/2014/main" id="{7D77069A-5832-483F-90C1-0A720945AF94}"/>
              </a:ext>
            </a:extLst>
          </p:cNvPr>
          <p:cNvSpPr txBox="1"/>
          <p:nvPr/>
        </p:nvSpPr>
        <p:spPr>
          <a:xfrm>
            <a:off x="160577" y="982548"/>
            <a:ext cx="114464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Lee las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descripciones</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  ¿Son Paco y Paulina o</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 </a:t>
            </a:r>
            <a:r>
              <a:rPr lang="en-GB" sz="2000" b="1" dirty="0">
                <a:latin typeface="Century Gothic" panose="020B0502020202020204" pitchFamily="34" charset="0"/>
              </a:rPr>
              <a:t>Sara</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 y </a:t>
            </a:r>
            <a:r>
              <a:rPr kumimoji="0" lang="en-GB" sz="2000" b="1" i="0" u="none" strike="noStrike" kern="1200" cap="none" spc="0" normalizeH="0" noProof="0" dirty="0" err="1">
                <a:ln>
                  <a:noFill/>
                </a:ln>
                <a:effectLst/>
                <a:uLnTx/>
                <a:uFillTx/>
                <a:latin typeface="Century Gothic" panose="020B0502020202020204" pitchFamily="34" charset="0"/>
                <a:ea typeface="+mn-ea"/>
                <a:cs typeface="+mn-cs"/>
              </a:rPr>
              <a:t>María</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noProof="0" dirty="0">
                <a:ln>
                  <a:noFill/>
                </a:ln>
                <a:effectLst/>
                <a:uLnTx/>
                <a:uFillTx/>
                <a:latin typeface="Century Gothic" panose="020B0502020202020204" pitchFamily="34" charset="0"/>
                <a:ea typeface="+mn-ea"/>
                <a:cs typeface="+mn-cs"/>
              </a:rPr>
              <a:t>Escribe </a:t>
            </a:r>
            <a:r>
              <a:rPr kumimoji="0" lang="en-GB" sz="2000" b="1" i="0" u="none" strike="noStrike" kern="1200" cap="none" spc="0" normalizeH="0" noProof="0" dirty="0" err="1">
                <a:ln>
                  <a:noFill/>
                </a:ln>
                <a:effectLst/>
                <a:uLnTx/>
                <a:uFillTx/>
                <a:latin typeface="Century Gothic" panose="020B0502020202020204" pitchFamily="34" charset="0"/>
                <a:ea typeface="+mn-ea"/>
                <a:cs typeface="+mn-cs"/>
              </a:rPr>
              <a:t>los</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effectLst/>
                <a:uLnTx/>
                <a:uFillTx/>
                <a:latin typeface="Century Gothic" panose="020B0502020202020204" pitchFamily="34" charset="0"/>
                <a:ea typeface="+mn-ea"/>
                <a:cs typeface="+mn-cs"/>
              </a:rPr>
              <a:t>adjetivos</a:t>
            </a:r>
            <a:r>
              <a:rPr kumimoji="0" lang="en-GB" sz="2000" b="1" i="0" u="none" strike="noStrike" kern="1200" cap="none" spc="0" normalizeH="0" noProof="0" dirty="0">
                <a:ln>
                  <a:noFill/>
                </a:ln>
                <a:effectLst/>
                <a:uLnTx/>
                <a:uFillTx/>
                <a:latin typeface="Century Gothic" panose="020B0502020202020204" pitchFamily="34" charset="0"/>
                <a:ea typeface="+mn-ea"/>
                <a:cs typeface="+mn-cs"/>
              </a:rPr>
              <a:t> en inglés. </a:t>
            </a:r>
            <a:endParaRPr kumimoji="0" lang="en-GB"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869" y="1943978"/>
            <a:ext cx="1123347" cy="126376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280" y="1933609"/>
            <a:ext cx="1017292" cy="1165403"/>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48308"/>
          <a:stretch/>
        </p:blipFill>
        <p:spPr>
          <a:xfrm>
            <a:off x="10016393" y="1809669"/>
            <a:ext cx="1245968" cy="1313857"/>
          </a:xfrm>
          <a:prstGeom prst="rect">
            <a:avLst/>
          </a:prstGeom>
        </p:spPr>
      </p:pic>
      <p:sp>
        <p:nvSpPr>
          <p:cNvPr id="11" name="TextBox 10"/>
          <p:cNvSpPr txBox="1"/>
          <p:nvPr/>
        </p:nvSpPr>
        <p:spPr>
          <a:xfrm>
            <a:off x="4140731" y="1780645"/>
            <a:ext cx="3391786" cy="523220"/>
          </a:xfrm>
          <a:prstGeom prst="rect">
            <a:avLst/>
          </a:prstGeom>
          <a:solidFill>
            <a:srgbClr val="3A5EAB"/>
          </a:solidFill>
        </p:spPr>
        <p:txBody>
          <a:bodyPr wrap="square" rtlCol="0">
            <a:spAutoFit/>
          </a:bodyPr>
          <a:lstStyle/>
          <a:p>
            <a:pPr algn="ctr"/>
            <a:r>
              <a:rPr lang="en-GB" sz="2800" b="1" dirty="0">
                <a:solidFill>
                  <a:schemeClr val="bg1"/>
                </a:solidFill>
              </a:rPr>
              <a:t>están </a:t>
            </a:r>
            <a:r>
              <a:rPr lang="en-GB" sz="2800" b="1" dirty="0" err="1">
                <a:solidFill>
                  <a:schemeClr val="bg1"/>
                </a:solidFill>
              </a:rPr>
              <a:t>morenos</a:t>
            </a:r>
            <a:endParaRPr lang="en-GB" sz="2800" b="1" dirty="0">
              <a:solidFill>
                <a:schemeClr val="bg1"/>
              </a:solidFill>
            </a:endParaRPr>
          </a:p>
        </p:txBody>
      </p:sp>
      <p:sp>
        <p:nvSpPr>
          <p:cNvPr id="47" name="TextBox 46"/>
          <p:cNvSpPr txBox="1"/>
          <p:nvPr/>
        </p:nvSpPr>
        <p:spPr>
          <a:xfrm>
            <a:off x="4187927" y="4623695"/>
            <a:ext cx="3391786" cy="523220"/>
          </a:xfrm>
          <a:prstGeom prst="rect">
            <a:avLst/>
          </a:prstGeom>
          <a:solidFill>
            <a:srgbClr val="3A5EAB"/>
          </a:solidFill>
        </p:spPr>
        <p:txBody>
          <a:bodyPr wrap="square" rtlCol="0">
            <a:spAutoFit/>
          </a:bodyPr>
          <a:lstStyle/>
          <a:p>
            <a:pPr algn="ctr"/>
            <a:r>
              <a:rPr lang="en-GB" sz="2800" b="1" dirty="0">
                <a:solidFill>
                  <a:schemeClr val="bg1"/>
                </a:solidFill>
              </a:rPr>
              <a:t>son </a:t>
            </a:r>
            <a:r>
              <a:rPr lang="en-GB" sz="2800" b="1" dirty="0" err="1">
                <a:solidFill>
                  <a:schemeClr val="bg1"/>
                </a:solidFill>
              </a:rPr>
              <a:t>morenas</a:t>
            </a:r>
            <a:endParaRPr lang="en-GB" sz="2800" b="1" dirty="0">
              <a:solidFill>
                <a:schemeClr val="bg1"/>
              </a:solidFill>
            </a:endParaRPr>
          </a:p>
        </p:txBody>
      </p:sp>
      <p:sp>
        <p:nvSpPr>
          <p:cNvPr id="50" name="TextBox 49"/>
          <p:cNvSpPr txBox="1"/>
          <p:nvPr/>
        </p:nvSpPr>
        <p:spPr>
          <a:xfrm>
            <a:off x="4166722" y="2933395"/>
            <a:ext cx="3391786" cy="523220"/>
          </a:xfrm>
          <a:prstGeom prst="rect">
            <a:avLst/>
          </a:prstGeom>
          <a:solidFill>
            <a:srgbClr val="3A5EAB"/>
          </a:solidFill>
        </p:spPr>
        <p:txBody>
          <a:bodyPr wrap="square" rtlCol="0">
            <a:spAutoFit/>
          </a:bodyPr>
          <a:lstStyle/>
          <a:p>
            <a:pPr algn="ctr"/>
            <a:r>
              <a:rPr lang="en-GB" sz="2800" b="1" dirty="0">
                <a:solidFill>
                  <a:schemeClr val="bg1"/>
                </a:solidFill>
              </a:rPr>
              <a:t>están </a:t>
            </a:r>
            <a:r>
              <a:rPr lang="en-GB" sz="2800" b="1" dirty="0" err="1">
                <a:solidFill>
                  <a:schemeClr val="bg1"/>
                </a:solidFill>
              </a:rPr>
              <a:t>locas</a:t>
            </a:r>
            <a:endParaRPr lang="en-GB" sz="2800" b="1" dirty="0">
              <a:solidFill>
                <a:schemeClr val="bg1"/>
              </a:solidFill>
            </a:endParaRPr>
          </a:p>
        </p:txBody>
      </p:sp>
      <p:sp>
        <p:nvSpPr>
          <p:cNvPr id="51" name="TextBox 50"/>
          <p:cNvSpPr txBox="1"/>
          <p:nvPr/>
        </p:nvSpPr>
        <p:spPr>
          <a:xfrm>
            <a:off x="4166722" y="4061697"/>
            <a:ext cx="3391786" cy="523220"/>
          </a:xfrm>
          <a:prstGeom prst="rect">
            <a:avLst/>
          </a:prstGeom>
          <a:solidFill>
            <a:srgbClr val="3A5EAB"/>
          </a:solidFill>
        </p:spPr>
        <p:txBody>
          <a:bodyPr wrap="square" rtlCol="0">
            <a:spAutoFit/>
          </a:bodyPr>
          <a:lstStyle/>
          <a:p>
            <a:pPr algn="ctr"/>
            <a:r>
              <a:rPr lang="en-GB" sz="2800" b="1" dirty="0">
                <a:solidFill>
                  <a:schemeClr val="bg1"/>
                </a:solidFill>
              </a:rPr>
              <a:t>son </a:t>
            </a:r>
            <a:r>
              <a:rPr lang="en-GB" sz="2800" b="1" dirty="0" err="1">
                <a:solidFill>
                  <a:schemeClr val="bg1"/>
                </a:solidFill>
              </a:rPr>
              <a:t>nerviosos</a:t>
            </a:r>
            <a:endParaRPr lang="en-GB" sz="2800" b="1" dirty="0">
              <a:solidFill>
                <a:schemeClr val="bg1"/>
              </a:solidFill>
            </a:endParaRPr>
          </a:p>
        </p:txBody>
      </p:sp>
      <p:sp>
        <p:nvSpPr>
          <p:cNvPr id="52" name="TextBox 51"/>
          <p:cNvSpPr txBox="1"/>
          <p:nvPr/>
        </p:nvSpPr>
        <p:spPr>
          <a:xfrm>
            <a:off x="4166722" y="3499699"/>
            <a:ext cx="3391786" cy="523220"/>
          </a:xfrm>
          <a:prstGeom prst="rect">
            <a:avLst/>
          </a:prstGeom>
          <a:solidFill>
            <a:srgbClr val="3A5EAB"/>
          </a:solidFill>
        </p:spPr>
        <p:txBody>
          <a:bodyPr wrap="square" rtlCol="0">
            <a:spAutoFit/>
          </a:bodyPr>
          <a:lstStyle/>
          <a:p>
            <a:pPr algn="ctr"/>
            <a:r>
              <a:rPr lang="en-GB" sz="2800" b="1" dirty="0">
                <a:solidFill>
                  <a:schemeClr val="bg1"/>
                </a:solidFill>
              </a:rPr>
              <a:t>son aburridos</a:t>
            </a:r>
          </a:p>
        </p:txBody>
      </p:sp>
      <p:sp>
        <p:nvSpPr>
          <p:cNvPr id="53" name="TextBox 52"/>
          <p:cNvSpPr txBox="1"/>
          <p:nvPr/>
        </p:nvSpPr>
        <p:spPr>
          <a:xfrm>
            <a:off x="4192743" y="5207910"/>
            <a:ext cx="3391786" cy="523220"/>
          </a:xfrm>
          <a:prstGeom prst="rect">
            <a:avLst/>
          </a:prstGeom>
          <a:solidFill>
            <a:srgbClr val="3A5EAB"/>
          </a:solidFill>
        </p:spPr>
        <p:txBody>
          <a:bodyPr wrap="square" rtlCol="0">
            <a:spAutoFit/>
          </a:bodyPr>
          <a:lstStyle/>
          <a:p>
            <a:pPr algn="ctr"/>
            <a:r>
              <a:rPr lang="en-GB" sz="2800" b="1" dirty="0">
                <a:solidFill>
                  <a:schemeClr val="bg1"/>
                </a:solidFill>
              </a:rPr>
              <a:t>están </a:t>
            </a:r>
            <a:r>
              <a:rPr lang="en-GB" sz="2800" b="1" dirty="0" err="1">
                <a:solidFill>
                  <a:schemeClr val="bg1"/>
                </a:solidFill>
              </a:rPr>
              <a:t>aburridas</a:t>
            </a:r>
            <a:endParaRPr lang="en-GB" sz="2800" b="1" dirty="0">
              <a:solidFill>
                <a:schemeClr val="bg1"/>
              </a:solidFill>
            </a:endParaRPr>
          </a:p>
        </p:txBody>
      </p:sp>
      <p:sp>
        <p:nvSpPr>
          <p:cNvPr id="54" name="TextBox 53"/>
          <p:cNvSpPr txBox="1"/>
          <p:nvPr/>
        </p:nvSpPr>
        <p:spPr>
          <a:xfrm>
            <a:off x="4194618" y="5775665"/>
            <a:ext cx="3391786" cy="523220"/>
          </a:xfrm>
          <a:prstGeom prst="rect">
            <a:avLst/>
          </a:prstGeom>
          <a:solidFill>
            <a:srgbClr val="3A5EAB"/>
          </a:solidFill>
        </p:spPr>
        <p:txBody>
          <a:bodyPr wrap="square" rtlCol="0">
            <a:spAutoFit/>
          </a:bodyPr>
          <a:lstStyle/>
          <a:p>
            <a:pPr algn="ctr"/>
            <a:r>
              <a:rPr lang="en-GB" sz="2800" b="1" dirty="0">
                <a:solidFill>
                  <a:schemeClr val="bg1"/>
                </a:solidFill>
              </a:rPr>
              <a:t>están </a:t>
            </a:r>
            <a:r>
              <a:rPr lang="en-GB" sz="2800" b="1" dirty="0" err="1">
                <a:solidFill>
                  <a:schemeClr val="bg1"/>
                </a:solidFill>
              </a:rPr>
              <a:t>serios</a:t>
            </a:r>
            <a:endParaRPr lang="en-GB" sz="2800" b="1" dirty="0">
              <a:solidFill>
                <a:schemeClr val="bg1"/>
              </a:solidFill>
            </a:endParaRPr>
          </a:p>
        </p:txBody>
      </p:sp>
      <p:sp>
        <p:nvSpPr>
          <p:cNvPr id="55" name="TextBox 54"/>
          <p:cNvSpPr txBox="1"/>
          <p:nvPr/>
        </p:nvSpPr>
        <p:spPr>
          <a:xfrm>
            <a:off x="4154002" y="2357020"/>
            <a:ext cx="3391786" cy="523220"/>
          </a:xfrm>
          <a:prstGeom prst="rect">
            <a:avLst/>
          </a:prstGeom>
          <a:solidFill>
            <a:srgbClr val="3A5EAB"/>
          </a:solidFill>
        </p:spPr>
        <p:txBody>
          <a:bodyPr wrap="square" rtlCol="0">
            <a:spAutoFit/>
          </a:bodyPr>
          <a:lstStyle/>
          <a:p>
            <a:pPr algn="ctr"/>
            <a:r>
              <a:rPr lang="en-GB" sz="2800" b="1" dirty="0">
                <a:solidFill>
                  <a:schemeClr val="bg1"/>
                </a:solidFill>
              </a:rPr>
              <a:t>son </a:t>
            </a:r>
            <a:r>
              <a:rPr lang="en-GB" sz="2800" b="1" dirty="0" err="1">
                <a:solidFill>
                  <a:schemeClr val="bg1"/>
                </a:solidFill>
              </a:rPr>
              <a:t>serias</a:t>
            </a:r>
            <a:endParaRPr lang="en-GB" sz="2800" b="1" dirty="0">
              <a:solidFill>
                <a:schemeClr val="bg1"/>
              </a:solidFill>
            </a:endParaRPr>
          </a:p>
        </p:txBody>
      </p:sp>
      <p:sp>
        <p:nvSpPr>
          <p:cNvPr id="13" name="TextBox 12"/>
          <p:cNvSpPr txBox="1"/>
          <p:nvPr/>
        </p:nvSpPr>
        <p:spPr>
          <a:xfrm>
            <a:off x="221784" y="3553313"/>
            <a:ext cx="3700131" cy="2792111"/>
          </a:xfrm>
          <a:prstGeom prst="rect">
            <a:avLst/>
          </a:prstGeom>
          <a:noFill/>
          <a:ln w="3175">
            <a:solidFill>
              <a:srgbClr val="C00000"/>
            </a:solidFill>
            <a:prstDash val="sysDot"/>
          </a:ln>
        </p:spPr>
        <p:txBody>
          <a:bodyPr wrap="square" rtlCol="0">
            <a:spAutoFit/>
          </a:bodyPr>
          <a:lstStyle/>
          <a:p>
            <a:pPr>
              <a:lnSpc>
                <a:spcPct val="150000"/>
              </a:lnSpc>
            </a:pPr>
            <a:r>
              <a:rPr lang="en-GB" sz="2400" dirty="0"/>
              <a:t>They are…</a:t>
            </a:r>
          </a:p>
          <a:p>
            <a:pPr>
              <a:lnSpc>
                <a:spcPct val="150000"/>
              </a:lnSpc>
            </a:pPr>
            <a:r>
              <a:rPr lang="en-GB" sz="2400" dirty="0"/>
              <a:t>tanned</a:t>
            </a:r>
          </a:p>
          <a:p>
            <a:pPr>
              <a:lnSpc>
                <a:spcPct val="150000"/>
              </a:lnSpc>
            </a:pPr>
            <a:r>
              <a:rPr lang="en-GB" sz="2400" dirty="0"/>
              <a:t>boring</a:t>
            </a:r>
          </a:p>
          <a:p>
            <a:pPr>
              <a:lnSpc>
                <a:spcPct val="150000"/>
              </a:lnSpc>
            </a:pPr>
            <a:r>
              <a:rPr lang="en-GB" sz="2400" dirty="0"/>
              <a:t>nervous</a:t>
            </a:r>
          </a:p>
          <a:p>
            <a:pPr>
              <a:lnSpc>
                <a:spcPct val="150000"/>
              </a:lnSpc>
            </a:pPr>
            <a:r>
              <a:rPr lang="en-GB" sz="2400" dirty="0"/>
              <a:t>(being) serious</a:t>
            </a:r>
          </a:p>
        </p:txBody>
      </p:sp>
      <p:sp>
        <p:nvSpPr>
          <p:cNvPr id="56" name="TextBox 55"/>
          <p:cNvSpPr txBox="1"/>
          <p:nvPr/>
        </p:nvSpPr>
        <p:spPr>
          <a:xfrm>
            <a:off x="7721850" y="3548730"/>
            <a:ext cx="4393509" cy="2792111"/>
          </a:xfrm>
          <a:prstGeom prst="rect">
            <a:avLst/>
          </a:prstGeom>
          <a:noFill/>
          <a:ln w="3175">
            <a:solidFill>
              <a:srgbClr val="C00000"/>
            </a:solidFill>
            <a:prstDash val="sysDot"/>
          </a:ln>
        </p:spPr>
        <p:txBody>
          <a:bodyPr wrap="square" rtlCol="0">
            <a:spAutoFit/>
          </a:bodyPr>
          <a:lstStyle/>
          <a:p>
            <a:pPr>
              <a:lnSpc>
                <a:spcPct val="150000"/>
              </a:lnSpc>
            </a:pPr>
            <a:r>
              <a:rPr lang="en-GB" sz="2400" dirty="0"/>
              <a:t>They are…</a:t>
            </a:r>
          </a:p>
          <a:p>
            <a:pPr>
              <a:lnSpc>
                <a:spcPct val="150000"/>
              </a:lnSpc>
            </a:pPr>
            <a:r>
              <a:rPr lang="en-GB" sz="2400" dirty="0"/>
              <a:t>serious</a:t>
            </a:r>
          </a:p>
          <a:p>
            <a:pPr>
              <a:lnSpc>
                <a:spcPct val="150000"/>
              </a:lnSpc>
            </a:pPr>
            <a:r>
              <a:rPr lang="en-GB" sz="2400" dirty="0"/>
              <a:t>(acting) crazy</a:t>
            </a:r>
          </a:p>
          <a:p>
            <a:pPr>
              <a:lnSpc>
                <a:spcPct val="150000"/>
              </a:lnSpc>
            </a:pPr>
            <a:r>
              <a:rPr lang="en-GB" sz="2400" dirty="0"/>
              <a:t>dark-haired/skinned</a:t>
            </a:r>
          </a:p>
          <a:p>
            <a:pPr>
              <a:lnSpc>
                <a:spcPct val="150000"/>
              </a:lnSpc>
            </a:pPr>
            <a:r>
              <a:rPr lang="en-GB" sz="2400" dirty="0"/>
              <a:t>bored</a:t>
            </a:r>
          </a:p>
        </p:txBody>
      </p:sp>
      <p:sp>
        <p:nvSpPr>
          <p:cNvPr id="15" name="Rectangle 14"/>
          <p:cNvSpPr/>
          <p:nvPr/>
        </p:nvSpPr>
        <p:spPr>
          <a:xfrm>
            <a:off x="615372" y="3028996"/>
            <a:ext cx="1080745" cy="523220"/>
          </a:xfrm>
          <a:prstGeom prst="rect">
            <a:avLst/>
          </a:prstGeom>
          <a:noFill/>
        </p:spPr>
        <p:txBody>
          <a:bodyPr wrap="none" lIns="91440" tIns="45720" rIns="91440" bIns="45720">
            <a:spAutoFit/>
          </a:bodyPr>
          <a:lstStyle/>
          <a:p>
            <a:pPr algn="ctr"/>
            <a:r>
              <a:rPr lang="en-US" sz="2800" b="1" cap="none" spc="0" dirty="0" err="1">
                <a:ln w="6600">
                  <a:noFill/>
                  <a:prstDash val="solid"/>
                </a:ln>
                <a:solidFill>
                  <a:srgbClr val="C00000"/>
                </a:solidFill>
              </a:rPr>
              <a:t>Paco</a:t>
            </a:r>
            <a:endParaRPr lang="en-US" sz="2800" b="1" cap="none" spc="0" dirty="0">
              <a:ln w="6600">
                <a:noFill/>
                <a:prstDash val="solid"/>
              </a:ln>
              <a:solidFill>
                <a:srgbClr val="C00000"/>
              </a:solidFill>
            </a:endParaRPr>
          </a:p>
        </p:txBody>
      </p:sp>
      <p:sp>
        <p:nvSpPr>
          <p:cNvPr id="57" name="Rectangle 56"/>
          <p:cNvSpPr/>
          <p:nvPr/>
        </p:nvSpPr>
        <p:spPr>
          <a:xfrm>
            <a:off x="1879178" y="3028996"/>
            <a:ext cx="1462260" cy="523220"/>
          </a:xfrm>
          <a:prstGeom prst="rect">
            <a:avLst/>
          </a:prstGeom>
          <a:noFill/>
        </p:spPr>
        <p:txBody>
          <a:bodyPr wrap="none" lIns="91440" tIns="45720" rIns="91440" bIns="45720">
            <a:spAutoFit/>
          </a:bodyPr>
          <a:lstStyle/>
          <a:p>
            <a:pPr algn="ctr"/>
            <a:r>
              <a:rPr lang="en-US" sz="2800" b="1" cap="none" spc="0" dirty="0">
                <a:ln w="6600">
                  <a:noFill/>
                  <a:prstDash val="solid"/>
                </a:ln>
                <a:solidFill>
                  <a:srgbClr val="C00000"/>
                </a:solidFill>
              </a:rPr>
              <a:t>Paulina</a:t>
            </a:r>
          </a:p>
        </p:txBody>
      </p:sp>
      <p:sp>
        <p:nvSpPr>
          <p:cNvPr id="58" name="Rectangle 57"/>
          <p:cNvSpPr/>
          <p:nvPr/>
        </p:nvSpPr>
        <p:spPr>
          <a:xfrm>
            <a:off x="8693011" y="3021604"/>
            <a:ext cx="960519" cy="523220"/>
          </a:xfrm>
          <a:prstGeom prst="rect">
            <a:avLst/>
          </a:prstGeom>
          <a:noFill/>
        </p:spPr>
        <p:txBody>
          <a:bodyPr wrap="none" lIns="91440" tIns="45720" rIns="91440" bIns="45720">
            <a:spAutoFit/>
          </a:bodyPr>
          <a:lstStyle/>
          <a:p>
            <a:pPr algn="ctr"/>
            <a:r>
              <a:rPr lang="en-US" sz="2800" b="1" dirty="0">
                <a:ln w="6600">
                  <a:noFill/>
                  <a:prstDash val="solid"/>
                </a:ln>
                <a:solidFill>
                  <a:srgbClr val="C00000"/>
                </a:solidFill>
              </a:rPr>
              <a:t>Sara</a:t>
            </a:r>
            <a:endParaRPr lang="en-US" sz="2800" b="1" cap="none" spc="0" dirty="0">
              <a:ln w="6600">
                <a:noFill/>
                <a:prstDash val="solid"/>
              </a:ln>
              <a:solidFill>
                <a:srgbClr val="C00000"/>
              </a:solidFill>
            </a:endParaRPr>
          </a:p>
        </p:txBody>
      </p:sp>
      <p:sp>
        <p:nvSpPr>
          <p:cNvPr id="59" name="Rectangle 58"/>
          <p:cNvSpPr/>
          <p:nvPr/>
        </p:nvSpPr>
        <p:spPr>
          <a:xfrm>
            <a:off x="10077421" y="3021604"/>
            <a:ext cx="1184940" cy="523220"/>
          </a:xfrm>
          <a:prstGeom prst="rect">
            <a:avLst/>
          </a:prstGeom>
          <a:noFill/>
        </p:spPr>
        <p:txBody>
          <a:bodyPr wrap="none" lIns="91440" tIns="45720" rIns="91440" bIns="45720">
            <a:spAutoFit/>
          </a:bodyPr>
          <a:lstStyle/>
          <a:p>
            <a:pPr algn="ctr"/>
            <a:r>
              <a:rPr lang="en-US" sz="2800" b="1" dirty="0" err="1">
                <a:ln w="6600">
                  <a:noFill/>
                  <a:prstDash val="solid"/>
                </a:ln>
                <a:solidFill>
                  <a:srgbClr val="C00000"/>
                </a:solidFill>
              </a:rPr>
              <a:t>Marí</a:t>
            </a:r>
            <a:r>
              <a:rPr lang="en-US" sz="2800" b="1" cap="none" spc="0" dirty="0" err="1">
                <a:ln w="6600">
                  <a:noFill/>
                  <a:prstDash val="solid"/>
                </a:ln>
                <a:solidFill>
                  <a:srgbClr val="C00000"/>
                </a:solidFill>
              </a:rPr>
              <a:t>a</a:t>
            </a:r>
            <a:endParaRPr lang="en-US" sz="2800" b="1" cap="none" spc="0" dirty="0">
              <a:ln w="6600">
                <a:noFill/>
                <a:prstDash val="solid"/>
              </a:ln>
              <a:solidFill>
                <a:srgbClr val="C00000"/>
              </a:solidFill>
            </a:endParaRPr>
          </a:p>
        </p:txBody>
      </p:sp>
      <p:sp>
        <p:nvSpPr>
          <p:cNvPr id="60" name="Rounded Rectangle 59"/>
          <p:cNvSpPr/>
          <p:nvPr/>
        </p:nvSpPr>
        <p:spPr>
          <a:xfrm>
            <a:off x="283888" y="4184030"/>
            <a:ext cx="3402742" cy="5207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_________________________</a:t>
            </a:r>
          </a:p>
        </p:txBody>
      </p:sp>
      <p:sp>
        <p:nvSpPr>
          <p:cNvPr id="33"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34" name="Picture 33">
            <a:extLst>
              <a:ext uri="{FF2B5EF4-FFF2-40B4-BE49-F238E27FC236}">
                <a16:creationId xmlns:a16="http://schemas.microsoft.com/office/drawing/2014/main" id="{779C6250-48F6-4B3A-9A4B-9CF3606E0E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8308"/>
          <a:stretch/>
        </p:blipFill>
        <p:spPr>
          <a:xfrm>
            <a:off x="8596240" y="1831228"/>
            <a:ext cx="1245968" cy="1313857"/>
          </a:xfrm>
          <a:prstGeom prst="rect">
            <a:avLst/>
          </a:prstGeom>
        </p:spPr>
      </p:pic>
      <p:sp>
        <p:nvSpPr>
          <p:cNvPr id="35" name="Rounded Rectangle 59">
            <a:extLst>
              <a:ext uri="{FF2B5EF4-FFF2-40B4-BE49-F238E27FC236}">
                <a16:creationId xmlns:a16="http://schemas.microsoft.com/office/drawing/2014/main" id="{FF7F086E-F49D-4E8A-971B-F27C8015577D}"/>
              </a:ext>
            </a:extLst>
          </p:cNvPr>
          <p:cNvSpPr/>
          <p:nvPr/>
        </p:nvSpPr>
        <p:spPr>
          <a:xfrm>
            <a:off x="283888" y="4747910"/>
            <a:ext cx="3402742" cy="5207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_________________________</a:t>
            </a:r>
          </a:p>
        </p:txBody>
      </p:sp>
      <p:sp>
        <p:nvSpPr>
          <p:cNvPr id="36" name="Rounded Rectangle 59">
            <a:extLst>
              <a:ext uri="{FF2B5EF4-FFF2-40B4-BE49-F238E27FC236}">
                <a16:creationId xmlns:a16="http://schemas.microsoft.com/office/drawing/2014/main" id="{4AF2A121-40A0-422C-803B-0FA79418BDF2}"/>
              </a:ext>
            </a:extLst>
          </p:cNvPr>
          <p:cNvSpPr/>
          <p:nvPr/>
        </p:nvSpPr>
        <p:spPr>
          <a:xfrm>
            <a:off x="247974" y="5238468"/>
            <a:ext cx="3402742" cy="5207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_________________________</a:t>
            </a:r>
          </a:p>
        </p:txBody>
      </p:sp>
      <p:sp>
        <p:nvSpPr>
          <p:cNvPr id="37" name="Rounded Rectangle 59">
            <a:extLst>
              <a:ext uri="{FF2B5EF4-FFF2-40B4-BE49-F238E27FC236}">
                <a16:creationId xmlns:a16="http://schemas.microsoft.com/office/drawing/2014/main" id="{05D0C8FF-CA30-4CD8-A948-5904D0ECB9BA}"/>
              </a:ext>
            </a:extLst>
          </p:cNvPr>
          <p:cNvSpPr/>
          <p:nvPr/>
        </p:nvSpPr>
        <p:spPr>
          <a:xfrm>
            <a:off x="250764" y="5817274"/>
            <a:ext cx="3402742" cy="5207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_________________________</a:t>
            </a:r>
          </a:p>
        </p:txBody>
      </p:sp>
      <p:sp>
        <p:nvSpPr>
          <p:cNvPr id="38" name="Rounded Rectangle 59">
            <a:extLst>
              <a:ext uri="{FF2B5EF4-FFF2-40B4-BE49-F238E27FC236}">
                <a16:creationId xmlns:a16="http://schemas.microsoft.com/office/drawing/2014/main" id="{578B685D-3F8F-44E7-92B7-71EEF33E49B4}"/>
              </a:ext>
            </a:extLst>
          </p:cNvPr>
          <p:cNvSpPr/>
          <p:nvPr/>
        </p:nvSpPr>
        <p:spPr>
          <a:xfrm>
            <a:off x="7824520" y="4096653"/>
            <a:ext cx="3402742" cy="5207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_________________________</a:t>
            </a:r>
          </a:p>
        </p:txBody>
      </p:sp>
      <p:sp>
        <p:nvSpPr>
          <p:cNvPr id="40" name="Rounded Rectangle 59">
            <a:extLst>
              <a:ext uri="{FF2B5EF4-FFF2-40B4-BE49-F238E27FC236}">
                <a16:creationId xmlns:a16="http://schemas.microsoft.com/office/drawing/2014/main" id="{AD4CF28E-4113-474F-8165-914EDE3FD54A}"/>
              </a:ext>
            </a:extLst>
          </p:cNvPr>
          <p:cNvSpPr/>
          <p:nvPr/>
        </p:nvSpPr>
        <p:spPr>
          <a:xfrm>
            <a:off x="7824520" y="4660533"/>
            <a:ext cx="3402742" cy="5207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_________________________</a:t>
            </a:r>
          </a:p>
        </p:txBody>
      </p:sp>
      <p:sp>
        <p:nvSpPr>
          <p:cNvPr id="41" name="Rounded Rectangle 59">
            <a:extLst>
              <a:ext uri="{FF2B5EF4-FFF2-40B4-BE49-F238E27FC236}">
                <a16:creationId xmlns:a16="http://schemas.microsoft.com/office/drawing/2014/main" id="{375D8D4F-4B35-465B-9D2A-A31551AD871F}"/>
              </a:ext>
            </a:extLst>
          </p:cNvPr>
          <p:cNvSpPr/>
          <p:nvPr/>
        </p:nvSpPr>
        <p:spPr>
          <a:xfrm>
            <a:off x="7788606" y="5151091"/>
            <a:ext cx="3402742" cy="5207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_________________________</a:t>
            </a:r>
          </a:p>
        </p:txBody>
      </p:sp>
      <p:sp>
        <p:nvSpPr>
          <p:cNvPr id="42" name="Rounded Rectangle 59">
            <a:extLst>
              <a:ext uri="{FF2B5EF4-FFF2-40B4-BE49-F238E27FC236}">
                <a16:creationId xmlns:a16="http://schemas.microsoft.com/office/drawing/2014/main" id="{916162DF-3BFD-4C01-8460-5963232EE9A9}"/>
              </a:ext>
            </a:extLst>
          </p:cNvPr>
          <p:cNvSpPr/>
          <p:nvPr/>
        </p:nvSpPr>
        <p:spPr>
          <a:xfrm>
            <a:off x="7791396" y="5729897"/>
            <a:ext cx="3402742" cy="5207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_________________________</a:t>
            </a:r>
          </a:p>
        </p:txBody>
      </p:sp>
    </p:spTree>
    <p:extLst>
      <p:ext uri="{BB962C8B-B14F-4D97-AF65-F5344CB8AC3E}">
        <p14:creationId xmlns:p14="http://schemas.microsoft.com/office/powerpoint/2010/main" val="30649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35" grpId="0" animBg="1"/>
      <p:bldP spid="36" grpId="0" animBg="1"/>
      <p:bldP spid="37" grpId="0" animBg="1"/>
      <p:bldP spid="38" grpId="0" animBg="1"/>
      <p:bldP spid="40" grpId="0" animBg="1"/>
      <p:bldP spid="41" grpId="0" animBg="1"/>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006670F-DB68-40E2-BC12-B3839E30B4E8}"/>
              </a:ext>
            </a:extLst>
          </p:cNvPr>
          <p:cNvGraphicFramePr>
            <a:graphicFrameLocks noGrp="1"/>
          </p:cNvGraphicFramePr>
          <p:nvPr>
            <p:extLst>
              <p:ext uri="{D42A27DB-BD31-4B8C-83A1-F6EECF244321}">
                <p14:modId xmlns:p14="http://schemas.microsoft.com/office/powerpoint/2010/main" val="754466303"/>
              </p:ext>
            </p:extLst>
          </p:nvPr>
        </p:nvGraphicFramePr>
        <p:xfrm>
          <a:off x="8467133" y="2009258"/>
          <a:ext cx="3543645" cy="3852962"/>
        </p:xfrm>
        <a:graphic>
          <a:graphicData uri="http://schemas.openxmlformats.org/drawingml/2006/table">
            <a:tbl>
              <a:tblPr firstRow="1" bandRow="1">
                <a:tableStyleId>{22838BEF-8BB2-4498-84A7-C5851F593DF1}</a:tableStyleId>
              </a:tblPr>
              <a:tblGrid>
                <a:gridCol w="3543645">
                  <a:extLst>
                    <a:ext uri="{9D8B030D-6E8A-4147-A177-3AD203B41FA5}">
                      <a16:colId xmlns:a16="http://schemas.microsoft.com/office/drawing/2014/main" val="2750014882"/>
                    </a:ext>
                  </a:extLst>
                </a:gridCol>
              </a:tblGrid>
              <a:tr h="664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¿Hoy </a:t>
                      </a:r>
                      <a:r>
                        <a:rPr lang="en-GB" sz="2000" b="0" dirty="0">
                          <a:solidFill>
                            <a:schemeClr val="tx1"/>
                          </a:solidFill>
                        </a:rPr>
                        <a:t>(temporary state) </a:t>
                      </a:r>
                      <a:r>
                        <a:rPr lang="en-GB" sz="2000" dirty="0">
                          <a:solidFill>
                            <a:schemeClr val="tx1"/>
                          </a:solidFill>
                        </a:rPr>
                        <a:t>o</a:t>
                      </a:r>
                      <a:r>
                        <a:rPr lang="en-GB" sz="2000" baseline="0" dirty="0">
                          <a:solidFill>
                            <a:schemeClr val="tx1"/>
                          </a:solidFill>
                        </a:rPr>
                        <a:t> en general </a:t>
                      </a:r>
                      <a:r>
                        <a:rPr lang="en-GB" sz="2000" b="0" baseline="0" dirty="0">
                          <a:solidFill>
                            <a:schemeClr val="tx1"/>
                          </a:solidFill>
                        </a:rPr>
                        <a:t>(trait)</a:t>
                      </a:r>
                      <a:r>
                        <a:rPr lang="en-GB" sz="2000" baseline="0" dirty="0">
                          <a:solidFill>
                            <a:schemeClr val="tx1"/>
                          </a:solidFill>
                        </a:rPr>
                        <a:t>?</a:t>
                      </a:r>
                      <a:endParaRPr lang="en-GB" sz="2000" dirty="0">
                        <a:solidFill>
                          <a:schemeClr val="tx1"/>
                        </a:solidFill>
                      </a:endParaRPr>
                    </a:p>
                  </a:txBody>
                  <a:tcPr/>
                </a:tc>
                <a:extLst>
                  <a:ext uri="{0D108BD9-81ED-4DB2-BD59-A6C34878D82A}">
                    <a16:rowId xmlns:a16="http://schemas.microsoft.com/office/drawing/2014/main" val="2155575215"/>
                  </a:ext>
                </a:extLst>
              </a:tr>
              <a:tr h="520176">
                <a:tc>
                  <a:txBody>
                    <a:bodyPr/>
                    <a:lstStyle/>
                    <a:p>
                      <a:endParaRPr lang="en-GB" sz="2000" dirty="0">
                        <a:solidFill>
                          <a:schemeClr val="tx1"/>
                        </a:solidFill>
                      </a:endParaRPr>
                    </a:p>
                  </a:txBody>
                  <a:tcPr/>
                </a:tc>
                <a:extLst>
                  <a:ext uri="{0D108BD9-81ED-4DB2-BD59-A6C34878D82A}">
                    <a16:rowId xmlns:a16="http://schemas.microsoft.com/office/drawing/2014/main" val="1032275456"/>
                  </a:ext>
                </a:extLst>
              </a:tr>
              <a:tr h="520176">
                <a:tc>
                  <a:txBody>
                    <a:bodyPr/>
                    <a:lstStyle/>
                    <a:p>
                      <a:endParaRPr lang="en-GB" sz="2000" dirty="0">
                        <a:solidFill>
                          <a:schemeClr val="tx1"/>
                        </a:solidFill>
                      </a:endParaRPr>
                    </a:p>
                  </a:txBody>
                  <a:tcPr/>
                </a:tc>
                <a:extLst>
                  <a:ext uri="{0D108BD9-81ED-4DB2-BD59-A6C34878D82A}">
                    <a16:rowId xmlns:a16="http://schemas.microsoft.com/office/drawing/2014/main" val="1649234717"/>
                  </a:ext>
                </a:extLst>
              </a:tr>
              <a:tr h="520176">
                <a:tc>
                  <a:txBody>
                    <a:bodyPr/>
                    <a:lstStyle/>
                    <a:p>
                      <a:endParaRPr lang="en-GB" sz="2000" dirty="0">
                        <a:solidFill>
                          <a:schemeClr val="tx1"/>
                        </a:solidFill>
                      </a:endParaRPr>
                    </a:p>
                  </a:txBody>
                  <a:tcPr/>
                </a:tc>
                <a:extLst>
                  <a:ext uri="{0D108BD9-81ED-4DB2-BD59-A6C34878D82A}">
                    <a16:rowId xmlns:a16="http://schemas.microsoft.com/office/drawing/2014/main" val="1987286693"/>
                  </a:ext>
                </a:extLst>
              </a:tr>
              <a:tr h="520176">
                <a:tc>
                  <a:txBody>
                    <a:bodyPr/>
                    <a:lstStyle/>
                    <a:p>
                      <a:endParaRPr lang="en-GB" sz="2000" dirty="0">
                        <a:solidFill>
                          <a:schemeClr val="tx1"/>
                        </a:solidFill>
                      </a:endParaRPr>
                    </a:p>
                  </a:txBody>
                  <a:tcPr/>
                </a:tc>
                <a:extLst>
                  <a:ext uri="{0D108BD9-81ED-4DB2-BD59-A6C34878D82A}">
                    <a16:rowId xmlns:a16="http://schemas.microsoft.com/office/drawing/2014/main" val="2531059514"/>
                  </a:ext>
                </a:extLst>
              </a:tr>
              <a:tr h="551042">
                <a:tc>
                  <a:txBody>
                    <a:bodyPr/>
                    <a:lstStyle/>
                    <a:p>
                      <a:endParaRPr lang="en-GB" sz="2000" dirty="0">
                        <a:solidFill>
                          <a:schemeClr val="tx1"/>
                        </a:solidFill>
                      </a:endParaRPr>
                    </a:p>
                  </a:txBody>
                  <a:tcPr/>
                </a:tc>
                <a:extLst>
                  <a:ext uri="{0D108BD9-81ED-4DB2-BD59-A6C34878D82A}">
                    <a16:rowId xmlns:a16="http://schemas.microsoft.com/office/drawing/2014/main" val="2326112841"/>
                  </a:ext>
                </a:extLst>
              </a:tr>
              <a:tr h="520176">
                <a:tc>
                  <a:txBody>
                    <a:bodyPr/>
                    <a:lstStyle/>
                    <a:p>
                      <a:endParaRPr lang="en-GB" sz="2000" dirty="0">
                        <a:solidFill>
                          <a:schemeClr val="tx1"/>
                        </a:solidFill>
                      </a:endParaRPr>
                    </a:p>
                  </a:txBody>
                  <a:tcPr/>
                </a:tc>
                <a:extLst>
                  <a:ext uri="{0D108BD9-81ED-4DB2-BD59-A6C34878D82A}">
                    <a16:rowId xmlns:a16="http://schemas.microsoft.com/office/drawing/2014/main" val="626199278"/>
                  </a:ext>
                </a:extLst>
              </a:tr>
            </a:tbl>
          </a:graphicData>
        </a:graphic>
      </p:graphicFrame>
      <p:graphicFrame>
        <p:nvGraphicFramePr>
          <p:cNvPr id="7" name="Table 6">
            <a:extLst>
              <a:ext uri="{FF2B5EF4-FFF2-40B4-BE49-F238E27FC236}">
                <a16:creationId xmlns:a16="http://schemas.microsoft.com/office/drawing/2014/main" id="{EC37070F-58F0-4CB8-A605-A5C7B6126EB7}"/>
              </a:ext>
            </a:extLst>
          </p:cNvPr>
          <p:cNvGraphicFramePr>
            <a:graphicFrameLocks noGrp="1"/>
          </p:cNvGraphicFramePr>
          <p:nvPr>
            <p:extLst>
              <p:ext uri="{D42A27DB-BD31-4B8C-83A1-F6EECF244321}">
                <p14:modId xmlns:p14="http://schemas.microsoft.com/office/powerpoint/2010/main" val="881870815"/>
              </p:ext>
            </p:extLst>
          </p:nvPr>
        </p:nvGraphicFramePr>
        <p:xfrm>
          <a:off x="5540024" y="2029014"/>
          <a:ext cx="2711640" cy="3816591"/>
        </p:xfrm>
        <a:graphic>
          <a:graphicData uri="http://schemas.openxmlformats.org/drawingml/2006/table">
            <a:tbl>
              <a:tblPr firstRow="1" bandRow="1">
                <a:tableStyleId>{22838BEF-8BB2-4498-84A7-C5851F593DF1}</a:tableStyleId>
              </a:tblPr>
              <a:tblGrid>
                <a:gridCol w="2711640">
                  <a:extLst>
                    <a:ext uri="{9D8B030D-6E8A-4147-A177-3AD203B41FA5}">
                      <a16:colId xmlns:a16="http://schemas.microsoft.com/office/drawing/2014/main" val="1655803784"/>
                    </a:ext>
                  </a:extLst>
                </a:gridCol>
              </a:tblGrid>
              <a:tr h="664669">
                <a:tc>
                  <a:txBody>
                    <a:bodyPr/>
                    <a:lstStyle/>
                    <a:p>
                      <a:r>
                        <a:rPr lang="en-GB" sz="2000" dirty="0">
                          <a:solidFill>
                            <a:schemeClr val="tx1"/>
                          </a:solidFill>
                        </a:rPr>
                        <a:t>Adjetivo en español</a:t>
                      </a:r>
                    </a:p>
                  </a:txBody>
                  <a:tcPr/>
                </a:tc>
                <a:extLst>
                  <a:ext uri="{0D108BD9-81ED-4DB2-BD59-A6C34878D82A}">
                    <a16:rowId xmlns:a16="http://schemas.microsoft.com/office/drawing/2014/main" val="1003974979"/>
                  </a:ext>
                </a:extLst>
              </a:tr>
              <a:tr h="520176">
                <a:tc>
                  <a:txBody>
                    <a:bodyPr/>
                    <a:lstStyle/>
                    <a:p>
                      <a:endParaRPr lang="en-GB" sz="2000" dirty="0">
                        <a:solidFill>
                          <a:schemeClr val="tx1"/>
                        </a:solidFill>
                      </a:endParaRPr>
                    </a:p>
                  </a:txBody>
                  <a:tcPr/>
                </a:tc>
                <a:extLst>
                  <a:ext uri="{0D108BD9-81ED-4DB2-BD59-A6C34878D82A}">
                    <a16:rowId xmlns:a16="http://schemas.microsoft.com/office/drawing/2014/main" val="1341916986"/>
                  </a:ext>
                </a:extLst>
              </a:tr>
              <a:tr h="520176">
                <a:tc>
                  <a:txBody>
                    <a:bodyPr/>
                    <a:lstStyle/>
                    <a:p>
                      <a:endParaRPr lang="en-GB" sz="2000" dirty="0">
                        <a:solidFill>
                          <a:schemeClr val="tx1"/>
                        </a:solidFill>
                      </a:endParaRPr>
                    </a:p>
                  </a:txBody>
                  <a:tcPr/>
                </a:tc>
                <a:extLst>
                  <a:ext uri="{0D108BD9-81ED-4DB2-BD59-A6C34878D82A}">
                    <a16:rowId xmlns:a16="http://schemas.microsoft.com/office/drawing/2014/main" val="3210206967"/>
                  </a:ext>
                </a:extLst>
              </a:tr>
              <a:tr h="520176">
                <a:tc>
                  <a:txBody>
                    <a:bodyPr/>
                    <a:lstStyle/>
                    <a:p>
                      <a:endParaRPr lang="en-GB" sz="2000" dirty="0">
                        <a:solidFill>
                          <a:schemeClr val="tx1"/>
                        </a:solidFill>
                      </a:endParaRPr>
                    </a:p>
                  </a:txBody>
                  <a:tcPr/>
                </a:tc>
                <a:extLst>
                  <a:ext uri="{0D108BD9-81ED-4DB2-BD59-A6C34878D82A}">
                    <a16:rowId xmlns:a16="http://schemas.microsoft.com/office/drawing/2014/main" val="3663576456"/>
                  </a:ext>
                </a:extLst>
              </a:tr>
              <a:tr h="520176">
                <a:tc>
                  <a:txBody>
                    <a:bodyPr/>
                    <a:lstStyle/>
                    <a:p>
                      <a:endParaRPr lang="en-GB" sz="2000" dirty="0">
                        <a:solidFill>
                          <a:schemeClr val="tx1"/>
                        </a:solidFill>
                      </a:endParaRPr>
                    </a:p>
                  </a:txBody>
                  <a:tcPr/>
                </a:tc>
                <a:extLst>
                  <a:ext uri="{0D108BD9-81ED-4DB2-BD59-A6C34878D82A}">
                    <a16:rowId xmlns:a16="http://schemas.microsoft.com/office/drawing/2014/main" val="784272082"/>
                  </a:ext>
                </a:extLst>
              </a:tr>
              <a:tr h="551042">
                <a:tc>
                  <a:txBody>
                    <a:bodyPr/>
                    <a:lstStyle/>
                    <a:p>
                      <a:endParaRPr lang="en-GB" sz="2000" dirty="0">
                        <a:solidFill>
                          <a:schemeClr val="tx1"/>
                        </a:solidFill>
                      </a:endParaRPr>
                    </a:p>
                  </a:txBody>
                  <a:tcPr/>
                </a:tc>
                <a:extLst>
                  <a:ext uri="{0D108BD9-81ED-4DB2-BD59-A6C34878D82A}">
                    <a16:rowId xmlns:a16="http://schemas.microsoft.com/office/drawing/2014/main" val="120351395"/>
                  </a:ext>
                </a:extLst>
              </a:tr>
              <a:tr h="520176">
                <a:tc>
                  <a:txBody>
                    <a:bodyPr/>
                    <a:lstStyle/>
                    <a:p>
                      <a:endParaRPr lang="en-GB" sz="2000" dirty="0">
                        <a:solidFill>
                          <a:schemeClr val="tx1"/>
                        </a:solidFill>
                      </a:endParaRPr>
                    </a:p>
                  </a:txBody>
                  <a:tcPr/>
                </a:tc>
                <a:extLst>
                  <a:ext uri="{0D108BD9-81ED-4DB2-BD59-A6C34878D82A}">
                    <a16:rowId xmlns:a16="http://schemas.microsoft.com/office/drawing/2014/main" val="3953377185"/>
                  </a:ext>
                </a:extLst>
              </a:tr>
            </a:tbl>
          </a:graphicData>
        </a:graphic>
      </p:graphicFrame>
      <p:sp>
        <p:nvSpPr>
          <p:cNvPr id="2" name="Title 1"/>
          <p:cNvSpPr>
            <a:spLocks noGrp="1"/>
          </p:cNvSpPr>
          <p:nvPr>
            <p:ph type="title"/>
          </p:nvPr>
        </p:nvSpPr>
        <p:spPr>
          <a:xfrm>
            <a:off x="-1" y="213557"/>
            <a:ext cx="4746171" cy="647577"/>
          </a:xfrm>
        </p:spPr>
        <p:txBody>
          <a:bodyPr>
            <a:noAutofit/>
          </a:bodyPr>
          <a:lstStyle/>
          <a:p>
            <a:r>
              <a:rPr lang="en-GB" sz="2800" b="1" dirty="0">
                <a:solidFill>
                  <a:schemeClr val="bg1"/>
                </a:solidFill>
              </a:rPr>
              <a:t>¿</a:t>
            </a:r>
            <a:r>
              <a:rPr lang="en-GB" sz="2800" b="1" dirty="0" err="1">
                <a:solidFill>
                  <a:schemeClr val="bg1"/>
                </a:solidFill>
              </a:rPr>
              <a:t>Qué</a:t>
            </a:r>
            <a:r>
              <a:rPr lang="en-GB" sz="2800" b="1" dirty="0">
                <a:solidFill>
                  <a:schemeClr val="bg1"/>
                </a:solidFill>
              </a:rPr>
              <a:t> describe Ignacio?</a:t>
            </a:r>
          </a:p>
        </p:txBody>
      </p:sp>
      <p:sp>
        <p:nvSpPr>
          <p:cNvPr id="20" name="Action Button: Custom 19">
            <a:hlinkClick r:id="" action="ppaction://noaction" highlightClick="1">
              <a:snd r:embed="rId3" name="[beep] esta oscuro.wav"/>
            </a:hlinkClick>
          </p:cNvPr>
          <p:cNvSpPr/>
          <p:nvPr/>
        </p:nvSpPr>
        <p:spPr>
          <a:xfrm>
            <a:off x="245402" y="2754453"/>
            <a:ext cx="432000" cy="396000"/>
          </a:xfrm>
          <a:prstGeom prst="actionButtonBlank">
            <a:avLst/>
          </a:prstGeom>
          <a:solidFill>
            <a:srgbClr val="3A5EAB"/>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1" name="TextBox 20">
            <a:extLst>
              <a:ext uri="{FF2B5EF4-FFF2-40B4-BE49-F238E27FC236}">
                <a16:creationId xmlns:a16="http://schemas.microsoft.com/office/drawing/2014/main" id="{E4787244-D551-0943-BF15-C343F13E7CB4}"/>
              </a:ext>
            </a:extLst>
          </p:cNvPr>
          <p:cNvSpPr txBox="1"/>
          <p:nvPr/>
        </p:nvSpPr>
        <p:spPr>
          <a:xfrm>
            <a:off x="986552" y="2621179"/>
            <a:ext cx="4880932" cy="369332"/>
          </a:xfrm>
          <a:prstGeom prst="rect">
            <a:avLst/>
          </a:prstGeom>
          <a:noFill/>
        </p:spPr>
        <p:txBody>
          <a:bodyPr wrap="square" rtlCol="0">
            <a:spAutoFit/>
          </a:bodyPr>
          <a:lstStyle/>
          <a:p>
            <a:endParaRPr lang="en-US" dirty="0"/>
          </a:p>
        </p:txBody>
      </p:sp>
      <p:sp>
        <p:nvSpPr>
          <p:cNvPr id="22" name="Action Button: Custom 21">
            <a:hlinkClick r:id="" action="ppaction://noaction" highlightClick="1">
              <a:snd r:embed="rId4" name="[beep] estan claros.wav"/>
            </a:hlinkClick>
          </p:cNvPr>
          <p:cNvSpPr/>
          <p:nvPr/>
        </p:nvSpPr>
        <p:spPr>
          <a:xfrm>
            <a:off x="245402" y="3280733"/>
            <a:ext cx="432000" cy="396000"/>
          </a:xfrm>
          <a:prstGeom prst="actionButtonBlank">
            <a:avLst/>
          </a:prstGeom>
          <a:solidFill>
            <a:srgbClr val="3A5EAB"/>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3" name="TextBox 22">
            <a:extLst>
              <a:ext uri="{FF2B5EF4-FFF2-40B4-BE49-F238E27FC236}">
                <a16:creationId xmlns:a16="http://schemas.microsoft.com/office/drawing/2014/main" id="{B6DFF059-C935-E74D-BFF8-693E7BD1431C}"/>
              </a:ext>
            </a:extLst>
          </p:cNvPr>
          <p:cNvSpPr txBox="1"/>
          <p:nvPr/>
        </p:nvSpPr>
        <p:spPr>
          <a:xfrm>
            <a:off x="986552" y="3194109"/>
            <a:ext cx="4880932" cy="515716"/>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8621CA7E-A12C-B849-BFFE-2776485DE3AB}"/>
              </a:ext>
            </a:extLst>
          </p:cNvPr>
          <p:cNvSpPr txBox="1"/>
          <p:nvPr/>
        </p:nvSpPr>
        <p:spPr>
          <a:xfrm>
            <a:off x="5867484" y="3194109"/>
            <a:ext cx="4535830" cy="461665"/>
          </a:xfrm>
          <a:prstGeom prst="rect">
            <a:avLst/>
          </a:prstGeom>
          <a:noFill/>
        </p:spPr>
        <p:txBody>
          <a:bodyPr wrap="square" rtlCol="0">
            <a:spAutoFit/>
          </a:bodyPr>
          <a:lstStyle/>
          <a:p>
            <a:endParaRPr lang="en-US" sz="2400" dirty="0"/>
          </a:p>
        </p:txBody>
      </p:sp>
      <p:sp>
        <p:nvSpPr>
          <p:cNvPr id="25" name="Action Button: Custom 24">
            <a:hlinkClick r:id="" action="ppaction://noaction" highlightClick="1">
              <a:snd r:embed="rId5" name="[beep] son fuertes.wav"/>
            </a:hlinkClick>
          </p:cNvPr>
          <p:cNvSpPr/>
          <p:nvPr/>
        </p:nvSpPr>
        <p:spPr>
          <a:xfrm>
            <a:off x="245402" y="3807013"/>
            <a:ext cx="432000" cy="396000"/>
          </a:xfrm>
          <a:prstGeom prst="actionButtonBlank">
            <a:avLst/>
          </a:prstGeom>
          <a:solidFill>
            <a:srgbClr val="3A5EAB"/>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6" name="TextBox 25">
            <a:extLst>
              <a:ext uri="{FF2B5EF4-FFF2-40B4-BE49-F238E27FC236}">
                <a16:creationId xmlns:a16="http://schemas.microsoft.com/office/drawing/2014/main" id="{5862F0C7-FCFC-204C-B042-61A70DE11B09}"/>
              </a:ext>
            </a:extLst>
          </p:cNvPr>
          <p:cNvSpPr txBox="1"/>
          <p:nvPr/>
        </p:nvSpPr>
        <p:spPr>
          <a:xfrm>
            <a:off x="1025785" y="3766905"/>
            <a:ext cx="4758718" cy="495422"/>
          </a:xfrm>
          <a:prstGeom prst="rect">
            <a:avLst/>
          </a:prstGeom>
          <a:noFill/>
        </p:spPr>
        <p:txBody>
          <a:bodyPr wrap="square" rtlCol="0">
            <a:spAutoFit/>
          </a:bodyPr>
          <a:lstStyle/>
          <a:p>
            <a:endParaRPr lang="en-US" dirty="0"/>
          </a:p>
        </p:txBody>
      </p:sp>
      <p:sp>
        <p:nvSpPr>
          <p:cNvPr id="27" name="TextBox 26">
            <a:extLst>
              <a:ext uri="{FF2B5EF4-FFF2-40B4-BE49-F238E27FC236}">
                <a16:creationId xmlns:a16="http://schemas.microsoft.com/office/drawing/2014/main" id="{E71BC08B-AC21-C54E-BD1E-0E29CCD36C53}"/>
              </a:ext>
            </a:extLst>
          </p:cNvPr>
          <p:cNvSpPr txBox="1"/>
          <p:nvPr/>
        </p:nvSpPr>
        <p:spPr>
          <a:xfrm>
            <a:off x="5887742" y="3775511"/>
            <a:ext cx="4515571" cy="461665"/>
          </a:xfrm>
          <a:prstGeom prst="rect">
            <a:avLst/>
          </a:prstGeom>
          <a:noFill/>
        </p:spPr>
        <p:txBody>
          <a:bodyPr wrap="square" rtlCol="0">
            <a:spAutoFit/>
          </a:bodyPr>
          <a:lstStyle/>
          <a:p>
            <a:endParaRPr lang="en-US" sz="2400" dirty="0"/>
          </a:p>
        </p:txBody>
      </p:sp>
      <p:sp>
        <p:nvSpPr>
          <p:cNvPr id="28" name="Action Button: Custom 27">
            <a:hlinkClick r:id="" action="ppaction://noaction" highlightClick="1">
              <a:snd r:embed="rId6" name="[beep] estan hermosas.wav"/>
            </a:hlinkClick>
          </p:cNvPr>
          <p:cNvSpPr/>
          <p:nvPr/>
        </p:nvSpPr>
        <p:spPr>
          <a:xfrm>
            <a:off x="238590" y="4333293"/>
            <a:ext cx="432000" cy="396000"/>
          </a:xfrm>
          <a:prstGeom prst="actionButtonBlank">
            <a:avLst/>
          </a:prstGeom>
          <a:solidFill>
            <a:srgbClr val="3A5EAB"/>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9" name="TextBox 28">
            <a:extLst>
              <a:ext uri="{FF2B5EF4-FFF2-40B4-BE49-F238E27FC236}">
                <a16:creationId xmlns:a16="http://schemas.microsoft.com/office/drawing/2014/main" id="{817A7BA5-EF20-A643-8C38-EE0F3C0D24E9}"/>
              </a:ext>
            </a:extLst>
          </p:cNvPr>
          <p:cNvSpPr txBox="1"/>
          <p:nvPr/>
        </p:nvSpPr>
        <p:spPr>
          <a:xfrm>
            <a:off x="1045402" y="4343522"/>
            <a:ext cx="4719484" cy="452927"/>
          </a:xfrm>
          <a:prstGeom prst="rect">
            <a:avLst/>
          </a:prstGeom>
          <a:noFill/>
        </p:spPr>
        <p:txBody>
          <a:bodyPr wrap="square" rtlCol="0">
            <a:spAutoFit/>
          </a:bodyPr>
          <a:lstStyle/>
          <a:p>
            <a:endParaRPr lang="en-US" dirty="0"/>
          </a:p>
        </p:txBody>
      </p:sp>
      <p:sp>
        <p:nvSpPr>
          <p:cNvPr id="30" name="TextBox 29">
            <a:extLst>
              <a:ext uri="{FF2B5EF4-FFF2-40B4-BE49-F238E27FC236}">
                <a16:creationId xmlns:a16="http://schemas.microsoft.com/office/drawing/2014/main" id="{279439AC-031C-0F4A-8D94-5245F29FC308}"/>
              </a:ext>
            </a:extLst>
          </p:cNvPr>
          <p:cNvSpPr txBox="1"/>
          <p:nvPr/>
        </p:nvSpPr>
        <p:spPr>
          <a:xfrm>
            <a:off x="5887743" y="4348487"/>
            <a:ext cx="4412332" cy="461665"/>
          </a:xfrm>
          <a:prstGeom prst="rect">
            <a:avLst/>
          </a:prstGeom>
          <a:noFill/>
        </p:spPr>
        <p:txBody>
          <a:bodyPr wrap="square" rtlCol="0">
            <a:spAutoFit/>
          </a:bodyPr>
          <a:lstStyle/>
          <a:p>
            <a:endParaRPr lang="en-US" sz="2400" dirty="0"/>
          </a:p>
        </p:txBody>
      </p:sp>
      <p:sp>
        <p:nvSpPr>
          <p:cNvPr id="31" name="Action Button: Custom 30">
            <a:hlinkClick r:id="" action="ppaction://noaction" highlightClick="1">
              <a:snd r:embed="rId7" name="[beep] son oscuros.wav"/>
            </a:hlinkClick>
          </p:cNvPr>
          <p:cNvSpPr/>
          <p:nvPr/>
        </p:nvSpPr>
        <p:spPr>
          <a:xfrm>
            <a:off x="245402" y="4887560"/>
            <a:ext cx="432000" cy="396000"/>
          </a:xfrm>
          <a:prstGeom prst="actionButtonBlank">
            <a:avLst/>
          </a:prstGeom>
          <a:solidFill>
            <a:srgbClr val="3A5EAB"/>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32" name="TextBox 31">
            <a:extLst>
              <a:ext uri="{FF2B5EF4-FFF2-40B4-BE49-F238E27FC236}">
                <a16:creationId xmlns:a16="http://schemas.microsoft.com/office/drawing/2014/main" id="{AA11EECF-F855-5F4C-B997-E63EBEDD7101}"/>
              </a:ext>
            </a:extLst>
          </p:cNvPr>
          <p:cNvSpPr txBox="1"/>
          <p:nvPr/>
        </p:nvSpPr>
        <p:spPr>
          <a:xfrm>
            <a:off x="1045402" y="4888469"/>
            <a:ext cx="4719484" cy="452927"/>
          </a:xfrm>
          <a:prstGeom prst="rect">
            <a:avLst/>
          </a:prstGeom>
          <a:noFill/>
        </p:spPr>
        <p:txBody>
          <a:bodyPr wrap="square" rtlCol="0">
            <a:spAutoFit/>
          </a:bodyPr>
          <a:lstStyle/>
          <a:p>
            <a:endParaRPr lang="en-US" dirty="0"/>
          </a:p>
        </p:txBody>
      </p:sp>
      <p:sp>
        <p:nvSpPr>
          <p:cNvPr id="33" name="TextBox 32">
            <a:extLst>
              <a:ext uri="{FF2B5EF4-FFF2-40B4-BE49-F238E27FC236}">
                <a16:creationId xmlns:a16="http://schemas.microsoft.com/office/drawing/2014/main" id="{7026C3EE-398A-0444-B5FC-6A669F642B25}"/>
              </a:ext>
            </a:extLst>
          </p:cNvPr>
          <p:cNvSpPr txBox="1"/>
          <p:nvPr/>
        </p:nvSpPr>
        <p:spPr>
          <a:xfrm>
            <a:off x="5875203" y="4879951"/>
            <a:ext cx="4412332" cy="461665"/>
          </a:xfrm>
          <a:prstGeom prst="rect">
            <a:avLst/>
          </a:prstGeom>
          <a:noFill/>
        </p:spPr>
        <p:txBody>
          <a:bodyPr wrap="square" rtlCol="0">
            <a:spAutoFit/>
          </a:bodyPr>
          <a:lstStyle/>
          <a:p>
            <a:endParaRPr lang="en-US" sz="2400" dirty="0"/>
          </a:p>
        </p:txBody>
      </p:sp>
      <p:sp>
        <p:nvSpPr>
          <p:cNvPr id="34" name="Action Button: Custom 33">
            <a:hlinkClick r:id="" action="ppaction://noaction" highlightClick="1">
              <a:snd r:embed="rId8" name="[beep] estan bastante activos en el parque.wav"/>
            </a:hlinkClick>
          </p:cNvPr>
          <p:cNvSpPr/>
          <p:nvPr/>
        </p:nvSpPr>
        <p:spPr>
          <a:xfrm>
            <a:off x="246090" y="5441827"/>
            <a:ext cx="432000" cy="396000"/>
          </a:xfrm>
          <a:prstGeom prst="actionButtonBlank">
            <a:avLst/>
          </a:prstGeom>
          <a:solidFill>
            <a:srgbClr val="3A5EAB"/>
          </a:solidFill>
          <a:ln w="12700">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5" name="TextBox 34">
            <a:extLst>
              <a:ext uri="{FF2B5EF4-FFF2-40B4-BE49-F238E27FC236}">
                <a16:creationId xmlns:a16="http://schemas.microsoft.com/office/drawing/2014/main" id="{E494D066-790D-D842-91F4-9753E306BB43}"/>
              </a:ext>
            </a:extLst>
          </p:cNvPr>
          <p:cNvSpPr txBox="1"/>
          <p:nvPr/>
        </p:nvSpPr>
        <p:spPr>
          <a:xfrm>
            <a:off x="1025785" y="5459739"/>
            <a:ext cx="4719484" cy="452927"/>
          </a:xfrm>
          <a:prstGeom prst="rect">
            <a:avLst/>
          </a:prstGeom>
          <a:noFill/>
        </p:spPr>
        <p:txBody>
          <a:bodyPr wrap="square" rtlCol="0">
            <a:spAutoFit/>
          </a:bodyPr>
          <a:lstStyle/>
          <a:p>
            <a:endParaRPr lang="en-US" dirty="0"/>
          </a:p>
        </p:txBody>
      </p:sp>
      <p:sp>
        <p:nvSpPr>
          <p:cNvPr id="36" name="TextBox 35">
            <a:extLst>
              <a:ext uri="{FF2B5EF4-FFF2-40B4-BE49-F238E27FC236}">
                <a16:creationId xmlns:a16="http://schemas.microsoft.com/office/drawing/2014/main" id="{F5CF1794-005B-C848-8E05-F8F2503BF0D9}"/>
              </a:ext>
            </a:extLst>
          </p:cNvPr>
          <p:cNvSpPr txBox="1"/>
          <p:nvPr/>
        </p:nvSpPr>
        <p:spPr>
          <a:xfrm>
            <a:off x="5887743" y="5475054"/>
            <a:ext cx="4515570" cy="461665"/>
          </a:xfrm>
          <a:prstGeom prst="rect">
            <a:avLst/>
          </a:prstGeom>
          <a:noFill/>
        </p:spPr>
        <p:txBody>
          <a:bodyPr wrap="square" rtlCol="0">
            <a:spAutoFit/>
          </a:bodyPr>
          <a:lstStyle/>
          <a:p>
            <a:endParaRPr lang="en-US" sz="2400" dirty="0"/>
          </a:p>
        </p:txBody>
      </p:sp>
      <p:graphicFrame>
        <p:nvGraphicFramePr>
          <p:cNvPr id="3" name="Table 2"/>
          <p:cNvGraphicFramePr>
            <a:graphicFrameLocks noGrp="1"/>
          </p:cNvGraphicFramePr>
          <p:nvPr>
            <p:extLst>
              <p:ext uri="{D42A27DB-BD31-4B8C-83A1-F6EECF244321}">
                <p14:modId xmlns:p14="http://schemas.microsoft.com/office/powerpoint/2010/main" val="3158694876"/>
              </p:ext>
            </p:extLst>
          </p:nvPr>
        </p:nvGraphicFramePr>
        <p:xfrm>
          <a:off x="814669" y="2061854"/>
          <a:ext cx="3800874" cy="3816591"/>
        </p:xfrm>
        <a:graphic>
          <a:graphicData uri="http://schemas.openxmlformats.org/drawingml/2006/table">
            <a:tbl>
              <a:tblPr firstRow="1" bandRow="1">
                <a:tableStyleId>{22838BEF-8BB2-4498-84A7-C5851F593DF1}</a:tableStyleId>
              </a:tblPr>
              <a:tblGrid>
                <a:gridCol w="1931453">
                  <a:extLst>
                    <a:ext uri="{9D8B030D-6E8A-4147-A177-3AD203B41FA5}">
                      <a16:colId xmlns:a16="http://schemas.microsoft.com/office/drawing/2014/main" val="1046142392"/>
                    </a:ext>
                  </a:extLst>
                </a:gridCol>
                <a:gridCol w="1869421">
                  <a:extLst>
                    <a:ext uri="{9D8B030D-6E8A-4147-A177-3AD203B41FA5}">
                      <a16:colId xmlns:a16="http://schemas.microsoft.com/office/drawing/2014/main" val="1699433728"/>
                    </a:ext>
                  </a:extLst>
                </a:gridCol>
              </a:tblGrid>
              <a:tr h="664669">
                <a:tc>
                  <a:txBody>
                    <a:bodyPr/>
                    <a:lstStyle/>
                    <a:p>
                      <a:pPr algn="ctr"/>
                      <a:r>
                        <a:rPr lang="en-GB" sz="2000" dirty="0">
                          <a:solidFill>
                            <a:schemeClr val="tx1"/>
                          </a:solidFill>
                        </a:rPr>
                        <a:t>A</a:t>
                      </a:r>
                    </a:p>
                  </a:txBody>
                  <a:tcPr anchor="ctr"/>
                </a:tc>
                <a:tc>
                  <a:txBody>
                    <a:bodyPr/>
                    <a:lstStyle/>
                    <a:p>
                      <a:pPr algn="ctr"/>
                      <a:r>
                        <a:rPr lang="en-GB" sz="2000" dirty="0">
                          <a:solidFill>
                            <a:schemeClr val="tx1"/>
                          </a:solidFill>
                        </a:rPr>
                        <a:t>B</a:t>
                      </a:r>
                    </a:p>
                  </a:txBody>
                  <a:tcPr anchor="ctr"/>
                </a:tc>
                <a:extLst>
                  <a:ext uri="{0D108BD9-81ED-4DB2-BD59-A6C34878D82A}">
                    <a16:rowId xmlns:a16="http://schemas.microsoft.com/office/drawing/2014/main" val="2693090944"/>
                  </a:ext>
                </a:extLst>
              </a:tr>
              <a:tr h="520176">
                <a:tc>
                  <a:txBody>
                    <a:bodyPr/>
                    <a:lstStyle/>
                    <a:p>
                      <a:pPr algn="ctr"/>
                      <a:r>
                        <a:rPr lang="en-GB" sz="2000" dirty="0" err="1">
                          <a:solidFill>
                            <a:schemeClr val="tx1"/>
                          </a:solidFill>
                        </a:rPr>
                        <a:t>el</a:t>
                      </a:r>
                      <a:r>
                        <a:rPr lang="en-GB" sz="2000" dirty="0">
                          <a:solidFill>
                            <a:schemeClr val="tx1"/>
                          </a:solidFill>
                        </a:rPr>
                        <a:t> </a:t>
                      </a:r>
                      <a:r>
                        <a:rPr lang="en-GB" sz="2000" dirty="0" err="1">
                          <a:solidFill>
                            <a:schemeClr val="tx1"/>
                          </a:solidFill>
                        </a:rPr>
                        <a:t>cielo</a:t>
                      </a:r>
                      <a:r>
                        <a:rPr lang="en-GB" sz="2000" dirty="0">
                          <a:solidFill>
                            <a:schemeClr val="tx1"/>
                          </a:solidFill>
                        </a:rPr>
                        <a:t> (sky)</a:t>
                      </a:r>
                    </a:p>
                  </a:txBody>
                  <a:tcPr anchor="ctr"/>
                </a:tc>
                <a:tc>
                  <a:txBody>
                    <a:bodyPr/>
                    <a:lstStyle/>
                    <a:p>
                      <a:pPr algn="ctr"/>
                      <a:r>
                        <a:rPr lang="en-GB" sz="2000" dirty="0">
                          <a:solidFill>
                            <a:schemeClr val="tx1"/>
                          </a:solidFill>
                        </a:rPr>
                        <a:t>la imagen</a:t>
                      </a:r>
                    </a:p>
                  </a:txBody>
                  <a:tcPr anchor="ctr"/>
                </a:tc>
                <a:extLst>
                  <a:ext uri="{0D108BD9-81ED-4DB2-BD59-A6C34878D82A}">
                    <a16:rowId xmlns:a16="http://schemas.microsoft.com/office/drawing/2014/main" val="3756535498"/>
                  </a:ext>
                </a:extLst>
              </a:tr>
              <a:tr h="520176">
                <a:tc>
                  <a:txBody>
                    <a:bodyPr/>
                    <a:lstStyle/>
                    <a:p>
                      <a:pPr algn="ctr"/>
                      <a:r>
                        <a:rPr lang="en-GB" sz="2000" dirty="0">
                          <a:solidFill>
                            <a:schemeClr val="tx1"/>
                          </a:solidFill>
                        </a:rPr>
                        <a:t>los </a:t>
                      </a:r>
                      <a:r>
                        <a:rPr lang="en-GB" sz="2000" dirty="0" err="1">
                          <a:solidFill>
                            <a:schemeClr val="tx1"/>
                          </a:solidFill>
                        </a:rPr>
                        <a:t>ríos</a:t>
                      </a:r>
                      <a:endParaRPr lang="en-GB" sz="2000" dirty="0">
                        <a:solidFill>
                          <a:schemeClr val="tx1"/>
                        </a:solidFill>
                      </a:endParaRPr>
                    </a:p>
                  </a:txBody>
                  <a:tcPr anchor="ctr"/>
                </a:tc>
                <a:tc>
                  <a:txBody>
                    <a:bodyPr/>
                    <a:lstStyle/>
                    <a:p>
                      <a:pPr algn="ctr"/>
                      <a:r>
                        <a:rPr lang="en-GB" sz="2000" dirty="0">
                          <a:solidFill>
                            <a:schemeClr val="tx1"/>
                          </a:solidFill>
                        </a:rPr>
                        <a:t>las </a:t>
                      </a:r>
                      <a:r>
                        <a:rPr lang="en-GB" sz="2000" dirty="0" err="1">
                          <a:solidFill>
                            <a:schemeClr val="tx1"/>
                          </a:solidFill>
                        </a:rPr>
                        <a:t>flores</a:t>
                      </a:r>
                      <a:endParaRPr lang="en-GB" sz="2000" dirty="0">
                        <a:solidFill>
                          <a:schemeClr val="tx1"/>
                        </a:solidFill>
                      </a:endParaRPr>
                    </a:p>
                  </a:txBody>
                  <a:tcPr anchor="ctr"/>
                </a:tc>
                <a:extLst>
                  <a:ext uri="{0D108BD9-81ED-4DB2-BD59-A6C34878D82A}">
                    <a16:rowId xmlns:a16="http://schemas.microsoft.com/office/drawing/2014/main" val="650592222"/>
                  </a:ext>
                </a:extLst>
              </a:tr>
              <a:tr h="520176">
                <a:tc>
                  <a:txBody>
                    <a:bodyPr/>
                    <a:lstStyle/>
                    <a:p>
                      <a:pPr algn="ctr"/>
                      <a:r>
                        <a:rPr lang="en-GB" sz="2000" dirty="0">
                          <a:solidFill>
                            <a:schemeClr val="tx1"/>
                          </a:solidFill>
                        </a:rPr>
                        <a:t>los </a:t>
                      </a:r>
                      <a:r>
                        <a:rPr lang="en-GB" sz="2000" dirty="0" err="1">
                          <a:solidFill>
                            <a:schemeClr val="tx1"/>
                          </a:solidFill>
                        </a:rPr>
                        <a:t>abuelos</a:t>
                      </a:r>
                      <a:endParaRPr lang="en-GB" sz="2000" dirty="0">
                        <a:solidFill>
                          <a:schemeClr val="tx1"/>
                        </a:solidFill>
                      </a:endParaRPr>
                    </a:p>
                  </a:txBody>
                  <a:tcPr anchor="ctr"/>
                </a:tc>
                <a:tc>
                  <a:txBody>
                    <a:bodyPr/>
                    <a:lstStyle/>
                    <a:p>
                      <a:pPr algn="ctr"/>
                      <a:r>
                        <a:rPr lang="en-GB" sz="2000" dirty="0">
                          <a:solidFill>
                            <a:schemeClr val="tx1"/>
                          </a:solidFill>
                        </a:rPr>
                        <a:t>las </a:t>
                      </a:r>
                      <a:r>
                        <a:rPr lang="en-GB" sz="2000" dirty="0" err="1">
                          <a:solidFill>
                            <a:schemeClr val="tx1"/>
                          </a:solidFill>
                        </a:rPr>
                        <a:t>abuelas</a:t>
                      </a:r>
                      <a:endParaRPr lang="en-GB" sz="2000" dirty="0">
                        <a:solidFill>
                          <a:schemeClr val="tx1"/>
                        </a:solidFill>
                      </a:endParaRPr>
                    </a:p>
                  </a:txBody>
                  <a:tcPr anchor="ctr"/>
                </a:tc>
                <a:extLst>
                  <a:ext uri="{0D108BD9-81ED-4DB2-BD59-A6C34878D82A}">
                    <a16:rowId xmlns:a16="http://schemas.microsoft.com/office/drawing/2014/main" val="1554971765"/>
                  </a:ext>
                </a:extLst>
              </a:tr>
              <a:tr h="520176">
                <a:tc>
                  <a:txBody>
                    <a:bodyPr/>
                    <a:lstStyle/>
                    <a:p>
                      <a:pPr algn="ctr"/>
                      <a:r>
                        <a:rPr lang="en-GB" sz="2000" dirty="0">
                          <a:solidFill>
                            <a:schemeClr val="tx1"/>
                          </a:solidFill>
                        </a:rPr>
                        <a:t>los </a:t>
                      </a:r>
                      <a:r>
                        <a:rPr lang="en-GB" sz="2000" dirty="0" err="1">
                          <a:solidFill>
                            <a:schemeClr val="tx1"/>
                          </a:solidFill>
                        </a:rPr>
                        <a:t>primos</a:t>
                      </a:r>
                      <a:endParaRPr lang="en-GB" sz="2000" dirty="0">
                        <a:solidFill>
                          <a:schemeClr val="tx1"/>
                        </a:solidFill>
                      </a:endParaRPr>
                    </a:p>
                  </a:txBody>
                  <a:tcPr anchor="ctr"/>
                </a:tc>
                <a:tc>
                  <a:txBody>
                    <a:bodyPr/>
                    <a:lstStyle/>
                    <a:p>
                      <a:pPr algn="ctr"/>
                      <a:r>
                        <a:rPr lang="en-GB" sz="2000" dirty="0">
                          <a:solidFill>
                            <a:schemeClr val="tx1"/>
                          </a:solidFill>
                        </a:rPr>
                        <a:t>las </a:t>
                      </a:r>
                      <a:r>
                        <a:rPr lang="en-GB" sz="2000" dirty="0" err="1">
                          <a:solidFill>
                            <a:schemeClr val="tx1"/>
                          </a:solidFill>
                        </a:rPr>
                        <a:t>primas</a:t>
                      </a:r>
                      <a:endParaRPr lang="en-GB" sz="2000" dirty="0">
                        <a:solidFill>
                          <a:schemeClr val="tx1"/>
                        </a:solidFill>
                      </a:endParaRPr>
                    </a:p>
                  </a:txBody>
                  <a:tcPr anchor="ctr"/>
                </a:tc>
                <a:extLst>
                  <a:ext uri="{0D108BD9-81ED-4DB2-BD59-A6C34878D82A}">
                    <a16:rowId xmlns:a16="http://schemas.microsoft.com/office/drawing/2014/main" val="2403160056"/>
                  </a:ext>
                </a:extLst>
              </a:tr>
              <a:tr h="551042">
                <a:tc>
                  <a:txBody>
                    <a:bodyPr/>
                    <a:lstStyle/>
                    <a:p>
                      <a:pPr algn="ctr"/>
                      <a:r>
                        <a:rPr lang="en-GB" sz="2000" dirty="0">
                          <a:solidFill>
                            <a:schemeClr val="tx1"/>
                          </a:solidFill>
                        </a:rPr>
                        <a:t>las camisas</a:t>
                      </a:r>
                    </a:p>
                  </a:txBody>
                  <a:tcPr anchor="ctr"/>
                </a:tc>
                <a:tc>
                  <a:txBody>
                    <a:bodyPr/>
                    <a:lstStyle/>
                    <a:p>
                      <a:pPr algn="ctr"/>
                      <a:r>
                        <a:rPr lang="en-GB" sz="2000" dirty="0">
                          <a:solidFill>
                            <a:schemeClr val="tx1"/>
                          </a:solidFill>
                        </a:rPr>
                        <a:t>los </a:t>
                      </a:r>
                      <a:r>
                        <a:rPr lang="en-GB" sz="2000" dirty="0" err="1">
                          <a:solidFill>
                            <a:schemeClr val="tx1"/>
                          </a:solidFill>
                        </a:rPr>
                        <a:t>colores</a:t>
                      </a:r>
                      <a:endParaRPr lang="en-GB" sz="2000" dirty="0">
                        <a:solidFill>
                          <a:schemeClr val="tx1"/>
                        </a:solidFill>
                      </a:endParaRPr>
                    </a:p>
                  </a:txBody>
                  <a:tcPr anchor="ctr"/>
                </a:tc>
                <a:extLst>
                  <a:ext uri="{0D108BD9-81ED-4DB2-BD59-A6C34878D82A}">
                    <a16:rowId xmlns:a16="http://schemas.microsoft.com/office/drawing/2014/main" val="2372139418"/>
                  </a:ext>
                </a:extLst>
              </a:tr>
              <a:tr h="520176">
                <a:tc>
                  <a:txBody>
                    <a:bodyPr/>
                    <a:lstStyle/>
                    <a:p>
                      <a:pPr algn="ctr"/>
                      <a:r>
                        <a:rPr lang="en-GB" sz="2000" dirty="0">
                          <a:solidFill>
                            <a:schemeClr val="tx1"/>
                          </a:solidFill>
                        </a:rPr>
                        <a:t>los </a:t>
                      </a:r>
                      <a:r>
                        <a:rPr lang="en-GB" sz="2000" dirty="0" err="1">
                          <a:solidFill>
                            <a:schemeClr val="tx1"/>
                          </a:solidFill>
                        </a:rPr>
                        <a:t>perros</a:t>
                      </a:r>
                      <a:endParaRPr lang="en-GB" sz="2000" dirty="0">
                        <a:solidFill>
                          <a:schemeClr val="tx1"/>
                        </a:solidFill>
                      </a:endParaRPr>
                    </a:p>
                  </a:txBody>
                  <a:tcPr anchor="ctr"/>
                </a:tc>
                <a:tc>
                  <a:txBody>
                    <a:bodyPr/>
                    <a:lstStyle/>
                    <a:p>
                      <a:pPr algn="ctr"/>
                      <a:r>
                        <a:rPr lang="en-GB" sz="2000" dirty="0">
                          <a:solidFill>
                            <a:schemeClr val="tx1"/>
                          </a:solidFill>
                        </a:rPr>
                        <a:t>las </a:t>
                      </a:r>
                      <a:r>
                        <a:rPr lang="en-GB" sz="2000" dirty="0" err="1">
                          <a:solidFill>
                            <a:schemeClr val="tx1"/>
                          </a:solidFill>
                        </a:rPr>
                        <a:t>chicas</a:t>
                      </a:r>
                      <a:endParaRPr lang="en-GB" sz="2000" dirty="0">
                        <a:solidFill>
                          <a:schemeClr val="tx1"/>
                        </a:solidFill>
                      </a:endParaRPr>
                    </a:p>
                  </a:txBody>
                  <a:tcPr anchor="ctr"/>
                </a:tc>
                <a:extLst>
                  <a:ext uri="{0D108BD9-81ED-4DB2-BD59-A6C34878D82A}">
                    <a16:rowId xmlns:a16="http://schemas.microsoft.com/office/drawing/2014/main" val="3528427357"/>
                  </a:ext>
                </a:extLst>
              </a:tr>
            </a:tbl>
          </a:graphicData>
        </a:graphic>
      </p:graphicFrame>
      <p:sp>
        <p:nvSpPr>
          <p:cNvPr id="4" name="Rounded Rectangle 3"/>
          <p:cNvSpPr/>
          <p:nvPr/>
        </p:nvSpPr>
        <p:spPr>
          <a:xfrm>
            <a:off x="813981" y="2738577"/>
            <a:ext cx="1913444" cy="505400"/>
          </a:xfrm>
          <a:prstGeom prst="roundRect">
            <a:avLst/>
          </a:prstGeom>
          <a:noFill/>
          <a:ln w="3810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ed Rectangle 42"/>
          <p:cNvSpPr/>
          <p:nvPr/>
        </p:nvSpPr>
        <p:spPr>
          <a:xfrm>
            <a:off x="814454" y="3252614"/>
            <a:ext cx="1913445" cy="493944"/>
          </a:xfrm>
          <a:prstGeom prst="roundRect">
            <a:avLst/>
          </a:prstGeom>
          <a:noFill/>
          <a:ln w="3810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p:cNvSpPr/>
          <p:nvPr/>
        </p:nvSpPr>
        <p:spPr>
          <a:xfrm>
            <a:off x="2737632" y="4304943"/>
            <a:ext cx="1858385" cy="504455"/>
          </a:xfrm>
          <a:prstGeom prst="roundRect">
            <a:avLst/>
          </a:prstGeom>
          <a:noFill/>
          <a:ln w="3810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ounded Rectangle 45"/>
          <p:cNvSpPr/>
          <p:nvPr/>
        </p:nvSpPr>
        <p:spPr>
          <a:xfrm>
            <a:off x="2751070" y="4841706"/>
            <a:ext cx="1847402" cy="540385"/>
          </a:xfrm>
          <a:prstGeom prst="roundRect">
            <a:avLst/>
          </a:prstGeom>
          <a:noFill/>
          <a:ln w="3810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ounded Rectangle 46"/>
          <p:cNvSpPr/>
          <p:nvPr/>
        </p:nvSpPr>
        <p:spPr>
          <a:xfrm>
            <a:off x="839861" y="5363164"/>
            <a:ext cx="1911209" cy="500609"/>
          </a:xfrm>
          <a:prstGeom prst="roundRect">
            <a:avLst/>
          </a:prstGeom>
          <a:noFill/>
          <a:ln w="3810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569923" y="2680970"/>
            <a:ext cx="2971800" cy="461665"/>
          </a:xfrm>
          <a:prstGeom prst="rect">
            <a:avLst/>
          </a:prstGeom>
          <a:noFill/>
        </p:spPr>
        <p:txBody>
          <a:bodyPr wrap="square" rtlCol="0">
            <a:spAutoFit/>
          </a:bodyPr>
          <a:lstStyle/>
          <a:p>
            <a:r>
              <a:rPr lang="en-GB" sz="2400" dirty="0" err="1"/>
              <a:t>oscur</a:t>
            </a:r>
            <a:r>
              <a:rPr lang="en-GB" sz="2400" b="1" dirty="0" err="1"/>
              <a:t>o</a:t>
            </a:r>
            <a:endParaRPr lang="en-GB" sz="2400" b="1" dirty="0"/>
          </a:p>
        </p:txBody>
      </p:sp>
      <p:sp>
        <p:nvSpPr>
          <p:cNvPr id="50" name="TextBox 49"/>
          <p:cNvSpPr txBox="1"/>
          <p:nvPr/>
        </p:nvSpPr>
        <p:spPr>
          <a:xfrm>
            <a:off x="5569923" y="3207305"/>
            <a:ext cx="2971800" cy="461665"/>
          </a:xfrm>
          <a:prstGeom prst="rect">
            <a:avLst/>
          </a:prstGeom>
          <a:noFill/>
        </p:spPr>
        <p:txBody>
          <a:bodyPr wrap="square" rtlCol="0">
            <a:spAutoFit/>
          </a:bodyPr>
          <a:lstStyle/>
          <a:p>
            <a:r>
              <a:rPr lang="en-GB" sz="2400" dirty="0" err="1"/>
              <a:t>clar</a:t>
            </a:r>
            <a:r>
              <a:rPr lang="en-GB" sz="2400" b="1" dirty="0" err="1"/>
              <a:t>os</a:t>
            </a:r>
            <a:endParaRPr lang="en-GB" sz="2400" b="1" dirty="0"/>
          </a:p>
        </p:txBody>
      </p:sp>
      <p:sp>
        <p:nvSpPr>
          <p:cNvPr id="51" name="TextBox 50"/>
          <p:cNvSpPr txBox="1"/>
          <p:nvPr/>
        </p:nvSpPr>
        <p:spPr>
          <a:xfrm>
            <a:off x="5578165" y="3757428"/>
            <a:ext cx="2971800" cy="461665"/>
          </a:xfrm>
          <a:prstGeom prst="rect">
            <a:avLst/>
          </a:prstGeom>
          <a:noFill/>
        </p:spPr>
        <p:txBody>
          <a:bodyPr wrap="square" rtlCol="0">
            <a:spAutoFit/>
          </a:bodyPr>
          <a:lstStyle/>
          <a:p>
            <a:r>
              <a:rPr lang="en-GB" sz="2400" dirty="0" err="1"/>
              <a:t>fuerte</a:t>
            </a:r>
            <a:r>
              <a:rPr lang="en-GB" sz="2400" b="1" dirty="0" err="1"/>
              <a:t>s</a:t>
            </a:r>
            <a:endParaRPr lang="en-GB" sz="2400" b="1" dirty="0"/>
          </a:p>
        </p:txBody>
      </p:sp>
      <p:sp>
        <p:nvSpPr>
          <p:cNvPr id="52" name="TextBox 51"/>
          <p:cNvSpPr txBox="1"/>
          <p:nvPr/>
        </p:nvSpPr>
        <p:spPr>
          <a:xfrm>
            <a:off x="5599585" y="4263859"/>
            <a:ext cx="2971800" cy="461665"/>
          </a:xfrm>
          <a:prstGeom prst="rect">
            <a:avLst/>
          </a:prstGeom>
          <a:noFill/>
        </p:spPr>
        <p:txBody>
          <a:bodyPr wrap="square" rtlCol="0">
            <a:spAutoFit/>
          </a:bodyPr>
          <a:lstStyle/>
          <a:p>
            <a:r>
              <a:rPr lang="en-GB" sz="2400" dirty="0" err="1"/>
              <a:t>hermos</a:t>
            </a:r>
            <a:r>
              <a:rPr lang="en-GB" sz="2400" b="1" dirty="0" err="1"/>
              <a:t>as</a:t>
            </a:r>
            <a:endParaRPr lang="en-GB" sz="2400" b="1" dirty="0"/>
          </a:p>
        </p:txBody>
      </p:sp>
      <p:sp>
        <p:nvSpPr>
          <p:cNvPr id="53" name="TextBox 52"/>
          <p:cNvSpPr txBox="1"/>
          <p:nvPr/>
        </p:nvSpPr>
        <p:spPr>
          <a:xfrm>
            <a:off x="5599585" y="4792243"/>
            <a:ext cx="2971800" cy="461665"/>
          </a:xfrm>
          <a:prstGeom prst="rect">
            <a:avLst/>
          </a:prstGeom>
          <a:noFill/>
        </p:spPr>
        <p:txBody>
          <a:bodyPr wrap="square" rtlCol="0">
            <a:spAutoFit/>
          </a:bodyPr>
          <a:lstStyle/>
          <a:p>
            <a:r>
              <a:rPr lang="en-GB" sz="2400" dirty="0" err="1"/>
              <a:t>oscur</a:t>
            </a:r>
            <a:r>
              <a:rPr lang="en-GB" sz="2400" b="1" dirty="0" err="1"/>
              <a:t>os</a:t>
            </a:r>
            <a:endParaRPr lang="en-GB" sz="2400" b="1" dirty="0"/>
          </a:p>
        </p:txBody>
      </p:sp>
      <p:sp>
        <p:nvSpPr>
          <p:cNvPr id="54" name="TextBox 53"/>
          <p:cNvSpPr txBox="1"/>
          <p:nvPr/>
        </p:nvSpPr>
        <p:spPr>
          <a:xfrm>
            <a:off x="5569923" y="5323707"/>
            <a:ext cx="2971800" cy="461665"/>
          </a:xfrm>
          <a:prstGeom prst="rect">
            <a:avLst/>
          </a:prstGeom>
          <a:noFill/>
        </p:spPr>
        <p:txBody>
          <a:bodyPr wrap="square" rtlCol="0">
            <a:spAutoFit/>
          </a:bodyPr>
          <a:lstStyle/>
          <a:p>
            <a:r>
              <a:rPr lang="en-GB" sz="2400" dirty="0" err="1"/>
              <a:t>activ</a:t>
            </a:r>
            <a:r>
              <a:rPr lang="en-GB" sz="2400" b="1" dirty="0" err="1"/>
              <a:t>os</a:t>
            </a:r>
            <a:endParaRPr lang="en-GB" sz="2400" b="1" dirty="0"/>
          </a:p>
        </p:txBody>
      </p:sp>
      <p:pic>
        <p:nvPicPr>
          <p:cNvPr id="1026" name="Picture 2" descr="Happy Boy Face Clipar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624" r="18528"/>
          <a:stretch/>
        </p:blipFill>
        <p:spPr bwMode="auto">
          <a:xfrm>
            <a:off x="4218271" y="-20710"/>
            <a:ext cx="800101" cy="13595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529472" y="2711244"/>
            <a:ext cx="1035658" cy="461665"/>
          </a:xfrm>
          <a:prstGeom prst="rect">
            <a:avLst/>
          </a:prstGeom>
          <a:noFill/>
        </p:spPr>
        <p:txBody>
          <a:bodyPr wrap="square" rtlCol="0">
            <a:spAutoFit/>
          </a:bodyPr>
          <a:lstStyle/>
          <a:p>
            <a:r>
              <a:rPr lang="en-GB" sz="2400" dirty="0"/>
              <a:t>hoy</a:t>
            </a:r>
          </a:p>
        </p:txBody>
      </p:sp>
      <p:sp>
        <p:nvSpPr>
          <p:cNvPr id="61" name="TextBox 60"/>
          <p:cNvSpPr txBox="1"/>
          <p:nvPr/>
        </p:nvSpPr>
        <p:spPr>
          <a:xfrm>
            <a:off x="8529472" y="3206962"/>
            <a:ext cx="1035658" cy="461665"/>
          </a:xfrm>
          <a:prstGeom prst="rect">
            <a:avLst/>
          </a:prstGeom>
          <a:noFill/>
        </p:spPr>
        <p:txBody>
          <a:bodyPr wrap="square" rtlCol="0">
            <a:spAutoFit/>
          </a:bodyPr>
          <a:lstStyle/>
          <a:p>
            <a:r>
              <a:rPr lang="en-GB" sz="2400" dirty="0"/>
              <a:t>hoy</a:t>
            </a:r>
          </a:p>
        </p:txBody>
      </p:sp>
      <p:sp>
        <p:nvSpPr>
          <p:cNvPr id="62" name="TextBox 61"/>
          <p:cNvSpPr txBox="1"/>
          <p:nvPr/>
        </p:nvSpPr>
        <p:spPr>
          <a:xfrm>
            <a:off x="8542395" y="3752888"/>
            <a:ext cx="2727440" cy="461665"/>
          </a:xfrm>
          <a:prstGeom prst="rect">
            <a:avLst/>
          </a:prstGeom>
          <a:noFill/>
        </p:spPr>
        <p:txBody>
          <a:bodyPr wrap="square" rtlCol="0">
            <a:spAutoFit/>
          </a:bodyPr>
          <a:lstStyle/>
          <a:p>
            <a:r>
              <a:rPr lang="en-GB" sz="2400" dirty="0"/>
              <a:t>en general</a:t>
            </a:r>
          </a:p>
        </p:txBody>
      </p:sp>
      <p:sp>
        <p:nvSpPr>
          <p:cNvPr id="63" name="TextBox 62"/>
          <p:cNvSpPr txBox="1"/>
          <p:nvPr/>
        </p:nvSpPr>
        <p:spPr>
          <a:xfrm>
            <a:off x="8554569" y="4302495"/>
            <a:ext cx="1037293" cy="461665"/>
          </a:xfrm>
          <a:prstGeom prst="rect">
            <a:avLst/>
          </a:prstGeom>
          <a:noFill/>
        </p:spPr>
        <p:txBody>
          <a:bodyPr wrap="square" rtlCol="0">
            <a:spAutoFit/>
          </a:bodyPr>
          <a:lstStyle/>
          <a:p>
            <a:r>
              <a:rPr lang="en-GB" sz="2400" dirty="0"/>
              <a:t>hoy</a:t>
            </a:r>
          </a:p>
        </p:txBody>
      </p:sp>
      <p:sp>
        <p:nvSpPr>
          <p:cNvPr id="64" name="TextBox 63"/>
          <p:cNvSpPr txBox="1"/>
          <p:nvPr/>
        </p:nvSpPr>
        <p:spPr>
          <a:xfrm>
            <a:off x="8566020" y="4807715"/>
            <a:ext cx="2727440" cy="461665"/>
          </a:xfrm>
          <a:prstGeom prst="rect">
            <a:avLst/>
          </a:prstGeom>
          <a:noFill/>
        </p:spPr>
        <p:txBody>
          <a:bodyPr wrap="square" rtlCol="0">
            <a:spAutoFit/>
          </a:bodyPr>
          <a:lstStyle/>
          <a:p>
            <a:r>
              <a:rPr lang="en-GB" sz="2400" dirty="0"/>
              <a:t>en general</a:t>
            </a:r>
          </a:p>
        </p:txBody>
      </p:sp>
      <p:sp>
        <p:nvSpPr>
          <p:cNvPr id="65" name="TextBox 64"/>
          <p:cNvSpPr txBox="1"/>
          <p:nvPr/>
        </p:nvSpPr>
        <p:spPr>
          <a:xfrm>
            <a:off x="8566020" y="5394328"/>
            <a:ext cx="1037293" cy="461665"/>
          </a:xfrm>
          <a:prstGeom prst="rect">
            <a:avLst/>
          </a:prstGeom>
          <a:noFill/>
        </p:spPr>
        <p:txBody>
          <a:bodyPr wrap="square" rtlCol="0">
            <a:spAutoFit/>
          </a:bodyPr>
          <a:lstStyle/>
          <a:p>
            <a:r>
              <a:rPr lang="en-GB" sz="2400" dirty="0"/>
              <a:t>hoy</a:t>
            </a:r>
          </a:p>
        </p:txBody>
      </p:sp>
      <p:sp>
        <p:nvSpPr>
          <p:cNvPr id="12" name="TextBox 11"/>
          <p:cNvSpPr txBox="1"/>
          <p:nvPr/>
        </p:nvSpPr>
        <p:spPr>
          <a:xfrm>
            <a:off x="120338" y="1244531"/>
            <a:ext cx="12986061" cy="707886"/>
          </a:xfrm>
          <a:prstGeom prst="rect">
            <a:avLst/>
          </a:prstGeom>
          <a:noFill/>
        </p:spPr>
        <p:txBody>
          <a:bodyPr wrap="square" rtlCol="0">
            <a:spAutoFit/>
          </a:bodyPr>
          <a:lstStyle/>
          <a:p>
            <a:r>
              <a:rPr lang="en-GB" sz="2000" dirty="0" err="1"/>
              <a:t>Escucha</a:t>
            </a:r>
            <a:r>
              <a:rPr lang="en-GB" sz="2000" dirty="0"/>
              <a:t> y </a:t>
            </a:r>
            <a:r>
              <a:rPr lang="en-GB" sz="2000" dirty="0" err="1"/>
              <a:t>marca</a:t>
            </a:r>
            <a:r>
              <a:rPr lang="en-GB" sz="2000" dirty="0"/>
              <a:t> </a:t>
            </a:r>
            <a:r>
              <a:rPr lang="en-GB" sz="2000" b="1" dirty="0"/>
              <a:t>A </a:t>
            </a:r>
            <a:r>
              <a:rPr lang="en-GB" sz="2000" dirty="0"/>
              <a:t>o </a:t>
            </a:r>
            <a:r>
              <a:rPr lang="en-GB" sz="2000" b="1" dirty="0"/>
              <a:t>B</a:t>
            </a:r>
            <a:r>
              <a:rPr lang="en-GB" sz="2000" dirty="0"/>
              <a:t> o </a:t>
            </a:r>
            <a:r>
              <a:rPr lang="en-GB" sz="2000" b="1" dirty="0"/>
              <a:t>A y B</a:t>
            </a:r>
            <a:r>
              <a:rPr lang="en-GB" sz="2000" dirty="0"/>
              <a:t>. Escribe </a:t>
            </a:r>
            <a:r>
              <a:rPr lang="en-GB" sz="2000" dirty="0" err="1"/>
              <a:t>el</a:t>
            </a:r>
            <a:r>
              <a:rPr lang="en-GB" sz="2000" dirty="0"/>
              <a:t> </a:t>
            </a:r>
            <a:r>
              <a:rPr lang="en-GB" sz="2000" dirty="0" err="1"/>
              <a:t>adjetivo</a:t>
            </a:r>
            <a:r>
              <a:rPr lang="en-GB" sz="2000" dirty="0"/>
              <a:t>. </a:t>
            </a:r>
            <a:br>
              <a:rPr lang="en-GB" sz="2000" dirty="0"/>
            </a:br>
            <a:r>
              <a:rPr lang="en-GB" sz="2000" dirty="0" err="1"/>
              <a:t>Luego</a:t>
            </a:r>
            <a:r>
              <a:rPr lang="en-GB" sz="2000" dirty="0"/>
              <a:t>, </a:t>
            </a:r>
            <a:r>
              <a:rPr lang="en-GB" sz="2000" dirty="0" err="1"/>
              <a:t>escucha</a:t>
            </a:r>
            <a:r>
              <a:rPr lang="en-GB" sz="2000" dirty="0"/>
              <a:t> </a:t>
            </a:r>
            <a:r>
              <a:rPr lang="en-GB" sz="2000" dirty="0" err="1"/>
              <a:t>otra</a:t>
            </a:r>
            <a:r>
              <a:rPr lang="en-GB" sz="2000" dirty="0"/>
              <a:t> </a:t>
            </a:r>
            <a:r>
              <a:rPr lang="en-GB" sz="2000" dirty="0" err="1"/>
              <a:t>vez</a:t>
            </a:r>
            <a:r>
              <a:rPr lang="en-GB" sz="2000" dirty="0"/>
              <a:t>. </a:t>
            </a:r>
            <a:r>
              <a:rPr lang="es-ES" sz="2000" dirty="0"/>
              <a:t>Es ‘hoy’ o ‘en general’?</a:t>
            </a:r>
            <a:r>
              <a:rPr lang="en-GB" sz="2000" dirty="0"/>
              <a:t> </a:t>
            </a:r>
          </a:p>
        </p:txBody>
      </p:sp>
      <p:sp>
        <p:nvSpPr>
          <p:cNvPr id="6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70" name="Rounded Rectangle 44">
            <a:extLst>
              <a:ext uri="{FF2B5EF4-FFF2-40B4-BE49-F238E27FC236}">
                <a16:creationId xmlns:a16="http://schemas.microsoft.com/office/drawing/2014/main" id="{EADF9053-6314-40B6-87F7-A273A7C7BC40}"/>
              </a:ext>
            </a:extLst>
          </p:cNvPr>
          <p:cNvSpPr/>
          <p:nvPr/>
        </p:nvSpPr>
        <p:spPr>
          <a:xfrm>
            <a:off x="834774" y="3770909"/>
            <a:ext cx="1870573" cy="504455"/>
          </a:xfrm>
          <a:prstGeom prst="roundRect">
            <a:avLst/>
          </a:prstGeom>
          <a:noFill/>
          <a:ln w="3810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ounded Rectangle 44">
            <a:extLst>
              <a:ext uri="{FF2B5EF4-FFF2-40B4-BE49-F238E27FC236}">
                <a16:creationId xmlns:a16="http://schemas.microsoft.com/office/drawing/2014/main" id="{A0241EEE-EA4C-4B95-AD7A-52C4A9F540DB}"/>
              </a:ext>
            </a:extLst>
          </p:cNvPr>
          <p:cNvSpPr/>
          <p:nvPr/>
        </p:nvSpPr>
        <p:spPr>
          <a:xfrm>
            <a:off x="2737632" y="3784348"/>
            <a:ext cx="1870573" cy="504455"/>
          </a:xfrm>
          <a:prstGeom prst="roundRect">
            <a:avLst/>
          </a:prstGeom>
          <a:noFill/>
          <a:ln w="38100">
            <a:solidFill>
              <a:srgbClr val="3A5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459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3" grpId="0" animBg="1"/>
      <p:bldP spid="45" grpId="0" animBg="1"/>
      <p:bldP spid="46" grpId="0" animBg="1"/>
      <p:bldP spid="47" grpId="0" animBg="1"/>
      <p:bldP spid="6" grpId="0"/>
      <p:bldP spid="50" grpId="0"/>
      <p:bldP spid="51" grpId="0"/>
      <p:bldP spid="52" grpId="0"/>
      <p:bldP spid="53" grpId="0"/>
      <p:bldP spid="54" grpId="0"/>
      <p:bldP spid="10" grpId="0"/>
      <p:bldP spid="61" grpId="0"/>
      <p:bldP spid="62" grpId="0"/>
      <p:bldP spid="63" grpId="0"/>
      <p:bldP spid="64" grpId="0"/>
      <p:bldP spid="65" grpId="0"/>
      <p:bldP spid="70" grpId="0" animBg="1"/>
      <p:bldP spid="7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844800" cy="647577"/>
          </a:xfrm>
        </p:spPr>
        <p:txBody>
          <a:bodyPr>
            <a:normAutofit/>
          </a:bodyPr>
          <a:lstStyle/>
          <a:p>
            <a:r>
              <a:rPr lang="en-GB" sz="2800" b="1" dirty="0">
                <a:solidFill>
                  <a:schemeClr val="bg1"/>
                </a:solidFill>
              </a:rPr>
              <a:t>¿Ser or estar?</a:t>
            </a:r>
          </a:p>
        </p:txBody>
      </p:sp>
      <p:sp>
        <p:nvSpPr>
          <p:cNvPr id="15" name="TextBox 14"/>
          <p:cNvSpPr txBox="1"/>
          <p:nvPr/>
        </p:nvSpPr>
        <p:spPr>
          <a:xfrm>
            <a:off x="192947" y="1194557"/>
            <a:ext cx="1180610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strike="noStrike" kern="1200" cap="none" spc="0" normalizeH="0" baseline="0" noProof="0" dirty="0">
                <a:ln>
                  <a:noFill/>
                </a:ln>
                <a:effectLst/>
                <a:uLnTx/>
                <a:uFillTx/>
                <a:latin typeface="Century Gothic" panose="020B0502020202020204" pitchFamily="34" charset="0"/>
                <a:ea typeface="+mn-ea"/>
                <a:cs typeface="+mn-cs"/>
              </a:rPr>
              <a:t>Lee las </a:t>
            </a:r>
            <a:r>
              <a:rPr kumimoji="0" lang="en-GB" sz="2400" b="0" i="0" strike="noStrike" kern="1200" cap="none" spc="0" normalizeH="0" baseline="0" noProof="0" dirty="0" err="1">
                <a:ln>
                  <a:noFill/>
                </a:ln>
                <a:effectLst/>
                <a:uLnTx/>
                <a:uFillTx/>
                <a:latin typeface="Century Gothic" panose="020B0502020202020204" pitchFamily="34" charset="0"/>
                <a:ea typeface="+mn-ea"/>
                <a:cs typeface="+mn-cs"/>
              </a:rPr>
              <a:t>frases</a:t>
            </a:r>
            <a:r>
              <a:rPr kumimoji="0" lang="en-GB" sz="2400" b="0" i="0" strike="noStrike" kern="1200" cap="none" spc="0" normalizeH="0" baseline="0" noProof="0" dirty="0">
                <a:ln>
                  <a:noFill/>
                </a:ln>
                <a:effectLst/>
                <a:uLnTx/>
                <a:uFillTx/>
                <a:latin typeface="Century Gothic" panose="020B0502020202020204" pitchFamily="34" charset="0"/>
                <a:ea typeface="+mn-ea"/>
                <a:cs typeface="+mn-cs"/>
              </a:rPr>
              <a:t>. ¿</a:t>
            </a:r>
            <a:r>
              <a:rPr lang="en-GB" sz="2400" noProof="0" dirty="0">
                <a:latin typeface="Century Gothic" panose="020B0502020202020204" pitchFamily="34" charset="0"/>
              </a:rPr>
              <a:t>Es </a:t>
            </a:r>
            <a:r>
              <a:rPr lang="en-GB" sz="2400" noProof="0" dirty="0" err="1">
                <a:latin typeface="Century Gothic" panose="020B0502020202020204" pitchFamily="34" charset="0"/>
              </a:rPr>
              <a:t>necesario</a:t>
            </a:r>
            <a:r>
              <a:rPr lang="en-GB" sz="2400" noProof="0" dirty="0">
                <a:latin typeface="Century Gothic" panose="020B0502020202020204" pitchFamily="34" charset="0"/>
              </a:rPr>
              <a:t> usar ‘ser’ o ‘estar’ en español?</a:t>
            </a:r>
            <a:endParaRPr kumimoji="0" lang="en-GB" sz="2400" b="0" i="0" strike="noStrike" kern="1200" cap="none" spc="0" normalizeH="0" baseline="0" noProof="0" dirty="0">
              <a:ln>
                <a:noFill/>
              </a:ln>
              <a:effectLst/>
              <a:uLnTx/>
              <a:uFillTx/>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54878927"/>
              </p:ext>
            </p:extLst>
          </p:nvPr>
        </p:nvGraphicFramePr>
        <p:xfrm>
          <a:off x="2107747" y="2080152"/>
          <a:ext cx="7552656" cy="2743200"/>
        </p:xfrm>
        <a:graphic>
          <a:graphicData uri="http://schemas.openxmlformats.org/drawingml/2006/table">
            <a:tbl>
              <a:tblPr firstRow="1" bandRow="1">
                <a:tableStyleId>{BDBED569-4797-4DF1-A0F4-6AAB3CD982D8}</a:tableStyleId>
              </a:tblPr>
              <a:tblGrid>
                <a:gridCol w="657674">
                  <a:extLst>
                    <a:ext uri="{9D8B030D-6E8A-4147-A177-3AD203B41FA5}">
                      <a16:colId xmlns:a16="http://schemas.microsoft.com/office/drawing/2014/main" val="945933073"/>
                    </a:ext>
                  </a:extLst>
                </a:gridCol>
                <a:gridCol w="5702528">
                  <a:extLst>
                    <a:ext uri="{9D8B030D-6E8A-4147-A177-3AD203B41FA5}">
                      <a16:colId xmlns:a16="http://schemas.microsoft.com/office/drawing/2014/main" val="3946804162"/>
                    </a:ext>
                  </a:extLst>
                </a:gridCol>
                <a:gridCol w="1192454">
                  <a:extLst>
                    <a:ext uri="{9D8B030D-6E8A-4147-A177-3AD203B41FA5}">
                      <a16:colId xmlns:a16="http://schemas.microsoft.com/office/drawing/2014/main" val="3374400163"/>
                    </a:ext>
                  </a:extLst>
                </a:gridCol>
              </a:tblGrid>
              <a:tr h="370840">
                <a:tc>
                  <a:txBody>
                    <a:bodyPr/>
                    <a:lstStyle/>
                    <a:p>
                      <a:pPr algn="ctr"/>
                      <a:r>
                        <a:rPr lang="en-GB" sz="2400" b="1" dirty="0">
                          <a:solidFill>
                            <a:schemeClr val="tx1"/>
                          </a:solidFill>
                        </a:rPr>
                        <a:t>1</a:t>
                      </a:r>
                    </a:p>
                  </a:txBody>
                  <a:tcPr/>
                </a:tc>
                <a:tc>
                  <a:txBody>
                    <a:bodyPr/>
                    <a:lstStyle/>
                    <a:p>
                      <a:r>
                        <a:rPr lang="en-GB" sz="2400" b="0" dirty="0">
                          <a:solidFill>
                            <a:schemeClr val="tx1"/>
                          </a:solidFill>
                        </a:rPr>
                        <a:t>The sky is dark today.</a:t>
                      </a:r>
                    </a:p>
                  </a:txBody>
                  <a:tcPr/>
                </a:tc>
                <a:tc>
                  <a:txBody>
                    <a:bodyPr/>
                    <a:lstStyle/>
                    <a:p>
                      <a:pPr algn="ctr"/>
                      <a:r>
                        <a:rPr lang="en-GB" sz="2400" b="1" dirty="0">
                          <a:solidFill>
                            <a:schemeClr val="tx1"/>
                          </a:solidFill>
                        </a:rPr>
                        <a:t>estar</a:t>
                      </a:r>
                    </a:p>
                  </a:txBody>
                  <a:tcPr anchor="ctr"/>
                </a:tc>
                <a:extLst>
                  <a:ext uri="{0D108BD9-81ED-4DB2-BD59-A6C34878D82A}">
                    <a16:rowId xmlns:a16="http://schemas.microsoft.com/office/drawing/2014/main" val="3389543370"/>
                  </a:ext>
                </a:extLst>
              </a:tr>
              <a:tr h="370840">
                <a:tc>
                  <a:txBody>
                    <a:bodyPr/>
                    <a:lstStyle/>
                    <a:p>
                      <a:pPr algn="ctr"/>
                      <a:r>
                        <a:rPr lang="en-GB" sz="2400" b="1" dirty="0">
                          <a:solidFill>
                            <a:schemeClr val="tx1"/>
                          </a:solidFill>
                        </a:rPr>
                        <a:t>2</a:t>
                      </a:r>
                    </a:p>
                  </a:txBody>
                  <a:tcPr/>
                </a:tc>
                <a:tc>
                  <a:txBody>
                    <a:bodyPr/>
                    <a:lstStyle/>
                    <a:p>
                      <a:r>
                        <a:rPr lang="en-GB" sz="2400" dirty="0">
                          <a:solidFill>
                            <a:schemeClr val="tx1"/>
                          </a:solidFill>
                        </a:rPr>
                        <a:t>We are</a:t>
                      </a:r>
                      <a:r>
                        <a:rPr lang="en-GB" sz="2400" baseline="0" dirty="0">
                          <a:solidFill>
                            <a:schemeClr val="tx1"/>
                          </a:solidFill>
                        </a:rPr>
                        <a:t> bored in the holidays.</a:t>
                      </a:r>
                      <a:endParaRPr lang="en-GB" sz="2400" dirty="0">
                        <a:solidFill>
                          <a:schemeClr val="tx1"/>
                        </a:solidFill>
                      </a:endParaRPr>
                    </a:p>
                  </a:txBody>
                  <a:tcPr/>
                </a:tc>
                <a:tc>
                  <a:txBody>
                    <a:bodyPr/>
                    <a:lstStyle/>
                    <a:p>
                      <a:pPr algn="ctr"/>
                      <a:r>
                        <a:rPr lang="en-GB" sz="2400" b="1" dirty="0">
                          <a:solidFill>
                            <a:schemeClr val="tx1"/>
                          </a:solidFill>
                        </a:rPr>
                        <a:t>estar</a:t>
                      </a:r>
                    </a:p>
                  </a:txBody>
                  <a:tcPr anchor="ctr"/>
                </a:tc>
                <a:extLst>
                  <a:ext uri="{0D108BD9-81ED-4DB2-BD59-A6C34878D82A}">
                    <a16:rowId xmlns:a16="http://schemas.microsoft.com/office/drawing/2014/main" val="2128128813"/>
                  </a:ext>
                </a:extLst>
              </a:tr>
              <a:tr h="370840">
                <a:tc>
                  <a:txBody>
                    <a:bodyPr/>
                    <a:lstStyle/>
                    <a:p>
                      <a:pPr algn="ctr"/>
                      <a:r>
                        <a:rPr lang="en-GB" sz="2400" b="1" dirty="0">
                          <a:solidFill>
                            <a:schemeClr val="tx1"/>
                          </a:solidFill>
                        </a:rPr>
                        <a:t>3</a:t>
                      </a:r>
                    </a:p>
                  </a:txBody>
                  <a:tcPr/>
                </a:tc>
                <a:tc>
                  <a:txBody>
                    <a:bodyPr/>
                    <a:lstStyle/>
                    <a:p>
                      <a:r>
                        <a:rPr lang="en-GB" sz="2400" dirty="0">
                          <a:solidFill>
                            <a:schemeClr val="tx1"/>
                          </a:solidFill>
                        </a:rPr>
                        <a:t>We are happy (in general).</a:t>
                      </a:r>
                    </a:p>
                  </a:txBody>
                  <a:tcPr/>
                </a:tc>
                <a:tc>
                  <a:txBody>
                    <a:bodyPr/>
                    <a:lstStyle/>
                    <a:p>
                      <a:pPr algn="ctr"/>
                      <a:r>
                        <a:rPr lang="en-GB" sz="2400" b="1" dirty="0">
                          <a:solidFill>
                            <a:schemeClr val="tx1"/>
                          </a:solidFill>
                        </a:rPr>
                        <a:t>ser</a:t>
                      </a:r>
                    </a:p>
                  </a:txBody>
                  <a:tcPr anchor="ctr"/>
                </a:tc>
                <a:extLst>
                  <a:ext uri="{0D108BD9-81ED-4DB2-BD59-A6C34878D82A}">
                    <a16:rowId xmlns:a16="http://schemas.microsoft.com/office/drawing/2014/main" val="2986014076"/>
                  </a:ext>
                </a:extLst>
              </a:tr>
              <a:tr h="370840">
                <a:tc>
                  <a:txBody>
                    <a:bodyPr/>
                    <a:lstStyle/>
                    <a:p>
                      <a:pPr algn="ctr"/>
                      <a:r>
                        <a:rPr lang="en-GB" sz="2400" b="1" dirty="0">
                          <a:solidFill>
                            <a:schemeClr val="tx1"/>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The</a:t>
                      </a:r>
                      <a:r>
                        <a:rPr lang="en-GB" sz="2400" baseline="0" dirty="0">
                          <a:solidFill>
                            <a:schemeClr val="tx1"/>
                          </a:solidFill>
                        </a:rPr>
                        <a:t> rivers are clear in the morning.</a:t>
                      </a:r>
                      <a:endParaRPr lang="en-GB" sz="2400" dirty="0">
                        <a:solidFill>
                          <a:schemeClr val="tx1"/>
                        </a:solidFill>
                      </a:endParaRPr>
                    </a:p>
                  </a:txBody>
                  <a:tcPr/>
                </a:tc>
                <a:tc>
                  <a:txBody>
                    <a:bodyPr/>
                    <a:lstStyle/>
                    <a:p>
                      <a:pPr algn="ctr"/>
                      <a:r>
                        <a:rPr lang="en-GB" sz="2400" b="1" dirty="0">
                          <a:solidFill>
                            <a:schemeClr val="tx1"/>
                          </a:solidFill>
                        </a:rPr>
                        <a:t>estar</a:t>
                      </a:r>
                    </a:p>
                  </a:txBody>
                  <a:tcPr anchor="ctr"/>
                </a:tc>
                <a:extLst>
                  <a:ext uri="{0D108BD9-81ED-4DB2-BD59-A6C34878D82A}">
                    <a16:rowId xmlns:a16="http://schemas.microsoft.com/office/drawing/2014/main" val="2960905885"/>
                  </a:ext>
                </a:extLst>
              </a:tr>
              <a:tr h="370840">
                <a:tc>
                  <a:txBody>
                    <a:bodyPr/>
                    <a:lstStyle/>
                    <a:p>
                      <a:pPr algn="ctr"/>
                      <a:r>
                        <a:rPr lang="en-GB" sz="2400" b="1" dirty="0">
                          <a:solidFill>
                            <a:schemeClr val="tx1"/>
                          </a:solidFill>
                        </a:rPr>
                        <a:t>5</a:t>
                      </a:r>
                    </a:p>
                  </a:txBody>
                  <a:tcPr/>
                </a:tc>
                <a:tc>
                  <a:txBody>
                    <a:bodyPr/>
                    <a:lstStyle/>
                    <a:p>
                      <a:r>
                        <a:rPr lang="en-GB" sz="2400" dirty="0">
                          <a:solidFill>
                            <a:schemeClr val="tx1"/>
                          </a:solidFill>
                        </a:rPr>
                        <a:t>The</a:t>
                      </a:r>
                      <a:r>
                        <a:rPr lang="en-GB" sz="2400" baseline="0" dirty="0">
                          <a:solidFill>
                            <a:schemeClr val="tx1"/>
                          </a:solidFill>
                        </a:rPr>
                        <a:t> authors are boring.</a:t>
                      </a:r>
                      <a:endParaRPr lang="en-GB" sz="2400" dirty="0">
                        <a:solidFill>
                          <a:schemeClr val="tx1"/>
                        </a:solidFill>
                      </a:endParaRPr>
                    </a:p>
                  </a:txBody>
                  <a:tcPr/>
                </a:tc>
                <a:tc>
                  <a:txBody>
                    <a:bodyPr/>
                    <a:lstStyle/>
                    <a:p>
                      <a:pPr algn="ctr"/>
                      <a:r>
                        <a:rPr lang="en-GB" sz="2400" b="1" dirty="0">
                          <a:solidFill>
                            <a:schemeClr val="tx1"/>
                          </a:solidFill>
                        </a:rPr>
                        <a:t>ser</a:t>
                      </a:r>
                    </a:p>
                  </a:txBody>
                  <a:tcPr anchor="ctr"/>
                </a:tc>
                <a:extLst>
                  <a:ext uri="{0D108BD9-81ED-4DB2-BD59-A6C34878D82A}">
                    <a16:rowId xmlns:a16="http://schemas.microsoft.com/office/drawing/2014/main" val="1756327307"/>
                  </a:ext>
                </a:extLst>
              </a:tr>
              <a:tr h="306693">
                <a:tc>
                  <a:txBody>
                    <a:bodyPr/>
                    <a:lstStyle/>
                    <a:p>
                      <a:pPr algn="ctr"/>
                      <a:r>
                        <a:rPr lang="en-GB" sz="2400" b="1" dirty="0">
                          <a:solidFill>
                            <a:schemeClr val="tx1"/>
                          </a:solidFill>
                        </a:rPr>
                        <a:t>6</a:t>
                      </a:r>
                    </a:p>
                  </a:txBody>
                  <a:tcPr/>
                </a:tc>
                <a:tc>
                  <a:txBody>
                    <a:bodyPr/>
                    <a:lstStyle/>
                    <a:p>
                      <a:r>
                        <a:rPr lang="en-GB" sz="2400" dirty="0">
                          <a:solidFill>
                            <a:schemeClr val="tx1"/>
                          </a:solidFill>
                        </a:rPr>
                        <a:t>The grandparents are tanned.</a:t>
                      </a:r>
                    </a:p>
                  </a:txBody>
                  <a:tcPr/>
                </a:tc>
                <a:tc>
                  <a:txBody>
                    <a:bodyPr/>
                    <a:lstStyle/>
                    <a:p>
                      <a:pPr algn="ctr"/>
                      <a:r>
                        <a:rPr lang="en-GB" sz="2400" b="1" dirty="0">
                          <a:solidFill>
                            <a:schemeClr val="tx1"/>
                          </a:solidFill>
                        </a:rPr>
                        <a:t>estar</a:t>
                      </a:r>
                    </a:p>
                  </a:txBody>
                  <a:tcPr anchor="ctr"/>
                </a:tc>
                <a:extLst>
                  <a:ext uri="{0D108BD9-81ED-4DB2-BD59-A6C34878D82A}">
                    <a16:rowId xmlns:a16="http://schemas.microsoft.com/office/drawing/2014/main" val="4005541510"/>
                  </a:ext>
                </a:extLst>
              </a:tr>
            </a:tbl>
          </a:graphicData>
        </a:graphic>
      </p:graphicFrame>
      <p:sp>
        <p:nvSpPr>
          <p:cNvPr id="7" name="Rectangle 6"/>
          <p:cNvSpPr/>
          <p:nvPr/>
        </p:nvSpPr>
        <p:spPr>
          <a:xfrm>
            <a:off x="8684645" y="2181761"/>
            <a:ext cx="828000"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8684645" y="2607370"/>
            <a:ext cx="828000" cy="324000"/>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1">
            <a:extLst>
              <a:ext uri="{FF2B5EF4-FFF2-40B4-BE49-F238E27FC236}">
                <a16:creationId xmlns:a16="http://schemas.microsoft.com/office/drawing/2014/main" id="{8DA92F65-B6BE-4125-B438-A85E57FBA2D7}"/>
              </a:ext>
            </a:extLst>
          </p:cNvPr>
          <p:cNvSpPr/>
          <p:nvPr/>
        </p:nvSpPr>
        <p:spPr>
          <a:xfrm>
            <a:off x="11214100" y="258166"/>
            <a:ext cx="714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21" name="Rectangle 20">
            <a:extLst>
              <a:ext uri="{FF2B5EF4-FFF2-40B4-BE49-F238E27FC236}">
                <a16:creationId xmlns:a16="http://schemas.microsoft.com/office/drawing/2014/main" id="{E960066A-33A5-4BBA-99B6-62FDBB9C184D}"/>
              </a:ext>
            </a:extLst>
          </p:cNvPr>
          <p:cNvSpPr/>
          <p:nvPr/>
        </p:nvSpPr>
        <p:spPr>
          <a:xfrm>
            <a:off x="8684645" y="3105000"/>
            <a:ext cx="828000"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57DC830-2F27-4328-B1C4-75803297ACC0}"/>
              </a:ext>
            </a:extLst>
          </p:cNvPr>
          <p:cNvSpPr/>
          <p:nvPr/>
        </p:nvSpPr>
        <p:spPr>
          <a:xfrm>
            <a:off x="8684645" y="3569344"/>
            <a:ext cx="828000" cy="324000"/>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F0FAE01-7678-4F3F-82D0-D7011B3D5D18}"/>
              </a:ext>
            </a:extLst>
          </p:cNvPr>
          <p:cNvSpPr/>
          <p:nvPr/>
        </p:nvSpPr>
        <p:spPr>
          <a:xfrm>
            <a:off x="8675919" y="4011417"/>
            <a:ext cx="828000"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4E71C9B-7101-4B8C-9EC7-56A25EAE737E}"/>
              </a:ext>
            </a:extLst>
          </p:cNvPr>
          <p:cNvSpPr/>
          <p:nvPr/>
        </p:nvSpPr>
        <p:spPr>
          <a:xfrm>
            <a:off x="8675919" y="4445620"/>
            <a:ext cx="828000" cy="324000"/>
          </a:xfrm>
          <a:prstGeom prst="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037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7" grpId="0" animBg="1"/>
      <p:bldP spid="21" grpId="0" animBg="1"/>
      <p:bldP spid="22" grpId="0" animBg="1"/>
      <p:bldP spid="23"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844800" cy="647577"/>
          </a:xfrm>
        </p:spPr>
        <p:txBody>
          <a:bodyPr>
            <a:normAutofit/>
          </a:bodyPr>
          <a:lstStyle/>
          <a:p>
            <a:r>
              <a:rPr lang="en-GB" sz="2800" b="1" dirty="0">
                <a:solidFill>
                  <a:schemeClr val="bg1"/>
                </a:solidFill>
              </a:rPr>
              <a:t>¿Ser or estar?</a:t>
            </a:r>
          </a:p>
        </p:txBody>
      </p:sp>
      <p:graphicFrame>
        <p:nvGraphicFramePr>
          <p:cNvPr id="3" name="Table 2"/>
          <p:cNvGraphicFramePr>
            <a:graphicFrameLocks noGrp="1"/>
          </p:cNvGraphicFramePr>
          <p:nvPr>
            <p:extLst>
              <p:ext uri="{D42A27DB-BD31-4B8C-83A1-F6EECF244321}">
                <p14:modId xmlns:p14="http://schemas.microsoft.com/office/powerpoint/2010/main" val="1136385928"/>
              </p:ext>
            </p:extLst>
          </p:nvPr>
        </p:nvGraphicFramePr>
        <p:xfrm>
          <a:off x="249919" y="2057400"/>
          <a:ext cx="6963681" cy="2743200"/>
        </p:xfrm>
        <a:graphic>
          <a:graphicData uri="http://schemas.openxmlformats.org/drawingml/2006/table">
            <a:tbl>
              <a:tblPr firstRow="1" bandRow="1">
                <a:tableStyleId>{BDBED569-4797-4DF1-A0F4-6AAB3CD982D8}</a:tableStyleId>
              </a:tblPr>
              <a:tblGrid>
                <a:gridCol w="657674">
                  <a:extLst>
                    <a:ext uri="{9D8B030D-6E8A-4147-A177-3AD203B41FA5}">
                      <a16:colId xmlns:a16="http://schemas.microsoft.com/office/drawing/2014/main" val="945933073"/>
                    </a:ext>
                  </a:extLst>
                </a:gridCol>
                <a:gridCol w="5260978">
                  <a:extLst>
                    <a:ext uri="{9D8B030D-6E8A-4147-A177-3AD203B41FA5}">
                      <a16:colId xmlns:a16="http://schemas.microsoft.com/office/drawing/2014/main" val="3946804162"/>
                    </a:ext>
                  </a:extLst>
                </a:gridCol>
                <a:gridCol w="1045029">
                  <a:extLst>
                    <a:ext uri="{9D8B030D-6E8A-4147-A177-3AD203B41FA5}">
                      <a16:colId xmlns:a16="http://schemas.microsoft.com/office/drawing/2014/main" val="3374400163"/>
                    </a:ext>
                  </a:extLst>
                </a:gridCol>
              </a:tblGrid>
              <a:tr h="370840">
                <a:tc>
                  <a:txBody>
                    <a:bodyPr/>
                    <a:lstStyle/>
                    <a:p>
                      <a:pPr algn="ctr"/>
                      <a:r>
                        <a:rPr lang="en-GB" sz="2400" b="1" dirty="0">
                          <a:solidFill>
                            <a:schemeClr val="tx1"/>
                          </a:solidFill>
                        </a:rPr>
                        <a:t>1</a:t>
                      </a:r>
                    </a:p>
                  </a:txBody>
                  <a:tcPr/>
                </a:tc>
                <a:tc>
                  <a:txBody>
                    <a:bodyPr/>
                    <a:lstStyle/>
                    <a:p>
                      <a:r>
                        <a:rPr lang="en-GB" sz="2400" b="0" dirty="0">
                          <a:solidFill>
                            <a:schemeClr val="tx1"/>
                          </a:solidFill>
                        </a:rPr>
                        <a:t>The sky </a:t>
                      </a:r>
                      <a:r>
                        <a:rPr lang="en-GB" sz="2400" b="0" u="sng" dirty="0">
                          <a:solidFill>
                            <a:schemeClr val="tx1"/>
                          </a:solidFill>
                        </a:rPr>
                        <a:t>is dark</a:t>
                      </a:r>
                      <a:r>
                        <a:rPr lang="en-GB" sz="2400" b="0" dirty="0">
                          <a:solidFill>
                            <a:schemeClr val="tx1"/>
                          </a:solidFill>
                        </a:rPr>
                        <a:t> today.</a:t>
                      </a:r>
                    </a:p>
                  </a:txBody>
                  <a:tcPr/>
                </a:tc>
                <a:tc>
                  <a:txBody>
                    <a:bodyPr/>
                    <a:lstStyle/>
                    <a:p>
                      <a:pPr algn="ctr"/>
                      <a:r>
                        <a:rPr lang="en-GB" sz="2400" b="1" dirty="0">
                          <a:solidFill>
                            <a:schemeClr val="tx1"/>
                          </a:solidFill>
                        </a:rPr>
                        <a:t>estar</a:t>
                      </a:r>
                    </a:p>
                  </a:txBody>
                  <a:tcPr anchor="ctr"/>
                </a:tc>
                <a:extLst>
                  <a:ext uri="{0D108BD9-81ED-4DB2-BD59-A6C34878D82A}">
                    <a16:rowId xmlns:a16="http://schemas.microsoft.com/office/drawing/2014/main" val="3389543370"/>
                  </a:ext>
                </a:extLst>
              </a:tr>
              <a:tr h="370840">
                <a:tc>
                  <a:txBody>
                    <a:bodyPr/>
                    <a:lstStyle/>
                    <a:p>
                      <a:pPr algn="ctr"/>
                      <a:r>
                        <a:rPr lang="en-GB" sz="2400" b="1" dirty="0">
                          <a:solidFill>
                            <a:schemeClr val="tx1"/>
                          </a:solidFill>
                        </a:rPr>
                        <a:t>2</a:t>
                      </a:r>
                    </a:p>
                  </a:txBody>
                  <a:tcPr/>
                </a:tc>
                <a:tc>
                  <a:txBody>
                    <a:bodyPr/>
                    <a:lstStyle/>
                    <a:p>
                      <a:r>
                        <a:rPr lang="en-GB" sz="2400" u="sng" dirty="0">
                          <a:solidFill>
                            <a:schemeClr val="tx1"/>
                          </a:solidFill>
                        </a:rPr>
                        <a:t>We are</a:t>
                      </a:r>
                      <a:r>
                        <a:rPr lang="en-GB" sz="2400" u="sng" baseline="0" dirty="0">
                          <a:solidFill>
                            <a:schemeClr val="tx1"/>
                          </a:solidFill>
                        </a:rPr>
                        <a:t> bored </a:t>
                      </a:r>
                      <a:r>
                        <a:rPr lang="en-GB" sz="2400" baseline="0" dirty="0">
                          <a:solidFill>
                            <a:schemeClr val="tx1"/>
                          </a:solidFill>
                        </a:rPr>
                        <a:t>in the holidays.</a:t>
                      </a:r>
                      <a:endParaRPr lang="en-GB" sz="2400" dirty="0">
                        <a:solidFill>
                          <a:schemeClr val="tx1"/>
                        </a:solidFill>
                      </a:endParaRPr>
                    </a:p>
                  </a:txBody>
                  <a:tcPr/>
                </a:tc>
                <a:tc>
                  <a:txBody>
                    <a:bodyPr/>
                    <a:lstStyle/>
                    <a:p>
                      <a:pPr algn="ctr"/>
                      <a:r>
                        <a:rPr lang="en-GB" sz="2400" b="1" dirty="0">
                          <a:solidFill>
                            <a:schemeClr val="tx1"/>
                          </a:solidFill>
                        </a:rPr>
                        <a:t>estar</a:t>
                      </a:r>
                    </a:p>
                  </a:txBody>
                  <a:tcPr anchor="ctr"/>
                </a:tc>
                <a:extLst>
                  <a:ext uri="{0D108BD9-81ED-4DB2-BD59-A6C34878D82A}">
                    <a16:rowId xmlns:a16="http://schemas.microsoft.com/office/drawing/2014/main" val="2128128813"/>
                  </a:ext>
                </a:extLst>
              </a:tr>
              <a:tr h="370840">
                <a:tc>
                  <a:txBody>
                    <a:bodyPr/>
                    <a:lstStyle/>
                    <a:p>
                      <a:pPr algn="ctr"/>
                      <a:r>
                        <a:rPr lang="en-GB" sz="2400" b="1" dirty="0">
                          <a:solidFill>
                            <a:schemeClr val="tx1"/>
                          </a:solidFill>
                        </a:rPr>
                        <a:t>3</a:t>
                      </a:r>
                    </a:p>
                  </a:txBody>
                  <a:tcPr/>
                </a:tc>
                <a:tc>
                  <a:txBody>
                    <a:bodyPr/>
                    <a:lstStyle/>
                    <a:p>
                      <a:r>
                        <a:rPr lang="en-GB" sz="2400" u="sng" dirty="0">
                          <a:solidFill>
                            <a:schemeClr val="tx1"/>
                          </a:solidFill>
                        </a:rPr>
                        <a:t>We are happy </a:t>
                      </a:r>
                      <a:r>
                        <a:rPr lang="en-GB" sz="2400" dirty="0">
                          <a:solidFill>
                            <a:schemeClr val="tx1"/>
                          </a:solidFill>
                        </a:rPr>
                        <a:t>(in general).</a:t>
                      </a:r>
                    </a:p>
                  </a:txBody>
                  <a:tcPr/>
                </a:tc>
                <a:tc>
                  <a:txBody>
                    <a:bodyPr/>
                    <a:lstStyle/>
                    <a:p>
                      <a:pPr algn="ctr"/>
                      <a:r>
                        <a:rPr lang="en-GB" sz="2400" b="1" dirty="0">
                          <a:solidFill>
                            <a:schemeClr val="tx1"/>
                          </a:solidFill>
                        </a:rPr>
                        <a:t>ser</a:t>
                      </a:r>
                    </a:p>
                  </a:txBody>
                  <a:tcPr anchor="ctr"/>
                </a:tc>
                <a:extLst>
                  <a:ext uri="{0D108BD9-81ED-4DB2-BD59-A6C34878D82A}">
                    <a16:rowId xmlns:a16="http://schemas.microsoft.com/office/drawing/2014/main" val="2986014076"/>
                  </a:ext>
                </a:extLst>
              </a:tr>
              <a:tr h="370840">
                <a:tc>
                  <a:txBody>
                    <a:bodyPr/>
                    <a:lstStyle/>
                    <a:p>
                      <a:pPr algn="ctr"/>
                      <a:r>
                        <a:rPr lang="en-GB" sz="2400" b="1" dirty="0">
                          <a:solidFill>
                            <a:schemeClr val="tx1"/>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u="sng" dirty="0">
                          <a:solidFill>
                            <a:schemeClr val="tx1"/>
                          </a:solidFill>
                        </a:rPr>
                        <a:t>The</a:t>
                      </a:r>
                      <a:r>
                        <a:rPr lang="en-GB" sz="2400" u="sng" baseline="0" dirty="0">
                          <a:solidFill>
                            <a:schemeClr val="tx1"/>
                          </a:solidFill>
                        </a:rPr>
                        <a:t> rivers are clear </a:t>
                      </a:r>
                      <a:r>
                        <a:rPr lang="en-GB" sz="2400" baseline="0" dirty="0">
                          <a:solidFill>
                            <a:schemeClr val="tx1"/>
                          </a:solidFill>
                        </a:rPr>
                        <a:t>in the morning.</a:t>
                      </a:r>
                      <a:endParaRPr lang="en-GB" sz="2400" dirty="0">
                        <a:solidFill>
                          <a:schemeClr val="tx1"/>
                        </a:solidFill>
                      </a:endParaRPr>
                    </a:p>
                  </a:txBody>
                  <a:tcPr/>
                </a:tc>
                <a:tc>
                  <a:txBody>
                    <a:bodyPr/>
                    <a:lstStyle/>
                    <a:p>
                      <a:pPr algn="ctr"/>
                      <a:r>
                        <a:rPr lang="en-GB" sz="2400" b="1" dirty="0">
                          <a:solidFill>
                            <a:schemeClr val="tx1"/>
                          </a:solidFill>
                        </a:rPr>
                        <a:t>estar</a:t>
                      </a:r>
                    </a:p>
                  </a:txBody>
                  <a:tcPr anchor="ctr"/>
                </a:tc>
                <a:extLst>
                  <a:ext uri="{0D108BD9-81ED-4DB2-BD59-A6C34878D82A}">
                    <a16:rowId xmlns:a16="http://schemas.microsoft.com/office/drawing/2014/main" val="2960905885"/>
                  </a:ext>
                </a:extLst>
              </a:tr>
              <a:tr h="370840">
                <a:tc>
                  <a:txBody>
                    <a:bodyPr/>
                    <a:lstStyle/>
                    <a:p>
                      <a:pPr algn="ctr"/>
                      <a:r>
                        <a:rPr lang="en-GB" sz="2400" b="1" dirty="0">
                          <a:solidFill>
                            <a:schemeClr val="tx1"/>
                          </a:solidFill>
                        </a:rPr>
                        <a:t>5</a:t>
                      </a:r>
                    </a:p>
                  </a:txBody>
                  <a:tcPr/>
                </a:tc>
                <a:tc>
                  <a:txBody>
                    <a:bodyPr/>
                    <a:lstStyle/>
                    <a:p>
                      <a:r>
                        <a:rPr lang="en-GB" sz="2400" dirty="0">
                          <a:solidFill>
                            <a:schemeClr val="tx1"/>
                          </a:solidFill>
                        </a:rPr>
                        <a:t>The</a:t>
                      </a:r>
                      <a:r>
                        <a:rPr lang="en-GB" sz="2400" baseline="0" dirty="0">
                          <a:solidFill>
                            <a:schemeClr val="tx1"/>
                          </a:solidFill>
                        </a:rPr>
                        <a:t> authors </a:t>
                      </a:r>
                      <a:r>
                        <a:rPr lang="en-GB" sz="2400" u="sng" baseline="0" dirty="0">
                          <a:solidFill>
                            <a:schemeClr val="tx1"/>
                          </a:solidFill>
                        </a:rPr>
                        <a:t>are boring</a:t>
                      </a:r>
                      <a:r>
                        <a:rPr lang="en-GB" sz="2400" baseline="0" dirty="0">
                          <a:solidFill>
                            <a:schemeClr val="tx1"/>
                          </a:solidFill>
                        </a:rPr>
                        <a:t>.</a:t>
                      </a:r>
                      <a:endParaRPr lang="en-GB" sz="2400" dirty="0">
                        <a:solidFill>
                          <a:schemeClr val="tx1"/>
                        </a:solidFill>
                      </a:endParaRPr>
                    </a:p>
                  </a:txBody>
                  <a:tcPr/>
                </a:tc>
                <a:tc>
                  <a:txBody>
                    <a:bodyPr/>
                    <a:lstStyle/>
                    <a:p>
                      <a:pPr algn="ctr"/>
                      <a:r>
                        <a:rPr lang="en-GB" sz="2400" b="1" dirty="0">
                          <a:solidFill>
                            <a:schemeClr val="tx1"/>
                          </a:solidFill>
                        </a:rPr>
                        <a:t>ser</a:t>
                      </a:r>
                    </a:p>
                  </a:txBody>
                  <a:tcPr anchor="ctr"/>
                </a:tc>
                <a:extLst>
                  <a:ext uri="{0D108BD9-81ED-4DB2-BD59-A6C34878D82A}">
                    <a16:rowId xmlns:a16="http://schemas.microsoft.com/office/drawing/2014/main" val="1756327307"/>
                  </a:ext>
                </a:extLst>
              </a:tr>
              <a:tr h="306693">
                <a:tc>
                  <a:txBody>
                    <a:bodyPr/>
                    <a:lstStyle/>
                    <a:p>
                      <a:pPr algn="ctr"/>
                      <a:r>
                        <a:rPr lang="en-GB" sz="2400" b="1" dirty="0">
                          <a:solidFill>
                            <a:schemeClr val="tx1"/>
                          </a:solidFill>
                        </a:rPr>
                        <a:t>6</a:t>
                      </a:r>
                    </a:p>
                  </a:txBody>
                  <a:tcPr/>
                </a:tc>
                <a:tc>
                  <a:txBody>
                    <a:bodyPr/>
                    <a:lstStyle/>
                    <a:p>
                      <a:r>
                        <a:rPr lang="en-GB" sz="2400" u="sng" dirty="0">
                          <a:solidFill>
                            <a:schemeClr val="tx1"/>
                          </a:solidFill>
                        </a:rPr>
                        <a:t>The grandparents are tanned</a:t>
                      </a:r>
                      <a:r>
                        <a:rPr lang="en-GB" sz="2400" dirty="0">
                          <a:solidFill>
                            <a:schemeClr val="tx1"/>
                          </a:solidFill>
                        </a:rPr>
                        <a:t>.</a:t>
                      </a:r>
                    </a:p>
                  </a:txBody>
                  <a:tcPr/>
                </a:tc>
                <a:tc>
                  <a:txBody>
                    <a:bodyPr/>
                    <a:lstStyle/>
                    <a:p>
                      <a:pPr algn="ctr"/>
                      <a:r>
                        <a:rPr lang="en-GB" sz="2400" b="1" dirty="0">
                          <a:solidFill>
                            <a:schemeClr val="tx1"/>
                          </a:solidFill>
                        </a:rPr>
                        <a:t>estar</a:t>
                      </a:r>
                    </a:p>
                  </a:txBody>
                  <a:tcPr anchor="ctr"/>
                </a:tc>
                <a:extLst>
                  <a:ext uri="{0D108BD9-81ED-4DB2-BD59-A6C34878D82A}">
                    <a16:rowId xmlns:a16="http://schemas.microsoft.com/office/drawing/2014/main" val="4005541510"/>
                  </a:ext>
                </a:extLst>
              </a:tr>
            </a:tbl>
          </a:graphicData>
        </a:graphic>
      </p:graphicFrame>
      <p:sp>
        <p:nvSpPr>
          <p:cNvPr id="20" name="Rounded Rectangle 11">
            <a:extLst>
              <a:ext uri="{FF2B5EF4-FFF2-40B4-BE49-F238E27FC236}">
                <a16:creationId xmlns:a16="http://schemas.microsoft.com/office/drawing/2014/main" id="{8DA92F65-B6BE-4125-B438-A85E57FBA2D7}"/>
              </a:ext>
            </a:extLst>
          </p:cNvPr>
          <p:cNvSpPr/>
          <p:nvPr/>
        </p:nvSpPr>
        <p:spPr>
          <a:xfrm>
            <a:off x="10755086" y="258166"/>
            <a:ext cx="1173057"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0A607D9D-C894-4963-AF2D-A8590B5166A5}"/>
              </a:ext>
            </a:extLst>
          </p:cNvPr>
          <p:cNvSpPr txBox="1"/>
          <p:nvPr/>
        </p:nvSpPr>
        <p:spPr>
          <a:xfrm>
            <a:off x="136513" y="1251802"/>
            <a:ext cx="11806106" cy="461665"/>
          </a:xfrm>
          <a:prstGeom prst="rect">
            <a:avLst/>
          </a:prstGeom>
          <a:noFill/>
        </p:spPr>
        <p:txBody>
          <a:bodyPr wrap="square" rtlCol="0">
            <a:spAutoFit/>
          </a:bodyPr>
          <a:lstStyle/>
          <a:p>
            <a:pPr>
              <a:defRPr/>
            </a:pPr>
            <a:r>
              <a:rPr lang="es-ES" sz="2400" dirty="0"/>
              <a:t>Escribe las palabras subrayadas en español.</a:t>
            </a:r>
          </a:p>
        </p:txBody>
      </p:sp>
      <p:graphicFrame>
        <p:nvGraphicFramePr>
          <p:cNvPr id="4" name="Table 3">
            <a:extLst>
              <a:ext uri="{FF2B5EF4-FFF2-40B4-BE49-F238E27FC236}">
                <a16:creationId xmlns:a16="http://schemas.microsoft.com/office/drawing/2014/main" id="{7281AFCB-D097-4868-B728-DB4E71C6B9CB}"/>
              </a:ext>
            </a:extLst>
          </p:cNvPr>
          <p:cNvGraphicFramePr>
            <a:graphicFrameLocks noGrp="1"/>
          </p:cNvGraphicFramePr>
          <p:nvPr>
            <p:extLst>
              <p:ext uri="{D42A27DB-BD31-4B8C-83A1-F6EECF244321}">
                <p14:modId xmlns:p14="http://schemas.microsoft.com/office/powerpoint/2010/main" val="3386970714"/>
              </p:ext>
            </p:extLst>
          </p:nvPr>
        </p:nvGraphicFramePr>
        <p:xfrm>
          <a:off x="7398657" y="2057400"/>
          <a:ext cx="4430486" cy="2743200"/>
        </p:xfrm>
        <a:graphic>
          <a:graphicData uri="http://schemas.openxmlformats.org/drawingml/2006/table">
            <a:tbl>
              <a:tblPr firstRow="1" bandRow="1">
                <a:tableStyleId>{BDBED569-4797-4DF1-A0F4-6AAB3CD982D8}</a:tableStyleId>
              </a:tblPr>
              <a:tblGrid>
                <a:gridCol w="4430486">
                  <a:extLst>
                    <a:ext uri="{9D8B030D-6E8A-4147-A177-3AD203B41FA5}">
                      <a16:colId xmlns:a16="http://schemas.microsoft.com/office/drawing/2014/main" val="1313932134"/>
                    </a:ext>
                  </a:extLst>
                </a:gridCol>
              </a:tblGrid>
              <a:tr h="370840">
                <a:tc>
                  <a:txBody>
                    <a:bodyPr/>
                    <a:lstStyle/>
                    <a:p>
                      <a:r>
                        <a:rPr lang="en-GB" sz="2400" b="1" u="none" dirty="0" err="1">
                          <a:solidFill>
                            <a:schemeClr val="tx1"/>
                          </a:solidFill>
                        </a:rPr>
                        <a:t>está</a:t>
                      </a:r>
                      <a:r>
                        <a:rPr lang="en-GB" sz="2400" b="1" u="none" dirty="0">
                          <a:solidFill>
                            <a:schemeClr val="tx1"/>
                          </a:solidFill>
                        </a:rPr>
                        <a:t> </a:t>
                      </a:r>
                      <a:r>
                        <a:rPr lang="en-GB" sz="2400" b="1" u="none" dirty="0" err="1">
                          <a:solidFill>
                            <a:schemeClr val="tx1"/>
                          </a:solidFill>
                        </a:rPr>
                        <a:t>oscuro</a:t>
                      </a:r>
                      <a:endParaRPr lang="en-GB" sz="2400" b="1" u="none" dirty="0">
                        <a:solidFill>
                          <a:schemeClr val="tx1"/>
                        </a:solidFill>
                      </a:endParaRPr>
                    </a:p>
                  </a:txBody>
                  <a:tcPr/>
                </a:tc>
                <a:extLst>
                  <a:ext uri="{0D108BD9-81ED-4DB2-BD59-A6C34878D82A}">
                    <a16:rowId xmlns:a16="http://schemas.microsoft.com/office/drawing/2014/main" val="1472718740"/>
                  </a:ext>
                </a:extLst>
              </a:tr>
              <a:tr h="370840">
                <a:tc>
                  <a:txBody>
                    <a:bodyPr/>
                    <a:lstStyle/>
                    <a:p>
                      <a:r>
                        <a:rPr lang="en-GB" sz="2400" b="1" u="none" dirty="0" err="1">
                          <a:solidFill>
                            <a:schemeClr val="tx1"/>
                          </a:solidFill>
                        </a:rPr>
                        <a:t>estamos</a:t>
                      </a:r>
                      <a:r>
                        <a:rPr lang="en-GB" sz="2400" b="1" u="none" dirty="0">
                          <a:solidFill>
                            <a:schemeClr val="tx1"/>
                          </a:solidFill>
                        </a:rPr>
                        <a:t> </a:t>
                      </a:r>
                      <a:r>
                        <a:rPr lang="en-GB" sz="2400" b="1" u="none" dirty="0" err="1">
                          <a:solidFill>
                            <a:schemeClr val="tx1"/>
                          </a:solidFill>
                        </a:rPr>
                        <a:t>aburridos</a:t>
                      </a:r>
                      <a:endParaRPr lang="en-GB" sz="2400" b="1" u="none" dirty="0">
                        <a:solidFill>
                          <a:schemeClr val="tx1"/>
                        </a:solidFill>
                      </a:endParaRPr>
                    </a:p>
                  </a:txBody>
                  <a:tcPr/>
                </a:tc>
                <a:extLst>
                  <a:ext uri="{0D108BD9-81ED-4DB2-BD59-A6C34878D82A}">
                    <a16:rowId xmlns:a16="http://schemas.microsoft.com/office/drawing/2014/main" val="261304274"/>
                  </a:ext>
                </a:extLst>
              </a:tr>
              <a:tr h="370840">
                <a:tc>
                  <a:txBody>
                    <a:bodyPr/>
                    <a:lstStyle/>
                    <a:p>
                      <a:r>
                        <a:rPr lang="en-GB" sz="2400" b="1" u="none" dirty="0" err="1">
                          <a:solidFill>
                            <a:schemeClr val="tx1"/>
                          </a:solidFill>
                        </a:rPr>
                        <a:t>somos</a:t>
                      </a:r>
                      <a:r>
                        <a:rPr lang="en-GB" sz="2400" b="1" u="none" dirty="0">
                          <a:solidFill>
                            <a:schemeClr val="tx1"/>
                          </a:solidFill>
                        </a:rPr>
                        <a:t> </a:t>
                      </a:r>
                      <a:r>
                        <a:rPr lang="en-GB" sz="2400" b="1" u="none" dirty="0" err="1">
                          <a:solidFill>
                            <a:schemeClr val="tx1"/>
                          </a:solidFill>
                        </a:rPr>
                        <a:t>felices</a:t>
                      </a:r>
                      <a:endParaRPr lang="en-GB" sz="2400" b="1" u="none" dirty="0">
                        <a:solidFill>
                          <a:schemeClr val="tx1"/>
                        </a:solidFill>
                      </a:endParaRPr>
                    </a:p>
                  </a:txBody>
                  <a:tcPr/>
                </a:tc>
                <a:extLst>
                  <a:ext uri="{0D108BD9-81ED-4DB2-BD59-A6C34878D82A}">
                    <a16:rowId xmlns:a16="http://schemas.microsoft.com/office/drawing/2014/main" val="15059992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u="none" dirty="0">
                          <a:solidFill>
                            <a:schemeClr val="tx1"/>
                          </a:solidFill>
                        </a:rPr>
                        <a:t>los </a:t>
                      </a:r>
                      <a:r>
                        <a:rPr lang="en-GB" sz="2400" b="1" u="none" dirty="0" err="1">
                          <a:solidFill>
                            <a:schemeClr val="tx1"/>
                          </a:solidFill>
                        </a:rPr>
                        <a:t>ríos</a:t>
                      </a:r>
                      <a:r>
                        <a:rPr lang="en-GB" sz="2400" b="1" u="none" dirty="0">
                          <a:solidFill>
                            <a:schemeClr val="tx1"/>
                          </a:solidFill>
                        </a:rPr>
                        <a:t> </a:t>
                      </a:r>
                      <a:r>
                        <a:rPr lang="en-GB" sz="2400" b="1" u="none" dirty="0" err="1">
                          <a:solidFill>
                            <a:schemeClr val="tx1"/>
                          </a:solidFill>
                        </a:rPr>
                        <a:t>están</a:t>
                      </a:r>
                      <a:r>
                        <a:rPr lang="en-GB" sz="2400" b="1" u="none" dirty="0">
                          <a:solidFill>
                            <a:schemeClr val="tx1"/>
                          </a:solidFill>
                        </a:rPr>
                        <a:t> claros</a:t>
                      </a:r>
                    </a:p>
                  </a:txBody>
                  <a:tcPr/>
                </a:tc>
                <a:extLst>
                  <a:ext uri="{0D108BD9-81ED-4DB2-BD59-A6C34878D82A}">
                    <a16:rowId xmlns:a16="http://schemas.microsoft.com/office/drawing/2014/main" val="1414806162"/>
                  </a:ext>
                </a:extLst>
              </a:tr>
              <a:tr h="370840">
                <a:tc>
                  <a:txBody>
                    <a:bodyPr/>
                    <a:lstStyle/>
                    <a:p>
                      <a:r>
                        <a:rPr lang="en-GB" sz="2400" b="1" u="none" dirty="0">
                          <a:solidFill>
                            <a:schemeClr val="tx1"/>
                          </a:solidFill>
                        </a:rPr>
                        <a:t>son </a:t>
                      </a:r>
                      <a:r>
                        <a:rPr lang="en-GB" sz="2400" b="1" u="none" dirty="0" err="1">
                          <a:solidFill>
                            <a:schemeClr val="tx1"/>
                          </a:solidFill>
                        </a:rPr>
                        <a:t>aburridos</a:t>
                      </a:r>
                      <a:endParaRPr lang="en-GB" sz="2400" b="1" u="none" dirty="0">
                        <a:solidFill>
                          <a:schemeClr val="tx1"/>
                        </a:solidFill>
                      </a:endParaRPr>
                    </a:p>
                  </a:txBody>
                  <a:tcPr/>
                </a:tc>
                <a:extLst>
                  <a:ext uri="{0D108BD9-81ED-4DB2-BD59-A6C34878D82A}">
                    <a16:rowId xmlns:a16="http://schemas.microsoft.com/office/drawing/2014/main" val="1612590668"/>
                  </a:ext>
                </a:extLst>
              </a:tr>
              <a:tr h="306693">
                <a:tc>
                  <a:txBody>
                    <a:bodyPr/>
                    <a:lstStyle/>
                    <a:p>
                      <a:r>
                        <a:rPr lang="en-GB" sz="2400" b="1" u="none" dirty="0">
                          <a:solidFill>
                            <a:schemeClr val="tx1"/>
                          </a:solidFill>
                        </a:rPr>
                        <a:t>los </a:t>
                      </a:r>
                      <a:r>
                        <a:rPr lang="en-GB" sz="2400" b="1" u="none" dirty="0" err="1">
                          <a:solidFill>
                            <a:schemeClr val="tx1"/>
                          </a:solidFill>
                        </a:rPr>
                        <a:t>abuelos</a:t>
                      </a:r>
                      <a:r>
                        <a:rPr lang="en-GB" sz="2400" b="1" u="none" dirty="0">
                          <a:solidFill>
                            <a:schemeClr val="tx1"/>
                          </a:solidFill>
                        </a:rPr>
                        <a:t> </a:t>
                      </a:r>
                      <a:r>
                        <a:rPr lang="en-GB" sz="2400" b="1" u="none" dirty="0" err="1">
                          <a:solidFill>
                            <a:schemeClr val="tx1"/>
                          </a:solidFill>
                        </a:rPr>
                        <a:t>están</a:t>
                      </a:r>
                      <a:r>
                        <a:rPr lang="en-GB" sz="2400" b="1" u="none" dirty="0">
                          <a:solidFill>
                            <a:schemeClr val="tx1"/>
                          </a:solidFill>
                        </a:rPr>
                        <a:t> </a:t>
                      </a:r>
                      <a:r>
                        <a:rPr lang="en-GB" sz="2400" b="1" u="none" dirty="0" err="1">
                          <a:solidFill>
                            <a:schemeClr val="tx1"/>
                          </a:solidFill>
                        </a:rPr>
                        <a:t>morenos</a:t>
                      </a:r>
                      <a:r>
                        <a:rPr lang="en-GB" sz="2400" b="1" u="none" dirty="0">
                          <a:solidFill>
                            <a:schemeClr val="tx1"/>
                          </a:solidFill>
                        </a:rPr>
                        <a:t>.</a:t>
                      </a:r>
                    </a:p>
                  </a:txBody>
                  <a:tcPr/>
                </a:tc>
                <a:extLst>
                  <a:ext uri="{0D108BD9-81ED-4DB2-BD59-A6C34878D82A}">
                    <a16:rowId xmlns:a16="http://schemas.microsoft.com/office/drawing/2014/main" val="1070121015"/>
                  </a:ext>
                </a:extLst>
              </a:tr>
            </a:tbl>
          </a:graphicData>
        </a:graphic>
      </p:graphicFrame>
      <p:sp>
        <p:nvSpPr>
          <p:cNvPr id="14" name="Rounded Rectangle 59">
            <a:extLst>
              <a:ext uri="{FF2B5EF4-FFF2-40B4-BE49-F238E27FC236}">
                <a16:creationId xmlns:a16="http://schemas.microsoft.com/office/drawing/2014/main" id="{AE16C653-DBFC-4D0C-A4BE-49AC48A5CC1E}"/>
              </a:ext>
            </a:extLst>
          </p:cNvPr>
          <p:cNvSpPr/>
          <p:nvPr/>
        </p:nvSpPr>
        <p:spPr>
          <a:xfrm>
            <a:off x="7427685" y="2104135"/>
            <a:ext cx="3402742" cy="3487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_________________________</a:t>
            </a:r>
          </a:p>
        </p:txBody>
      </p:sp>
      <p:sp>
        <p:nvSpPr>
          <p:cNvPr id="16" name="Rounded Rectangle 59">
            <a:extLst>
              <a:ext uri="{FF2B5EF4-FFF2-40B4-BE49-F238E27FC236}">
                <a16:creationId xmlns:a16="http://schemas.microsoft.com/office/drawing/2014/main" id="{D664C129-2E15-4CDA-B412-AE688F8E5335}"/>
              </a:ext>
            </a:extLst>
          </p:cNvPr>
          <p:cNvSpPr/>
          <p:nvPr/>
        </p:nvSpPr>
        <p:spPr>
          <a:xfrm>
            <a:off x="7415942" y="2578915"/>
            <a:ext cx="3402742" cy="348779"/>
          </a:xfrm>
          <a:prstGeom prst="round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_________________________</a:t>
            </a:r>
          </a:p>
        </p:txBody>
      </p:sp>
      <p:sp>
        <p:nvSpPr>
          <p:cNvPr id="17" name="Rounded Rectangle 59">
            <a:extLst>
              <a:ext uri="{FF2B5EF4-FFF2-40B4-BE49-F238E27FC236}">
                <a16:creationId xmlns:a16="http://schemas.microsoft.com/office/drawing/2014/main" id="{253F0AE0-9FC8-4E22-A292-58C884EF91B1}"/>
              </a:ext>
            </a:extLst>
          </p:cNvPr>
          <p:cNvSpPr/>
          <p:nvPr/>
        </p:nvSpPr>
        <p:spPr>
          <a:xfrm>
            <a:off x="7415942" y="3039181"/>
            <a:ext cx="3402742" cy="3487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_________________________</a:t>
            </a:r>
          </a:p>
        </p:txBody>
      </p:sp>
      <p:sp>
        <p:nvSpPr>
          <p:cNvPr id="18" name="Rounded Rectangle 59">
            <a:extLst>
              <a:ext uri="{FF2B5EF4-FFF2-40B4-BE49-F238E27FC236}">
                <a16:creationId xmlns:a16="http://schemas.microsoft.com/office/drawing/2014/main" id="{F856EE14-EC6B-4D33-AE0E-6BB34D6A8444}"/>
              </a:ext>
            </a:extLst>
          </p:cNvPr>
          <p:cNvSpPr/>
          <p:nvPr/>
        </p:nvSpPr>
        <p:spPr>
          <a:xfrm>
            <a:off x="7430457" y="3499447"/>
            <a:ext cx="3402742" cy="348779"/>
          </a:xfrm>
          <a:prstGeom prst="round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_________________________</a:t>
            </a:r>
          </a:p>
        </p:txBody>
      </p:sp>
      <p:sp>
        <p:nvSpPr>
          <p:cNvPr id="19" name="Rounded Rectangle 59">
            <a:extLst>
              <a:ext uri="{FF2B5EF4-FFF2-40B4-BE49-F238E27FC236}">
                <a16:creationId xmlns:a16="http://schemas.microsoft.com/office/drawing/2014/main" id="{035599B2-A879-4E62-B808-832578667816}"/>
              </a:ext>
            </a:extLst>
          </p:cNvPr>
          <p:cNvSpPr/>
          <p:nvPr/>
        </p:nvSpPr>
        <p:spPr>
          <a:xfrm>
            <a:off x="7442200" y="3975633"/>
            <a:ext cx="3402742" cy="3487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_________________________</a:t>
            </a:r>
          </a:p>
        </p:txBody>
      </p:sp>
      <p:sp>
        <p:nvSpPr>
          <p:cNvPr id="25" name="Rounded Rectangle 59">
            <a:extLst>
              <a:ext uri="{FF2B5EF4-FFF2-40B4-BE49-F238E27FC236}">
                <a16:creationId xmlns:a16="http://schemas.microsoft.com/office/drawing/2014/main" id="{49B0F0DB-3518-4695-A2CD-6572ADD8221B}"/>
              </a:ext>
            </a:extLst>
          </p:cNvPr>
          <p:cNvSpPr/>
          <p:nvPr/>
        </p:nvSpPr>
        <p:spPr>
          <a:xfrm>
            <a:off x="7456714" y="4404352"/>
            <a:ext cx="4140199" cy="348779"/>
          </a:xfrm>
          <a:prstGeom prst="roundRect">
            <a:avLst/>
          </a:prstGeom>
          <a:solidFill>
            <a:srgbClr val="FE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_________________________</a:t>
            </a:r>
          </a:p>
        </p:txBody>
      </p:sp>
    </p:spTree>
    <p:extLst>
      <p:ext uri="{BB962C8B-B14F-4D97-AF65-F5344CB8AC3E}">
        <p14:creationId xmlns:p14="http://schemas.microsoft.com/office/powerpoint/2010/main" val="188892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34281"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2" name="Rectangle 1"/>
          <p:cNvSpPr/>
          <p:nvPr/>
        </p:nvSpPr>
        <p:spPr>
          <a:xfrm>
            <a:off x="175149" y="5431414"/>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 addition, revisit:	  Term 2.2.3</a:t>
            </a:r>
            <a:b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Term 2.1.3			</a:t>
            </a:r>
            <a:endParaRPr kumimoji="0" lang="en-GB" sz="2400" b="0" i="0" u="none" strike="noStrike" kern="1200" cap="none" spc="0" normalizeH="0" baseline="0" noProof="0" dirty="0">
              <a:ln>
                <a:noFill/>
              </a:ln>
              <a:solidFill>
                <a:srgbClr val="3A3838"/>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D6507E1-4AD1-477F-9DD9-8C909101BFE6}"/>
              </a:ext>
            </a:extLst>
          </p:cNvPr>
          <p:cNvSpPr txBox="1"/>
          <p:nvPr/>
        </p:nvSpPr>
        <p:spPr>
          <a:xfrm>
            <a:off x="175149" y="1329316"/>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New vocabulary for 7.3.1.1:</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7E3DA9E5-1B7C-48FD-9AC4-1C0B50744D6A}"/>
              </a:ext>
            </a:extLst>
          </p:cNvPr>
          <p:cNvSpPr txBox="1"/>
          <p:nvPr/>
        </p:nvSpPr>
        <p:spPr>
          <a:xfrm>
            <a:off x="175149" y="2367969"/>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3"/>
              </a:rPr>
              <a:t>Audio file</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EAF9BE90-3100-47DF-BE87-9D519C1D8D8C}"/>
              </a:ext>
            </a:extLst>
          </p:cNvPr>
          <p:cNvSpPr txBox="1"/>
          <p:nvPr/>
        </p:nvSpPr>
        <p:spPr>
          <a:xfrm>
            <a:off x="175149" y="3839213"/>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4"/>
              </a:rPr>
              <a:t>Student worksheet</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D6A2477C-224F-487A-B888-461342B32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ce</a:t>
            </a:r>
            <a:endParaRPr lang="en-GB" sz="12000" b="0" dirty="0"/>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7" name="Picture 4" descr="Madrid 1 km signpo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8633" y="2169771"/>
            <a:ext cx="2734734" cy="10346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16055" y="3230194"/>
            <a:ext cx="3359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do</a:t>
            </a:r>
            <a:r>
              <a:rPr lang="es-CO" sz="6000" dirty="0">
                <a:solidFill>
                  <a:srgbClr val="E87D1E"/>
                </a:solidFill>
                <a:latin typeface="Century Gothic" panose="020B0502020202020204" pitchFamily="34" charset="0"/>
                <a:cs typeface="Calibri" panose="020F0502020204030204" pitchFamily="34" charset="0"/>
              </a:rPr>
              <a:t>ce</a:t>
            </a:r>
          </a:p>
        </p:txBody>
      </p:sp>
      <p:pic>
        <p:nvPicPr>
          <p:cNvPr id="11268" name="Picture 4" descr="the number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4019" y="1209954"/>
            <a:ext cx="1547485" cy="155118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24176" y="3374698"/>
            <a:ext cx="4024835"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sario</a:t>
            </a:r>
          </a:p>
        </p:txBody>
      </p:sp>
      <p:sp>
        <p:nvSpPr>
          <p:cNvPr id="22" name="TextBox 21"/>
          <p:cNvSpPr txBox="1"/>
          <p:nvPr/>
        </p:nvSpPr>
        <p:spPr>
          <a:xfrm>
            <a:off x="674324" y="4182587"/>
            <a:ext cx="3167381"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[necessary]</a:t>
            </a:r>
          </a:p>
        </p:txBody>
      </p:sp>
      <p:sp>
        <p:nvSpPr>
          <p:cNvPr id="15" name="TextBox 14"/>
          <p:cNvSpPr txBox="1"/>
          <p:nvPr/>
        </p:nvSpPr>
        <p:spPr>
          <a:xfrm>
            <a:off x="4267200" y="4505752"/>
            <a:ext cx="3657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pare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a:t>
            </a:r>
          </a:p>
        </p:txBody>
      </p:sp>
      <p:sp>
        <p:nvSpPr>
          <p:cNvPr id="20" name="TextBox 19"/>
          <p:cNvSpPr txBox="1"/>
          <p:nvPr/>
        </p:nvSpPr>
        <p:spPr>
          <a:xfrm>
            <a:off x="3678420" y="5363594"/>
            <a:ext cx="4611757"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seem; appear]</a:t>
            </a:r>
          </a:p>
        </p:txBody>
      </p:sp>
      <p:sp>
        <p:nvSpPr>
          <p:cNvPr id="8" name="TextBox 7"/>
          <p:cNvSpPr txBox="1"/>
          <p:nvPr/>
        </p:nvSpPr>
        <p:spPr>
          <a:xfrm>
            <a:off x="5253839" y="2543334"/>
            <a:ext cx="1684323" cy="400110"/>
          </a:xfrm>
          <a:prstGeom prst="rect">
            <a:avLst/>
          </a:prstGeom>
          <a:noFill/>
        </p:spPr>
        <p:txBody>
          <a:bodyPr wrap="square" rtlCol="0">
            <a:spAutoFit/>
          </a:bodyPr>
          <a:lstStyle/>
          <a:p>
            <a:r>
              <a:rPr lang="en-GB" sz="2000" dirty="0">
                <a:latin typeface="Algerian" panose="04020705040A02060702" pitchFamily="82" charset="0"/>
              </a:rPr>
              <a:t>MADRID 1KM</a:t>
            </a:r>
            <a:endParaRPr lang="en-GB" dirty="0">
              <a:latin typeface="Algerian" panose="04020705040A02060702" pitchFamily="82" charset="0"/>
            </a:endParaRPr>
          </a:p>
        </p:txBody>
      </p:sp>
      <p:sp>
        <p:nvSpPr>
          <p:cNvPr id="10" name="TextBox 9"/>
          <p:cNvSpPr txBox="1"/>
          <p:nvPr/>
        </p:nvSpPr>
        <p:spPr>
          <a:xfrm>
            <a:off x="8682883" y="174886"/>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ntro</a:t>
            </a:r>
          </a:p>
        </p:txBody>
      </p:sp>
      <p:grpSp>
        <p:nvGrpSpPr>
          <p:cNvPr id="2" name="Group 1" descr="arrow pointing to the centre of a target"/>
          <p:cNvGrpSpPr/>
          <p:nvPr/>
        </p:nvGrpSpPr>
        <p:grpSpPr>
          <a:xfrm>
            <a:off x="9177946" y="1094457"/>
            <a:ext cx="1844092" cy="1807210"/>
            <a:chOff x="8515345" y="423154"/>
            <a:chExt cx="2051056" cy="2010035"/>
          </a:xfrm>
        </p:grpSpPr>
        <p:pic>
          <p:nvPicPr>
            <p:cNvPr id="11266" name="Picture 2" descr="arrow pointing to the centre of a targe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15345" y="423154"/>
              <a:ext cx="2051056" cy="201003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8949267" y="1611349"/>
              <a:ext cx="406400" cy="742385"/>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7626486" y="3349730"/>
            <a:ext cx="476830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sitar</a:t>
            </a:r>
          </a:p>
        </p:txBody>
      </p:sp>
      <p:sp>
        <p:nvSpPr>
          <p:cNvPr id="18" name="TextBox 17"/>
          <p:cNvSpPr txBox="1"/>
          <p:nvPr/>
        </p:nvSpPr>
        <p:spPr>
          <a:xfrm>
            <a:off x="8890761" y="4245857"/>
            <a:ext cx="2296075"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need]</a:t>
            </a:r>
          </a:p>
        </p:txBody>
      </p:sp>
    </p:spTree>
    <p:extLst>
      <p:ext uri="{BB962C8B-B14F-4D97-AF65-F5344CB8AC3E}">
        <p14:creationId xmlns:p14="http://schemas.microsoft.com/office/powerpoint/2010/main" val="200724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e_cerc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subTnLst>
                                    <p:audio>
                                      <p:cMediaNode>
                                        <p:cTn display="0" masterRel="sameClick">
                                          <p:stCondLst>
                                            <p:cond evt="begin" delay="0">
                                              <p:tn val="24"/>
                                            </p:cond>
                                          </p:stCondLst>
                                          <p:endCondLst>
                                            <p:cond evt="onStopAudio" delay="0">
                                              <p:tgtEl>
                                                <p:sldTgt/>
                                              </p:tgtEl>
                                            </p:cond>
                                          </p:endCondLst>
                                        </p:cTn>
                                        <p:tgtEl>
                                          <p:sndTgt r:embed="rId5" name="ce_doc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268"/>
                                        </p:tgtEl>
                                        <p:attrNameLst>
                                          <p:attrName>style.visibility</p:attrName>
                                        </p:attrNameLst>
                                      </p:cBhvr>
                                      <p:to>
                                        <p:strVal val="visible"/>
                                      </p:to>
                                    </p:set>
                                    <p:animEffect transition="in" filter="fade">
                                      <p:cBhvr>
                                        <p:cTn id="31" dur="500"/>
                                        <p:tgtEl>
                                          <p:spTgt spid="11268"/>
                                        </p:tgtEl>
                                      </p:cBhvr>
                                    </p:animEffect>
                                  </p:childTnLst>
                                  <p:subTnLst>
                                    <p:audio>
                                      <p:cMediaNode>
                                        <p:cTn display="0" masterRel="sameClick">
                                          <p:stCondLst>
                                            <p:cond evt="begin" delay="0">
                                              <p:tn val="29"/>
                                            </p:cond>
                                          </p:stCondLst>
                                          <p:endCondLst>
                                            <p:cond evt="onStopAudio" delay="0">
                                              <p:tgtEl>
                                                <p:sldTgt/>
                                              </p:tgtEl>
                                            </p:cond>
                                          </p:endCondLst>
                                        </p:cTn>
                                        <p:tgtEl>
                                          <p:sndTgt r:embed="rId5" name="ce_doc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6" name="ce_centr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subTnLst>
                                    <p:audio>
                                      <p:cMediaNode>
                                        <p:cTn display="0" masterRel="sameClick">
                                          <p:stCondLst>
                                            <p:cond evt="begin" delay="0">
                                              <p:tn val="39"/>
                                            </p:cond>
                                          </p:stCondLst>
                                          <p:endCondLst>
                                            <p:cond evt="onStopAudio" delay="0">
                                              <p:tgtEl>
                                                <p:sldTgt/>
                                              </p:tgtEl>
                                            </p:cond>
                                          </p:endCondLst>
                                        </p:cTn>
                                        <p:tgtEl>
                                          <p:sndTgt r:embed="rId6" name="ce_centro.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subTnLst>
                                    <p:audio>
                                      <p:cMediaNode>
                                        <p:cTn display="0" masterRel="sameClick">
                                          <p:stCondLst>
                                            <p:cond evt="begin" delay="0">
                                              <p:tn val="44"/>
                                            </p:cond>
                                          </p:stCondLst>
                                          <p:endCondLst>
                                            <p:cond evt="onStopAudio" delay="0">
                                              <p:tgtEl>
                                                <p:sldTgt/>
                                              </p:tgtEl>
                                            </p:cond>
                                          </p:endCondLst>
                                        </p:cTn>
                                        <p:tgtEl>
                                          <p:sndTgt r:embed="rId7" name="ce_necesari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7" name="ce_necesario.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8" name="ce_parec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ce_parec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9" name="ce_necesita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subTnLst>
                                    <p:audio>
                                      <p:cMediaNode>
                                        <p:cTn display="0" masterRel="sameClick">
                                          <p:stCondLst>
                                            <p:cond evt="begin" delay="0">
                                              <p:tn val="69"/>
                                            </p:cond>
                                          </p:stCondLst>
                                          <p:endCondLst>
                                            <p:cond evt="onStopAudio" delay="0">
                                              <p:tgtEl>
                                                <p:sldTgt/>
                                              </p:tgtEl>
                                            </p:cond>
                                          </p:endCondLst>
                                        </p:cTn>
                                        <p:tgtEl>
                                          <p:sndTgt r:embed="rId9" name="ce_neces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4" grpId="0"/>
      <p:bldP spid="17" grpId="0"/>
      <p:bldP spid="22" grpId="0"/>
      <p:bldP spid="15" grpId="0"/>
      <p:bldP spid="20" grpId="0"/>
      <p:bldP spid="8" grpId="0"/>
      <p:bldP spid="10" grpId="0"/>
      <p:bldP spid="1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02" y="900273"/>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1266" name="Picture 2" descr="green checkmark in a cir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855" y="1178581"/>
            <a:ext cx="3120289" cy="31202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55643" y="4235431"/>
            <a:ext cx="448071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ci</a:t>
            </a:r>
            <a:r>
              <a:rPr lang="en-GB" sz="12000" dirty="0">
                <a:solidFill>
                  <a:srgbClr val="115076"/>
                </a:solidFill>
                <a:latin typeface="Century Gothic" panose="020B0502020202020204" pitchFamily="34" charset="0"/>
                <a:cs typeface="Calibri" panose="020F0502020204030204" pitchFamily="34" charset="0"/>
              </a:rPr>
              <a:t>erto</a:t>
            </a:r>
            <a:endParaRPr lang="en-GB" sz="12000" dirty="0">
              <a:solidFill>
                <a:srgbClr val="115076"/>
              </a:solidFill>
            </a:endParaRPr>
          </a:p>
        </p:txBody>
      </p:sp>
    </p:spTree>
    <p:extLst>
      <p:ext uri="{BB962C8B-B14F-4D97-AF65-F5344CB8AC3E}">
        <p14:creationId xmlns:p14="http://schemas.microsoft.com/office/powerpoint/2010/main" val="255272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i_cier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500"/>
                                        <p:tgtEl>
                                          <p:spTgt spid="11266"/>
                                        </p:tgtEl>
                                      </p:cBhvr>
                                    </p:animEffect>
                                  </p:childTnLst>
                                  <p:subTnLst>
                                    <p:audio>
                                      <p:cMediaNode>
                                        <p:cTn display="0" masterRel="sameClick">
                                          <p:stCondLst>
                                            <p:cond evt="begin" delay="0">
                                              <p:tn val="15"/>
                                            </p:cond>
                                          </p:stCondLst>
                                          <p:endCondLst>
                                            <p:cond evt="onStopAudio" delay="0">
                                              <p:tgtEl>
                                                <p:sldTgt/>
                                              </p:tgtEl>
                                            </p:cond>
                                          </p:endCondLst>
                                        </p:cTn>
                                        <p:tgtEl>
                                          <p:sndTgt r:embed="rId4" name="ci_cier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ci</a:t>
            </a:r>
            <a:endParaRPr lang="en-GB" sz="12000" b="0"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Picture 2" descr="green checkmark in a circ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2706" y="2040031"/>
            <a:ext cx="1546588" cy="1546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8891" y="350800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ne</a:t>
            </a:r>
          </a:p>
        </p:txBody>
      </p:sp>
      <p:pic>
        <p:nvPicPr>
          <p:cNvPr id="12294" name="Picture 6" descr="popcorn, 3D glasses, and a film roll.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4122" y="1183034"/>
            <a:ext cx="2083580" cy="1562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4070" y="3341961"/>
            <a:ext cx="38913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encias</a:t>
            </a:r>
          </a:p>
        </p:txBody>
      </p:sp>
      <p:pic>
        <p:nvPicPr>
          <p:cNvPr id="12296" name="Picture 8" descr="test tub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60317" y="4490919"/>
            <a:ext cx="1598819" cy="16317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8891" y="4638407"/>
            <a:ext cx="283421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de</a:t>
            </a:r>
            <a:r>
              <a:rPr lang="es-CO" sz="7200" dirty="0">
                <a:solidFill>
                  <a:srgbClr val="E87D1E"/>
                </a:solidFill>
                <a:latin typeface="Century Gothic" panose="020B0502020202020204" pitchFamily="34" charset="0"/>
                <a:cs typeface="Calibri" panose="020F0502020204030204" pitchFamily="34" charset="0"/>
              </a:rPr>
              <a:t>ci</a:t>
            </a:r>
            <a:r>
              <a:rPr lang="es-CO" sz="7200" dirty="0">
                <a:solidFill>
                  <a:srgbClr val="115076"/>
                </a:solidFill>
                <a:latin typeface="Century Gothic" panose="020B0502020202020204" pitchFamily="34" charset="0"/>
                <a:cs typeface="Calibri" panose="020F0502020204030204" pitchFamily="34" charset="0"/>
              </a:rPr>
              <a:t>r</a:t>
            </a:r>
          </a:p>
        </p:txBody>
      </p:sp>
      <p:sp>
        <p:nvSpPr>
          <p:cNvPr id="15" name="TextBox 14"/>
          <p:cNvSpPr txBox="1"/>
          <p:nvPr/>
        </p:nvSpPr>
        <p:spPr>
          <a:xfrm>
            <a:off x="4492878" y="5612802"/>
            <a:ext cx="3020230"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say; tell]</a:t>
            </a:r>
          </a:p>
        </p:txBody>
      </p:sp>
      <p:sp>
        <p:nvSpPr>
          <p:cNvPr id="10" name="TextBox 9"/>
          <p:cNvSpPr txBox="1"/>
          <p:nvPr/>
        </p:nvSpPr>
        <p:spPr>
          <a:xfrm>
            <a:off x="7917157" y="179392"/>
            <a:ext cx="3984622"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di</a:t>
            </a: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embre</a:t>
            </a:r>
          </a:p>
        </p:txBody>
      </p:sp>
      <p:pic>
        <p:nvPicPr>
          <p:cNvPr id="12298" name="Picture 10" descr="month of Decemb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96547" y="1298741"/>
            <a:ext cx="1730637" cy="1482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52185" y="3321106"/>
            <a:ext cx="371456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udad</a:t>
            </a:r>
          </a:p>
        </p:txBody>
      </p:sp>
      <p:pic>
        <p:nvPicPr>
          <p:cNvPr id="12290" name="Picture 2" descr="month of December"/>
          <p:cNvPicPr>
            <a:picLocks noChangeAspect="1" noChangeArrowheads="1"/>
          </p:cNvPicPr>
          <p:nvPr/>
        </p:nvPicPr>
        <p:blipFill rotWithShape="1">
          <a:blip r:embed="rId14">
            <a:extLst>
              <a:ext uri="{28A0092B-C50C-407E-A947-70E740481C1C}">
                <a14:useLocalDpi xmlns:a14="http://schemas.microsoft.com/office/drawing/2010/main" val="0"/>
              </a:ext>
            </a:extLst>
          </a:blip>
          <a:srcRect b="29810"/>
          <a:stretch/>
        </p:blipFill>
        <p:spPr bwMode="auto">
          <a:xfrm>
            <a:off x="8536199" y="4440455"/>
            <a:ext cx="2649518" cy="169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7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i_cierto.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i_cin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fade">
                                      <p:cBhvr>
                                        <p:cTn id="28" dur="500"/>
                                        <p:tgtEl>
                                          <p:spTgt spid="12294"/>
                                        </p:tgtEl>
                                      </p:cBhvr>
                                    </p:animEffect>
                                  </p:childTnLst>
                                  <p:subTnLst>
                                    <p:audio>
                                      <p:cMediaNode>
                                        <p:cTn display="0" masterRel="sameClick">
                                          <p:stCondLst>
                                            <p:cond evt="begin" delay="0">
                                              <p:tn val="26"/>
                                            </p:cond>
                                          </p:stCondLst>
                                          <p:endCondLst>
                                            <p:cond evt="onStopAudio" delay="0">
                                              <p:tgtEl>
                                                <p:sldTgt/>
                                              </p:tgtEl>
                                            </p:cond>
                                          </p:endCondLst>
                                        </p:cTn>
                                        <p:tgtEl>
                                          <p:sndTgt r:embed="rId5" name="ci_cin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ci_diciembr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298"/>
                                        </p:tgtEl>
                                        <p:attrNameLst>
                                          <p:attrName>style.visibility</p:attrName>
                                        </p:attrNameLst>
                                      </p:cBhvr>
                                      <p:to>
                                        <p:strVal val="visible"/>
                                      </p:to>
                                    </p:set>
                                    <p:animEffect transition="in" filter="fade">
                                      <p:cBhvr>
                                        <p:cTn id="38" dur="500"/>
                                        <p:tgtEl>
                                          <p:spTgt spid="12298"/>
                                        </p:tgtEl>
                                      </p:cBhvr>
                                    </p:animEffect>
                                  </p:childTnLst>
                                  <p:subTnLst>
                                    <p:audio>
                                      <p:cMediaNode>
                                        <p:cTn display="0" masterRel="sameClick">
                                          <p:stCondLst>
                                            <p:cond evt="begin" delay="0">
                                              <p:tn val="36"/>
                                            </p:cond>
                                          </p:stCondLst>
                                          <p:endCondLst>
                                            <p:cond evt="onStopAudio" delay="0">
                                              <p:tgtEl>
                                                <p:sldTgt/>
                                              </p:tgtEl>
                                            </p:cond>
                                          </p:endCondLst>
                                        </p:cTn>
                                        <p:tgtEl>
                                          <p:sndTgt r:embed="rId6" name="ci_diciemb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ci_ciencia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subTnLst>
                                    <p:audio>
                                      <p:cMediaNode>
                                        <p:cTn display="0" masterRel="sameClick">
                                          <p:stCondLst>
                                            <p:cond evt="begin" delay="0">
                                              <p:tn val="46"/>
                                            </p:cond>
                                          </p:stCondLst>
                                          <p:endCondLst>
                                            <p:cond evt="onStopAudio" delay="0">
                                              <p:tgtEl>
                                                <p:sldTgt/>
                                              </p:tgtEl>
                                            </p:cond>
                                          </p:endCondLst>
                                        </p:cTn>
                                        <p:tgtEl>
                                          <p:sndTgt r:embed="rId7" name="ci_ciencia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8" name="ci_dec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ci_dec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ci_ciuda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290"/>
                                        </p:tgtEl>
                                        <p:attrNameLst>
                                          <p:attrName>style.visibility</p:attrName>
                                        </p:attrNameLst>
                                      </p:cBhvr>
                                      <p:to>
                                        <p:strVal val="visible"/>
                                      </p:to>
                                    </p:set>
                                    <p:animEffect transition="in" filter="fade">
                                      <p:cBhvr>
                                        <p:cTn id="68" dur="500"/>
                                        <p:tgtEl>
                                          <p:spTgt spid="12290"/>
                                        </p:tgtEl>
                                      </p:cBhvr>
                                    </p:animEffect>
                                  </p:childTnLst>
                                  <p:subTnLst>
                                    <p:audio>
                                      <p:cMediaNode>
                                        <p:cTn display="0" masterRel="sameClick">
                                          <p:stCondLst>
                                            <p:cond evt="begin" delay="0">
                                              <p:tn val="66"/>
                                            </p:cond>
                                          </p:stCondLst>
                                          <p:endCondLst>
                                            <p:cond evt="onStopAudio" delay="0">
                                              <p:tgtEl>
                                                <p:sldTgt/>
                                              </p:tgtEl>
                                            </p:cond>
                                          </p:endCondLst>
                                        </p:cTn>
                                        <p:tgtEl>
                                          <p:sndTgt r:embed="rId9" name="ci_ciud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5" grpId="0"/>
      <p:bldP spid="1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057" y="641504"/>
            <a:ext cx="45719" cy="45719"/>
          </a:xfrm>
        </p:spPr>
        <p:txBody>
          <a:bodyPr>
            <a:normAutofit fontScale="90000"/>
          </a:bodyPr>
          <a:lstStyle/>
          <a:p>
            <a:r>
              <a:rPr lang="en-GB" sz="100" dirty="0" err="1">
                <a:solidFill>
                  <a:schemeClr val="bg1"/>
                </a:solidFill>
                <a:latin typeface="Century Gothic" panose="020B0502020202020204" pitchFamily="34" charset="0"/>
              </a:rPr>
              <a:t>Fonética</a:t>
            </a:r>
            <a:endParaRPr lang="en-GB" sz="100" dirty="0">
              <a:solidFill>
                <a:schemeClr val="bg1"/>
              </a:solidFill>
              <a:latin typeface="Century Gothic" panose="020B0502020202020204" pitchFamily="34" charset="0"/>
            </a:endParaRPr>
          </a:p>
        </p:txBody>
      </p:sp>
      <p:sp>
        <p:nvSpPr>
          <p:cNvPr id="3" name="TextBox 2"/>
          <p:cNvSpPr txBox="1"/>
          <p:nvPr/>
        </p:nvSpPr>
        <p:spPr>
          <a:xfrm>
            <a:off x="4539847" y="2515554"/>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erto</a:t>
            </a:r>
          </a:p>
        </p:txBody>
      </p:sp>
      <p:sp>
        <p:nvSpPr>
          <p:cNvPr id="4" name="TextBox 3"/>
          <p:cNvSpPr txBox="1"/>
          <p:nvPr/>
        </p:nvSpPr>
        <p:spPr>
          <a:xfrm>
            <a:off x="242364" y="179392"/>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ne</a:t>
            </a:r>
          </a:p>
        </p:txBody>
      </p:sp>
      <p:sp>
        <p:nvSpPr>
          <p:cNvPr id="5" name="TextBox 4"/>
          <p:cNvSpPr txBox="1"/>
          <p:nvPr/>
        </p:nvSpPr>
        <p:spPr>
          <a:xfrm>
            <a:off x="190255" y="3154961"/>
            <a:ext cx="3891311" cy="1015663"/>
          </a:xfrm>
          <a:prstGeom prst="rect">
            <a:avLst/>
          </a:prstGeom>
          <a:noFill/>
        </p:spPr>
        <p:txBody>
          <a:bodyPr wrap="square" rtlCol="0">
            <a:spAutoFit/>
          </a:bodyPr>
          <a:lstStyle/>
          <a:p>
            <a:pPr lvl="0" algn="ctr">
              <a:defRPr/>
            </a:pP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en</a:t>
            </a:r>
            <a:r>
              <a:rPr lang="es-CO" sz="6000" dirty="0">
                <a:solidFill>
                  <a:srgbClr val="E25B00"/>
                </a:solidFill>
                <a:latin typeface="Century Gothic" panose="020B0502020202020204" pitchFamily="34" charset="0"/>
                <a:cs typeface="Calibri" panose="020F0502020204030204" pitchFamily="34" charset="0"/>
              </a:rPr>
              <a:t>ci</a:t>
            </a: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as</a:t>
            </a:r>
          </a:p>
        </p:txBody>
      </p:sp>
      <p:sp>
        <p:nvSpPr>
          <p:cNvPr id="6" name="TextBox 5"/>
          <p:cNvSpPr txBox="1"/>
          <p:nvPr/>
        </p:nvSpPr>
        <p:spPr>
          <a:xfrm>
            <a:off x="4539847" y="5259157"/>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de</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r</a:t>
            </a:r>
          </a:p>
        </p:txBody>
      </p:sp>
      <p:sp>
        <p:nvSpPr>
          <p:cNvPr id="7" name="TextBox 6"/>
          <p:cNvSpPr txBox="1"/>
          <p:nvPr/>
        </p:nvSpPr>
        <p:spPr>
          <a:xfrm>
            <a:off x="7917157" y="179392"/>
            <a:ext cx="39846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di</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embre</a:t>
            </a:r>
          </a:p>
        </p:txBody>
      </p:sp>
      <p:sp>
        <p:nvSpPr>
          <p:cNvPr id="8" name="TextBox 7"/>
          <p:cNvSpPr txBox="1"/>
          <p:nvPr/>
        </p:nvSpPr>
        <p:spPr>
          <a:xfrm>
            <a:off x="8182780" y="3154961"/>
            <a:ext cx="37145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udad</a:t>
            </a:r>
          </a:p>
        </p:txBody>
      </p:sp>
      <p:sp>
        <p:nvSpPr>
          <p:cNvPr id="9" name="TextBox 8"/>
          <p:cNvSpPr txBox="1"/>
          <p:nvPr/>
        </p:nvSpPr>
        <p:spPr>
          <a:xfrm>
            <a:off x="3842544" y="151205"/>
            <a:ext cx="3359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rca</a:t>
            </a:r>
          </a:p>
        </p:txBody>
      </p:sp>
      <p:sp>
        <p:nvSpPr>
          <p:cNvPr id="10" name="TextBox 9"/>
          <p:cNvSpPr txBox="1"/>
          <p:nvPr/>
        </p:nvSpPr>
        <p:spPr>
          <a:xfrm>
            <a:off x="2254781" y="1310632"/>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do</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ce</a:t>
            </a:r>
          </a:p>
        </p:txBody>
      </p:sp>
      <p:sp>
        <p:nvSpPr>
          <p:cNvPr id="11" name="TextBox 10"/>
          <p:cNvSpPr txBox="1"/>
          <p:nvPr/>
        </p:nvSpPr>
        <p:spPr>
          <a:xfrm>
            <a:off x="242364" y="4730739"/>
            <a:ext cx="40248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sario</a:t>
            </a:r>
          </a:p>
        </p:txBody>
      </p:sp>
      <p:sp>
        <p:nvSpPr>
          <p:cNvPr id="12" name="TextBox 11"/>
          <p:cNvSpPr txBox="1"/>
          <p:nvPr/>
        </p:nvSpPr>
        <p:spPr>
          <a:xfrm>
            <a:off x="4241055" y="3881617"/>
            <a:ext cx="365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pare</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r</a:t>
            </a:r>
          </a:p>
        </p:txBody>
      </p:sp>
      <p:sp>
        <p:nvSpPr>
          <p:cNvPr id="13" name="TextBox 12"/>
          <p:cNvSpPr txBox="1"/>
          <p:nvPr/>
        </p:nvSpPr>
        <p:spPr>
          <a:xfrm>
            <a:off x="6765671" y="1340519"/>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ntro</a:t>
            </a:r>
          </a:p>
        </p:txBody>
      </p:sp>
      <p:sp>
        <p:nvSpPr>
          <p:cNvPr id="14" name="TextBox 13"/>
          <p:cNvSpPr txBox="1"/>
          <p:nvPr/>
        </p:nvSpPr>
        <p:spPr>
          <a:xfrm>
            <a:off x="7525316" y="4548820"/>
            <a:ext cx="4768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sitar</a:t>
            </a:r>
          </a:p>
        </p:txBody>
      </p:sp>
    </p:spTree>
    <p:extLst>
      <p:ext uri="{BB962C8B-B14F-4D97-AF65-F5344CB8AC3E}">
        <p14:creationId xmlns:p14="http://schemas.microsoft.com/office/powerpoint/2010/main" val="254306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35382" cy="647577"/>
          </a:xfrm>
        </p:spPr>
        <p:txBody>
          <a:bodyPr>
            <a:normAutofit/>
          </a:bodyPr>
          <a:lstStyle/>
          <a:p>
            <a:r>
              <a:rPr lang="en-GB" sz="2800" b="1" dirty="0" err="1">
                <a:solidFill>
                  <a:schemeClr val="bg1"/>
                </a:solidFill>
              </a:rPr>
              <a:t>Vocabulario</a:t>
            </a:r>
            <a:endParaRPr lang="en-GB" sz="28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267406533"/>
              </p:ext>
            </p:extLst>
          </p:nvPr>
        </p:nvGraphicFramePr>
        <p:xfrm>
          <a:off x="5829267" y="1537403"/>
          <a:ext cx="6214419" cy="3892365"/>
        </p:xfrm>
        <a:graphic>
          <a:graphicData uri="http://schemas.openxmlformats.org/drawingml/2006/table">
            <a:tbl>
              <a:tblPr firstRow="1" firstCol="1" bandRow="1"/>
              <a:tblGrid>
                <a:gridCol w="529636">
                  <a:extLst>
                    <a:ext uri="{9D8B030D-6E8A-4147-A177-3AD203B41FA5}">
                      <a16:colId xmlns:a16="http://schemas.microsoft.com/office/drawing/2014/main" val="20000"/>
                    </a:ext>
                  </a:extLst>
                </a:gridCol>
                <a:gridCol w="1918619">
                  <a:extLst>
                    <a:ext uri="{9D8B030D-6E8A-4147-A177-3AD203B41FA5}">
                      <a16:colId xmlns:a16="http://schemas.microsoft.com/office/drawing/2014/main" val="20001"/>
                    </a:ext>
                  </a:extLst>
                </a:gridCol>
                <a:gridCol w="3766164">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chemeClr val="tx1"/>
                          </a:solidFill>
                          <a:effectLst/>
                          <a:latin typeface="Century Gothic" panose="020B0502020202020204" pitchFamily="34" charset="0"/>
                        </a:rPr>
                        <a:t> </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español</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inglés</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j-lt"/>
                        </a:rPr>
                        <a:t>1</a:t>
                      </a:r>
                      <a:endParaRPr lang="en-GB" sz="2000" b="1" dirty="0">
                        <a:solidFill>
                          <a:schemeClr val="tx1"/>
                        </a:solidFill>
                        <a:effectLst/>
                        <a:latin typeface="+mj-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somos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we</a:t>
                      </a:r>
                      <a:r>
                        <a:rPr lang="en-GB" sz="2000" baseline="0" dirty="0">
                          <a:solidFill>
                            <a:schemeClr val="tx1"/>
                          </a:solidFill>
                          <a:latin typeface="Century Gothic" panose="020B0502020202020204" pitchFamily="34" charset="0"/>
                        </a:rPr>
                        <a:t> are (for traits)</a:t>
                      </a:r>
                      <a:endParaRPr lang="en-GB" sz="2000" dirty="0">
                        <a:solidFill>
                          <a:schemeClr val="tx1"/>
                        </a:solidFill>
                        <a:latin typeface="Century Gothic" panose="020B0502020202020204" pitchFamily="34"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j-lt"/>
                          <a:ea typeface="SimSun" panose="02010600030101010101" pitchFamily="2" charset="-122"/>
                          <a:cs typeface="Times New Roman" panose="02020603050405020304" pitchFamily="18" charset="0"/>
                        </a:rPr>
                        <a:t>2</a:t>
                      </a: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err="1">
                          <a:solidFill>
                            <a:schemeClr val="tx1"/>
                          </a:solidFill>
                          <a:latin typeface="Century Gothic" panose="020B0502020202020204" pitchFamily="34" charset="0"/>
                        </a:rPr>
                        <a:t>moreno</a:t>
                      </a:r>
                      <a:endParaRPr lang="en-GB" sz="2000" dirty="0">
                        <a:solidFill>
                          <a:schemeClr val="tx1"/>
                        </a:solidFill>
                        <a:latin typeface="Century Gothic" panose="020B0502020202020204" pitchFamily="34"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brown, dark-haired, tanned</a:t>
                      </a:r>
                    </a:p>
                  </a:txBody>
                  <a:tcPr marL="68580" marR="68580" marT="0" marB="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j-lt"/>
                          <a:ea typeface="SimSun" panose="02010600030101010101" pitchFamily="2" charset="-122"/>
                          <a:cs typeface="Times New Roman" panose="02020603050405020304" pitchFamily="18" charset="0"/>
                        </a:rPr>
                        <a:t>3</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err="1">
                          <a:solidFill>
                            <a:schemeClr val="tx1"/>
                          </a:solidFill>
                          <a:latin typeface="Century Gothic" panose="020B0502020202020204" pitchFamily="34" charset="0"/>
                        </a:rPr>
                        <a:t>claro</a:t>
                      </a:r>
                      <a:endParaRPr lang="en-GB" sz="2000" dirty="0">
                        <a:solidFill>
                          <a:schemeClr val="tx1"/>
                        </a:solidFill>
                        <a:latin typeface="Century Gothic" panose="020B0502020202020204" pitchFamily="34"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light,</a:t>
                      </a:r>
                      <a:r>
                        <a:rPr lang="en-GB" sz="2000" baseline="0" dirty="0">
                          <a:solidFill>
                            <a:schemeClr val="tx1"/>
                          </a:solidFill>
                          <a:latin typeface="Century Gothic" panose="020B0502020202020204" pitchFamily="34" charset="0"/>
                        </a:rPr>
                        <a:t> clear (for colours)</a:t>
                      </a:r>
                      <a:endParaRPr lang="en-GB" sz="2000" dirty="0">
                        <a:solidFill>
                          <a:schemeClr val="tx1"/>
                        </a:solidFill>
                        <a:latin typeface="Century Gothic" panose="020B0502020202020204" pitchFamily="34"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j-lt"/>
                          <a:ea typeface="SimSun" panose="02010600030101010101" pitchFamily="2" charset="-122"/>
                          <a:cs typeface="Times New Roman" panose="02020603050405020304" pitchFamily="18" charset="0"/>
                        </a:rPr>
                        <a:t>4</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err="1">
                          <a:solidFill>
                            <a:schemeClr val="tx1"/>
                          </a:solidFill>
                          <a:latin typeface="Century Gothic" panose="020B0502020202020204" pitchFamily="34" charset="0"/>
                        </a:rPr>
                        <a:t>oscuro</a:t>
                      </a:r>
                      <a:endParaRPr lang="en-GB" sz="2000" dirty="0">
                        <a:solidFill>
                          <a:schemeClr val="tx1"/>
                        </a:solidFill>
                        <a:latin typeface="Century Gothic" panose="020B0502020202020204" pitchFamily="34"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dark</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j-lt"/>
                          <a:ea typeface="SimSun" panose="02010600030101010101" pitchFamily="2" charset="-122"/>
                          <a:cs typeface="Times New Roman" panose="02020603050405020304" pitchFamily="18" charset="0"/>
                        </a:rPr>
                        <a:t>5</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err="1">
                          <a:solidFill>
                            <a:schemeClr val="tx1"/>
                          </a:solidFill>
                          <a:latin typeface="Century Gothic" panose="020B0502020202020204" pitchFamily="34" charset="0"/>
                        </a:rPr>
                        <a:t>aburrido</a:t>
                      </a:r>
                      <a:endParaRPr lang="en-GB" sz="2000" dirty="0">
                        <a:solidFill>
                          <a:schemeClr val="tx1"/>
                        </a:solidFill>
                        <a:latin typeface="Century Gothic" panose="020B0502020202020204" pitchFamily="34"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bored, boring</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4256465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j-lt"/>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loco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crazy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mj-lt"/>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r>
                        <a:rPr lang="en-GB" sz="2000" dirty="0">
                          <a:solidFill>
                            <a:schemeClr val="tx1"/>
                          </a:solidFill>
                          <a:latin typeface="Century Gothic" panose="020B0502020202020204" pitchFamily="34" charset="0"/>
                        </a:rPr>
                        <a:t>feliz</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tx1"/>
                          </a:solidFill>
                          <a:latin typeface="Century Gothic" panose="020B0502020202020204" pitchFamily="34" charset="0"/>
                        </a:rPr>
                        <a:t>happy</a:t>
                      </a:r>
                    </a:p>
                  </a:txBody>
                  <a:tcPr marL="68580" marR="68580" marT="0" marB="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9866191"/>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tx1"/>
                          </a:solidFill>
                          <a:effectLst/>
                          <a:latin typeface="+mj-lt"/>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r>
                        <a:rPr lang="en-GB" sz="2000" dirty="0">
                          <a:solidFill>
                            <a:schemeClr val="tx1"/>
                          </a:solidFill>
                          <a:latin typeface="Century Gothic" panose="020B0502020202020204" pitchFamily="34" charset="0"/>
                        </a:rPr>
                        <a:t>como</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tx1"/>
                          </a:solidFill>
                          <a:latin typeface="Century Gothic" panose="020B0502020202020204" pitchFamily="34" charset="0"/>
                        </a:rPr>
                        <a:t>like (for</a:t>
                      </a:r>
                      <a:r>
                        <a:rPr lang="en-GB" sz="2000" baseline="0" dirty="0">
                          <a:solidFill>
                            <a:schemeClr val="tx1"/>
                          </a:solidFill>
                          <a:latin typeface="Century Gothic" panose="020B0502020202020204" pitchFamily="34" charset="0"/>
                        </a:rPr>
                        <a:t> comparisons)</a:t>
                      </a:r>
                      <a:endParaRPr lang="en-GB" sz="2000" dirty="0">
                        <a:solidFill>
                          <a:schemeClr val="tx1"/>
                        </a:solidFill>
                        <a:latin typeface="Century Gothic" panose="020B0502020202020204" pitchFamily="34" charset="0"/>
                      </a:endParaRPr>
                    </a:p>
                  </a:txBody>
                  <a:tcPr marL="68580" marR="68580" marT="0" marB="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8083786"/>
                  </a:ext>
                </a:extLst>
              </a:tr>
            </a:tbl>
          </a:graphicData>
        </a:graphic>
      </p:graphicFrame>
      <p:grpSp>
        <p:nvGrpSpPr>
          <p:cNvPr id="15" name="Group 14"/>
          <p:cNvGrpSpPr/>
          <p:nvPr/>
        </p:nvGrpSpPr>
        <p:grpSpPr>
          <a:xfrm>
            <a:off x="8323957" y="2042916"/>
            <a:ext cx="3580294" cy="3330779"/>
            <a:chOff x="7645110" y="1867117"/>
            <a:chExt cx="3580294" cy="3330779"/>
          </a:xfrm>
        </p:grpSpPr>
        <p:sp>
          <p:nvSpPr>
            <p:cNvPr id="26" name="Rectangle 25"/>
            <p:cNvSpPr/>
            <p:nvPr/>
          </p:nvSpPr>
          <p:spPr>
            <a:xfrm>
              <a:off x="7645113" y="1867117"/>
              <a:ext cx="3580291"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6" name="Rectangle 35"/>
            <p:cNvSpPr/>
            <p:nvPr/>
          </p:nvSpPr>
          <p:spPr>
            <a:xfrm>
              <a:off x="7645113" y="2285157"/>
              <a:ext cx="3580291"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7" name="Rectangle 36"/>
            <p:cNvSpPr/>
            <p:nvPr/>
          </p:nvSpPr>
          <p:spPr>
            <a:xfrm>
              <a:off x="7645113" y="2716046"/>
              <a:ext cx="3580291"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8" name="Rectangle 37"/>
            <p:cNvSpPr/>
            <p:nvPr/>
          </p:nvSpPr>
          <p:spPr>
            <a:xfrm>
              <a:off x="7645112" y="3152190"/>
              <a:ext cx="3580291"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9" name="Rectangle 38"/>
            <p:cNvSpPr/>
            <p:nvPr/>
          </p:nvSpPr>
          <p:spPr>
            <a:xfrm>
              <a:off x="7645110" y="3571553"/>
              <a:ext cx="3580291" cy="3599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40" name="Rectangle 39"/>
            <p:cNvSpPr/>
            <p:nvPr/>
          </p:nvSpPr>
          <p:spPr>
            <a:xfrm>
              <a:off x="7645112" y="3990916"/>
              <a:ext cx="3580291"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5" name="Rectangle 24"/>
            <p:cNvSpPr/>
            <p:nvPr/>
          </p:nvSpPr>
          <p:spPr>
            <a:xfrm>
              <a:off x="7645111" y="4439500"/>
              <a:ext cx="3580291"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0" name="Rectangle 29"/>
            <p:cNvSpPr/>
            <p:nvPr/>
          </p:nvSpPr>
          <p:spPr>
            <a:xfrm>
              <a:off x="7645110" y="4888836"/>
              <a:ext cx="3580291"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16" name="Group 15"/>
          <p:cNvGrpSpPr/>
          <p:nvPr/>
        </p:nvGrpSpPr>
        <p:grpSpPr>
          <a:xfrm>
            <a:off x="6413818" y="2057498"/>
            <a:ext cx="1696208" cy="3325274"/>
            <a:chOff x="-1867478" y="1577194"/>
            <a:chExt cx="1696208" cy="3325274"/>
          </a:xfrm>
        </p:grpSpPr>
        <p:grpSp>
          <p:nvGrpSpPr>
            <p:cNvPr id="4" name="Group 3"/>
            <p:cNvGrpSpPr/>
            <p:nvPr/>
          </p:nvGrpSpPr>
          <p:grpSpPr>
            <a:xfrm>
              <a:off x="-1867478" y="1577194"/>
              <a:ext cx="1696208" cy="2898064"/>
              <a:chOff x="6192846" y="2135998"/>
              <a:chExt cx="1696208" cy="2898064"/>
            </a:xfrm>
          </p:grpSpPr>
          <p:sp>
            <p:nvSpPr>
              <p:cNvPr id="43" name="Rectangle 42"/>
              <p:cNvSpPr/>
              <p:nvPr/>
            </p:nvSpPr>
            <p:spPr>
              <a:xfrm>
                <a:off x="6192846" y="2135998"/>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44" name="Rectangle 43"/>
              <p:cNvSpPr/>
              <p:nvPr/>
            </p:nvSpPr>
            <p:spPr>
              <a:xfrm>
                <a:off x="6192846" y="2554038"/>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45" name="Rectangle 44"/>
              <p:cNvSpPr/>
              <p:nvPr/>
            </p:nvSpPr>
            <p:spPr>
              <a:xfrm>
                <a:off x="6192846" y="2984927"/>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46" name="Rectangle 45"/>
              <p:cNvSpPr/>
              <p:nvPr/>
            </p:nvSpPr>
            <p:spPr>
              <a:xfrm>
                <a:off x="6192846" y="3438432"/>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47" name="Rectangle 46"/>
              <p:cNvSpPr/>
              <p:nvPr/>
            </p:nvSpPr>
            <p:spPr>
              <a:xfrm>
                <a:off x="6192846" y="3876752"/>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48" name="Rectangle 47"/>
              <p:cNvSpPr/>
              <p:nvPr/>
            </p:nvSpPr>
            <p:spPr>
              <a:xfrm>
                <a:off x="6192846" y="4297792"/>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4" name="Rectangle 23"/>
              <p:cNvSpPr/>
              <p:nvPr/>
            </p:nvSpPr>
            <p:spPr>
              <a:xfrm>
                <a:off x="6192846" y="4725002"/>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51" name="Rectangle 50"/>
            <p:cNvSpPr/>
            <p:nvPr/>
          </p:nvSpPr>
          <p:spPr>
            <a:xfrm>
              <a:off x="-1867478" y="4593408"/>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52" name="Rectangular Callout 51"/>
          <p:cNvSpPr/>
          <p:nvPr/>
        </p:nvSpPr>
        <p:spPr>
          <a:xfrm>
            <a:off x="2769708" y="3798252"/>
            <a:ext cx="2658182" cy="2521555"/>
          </a:xfrm>
          <a:prstGeom prst="wedgeRectCallout">
            <a:avLst>
              <a:gd name="adj1" fmla="val 64371"/>
              <a:gd name="adj2" fmla="val 7847"/>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Accents matter!</a:t>
            </a:r>
          </a:p>
          <a:p>
            <a:r>
              <a:rPr lang="en-GB" dirty="0">
                <a:solidFill>
                  <a:schemeClr val="tx1"/>
                </a:solidFill>
              </a:rPr>
              <a:t>cómo = how? Sorry?</a:t>
            </a:r>
          </a:p>
          <a:p>
            <a:r>
              <a:rPr lang="en-GB" dirty="0">
                <a:solidFill>
                  <a:schemeClr val="tx1"/>
                </a:solidFill>
              </a:rPr>
              <a:t>como = like</a:t>
            </a: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p:txBody>
      </p:sp>
      <p:sp>
        <p:nvSpPr>
          <p:cNvPr id="17" name="TextBox 16"/>
          <p:cNvSpPr txBox="1"/>
          <p:nvPr/>
        </p:nvSpPr>
        <p:spPr>
          <a:xfrm>
            <a:off x="2769708" y="4838226"/>
            <a:ext cx="2754471" cy="646331"/>
          </a:xfrm>
          <a:prstGeom prst="rect">
            <a:avLst/>
          </a:prstGeom>
          <a:noFill/>
        </p:spPr>
        <p:txBody>
          <a:bodyPr wrap="square" rtlCol="0">
            <a:spAutoFit/>
          </a:bodyPr>
          <a:lstStyle/>
          <a:p>
            <a:r>
              <a:rPr lang="en-GB" dirty="0"/>
              <a:t>e.g. Inglaterra no es </a:t>
            </a:r>
            <a:r>
              <a:rPr lang="en-GB" b="1" dirty="0"/>
              <a:t>como</a:t>
            </a:r>
            <a:r>
              <a:rPr lang="en-GB" dirty="0"/>
              <a:t> España.</a:t>
            </a:r>
          </a:p>
        </p:txBody>
      </p:sp>
      <p:sp>
        <p:nvSpPr>
          <p:cNvPr id="53" name="TextBox 52"/>
          <p:cNvSpPr txBox="1"/>
          <p:nvPr/>
        </p:nvSpPr>
        <p:spPr>
          <a:xfrm>
            <a:off x="2769708" y="5523161"/>
            <a:ext cx="2754471" cy="646331"/>
          </a:xfrm>
          <a:prstGeom prst="rect">
            <a:avLst/>
          </a:prstGeom>
          <a:noFill/>
        </p:spPr>
        <p:txBody>
          <a:bodyPr wrap="square" rtlCol="0">
            <a:spAutoFit/>
          </a:bodyPr>
          <a:lstStyle/>
          <a:p>
            <a:r>
              <a:rPr lang="en-GB" dirty="0"/>
              <a:t>England is not </a:t>
            </a:r>
            <a:r>
              <a:rPr lang="en-GB" b="1" dirty="0"/>
              <a:t>like</a:t>
            </a:r>
            <a:r>
              <a:rPr lang="en-GB" dirty="0"/>
              <a:t> Spain.</a:t>
            </a:r>
          </a:p>
        </p:txBody>
      </p:sp>
      <p:sp>
        <p:nvSpPr>
          <p:cNvPr id="29" name="Rectangular Callout 28"/>
          <p:cNvSpPr/>
          <p:nvPr/>
        </p:nvSpPr>
        <p:spPr>
          <a:xfrm>
            <a:off x="2753899" y="1202595"/>
            <a:ext cx="2643568" cy="2392308"/>
          </a:xfrm>
          <a:prstGeom prst="wedgeRectCallout">
            <a:avLst>
              <a:gd name="adj1" fmla="val 64513"/>
              <a:gd name="adj2" fmla="val 95510"/>
            </a:avLst>
          </a:prstGeom>
          <a:solidFill>
            <a:schemeClr val="accent4">
              <a:lumMod val="20000"/>
              <a:lumOff val="8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 spelling doesn’t change for masculine/feminine nouns, but it changes in the plural: </a:t>
            </a:r>
          </a:p>
          <a:p>
            <a:r>
              <a:rPr lang="en-GB" dirty="0" err="1">
                <a:solidFill>
                  <a:schemeClr val="tx1"/>
                </a:solidFill>
              </a:rPr>
              <a:t>feli</a:t>
            </a:r>
            <a:r>
              <a:rPr lang="en-GB" b="1" dirty="0" err="1">
                <a:solidFill>
                  <a:schemeClr val="tx1"/>
                </a:solidFill>
              </a:rPr>
              <a:t>z</a:t>
            </a:r>
            <a:r>
              <a:rPr lang="en-GB" dirty="0">
                <a:solidFill>
                  <a:schemeClr val="tx1"/>
                </a:solidFill>
              </a:rPr>
              <a:t> (singular noun) </a:t>
            </a:r>
            <a:r>
              <a:rPr lang="en-GB" dirty="0" err="1">
                <a:solidFill>
                  <a:schemeClr val="tx1"/>
                </a:solidFill>
              </a:rPr>
              <a:t>feli</a:t>
            </a:r>
            <a:r>
              <a:rPr lang="en-GB" b="1" dirty="0" err="1">
                <a:solidFill>
                  <a:schemeClr val="tx1"/>
                </a:solidFill>
              </a:rPr>
              <a:t>ces</a:t>
            </a:r>
            <a:r>
              <a:rPr lang="en-GB" dirty="0">
                <a:solidFill>
                  <a:schemeClr val="tx1"/>
                </a:solidFill>
              </a:rPr>
              <a:t> (plural noun)</a:t>
            </a:r>
          </a:p>
        </p:txBody>
      </p:sp>
      <p:sp>
        <p:nvSpPr>
          <p:cNvPr id="35"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581042" y="1365774"/>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1"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576807" y="1365772"/>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Rectangle 41"/>
          <p:cNvSpPr/>
          <p:nvPr/>
        </p:nvSpPr>
        <p:spPr>
          <a:xfrm>
            <a:off x="1261156" y="1347208"/>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505894" y="119649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60</a:t>
            </a:r>
          </a:p>
        </p:txBody>
      </p:sp>
      <p:sp>
        <p:nvSpPr>
          <p:cNvPr id="50"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481206" y="533007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54" name="Rectangle 53" descr="box to hide timer as it goes off the page">
            <a:extLst>
              <a:ext uri="{FF2B5EF4-FFF2-40B4-BE49-F238E27FC236}">
                <a16:creationId xmlns:a16="http://schemas.microsoft.com/office/drawing/2014/main" id="{80BB973F-93FA-4A26-B850-9E1862347B2F}"/>
              </a:ext>
            </a:extLst>
          </p:cNvPr>
          <p:cNvSpPr/>
          <p:nvPr/>
        </p:nvSpPr>
        <p:spPr>
          <a:xfrm>
            <a:off x="427448" y="5553027"/>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5" name="Rectangle 54"/>
          <p:cNvSpPr/>
          <p:nvPr/>
        </p:nvSpPr>
        <p:spPr>
          <a:xfrm>
            <a:off x="451230" y="5526769"/>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p:cNvCxnSpPr/>
          <p:nvPr/>
        </p:nvCxnSpPr>
        <p:spPr>
          <a:xfrm>
            <a:off x="572758" y="5522031"/>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1282305" y="1370106"/>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8"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301488" y="5730059"/>
            <a:ext cx="1058732" cy="382082"/>
          </a:xfrm>
          <a:prstGeom prst="actionButtonBlank">
            <a:avLst/>
          </a:prstGeom>
          <a:solidFill>
            <a:schemeClr val="tx1"/>
          </a:solidFill>
          <a:ln>
            <a:solidFill>
              <a:srgbClr val="FABD00"/>
            </a:solidFill>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59"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303374" y="3518568"/>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Segundos</a:t>
            </a:r>
            <a:endParaRPr lang="en-GB" b="1" dirty="0">
              <a:latin typeface="Century Gothic" panose="020B0502020202020204" pitchFamily="34" charset="0"/>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8"/>
                    </p:tgtEl>
                  </p:cond>
                </p:stCondLst>
                <p:endSync evt="end" delay="0">
                  <p:rtn val="all"/>
                </p:endSync>
                <p:childTnLst>
                  <p:par>
                    <p:cTn id="40" fill="hold">
                      <p:stCondLst>
                        <p:cond delay="0"/>
                      </p:stCondLst>
                      <p:childTnLst>
                        <p:par>
                          <p:cTn id="41" fill="hold">
                            <p:stCondLst>
                              <p:cond delay="0"/>
                            </p:stCondLst>
                            <p:childTnLst>
                              <p:par>
                                <p:cTn id="42" presetID="12" presetClass="exit" presetSubtype="4" fill="hold" nodeType="afterEffect">
                                  <p:stCondLst>
                                    <p:cond delay="0"/>
                                  </p:stCondLst>
                                  <p:childTnLst>
                                    <p:animEffect transition="out" filter="slide(fromBottom)">
                                      <p:cBhvr>
                                        <p:cTn id="43" dur="59000"/>
                                        <p:tgtEl>
                                          <p:spTgt spid="41"/>
                                        </p:tgtEl>
                                      </p:cBhvr>
                                    </p:animEffect>
                                    <p:set>
                                      <p:cBhvr>
                                        <p:cTn id="44" dur="1" fill="hold">
                                          <p:stCondLst>
                                            <p:cond delay="58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bldLst>
      <p:bldP spid="52" grpId="0" animBg="1"/>
      <p:bldP spid="17" grpId="0"/>
      <p:bldP spid="53" grpId="0"/>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717CFD7-2ADE-9942-BAD0-84A4692BA70F}"/>
              </a:ext>
            </a:extLst>
          </p:cNvPr>
          <p:cNvSpPr>
            <a:spLocks noGrp="1"/>
          </p:cNvSpPr>
          <p:nvPr>
            <p:ph type="title"/>
          </p:nvPr>
        </p:nvSpPr>
        <p:spPr>
          <a:xfrm>
            <a:off x="838199" y="664166"/>
            <a:ext cx="10515600" cy="1325563"/>
          </a:xfrm>
        </p:spPr>
        <p:txBody>
          <a:bodyPr anchor="ctr">
            <a:normAutofit fontScale="90000"/>
          </a:bodyPr>
          <a:lstStyle/>
          <a:p>
            <a:pPr algn="ctr"/>
            <a:r>
              <a:rPr lang="en-GB" sz="11500" b="1" dirty="0">
                <a:solidFill>
                  <a:schemeClr val="tx1"/>
                </a:solidFill>
              </a:rPr>
              <a:t>ser</a:t>
            </a:r>
            <a:endParaRPr lang="es-GB" sz="4800" dirty="0">
              <a:solidFill>
                <a:schemeClr val="tx1"/>
              </a:solidFill>
            </a:endParaRPr>
          </a:p>
        </p:txBody>
      </p:sp>
      <p:sp>
        <p:nvSpPr>
          <p:cNvPr id="12" name="Google Shape;57;p13">
            <a:extLst>
              <a:ext uri="{FF2B5EF4-FFF2-40B4-BE49-F238E27FC236}">
                <a16:creationId xmlns:a16="http://schemas.microsoft.com/office/drawing/2014/main" id="{EE7572DF-9A3A-994C-8772-80B40100437B}"/>
              </a:ext>
            </a:extLst>
          </p:cNvPr>
          <p:cNvSpPr txBox="1"/>
          <p:nvPr/>
        </p:nvSpPr>
        <p:spPr>
          <a:xfrm>
            <a:off x="0" y="2189979"/>
            <a:ext cx="1219199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[to be | </a:t>
            </a:r>
            <a:r>
              <a:rPr lang="en-GB" sz="3200" kern="0" dirty="0">
                <a:latin typeface="Century Gothic"/>
                <a:ea typeface="Century Gothic"/>
                <a:cs typeface="Century Gothic"/>
                <a:sym typeface="Century Gothic"/>
              </a:rPr>
              <a:t>being – for traits]</a:t>
            </a:r>
            <a:endParaRPr kumimoji="0" sz="1400" b="0" i="0" u="none" strike="noStrike" kern="0" cap="none" spc="0" normalizeH="0" baseline="0" noProof="0" dirty="0">
              <a:ln>
                <a:noFill/>
              </a:ln>
              <a:effectLst/>
              <a:uLnTx/>
              <a:uFillTx/>
              <a:latin typeface="Arial"/>
              <a:cs typeface="Arial"/>
              <a:sym typeface="Arial"/>
            </a:endParaRPr>
          </a:p>
        </p:txBody>
      </p:sp>
      <p:sp>
        <p:nvSpPr>
          <p:cNvPr id="13" name="Google Shape;58;p13">
            <a:extLst>
              <a:ext uri="{FF2B5EF4-FFF2-40B4-BE49-F238E27FC236}">
                <a16:creationId xmlns:a16="http://schemas.microsoft.com/office/drawing/2014/main" id="{95494732-AE4C-1047-A6E2-AC4C2F492192}"/>
              </a:ext>
            </a:extLst>
          </p:cNvPr>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a:ln>
                  <a:noFill/>
                </a:ln>
                <a:effectLst/>
                <a:uLnTx/>
                <a:uFillTx/>
                <a:latin typeface="Century Gothic"/>
                <a:cs typeface="Arial"/>
                <a:sym typeface="Century Gothic"/>
              </a:rPr>
              <a:t>somos</a:t>
            </a:r>
            <a:endParaRPr kumimoji="0" sz="1400" b="0" i="0" u="none" strike="noStrike" kern="0" cap="none" spc="0" normalizeH="0" baseline="0" noProof="0" dirty="0">
              <a:ln>
                <a:noFill/>
              </a:ln>
              <a:effectLst/>
              <a:uLnTx/>
              <a:uFillTx/>
              <a:latin typeface="Arial"/>
              <a:cs typeface="Arial"/>
              <a:sym typeface="Arial"/>
            </a:endParaRPr>
          </a:p>
        </p:txBody>
      </p:sp>
      <p:sp>
        <p:nvSpPr>
          <p:cNvPr id="14" name="Google Shape;59;p13">
            <a:extLst>
              <a:ext uri="{FF2B5EF4-FFF2-40B4-BE49-F238E27FC236}">
                <a16:creationId xmlns:a16="http://schemas.microsoft.com/office/drawing/2014/main" id="{6083406E-51B4-FC46-A3F3-DCAC8ECAC939}"/>
              </a:ext>
            </a:extLst>
          </p:cNvPr>
          <p:cNvSpPr txBox="1"/>
          <p:nvPr/>
        </p:nvSpPr>
        <p:spPr>
          <a:xfrm>
            <a:off x="-67733" y="506233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effectLst/>
                <a:uLnTx/>
                <a:uFillTx/>
                <a:latin typeface="Century Gothic"/>
                <a:ea typeface="Century Gothic"/>
                <a:cs typeface="Century Gothic"/>
                <a:sym typeface="Century Gothic"/>
              </a:rPr>
              <a:t>[we are – for traits]</a:t>
            </a:r>
            <a:endParaRPr kumimoji="0" sz="1400" b="0" i="0"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326409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er (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somos (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3228</TotalTime>
  <Words>6319</Words>
  <Application>Microsoft Office PowerPoint</Application>
  <PresentationFormat>Widescreen</PresentationFormat>
  <Paragraphs>924</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Algerian</vt:lpstr>
      <vt:lpstr>Arial</vt:lpstr>
      <vt:lpstr>Arial</vt:lpstr>
      <vt:lpstr>Calibri</vt:lpstr>
      <vt:lpstr>Century</vt:lpstr>
      <vt:lpstr>Century Gothic</vt:lpstr>
      <vt:lpstr>Imprint MT Shadow</vt:lpstr>
      <vt:lpstr>Tw Cen MT</vt:lpstr>
      <vt:lpstr>Wingdings</vt:lpstr>
      <vt:lpstr>NCELP_German_2022</vt:lpstr>
      <vt:lpstr>PowerPoint Presentation</vt:lpstr>
      <vt:lpstr>Inicio</vt:lpstr>
      <vt:lpstr>ce </vt:lpstr>
      <vt:lpstr>ce</vt:lpstr>
      <vt:lpstr>ci </vt:lpstr>
      <vt:lpstr>ci</vt:lpstr>
      <vt:lpstr>Fonética</vt:lpstr>
      <vt:lpstr>Vocabulario</vt:lpstr>
      <vt:lpstr>ser</vt:lpstr>
      <vt:lpstr>ser</vt:lpstr>
      <vt:lpstr>somos</vt:lpstr>
      <vt:lpstr>ser</vt:lpstr>
      <vt:lpstr>somos</vt:lpstr>
      <vt:lpstr>ser</vt:lpstr>
      <vt:lpstr>Using ‘somos’ and ‘estamos’</vt:lpstr>
      <vt:lpstr>Using ‘somos’ and ‘estamos’</vt:lpstr>
      <vt:lpstr>La familia de vacaciones</vt:lpstr>
      <vt:lpstr>La familia de vacaciones</vt:lpstr>
      <vt:lpstr>La familia de vacaciones</vt:lpstr>
      <vt:lpstr>La familia de vacaciones</vt:lpstr>
      <vt:lpstr>La familia de vacaciones</vt:lpstr>
      <vt:lpstr>¿Somos o estamos?</vt:lpstr>
      <vt:lpstr>İA escribir!</vt:lpstr>
      <vt:lpstr>¡A hablar!</vt:lpstr>
      <vt:lpstr>En pareja</vt:lpstr>
      <vt:lpstr>PowerPoint Presentation</vt:lpstr>
      <vt:lpstr>Inicio</vt:lpstr>
      <vt:lpstr>ce </vt:lpstr>
      <vt:lpstr>ci </vt:lpstr>
      <vt:lpstr>Fonética</vt:lpstr>
      <vt:lpstr>¿Cómo se dice en inglés? </vt:lpstr>
      <vt:lpstr>Vocabulario</vt:lpstr>
      <vt:lpstr>Descripciones de los amigos</vt:lpstr>
      <vt:lpstr>¿Qué describe Ignacio?</vt:lpstr>
      <vt:lpstr>¿Ser or estar?</vt:lpstr>
      <vt:lpstr>¿Ser or estar?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42</cp:revision>
  <dcterms:created xsi:type="dcterms:W3CDTF">2024-05-09T11:27:34Z</dcterms:created>
  <dcterms:modified xsi:type="dcterms:W3CDTF">2024-05-12T08:47:17Z</dcterms:modified>
</cp:coreProperties>
</file>