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6" r:id="rId2"/>
    <p:sldId id="402" r:id="rId3"/>
    <p:sldId id="359" r:id="rId4"/>
    <p:sldId id="358" r:id="rId5"/>
    <p:sldId id="360" r:id="rId6"/>
    <p:sldId id="365" r:id="rId7"/>
    <p:sldId id="403" r:id="rId8"/>
    <p:sldId id="375" r:id="rId9"/>
    <p:sldId id="413" r:id="rId10"/>
    <p:sldId id="414" r:id="rId11"/>
    <p:sldId id="415" r:id="rId12"/>
    <p:sldId id="371" r:id="rId13"/>
    <p:sldId id="411" r:id="rId14"/>
    <p:sldId id="412" r:id="rId15"/>
    <p:sldId id="377" r:id="rId16"/>
    <p:sldId id="417" r:id="rId17"/>
    <p:sldId id="379" r:id="rId18"/>
    <p:sldId id="380" r:id="rId19"/>
    <p:sldId id="381" r:id="rId20"/>
    <p:sldId id="382" r:id="rId21"/>
    <p:sldId id="386" r:id="rId22"/>
    <p:sldId id="418" r:id="rId23"/>
    <p:sldId id="404" r:id="rId24"/>
    <p:sldId id="407" r:id="rId25"/>
    <p:sldId id="410" r:id="rId26"/>
    <p:sldId id="259" r:id="rId27"/>
    <p:sldId id="408" r:id="rId28"/>
    <p:sldId id="383" r:id="rId29"/>
    <p:sldId id="384" r:id="rId30"/>
    <p:sldId id="420" r:id="rId31"/>
    <p:sldId id="862" r:id="rId32"/>
    <p:sldId id="864" r:id="rId33"/>
    <p:sldId id="399" r:id="rId34"/>
    <p:sldId id="41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3A5EAC"/>
    <a:srgbClr val="FF6600"/>
    <a:srgbClr val="FFFAEA"/>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6639" autoAdjust="0"/>
  </p:normalViewPr>
  <p:slideViewPr>
    <p:cSldViewPr snapToGrid="0">
      <p:cViewPr>
        <p:scale>
          <a:sx n="60" d="100"/>
          <a:sy n="60" d="100"/>
        </p:scale>
        <p:origin x="1842" y="162"/>
      </p:cViewPr>
      <p:guideLst/>
    </p:cSldViewPr>
  </p:slideViewPr>
  <p:notesTextViewPr>
    <p:cViewPr>
      <p:scale>
        <a:sx n="3" d="2"/>
        <a:sy n="3" d="2"/>
      </p:scale>
      <p:origin x="0" y="0"/>
    </p:cViewPr>
  </p:notesTextViewPr>
  <p:sorterViewPr>
    <p:cViewPr>
      <p:scale>
        <a:sx n="100" d="100"/>
        <a:sy n="100" d="100"/>
      </p:scale>
      <p:origin x="0" y="-20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D7EE5-9F90-48B9-B13A-D3CB2224815E}" type="datetimeFigureOut">
              <a:rPr lang="en-GB" smtClean="0"/>
              <a:t>06/05/2024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D71C8-04A0-4B77-9BFB-4981EDF8445B}" type="slidenum">
              <a:rPr lang="en-GB" smtClean="0"/>
              <a:t>‹#›</a:t>
            </a:fld>
            <a:endParaRPr lang="en-GB"/>
          </a:p>
        </p:txBody>
      </p:sp>
    </p:spTree>
    <p:extLst>
      <p:ext uri="{BB962C8B-B14F-4D97-AF65-F5344CB8AC3E}">
        <p14:creationId xmlns:p14="http://schemas.microsoft.com/office/powerpoint/2010/main" val="3526821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ae.es/diccionario-panhispanico-de-dudas/terminos-linguistico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balcón</a:t>
            </a:r>
            <a:r>
              <a:rPr lang="en-GB" b="1" u="sng" dirty="0">
                <a:solidFill>
                  <a:srgbClr val="FF0000"/>
                </a:solidFill>
              </a:rPr>
              <a:t>, </a:t>
            </a:r>
            <a:r>
              <a:rPr lang="en-GB" b="1" u="sng" dirty="0" err="1">
                <a:solidFill>
                  <a:srgbClr val="FF0000"/>
                </a:solidFill>
              </a:rPr>
              <a:t>dama</a:t>
            </a:r>
            <a:r>
              <a:rPr lang="en-GB" b="1" u="sng" dirty="0">
                <a:solidFill>
                  <a:srgbClr val="FF0000"/>
                </a:solidFill>
              </a:rPr>
              <a:t>, caballero.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u="sng" dirty="0">
                <a:solidFill>
                  <a:srgbClr val="FF0000"/>
                </a:solidFill>
              </a:rPr>
              <a:t>Edexcel list does not have </a:t>
            </a:r>
            <a:r>
              <a:rPr lang="en-GB" b="1" u="sng" dirty="0" err="1">
                <a:solidFill>
                  <a:srgbClr val="FF0000"/>
                </a:solidFill>
              </a:rPr>
              <a:t>balcón</a:t>
            </a:r>
            <a:r>
              <a:rPr lang="en-GB" b="1" u="sng" dirty="0">
                <a:solidFill>
                  <a:srgbClr val="FF0000"/>
                </a:solidFill>
              </a:rPr>
              <a:t>, </a:t>
            </a:r>
            <a:r>
              <a:rPr lang="en-GB" b="1" u="sng" dirty="0" err="1">
                <a:solidFill>
                  <a:srgbClr val="FF0000"/>
                </a:solidFill>
              </a:rPr>
              <a:t>dama</a:t>
            </a:r>
            <a:r>
              <a:rPr lang="en-GB" b="1" u="sng" dirty="0">
                <a:solidFill>
                  <a:srgbClr val="FF0000"/>
                </a:solidFill>
              </a:rPr>
              <a:t>, caballero, </a:t>
            </a:r>
            <a:r>
              <a:rPr lang="en-GB" b="1" u="sng" dirty="0" err="1">
                <a:solidFill>
                  <a:srgbClr val="FF0000"/>
                </a:solidFill>
              </a:rPr>
              <a:t>torre</a:t>
            </a:r>
            <a:r>
              <a:rPr lang="en-GB" b="1" u="sng" dirty="0">
                <a:solidFill>
                  <a:srgbClr val="FF0000"/>
                </a:solidFill>
              </a:rPr>
              <a:t>.</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buFont typeface="Arial" panose="020B0604020202020204" pitchFamily="34" charset="0"/>
              <a:buNone/>
            </a:pPr>
            <a:r>
              <a:rPr lang="en-GB" sz="1200" b="0" kern="1200" noProof="0" dirty="0">
                <a:solidFill>
                  <a:schemeClr val="tx1"/>
                </a:solidFill>
                <a:effectLst/>
                <a:latin typeface="+mn-lt"/>
                <a:ea typeface="+mn-ea"/>
                <a:cs typeface="+mn-cs"/>
              </a:rPr>
              <a:t>Consolidation of SSCs [cue], [</a:t>
            </a:r>
            <a:r>
              <a:rPr lang="en-GB" sz="1200" b="0" kern="1200" noProof="0" dirty="0" err="1">
                <a:solidFill>
                  <a:schemeClr val="tx1"/>
                </a:solidFill>
                <a:effectLst/>
                <a:latin typeface="+mn-lt"/>
                <a:ea typeface="+mn-ea"/>
                <a:cs typeface="+mn-cs"/>
              </a:rPr>
              <a:t>cua</a:t>
            </a:r>
            <a:r>
              <a:rPr lang="en-GB" sz="1200" b="0" kern="1200" noProof="0" dirty="0">
                <a:solidFill>
                  <a:schemeClr val="tx1"/>
                </a:solidFill>
                <a:effectLst/>
                <a:latin typeface="+mn-lt"/>
                <a:ea typeface="+mn-ea"/>
                <a:cs typeface="+mn-cs"/>
              </a:rPr>
              <a:t>], [cui]</a:t>
            </a:r>
          </a:p>
          <a:p>
            <a:pPr marL="0" lvl="0" indent="0">
              <a:buFont typeface="Arial" panose="020B0604020202020204" pitchFamily="34" charset="0"/>
              <a:buNone/>
            </a:pPr>
            <a:r>
              <a:rPr lang="en-GB" sz="1200" b="0" kern="1200" noProof="0" dirty="0">
                <a:solidFill>
                  <a:schemeClr val="tx1"/>
                </a:solidFill>
                <a:effectLst/>
                <a:latin typeface="+mn-lt"/>
                <a:ea typeface="+mn-ea"/>
                <a:cs typeface="+mn-cs"/>
              </a:rPr>
              <a:t>Introduction</a:t>
            </a:r>
            <a:r>
              <a:rPr lang="en-GB" sz="1200" b="0" kern="1200" baseline="0" noProof="0" dirty="0">
                <a:solidFill>
                  <a:schemeClr val="tx1"/>
                </a:solidFill>
                <a:effectLst/>
                <a:latin typeface="+mn-lt"/>
                <a:ea typeface="+mn-ea"/>
                <a:cs typeface="+mn-cs"/>
              </a:rPr>
              <a:t> of </a:t>
            </a:r>
            <a:r>
              <a:rPr lang="en-GB" sz="1200" b="0" kern="1200" noProof="0" dirty="0">
                <a:solidFill>
                  <a:schemeClr val="tx1"/>
                </a:solidFill>
                <a:effectLst/>
                <a:latin typeface="+mn-lt"/>
                <a:ea typeface="+mn-ea"/>
                <a:cs typeface="+mn-cs"/>
              </a:rPr>
              <a:t>‘del’ and ‘de la’ (after adverbs of position)</a:t>
            </a:r>
          </a:p>
          <a:p>
            <a:pPr marL="0" lvl="0" indent="0">
              <a:buFont typeface="Arial" panose="020B0604020202020204" pitchFamily="34" charset="0"/>
              <a:buNone/>
            </a:pPr>
            <a:r>
              <a:rPr lang="en-GB" sz="1200" b="0" kern="1200" noProof="0" dirty="0">
                <a:solidFill>
                  <a:schemeClr val="tx1"/>
                </a:solidFill>
                <a:effectLst/>
                <a:latin typeface="+mn-lt"/>
                <a:ea typeface="+mn-ea"/>
                <a:cs typeface="+mn-cs"/>
              </a:rPr>
              <a:t>Consolidation of ‘</a:t>
            </a:r>
            <a:r>
              <a:rPr lang="en-GB" sz="1200" b="0" kern="1200" noProof="0" dirty="0" err="1">
                <a:solidFill>
                  <a:schemeClr val="tx1"/>
                </a:solidFill>
                <a:effectLst/>
                <a:latin typeface="+mn-lt"/>
                <a:ea typeface="+mn-ea"/>
                <a:cs typeface="+mn-cs"/>
              </a:rPr>
              <a:t>estoy</a:t>
            </a:r>
            <a:r>
              <a:rPr lang="en-GB" sz="1200" b="0" kern="1200" noProof="0" dirty="0">
                <a:solidFill>
                  <a:schemeClr val="tx1"/>
                </a:solidFill>
                <a:effectLst/>
                <a:latin typeface="+mn-lt"/>
                <a:ea typeface="+mn-ea"/>
                <a:cs typeface="+mn-cs"/>
              </a:rPr>
              <a:t>’, ‘</a:t>
            </a:r>
            <a:r>
              <a:rPr lang="en-GB" sz="1200" b="0" kern="1200" noProof="0" dirty="0" err="1">
                <a:solidFill>
                  <a:schemeClr val="tx1"/>
                </a:solidFill>
                <a:effectLst/>
                <a:latin typeface="+mn-lt"/>
                <a:ea typeface="+mn-ea"/>
                <a:cs typeface="+mn-cs"/>
              </a:rPr>
              <a:t>está</a:t>
            </a:r>
            <a:r>
              <a:rPr lang="en-GB" sz="1200" b="0" kern="1200" noProof="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s-CO" sz="1200" b="1" kern="1200" dirty="0">
                <a:solidFill>
                  <a:schemeClr val="tx1"/>
                </a:solidFill>
                <a:effectLst/>
                <a:latin typeface="+mn-lt"/>
                <a:ea typeface="+mn-ea"/>
                <a:cs typeface="+mn-cs"/>
              </a:rPr>
              <a:t>7.2.2.4</a:t>
            </a:r>
            <a:r>
              <a:rPr lang="es-CO" sz="1200" b="1" kern="1200" baseline="0" dirty="0">
                <a:solidFill>
                  <a:schemeClr val="tx1"/>
                </a:solidFill>
                <a:effectLst/>
                <a:latin typeface="+mn-lt"/>
                <a:ea typeface="+mn-ea"/>
                <a:cs typeface="+mn-cs"/>
              </a:rPr>
              <a:t> (introduce) </a:t>
            </a:r>
            <a:r>
              <a:rPr lang="es-CO" sz="1200" kern="1200" dirty="0">
                <a:solidFill>
                  <a:schemeClr val="tx1"/>
                </a:solidFill>
                <a:effectLst/>
                <a:latin typeface="+mn-lt"/>
                <a:ea typeface="+mn-ea"/>
                <a:cs typeface="+mn-cs"/>
              </a:rPr>
              <a:t>estamos [estar-21]; están [21]; oeste [2416]; este [&gt;5000*]; estación [1404]; coche [1190]; tren [1488]; delante de [delante-1742]; fuera de [fuera-299]; debajo de [1366]; detrás</a:t>
            </a:r>
            <a:r>
              <a:rPr lang="es-CO" sz="1200" kern="1200" baseline="0" dirty="0">
                <a:solidFill>
                  <a:schemeClr val="tx1"/>
                </a:solidFill>
                <a:effectLst/>
                <a:latin typeface="+mn-lt"/>
                <a:ea typeface="+mn-ea"/>
                <a:cs typeface="+mn-cs"/>
              </a:rPr>
              <a:t> de  [2044]</a:t>
            </a:r>
            <a:endParaRPr lang="en-GB" sz="1200" kern="1200" dirty="0">
              <a:solidFill>
                <a:schemeClr val="tx1"/>
              </a:solidFill>
              <a:effectLst/>
              <a:latin typeface="+mn-lt"/>
              <a:ea typeface="+mn-ea"/>
              <a:cs typeface="+mn-cs"/>
            </a:endParaRPr>
          </a:p>
          <a:p>
            <a:r>
              <a:rPr lang="en-GB" b="1" dirty="0"/>
              <a:t>7.2.2.1 (revisit) </a:t>
            </a:r>
            <a:r>
              <a:rPr lang="es-ES" b="0" dirty="0"/>
              <a:t>trabajar [174]; buscar [179]; descansar [1749]; preparar [570]; comida [906]; animal [322]; pasar [68]; tiempo [80]; campo [342]; junto[s] [149]; solo [181]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7.2.1.1 (revisit)</a:t>
            </a:r>
            <a:r>
              <a:rPr lang="en-GB" b="1" baseline="0" dirty="0"/>
              <a: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pasar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r>
              <a:rPr lang="en-US" sz="1200" b="0" kern="1200" dirty="0">
                <a:solidFill>
                  <a:schemeClr val="tx1"/>
                </a:solidFill>
                <a:effectLst/>
                <a:latin typeface="+mn-lt"/>
                <a:ea typeface="+mn-ea"/>
                <a:cs typeface="+mn-cs"/>
              </a:rPr>
              <a:t>[3/7]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76992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r>
              <a:rPr lang="en-US" sz="1200" b="0" kern="1200" dirty="0">
                <a:solidFill>
                  <a:schemeClr val="tx1"/>
                </a:solidFill>
                <a:effectLst/>
                <a:latin typeface="+mn-lt"/>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81661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[5/7]</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12</a:t>
            </a:fld>
            <a:endParaRPr lang="en-GB"/>
          </a:p>
        </p:txBody>
      </p:sp>
    </p:spTree>
    <p:extLst>
      <p:ext uri="{BB962C8B-B14F-4D97-AF65-F5344CB8AC3E}">
        <p14:creationId xmlns:p14="http://schemas.microsoft.com/office/powerpoint/2010/main" val="3299648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[6/7]</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13</a:t>
            </a:fld>
            <a:endParaRPr lang="en-GB"/>
          </a:p>
        </p:txBody>
      </p:sp>
    </p:spTree>
    <p:extLst>
      <p:ext uri="{BB962C8B-B14F-4D97-AF65-F5344CB8AC3E}">
        <p14:creationId xmlns:p14="http://schemas.microsoft.com/office/powerpoint/2010/main" val="401762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[7/7]</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14</a:t>
            </a:fld>
            <a:endParaRPr lang="en-GB"/>
          </a:p>
        </p:txBody>
      </p:sp>
    </p:spTree>
    <p:extLst>
      <p:ext uri="{BB962C8B-B14F-4D97-AF65-F5344CB8AC3E}">
        <p14:creationId xmlns:p14="http://schemas.microsoft.com/office/powerpoint/2010/main" val="421398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 (two slides)</a:t>
            </a:r>
          </a:p>
          <a:p>
            <a:endParaRPr lang="en-US" b="1" dirty="0"/>
          </a:p>
          <a:p>
            <a:pPr marL="0" lvl="0" indent="0">
              <a:buFont typeface="Arial" panose="020B0604020202020204" pitchFamily="34" charset="0"/>
              <a:buNone/>
            </a:pPr>
            <a:r>
              <a:rPr lang="en-US" b="1" dirty="0"/>
              <a:t>Aim: </a:t>
            </a:r>
            <a:r>
              <a:rPr lang="en-US" b="0" dirty="0"/>
              <a:t>to introduce </a:t>
            </a:r>
            <a:r>
              <a:rPr lang="es-ES" sz="1200" b="0" kern="1200" dirty="0">
                <a:solidFill>
                  <a:schemeClr val="tx1"/>
                </a:solidFill>
                <a:effectLst/>
                <a:latin typeface="+mn-lt"/>
                <a:ea typeface="+mn-ea"/>
                <a:cs typeface="+mn-cs"/>
              </a:rPr>
              <a:t>‘del’ and ‘de la’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adverbs</a:t>
            </a:r>
            <a:r>
              <a:rPr lang="es-ES" sz="1200" b="0" kern="1200" dirty="0">
                <a:solidFill>
                  <a:schemeClr val="tx1"/>
                </a:solidFill>
                <a:effectLst/>
                <a:latin typeface="+mn-lt"/>
                <a:ea typeface="+mn-ea"/>
                <a:cs typeface="+mn-cs"/>
              </a:rPr>
              <a:t> of position).</a:t>
            </a:r>
            <a:endParaRPr lang="en-GB"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78089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 (two slides)</a:t>
            </a:r>
          </a:p>
          <a:p>
            <a:endParaRPr lang="en-US" b="1" dirty="0"/>
          </a:p>
          <a:p>
            <a:pPr marL="0" lvl="0" indent="0">
              <a:buFont typeface="Arial" panose="020B0604020202020204" pitchFamily="34" charset="0"/>
              <a:buNone/>
            </a:pPr>
            <a:r>
              <a:rPr lang="en-US" b="1" dirty="0"/>
              <a:t>Aim: </a:t>
            </a:r>
            <a:r>
              <a:rPr lang="en-US" b="0" dirty="0"/>
              <a:t>to introduce </a:t>
            </a:r>
            <a:r>
              <a:rPr lang="es-ES" sz="1200" b="0" kern="1200" dirty="0">
                <a:solidFill>
                  <a:schemeClr val="tx1"/>
                </a:solidFill>
                <a:effectLst/>
                <a:latin typeface="+mn-lt"/>
                <a:ea typeface="+mn-ea"/>
                <a:cs typeface="+mn-cs"/>
              </a:rPr>
              <a:t>‘del’ and ‘de la’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adverbs</a:t>
            </a:r>
            <a:r>
              <a:rPr lang="es-ES" sz="1200" b="0" kern="1200" dirty="0">
                <a:solidFill>
                  <a:schemeClr val="tx1"/>
                </a:solidFill>
                <a:effectLst/>
                <a:latin typeface="+mn-lt"/>
                <a:ea typeface="+mn-ea"/>
                <a:cs typeface="+mn-cs"/>
              </a:rPr>
              <a:t> of position).</a:t>
            </a:r>
            <a:endParaRPr lang="en-GB"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68831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a:t>
            </a:r>
            <a:r>
              <a:rPr lang="en-GB" dirty="0"/>
              <a:t>: </a:t>
            </a:r>
            <a:r>
              <a:rPr lang="en-GB" baseline="0" dirty="0"/>
              <a:t>to strengthen understanding of the need for ‘del/de la’ and gender agreement.</a:t>
            </a:r>
            <a:br>
              <a:rPr lang="en-GB" baseline="0" dirty="0"/>
            </a:br>
            <a:endParaRPr lang="en-GB" dirty="0"/>
          </a:p>
          <a:p>
            <a:r>
              <a:rPr lang="en-GB" b="1" dirty="0"/>
              <a:t>Procedure</a:t>
            </a:r>
            <a:r>
              <a:rPr lang="en-GB" dirty="0"/>
              <a:t>:</a:t>
            </a:r>
          </a:p>
          <a:p>
            <a:pPr marL="228600" indent="-228600">
              <a:buAutoNum type="arabicPeriod"/>
            </a:pPr>
            <a:r>
              <a:rPr lang="en-GB" dirty="0"/>
              <a:t>Students are prompted to recall the Spanish for ‘near’ and ‘far’.</a:t>
            </a:r>
          </a:p>
          <a:p>
            <a:pPr marL="228600" indent="-228600">
              <a:buAutoNum type="arabicPeriod"/>
            </a:pPr>
            <a:r>
              <a:rPr lang="en-GB" dirty="0"/>
              <a:t>Students translate each phrase on the right hand side into Spanish.</a:t>
            </a:r>
          </a:p>
          <a:p>
            <a:pPr marL="228600" indent="-228600">
              <a:buAutoNum type="arabicPeriod"/>
            </a:pPr>
            <a:r>
              <a:rPr lang="en-GB" dirty="0"/>
              <a:t>Teacher shows the answers one by one.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kern="1200" dirty="0">
                <a:solidFill>
                  <a:schemeClr val="tx1"/>
                </a:solidFill>
                <a:effectLst/>
                <a:latin typeface="+mn-lt"/>
                <a:ea typeface="+mn-ea"/>
                <a:cs typeface="+mn-cs"/>
              </a:rPr>
              <a:t>: it is sometimes thought that positional adverbs are prepositions, but the RAE lists the following as Spanish prepositions </a:t>
            </a:r>
            <a:r>
              <a:rPr lang="en-GB" sz="1200" b="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a, ante, bajo, con, contra, de, </a:t>
            </a:r>
            <a:r>
              <a:rPr lang="en-GB" sz="1200" b="1" i="1" kern="1200" dirty="0" err="1">
                <a:solidFill>
                  <a:schemeClr val="tx1"/>
                </a:solidFill>
                <a:effectLst/>
                <a:latin typeface="+mn-lt"/>
                <a:ea typeface="+mn-ea"/>
                <a:cs typeface="+mn-cs"/>
              </a:rPr>
              <a:t>desde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durante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en</a:t>
            </a:r>
            <a:r>
              <a:rPr lang="en-GB" sz="1200" b="1" i="1" kern="1200" dirty="0">
                <a:solidFill>
                  <a:schemeClr val="tx1"/>
                </a:solidFill>
                <a:effectLst/>
                <a:latin typeface="+mn-lt"/>
                <a:ea typeface="+mn-ea"/>
                <a:cs typeface="+mn-cs"/>
              </a:rPr>
              <a:t>, entre, </a:t>
            </a:r>
            <a:r>
              <a:rPr lang="en-GB" sz="1200" b="1" i="1" kern="1200" dirty="0" err="1">
                <a:solidFill>
                  <a:schemeClr val="tx1"/>
                </a:solidFill>
                <a:effectLst/>
                <a:latin typeface="+mn-lt"/>
                <a:ea typeface="+mn-ea"/>
                <a:cs typeface="+mn-cs"/>
              </a:rPr>
              <a:t>hacia</a:t>
            </a:r>
            <a:r>
              <a:rPr lang="en-GB" sz="1200" b="1" i="1" kern="1200" dirty="0">
                <a:solidFill>
                  <a:schemeClr val="tx1"/>
                </a:solidFill>
                <a:effectLst/>
                <a:latin typeface="+mn-lt"/>
                <a:ea typeface="+mn-ea"/>
                <a:cs typeface="+mn-cs"/>
              </a:rPr>
              <a:t>, hasta, </a:t>
            </a:r>
            <a:r>
              <a:rPr lang="en-GB" sz="1200" b="1" i="1" kern="1200" dirty="0" err="1">
                <a:solidFill>
                  <a:schemeClr val="tx1"/>
                </a:solidFill>
                <a:effectLst/>
                <a:latin typeface="+mn-lt"/>
                <a:ea typeface="+mn-ea"/>
                <a:cs typeface="+mn-cs"/>
              </a:rPr>
              <a:t>mediante</a:t>
            </a:r>
            <a:r>
              <a:rPr lang="en-GB" sz="1200" b="1" i="1" kern="1200" dirty="0">
                <a:solidFill>
                  <a:schemeClr val="tx1"/>
                </a:solidFill>
                <a:effectLst/>
                <a:latin typeface="+mn-lt"/>
                <a:ea typeface="+mn-ea"/>
                <a:cs typeface="+mn-cs"/>
              </a:rPr>
              <a:t>, para, por, </a:t>
            </a:r>
            <a:r>
              <a:rPr lang="en-GB" sz="1200" b="1" i="1" kern="1200" dirty="0" err="1">
                <a:solidFill>
                  <a:schemeClr val="tx1"/>
                </a:solidFill>
                <a:effectLst/>
                <a:latin typeface="+mn-lt"/>
                <a:ea typeface="+mn-ea"/>
                <a:cs typeface="+mn-cs"/>
              </a:rPr>
              <a:t>según</a:t>
            </a:r>
            <a:r>
              <a:rPr lang="en-GB" sz="1200" b="1" i="1" kern="1200" dirty="0">
                <a:solidFill>
                  <a:schemeClr val="tx1"/>
                </a:solidFill>
                <a:effectLst/>
                <a:latin typeface="+mn-lt"/>
                <a:ea typeface="+mn-ea"/>
                <a:cs typeface="+mn-cs"/>
              </a:rPr>
              <a:t>, sin, </a:t>
            </a:r>
            <a:r>
              <a:rPr lang="en-GB" sz="1200" b="1" i="1" kern="1200" dirty="0" err="1">
                <a:solidFill>
                  <a:schemeClr val="tx1"/>
                </a:solidFill>
                <a:effectLst/>
                <a:latin typeface="+mn-lt"/>
                <a:ea typeface="+mn-ea"/>
                <a:cs typeface="+mn-cs"/>
              </a:rPr>
              <a:t>sobre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tras</a:t>
            </a:r>
            <a:r>
              <a:rPr lang="en-GB" sz="1200" b="1"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También</a:t>
            </a:r>
            <a:r>
              <a:rPr lang="en-GB" sz="1200" kern="1200" dirty="0">
                <a:solidFill>
                  <a:schemeClr val="tx1"/>
                </a:solidFill>
                <a:effectLst/>
                <a:latin typeface="+mn-lt"/>
                <a:ea typeface="+mn-ea"/>
                <a:cs typeface="+mn-cs"/>
              </a:rPr>
              <a:t> son </a:t>
            </a:r>
            <a:r>
              <a:rPr lang="en-GB" sz="1200" kern="1200" dirty="0" err="1">
                <a:solidFill>
                  <a:schemeClr val="tx1"/>
                </a:solidFill>
                <a:effectLst/>
                <a:latin typeface="+mn-lt"/>
                <a:ea typeface="+mn-ea"/>
                <a:cs typeface="+mn-cs"/>
              </a:rPr>
              <a:t>preposiciones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uso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más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restringido</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pro</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asociación</a:t>
            </a:r>
            <a:r>
              <a:rPr lang="en-GB" sz="1200" i="1" kern="1200" cap="small" dirty="0">
                <a:solidFill>
                  <a:schemeClr val="tx1"/>
                </a:solidFill>
                <a:effectLst/>
                <a:latin typeface="+mn-lt"/>
                <a:ea typeface="+mn-ea"/>
                <a:cs typeface="+mn-cs"/>
              </a:rPr>
              <a:t> pro </a:t>
            </a:r>
            <a:r>
              <a:rPr lang="en-GB" sz="1200" i="1" kern="1200" dirty="0" err="1">
                <a:solidFill>
                  <a:schemeClr val="tx1"/>
                </a:solidFill>
                <a:effectLst/>
                <a:latin typeface="+mn-lt"/>
                <a:ea typeface="+mn-ea"/>
                <a:cs typeface="+mn-cs"/>
              </a:rPr>
              <a:t>derechos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humanos</a:t>
            </a:r>
            <a:r>
              <a:rPr lang="en-GB" sz="1200" i="1" kern="1200" dirty="0">
                <a:solidFill>
                  <a:schemeClr val="tx1"/>
                </a:solidFill>
                <a:effectLst/>
                <a:latin typeface="+mn-lt"/>
                <a:ea typeface="+mn-ea"/>
                <a:cs typeface="+mn-cs"/>
              </a:rPr>
              <a:t>) y </a:t>
            </a:r>
            <a:r>
              <a:rPr lang="en-GB" sz="1200" b="1" i="1" kern="1200" dirty="0" err="1">
                <a:solidFill>
                  <a:schemeClr val="tx1"/>
                </a:solidFill>
                <a:effectLst/>
                <a:latin typeface="+mn-lt"/>
                <a:ea typeface="+mn-ea"/>
                <a:cs typeface="+mn-cs"/>
              </a:rPr>
              <a:t>vía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Voló</a:t>
            </a:r>
            <a:r>
              <a:rPr lang="en-GB" sz="1200" i="1" kern="1200" dirty="0">
                <a:solidFill>
                  <a:schemeClr val="tx1"/>
                </a:solidFill>
                <a:effectLst/>
                <a:latin typeface="+mn-lt"/>
                <a:ea typeface="+mn-ea"/>
                <a:cs typeface="+mn-cs"/>
              </a:rPr>
              <a:t> a Miami </a:t>
            </a:r>
            <a:r>
              <a:rPr lang="en-GB" sz="1200" i="1" kern="1200" dirty="0" err="1">
                <a:solidFill>
                  <a:schemeClr val="tx1"/>
                </a:solidFill>
                <a:effectLst/>
                <a:latin typeface="+mn-lt"/>
                <a:ea typeface="+mn-ea"/>
                <a:cs typeface="+mn-cs"/>
              </a:rPr>
              <a:t>vía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Londres</a:t>
            </a:r>
            <a:r>
              <a:rPr lang="en-GB" sz="1200" i="1" kern="1200" dirty="0">
                <a:solidFill>
                  <a:schemeClr val="tx1"/>
                </a:solidFill>
                <a:effectLst/>
                <a:latin typeface="+mn-lt"/>
                <a:ea typeface="+mn-ea"/>
                <a:cs typeface="+mn-cs"/>
              </a:rPr>
              <a:t>).</a:t>
            </a:r>
            <a:br>
              <a:rPr lang="en-GB" sz="1200" i="1" kern="1200" dirty="0">
                <a:solidFill>
                  <a:schemeClr val="tx1"/>
                </a:solidFill>
                <a:effectLst/>
                <a:latin typeface="+mn-lt"/>
                <a:ea typeface="+mn-ea"/>
                <a:cs typeface="+mn-cs"/>
              </a:rPr>
            </a:br>
            <a:r>
              <a:rPr lang="en-GB" sz="1200" i="1" u="sng" kern="1200" dirty="0">
                <a:solidFill>
                  <a:schemeClr val="tx1"/>
                </a:solidFill>
                <a:effectLst/>
                <a:latin typeface="+mn-lt"/>
                <a:ea typeface="+mn-ea"/>
                <a:cs typeface="+mn-cs"/>
                <a:hlinkClick r:id="rId3"/>
              </a:rPr>
              <a:t>https://www.rae.es/diccionario-panhispanico-de-dudas/terminos-linguisticos</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dirty="0"/>
          </a:p>
        </p:txBody>
      </p:sp>
    </p:spTree>
    <p:extLst>
      <p:ext uri="{BB962C8B-B14F-4D97-AF65-F5344CB8AC3E}">
        <p14:creationId xmlns:p14="http://schemas.microsoft.com/office/powerpoint/2010/main" val="91477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5 minutes</a:t>
            </a:r>
          </a:p>
          <a:p>
            <a:endParaRPr lang="en-GB" baseline="0" dirty="0"/>
          </a:p>
          <a:p>
            <a:r>
              <a:rPr lang="en-GB" b="1" baseline="0" dirty="0"/>
              <a:t>Aim</a:t>
            </a:r>
            <a:r>
              <a:rPr lang="en-GB" baseline="0" dirty="0"/>
              <a:t>: to revisit vocabulary (from 2.1.1); to improve understanding of the use of ‘del’ and ‘de la’.</a:t>
            </a:r>
          </a:p>
          <a:p>
            <a:endParaRPr lang="en-GB" baseline="0" dirty="0"/>
          </a:p>
          <a:p>
            <a:r>
              <a:rPr lang="en-GB" b="1" baseline="0" dirty="0"/>
              <a:t>Procedure</a:t>
            </a:r>
            <a:r>
              <a:rPr lang="en-GB" baseline="0" dirty="0"/>
              <a:t>:</a:t>
            </a:r>
          </a:p>
          <a:p>
            <a:pPr marL="228600" indent="-228600">
              <a:buAutoNum type="arabicPeriod"/>
            </a:pPr>
            <a:r>
              <a:rPr lang="en-GB" baseline="0" dirty="0"/>
              <a:t>Students are prompted to recall the Spanish word for the images on the right.</a:t>
            </a:r>
          </a:p>
          <a:p>
            <a:pPr marL="228600" indent="-228600">
              <a:buAutoNum type="arabicPeriod"/>
            </a:pPr>
            <a:r>
              <a:rPr lang="en-GB" baseline="0" dirty="0"/>
              <a:t>Students read each sentence and tick the correct answer depending on the use of ‘del’ (masculine) and ‘de la’ (feminine).</a:t>
            </a:r>
          </a:p>
          <a:p>
            <a:pPr marL="228600" indent="-228600">
              <a:buAutoNum type="arabicPeriod"/>
            </a:pPr>
            <a:r>
              <a:rPr lang="en-GB" baseline="0" dirty="0"/>
              <a:t>Teacher shows the answers one by one.</a:t>
            </a:r>
          </a:p>
          <a:p>
            <a:pPr marL="228600" indent="-228600">
              <a:buAutoNum type="arabicPeriod"/>
            </a:pPr>
            <a:endParaRPr lang="en-GB" baseline="0" dirty="0"/>
          </a:p>
          <a:p>
            <a:r>
              <a:rPr lang="en-GB" b="1" baseline="0" dirty="0"/>
              <a:t>Note</a:t>
            </a:r>
            <a:r>
              <a:rPr lang="en-GB" baseline="0" dirty="0"/>
              <a:t>: the gender of new nouns is given because these don’t have gender marking (-o ending=</a:t>
            </a:r>
            <a:r>
              <a:rPr lang="en-GB" baseline="0" dirty="0" err="1"/>
              <a:t>masc</a:t>
            </a:r>
            <a:r>
              <a:rPr lang="en-GB" baseline="0" dirty="0"/>
              <a:t>; -a=fem) with which students are familiar.</a:t>
            </a:r>
          </a:p>
        </p:txBody>
      </p:sp>
      <p:sp>
        <p:nvSpPr>
          <p:cNvPr id="4" name="Slide Number Placeholder 3"/>
          <p:cNvSpPr>
            <a:spLocks noGrp="1"/>
          </p:cNvSpPr>
          <p:nvPr>
            <p:ph type="sldNum" sz="quarter" idx="10"/>
          </p:nvPr>
        </p:nvSpPr>
        <p:spPr/>
        <p:txBody>
          <a:bodyPr/>
          <a:lstStyle/>
          <a:p>
            <a:fld id="{1E43764D-CAD4-4614-B1FD-A9C92153AD29}" type="slidenum">
              <a:rPr lang="en-GB" smtClean="0"/>
              <a:t>18</a:t>
            </a:fld>
            <a:endParaRPr lang="en-GB"/>
          </a:p>
        </p:txBody>
      </p:sp>
    </p:spTree>
    <p:extLst>
      <p:ext uri="{BB962C8B-B14F-4D97-AF65-F5344CB8AC3E}">
        <p14:creationId xmlns:p14="http://schemas.microsoft.com/office/powerpoint/2010/main" val="1048116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a:t>
            </a:r>
            <a:r>
              <a:rPr lang="en-GB" b="0" dirty="0"/>
              <a:t>7 minutes</a:t>
            </a:r>
          </a:p>
          <a:p>
            <a:pPr marL="0" indent="0">
              <a:buNone/>
            </a:pPr>
            <a:endParaRPr lang="en-GB" b="1" dirty="0"/>
          </a:p>
          <a:p>
            <a:pPr marL="0" indent="0">
              <a:buNone/>
            </a:pPr>
            <a:r>
              <a:rPr lang="en-GB" b="1" dirty="0"/>
              <a:t>Aim: </a:t>
            </a:r>
            <a:r>
              <a:rPr lang="en-GB" b="0" dirty="0"/>
              <a:t>to consolidate the use of ’del’ and ‘de la’; to understand the sentences</a:t>
            </a:r>
          </a:p>
          <a:p>
            <a:pPr marL="0" indent="0">
              <a:buNone/>
            </a:pPr>
            <a:endParaRPr lang="en-GB" b="1" dirty="0"/>
          </a:p>
          <a:p>
            <a:pPr marL="0" indent="0">
              <a:buNone/>
            </a:pPr>
            <a:r>
              <a:rPr lang="en-GB" b="1" dirty="0"/>
              <a:t>Procedure: </a:t>
            </a:r>
          </a:p>
          <a:p>
            <a:pPr marL="228600" indent="-228600">
              <a:buAutoNum type="arabicPeriod"/>
            </a:pPr>
            <a:r>
              <a:rPr lang="en-GB" b="0" dirty="0"/>
              <a:t>Students listen to each recording and tick the correct column.</a:t>
            </a:r>
          </a:p>
          <a:p>
            <a:pPr marL="228600" indent="-228600">
              <a:buAutoNum type="arabicPeriod"/>
            </a:pPr>
            <a:r>
              <a:rPr lang="en-GB" b="0" dirty="0"/>
              <a:t>Students listen again and write the correct word.</a:t>
            </a:r>
          </a:p>
          <a:p>
            <a:pPr marL="228600" indent="-228600">
              <a:buAutoNum type="arabicPeriod"/>
            </a:pPr>
            <a:r>
              <a:rPr lang="en-GB" b="0" dirty="0"/>
              <a:t>Students write the sentence</a:t>
            </a:r>
            <a:r>
              <a:rPr lang="en-GB" b="0" baseline="0" dirty="0"/>
              <a:t> in English. (They may first need to transcribe it in order to think carefully about the language.)</a:t>
            </a:r>
            <a:endParaRPr lang="en-GB" b="0" dirty="0"/>
          </a:p>
          <a:p>
            <a:pPr marL="0" indent="0">
              <a:buNone/>
            </a:pPr>
            <a:endParaRPr lang="en-GB" b="0" dirty="0"/>
          </a:p>
          <a:p>
            <a:pPr marL="0" indent="0">
              <a:buNone/>
            </a:pPr>
            <a:r>
              <a:rPr lang="en-GB" b="1" dirty="0"/>
              <a:t>Transcript</a:t>
            </a:r>
          </a:p>
          <a:p>
            <a:pPr marL="0" indent="0">
              <a:buNone/>
            </a:pPr>
            <a:r>
              <a:rPr lang="en-GB" dirty="0"/>
              <a:t>1. El </a:t>
            </a:r>
            <a:r>
              <a:rPr lang="en-GB" dirty="0" err="1"/>
              <a:t>tren</a:t>
            </a:r>
            <a:r>
              <a:rPr lang="en-GB" dirty="0"/>
              <a:t> </a:t>
            </a:r>
            <a:r>
              <a:rPr lang="en-GB" dirty="0" err="1"/>
              <a:t>está</a:t>
            </a:r>
            <a:r>
              <a:rPr lang="en-GB" dirty="0"/>
              <a:t> </a:t>
            </a:r>
            <a:r>
              <a:rPr lang="en-GB" dirty="0" err="1"/>
              <a:t>lejos</a:t>
            </a:r>
            <a:r>
              <a:rPr lang="en-GB" dirty="0"/>
              <a:t> de la [ciudad]</a:t>
            </a:r>
            <a:br>
              <a:rPr lang="en-GB" dirty="0"/>
            </a:br>
            <a:r>
              <a:rPr lang="en-GB" baseline="0" dirty="0"/>
              <a:t>2. El </a:t>
            </a:r>
            <a:r>
              <a:rPr lang="en-GB" baseline="0" dirty="0" err="1"/>
              <a:t>coche</a:t>
            </a:r>
            <a:r>
              <a:rPr lang="en-GB" baseline="0" dirty="0"/>
              <a:t> </a:t>
            </a:r>
            <a:r>
              <a:rPr lang="en-GB" baseline="0" dirty="0" err="1"/>
              <a:t>blanco</a:t>
            </a:r>
            <a:r>
              <a:rPr lang="en-GB" baseline="0" dirty="0"/>
              <a:t> </a:t>
            </a:r>
            <a:r>
              <a:rPr lang="en-GB" baseline="0" dirty="0" err="1"/>
              <a:t>está</a:t>
            </a:r>
            <a:r>
              <a:rPr lang="en-GB" baseline="0" dirty="0"/>
              <a:t> </a:t>
            </a:r>
            <a:r>
              <a:rPr lang="en-GB" baseline="0" dirty="0" err="1"/>
              <a:t>cerca</a:t>
            </a:r>
            <a:r>
              <a:rPr lang="en-GB" baseline="0" dirty="0"/>
              <a:t> del [</a:t>
            </a:r>
            <a:r>
              <a:rPr lang="en-GB" baseline="0" dirty="0" err="1"/>
              <a:t>este</a:t>
            </a:r>
            <a:r>
              <a:rPr lang="en-GB" baseline="0" dirty="0"/>
              <a:t>]</a:t>
            </a:r>
            <a:br>
              <a:rPr lang="en-GB" baseline="0" dirty="0"/>
            </a:br>
            <a:r>
              <a:rPr lang="en-GB" baseline="0" dirty="0"/>
              <a:t>3. El </a:t>
            </a:r>
            <a:r>
              <a:rPr lang="en-GB" baseline="0" dirty="0" err="1"/>
              <a:t>profesor</a:t>
            </a:r>
            <a:r>
              <a:rPr lang="en-GB" baseline="0" dirty="0"/>
              <a:t> </a:t>
            </a:r>
            <a:r>
              <a:rPr lang="en-GB" baseline="0" dirty="0" err="1"/>
              <a:t>está</a:t>
            </a:r>
            <a:r>
              <a:rPr lang="en-GB" baseline="0" dirty="0"/>
              <a:t> </a:t>
            </a:r>
            <a:r>
              <a:rPr lang="en-GB" baseline="0" dirty="0" err="1"/>
              <a:t>delante</a:t>
            </a:r>
            <a:r>
              <a:rPr lang="en-GB" baseline="0" dirty="0"/>
              <a:t> de la [</a:t>
            </a:r>
            <a:r>
              <a:rPr lang="en-GB" baseline="0" dirty="0" err="1"/>
              <a:t>estación</a:t>
            </a:r>
            <a:r>
              <a:rPr lang="en-GB" baseline="0" dirty="0"/>
              <a:t>]</a:t>
            </a:r>
            <a:br>
              <a:rPr lang="en-GB" baseline="0" dirty="0"/>
            </a:br>
            <a:r>
              <a:rPr lang="en-GB" baseline="0" dirty="0"/>
              <a:t>4. La </a:t>
            </a:r>
            <a:r>
              <a:rPr lang="en-GB" baseline="0" dirty="0" err="1"/>
              <a:t>autora</a:t>
            </a:r>
            <a:r>
              <a:rPr lang="en-GB" baseline="0" dirty="0"/>
              <a:t> </a:t>
            </a:r>
            <a:r>
              <a:rPr lang="en-GB" baseline="0" dirty="0" err="1"/>
              <a:t>está</a:t>
            </a:r>
            <a:r>
              <a:rPr lang="en-GB" baseline="0" dirty="0"/>
              <a:t> </a:t>
            </a:r>
            <a:r>
              <a:rPr lang="en-GB" baseline="0" dirty="0" err="1"/>
              <a:t>fuera</a:t>
            </a:r>
            <a:r>
              <a:rPr lang="en-GB" baseline="0" dirty="0"/>
              <a:t> del [banco]</a:t>
            </a:r>
            <a:br>
              <a:rPr lang="en-GB" baseline="0" dirty="0"/>
            </a:br>
            <a:r>
              <a:rPr lang="en-GB" baseline="0" dirty="0"/>
              <a:t>5. La </a:t>
            </a:r>
            <a:r>
              <a:rPr lang="en-GB" baseline="0" dirty="0" err="1"/>
              <a:t>directora</a:t>
            </a:r>
            <a:r>
              <a:rPr lang="en-GB" baseline="0" dirty="0"/>
              <a:t> </a:t>
            </a:r>
            <a:r>
              <a:rPr lang="en-GB" baseline="0" dirty="0" err="1"/>
              <a:t>está</a:t>
            </a:r>
            <a:r>
              <a:rPr lang="en-GB" baseline="0" dirty="0"/>
              <a:t> </a:t>
            </a:r>
            <a:r>
              <a:rPr lang="en-GB" baseline="0" dirty="0" err="1"/>
              <a:t>detrás</a:t>
            </a:r>
            <a:r>
              <a:rPr lang="en-GB" baseline="0" dirty="0"/>
              <a:t> de la [tienda de </a:t>
            </a:r>
            <a:r>
              <a:rPr lang="en-GB" baseline="0" dirty="0" err="1"/>
              <a:t>musica</a:t>
            </a:r>
            <a:r>
              <a:rPr lang="en-GB" baseline="0" dirty="0"/>
              <a:t>] </a:t>
            </a:r>
            <a:br>
              <a:rPr lang="en-GB" baseline="0" dirty="0"/>
            </a:br>
            <a:r>
              <a:rPr lang="en-GB" baseline="0" dirty="0"/>
              <a:t>6. El </a:t>
            </a:r>
            <a:r>
              <a:rPr lang="en-GB" baseline="0" dirty="0" err="1"/>
              <a:t>compañero</a:t>
            </a:r>
            <a:r>
              <a:rPr lang="en-GB" baseline="0" dirty="0"/>
              <a:t> </a:t>
            </a:r>
            <a:r>
              <a:rPr lang="en-GB" baseline="0" dirty="0" err="1"/>
              <a:t>está</a:t>
            </a:r>
            <a:r>
              <a:rPr lang="en-GB" baseline="0" dirty="0"/>
              <a:t> </a:t>
            </a:r>
            <a:r>
              <a:rPr lang="en-GB" baseline="0" dirty="0" err="1"/>
              <a:t>debajo</a:t>
            </a:r>
            <a:r>
              <a:rPr lang="en-GB" baseline="0" dirty="0"/>
              <a:t> de la [mesa]</a:t>
            </a:r>
            <a:br>
              <a:rPr lang="en-GB" baseline="0" dirty="0"/>
            </a:br>
            <a:r>
              <a:rPr lang="en-GB" baseline="0" dirty="0"/>
              <a:t>7. La </a:t>
            </a:r>
            <a:r>
              <a:rPr lang="en-GB" baseline="0" dirty="0" err="1"/>
              <a:t>estación</a:t>
            </a:r>
            <a:r>
              <a:rPr lang="en-GB" baseline="0" dirty="0"/>
              <a:t> </a:t>
            </a:r>
            <a:r>
              <a:rPr lang="en-GB" baseline="0" dirty="0" err="1"/>
              <a:t>está</a:t>
            </a:r>
            <a:r>
              <a:rPr lang="en-GB" baseline="0" dirty="0"/>
              <a:t> </a:t>
            </a:r>
            <a:r>
              <a:rPr lang="en-GB" baseline="0" dirty="0" err="1"/>
              <a:t>delante</a:t>
            </a:r>
            <a:r>
              <a:rPr lang="en-GB" baseline="0" dirty="0"/>
              <a:t> del [</a:t>
            </a:r>
            <a:r>
              <a:rPr lang="en-GB" baseline="0" dirty="0" err="1"/>
              <a:t>teatro</a:t>
            </a:r>
            <a:r>
              <a:rPr lang="en-GB" baseline="0" dirty="0"/>
              <a:t>]</a:t>
            </a:r>
            <a:br>
              <a:rPr lang="en-GB" baseline="0" dirty="0"/>
            </a:br>
            <a:r>
              <a:rPr lang="en-GB" baseline="0" dirty="0"/>
              <a:t>8. El amigo </a:t>
            </a:r>
            <a:r>
              <a:rPr lang="en-GB" baseline="0" dirty="0" err="1"/>
              <a:t>está</a:t>
            </a:r>
            <a:r>
              <a:rPr lang="en-GB" baseline="0" dirty="0"/>
              <a:t> </a:t>
            </a:r>
            <a:r>
              <a:rPr lang="en-GB" baseline="0" dirty="0" err="1"/>
              <a:t>fuera</a:t>
            </a:r>
            <a:r>
              <a:rPr lang="en-GB" baseline="0" dirty="0"/>
              <a:t> del [</a:t>
            </a:r>
            <a:r>
              <a:rPr lang="en-GB" baseline="0" dirty="0" err="1"/>
              <a:t>edificio</a:t>
            </a:r>
            <a:r>
              <a:rPr lang="en-GB" baseline="0" dirty="0"/>
              <a:t>]</a:t>
            </a:r>
          </a:p>
          <a:p>
            <a:pPr marL="0" indent="0">
              <a:buNone/>
            </a:pPr>
            <a:endParaRPr lang="en-GB" b="1" dirty="0"/>
          </a:p>
          <a:p>
            <a:pPr marL="0" indent="0">
              <a:buNone/>
            </a:pPr>
            <a:r>
              <a:rPr lang="en-GB" b="1" dirty="0"/>
              <a:t>Note</a:t>
            </a:r>
            <a:r>
              <a:rPr lang="en-GB" b="0" dirty="0"/>
              <a:t>: the genders are mostly clear</a:t>
            </a:r>
            <a:r>
              <a:rPr lang="en-GB" b="0" baseline="0" dirty="0"/>
              <a:t> as most words end in –o and –a. However, s</a:t>
            </a:r>
            <a:r>
              <a:rPr lang="en-GB" b="0" dirty="0"/>
              <a:t>tudents could also be told </a:t>
            </a:r>
            <a:r>
              <a:rPr lang="en-GB" b="0" baseline="0" dirty="0"/>
              <a:t>that even </a:t>
            </a:r>
            <a:r>
              <a:rPr lang="en-GB" sz="1200" kern="1200" dirty="0">
                <a:solidFill>
                  <a:schemeClr val="tx1"/>
                </a:solidFill>
                <a:effectLst/>
                <a:latin typeface="+mn-lt"/>
                <a:ea typeface="+mn-ea"/>
                <a:cs typeface="+mn-cs"/>
              </a:rPr>
              <a:t>when the nouns don’t end in –o and –a, there are other helpful rules to determine the gender.</a:t>
            </a:r>
            <a:r>
              <a:rPr lang="en-GB" sz="1200" kern="1200" baseline="0" dirty="0">
                <a:solidFill>
                  <a:schemeClr val="tx1"/>
                </a:solidFill>
                <a:effectLst/>
                <a:latin typeface="+mn-lt"/>
                <a:ea typeface="+mn-ea"/>
                <a:cs typeface="+mn-cs"/>
              </a:rPr>
              <a:t> For example, words ending in –dad (ciudad) and –</a:t>
            </a:r>
            <a:r>
              <a:rPr lang="en-GB" sz="1200" kern="1200" baseline="0" dirty="0" err="1">
                <a:solidFill>
                  <a:schemeClr val="tx1"/>
                </a:solidFill>
                <a:effectLst/>
                <a:latin typeface="+mn-lt"/>
                <a:ea typeface="+mn-ea"/>
                <a:cs typeface="+mn-cs"/>
              </a:rPr>
              <a:t>ción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estación</a:t>
            </a:r>
            <a:r>
              <a:rPr lang="en-GB" sz="1200" kern="1200" baseline="0" dirty="0">
                <a:solidFill>
                  <a:schemeClr val="tx1"/>
                </a:solidFill>
                <a:effectLst/>
                <a:latin typeface="+mn-lt"/>
                <a:ea typeface="+mn-ea"/>
                <a:cs typeface="+mn-cs"/>
              </a:rPr>
              <a:t>) are always feminine. </a:t>
            </a:r>
          </a:p>
          <a:p>
            <a:pPr marL="228600" indent="-228600">
              <a:buAutoNum type="arabicPeriod"/>
            </a:pPr>
            <a:endParaRPr lang="en-GB" baseline="0" dirty="0"/>
          </a:p>
          <a:p>
            <a:pPr marL="0" indent="0">
              <a:buNone/>
            </a:pPr>
            <a:r>
              <a:rPr lang="en-GB" sz="1200" b="0" kern="1200" baseline="0" dirty="0">
                <a:solidFill>
                  <a:schemeClr val="tx1"/>
                </a:solidFill>
                <a:effectLst/>
                <a:latin typeface="+mn-lt"/>
                <a:ea typeface="+mn-ea"/>
                <a:cs typeface="+mn-cs"/>
              </a:rPr>
              <a:t>Previously taught vocabulary is recycled in this task: </a:t>
            </a:r>
          </a:p>
          <a:p>
            <a:pPr marL="0" indent="0">
              <a:buNone/>
            </a:pPr>
            <a:r>
              <a:rPr lang="en-GB" sz="1200" b="0" kern="1200" baseline="0" dirty="0">
                <a:solidFill>
                  <a:schemeClr val="tx1"/>
                </a:solidFill>
                <a:effectLst/>
                <a:latin typeface="+mn-lt"/>
                <a:ea typeface="+mn-ea"/>
                <a:cs typeface="+mn-cs"/>
              </a:rPr>
              <a:t>1.2.6 – </a:t>
            </a:r>
            <a:r>
              <a:rPr lang="en-GB" sz="1200" b="0" kern="1200" baseline="0" dirty="0" err="1">
                <a:solidFill>
                  <a:schemeClr val="tx1"/>
                </a:solidFill>
                <a:effectLst/>
                <a:latin typeface="+mn-lt"/>
                <a:ea typeface="+mn-ea"/>
                <a:cs typeface="+mn-cs"/>
              </a:rPr>
              <a:t>edificio</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1.2.5 – ciudad, plaza, </a:t>
            </a:r>
            <a:r>
              <a:rPr lang="en-GB" sz="1200" b="0" kern="1200" baseline="0" dirty="0" err="1">
                <a:solidFill>
                  <a:schemeClr val="tx1"/>
                </a:solidFill>
                <a:effectLst/>
                <a:latin typeface="+mn-lt"/>
                <a:ea typeface="+mn-ea"/>
                <a:cs typeface="+mn-cs"/>
              </a:rPr>
              <a:t>museo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escuela</a:t>
            </a:r>
            <a:r>
              <a:rPr lang="en-GB" sz="1200" b="0" kern="1200" baseline="0" dirty="0">
                <a:solidFill>
                  <a:schemeClr val="tx1"/>
                </a:solidFill>
                <a:effectLst/>
                <a:latin typeface="+mn-lt"/>
                <a:ea typeface="+mn-ea"/>
                <a:cs typeface="+mn-cs"/>
              </a:rPr>
              <a:t>, banco, tienda, </a:t>
            </a:r>
            <a:r>
              <a:rPr lang="en-GB" sz="1200" b="0" kern="1200" baseline="0" dirty="0" err="1">
                <a:solidFill>
                  <a:schemeClr val="tx1"/>
                </a:solidFill>
                <a:effectLst/>
                <a:latin typeface="+mn-lt"/>
                <a:ea typeface="+mn-ea"/>
                <a:cs typeface="+mn-cs"/>
              </a:rPr>
              <a:t>teatro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iglesia</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1.2.3 – mesa</a:t>
            </a:r>
          </a:p>
          <a:p>
            <a:pPr marL="0" indent="0">
              <a:buNone/>
            </a:pPr>
            <a:r>
              <a:rPr lang="en-GB" sz="1200" b="0" kern="1200" baseline="0" dirty="0">
                <a:solidFill>
                  <a:schemeClr val="tx1"/>
                </a:solidFill>
                <a:effectLst/>
                <a:latin typeface="+mn-lt"/>
                <a:ea typeface="+mn-ea"/>
                <a:cs typeface="+mn-cs"/>
              </a:rPr>
              <a:t>1.1.4 – casa</a:t>
            </a:r>
          </a:p>
          <a:p>
            <a:pPr marL="0" indent="0">
              <a:buNone/>
            </a:pPr>
            <a:endParaRPr lang="en-GB" baseline="0" dirty="0"/>
          </a:p>
        </p:txBody>
      </p:sp>
      <p:sp>
        <p:nvSpPr>
          <p:cNvPr id="4" name="Slide Number Placeholder 3"/>
          <p:cNvSpPr>
            <a:spLocks noGrp="1"/>
          </p:cNvSpPr>
          <p:nvPr>
            <p:ph type="sldNum" sz="quarter" idx="10"/>
          </p:nvPr>
        </p:nvSpPr>
        <p:spPr/>
        <p:txBody>
          <a:bodyPr/>
          <a:lstStyle/>
          <a:p>
            <a:fld id="{1E43764D-CAD4-4614-B1FD-A9C92153AD29}" type="slidenum">
              <a:rPr lang="en-GB" smtClean="0"/>
              <a:t>19</a:t>
            </a:fld>
            <a:endParaRPr lang="en-GB"/>
          </a:p>
        </p:txBody>
      </p:sp>
    </p:spTree>
    <p:extLst>
      <p:ext uri="{BB962C8B-B14F-4D97-AF65-F5344CB8AC3E}">
        <p14:creationId xmlns:p14="http://schemas.microsoft.com/office/powerpoint/2010/main" val="66950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 to settle students on arrival. </a:t>
            </a:r>
            <a:br>
              <a:rPr lang="en-GB" dirty="0"/>
            </a:br>
            <a:br>
              <a:rPr lang="en-GB" dirty="0"/>
            </a:br>
            <a:r>
              <a:rPr lang="en-GB" b="1" i="0" baseline="0" dirty="0"/>
              <a:t>Timing</a:t>
            </a:r>
            <a:r>
              <a:rPr lang="en-GB" i="0" baseline="0" dirty="0"/>
              <a:t>: 5 minutes</a:t>
            </a:r>
          </a:p>
          <a:p>
            <a:endParaRPr lang="en-GB" i="0" baseline="0" dirty="0"/>
          </a:p>
          <a:p>
            <a:r>
              <a:rPr lang="en-GB" b="1" i="0" baseline="0" dirty="0"/>
              <a:t>Aim</a:t>
            </a:r>
            <a:r>
              <a:rPr lang="en-GB" i="0" baseline="0" dirty="0"/>
              <a:t>: to revisit this week’s vocabulary (from 2.2.1).</a:t>
            </a:r>
          </a:p>
          <a:p>
            <a:endParaRPr lang="en-GB" i="0" baseline="0" dirty="0"/>
          </a:p>
          <a:p>
            <a:r>
              <a:rPr lang="en-GB" b="1" i="0" baseline="0" dirty="0"/>
              <a:t>Procedure</a:t>
            </a:r>
            <a:r>
              <a:rPr lang="en-GB" i="0" baseline="0" dirty="0"/>
              <a:t>:</a:t>
            </a:r>
          </a:p>
          <a:p>
            <a:pPr marL="228600" indent="-228600">
              <a:buAutoNum type="arabicPeriod"/>
            </a:pPr>
            <a:r>
              <a:rPr lang="en-GB" i="0" baseline="0" dirty="0"/>
              <a:t>Students read aloud all the words in Spanish and try to recall their meaning. Or they can write 1-10 and the answers.</a:t>
            </a:r>
          </a:p>
          <a:p>
            <a:pPr marL="228600" indent="-228600">
              <a:buAutoNum type="arabicPeriod"/>
            </a:pPr>
            <a:r>
              <a:rPr lang="en-GB" i="0" baseline="0" dirty="0"/>
              <a:t>Teacher elicits responses, prompting so that students say the Spanish.  E.g. </a:t>
            </a:r>
            <a:r>
              <a:rPr lang="en-GB" i="0" baseline="0" dirty="0" err="1"/>
              <a:t>Entonces</a:t>
            </a:r>
            <a:r>
              <a:rPr lang="en-GB" i="0" baseline="0" dirty="0"/>
              <a:t>, </a:t>
            </a:r>
            <a:r>
              <a:rPr lang="en-GB" i="0" baseline="0" dirty="0" err="1"/>
              <a:t>número</a:t>
            </a:r>
            <a:r>
              <a:rPr lang="en-GB" i="0" baseline="0" dirty="0"/>
              <a:t> uno, ¿</a:t>
            </a:r>
            <a:r>
              <a:rPr lang="en-GB" i="0" baseline="0" dirty="0" err="1"/>
              <a:t>qué</a:t>
            </a:r>
            <a:r>
              <a:rPr lang="en-GB" i="0" baseline="0" dirty="0"/>
              <a:t> es </a:t>
            </a:r>
            <a:r>
              <a:rPr lang="en-GB" i="0" baseline="0" dirty="0" err="1"/>
              <a:t>en</a:t>
            </a:r>
            <a:r>
              <a:rPr lang="en-GB" i="0" baseline="0" dirty="0"/>
              <a:t> </a:t>
            </a:r>
            <a:r>
              <a:rPr lang="en-GB" i="0" baseline="0" dirty="0" err="1"/>
              <a:t>español</a:t>
            </a:r>
            <a:r>
              <a:rPr lang="en-GB" i="0" baseline="0" dirty="0"/>
              <a:t> y </a:t>
            </a:r>
            <a:r>
              <a:rPr lang="en-GB" i="0" baseline="0" dirty="0" err="1"/>
              <a:t>en</a:t>
            </a:r>
            <a:r>
              <a:rPr lang="en-GB" i="0" baseline="0" dirty="0"/>
              <a:t> </a:t>
            </a:r>
            <a:r>
              <a:rPr lang="en-GB" i="0" baseline="0" dirty="0" err="1"/>
              <a:t>inglés</a:t>
            </a:r>
            <a:r>
              <a:rPr lang="en-GB" i="0" baseline="0" dirty="0"/>
              <a:t>?</a:t>
            </a:r>
          </a:p>
          <a:p>
            <a:pPr marL="228600" indent="-228600">
              <a:buAutoNum type="arabicPeriod"/>
            </a:pPr>
            <a:r>
              <a:rPr lang="en-GB" i="0" baseline="0" dirty="0"/>
              <a:t>Teachers shows the answer with a further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15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that some students will need to refer to the new locational adverb vocabulary to complete this activity.</a:t>
            </a:r>
            <a:br>
              <a:rPr lang="en-GB" b="1" baseline="0" dirty="0"/>
            </a:br>
            <a:br>
              <a:rPr lang="en-GB" b="1" baseline="0" dirty="0"/>
            </a:br>
            <a:r>
              <a:rPr lang="en-GB" b="1"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produce sentences including ‘del’ and ‘de la’ and positional adverbs.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Procedure: </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look at each image/English prompt and complete the sentences in the yellow box with ‘</a:t>
            </a:r>
            <a:r>
              <a:rPr lang="en-GB" b="0" baseline="0" dirty="0" err="1"/>
              <a:t>está</a:t>
            </a:r>
            <a:r>
              <a:rPr lang="en-GB" b="0" baseline="0" dirty="0"/>
              <a:t>’, a positional adverb, ‘del’ or ‘de la’ and the referential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shows the answers on the next slide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La persona </a:t>
            </a:r>
            <a:r>
              <a:rPr lang="en-GB" baseline="0" dirty="0" err="1"/>
              <a:t>está</a:t>
            </a:r>
            <a:r>
              <a:rPr lang="en-GB" baseline="0" dirty="0"/>
              <a:t> fuera del banco.</a:t>
            </a:r>
            <a:br>
              <a:rPr lang="en-GB" baseline="0" dirty="0"/>
            </a:br>
            <a:r>
              <a:rPr lang="en-GB" baseline="0" dirty="0"/>
              <a:t>2) El </a:t>
            </a:r>
            <a:r>
              <a:rPr lang="en-GB" baseline="0" dirty="0" err="1"/>
              <a:t>chico</a:t>
            </a:r>
            <a:r>
              <a:rPr lang="en-GB" baseline="0" dirty="0"/>
              <a:t> </a:t>
            </a:r>
            <a:r>
              <a:rPr lang="en-GB" baseline="0" dirty="0" err="1"/>
              <a:t>está</a:t>
            </a:r>
            <a:r>
              <a:rPr lang="en-GB" baseline="0" dirty="0"/>
              <a:t> </a:t>
            </a:r>
            <a:r>
              <a:rPr lang="en-GB" baseline="0" dirty="0" err="1"/>
              <a:t>detrás</a:t>
            </a:r>
            <a:r>
              <a:rPr lang="en-GB" baseline="0" dirty="0"/>
              <a:t> del </a:t>
            </a:r>
            <a:r>
              <a:rPr lang="en-GB" baseline="0" dirty="0" err="1"/>
              <a:t>regalo</a:t>
            </a:r>
            <a:r>
              <a:rPr lang="en-GB" baseline="0" dirty="0"/>
              <a:t>.</a:t>
            </a:r>
            <a:br>
              <a:rPr lang="en-GB" baseline="0" dirty="0"/>
            </a:br>
            <a:r>
              <a:rPr lang="en-GB" baseline="0" dirty="0"/>
              <a:t>3) El </a:t>
            </a:r>
            <a:r>
              <a:rPr lang="en-GB" baseline="0" dirty="0" err="1"/>
              <a:t>tren</a:t>
            </a:r>
            <a:r>
              <a:rPr lang="en-GB" baseline="0" dirty="0"/>
              <a:t> </a:t>
            </a:r>
            <a:r>
              <a:rPr lang="en-GB" baseline="0" dirty="0" err="1"/>
              <a:t>está</a:t>
            </a:r>
            <a:r>
              <a:rPr lang="en-GB" baseline="0" dirty="0"/>
              <a:t> </a:t>
            </a:r>
            <a:r>
              <a:rPr lang="en-GB" baseline="0" dirty="0" err="1"/>
              <a:t>lejos</a:t>
            </a:r>
            <a:r>
              <a:rPr lang="en-GB" baseline="0" dirty="0"/>
              <a:t> de la </a:t>
            </a:r>
            <a:r>
              <a:rPr lang="en-GB" baseline="0" dirty="0" err="1"/>
              <a:t>estación</a:t>
            </a:r>
            <a:endParaRPr lang="en-GB" baseline="0" dirty="0"/>
          </a:p>
          <a:p>
            <a:r>
              <a:rPr lang="en-GB" dirty="0"/>
              <a:t>4) El periódico</a:t>
            </a:r>
            <a:r>
              <a:rPr lang="en-GB" baseline="0" dirty="0"/>
              <a:t> </a:t>
            </a:r>
            <a:r>
              <a:rPr lang="en-GB" baseline="0" dirty="0" err="1"/>
              <a:t>está</a:t>
            </a:r>
            <a:r>
              <a:rPr lang="en-GB" baseline="0" dirty="0"/>
              <a:t> debajo de la mesa.</a:t>
            </a:r>
          </a:p>
          <a:p>
            <a:r>
              <a:rPr lang="en-GB" baseline="0" dirty="0"/>
              <a:t>5) La planta </a:t>
            </a:r>
            <a:r>
              <a:rPr lang="en-GB" baseline="0" dirty="0" err="1"/>
              <a:t>está</a:t>
            </a:r>
            <a:r>
              <a:rPr lang="en-GB" baseline="0" dirty="0"/>
              <a:t> delante de la ventana.</a:t>
            </a:r>
          </a:p>
          <a:p>
            <a:r>
              <a:rPr lang="en-GB" baseline="0" dirty="0"/>
              <a:t>6) El coche </a:t>
            </a:r>
            <a:r>
              <a:rPr lang="en-GB" baseline="0" dirty="0" err="1"/>
              <a:t>está</a:t>
            </a:r>
            <a:r>
              <a:rPr lang="en-GB" baseline="0" dirty="0"/>
              <a:t> cerca del </a:t>
            </a:r>
            <a:r>
              <a:rPr lang="en-GB" baseline="0" dirty="0" err="1"/>
              <a:t>oeste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dirty="0"/>
          </a:p>
        </p:txBody>
      </p:sp>
    </p:spTree>
    <p:extLst>
      <p:ext uri="{BB962C8B-B14F-4D97-AF65-F5344CB8AC3E}">
        <p14:creationId xmlns:p14="http://schemas.microsoft.com/office/powerpoint/2010/main" val="3815768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La persona </a:t>
            </a:r>
            <a:r>
              <a:rPr lang="en-GB" baseline="0" dirty="0" err="1"/>
              <a:t>está</a:t>
            </a:r>
            <a:r>
              <a:rPr lang="en-GB" baseline="0" dirty="0"/>
              <a:t> fuera del banco.</a:t>
            </a:r>
            <a:br>
              <a:rPr lang="en-GB" baseline="0" dirty="0"/>
            </a:br>
            <a:r>
              <a:rPr lang="en-GB" baseline="0" dirty="0"/>
              <a:t>2) El </a:t>
            </a:r>
            <a:r>
              <a:rPr lang="en-GB" baseline="0" dirty="0" err="1"/>
              <a:t>chico</a:t>
            </a:r>
            <a:r>
              <a:rPr lang="en-GB" baseline="0" dirty="0"/>
              <a:t> </a:t>
            </a:r>
            <a:r>
              <a:rPr lang="en-GB" baseline="0" dirty="0" err="1"/>
              <a:t>está</a:t>
            </a:r>
            <a:r>
              <a:rPr lang="en-GB" baseline="0" dirty="0"/>
              <a:t> </a:t>
            </a:r>
            <a:r>
              <a:rPr lang="en-GB" baseline="0" dirty="0" err="1"/>
              <a:t>detrás</a:t>
            </a:r>
            <a:r>
              <a:rPr lang="en-GB" baseline="0" dirty="0"/>
              <a:t> del </a:t>
            </a:r>
            <a:r>
              <a:rPr lang="en-GB" baseline="0" dirty="0" err="1"/>
              <a:t>regalo</a:t>
            </a:r>
            <a:r>
              <a:rPr lang="en-GB" baseline="0" dirty="0"/>
              <a:t>.</a:t>
            </a:r>
            <a:br>
              <a:rPr lang="en-GB" baseline="0" dirty="0"/>
            </a:br>
            <a:r>
              <a:rPr lang="en-GB" baseline="0" dirty="0"/>
              <a:t>3) El </a:t>
            </a:r>
            <a:r>
              <a:rPr lang="en-GB" baseline="0" dirty="0" err="1"/>
              <a:t>tren</a:t>
            </a:r>
            <a:r>
              <a:rPr lang="en-GB" baseline="0" dirty="0"/>
              <a:t> </a:t>
            </a:r>
            <a:r>
              <a:rPr lang="en-GB" baseline="0" dirty="0" err="1"/>
              <a:t>está</a:t>
            </a:r>
            <a:r>
              <a:rPr lang="en-GB" baseline="0" dirty="0"/>
              <a:t> </a:t>
            </a:r>
            <a:r>
              <a:rPr lang="en-GB" baseline="0" dirty="0" err="1"/>
              <a:t>lejos</a:t>
            </a:r>
            <a:r>
              <a:rPr lang="en-GB" baseline="0" dirty="0"/>
              <a:t> de la </a:t>
            </a:r>
            <a:r>
              <a:rPr lang="en-GB" baseline="0" dirty="0" err="1"/>
              <a:t>estación</a:t>
            </a:r>
            <a:endParaRPr lang="en-GB" baseline="0" dirty="0"/>
          </a:p>
          <a:p>
            <a:r>
              <a:rPr lang="en-GB" dirty="0"/>
              <a:t>4) El </a:t>
            </a:r>
            <a:r>
              <a:rPr lang="en-GB" dirty="0" err="1"/>
              <a:t>periódico</a:t>
            </a:r>
            <a:r>
              <a:rPr lang="en-GB" baseline="0" dirty="0"/>
              <a:t> </a:t>
            </a:r>
            <a:r>
              <a:rPr lang="en-GB" baseline="0" dirty="0" err="1"/>
              <a:t>está</a:t>
            </a:r>
            <a:r>
              <a:rPr lang="en-GB" baseline="0" dirty="0"/>
              <a:t> </a:t>
            </a:r>
            <a:r>
              <a:rPr lang="en-GB" baseline="0" dirty="0" err="1"/>
              <a:t>debajo</a:t>
            </a:r>
            <a:r>
              <a:rPr lang="en-GB" baseline="0" dirty="0"/>
              <a:t> de la mesa.</a:t>
            </a:r>
          </a:p>
          <a:p>
            <a:r>
              <a:rPr lang="en-GB" baseline="0" dirty="0"/>
              <a:t>5) La planta </a:t>
            </a:r>
            <a:r>
              <a:rPr lang="en-GB" baseline="0" dirty="0" err="1"/>
              <a:t>está</a:t>
            </a:r>
            <a:r>
              <a:rPr lang="en-GB" baseline="0" dirty="0"/>
              <a:t> </a:t>
            </a:r>
            <a:r>
              <a:rPr lang="en-GB" baseline="0" dirty="0" err="1"/>
              <a:t>delante</a:t>
            </a:r>
            <a:r>
              <a:rPr lang="en-GB" baseline="0" dirty="0"/>
              <a:t> de la ventana.</a:t>
            </a:r>
          </a:p>
          <a:p>
            <a:r>
              <a:rPr lang="en-GB" baseline="0" dirty="0"/>
              <a:t>6) El </a:t>
            </a:r>
            <a:r>
              <a:rPr lang="en-GB" baseline="0" dirty="0" err="1"/>
              <a:t>coche</a:t>
            </a:r>
            <a:r>
              <a:rPr lang="en-GB" baseline="0" dirty="0"/>
              <a:t> </a:t>
            </a:r>
            <a:r>
              <a:rPr lang="en-GB" baseline="0" dirty="0" err="1"/>
              <a:t>está</a:t>
            </a:r>
            <a:r>
              <a:rPr lang="en-GB" baseline="0" dirty="0"/>
              <a:t> </a:t>
            </a:r>
            <a:r>
              <a:rPr lang="en-GB" baseline="0" dirty="0" err="1"/>
              <a:t>cerca</a:t>
            </a:r>
            <a:r>
              <a:rPr lang="en-GB" baseline="0" dirty="0"/>
              <a:t> del </a:t>
            </a:r>
            <a:r>
              <a:rPr lang="en-GB" baseline="0" dirty="0" err="1"/>
              <a:t>oeste</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dirty="0"/>
          </a:p>
        </p:txBody>
      </p:sp>
    </p:spTree>
    <p:extLst>
      <p:ext uri="{BB962C8B-B14F-4D97-AF65-F5344CB8AC3E}">
        <p14:creationId xmlns:p14="http://schemas.microsoft.com/office/powerpoint/2010/main" val="335133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balcón</a:t>
            </a:r>
            <a:r>
              <a:rPr lang="en-GB" b="1" u="sng" dirty="0">
                <a:solidFill>
                  <a:srgbClr val="FF0000"/>
                </a:solidFill>
              </a:rPr>
              <a:t>, </a:t>
            </a:r>
            <a:r>
              <a:rPr lang="en-GB" b="1" u="sng" dirty="0" err="1">
                <a:solidFill>
                  <a:srgbClr val="FF0000"/>
                </a:solidFill>
              </a:rPr>
              <a:t>dama</a:t>
            </a:r>
            <a:r>
              <a:rPr lang="en-GB" b="1" u="sng" dirty="0">
                <a:solidFill>
                  <a:srgbClr val="FF0000"/>
                </a:solidFill>
              </a:rPr>
              <a:t>, caballero.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u="sng" dirty="0">
                <a:solidFill>
                  <a:srgbClr val="FF0000"/>
                </a:solidFill>
              </a:rPr>
              <a:t>Edexcel list does not have </a:t>
            </a:r>
            <a:r>
              <a:rPr lang="en-GB" b="1" u="sng" dirty="0" err="1">
                <a:solidFill>
                  <a:srgbClr val="FF0000"/>
                </a:solidFill>
              </a:rPr>
              <a:t>balcón</a:t>
            </a:r>
            <a:r>
              <a:rPr lang="en-GB" b="1" u="sng" dirty="0">
                <a:solidFill>
                  <a:srgbClr val="FF0000"/>
                </a:solidFill>
              </a:rPr>
              <a:t>, </a:t>
            </a:r>
            <a:r>
              <a:rPr lang="en-GB" b="1" u="sng" dirty="0" err="1">
                <a:solidFill>
                  <a:srgbClr val="FF0000"/>
                </a:solidFill>
              </a:rPr>
              <a:t>dama</a:t>
            </a:r>
            <a:r>
              <a:rPr lang="en-GB" b="1" u="sng" dirty="0">
                <a:solidFill>
                  <a:srgbClr val="FF0000"/>
                </a:solidFill>
              </a:rPr>
              <a:t>, caballero, </a:t>
            </a:r>
            <a:r>
              <a:rPr lang="en-GB" b="1" u="sng" dirty="0" err="1">
                <a:solidFill>
                  <a:srgbClr val="FF0000"/>
                </a:solidFill>
              </a:rPr>
              <a:t>torre</a:t>
            </a:r>
            <a:r>
              <a:rPr lang="en-GB" b="1" u="sng" dirty="0">
                <a:solidFill>
                  <a:srgbClr val="FF0000"/>
                </a:solidFill>
              </a:rPr>
              <a:t>.</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buFont typeface="Arial" panose="020B0604020202020204" pitchFamily="34" charset="0"/>
              <a:buNone/>
            </a:pPr>
            <a:r>
              <a:rPr lang="en-GB" sz="1200" b="0" kern="1200" dirty="0">
                <a:solidFill>
                  <a:schemeClr val="tx1"/>
                </a:solidFill>
                <a:effectLst/>
                <a:latin typeface="+mn-lt"/>
                <a:ea typeface="+mn-ea"/>
                <a:cs typeface="+mn-cs"/>
              </a:rPr>
              <a:t>Consolidation of SSCs [cue], [</a:t>
            </a:r>
            <a:r>
              <a:rPr lang="en-GB" sz="1200" b="0" kern="1200" dirty="0" err="1">
                <a:solidFill>
                  <a:schemeClr val="tx1"/>
                </a:solidFill>
                <a:effectLst/>
                <a:latin typeface="+mn-lt"/>
                <a:ea typeface="+mn-ea"/>
                <a:cs typeface="+mn-cs"/>
              </a:rPr>
              <a:t>cua</a:t>
            </a:r>
            <a:r>
              <a:rPr lang="en-GB" sz="1200" b="0" kern="1200" dirty="0">
                <a:solidFill>
                  <a:schemeClr val="tx1"/>
                </a:solidFill>
                <a:effectLst/>
                <a:latin typeface="+mn-lt"/>
                <a:ea typeface="+mn-ea"/>
                <a:cs typeface="+mn-cs"/>
              </a:rPr>
              <a:t>], [cui]</a:t>
            </a:r>
          </a:p>
          <a:p>
            <a:pPr marL="0" lvl="0" indent="0">
              <a:buFont typeface="Arial" panose="020B0604020202020204" pitchFamily="34" charset="0"/>
              <a:buNone/>
            </a:pPr>
            <a:r>
              <a:rPr lang="es-ES" sz="1200" b="0" kern="1200" dirty="0">
                <a:solidFill>
                  <a:schemeClr val="tx1"/>
                </a:solidFill>
                <a:effectLst/>
                <a:latin typeface="+mn-lt"/>
                <a:ea typeface="+mn-ea"/>
                <a:cs typeface="+mn-cs"/>
              </a:rPr>
              <a:t>Consolidation</a:t>
            </a:r>
            <a:r>
              <a:rPr lang="es-ES" sz="1200" b="0" kern="1200" baseline="0" dirty="0">
                <a:solidFill>
                  <a:schemeClr val="tx1"/>
                </a:solidFill>
                <a:effectLst/>
                <a:latin typeface="+mn-lt"/>
                <a:ea typeface="+mn-ea"/>
                <a:cs typeface="+mn-cs"/>
              </a:rPr>
              <a:t> of </a:t>
            </a:r>
            <a:r>
              <a:rPr lang="es-ES" sz="1200" b="0" kern="1200" dirty="0">
                <a:solidFill>
                  <a:schemeClr val="tx1"/>
                </a:solidFill>
                <a:effectLst/>
                <a:latin typeface="+mn-lt"/>
                <a:ea typeface="+mn-ea"/>
                <a:cs typeface="+mn-cs"/>
              </a:rPr>
              <a:t>‘del’ and ‘de la’ (after adverbs of position)</a:t>
            </a: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r>
              <a:rPr lang="es-ES" sz="1200" b="0" kern="1200" dirty="0">
                <a:solidFill>
                  <a:schemeClr val="tx1"/>
                </a:solidFill>
                <a:effectLst/>
                <a:latin typeface="+mn-lt"/>
                <a:ea typeface="+mn-ea"/>
                <a:cs typeface="+mn-cs"/>
              </a:rPr>
              <a:t>Introduction</a:t>
            </a:r>
            <a:r>
              <a:rPr lang="es-ES" sz="1200" b="0" kern="1200" baseline="0" dirty="0">
                <a:solidFill>
                  <a:schemeClr val="tx1"/>
                </a:solidFill>
                <a:effectLst/>
                <a:latin typeface="+mn-lt"/>
                <a:ea typeface="+mn-ea"/>
                <a:cs typeface="+mn-cs"/>
              </a:rPr>
              <a:t> of ‘</a:t>
            </a:r>
            <a:r>
              <a:rPr lang="en-GB" sz="1200" b="0" kern="1200" dirty="0" err="1">
                <a:solidFill>
                  <a:schemeClr val="tx1"/>
                </a:solidFill>
                <a:effectLst/>
                <a:latin typeface="+mn-lt"/>
                <a:ea typeface="+mn-ea"/>
                <a:cs typeface="+mn-cs"/>
              </a:rPr>
              <a:t>estamos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están</a:t>
            </a:r>
            <a:r>
              <a:rPr lang="en-GB" sz="1200" b="0" kern="1200" dirty="0">
                <a:solidFill>
                  <a:schemeClr val="tx1"/>
                </a:solidFill>
                <a:effectLst/>
                <a:latin typeface="+mn-lt"/>
                <a:ea typeface="+mn-ea"/>
                <a:cs typeface="+mn-cs"/>
              </a:rPr>
              <a:t>’</a:t>
            </a:r>
          </a:p>
          <a:p>
            <a:pPr marL="0" lvl="0" indent="0">
              <a:buFont typeface="Arial" panose="020B0604020202020204" pitchFamily="34" charset="0"/>
              <a:buNone/>
            </a:pPr>
            <a:r>
              <a:rPr lang="en-GB" sz="1200" b="0" kern="1200" dirty="0">
                <a:solidFill>
                  <a:schemeClr val="tx1"/>
                </a:solidFill>
                <a:effectLst/>
                <a:latin typeface="+mn-lt"/>
                <a:ea typeface="+mn-ea"/>
                <a:cs typeface="+mn-cs"/>
              </a:rPr>
              <a:t>Consolidation of ‘</a:t>
            </a:r>
            <a:r>
              <a:rPr lang="en-GB" sz="1200" b="0" kern="1200" dirty="0" err="1">
                <a:solidFill>
                  <a:schemeClr val="tx1"/>
                </a:solidFill>
                <a:effectLst/>
                <a:latin typeface="+mn-lt"/>
                <a:ea typeface="+mn-ea"/>
                <a:cs typeface="+mn-cs"/>
              </a:rPr>
              <a:t>estoy</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está</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s-CO" sz="1200" b="1" kern="1200" dirty="0">
                <a:solidFill>
                  <a:schemeClr val="tx1"/>
                </a:solidFill>
                <a:effectLst/>
                <a:latin typeface="+mn-lt"/>
                <a:ea typeface="+mn-ea"/>
                <a:cs typeface="+mn-cs"/>
              </a:rPr>
              <a:t>7.2.2.4</a:t>
            </a:r>
            <a:r>
              <a:rPr lang="es-CO" sz="1200" b="1" kern="1200" baseline="0" dirty="0">
                <a:solidFill>
                  <a:schemeClr val="tx1"/>
                </a:solidFill>
                <a:effectLst/>
                <a:latin typeface="+mn-lt"/>
                <a:ea typeface="+mn-ea"/>
                <a:cs typeface="+mn-cs"/>
              </a:rPr>
              <a:t> (introduce) </a:t>
            </a:r>
            <a:r>
              <a:rPr lang="es-CO" sz="1200" kern="1200" dirty="0">
                <a:solidFill>
                  <a:schemeClr val="tx1"/>
                </a:solidFill>
                <a:effectLst/>
                <a:latin typeface="+mn-lt"/>
                <a:ea typeface="+mn-ea"/>
                <a:cs typeface="+mn-cs"/>
              </a:rPr>
              <a:t>estamos [estar-21]; están [21]; oeste [2416]; este [&gt;5000*]; estación [1404]; coche [1190]; tren [1488]; delante de [delante-1742]; fuera de [fuera-299]; debajo de [1366]; detrás</a:t>
            </a:r>
            <a:r>
              <a:rPr lang="es-CO" sz="1200" kern="1200" baseline="0" dirty="0">
                <a:solidFill>
                  <a:schemeClr val="tx1"/>
                </a:solidFill>
                <a:effectLst/>
                <a:latin typeface="+mn-lt"/>
                <a:ea typeface="+mn-ea"/>
                <a:cs typeface="+mn-cs"/>
              </a:rPr>
              <a:t> de  [2044]</a:t>
            </a:r>
            <a:endParaRPr lang="en-GB" sz="1200" kern="1200" dirty="0">
              <a:solidFill>
                <a:schemeClr val="tx1"/>
              </a:solidFill>
              <a:effectLst/>
              <a:latin typeface="+mn-lt"/>
              <a:ea typeface="+mn-ea"/>
              <a:cs typeface="+mn-cs"/>
            </a:endParaRPr>
          </a:p>
          <a:p>
            <a:r>
              <a:rPr lang="en-GB" b="1" dirty="0"/>
              <a:t>7.2.2.1 (revisit) </a:t>
            </a:r>
            <a:r>
              <a:rPr lang="es-ES" b="0" dirty="0"/>
              <a:t>trabajar [174]; buscar [179]; descansar [1749]; preparar [570]; comida [906]; animal [322]; pasar [68]; tiempo [80]; campo [342]; junto[s] [149]; solo [181]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7.2.1.1 (revisit)</a:t>
            </a:r>
            <a:r>
              <a:rPr lang="en-GB" b="1" baseline="0" dirty="0"/>
              <a: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pasar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48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Inicio</a:t>
            </a:r>
            <a:r>
              <a:rPr lang="en-GB" b="1" baseline="0" dirty="0"/>
              <a:t> – starter activity to revisit vocabulary and settle students.</a:t>
            </a:r>
            <a:br>
              <a:rPr lang="en-GB" b="1" baseline="0" dirty="0"/>
            </a:br>
            <a:r>
              <a:rPr lang="en-GB" b="1" baseline="0" dirty="0"/>
              <a:t>Timing</a:t>
            </a:r>
            <a:r>
              <a:rPr lang="en-GB" baseline="0" dirty="0"/>
              <a:t>: 5 minutes</a:t>
            </a:r>
          </a:p>
          <a:p>
            <a:endParaRPr lang="en-GB" baseline="0" dirty="0"/>
          </a:p>
          <a:p>
            <a:r>
              <a:rPr lang="en-GB" b="1" baseline="0" dirty="0"/>
              <a:t>Aim</a:t>
            </a:r>
            <a:r>
              <a:rPr lang="en-GB" baseline="0" dirty="0"/>
              <a:t>: to revisit words from weeks 2.1.6 and 2.1.1 (revisited in the scheme of work this week) that haven’t already been incorporated into other lesson activities.</a:t>
            </a:r>
            <a:endParaRPr lang="en-GB" dirty="0"/>
          </a:p>
          <a:p>
            <a:endParaRPr lang="en-GB" baseline="0" dirty="0"/>
          </a:p>
          <a:p>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1-12 and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When all students have arrived and 4 minutes have elapsed, the teacher says the number (either in numerical or random order, to challenge students more).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volunteer the answers in Spanish to practise pronunciation.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gives oral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endParaRPr lang="en-GB" baseline="0" dirty="0"/>
          </a:p>
          <a:p>
            <a:r>
              <a:rPr lang="en-GB" b="1" baseline="0" dirty="0"/>
              <a:t>Answers</a:t>
            </a:r>
            <a:r>
              <a:rPr lang="en-GB" baseline="0" dirty="0"/>
              <a:t>:</a:t>
            </a:r>
          </a:p>
          <a:p>
            <a:pPr marL="228600" indent="-228600">
              <a:buAutoNum type="arabicPeriod"/>
            </a:pPr>
            <a:r>
              <a:rPr lang="en-GB" baseline="0" dirty="0" err="1"/>
              <a:t>poder</a:t>
            </a:r>
            <a:endParaRPr lang="en-GB" baseline="0" dirty="0"/>
          </a:p>
          <a:p>
            <a:pPr marL="228600" indent="-228600">
              <a:buAutoNum type="arabicPeriod"/>
            </a:pPr>
            <a:r>
              <a:rPr lang="en-GB" baseline="0" dirty="0" err="1"/>
              <a:t>preguntar</a:t>
            </a:r>
            <a:endParaRPr lang="en-GB" baseline="0" dirty="0"/>
          </a:p>
          <a:p>
            <a:pPr marL="228600" indent="-228600">
              <a:buAutoNum type="arabicPeriod"/>
            </a:pPr>
            <a:r>
              <a:rPr lang="en-GB" baseline="0" dirty="0"/>
              <a:t>el </a:t>
            </a:r>
            <a:r>
              <a:rPr lang="en-GB" baseline="0" dirty="0" err="1"/>
              <a:t>favor</a:t>
            </a:r>
            <a:endParaRPr lang="en-GB" baseline="0" dirty="0"/>
          </a:p>
          <a:p>
            <a:pPr marL="228600" indent="-228600">
              <a:buAutoNum type="arabicPeriod"/>
            </a:pPr>
            <a:r>
              <a:rPr lang="en-GB" baseline="0" dirty="0" err="1"/>
              <a:t>puedes</a:t>
            </a:r>
            <a:endParaRPr lang="en-GB" baseline="0" dirty="0"/>
          </a:p>
          <a:p>
            <a:pPr marL="228600" indent="-228600">
              <a:buAutoNum type="arabicPeriod"/>
            </a:pPr>
            <a:r>
              <a:rPr lang="en-GB" baseline="0" dirty="0" err="1"/>
              <a:t>jugar</a:t>
            </a:r>
            <a:endParaRPr lang="en-GB" baseline="0" dirty="0"/>
          </a:p>
          <a:p>
            <a:pPr marL="228600" indent="-228600">
              <a:buAutoNum type="arabicPeriod"/>
            </a:pPr>
            <a:r>
              <a:rPr lang="en-GB" baseline="0" dirty="0" err="1"/>
              <a:t>puedo</a:t>
            </a:r>
            <a:endParaRPr lang="en-GB" baseline="0" dirty="0"/>
          </a:p>
          <a:p>
            <a:pPr marL="228600" indent="-228600">
              <a:buAutoNum type="arabicPeriod"/>
            </a:pPr>
            <a:r>
              <a:rPr lang="en-GB" baseline="0" dirty="0" err="1"/>
              <a:t>cambiar</a:t>
            </a:r>
            <a:endParaRPr lang="en-GB" baseline="0" dirty="0"/>
          </a:p>
          <a:p>
            <a:pPr marL="228600" indent="-228600">
              <a:buAutoNum type="arabicPeriod"/>
            </a:pPr>
            <a:r>
              <a:rPr lang="en-GB" baseline="0" dirty="0" err="1"/>
              <a:t>pedir</a:t>
            </a:r>
            <a:endParaRPr lang="en-GB" baseline="0" dirty="0"/>
          </a:p>
          <a:p>
            <a:pPr marL="228600" indent="-228600">
              <a:buAutoNum type="arabicPeriod"/>
            </a:pPr>
            <a:r>
              <a:rPr lang="en-GB" baseline="0" dirty="0"/>
              <a:t>¿</a:t>
            </a:r>
            <a:r>
              <a:rPr lang="en-GB" baseline="0" dirty="0" err="1"/>
              <a:t>Puedo</a:t>
            </a:r>
            <a:r>
              <a:rPr lang="en-GB" baseline="0" dirty="0"/>
              <a:t> </a:t>
            </a:r>
            <a:r>
              <a:rPr lang="en-GB" baseline="0" dirty="0" err="1"/>
              <a:t>ir</a:t>
            </a:r>
            <a:r>
              <a:rPr lang="en-GB" baseline="0" dirty="0"/>
              <a:t> a los </a:t>
            </a:r>
            <a:r>
              <a:rPr lang="en-GB" baseline="0" dirty="0" err="1"/>
              <a:t>servicios</a:t>
            </a:r>
            <a:r>
              <a:rPr lang="en-GB" baseline="0" dirty="0"/>
              <a:t>?</a:t>
            </a:r>
          </a:p>
          <a:p>
            <a:pPr marL="228600" indent="-228600">
              <a:buAutoNum type="arabicPeriod"/>
            </a:pPr>
            <a:r>
              <a:rPr lang="en-GB" baseline="0" dirty="0" err="1"/>
              <a:t>puede</a:t>
            </a:r>
            <a:endParaRPr lang="en-GB" baseline="0" dirty="0"/>
          </a:p>
          <a:p>
            <a:pPr marL="228600" indent="-228600">
              <a:buAutoNum type="arabicPeriod"/>
            </a:pPr>
            <a:r>
              <a:rPr lang="en-GB" baseline="0" dirty="0" err="1"/>
              <a:t>participar</a:t>
            </a:r>
            <a:endParaRPr lang="en-GB" baseline="0" dirty="0"/>
          </a:p>
          <a:p>
            <a:pPr marL="228600" indent="-228600">
              <a:buAutoNum type="arabicPeriod"/>
            </a:pPr>
            <a:r>
              <a:rPr lang="en-GB" baseline="0" dirty="0" err="1"/>
              <a:t>llevar</a:t>
            </a:r>
            <a:endParaRPr lang="en-GB" baseline="0" dirty="0"/>
          </a:p>
          <a:p>
            <a:pPr marL="228600" indent="-228600">
              <a:buAutoNum type="arabicPeriod"/>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874983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baseline="0" dirty="0"/>
              <a:t>Timing</a:t>
            </a:r>
            <a:r>
              <a:rPr lang="en-GB" baseline="0" dirty="0"/>
              <a:t>: 3-5 minutes</a:t>
            </a:r>
          </a:p>
          <a:p>
            <a:endParaRPr lang="en-GB" baseline="0" dirty="0"/>
          </a:p>
          <a:p>
            <a:r>
              <a:rPr lang="en-GB" b="1" baseline="0" dirty="0"/>
              <a:t>Aim</a:t>
            </a:r>
            <a:r>
              <a:rPr lang="en-GB" baseline="0" dirty="0"/>
              <a:t>: to produce the revisited vocabulary from 2.1.6 and 2.1.1 orally within a short text.</a:t>
            </a:r>
            <a:endParaRPr lang="en-GB" dirty="0"/>
          </a:p>
          <a:p>
            <a:endParaRPr lang="en-GB" baseline="0" dirty="0"/>
          </a:p>
          <a:p>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pairs, students take turns to read the text aloud translating the English prompts into Spanish as they go.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asks students to read out the full text chorally.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give feedback, the teacher shows each answer with further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Teachers will make a judgement here about students’ readiness for oral productive recall. Ideally, as the target vocabulary here is all revisited (and also seen in the last activity) they would do this without looking at notes. However, if this is too much of a jump, they could write each number and the corresponding word in Spanish before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in pairs can divide the text in two: student A reads out the first paragraph and student B reads out the second paragraph.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diferente [293]</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258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br>
              <a:rPr lang="en-GB" dirty="0"/>
            </a:br>
            <a:br>
              <a:rPr lang="en-GB" dirty="0"/>
            </a:br>
            <a:r>
              <a:rPr lang="en-GB" b="1" dirty="0"/>
              <a:t>Aim: </a:t>
            </a:r>
            <a:r>
              <a:rPr lang="en-GB" dirty="0"/>
              <a:t>to introduce two new parts of </a:t>
            </a:r>
            <a:r>
              <a:rPr lang="en-GB" dirty="0" err="1"/>
              <a:t>estar</a:t>
            </a:r>
            <a:r>
              <a:rPr lang="en-GB" dirty="0"/>
              <a:t> and practise them.</a:t>
            </a:r>
            <a:br>
              <a:rPr lang="en-GB" dirty="0"/>
            </a:br>
            <a:br>
              <a:rPr lang="en-GB" dirty="0"/>
            </a:br>
            <a:r>
              <a:rPr lang="en-GB" b="1" dirty="0"/>
              <a:t>Procedure:</a:t>
            </a:r>
          </a:p>
          <a:p>
            <a:r>
              <a:rPr lang="en-GB" dirty="0"/>
              <a:t>1. Present the words</a:t>
            </a:r>
            <a:br>
              <a:rPr lang="en-GB" dirty="0"/>
            </a:br>
            <a:r>
              <a:rPr lang="en-GB" dirty="0"/>
              <a:t>2. Elicit repetition.</a:t>
            </a:r>
            <a:br>
              <a:rPr lang="en-GB" dirty="0"/>
            </a:br>
            <a:r>
              <a:rPr lang="en-GB" dirty="0"/>
              <a:t>3. Check for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D71C8-04A0-4B77-9BFB-4981EDF844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a:t>
            </a:r>
            <a:r>
              <a:rPr lang="en-GB" dirty="0"/>
              <a:t>: to introduce the uses of  ‘</a:t>
            </a:r>
            <a:r>
              <a:rPr lang="en-GB" dirty="0" err="1"/>
              <a:t>estamos</a:t>
            </a:r>
            <a:r>
              <a:rPr lang="en-GB" dirty="0"/>
              <a:t>’ and ‘</a:t>
            </a:r>
            <a:r>
              <a:rPr lang="en-GB" dirty="0" err="1"/>
              <a:t>están</a:t>
            </a:r>
            <a:r>
              <a:rPr lang="en-GB" dirty="0"/>
              <a:t>’.</a:t>
            </a:r>
          </a:p>
          <a:p>
            <a:endParaRPr lang="en-GB" dirty="0"/>
          </a:p>
          <a:p>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Go</a:t>
            </a:r>
            <a:r>
              <a:rPr lang="en-US" b="0" baseline="0" dirty="0"/>
              <a:t> through the grammar explanation with students, revealing each new sentence on a mouse click.</a:t>
            </a:r>
          </a:p>
          <a:p>
            <a:endParaRPr lang="en-GB" dirty="0"/>
          </a:p>
          <a:p>
            <a:r>
              <a:rPr lang="en-GB" b="1" dirty="0"/>
              <a:t>Note</a:t>
            </a:r>
            <a:r>
              <a:rPr lang="en-GB" dirty="0"/>
              <a:t>: ‘</a:t>
            </a:r>
            <a:r>
              <a:rPr lang="en-GB" baseline="0" dirty="0"/>
              <a:t>Estamos’ has  the same –amos ending for that was previously taught for regular –ar verbs.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lvl="0" indent="0">
              <a:buFont typeface="Arial" panose="020B0604020202020204" pitchFamily="34" charset="0"/>
              <a:buNone/>
            </a:pPr>
            <a:r>
              <a:rPr lang="en-US" b="1" dirty="0"/>
              <a:t>Aim: </a:t>
            </a:r>
            <a:r>
              <a:rPr lang="en-US" b="0" dirty="0"/>
              <a:t>to recap </a:t>
            </a:r>
            <a:r>
              <a:rPr lang="es-ES" sz="1200" b="0" kern="1200" dirty="0">
                <a:solidFill>
                  <a:schemeClr val="tx1"/>
                </a:solidFill>
                <a:effectLst/>
                <a:latin typeface="+mn-lt"/>
                <a:ea typeface="+mn-ea"/>
                <a:cs typeface="+mn-cs"/>
              </a:rPr>
              <a:t>‘del’ and ‘de la’ (</a:t>
            </a:r>
            <a:r>
              <a:rPr lang="en-GB" sz="1200" b="0" kern="1200" noProof="0" dirty="0">
                <a:solidFill>
                  <a:schemeClr val="tx1"/>
                </a:solidFill>
                <a:effectLst/>
                <a:latin typeface="+mn-lt"/>
                <a:ea typeface="+mn-ea"/>
                <a:cs typeface="+mn-cs"/>
              </a:rPr>
              <a:t>after adverbs of position),</a:t>
            </a:r>
            <a:r>
              <a:rPr lang="en-GB" sz="1200" b="0" kern="1200" baseline="0" noProof="0" dirty="0">
                <a:solidFill>
                  <a:schemeClr val="tx1"/>
                </a:solidFill>
                <a:effectLst/>
                <a:latin typeface="+mn-lt"/>
                <a:ea typeface="+mn-ea"/>
                <a:cs typeface="+mn-cs"/>
              </a:rPr>
              <a:t> which was introduced last lesson.</a:t>
            </a:r>
            <a:endParaRPr lang="en-GB" sz="1200" b="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690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Timing</a:t>
            </a:r>
            <a:r>
              <a:rPr lang="en-GB" sz="1200" kern="1200" baseline="0" dirty="0">
                <a:solidFill>
                  <a:schemeClr val="tx1"/>
                </a:solidFill>
                <a:effectLst/>
                <a:latin typeface="+mn-lt"/>
                <a:ea typeface="+mn-ea"/>
                <a:cs typeface="+mn-cs"/>
              </a:rPr>
              <a:t>: 8 minutes</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a:t>
            </a:r>
            <a:r>
              <a:rPr lang="en-GB" sz="1200" kern="1200" baseline="0" dirty="0">
                <a:solidFill>
                  <a:schemeClr val="tx1"/>
                </a:solidFill>
                <a:effectLst/>
                <a:latin typeface="+mn-lt"/>
                <a:ea typeface="+mn-ea"/>
                <a:cs typeface="+mn-cs"/>
              </a:rPr>
              <a:t>: to consolidate the use of ‘del’ and ‘de la’; to practise linking ‘estamos’ and ‘están’ to the meanings ‘we’ and ‘they’.</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Students read each sentence and write ‘del’ or ‘de la’ depending on the gender of the following word.</a:t>
            </a:r>
          </a:p>
          <a:p>
            <a:pPr marL="228600" indent="-228600">
              <a:buAutoNum type="arabicPeriod"/>
            </a:pPr>
            <a:r>
              <a:rPr lang="en-GB" sz="1200" kern="1200" baseline="0" dirty="0">
                <a:solidFill>
                  <a:schemeClr val="tx1"/>
                </a:solidFill>
                <a:effectLst/>
                <a:latin typeface="+mn-lt"/>
                <a:ea typeface="+mn-ea"/>
                <a:cs typeface="+mn-cs"/>
              </a:rPr>
              <a:t>Students tick the corresponding column, ‘we’ or ‘they’, depending on the verb.</a:t>
            </a:r>
          </a:p>
          <a:p>
            <a:pPr marL="228600" indent="-228600">
              <a:buAutoNum type="arabicPeriod"/>
            </a:pPr>
            <a:r>
              <a:rPr lang="en-GB" sz="1200" kern="1200" baseline="0" dirty="0">
                <a:solidFill>
                  <a:schemeClr val="tx1"/>
                </a:solidFill>
                <a:effectLst/>
                <a:latin typeface="+mn-lt"/>
                <a:ea typeface="+mn-ea"/>
                <a:cs typeface="+mn-cs"/>
              </a:rPr>
              <a:t>Students translate the sentences to check understanding of the adverbs. </a:t>
            </a:r>
          </a:p>
          <a:p>
            <a:pPr marL="0" indent="0">
              <a:buNone/>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The gender of all nouns is given to allow students to focus all their attention on connecting gender with the use of ‘del and ‘de la’. However, teachers could remove the (f) and (m) to increase the challenge for their students, as appropriate.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Teachers might like to prompt students to reflect on the gender of the nouns and to ask them, if needed. E.g.,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parque</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masculino</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femenino</a:t>
            </a:r>
            <a:r>
              <a:rPr lang="en-GB" sz="1200" kern="1200" dirty="0">
                <a:solidFill>
                  <a:schemeClr val="tx1"/>
                </a:solidFill>
                <a:effectLst/>
                <a:latin typeface="+mn-lt"/>
                <a:ea typeface="+mn-ea"/>
                <a:cs typeface="+mn-cs"/>
              </a:rPr>
              <a:t>?</a:t>
            </a:r>
          </a:p>
          <a:p>
            <a:pPr marL="0" indent="0">
              <a:buNone/>
            </a:pPr>
            <a:endParaRPr lang="en-GB" sz="1200" kern="1200" baseline="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dirty="0"/>
          </a:p>
        </p:txBody>
      </p:sp>
    </p:spTree>
    <p:extLst>
      <p:ext uri="{BB962C8B-B14F-4D97-AF65-F5344CB8AC3E}">
        <p14:creationId xmlns:p14="http://schemas.microsoft.com/office/powerpoint/2010/main" val="218761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a:t>
            </a:r>
            <a:r>
              <a:rPr lang="en-GB" b="0" dirty="0"/>
              <a:t>: 7 minutes.</a:t>
            </a:r>
          </a:p>
          <a:p>
            <a:pPr marL="0" indent="0">
              <a:buNone/>
            </a:pPr>
            <a:endParaRPr lang="en-GB" b="0" dirty="0"/>
          </a:p>
          <a:p>
            <a:pPr marL="0" indent="0">
              <a:buNone/>
            </a:pPr>
            <a:r>
              <a:rPr lang="en-GB" b="1" dirty="0"/>
              <a:t>Aim</a:t>
            </a:r>
            <a:r>
              <a:rPr lang="en-GB" b="0" dirty="0"/>
              <a:t>: to consolidate understanding of the difference between </a:t>
            </a:r>
            <a:r>
              <a:rPr lang="en-GB" b="0" dirty="0" err="1"/>
              <a:t>está</a:t>
            </a:r>
            <a:r>
              <a:rPr lang="en-GB" b="0" dirty="0"/>
              <a:t> (</a:t>
            </a:r>
            <a:r>
              <a:rPr lang="en-GB" b="0" baseline="0" dirty="0"/>
              <a:t>‘s/he is’) and están (‘they are’); to understand sentences with positional adverb + del/de la + place</a:t>
            </a:r>
          </a:p>
          <a:p>
            <a:pPr marL="0" indent="0">
              <a:buNone/>
            </a:pPr>
            <a:endParaRPr lang="en-GB" b="0" dirty="0"/>
          </a:p>
          <a:p>
            <a:pPr marL="0" indent="0">
              <a:buNone/>
            </a:pPr>
            <a:r>
              <a:rPr lang="en-GB" b="1" dirty="0"/>
              <a:t>Procedure</a:t>
            </a:r>
            <a:r>
              <a:rPr lang="en-GB" b="0" dirty="0"/>
              <a:t>:</a:t>
            </a:r>
          </a:p>
          <a:p>
            <a:pPr marL="228600" indent="-228600">
              <a:buAutoNum type="arabicPeriod"/>
            </a:pPr>
            <a:r>
              <a:rPr lang="en-GB" b="0" dirty="0"/>
              <a:t>Students listen to each recording and tick the corresponding column depending on the verb they hear.</a:t>
            </a:r>
          </a:p>
          <a:p>
            <a:pPr marL="228600" indent="-228600">
              <a:buAutoNum type="arabicPeriod"/>
            </a:pPr>
            <a:r>
              <a:rPr lang="en-GB" b="0" dirty="0"/>
              <a:t>Students listen again and write the information about where he is/they are in English.</a:t>
            </a:r>
          </a:p>
          <a:p>
            <a:pPr marL="0" indent="0">
              <a:buNone/>
            </a:pPr>
            <a:endParaRPr lang="en-GB" b="0" dirty="0"/>
          </a:p>
          <a:p>
            <a:pPr marL="0" indent="0">
              <a:buNone/>
            </a:pPr>
            <a:r>
              <a:rPr lang="en-GB" b="1" dirty="0"/>
              <a:t>Transcript</a:t>
            </a:r>
          </a:p>
          <a:p>
            <a:pPr marL="228600" indent="-228600">
              <a:buAutoNum type="arabicPeriod"/>
            </a:pPr>
            <a:r>
              <a:rPr lang="en-GB" dirty="0" err="1"/>
              <a:t>Está</a:t>
            </a:r>
            <a:r>
              <a:rPr lang="en-GB" dirty="0"/>
              <a:t> </a:t>
            </a:r>
            <a:r>
              <a:rPr lang="en-GB" dirty="0" err="1"/>
              <a:t>delante</a:t>
            </a:r>
            <a:r>
              <a:rPr lang="en-GB" dirty="0"/>
              <a:t> de una </a:t>
            </a:r>
            <a:r>
              <a:rPr lang="en-GB" dirty="0" err="1"/>
              <a:t>puerta</a:t>
            </a:r>
            <a:r>
              <a:rPr lang="en-GB" dirty="0"/>
              <a:t>.</a:t>
            </a:r>
          </a:p>
          <a:p>
            <a:pPr marL="228600" indent="-228600">
              <a:buAutoNum type="arabicPeriod"/>
            </a:pPr>
            <a:r>
              <a:rPr lang="en-GB" dirty="0" err="1"/>
              <a:t>Están</a:t>
            </a:r>
            <a:r>
              <a:rPr lang="en-GB" baseline="0" dirty="0"/>
              <a:t> </a:t>
            </a:r>
            <a:r>
              <a:rPr lang="en-GB" baseline="0" dirty="0" err="1"/>
              <a:t>en</a:t>
            </a:r>
            <a:r>
              <a:rPr lang="en-GB" baseline="0" dirty="0"/>
              <a:t> un </a:t>
            </a:r>
            <a:r>
              <a:rPr lang="en-GB" baseline="0" dirty="0" err="1"/>
              <a:t>río</a:t>
            </a:r>
            <a:endParaRPr lang="en-GB" baseline="0" dirty="0"/>
          </a:p>
          <a:p>
            <a:pPr marL="228600" indent="-228600">
              <a:buAutoNum type="arabicPeriod"/>
            </a:pPr>
            <a:r>
              <a:rPr lang="en-GB" baseline="0" dirty="0" err="1"/>
              <a:t>Está</a:t>
            </a:r>
            <a:r>
              <a:rPr lang="en-GB" baseline="0" dirty="0"/>
              <a:t> </a:t>
            </a:r>
            <a:r>
              <a:rPr lang="en-GB" baseline="0" dirty="0" err="1"/>
              <a:t>cerca</a:t>
            </a:r>
            <a:r>
              <a:rPr lang="en-GB" baseline="0" dirty="0"/>
              <a:t> de un </a:t>
            </a:r>
            <a:r>
              <a:rPr lang="en-GB" baseline="0" dirty="0" err="1"/>
              <a:t>coche</a:t>
            </a:r>
            <a:r>
              <a:rPr lang="en-GB" baseline="0" dirty="0"/>
              <a:t>.</a:t>
            </a:r>
          </a:p>
          <a:p>
            <a:pPr marL="228600" indent="-228600">
              <a:buAutoNum type="arabicPeriod"/>
            </a:pPr>
            <a:r>
              <a:rPr lang="en-GB" baseline="0" dirty="0" err="1"/>
              <a:t>Está</a:t>
            </a:r>
            <a:r>
              <a:rPr lang="en-GB" baseline="0" dirty="0"/>
              <a:t> </a:t>
            </a:r>
            <a:r>
              <a:rPr lang="en-GB" baseline="0" dirty="0" err="1"/>
              <a:t>fuera</a:t>
            </a:r>
            <a:r>
              <a:rPr lang="en-GB" baseline="0" dirty="0"/>
              <a:t> de un </a:t>
            </a:r>
            <a:r>
              <a:rPr lang="en-GB" baseline="0" dirty="0" err="1"/>
              <a:t>edificio</a:t>
            </a:r>
            <a:r>
              <a:rPr lang="en-GB" baseline="0" dirty="0"/>
              <a:t> </a:t>
            </a:r>
            <a:r>
              <a:rPr lang="en-GB" baseline="0" dirty="0" err="1"/>
              <a:t>grande</a:t>
            </a:r>
            <a:r>
              <a:rPr lang="en-GB" baseline="0" dirty="0"/>
              <a:t>.</a:t>
            </a:r>
          </a:p>
          <a:p>
            <a:pPr marL="228600" indent="-228600">
              <a:buAutoNum type="arabicPeriod"/>
            </a:pPr>
            <a:r>
              <a:rPr lang="en-GB" baseline="0" dirty="0" err="1"/>
              <a:t>Están</a:t>
            </a:r>
            <a:r>
              <a:rPr lang="en-GB" baseline="0" dirty="0"/>
              <a:t> </a:t>
            </a:r>
            <a:r>
              <a:rPr lang="en-GB" baseline="0" dirty="0" err="1"/>
              <a:t>detrás</a:t>
            </a:r>
            <a:r>
              <a:rPr lang="en-GB" baseline="0" dirty="0"/>
              <a:t> de un árbol </a:t>
            </a:r>
            <a:r>
              <a:rPr lang="en-GB" baseline="0" dirty="0" err="1"/>
              <a:t>en</a:t>
            </a:r>
            <a:r>
              <a:rPr lang="en-GB" baseline="0" dirty="0"/>
              <a:t> un </a:t>
            </a:r>
            <a:r>
              <a:rPr lang="en-GB" baseline="0" dirty="0" err="1"/>
              <a:t>parque</a:t>
            </a:r>
            <a:r>
              <a:rPr lang="en-GB" baseline="0" dirty="0"/>
              <a:t>.</a:t>
            </a:r>
          </a:p>
          <a:p>
            <a:pPr marL="228600" indent="-228600">
              <a:buAutoNum type="arabicPeriod"/>
            </a:pPr>
            <a:r>
              <a:rPr lang="en-GB" baseline="0" dirty="0" err="1"/>
              <a:t>Está</a:t>
            </a:r>
            <a:r>
              <a:rPr lang="en-GB" baseline="0" dirty="0"/>
              <a:t> con </a:t>
            </a:r>
            <a:r>
              <a:rPr lang="en-GB" baseline="0" dirty="0" err="1"/>
              <a:t>unas</a:t>
            </a:r>
            <a:r>
              <a:rPr lang="en-GB" baseline="0" dirty="0"/>
              <a:t> personas </a:t>
            </a:r>
            <a:r>
              <a:rPr lang="en-GB" baseline="0" dirty="0" err="1"/>
              <a:t>bajas</a:t>
            </a:r>
            <a:r>
              <a:rPr lang="en-GB" baseline="0" dirty="0"/>
              <a:t>.</a:t>
            </a:r>
          </a:p>
          <a:p>
            <a:pPr marL="228600" indent="-228600">
              <a:buAutoNum type="arabicPeriod"/>
            </a:pPr>
            <a:r>
              <a:rPr lang="en-GB" baseline="0" dirty="0" err="1"/>
              <a:t>Están</a:t>
            </a:r>
            <a:r>
              <a:rPr lang="en-GB" baseline="0" dirty="0"/>
              <a:t> </a:t>
            </a:r>
            <a:r>
              <a:rPr lang="en-GB" baseline="0" dirty="0" err="1"/>
              <a:t>lejos</a:t>
            </a:r>
            <a:r>
              <a:rPr lang="en-GB" baseline="0" dirty="0"/>
              <a:t> de </a:t>
            </a:r>
            <a:r>
              <a:rPr lang="en-GB" baseline="0" dirty="0" err="1"/>
              <a:t>Inglaterra</a:t>
            </a:r>
            <a:r>
              <a:rPr lang="en-GB" baseline="0" dirty="0"/>
              <a:t>.</a:t>
            </a:r>
          </a:p>
          <a:p>
            <a:pPr marL="228600" indent="-228600">
              <a:buAutoNum type="arabicPeriod"/>
            </a:pPr>
            <a:r>
              <a:rPr lang="en-GB" baseline="0" dirty="0" err="1"/>
              <a:t>Están</a:t>
            </a:r>
            <a:r>
              <a:rPr lang="en-GB" baseline="0" dirty="0"/>
              <a:t> entre dos personas.</a:t>
            </a:r>
          </a:p>
          <a:p>
            <a:pPr marL="0" indent="0">
              <a:buNone/>
            </a:pPr>
            <a:endParaRPr lang="en-GB" b="0" dirty="0"/>
          </a:p>
          <a:p>
            <a:pPr marL="0" indent="0">
              <a:buNone/>
            </a:pPr>
            <a:r>
              <a:rPr lang="en-GB" b="1" dirty="0"/>
              <a:t>Note</a:t>
            </a:r>
            <a:r>
              <a:rPr lang="en-GB" b="0" dirty="0"/>
              <a:t>:</a:t>
            </a:r>
            <a:br>
              <a:rPr lang="en-GB" b="0" baseline="0" dirty="0"/>
            </a:br>
            <a:r>
              <a:rPr lang="en-GB" b="0" baseline="0" dirty="0"/>
              <a:t>Answers are animated to reflect this: 1-8 ticks and then 1-8 English.  As always, teachers who want to run this activity differently can change the animation order.</a:t>
            </a:r>
          </a:p>
          <a:p>
            <a:pPr marL="0" indent="0">
              <a:buNone/>
            </a:pPr>
            <a:endParaRPr lang="en-GB" b="0" baseline="0" dirty="0"/>
          </a:p>
          <a:p>
            <a:pPr marL="0" indent="0">
              <a:buNone/>
            </a:pPr>
            <a:r>
              <a:rPr lang="en-GB" b="0" baseline="0" dirty="0"/>
              <a:t>Vocabulary in this task is recycled from</a:t>
            </a:r>
          </a:p>
          <a:p>
            <a:pPr marL="0" indent="0">
              <a:buNone/>
            </a:pPr>
            <a:r>
              <a:rPr lang="en-GB" b="0" baseline="0" dirty="0"/>
              <a:t>Term 2.1, week 3: </a:t>
            </a:r>
            <a:r>
              <a:rPr lang="en-GB" b="0" baseline="0" dirty="0" err="1"/>
              <a:t>río</a:t>
            </a:r>
            <a:r>
              <a:rPr lang="en-GB" b="0" baseline="0" dirty="0"/>
              <a:t>, </a:t>
            </a:r>
            <a:r>
              <a:rPr lang="en-GB" b="0" baseline="0" dirty="0" err="1"/>
              <a:t>ábol</a:t>
            </a:r>
            <a:endParaRPr lang="en-GB" b="0" baseline="0" dirty="0"/>
          </a:p>
          <a:p>
            <a:pPr marL="0" indent="0">
              <a:buNone/>
            </a:pPr>
            <a:r>
              <a:rPr lang="en-GB" b="0" baseline="0" dirty="0"/>
              <a:t>Term 1.2, week 6: </a:t>
            </a:r>
            <a:r>
              <a:rPr lang="en-GB" b="0" baseline="0" dirty="0" err="1"/>
              <a:t>edificio</a:t>
            </a:r>
            <a:r>
              <a:rPr lang="en-GB" b="0" baseline="0" dirty="0"/>
              <a:t>, </a:t>
            </a:r>
            <a:r>
              <a:rPr lang="en-GB" b="0" baseline="0" dirty="0" err="1"/>
              <a:t>grande</a:t>
            </a:r>
            <a:endParaRPr lang="en-GB" b="0" baseline="0" dirty="0"/>
          </a:p>
          <a:p>
            <a:pPr marL="0" indent="0">
              <a:buNone/>
            </a:pPr>
            <a:r>
              <a:rPr lang="en-GB" b="0" baseline="0" dirty="0"/>
              <a:t>Term 1.2, week 5: </a:t>
            </a:r>
            <a:r>
              <a:rPr lang="en-GB" b="0" baseline="0" dirty="0" err="1"/>
              <a:t>cerca</a:t>
            </a:r>
            <a:r>
              <a:rPr lang="en-GB" b="0" baseline="0" dirty="0"/>
              <a:t>, </a:t>
            </a:r>
            <a:r>
              <a:rPr lang="en-GB" b="0" baseline="0" dirty="0" err="1"/>
              <a:t>lejos</a:t>
            </a:r>
            <a:r>
              <a:rPr lang="en-GB" b="0" baseline="0" dirty="0"/>
              <a:t>, entre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1.2, week 3: </a:t>
            </a:r>
            <a:r>
              <a:rPr lang="en-GB" b="0" baseline="0" dirty="0" err="1"/>
              <a:t>puerta</a:t>
            </a:r>
            <a:r>
              <a:rPr lang="en-GB" b="0" baseline="0" dirty="0"/>
              <a:t>, persona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1.2, week 2: dos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1.1, week 3: </a:t>
            </a:r>
            <a:r>
              <a:rPr lang="en-GB" b="0" baseline="0" dirty="0" err="1"/>
              <a:t>bajo</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1.1, week 1: </a:t>
            </a:r>
            <a:r>
              <a:rPr lang="en-GB" b="0" baseline="0" dirty="0" err="1"/>
              <a:t>Inglaterra</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‘Parque’ was a previously taught phonics word</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dirty="0"/>
          </a:p>
        </p:txBody>
      </p:sp>
    </p:spTree>
    <p:extLst>
      <p:ext uri="{BB962C8B-B14F-4D97-AF65-F5344CB8AC3E}">
        <p14:creationId xmlns:p14="http://schemas.microsoft.com/office/powerpoint/2010/main" val="389859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cua</a:t>
            </a:r>
            <a:r>
              <a:rPr lang="en-GB" b="1" baseline="0" dirty="0"/>
              <a:t>’</a:t>
            </a:r>
            <a:r>
              <a:rPr lang="en-GB" b="0" baseline="0" dirty="0"/>
              <a:t>.</a:t>
            </a:r>
            <a:br>
              <a:rPr lang="en-GB" baseline="0" dirty="0"/>
            </a:br>
            <a:r>
              <a:rPr lang="en-GB" baseline="0" dirty="0"/>
              <a:t>Then present and elicit the pronunciation of the </a:t>
            </a:r>
            <a:r>
              <a:rPr lang="en-GB" b="1" baseline="0" dirty="0"/>
              <a:t>source</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source/cluster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a:t>
            </a:fld>
            <a:endParaRPr lang="en-GB" dirty="0"/>
          </a:p>
        </p:txBody>
      </p:sp>
    </p:spTree>
    <p:extLst>
      <p:ext uri="{BB962C8B-B14F-4D97-AF65-F5344CB8AC3E}">
        <p14:creationId xmlns:p14="http://schemas.microsoft.com/office/powerpoint/2010/main" val="3598656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teachers could increase the challenge here, by adding different locational adverbs (we have used ‘near’ and ‘far’ only) to include outside, behind, in front as well.  They could further increase the challenge by giving students the choice of saying I am/we are each time.</a:t>
            </a:r>
            <a:br>
              <a:rPr lang="en-GB" b="1" dirty="0"/>
            </a:br>
            <a:r>
              <a:rPr lang="en-GB" b="1" dirty="0"/>
              <a:t>Timing</a:t>
            </a:r>
            <a:r>
              <a:rPr lang="en-GB" dirty="0"/>
              <a:t>: 12 minutes (two rounds)</a:t>
            </a:r>
          </a:p>
          <a:p>
            <a:endParaRPr lang="en-GB" dirty="0"/>
          </a:p>
          <a:p>
            <a:r>
              <a:rPr lang="en-GB" b="1" dirty="0"/>
              <a:t>Aim</a:t>
            </a:r>
            <a:r>
              <a:rPr lang="en-GB" dirty="0"/>
              <a:t>: to practise the use of ‘</a:t>
            </a:r>
            <a:r>
              <a:rPr lang="en-GB" dirty="0" err="1"/>
              <a:t>estoy</a:t>
            </a:r>
            <a:r>
              <a:rPr lang="en-GB" dirty="0"/>
              <a:t>’ and ‘</a:t>
            </a:r>
            <a:r>
              <a:rPr lang="en-GB" dirty="0" err="1"/>
              <a:t>estamos</a:t>
            </a:r>
            <a:r>
              <a:rPr lang="en-GB" dirty="0"/>
              <a:t>’ , the use of adverbs and the use of ‘del’ or ‘de la’ in oral production.</a:t>
            </a:r>
          </a:p>
          <a:p>
            <a:endParaRPr lang="en-GB" dirty="0"/>
          </a:p>
          <a:p>
            <a:r>
              <a:rPr lang="en-GB" b="1" dirty="0"/>
              <a:t>Procedure</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A quickly writes down 1-6 and A or B.  S/he is going to say the sentence in Spanish from the top part of each box (including the del/de la) but </a:t>
            </a:r>
            <a:r>
              <a:rPr lang="en-GB" b="1" baseline="0" dirty="0"/>
              <a:t>must not say the name of the place.</a:t>
            </a:r>
            <a:endParaRPr lang="en-GB" dirty="0"/>
          </a:p>
          <a:p>
            <a:r>
              <a:rPr lang="en-GB" b="0" baseline="0" dirty="0"/>
              <a:t>2. Student B will listen and say the whole sentence, choosing between place A or B. Person A’s correct use of ‘del’ and ‘de la’ is needed in order to complete this part of the task. Emphasise with students that this is how their partner will know which place it is.</a:t>
            </a:r>
            <a:br>
              <a:rPr lang="en-GB" b="0" baseline="0" dirty="0"/>
            </a:br>
            <a:r>
              <a:rPr lang="en-GB" b="0" baseline="0" dirty="0"/>
              <a:t>3. Student A confirms the answer.  </a:t>
            </a:r>
          </a:p>
          <a:p>
            <a:r>
              <a:rPr lang="en-GB" b="0" baseline="0" dirty="0"/>
              <a:t>4. Continue until all 6 items have been talked through.</a:t>
            </a:r>
            <a:br>
              <a:rPr lang="en-GB" b="0" baseline="0" dirty="0"/>
            </a:br>
            <a:r>
              <a:rPr lang="en-GB" b="0" baseline="0" dirty="0"/>
              <a:t>4. Move onto slide 2 and swap roles.</a:t>
            </a:r>
          </a:p>
          <a:p>
            <a:endParaRPr lang="en-GB" b="0" baseline="0" dirty="0"/>
          </a:p>
          <a:p>
            <a:r>
              <a:rPr lang="en-GB" b="1" baseline="0" dirty="0"/>
              <a:t>Note</a:t>
            </a:r>
            <a:r>
              <a:rPr lang="en-GB" b="0" baseline="0" dirty="0"/>
              <a:t>: It is perfectly fine for student A to repeat the sentence, given that there are several pieces of information for Person B to write down.</a:t>
            </a:r>
          </a:p>
          <a:p>
            <a:endParaRPr lang="en-GB" dirty="0"/>
          </a:p>
        </p:txBody>
      </p:sp>
      <p:sp>
        <p:nvSpPr>
          <p:cNvPr id="4" name="Slide Number Placeholder 3"/>
          <p:cNvSpPr>
            <a:spLocks noGrp="1"/>
          </p:cNvSpPr>
          <p:nvPr>
            <p:ph type="sldNum" sz="quarter" idx="5"/>
          </p:nvPr>
        </p:nvSpPr>
        <p:spPr/>
        <p:txBody>
          <a:bodyPr/>
          <a:lstStyle/>
          <a:p>
            <a:fld id="{F42D71C8-04A0-4B77-9BFB-4981EDF8445B}" type="slidenum">
              <a:rPr lang="en-GB" smtClean="0"/>
              <a:t>30</a:t>
            </a:fld>
            <a:endParaRPr lang="en-GB"/>
          </a:p>
        </p:txBody>
      </p:sp>
    </p:spTree>
    <p:extLst>
      <p:ext uri="{BB962C8B-B14F-4D97-AF65-F5344CB8AC3E}">
        <p14:creationId xmlns:p14="http://schemas.microsoft.com/office/powerpoint/2010/main" val="1726767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[1/2]</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81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8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bring </a:t>
            </a:r>
            <a:r>
              <a:rPr lang="en-GB" dirty="0"/>
              <a:t>together</a:t>
            </a:r>
            <a:r>
              <a:rPr lang="en-GB" baseline="0" dirty="0"/>
              <a:t> the grammar and vocabulary taught (and revisited) this week in written production.</a:t>
            </a:r>
          </a:p>
          <a:p>
            <a:endParaRPr lang="en-GB" baseline="0" dirty="0"/>
          </a:p>
          <a:p>
            <a:r>
              <a:rPr lang="en-GB" b="1" baseline="0" dirty="0"/>
              <a:t>Procedure</a:t>
            </a:r>
            <a:r>
              <a:rPr lang="en-GB" baseline="0" dirty="0"/>
              <a:t>:</a:t>
            </a:r>
          </a:p>
          <a:p>
            <a:r>
              <a:rPr lang="en-GB" baseline="0" dirty="0"/>
              <a:t>1. Students translate each sentence into Spanish.</a:t>
            </a:r>
          </a:p>
          <a:p>
            <a:r>
              <a:rPr lang="en-GB" baseline="0" dirty="0"/>
              <a:t>2. The teacher shows the answers one by one.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At this stage, we are expecting students to recall the gender of the noun.</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dirty="0"/>
          </a:p>
        </p:txBody>
      </p:sp>
    </p:spTree>
    <p:extLst>
      <p:ext uri="{BB962C8B-B14F-4D97-AF65-F5344CB8AC3E}">
        <p14:creationId xmlns:p14="http://schemas.microsoft.com/office/powerpoint/2010/main" val="1153700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1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a:t>
            </a:r>
            <a:r>
              <a:rPr lang="en-GB" sz="1200" dirty="0">
                <a:solidFill>
                  <a:srgbClr val="002060"/>
                </a:solidFill>
                <a:latin typeface="Century Gothic" panose="020B0502020202020204" pitchFamily="34" charset="0"/>
                <a:cs typeface="Arial"/>
                <a:sym typeface="Arial"/>
                <a:hlinkClick r:id="rId3"/>
              </a:rPr>
              <a:t>Verb agreement (present)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‘cue’</a:t>
            </a:r>
            <a:r>
              <a:rPr lang="en-GB" b="0" baseline="0" dirty="0"/>
              <a:t>.</a:t>
            </a:r>
            <a:br>
              <a:rPr lang="en-GB" baseline="0" dirty="0"/>
            </a:b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dirty="0"/>
          </a:p>
        </p:txBody>
      </p:sp>
    </p:spTree>
    <p:extLst>
      <p:ext uri="{BB962C8B-B14F-4D97-AF65-F5344CB8AC3E}">
        <p14:creationId xmlns:p14="http://schemas.microsoft.com/office/powerpoint/2010/main" val="112991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‘cui’</a:t>
            </a:r>
            <a:r>
              <a:rPr lang="en-GB" b="0" baseline="0" dirty="0"/>
              <a:t>.</a:t>
            </a:r>
            <a:br>
              <a:rPr lang="en-GB" baseline="0"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25568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word including the missing letters.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dirty="0"/>
          </a:p>
        </p:txBody>
      </p:sp>
    </p:spTree>
    <p:extLst>
      <p:ext uri="{BB962C8B-B14F-4D97-AF65-F5344CB8AC3E}">
        <p14:creationId xmlns:p14="http://schemas.microsoft.com/office/powerpoint/2010/main" val="117898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OPTIONAL VERSION</a:t>
            </a:r>
          </a:p>
          <a:p>
            <a:r>
              <a:rPr lang="en-US" sz="1200" b="1" kern="1200" dirty="0">
                <a:solidFill>
                  <a:schemeClr val="tx1"/>
                </a:solidFill>
                <a:effectLst/>
                <a:latin typeface="+mn-lt"/>
                <a:ea typeface="+mn-ea"/>
                <a:cs typeface="+mn-cs"/>
              </a:rPr>
              <a:t>Differentiation - </a:t>
            </a:r>
            <a:r>
              <a:rPr lang="en-GB" sz="1200" b="0" kern="1200" dirty="0">
                <a:solidFill>
                  <a:schemeClr val="tx1"/>
                </a:solidFill>
                <a:effectLst/>
                <a:latin typeface="+mn-lt"/>
                <a:ea typeface="+mn-ea"/>
                <a:cs typeface="+mn-cs"/>
              </a:rPr>
              <a:t>m</a:t>
            </a:r>
            <a:r>
              <a:rPr lang="en-GB" b="0" dirty="0"/>
              <a:t>ore challenging version of previous activity:</a:t>
            </a:r>
            <a:r>
              <a:rPr lang="en-GB" b="0" baseline="0" dirty="0"/>
              <a:t> </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a:t>
            </a:r>
            <a:r>
              <a:rPr lang="es-ES" b="0" dirty="0" err="1"/>
              <a:t>whole</a:t>
            </a:r>
            <a:r>
              <a:rPr lang="es-ES" b="0" dirty="0"/>
              <a:t> </a:t>
            </a:r>
            <a:r>
              <a:rPr lang="es-ES" b="0" dirty="0" err="1"/>
              <a:t>word</a:t>
            </a:r>
            <a:r>
              <a:rPr lang="es-ES" b="0" dirty="0"/>
              <a:t>.</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3621853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r>
              <a:rPr lang="en-US" sz="1200" b="0" kern="1200" dirty="0">
                <a:solidFill>
                  <a:schemeClr val="tx1"/>
                </a:solidFill>
                <a:effectLst/>
                <a:latin typeface="+mn-lt"/>
                <a:ea typeface="+mn-ea"/>
                <a:cs typeface="+mn-cs"/>
              </a:rPr>
              <a:t>[1/7]</a:t>
            </a: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b="0" dirty="0"/>
              <a:t>t</a:t>
            </a:r>
            <a:r>
              <a:rPr lang="en-US" dirty="0"/>
              <a:t>o introduce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Teacher </a:t>
            </a:r>
            <a:r>
              <a:rPr lang="en-GB" sz="1200" b="0" i="0" kern="1200" dirty="0">
                <a:solidFill>
                  <a:schemeClr val="tx1"/>
                </a:solidFill>
                <a:effectLst/>
                <a:latin typeface="+mn-lt"/>
                <a:ea typeface="+mn-ea"/>
                <a:cs typeface="+mn-cs"/>
              </a:rPr>
              <a:t>clicks on the compass to trigger the appearance of ‘</a:t>
            </a:r>
            <a:r>
              <a:rPr lang="en-GB" sz="1200" b="0" i="0" kern="1200" dirty="0" err="1">
                <a:solidFill>
                  <a:schemeClr val="tx1"/>
                </a:solidFill>
                <a:effectLst/>
                <a:latin typeface="+mn-lt"/>
                <a:ea typeface="+mn-ea"/>
                <a:cs typeface="+mn-cs"/>
              </a:rPr>
              <a:t>norte</a:t>
            </a:r>
            <a:r>
              <a:rPr lang="en-GB" sz="1200" b="0" i="0" kern="1200" dirty="0">
                <a:solidFill>
                  <a:schemeClr val="tx1"/>
                </a:solidFill>
                <a:effectLst/>
                <a:latin typeface="+mn-lt"/>
                <a:ea typeface="+mn-ea"/>
                <a:cs typeface="+mn-cs"/>
              </a:rPr>
              <a:t>’ and ‘sur’, which are revised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Teacher says each word out loud,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Teacher clicks again</a:t>
            </a:r>
            <a:r>
              <a:rPr lang="en-GB" sz="1200" b="0" i="0" kern="1200" baseline="0" dirty="0">
                <a:solidFill>
                  <a:schemeClr val="tx1"/>
                </a:solidFill>
                <a:effectLst/>
                <a:latin typeface="+mn-lt"/>
                <a:ea typeface="+mn-ea"/>
                <a:cs typeface="+mn-cs"/>
              </a:rPr>
              <a:t> to bring up and practise </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este</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oeste</a:t>
            </a:r>
            <a:r>
              <a:rPr lang="en-GB"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Continue with the next slides until all vocabulary introduced.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77837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r>
              <a:rPr lang="en-US" sz="1200" b="0" kern="1200" dirty="0">
                <a:solidFill>
                  <a:schemeClr val="tx1"/>
                </a:solidFill>
                <a:effectLst/>
                <a:latin typeface="+mn-lt"/>
                <a:ea typeface="+mn-ea"/>
                <a:cs typeface="+mn-cs"/>
              </a:rPr>
              <a:t>[2/7]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093962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76170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365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806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0620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3588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94443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193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69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0997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74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5455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94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223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27909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4427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9982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5020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4658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png"/><Relationship Id="rId1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44.png"/><Relationship Id="rId7" Type="http://schemas.openxmlformats.org/officeDocument/2006/relationships/audio" Target="../media/audio22.wav"/><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audio" Target="../media/audio21.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image" Target="../media/image24.png"/><Relationship Id="rId9" Type="http://schemas.openxmlformats.org/officeDocument/2006/relationships/audio" Target="../media/audio2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i_Wk5_audio.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hyperlink" Target="https://www.rachelhawkes.com/LDPresources/Yr7Spanish/Spanish_Y7_Term2ii_Wk5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6.png"/><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4 - Lesson 45</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06.05.24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dirty="0">
                <a:solidFill>
                  <a:prstClr val="white"/>
                </a:solidFill>
              </a:rPr>
              <a:t>Adverbs of position with ‘del’ and ‘de la’</a:t>
            </a:r>
          </a:p>
          <a:p>
            <a:pPr algn="l"/>
            <a:r>
              <a:rPr lang="en-GB" dirty="0">
                <a:solidFill>
                  <a:prstClr val="white"/>
                </a:solidFill>
              </a:rPr>
              <a:t>SSC [</a:t>
            </a:r>
            <a:r>
              <a:rPr lang="en-GB" dirty="0" err="1">
                <a:solidFill>
                  <a:prstClr val="white"/>
                </a:solidFill>
              </a:rPr>
              <a:t>cua</a:t>
            </a:r>
            <a:r>
              <a:rPr lang="en-GB" dirty="0">
                <a:solidFill>
                  <a:prstClr val="white"/>
                </a:solidFill>
              </a:rPr>
              <a:t>] [cue] [cui]</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694551"/>
            <a:ext cx="8360585" cy="844550"/>
          </a:xfrm>
        </p:spPr>
        <p:txBody>
          <a:bodyPr>
            <a:normAutofit/>
          </a:bodyPr>
          <a:lstStyle/>
          <a:p>
            <a:r>
              <a:rPr lang="en-GB" sz="4800" dirty="0">
                <a:solidFill>
                  <a:prstClr val="white"/>
                </a:solidFill>
              </a:rPr>
              <a:t>Places and locations</a:t>
            </a:r>
            <a:endParaRPr lang="en-GB" sz="4800" dirty="0"/>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26013" cy="647577"/>
          </a:xfrm>
        </p:spPr>
        <p:txBody>
          <a:bodyPr>
            <a:noAutofit/>
          </a:bodyPr>
          <a:lstStyle/>
          <a:p>
            <a:r>
              <a:rPr lang="en-GB" sz="2800" b="1" dirty="0">
                <a:solidFill>
                  <a:schemeClr val="bg1"/>
                </a:solidFill>
              </a:rPr>
              <a:t>Vocabulario</a:t>
            </a:r>
          </a:p>
        </p:txBody>
      </p:sp>
      <p:sp>
        <p:nvSpPr>
          <p:cNvPr id="10" name="Rounded Rectangle 3">
            <a:extLst>
              <a:ext uri="{FF2B5EF4-FFF2-40B4-BE49-F238E27FC236}">
                <a16:creationId xmlns:a16="http://schemas.microsoft.com/office/drawing/2014/main" id="{128FE639-2B92-4562-8903-E818813044E2}"/>
              </a:ext>
            </a:extLst>
          </p:cNvPr>
          <p:cNvSpPr/>
          <p:nvPr/>
        </p:nvSpPr>
        <p:spPr>
          <a:xfrm>
            <a:off x="1313006"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debajo</a:t>
            </a:r>
            <a:endParaRPr lang="en-GB" sz="3200" dirty="0">
              <a:solidFill>
                <a:srgbClr val="3A5EAC"/>
              </a:solidFill>
            </a:endParaRPr>
          </a:p>
        </p:txBody>
      </p:sp>
      <p:sp>
        <p:nvSpPr>
          <p:cNvPr id="11" name="Rounded Rectangle 3">
            <a:extLst>
              <a:ext uri="{FF2B5EF4-FFF2-40B4-BE49-F238E27FC236}">
                <a16:creationId xmlns:a16="http://schemas.microsoft.com/office/drawing/2014/main" id="{FB255C7F-43A1-438F-9E9C-DA9EB923CF3F}"/>
              </a:ext>
            </a:extLst>
          </p:cNvPr>
          <p:cNvSpPr/>
          <p:nvPr/>
        </p:nvSpPr>
        <p:spPr>
          <a:xfrm>
            <a:off x="8283560"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fuera</a:t>
            </a:r>
            <a:endParaRPr lang="en-GB" sz="3200" dirty="0">
              <a:solidFill>
                <a:srgbClr val="3A5EAC"/>
              </a:solidFill>
            </a:endParaRPr>
          </a:p>
        </p:txBody>
      </p:sp>
      <p:pic>
        <p:nvPicPr>
          <p:cNvPr id="8" name="Picture 7" descr="A brown box with a black background&#10;&#10;Description automatically generated">
            <a:extLst>
              <a:ext uri="{FF2B5EF4-FFF2-40B4-BE49-F238E27FC236}">
                <a16:creationId xmlns:a16="http://schemas.microsoft.com/office/drawing/2014/main" id="{926E03E2-DC4B-4ED3-A816-4D4C12375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1512">
            <a:off x="5865745" y="2883417"/>
            <a:ext cx="3984173" cy="2900976"/>
          </a:xfrm>
          <a:prstGeom prst="rect">
            <a:avLst/>
          </a:prstGeom>
        </p:spPr>
      </p:pic>
      <p:pic>
        <p:nvPicPr>
          <p:cNvPr id="12" name="Picture 11" descr="A black and white cat face with white eyes&#10;&#10;Description automatically generated">
            <a:extLst>
              <a:ext uri="{FF2B5EF4-FFF2-40B4-BE49-F238E27FC236}">
                <a16:creationId xmlns:a16="http://schemas.microsoft.com/office/drawing/2014/main" id="{C1303827-3FF5-4157-A116-688F89D82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708" y="3189662"/>
            <a:ext cx="2392575" cy="2411561"/>
          </a:xfrm>
          <a:prstGeom prst="rect">
            <a:avLst/>
          </a:prstGeom>
        </p:spPr>
      </p:pic>
      <p:grpSp>
        <p:nvGrpSpPr>
          <p:cNvPr id="4" name="Group 3">
            <a:extLst>
              <a:ext uri="{FF2B5EF4-FFF2-40B4-BE49-F238E27FC236}">
                <a16:creationId xmlns:a16="http://schemas.microsoft.com/office/drawing/2014/main" id="{8B67A86F-0838-4082-81CD-9DB1EA06CE25}"/>
              </a:ext>
            </a:extLst>
          </p:cNvPr>
          <p:cNvGrpSpPr/>
          <p:nvPr/>
        </p:nvGrpSpPr>
        <p:grpSpPr>
          <a:xfrm>
            <a:off x="1549525" y="2798437"/>
            <a:ext cx="2589091" cy="2755500"/>
            <a:chOff x="1549525" y="2798437"/>
            <a:chExt cx="2589091" cy="2755500"/>
          </a:xfrm>
        </p:grpSpPr>
        <p:pic>
          <p:nvPicPr>
            <p:cNvPr id="9" name="Picture 8" descr="A black and white cat face with white eyes&#10;&#10;Description automatically generated">
              <a:extLst>
                <a:ext uri="{FF2B5EF4-FFF2-40B4-BE49-F238E27FC236}">
                  <a16:creationId xmlns:a16="http://schemas.microsoft.com/office/drawing/2014/main" id="{38DDF2B5-E6C4-4416-9484-26C460A52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041" y="3142376"/>
              <a:ext cx="2392575" cy="2411561"/>
            </a:xfrm>
            <a:prstGeom prst="rect">
              <a:avLst/>
            </a:prstGeom>
          </p:spPr>
        </p:pic>
        <p:sp>
          <p:nvSpPr>
            <p:cNvPr id="3" name="Oval 2">
              <a:extLst>
                <a:ext uri="{FF2B5EF4-FFF2-40B4-BE49-F238E27FC236}">
                  <a16:creationId xmlns:a16="http://schemas.microsoft.com/office/drawing/2014/main" id="{72C2F8C0-B2AC-4029-9922-67CCDBB7A8C1}"/>
                </a:ext>
              </a:extLst>
            </p:cNvPr>
            <p:cNvSpPr/>
            <p:nvPr/>
          </p:nvSpPr>
          <p:spPr>
            <a:xfrm>
              <a:off x="1779907" y="3683645"/>
              <a:ext cx="1727933" cy="807824"/>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artoon cat with eyes and ears peeking out of a box&#10;&#10;Description automatically generated">
              <a:extLst>
                <a:ext uri="{FF2B5EF4-FFF2-40B4-BE49-F238E27FC236}">
                  <a16:creationId xmlns:a16="http://schemas.microsoft.com/office/drawing/2014/main" id="{BA73A8D4-83D1-4B5E-865A-7F757D6F3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549525" y="2798437"/>
              <a:ext cx="2122398" cy="1770415"/>
            </a:xfrm>
            <a:prstGeom prst="rect">
              <a:avLst/>
            </a:prstGeom>
          </p:spPr>
        </p:pic>
      </p:grpSp>
      <p:sp>
        <p:nvSpPr>
          <p:cNvPr id="13" name="TextBox 12">
            <a:extLst>
              <a:ext uri="{FF2B5EF4-FFF2-40B4-BE49-F238E27FC236}">
                <a16:creationId xmlns:a16="http://schemas.microsoft.com/office/drawing/2014/main" id="{8DCEEA32-8899-49B8-92E7-A3FBE8223DFE}"/>
              </a:ext>
            </a:extLst>
          </p:cNvPr>
          <p:cNvSpPr txBox="1"/>
          <p:nvPr/>
        </p:nvSpPr>
        <p:spPr>
          <a:xfrm>
            <a:off x="1183338" y="5530981"/>
            <a:ext cx="2885349" cy="461665"/>
          </a:xfrm>
          <a:prstGeom prst="rect">
            <a:avLst/>
          </a:prstGeom>
          <a:noFill/>
        </p:spPr>
        <p:txBody>
          <a:bodyPr wrap="square" rtlCol="0">
            <a:spAutoFit/>
          </a:bodyPr>
          <a:lstStyle/>
          <a:p>
            <a:pPr algn="ctr"/>
            <a:r>
              <a:rPr lang="en-GB" sz="2400" dirty="0"/>
              <a:t>[under]</a:t>
            </a:r>
          </a:p>
        </p:txBody>
      </p:sp>
      <p:sp>
        <p:nvSpPr>
          <p:cNvPr id="14" name="TextBox 13">
            <a:extLst>
              <a:ext uri="{FF2B5EF4-FFF2-40B4-BE49-F238E27FC236}">
                <a16:creationId xmlns:a16="http://schemas.microsoft.com/office/drawing/2014/main" id="{2CD6D2F5-3DAB-4BB1-B418-293F5F463513}"/>
              </a:ext>
            </a:extLst>
          </p:cNvPr>
          <p:cNvSpPr txBox="1"/>
          <p:nvPr/>
        </p:nvSpPr>
        <p:spPr>
          <a:xfrm>
            <a:off x="7920216" y="5601223"/>
            <a:ext cx="2885349" cy="461665"/>
          </a:xfrm>
          <a:prstGeom prst="rect">
            <a:avLst/>
          </a:prstGeom>
          <a:noFill/>
        </p:spPr>
        <p:txBody>
          <a:bodyPr wrap="square" rtlCol="0">
            <a:spAutoFit/>
          </a:bodyPr>
          <a:lstStyle/>
          <a:p>
            <a:pPr algn="ctr"/>
            <a:r>
              <a:rPr lang="en-GB" sz="2400" dirty="0"/>
              <a:t>[outside]</a:t>
            </a:r>
          </a:p>
        </p:txBody>
      </p:sp>
    </p:spTree>
    <p:extLst>
      <p:ext uri="{BB962C8B-B14F-4D97-AF65-F5344CB8AC3E}">
        <p14:creationId xmlns:p14="http://schemas.microsoft.com/office/powerpoint/2010/main" val="184242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26013" cy="647577"/>
          </a:xfrm>
        </p:spPr>
        <p:txBody>
          <a:bodyPr>
            <a:noAutofit/>
          </a:bodyPr>
          <a:lstStyle/>
          <a:p>
            <a:r>
              <a:rPr lang="en-GB" sz="2800" b="1" dirty="0">
                <a:solidFill>
                  <a:schemeClr val="bg1"/>
                </a:solidFill>
              </a:rPr>
              <a:t>Vocabulario</a:t>
            </a:r>
          </a:p>
        </p:txBody>
      </p:sp>
      <p:sp>
        <p:nvSpPr>
          <p:cNvPr id="10" name="Rounded Rectangle 3">
            <a:extLst>
              <a:ext uri="{FF2B5EF4-FFF2-40B4-BE49-F238E27FC236}">
                <a16:creationId xmlns:a16="http://schemas.microsoft.com/office/drawing/2014/main" id="{128FE639-2B92-4562-8903-E818813044E2}"/>
              </a:ext>
            </a:extLst>
          </p:cNvPr>
          <p:cNvSpPr/>
          <p:nvPr/>
        </p:nvSpPr>
        <p:spPr>
          <a:xfrm>
            <a:off x="1313006"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cerca</a:t>
            </a:r>
            <a:endParaRPr lang="en-GB" sz="3200" dirty="0">
              <a:solidFill>
                <a:srgbClr val="3A5EAC"/>
              </a:solidFill>
            </a:endParaRPr>
          </a:p>
        </p:txBody>
      </p:sp>
      <p:sp>
        <p:nvSpPr>
          <p:cNvPr id="11" name="Rounded Rectangle 3">
            <a:extLst>
              <a:ext uri="{FF2B5EF4-FFF2-40B4-BE49-F238E27FC236}">
                <a16:creationId xmlns:a16="http://schemas.microsoft.com/office/drawing/2014/main" id="{FB255C7F-43A1-438F-9E9C-DA9EB923CF3F}"/>
              </a:ext>
            </a:extLst>
          </p:cNvPr>
          <p:cNvSpPr/>
          <p:nvPr/>
        </p:nvSpPr>
        <p:spPr>
          <a:xfrm>
            <a:off x="8283560"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lejos</a:t>
            </a:r>
            <a:endParaRPr lang="en-GB" sz="3200" dirty="0">
              <a:solidFill>
                <a:srgbClr val="3A5EAC"/>
              </a:solidFill>
            </a:endParaRPr>
          </a:p>
        </p:txBody>
      </p:sp>
      <p:sp>
        <p:nvSpPr>
          <p:cNvPr id="13" name="TextBox 12">
            <a:extLst>
              <a:ext uri="{FF2B5EF4-FFF2-40B4-BE49-F238E27FC236}">
                <a16:creationId xmlns:a16="http://schemas.microsoft.com/office/drawing/2014/main" id="{8DCEEA32-8899-49B8-92E7-A3FBE8223DFE}"/>
              </a:ext>
            </a:extLst>
          </p:cNvPr>
          <p:cNvSpPr txBox="1"/>
          <p:nvPr/>
        </p:nvSpPr>
        <p:spPr>
          <a:xfrm>
            <a:off x="1183338" y="5530981"/>
            <a:ext cx="2885349" cy="461665"/>
          </a:xfrm>
          <a:prstGeom prst="rect">
            <a:avLst/>
          </a:prstGeom>
          <a:noFill/>
        </p:spPr>
        <p:txBody>
          <a:bodyPr wrap="square" rtlCol="0">
            <a:spAutoFit/>
          </a:bodyPr>
          <a:lstStyle/>
          <a:p>
            <a:pPr algn="ctr"/>
            <a:r>
              <a:rPr lang="en-GB" sz="2400" dirty="0"/>
              <a:t>[near]</a:t>
            </a:r>
          </a:p>
        </p:txBody>
      </p:sp>
      <p:sp>
        <p:nvSpPr>
          <p:cNvPr id="14" name="TextBox 13">
            <a:extLst>
              <a:ext uri="{FF2B5EF4-FFF2-40B4-BE49-F238E27FC236}">
                <a16:creationId xmlns:a16="http://schemas.microsoft.com/office/drawing/2014/main" id="{2CD6D2F5-3DAB-4BB1-B418-293F5F463513}"/>
              </a:ext>
            </a:extLst>
          </p:cNvPr>
          <p:cNvSpPr txBox="1"/>
          <p:nvPr/>
        </p:nvSpPr>
        <p:spPr>
          <a:xfrm>
            <a:off x="7920216" y="5601223"/>
            <a:ext cx="2885349" cy="461665"/>
          </a:xfrm>
          <a:prstGeom prst="rect">
            <a:avLst/>
          </a:prstGeom>
          <a:noFill/>
        </p:spPr>
        <p:txBody>
          <a:bodyPr wrap="square" rtlCol="0">
            <a:spAutoFit/>
          </a:bodyPr>
          <a:lstStyle/>
          <a:p>
            <a:pPr algn="ctr"/>
            <a:r>
              <a:rPr lang="en-GB" sz="2400" dirty="0"/>
              <a:t>[far]</a:t>
            </a:r>
          </a:p>
        </p:txBody>
      </p:sp>
      <p:grpSp>
        <p:nvGrpSpPr>
          <p:cNvPr id="21" name="Group 20">
            <a:extLst>
              <a:ext uri="{FF2B5EF4-FFF2-40B4-BE49-F238E27FC236}">
                <a16:creationId xmlns:a16="http://schemas.microsoft.com/office/drawing/2014/main" id="{AD49299E-C154-48D8-B2A0-E7401FF264DC}"/>
              </a:ext>
            </a:extLst>
          </p:cNvPr>
          <p:cNvGrpSpPr/>
          <p:nvPr/>
        </p:nvGrpSpPr>
        <p:grpSpPr>
          <a:xfrm>
            <a:off x="49779" y="2439424"/>
            <a:ext cx="4589333" cy="2851034"/>
            <a:chOff x="49779" y="2439424"/>
            <a:chExt cx="4589333" cy="2851034"/>
          </a:xfrm>
        </p:grpSpPr>
        <p:pic>
          <p:nvPicPr>
            <p:cNvPr id="8" name="Picture 7" descr="A brown box with a black background&#10;&#10;Description automatically generated">
              <a:extLst>
                <a:ext uri="{FF2B5EF4-FFF2-40B4-BE49-F238E27FC236}">
                  <a16:creationId xmlns:a16="http://schemas.microsoft.com/office/drawing/2014/main" id="{926E03E2-DC4B-4ED3-A816-4D4C12375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1512">
              <a:off x="49779" y="2439424"/>
              <a:ext cx="2354013" cy="1714016"/>
            </a:xfrm>
            <a:prstGeom prst="rect">
              <a:avLst/>
            </a:prstGeom>
          </p:spPr>
        </p:pic>
        <p:pic>
          <p:nvPicPr>
            <p:cNvPr id="12" name="Picture 11" descr="A black and white cat face with white eyes&#10;&#10;Description automatically generated">
              <a:extLst>
                <a:ext uri="{FF2B5EF4-FFF2-40B4-BE49-F238E27FC236}">
                  <a16:creationId xmlns:a16="http://schemas.microsoft.com/office/drawing/2014/main" id="{C1303827-3FF5-4157-A116-688F89D82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772" y="3817522"/>
              <a:ext cx="1461340" cy="1472936"/>
            </a:xfrm>
            <a:prstGeom prst="rect">
              <a:avLst/>
            </a:prstGeom>
          </p:spPr>
        </p:pic>
        <p:cxnSp>
          <p:nvCxnSpPr>
            <p:cNvPr id="7" name="Straight Arrow Connector 6">
              <a:extLst>
                <a:ext uri="{FF2B5EF4-FFF2-40B4-BE49-F238E27FC236}">
                  <a16:creationId xmlns:a16="http://schemas.microsoft.com/office/drawing/2014/main" id="{670A4EE4-B42F-4DED-8F8A-8737756292DD}"/>
                </a:ext>
              </a:extLst>
            </p:cNvPr>
            <p:cNvCxnSpPr/>
            <p:nvPr/>
          </p:nvCxnSpPr>
          <p:spPr>
            <a:xfrm>
              <a:off x="1845213" y="3921519"/>
              <a:ext cx="1143000" cy="5422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EBFF40-6828-426B-B773-275DDC1314FF}"/>
                </a:ext>
              </a:extLst>
            </p:cNvPr>
            <p:cNvSpPr txBox="1"/>
            <p:nvPr/>
          </p:nvSpPr>
          <p:spPr>
            <a:xfrm>
              <a:off x="2161730" y="3721464"/>
              <a:ext cx="897987" cy="400110"/>
            </a:xfrm>
            <a:prstGeom prst="rect">
              <a:avLst/>
            </a:prstGeom>
            <a:noFill/>
          </p:spPr>
          <p:txBody>
            <a:bodyPr wrap="square" rtlCol="0">
              <a:spAutoFit/>
            </a:bodyPr>
            <a:lstStyle/>
            <a:p>
              <a:r>
                <a:rPr lang="en-GB" sz="2000" b="1" dirty="0"/>
                <a:t>1 km</a:t>
              </a:r>
            </a:p>
          </p:txBody>
        </p:sp>
      </p:grpSp>
      <p:grpSp>
        <p:nvGrpSpPr>
          <p:cNvPr id="22" name="Group 21">
            <a:extLst>
              <a:ext uri="{FF2B5EF4-FFF2-40B4-BE49-F238E27FC236}">
                <a16:creationId xmlns:a16="http://schemas.microsoft.com/office/drawing/2014/main" id="{7DCE1A56-5FCF-4DD5-A60F-37C750AF6B80}"/>
              </a:ext>
            </a:extLst>
          </p:cNvPr>
          <p:cNvGrpSpPr/>
          <p:nvPr/>
        </p:nvGrpSpPr>
        <p:grpSpPr>
          <a:xfrm>
            <a:off x="7288241" y="2022694"/>
            <a:ext cx="4752916" cy="3267764"/>
            <a:chOff x="7288241" y="2022694"/>
            <a:chExt cx="4752916" cy="3267764"/>
          </a:xfrm>
        </p:grpSpPr>
        <p:pic>
          <p:nvPicPr>
            <p:cNvPr id="15" name="Picture 14" descr="A brown box with a black background&#10;&#10;Description automatically generated">
              <a:extLst>
                <a:ext uri="{FF2B5EF4-FFF2-40B4-BE49-F238E27FC236}">
                  <a16:creationId xmlns:a16="http://schemas.microsoft.com/office/drawing/2014/main" id="{EA62836D-7A70-4A84-8E89-9C77E4EF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1512">
              <a:off x="7288241" y="2022694"/>
              <a:ext cx="618887" cy="450627"/>
            </a:xfrm>
            <a:prstGeom prst="rect">
              <a:avLst/>
            </a:prstGeom>
          </p:spPr>
        </p:pic>
        <p:pic>
          <p:nvPicPr>
            <p:cNvPr id="16" name="Picture 15" descr="A black and white cat face with white eyes&#10;&#10;Description automatically generated">
              <a:extLst>
                <a:ext uri="{FF2B5EF4-FFF2-40B4-BE49-F238E27FC236}">
                  <a16:creationId xmlns:a16="http://schemas.microsoft.com/office/drawing/2014/main" id="{F5ABD788-1033-4BE4-886A-25BA51D38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817" y="3817522"/>
              <a:ext cx="1461340" cy="1472936"/>
            </a:xfrm>
            <a:prstGeom prst="rect">
              <a:avLst/>
            </a:prstGeom>
          </p:spPr>
        </p:pic>
        <p:cxnSp>
          <p:nvCxnSpPr>
            <p:cNvPr id="18" name="Straight Arrow Connector 17">
              <a:extLst>
                <a:ext uri="{FF2B5EF4-FFF2-40B4-BE49-F238E27FC236}">
                  <a16:creationId xmlns:a16="http://schemas.microsoft.com/office/drawing/2014/main" id="{307B9FC6-1D93-4BD7-B89C-E1B6FA4EE61E}"/>
                </a:ext>
              </a:extLst>
            </p:cNvPr>
            <p:cNvCxnSpPr>
              <a:cxnSpLocks/>
            </p:cNvCxnSpPr>
            <p:nvPr/>
          </p:nvCxnSpPr>
          <p:spPr>
            <a:xfrm>
              <a:off x="7745270" y="2491662"/>
              <a:ext cx="2834547" cy="16299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DE4762-80BA-4A84-942E-A3ED90C68039}"/>
                </a:ext>
              </a:extLst>
            </p:cNvPr>
            <p:cNvSpPr txBox="1"/>
            <p:nvPr/>
          </p:nvSpPr>
          <p:spPr>
            <a:xfrm>
              <a:off x="8672778" y="2710882"/>
              <a:ext cx="1816999" cy="400110"/>
            </a:xfrm>
            <a:prstGeom prst="rect">
              <a:avLst/>
            </a:prstGeom>
            <a:noFill/>
          </p:spPr>
          <p:txBody>
            <a:bodyPr wrap="square" rtlCol="0">
              <a:spAutoFit/>
            </a:bodyPr>
            <a:lstStyle/>
            <a:p>
              <a:r>
                <a:rPr lang="en-GB" sz="2000" b="1" dirty="0"/>
                <a:t>1000 km</a:t>
              </a:r>
            </a:p>
          </p:txBody>
        </p:sp>
      </p:grpSp>
    </p:spTree>
    <p:extLst>
      <p:ext uri="{BB962C8B-B14F-4D97-AF65-F5344CB8AC3E}">
        <p14:creationId xmlns:p14="http://schemas.microsoft.com/office/powerpoint/2010/main" val="31615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7" y="1404279"/>
            <a:ext cx="5852160" cy="3901440"/>
          </a:xfrm>
          <a:prstGeom prst="rect">
            <a:avLst/>
          </a:prstGeom>
        </p:spPr>
      </p:pic>
      <p:sp>
        <p:nvSpPr>
          <p:cNvPr id="2" name="Title 1"/>
          <p:cNvSpPr>
            <a:spLocks noGrp="1"/>
          </p:cNvSpPr>
          <p:nvPr>
            <p:ph type="title"/>
          </p:nvPr>
        </p:nvSpPr>
        <p:spPr>
          <a:xfrm>
            <a:off x="0" y="213557"/>
            <a:ext cx="2677886" cy="647577"/>
          </a:xfrm>
        </p:spPr>
        <p:txBody>
          <a:bodyPr>
            <a:normAutofit/>
          </a:bodyPr>
          <a:lstStyle/>
          <a:p>
            <a:r>
              <a:rPr lang="en-GB" sz="2800" dirty="0" err="1"/>
              <a:t>Vocabulario</a:t>
            </a:r>
            <a:endParaRPr lang="en-GB" sz="2800" dirty="0"/>
          </a:p>
        </p:txBody>
      </p:sp>
      <p:sp>
        <p:nvSpPr>
          <p:cNvPr id="6" name="TextBox 5">
            <a:extLst>
              <a:ext uri="{FF2B5EF4-FFF2-40B4-BE49-F238E27FC236}">
                <a16:creationId xmlns:a16="http://schemas.microsoft.com/office/drawing/2014/main" id="{69EAF3B6-E52E-4A0A-9EA7-52AA4A4EE0EA}"/>
              </a:ext>
            </a:extLst>
          </p:cNvPr>
          <p:cNvSpPr txBox="1"/>
          <p:nvPr/>
        </p:nvSpPr>
        <p:spPr>
          <a:xfrm>
            <a:off x="6760029" y="2985667"/>
            <a:ext cx="6302828" cy="830997"/>
          </a:xfrm>
          <a:prstGeom prst="rect">
            <a:avLst/>
          </a:prstGeom>
          <a:noFill/>
        </p:spPr>
        <p:txBody>
          <a:bodyPr wrap="square">
            <a:spAutoFit/>
          </a:bodyPr>
          <a:lstStyle/>
          <a:p>
            <a:r>
              <a:rPr lang="en-GB" sz="4800" dirty="0"/>
              <a:t>la </a:t>
            </a:r>
            <a:r>
              <a:rPr lang="en-GB" sz="4800" dirty="0" err="1"/>
              <a:t>estación</a:t>
            </a:r>
            <a:endParaRPr lang="en-GB" sz="4800" dirty="0"/>
          </a:p>
        </p:txBody>
      </p:sp>
    </p:spTree>
    <p:extLst>
      <p:ext uri="{BB962C8B-B14F-4D97-AF65-F5344CB8AC3E}">
        <p14:creationId xmlns:p14="http://schemas.microsoft.com/office/powerpoint/2010/main" val="186036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77886" cy="647577"/>
          </a:xfrm>
        </p:spPr>
        <p:txBody>
          <a:bodyPr>
            <a:normAutofit/>
          </a:bodyPr>
          <a:lstStyle/>
          <a:p>
            <a:r>
              <a:rPr lang="en-GB" sz="2800" dirty="0" err="1"/>
              <a:t>Vocabulario</a:t>
            </a:r>
            <a:endParaRPr lang="en-GB" sz="2800" dirty="0"/>
          </a:p>
        </p:txBody>
      </p:sp>
      <p:sp>
        <p:nvSpPr>
          <p:cNvPr id="6" name="TextBox 5">
            <a:extLst>
              <a:ext uri="{FF2B5EF4-FFF2-40B4-BE49-F238E27FC236}">
                <a16:creationId xmlns:a16="http://schemas.microsoft.com/office/drawing/2014/main" id="{69EAF3B6-E52E-4A0A-9EA7-52AA4A4EE0EA}"/>
              </a:ext>
            </a:extLst>
          </p:cNvPr>
          <p:cNvSpPr txBox="1"/>
          <p:nvPr/>
        </p:nvSpPr>
        <p:spPr>
          <a:xfrm>
            <a:off x="6760029" y="2985667"/>
            <a:ext cx="6302828" cy="830997"/>
          </a:xfrm>
          <a:prstGeom prst="rect">
            <a:avLst/>
          </a:prstGeom>
          <a:noFill/>
        </p:spPr>
        <p:txBody>
          <a:bodyPr wrap="square">
            <a:spAutoFit/>
          </a:bodyPr>
          <a:lstStyle/>
          <a:p>
            <a:r>
              <a:rPr lang="en-GB" sz="4800" dirty="0" err="1"/>
              <a:t>el</a:t>
            </a:r>
            <a:r>
              <a:rPr lang="en-GB" sz="4800" dirty="0"/>
              <a:t> </a:t>
            </a:r>
            <a:r>
              <a:rPr lang="en-GB" sz="4800" dirty="0" err="1"/>
              <a:t>coche</a:t>
            </a:r>
            <a:endParaRPr lang="en-GB" sz="4800" dirty="0"/>
          </a:p>
        </p:txBody>
      </p:sp>
      <p:pic>
        <p:nvPicPr>
          <p:cNvPr id="5" name="Picture 4">
            <a:extLst>
              <a:ext uri="{FF2B5EF4-FFF2-40B4-BE49-F238E27FC236}">
                <a16:creationId xmlns:a16="http://schemas.microsoft.com/office/drawing/2014/main" id="{8DB8C620-3E1E-4C47-A3F1-C62378AF6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00" y="1207074"/>
            <a:ext cx="6095141" cy="4053903"/>
          </a:xfrm>
          <a:prstGeom prst="rect">
            <a:avLst/>
          </a:prstGeom>
        </p:spPr>
      </p:pic>
    </p:spTree>
    <p:extLst>
      <p:ext uri="{BB962C8B-B14F-4D97-AF65-F5344CB8AC3E}">
        <p14:creationId xmlns:p14="http://schemas.microsoft.com/office/powerpoint/2010/main" val="3522316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77886" cy="647577"/>
          </a:xfrm>
        </p:spPr>
        <p:txBody>
          <a:bodyPr>
            <a:normAutofit/>
          </a:bodyPr>
          <a:lstStyle/>
          <a:p>
            <a:r>
              <a:rPr lang="en-GB" sz="2800" dirty="0" err="1"/>
              <a:t>Vocabulario</a:t>
            </a:r>
            <a:endParaRPr lang="en-GB" sz="2800" dirty="0"/>
          </a:p>
        </p:txBody>
      </p:sp>
      <p:sp>
        <p:nvSpPr>
          <p:cNvPr id="6" name="TextBox 5">
            <a:extLst>
              <a:ext uri="{FF2B5EF4-FFF2-40B4-BE49-F238E27FC236}">
                <a16:creationId xmlns:a16="http://schemas.microsoft.com/office/drawing/2014/main" id="{69EAF3B6-E52E-4A0A-9EA7-52AA4A4EE0EA}"/>
              </a:ext>
            </a:extLst>
          </p:cNvPr>
          <p:cNvSpPr txBox="1"/>
          <p:nvPr/>
        </p:nvSpPr>
        <p:spPr>
          <a:xfrm>
            <a:off x="6760029" y="2985667"/>
            <a:ext cx="6302828" cy="830997"/>
          </a:xfrm>
          <a:prstGeom prst="rect">
            <a:avLst/>
          </a:prstGeom>
          <a:noFill/>
        </p:spPr>
        <p:txBody>
          <a:bodyPr wrap="square">
            <a:spAutoFit/>
          </a:bodyPr>
          <a:lstStyle/>
          <a:p>
            <a:r>
              <a:rPr lang="en-GB" sz="4800" dirty="0" err="1"/>
              <a:t>el</a:t>
            </a:r>
            <a:r>
              <a:rPr lang="en-GB" sz="4800" dirty="0"/>
              <a:t> </a:t>
            </a:r>
            <a:r>
              <a:rPr lang="en-GB" sz="4800" dirty="0" err="1"/>
              <a:t>tren</a:t>
            </a:r>
            <a:endParaRPr lang="en-GB" sz="4800" dirty="0"/>
          </a:p>
        </p:txBody>
      </p:sp>
      <p:pic>
        <p:nvPicPr>
          <p:cNvPr id="7" name="Picture 6">
            <a:extLst>
              <a:ext uri="{FF2B5EF4-FFF2-40B4-BE49-F238E27FC236}">
                <a16:creationId xmlns:a16="http://schemas.microsoft.com/office/drawing/2014/main" id="{876CF19C-D0C6-4E0D-AA48-F94589861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54" y="1267130"/>
            <a:ext cx="5900687" cy="3933791"/>
          </a:xfrm>
          <a:prstGeom prst="rect">
            <a:avLst/>
          </a:prstGeom>
        </p:spPr>
      </p:pic>
    </p:spTree>
    <p:extLst>
      <p:ext uri="{BB962C8B-B14F-4D97-AF65-F5344CB8AC3E}">
        <p14:creationId xmlns:p14="http://schemas.microsoft.com/office/powerpoint/2010/main" val="45290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97568" y="1684755"/>
            <a:ext cx="11580359" cy="461665"/>
          </a:xfrm>
          <a:prstGeom prst="rect">
            <a:avLst/>
          </a:prstGeom>
          <a:noFill/>
        </p:spPr>
        <p:txBody>
          <a:bodyPr wrap="square" rtlCol="0">
            <a:spAutoFit/>
          </a:bodyPr>
          <a:lstStyle/>
          <a:p>
            <a:r>
              <a:rPr lang="en-US" sz="2400" dirty="0"/>
              <a:t>In Spanish, you can give locations using adverbs like ‘</a:t>
            </a:r>
            <a:r>
              <a:rPr lang="en-US" sz="2400" b="1" dirty="0"/>
              <a:t>cerca</a:t>
            </a:r>
            <a:r>
              <a:rPr lang="en-US" sz="2400" dirty="0"/>
              <a:t>’ or ‘</a:t>
            </a:r>
            <a:r>
              <a:rPr lang="en-US" sz="2400" b="1" dirty="0"/>
              <a:t>lejos</a:t>
            </a:r>
            <a:r>
              <a:rPr lang="en-US" sz="2400" dirty="0"/>
              <a:t>’.</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 y="213557"/>
            <a:ext cx="6613071" cy="803437"/>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GB" sz="2400" b="1" dirty="0">
                <a:solidFill>
                  <a:prstClr val="white"/>
                </a:solidFill>
              </a:rPr>
            </a:br>
            <a:r>
              <a:rPr lang="en-GB" sz="2400" b="1" dirty="0">
                <a:solidFill>
                  <a:schemeClr val="bg1"/>
                </a:solidFill>
              </a:rPr>
              <a:t>Using ‘del’ and ‘de la’ with adjectives</a:t>
            </a:r>
            <a:endParaRPr lang="en-CA" sz="2400" dirty="0">
              <a:solidFill>
                <a:schemeClr val="bg1"/>
              </a:solidFill>
            </a:endParaRPr>
          </a:p>
        </p:txBody>
      </p:sp>
      <p:sp>
        <p:nvSpPr>
          <p:cNvPr id="14" name="ZoneTexte 2">
            <a:extLst>
              <a:ext uri="{FF2B5EF4-FFF2-40B4-BE49-F238E27FC236}">
                <a16:creationId xmlns:a16="http://schemas.microsoft.com/office/drawing/2014/main" id="{D164AFBC-A1A6-44A3-B9CB-5AC3B5C249B6}"/>
              </a:ext>
            </a:extLst>
          </p:cNvPr>
          <p:cNvSpPr txBox="1"/>
          <p:nvPr/>
        </p:nvSpPr>
        <p:spPr>
          <a:xfrm>
            <a:off x="397568" y="2682155"/>
            <a:ext cx="10914313" cy="461665"/>
          </a:xfrm>
          <a:prstGeom prst="rect">
            <a:avLst/>
          </a:prstGeom>
          <a:noFill/>
        </p:spPr>
        <p:txBody>
          <a:bodyPr wrap="square" rtlCol="0">
            <a:spAutoFit/>
          </a:bodyPr>
          <a:lstStyle/>
          <a:p>
            <a:r>
              <a:rPr lang="en-US" sz="2400" dirty="0"/>
              <a:t>You often use ‘</a:t>
            </a:r>
            <a:r>
              <a:rPr lang="en-US" sz="2400" b="1" dirty="0"/>
              <a:t>de</a:t>
            </a:r>
            <a:r>
              <a:rPr lang="en-US" sz="2400" dirty="0"/>
              <a:t>’ after them to refer to a person, place or thing.</a:t>
            </a:r>
          </a:p>
        </p:txBody>
      </p:sp>
      <p:sp>
        <p:nvSpPr>
          <p:cNvPr id="4" name="TextBox 3"/>
          <p:cNvSpPr txBox="1"/>
          <p:nvPr/>
        </p:nvSpPr>
        <p:spPr>
          <a:xfrm>
            <a:off x="397567" y="3856262"/>
            <a:ext cx="4930310" cy="461665"/>
          </a:xfrm>
          <a:prstGeom prst="rect">
            <a:avLst/>
          </a:prstGeom>
          <a:noFill/>
        </p:spPr>
        <p:txBody>
          <a:bodyPr wrap="square" rtlCol="0">
            <a:spAutoFit/>
          </a:bodyPr>
          <a:lstStyle/>
          <a:p>
            <a:r>
              <a:rPr lang="en-GB" sz="2400" dirty="0"/>
              <a:t>Ana está </a:t>
            </a:r>
            <a:r>
              <a:rPr lang="en-GB" sz="2400" b="1" dirty="0">
                <a:solidFill>
                  <a:srgbClr val="E25B00"/>
                </a:solidFill>
              </a:rPr>
              <a:t>cerca </a:t>
            </a:r>
            <a:r>
              <a:rPr lang="en-GB" sz="2400" b="1" u="sng" dirty="0">
                <a:solidFill>
                  <a:srgbClr val="E25B00"/>
                </a:solidFill>
              </a:rPr>
              <a:t>de</a:t>
            </a:r>
            <a:r>
              <a:rPr lang="en-GB" sz="2400" b="1" dirty="0">
                <a:solidFill>
                  <a:srgbClr val="E25B00"/>
                </a:solidFill>
              </a:rPr>
              <a:t> </a:t>
            </a:r>
            <a:r>
              <a:rPr lang="en-GB" sz="2400" dirty="0"/>
              <a:t>Madrid.</a:t>
            </a:r>
          </a:p>
        </p:txBody>
      </p:sp>
      <p:sp>
        <p:nvSpPr>
          <p:cNvPr id="29" name="TextBox 28"/>
          <p:cNvSpPr txBox="1"/>
          <p:nvPr/>
        </p:nvSpPr>
        <p:spPr>
          <a:xfrm>
            <a:off x="4793824" y="3850157"/>
            <a:ext cx="4021428" cy="461665"/>
          </a:xfrm>
          <a:prstGeom prst="rect">
            <a:avLst/>
          </a:prstGeom>
          <a:noFill/>
        </p:spPr>
        <p:txBody>
          <a:bodyPr wrap="square" rtlCol="0">
            <a:spAutoFit/>
          </a:bodyPr>
          <a:lstStyle/>
          <a:p>
            <a:r>
              <a:rPr lang="en-GB" sz="2400" dirty="0"/>
              <a:t>Ana is </a:t>
            </a:r>
            <a:r>
              <a:rPr lang="en-GB" sz="2400" b="1" dirty="0">
                <a:solidFill>
                  <a:srgbClr val="E25B00"/>
                </a:solidFill>
              </a:rPr>
              <a:t>near (to) </a:t>
            </a:r>
            <a:r>
              <a:rPr lang="en-GB" sz="2400" dirty="0"/>
              <a:t>Madrid.</a:t>
            </a:r>
          </a:p>
        </p:txBody>
      </p:sp>
      <p:sp>
        <p:nvSpPr>
          <p:cNvPr id="34" name="TextBox 33"/>
          <p:cNvSpPr txBox="1"/>
          <p:nvPr/>
        </p:nvSpPr>
        <p:spPr>
          <a:xfrm>
            <a:off x="397568" y="5070599"/>
            <a:ext cx="4930310" cy="461665"/>
          </a:xfrm>
          <a:prstGeom prst="rect">
            <a:avLst/>
          </a:prstGeom>
          <a:noFill/>
        </p:spPr>
        <p:txBody>
          <a:bodyPr wrap="square" rtlCol="0">
            <a:spAutoFit/>
          </a:bodyPr>
          <a:lstStyle/>
          <a:p>
            <a:r>
              <a:rPr lang="en-GB" sz="2400" dirty="0"/>
              <a:t>Sara está </a:t>
            </a:r>
            <a:r>
              <a:rPr lang="en-GB" sz="2400" b="1" dirty="0">
                <a:solidFill>
                  <a:srgbClr val="E25B00"/>
                </a:solidFill>
              </a:rPr>
              <a:t>cerca </a:t>
            </a:r>
            <a:r>
              <a:rPr lang="en-GB" sz="2400" b="1" u="sng" dirty="0">
                <a:solidFill>
                  <a:srgbClr val="E25B00"/>
                </a:solidFill>
              </a:rPr>
              <a:t>de</a:t>
            </a:r>
            <a:r>
              <a:rPr lang="en-GB" sz="2400" b="1" dirty="0">
                <a:solidFill>
                  <a:srgbClr val="E25B00"/>
                </a:solidFill>
              </a:rPr>
              <a:t> </a:t>
            </a:r>
            <a:r>
              <a:rPr lang="en-GB" sz="2400" dirty="0"/>
              <a:t>Diego.</a:t>
            </a:r>
          </a:p>
        </p:txBody>
      </p:sp>
      <p:sp>
        <p:nvSpPr>
          <p:cNvPr id="35" name="TextBox 34"/>
          <p:cNvSpPr txBox="1"/>
          <p:nvPr/>
        </p:nvSpPr>
        <p:spPr>
          <a:xfrm>
            <a:off x="4793824" y="5116935"/>
            <a:ext cx="4033611" cy="461665"/>
          </a:xfrm>
          <a:prstGeom prst="rect">
            <a:avLst/>
          </a:prstGeom>
          <a:noFill/>
        </p:spPr>
        <p:txBody>
          <a:bodyPr wrap="square" rtlCol="0">
            <a:spAutoFit/>
          </a:bodyPr>
          <a:lstStyle/>
          <a:p>
            <a:r>
              <a:rPr lang="en-GB" sz="2400" dirty="0"/>
              <a:t>Sara is </a:t>
            </a:r>
            <a:r>
              <a:rPr lang="en-GB" sz="2400" b="1" dirty="0">
                <a:solidFill>
                  <a:srgbClr val="E25B00"/>
                </a:solidFill>
              </a:rPr>
              <a:t>near (to) </a:t>
            </a:r>
            <a:r>
              <a:rPr lang="en-GB" sz="2400" dirty="0"/>
              <a:t>Diego.</a:t>
            </a:r>
          </a:p>
        </p:txBody>
      </p:sp>
      <p:sp>
        <p:nvSpPr>
          <p:cNvPr id="18" name="Rounded Rectangle 11">
            <a:extLst>
              <a:ext uri="{FF2B5EF4-FFF2-40B4-BE49-F238E27FC236}">
                <a16:creationId xmlns:a16="http://schemas.microsoft.com/office/drawing/2014/main" id="{4680D582-AC02-4EBA-8FD9-CE90949BFD15}"/>
              </a:ext>
            </a:extLst>
          </p:cNvPr>
          <p:cNvSpPr/>
          <p:nvPr/>
        </p:nvSpPr>
        <p:spPr>
          <a:xfrm>
            <a:off x="10335986" y="258166"/>
            <a:ext cx="1592157"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233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P spid="29"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 y="213557"/>
            <a:ext cx="6613071" cy="803437"/>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GB" sz="2400" b="1" dirty="0">
                <a:solidFill>
                  <a:prstClr val="white"/>
                </a:solidFill>
              </a:rPr>
            </a:br>
            <a:r>
              <a:rPr lang="en-GB" sz="2400" b="1" dirty="0">
                <a:solidFill>
                  <a:schemeClr val="bg1"/>
                </a:solidFill>
              </a:rPr>
              <a:t>Using ‘del’ and ‘de la’ with adjectives</a:t>
            </a:r>
            <a:endParaRPr lang="en-CA" sz="2400" dirty="0">
              <a:solidFill>
                <a:schemeClr val="bg1"/>
              </a:solidFill>
            </a:endParaRPr>
          </a:p>
        </p:txBody>
      </p:sp>
      <p:sp>
        <p:nvSpPr>
          <p:cNvPr id="37" name="ZoneTexte 10">
            <a:extLst>
              <a:ext uri="{FF2B5EF4-FFF2-40B4-BE49-F238E27FC236}">
                <a16:creationId xmlns:a16="http://schemas.microsoft.com/office/drawing/2014/main" id="{D23524D3-9224-4D74-9CE0-4ED564673D55}"/>
              </a:ext>
            </a:extLst>
          </p:cNvPr>
          <p:cNvSpPr txBox="1"/>
          <p:nvPr/>
        </p:nvSpPr>
        <p:spPr>
          <a:xfrm>
            <a:off x="409751" y="1258089"/>
            <a:ext cx="11580359" cy="461665"/>
          </a:xfrm>
          <a:prstGeom prst="rect">
            <a:avLst/>
          </a:prstGeom>
          <a:noFill/>
        </p:spPr>
        <p:txBody>
          <a:bodyPr wrap="square" rtlCol="0">
            <a:spAutoFit/>
          </a:bodyPr>
          <a:lstStyle/>
          <a:p>
            <a:r>
              <a:rPr lang="fr-CA" sz="2400" dirty="0"/>
              <a:t>To refer to a singular </a:t>
            </a:r>
            <a:r>
              <a:rPr lang="fr-CA" sz="2400" b="1" dirty="0"/>
              <a:t>masculine</a:t>
            </a:r>
            <a:r>
              <a:rPr lang="fr-CA" sz="2400" dirty="0"/>
              <a:t> noun (e.g. el </a:t>
            </a:r>
            <a:r>
              <a:rPr lang="fr-CA" sz="2400" dirty="0" err="1"/>
              <a:t>museo</a:t>
            </a:r>
            <a:r>
              <a:rPr lang="fr-CA" sz="2400" dirty="0"/>
              <a:t>), change de + el </a:t>
            </a:r>
            <a:r>
              <a:rPr lang="fr-CA" sz="2400" dirty="0">
                <a:sym typeface="Wingdings" panose="05000000000000000000" pitchFamily="2" charset="2"/>
              </a:rPr>
              <a:t>to </a:t>
            </a:r>
            <a:r>
              <a:rPr lang="fr-CA" sz="2400" b="1" dirty="0">
                <a:sym typeface="Wingdings" panose="05000000000000000000" pitchFamily="2" charset="2"/>
              </a:rPr>
              <a:t>‘del’</a:t>
            </a:r>
            <a:r>
              <a:rPr lang="fr-CA" sz="2400" dirty="0">
                <a:sym typeface="Wingdings" panose="05000000000000000000" pitchFamily="2" charset="2"/>
              </a:rPr>
              <a:t>.</a:t>
            </a:r>
            <a:endParaRPr lang="en-CA" sz="2400" dirty="0"/>
          </a:p>
        </p:txBody>
      </p:sp>
      <p:sp>
        <p:nvSpPr>
          <p:cNvPr id="38" name="ZoneTexte 10">
            <a:extLst>
              <a:ext uri="{FF2B5EF4-FFF2-40B4-BE49-F238E27FC236}">
                <a16:creationId xmlns:a16="http://schemas.microsoft.com/office/drawing/2014/main" id="{D23524D3-9224-4D74-9CE0-4ED564673D55}"/>
              </a:ext>
            </a:extLst>
          </p:cNvPr>
          <p:cNvSpPr txBox="1"/>
          <p:nvPr/>
        </p:nvSpPr>
        <p:spPr>
          <a:xfrm>
            <a:off x="409751" y="2212506"/>
            <a:ext cx="5159025" cy="461665"/>
          </a:xfrm>
          <a:prstGeom prst="rect">
            <a:avLst/>
          </a:prstGeom>
          <a:noFill/>
        </p:spPr>
        <p:txBody>
          <a:bodyPr wrap="square" rtlCol="0">
            <a:spAutoFit/>
          </a:bodyPr>
          <a:lstStyle/>
          <a:p>
            <a:r>
              <a:rPr lang="fr-CA" sz="2400" dirty="0"/>
              <a:t>Ana está </a:t>
            </a:r>
            <a:r>
              <a:rPr lang="fr-CA" sz="2400" b="1" dirty="0">
                <a:solidFill>
                  <a:srgbClr val="E25B00"/>
                </a:solidFill>
              </a:rPr>
              <a:t>cerca del </a:t>
            </a:r>
            <a:r>
              <a:rPr lang="fr-CA" sz="2400" dirty="0"/>
              <a:t>museo. </a:t>
            </a:r>
            <a:endParaRPr lang="en-CA" sz="2400" dirty="0"/>
          </a:p>
        </p:txBody>
      </p:sp>
      <p:sp>
        <p:nvSpPr>
          <p:cNvPr id="39" name="ZoneTexte 10">
            <a:extLst>
              <a:ext uri="{FF2B5EF4-FFF2-40B4-BE49-F238E27FC236}">
                <a16:creationId xmlns:a16="http://schemas.microsoft.com/office/drawing/2014/main" id="{D23524D3-9224-4D74-9CE0-4ED564673D55}"/>
              </a:ext>
            </a:extLst>
          </p:cNvPr>
          <p:cNvSpPr txBox="1"/>
          <p:nvPr/>
        </p:nvSpPr>
        <p:spPr>
          <a:xfrm>
            <a:off x="5568776" y="2207818"/>
            <a:ext cx="5676270" cy="461665"/>
          </a:xfrm>
          <a:prstGeom prst="rect">
            <a:avLst/>
          </a:prstGeom>
          <a:noFill/>
        </p:spPr>
        <p:txBody>
          <a:bodyPr wrap="square" rtlCol="0">
            <a:spAutoFit/>
          </a:bodyPr>
          <a:lstStyle/>
          <a:p>
            <a:r>
              <a:rPr lang="fr-CA" sz="2400" dirty="0"/>
              <a:t>Ana </a:t>
            </a:r>
            <a:r>
              <a:rPr lang="fr-CA" sz="2400" dirty="0" err="1"/>
              <a:t>is</a:t>
            </a:r>
            <a:r>
              <a:rPr lang="fr-CA" sz="2400" dirty="0"/>
              <a:t> </a:t>
            </a:r>
            <a:r>
              <a:rPr lang="fr-CA" sz="2400" b="1" dirty="0" err="1">
                <a:solidFill>
                  <a:srgbClr val="E25B00"/>
                </a:solidFill>
              </a:rPr>
              <a:t>near</a:t>
            </a:r>
            <a:r>
              <a:rPr lang="fr-CA" sz="2400" b="1" dirty="0">
                <a:solidFill>
                  <a:srgbClr val="E25B00"/>
                </a:solidFill>
              </a:rPr>
              <a:t> (to)</a:t>
            </a:r>
            <a:r>
              <a:rPr lang="fr-CA" sz="2400" dirty="0">
                <a:solidFill>
                  <a:srgbClr val="002060"/>
                </a:solidFill>
              </a:rPr>
              <a:t> </a:t>
            </a:r>
            <a:r>
              <a:rPr lang="fr-CA" sz="2400" b="1" dirty="0">
                <a:solidFill>
                  <a:srgbClr val="EE6000"/>
                </a:solidFill>
              </a:rPr>
              <a:t>the</a:t>
            </a:r>
            <a:r>
              <a:rPr lang="fr-CA" sz="2400" dirty="0">
                <a:solidFill>
                  <a:srgbClr val="002060"/>
                </a:solidFill>
              </a:rPr>
              <a:t> </a:t>
            </a:r>
            <a:r>
              <a:rPr lang="fr-CA" sz="2400" dirty="0" err="1"/>
              <a:t>museum</a:t>
            </a:r>
            <a:r>
              <a:rPr lang="fr-CA" sz="2400" dirty="0"/>
              <a:t>.</a:t>
            </a:r>
            <a:endParaRPr lang="en-CA" sz="2400" dirty="0"/>
          </a:p>
        </p:txBody>
      </p:sp>
      <p:sp>
        <p:nvSpPr>
          <p:cNvPr id="40" name="ZoneTexte 10">
            <a:extLst>
              <a:ext uri="{FF2B5EF4-FFF2-40B4-BE49-F238E27FC236}">
                <a16:creationId xmlns:a16="http://schemas.microsoft.com/office/drawing/2014/main" id="{D23524D3-9224-4D74-9CE0-4ED564673D55}"/>
              </a:ext>
            </a:extLst>
          </p:cNvPr>
          <p:cNvSpPr txBox="1"/>
          <p:nvPr/>
        </p:nvSpPr>
        <p:spPr>
          <a:xfrm>
            <a:off x="409751" y="3307239"/>
            <a:ext cx="9502310" cy="461665"/>
          </a:xfrm>
          <a:prstGeom prst="rect">
            <a:avLst/>
          </a:prstGeom>
          <a:noFill/>
        </p:spPr>
        <p:txBody>
          <a:bodyPr wrap="square" rtlCol="0">
            <a:spAutoFit/>
          </a:bodyPr>
          <a:lstStyle/>
          <a:p>
            <a:r>
              <a:rPr lang="fr-CA" sz="2400" dirty="0"/>
              <a:t>To refer to a singular </a:t>
            </a:r>
            <a:r>
              <a:rPr lang="fr-CA" sz="2400" b="1" dirty="0"/>
              <a:t>feminine</a:t>
            </a:r>
            <a:r>
              <a:rPr lang="fr-CA" sz="2400" dirty="0"/>
              <a:t> noun (e.g. la </a:t>
            </a:r>
            <a:r>
              <a:rPr lang="fr-CA" sz="2400" dirty="0" err="1"/>
              <a:t>plaza</a:t>
            </a:r>
            <a:r>
              <a:rPr lang="fr-CA" sz="2400" dirty="0"/>
              <a:t>), use ‘</a:t>
            </a:r>
            <a:r>
              <a:rPr lang="fr-CA" sz="2400" b="1" dirty="0"/>
              <a:t>de la</a:t>
            </a:r>
            <a:r>
              <a:rPr lang="fr-CA" sz="2400" dirty="0"/>
              <a:t>’.</a:t>
            </a:r>
            <a:endParaRPr lang="en-CA" sz="2400" dirty="0"/>
          </a:p>
        </p:txBody>
      </p:sp>
      <p:sp>
        <p:nvSpPr>
          <p:cNvPr id="41" name="ZoneTexte 10">
            <a:extLst>
              <a:ext uri="{FF2B5EF4-FFF2-40B4-BE49-F238E27FC236}">
                <a16:creationId xmlns:a16="http://schemas.microsoft.com/office/drawing/2014/main" id="{D23524D3-9224-4D74-9CE0-4ED564673D55}"/>
              </a:ext>
            </a:extLst>
          </p:cNvPr>
          <p:cNvSpPr txBox="1"/>
          <p:nvPr/>
        </p:nvSpPr>
        <p:spPr>
          <a:xfrm>
            <a:off x="5466151" y="4411349"/>
            <a:ext cx="5676270" cy="461665"/>
          </a:xfrm>
          <a:prstGeom prst="rect">
            <a:avLst/>
          </a:prstGeom>
          <a:noFill/>
        </p:spPr>
        <p:txBody>
          <a:bodyPr wrap="square" rtlCol="0">
            <a:spAutoFit/>
          </a:bodyPr>
          <a:lstStyle/>
          <a:p>
            <a:r>
              <a:rPr lang="fr-CA" sz="2400" dirty="0"/>
              <a:t>Ana </a:t>
            </a:r>
            <a:r>
              <a:rPr lang="fr-CA" sz="2400" dirty="0" err="1"/>
              <a:t>is</a:t>
            </a:r>
            <a:r>
              <a:rPr lang="fr-CA" sz="2400" dirty="0"/>
              <a:t> </a:t>
            </a:r>
            <a:r>
              <a:rPr lang="fr-CA" sz="2400" b="1" dirty="0" err="1">
                <a:solidFill>
                  <a:srgbClr val="E25B00"/>
                </a:solidFill>
              </a:rPr>
              <a:t>near</a:t>
            </a:r>
            <a:r>
              <a:rPr lang="fr-CA" sz="2400" b="1" dirty="0">
                <a:solidFill>
                  <a:srgbClr val="E25B00"/>
                </a:solidFill>
              </a:rPr>
              <a:t> (to)</a:t>
            </a:r>
            <a:r>
              <a:rPr lang="fr-CA" sz="2400" dirty="0">
                <a:solidFill>
                  <a:srgbClr val="002060"/>
                </a:solidFill>
              </a:rPr>
              <a:t> </a:t>
            </a:r>
            <a:r>
              <a:rPr lang="fr-CA" sz="2400" b="1" dirty="0">
                <a:solidFill>
                  <a:srgbClr val="EE6000"/>
                </a:solidFill>
              </a:rPr>
              <a:t>the</a:t>
            </a:r>
            <a:r>
              <a:rPr lang="fr-CA" sz="2400" dirty="0">
                <a:solidFill>
                  <a:srgbClr val="002060"/>
                </a:solidFill>
              </a:rPr>
              <a:t> </a:t>
            </a:r>
            <a:r>
              <a:rPr lang="fr-CA" sz="2400" dirty="0"/>
              <a:t>square.</a:t>
            </a:r>
            <a:endParaRPr lang="en-CA" sz="2400" dirty="0"/>
          </a:p>
        </p:txBody>
      </p:sp>
      <p:sp>
        <p:nvSpPr>
          <p:cNvPr id="44" name="ZoneTexte 10">
            <a:extLst>
              <a:ext uri="{FF2B5EF4-FFF2-40B4-BE49-F238E27FC236}">
                <a16:creationId xmlns:a16="http://schemas.microsoft.com/office/drawing/2014/main" id="{D23524D3-9224-4D74-9CE0-4ED564673D55}"/>
              </a:ext>
            </a:extLst>
          </p:cNvPr>
          <p:cNvSpPr txBox="1"/>
          <p:nvPr/>
        </p:nvSpPr>
        <p:spPr>
          <a:xfrm>
            <a:off x="409751" y="4411350"/>
            <a:ext cx="5159025" cy="461665"/>
          </a:xfrm>
          <a:prstGeom prst="rect">
            <a:avLst/>
          </a:prstGeom>
          <a:noFill/>
        </p:spPr>
        <p:txBody>
          <a:bodyPr wrap="square" rtlCol="0">
            <a:spAutoFit/>
          </a:bodyPr>
          <a:lstStyle/>
          <a:p>
            <a:r>
              <a:rPr lang="fr-CA" sz="2400" dirty="0"/>
              <a:t>Ana está </a:t>
            </a:r>
            <a:r>
              <a:rPr lang="fr-CA" sz="2400" b="1" dirty="0">
                <a:solidFill>
                  <a:srgbClr val="E25B00"/>
                </a:solidFill>
              </a:rPr>
              <a:t>cerca de la </a:t>
            </a:r>
            <a:r>
              <a:rPr lang="fr-CA" sz="2400" dirty="0"/>
              <a:t>plaza. </a:t>
            </a:r>
            <a:endParaRPr lang="en-CA" sz="2400" dirty="0"/>
          </a:p>
        </p:txBody>
      </p:sp>
      <p:sp>
        <p:nvSpPr>
          <p:cNvPr id="2" name="Rounded Rectangular Callout 1"/>
          <p:cNvSpPr/>
          <p:nvPr/>
        </p:nvSpPr>
        <p:spPr>
          <a:xfrm>
            <a:off x="336804" y="5226170"/>
            <a:ext cx="11518392" cy="747482"/>
          </a:xfrm>
          <a:prstGeom prst="wedgeRoundRectCallout">
            <a:avLst>
              <a:gd name="adj1" fmla="val -52343"/>
              <a:gd name="adj2" fmla="val 43680"/>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English we use several words for this: near (</a:t>
            </a:r>
            <a:r>
              <a:rPr lang="en-GB" sz="2400" b="1" dirty="0">
                <a:solidFill>
                  <a:schemeClr val="tx1"/>
                </a:solidFill>
              </a:rPr>
              <a:t>to</a:t>
            </a:r>
            <a:r>
              <a:rPr lang="en-GB" sz="2400" dirty="0">
                <a:solidFill>
                  <a:schemeClr val="tx1"/>
                </a:solidFill>
              </a:rPr>
              <a:t>), far (</a:t>
            </a:r>
            <a:r>
              <a:rPr lang="en-GB" sz="2400" b="1" dirty="0">
                <a:solidFill>
                  <a:schemeClr val="tx1"/>
                </a:solidFill>
              </a:rPr>
              <a:t>from</a:t>
            </a:r>
            <a:r>
              <a:rPr lang="en-GB" sz="2400" dirty="0">
                <a:solidFill>
                  <a:schemeClr val="tx1"/>
                </a:solidFill>
              </a:rPr>
              <a:t>), in front (</a:t>
            </a:r>
            <a:r>
              <a:rPr lang="en-GB" sz="2400" b="1" dirty="0">
                <a:solidFill>
                  <a:schemeClr val="tx1"/>
                </a:solidFill>
              </a:rPr>
              <a:t>of</a:t>
            </a:r>
            <a:r>
              <a:rPr lang="en-GB" sz="2400" dirty="0">
                <a:solidFill>
                  <a:schemeClr val="tx1"/>
                </a:solidFill>
              </a:rPr>
              <a:t>).</a:t>
            </a:r>
            <a:br>
              <a:rPr lang="en-GB" sz="2400" dirty="0">
                <a:solidFill>
                  <a:schemeClr val="tx1"/>
                </a:solidFill>
              </a:rPr>
            </a:br>
            <a:r>
              <a:rPr lang="en-GB" sz="2400" dirty="0">
                <a:solidFill>
                  <a:schemeClr val="tx1"/>
                </a:solidFill>
              </a:rPr>
              <a:t>Or no word: under (-), behind (-), outside (-)</a:t>
            </a:r>
          </a:p>
        </p:txBody>
      </p:sp>
      <p:sp>
        <p:nvSpPr>
          <p:cNvPr id="18" name="Rounded Rectangle 11">
            <a:extLst>
              <a:ext uri="{FF2B5EF4-FFF2-40B4-BE49-F238E27FC236}">
                <a16:creationId xmlns:a16="http://schemas.microsoft.com/office/drawing/2014/main" id="{4680D582-AC02-4EBA-8FD9-CE90949BFD15}"/>
              </a:ext>
            </a:extLst>
          </p:cNvPr>
          <p:cNvSpPr/>
          <p:nvPr/>
        </p:nvSpPr>
        <p:spPr>
          <a:xfrm>
            <a:off x="10335986" y="258166"/>
            <a:ext cx="1592157"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121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481486" y="56641"/>
            <a:ext cx="5397645" cy="105995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ounded Rectangle 7"/>
          <p:cNvSpPr/>
          <p:nvPr/>
        </p:nvSpPr>
        <p:spPr>
          <a:xfrm>
            <a:off x="217714" y="2604297"/>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delante (de)</a:t>
            </a:r>
          </a:p>
        </p:txBody>
      </p:sp>
      <p:sp>
        <p:nvSpPr>
          <p:cNvPr id="9" name="Rounded Rectangle 8"/>
          <p:cNvSpPr/>
          <p:nvPr/>
        </p:nvSpPr>
        <p:spPr>
          <a:xfrm>
            <a:off x="2628804" y="2604297"/>
            <a:ext cx="187003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front (of)</a:t>
            </a:r>
          </a:p>
        </p:txBody>
      </p:sp>
      <p:sp>
        <p:nvSpPr>
          <p:cNvPr id="10" name="Rounded Rectangle 9"/>
          <p:cNvSpPr/>
          <p:nvPr/>
        </p:nvSpPr>
        <p:spPr>
          <a:xfrm>
            <a:off x="217714" y="3637687"/>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detrás (de)</a:t>
            </a:r>
          </a:p>
        </p:txBody>
      </p:sp>
      <p:sp>
        <p:nvSpPr>
          <p:cNvPr id="11" name="Rounded Rectangle 10"/>
          <p:cNvSpPr/>
          <p:nvPr/>
        </p:nvSpPr>
        <p:spPr>
          <a:xfrm>
            <a:off x="2628803" y="3637687"/>
            <a:ext cx="187003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behind</a:t>
            </a:r>
          </a:p>
        </p:txBody>
      </p:sp>
      <p:sp>
        <p:nvSpPr>
          <p:cNvPr id="12" name="Rounded Rectangle 11"/>
          <p:cNvSpPr/>
          <p:nvPr/>
        </p:nvSpPr>
        <p:spPr>
          <a:xfrm>
            <a:off x="217714" y="4592895"/>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fuera (de)</a:t>
            </a:r>
          </a:p>
        </p:txBody>
      </p:sp>
      <p:sp>
        <p:nvSpPr>
          <p:cNvPr id="13" name="Rounded Rectangle 12"/>
          <p:cNvSpPr/>
          <p:nvPr/>
        </p:nvSpPr>
        <p:spPr>
          <a:xfrm>
            <a:off x="2652176" y="4579538"/>
            <a:ext cx="1846659"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outside</a:t>
            </a:r>
          </a:p>
        </p:txBody>
      </p:sp>
      <p:sp>
        <p:nvSpPr>
          <p:cNvPr id="15" name="Rounded Rectangle 14"/>
          <p:cNvSpPr/>
          <p:nvPr/>
        </p:nvSpPr>
        <p:spPr>
          <a:xfrm>
            <a:off x="319740" y="577281"/>
            <a:ext cx="2112088"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c_ _ _ _ de</a:t>
            </a:r>
          </a:p>
        </p:txBody>
      </p:sp>
      <p:sp>
        <p:nvSpPr>
          <p:cNvPr id="16" name="Rounded Rectangle 15"/>
          <p:cNvSpPr/>
          <p:nvPr/>
        </p:nvSpPr>
        <p:spPr>
          <a:xfrm>
            <a:off x="319739" y="1606495"/>
            <a:ext cx="2112088"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l_ _ _ _ de</a:t>
            </a:r>
          </a:p>
        </p:txBody>
      </p:sp>
      <p:sp>
        <p:nvSpPr>
          <p:cNvPr id="17" name="Rounded Rectangle 16"/>
          <p:cNvSpPr/>
          <p:nvPr/>
        </p:nvSpPr>
        <p:spPr>
          <a:xfrm>
            <a:off x="2652176" y="584372"/>
            <a:ext cx="176106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near (to)</a:t>
            </a:r>
          </a:p>
        </p:txBody>
      </p:sp>
      <p:sp>
        <p:nvSpPr>
          <p:cNvPr id="18" name="Rounded Rectangle 17"/>
          <p:cNvSpPr/>
          <p:nvPr/>
        </p:nvSpPr>
        <p:spPr>
          <a:xfrm>
            <a:off x="2652176" y="1606495"/>
            <a:ext cx="1846655"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far (from)</a:t>
            </a:r>
          </a:p>
        </p:txBody>
      </p:sp>
      <p:sp>
        <p:nvSpPr>
          <p:cNvPr id="19" name="Rounded Rectangle 18"/>
          <p:cNvSpPr/>
          <p:nvPr/>
        </p:nvSpPr>
        <p:spPr>
          <a:xfrm>
            <a:off x="217714" y="577281"/>
            <a:ext cx="2214115"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cerca (de)</a:t>
            </a:r>
          </a:p>
        </p:txBody>
      </p:sp>
      <p:sp>
        <p:nvSpPr>
          <p:cNvPr id="20" name="Rounded Rectangle 19"/>
          <p:cNvSpPr/>
          <p:nvPr/>
        </p:nvSpPr>
        <p:spPr>
          <a:xfrm>
            <a:off x="217714" y="1606495"/>
            <a:ext cx="221411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lejos (de)</a:t>
            </a:r>
          </a:p>
        </p:txBody>
      </p:sp>
      <p:sp>
        <p:nvSpPr>
          <p:cNvPr id="21" name="Rounded Rectangle 20"/>
          <p:cNvSpPr/>
          <p:nvPr/>
        </p:nvSpPr>
        <p:spPr>
          <a:xfrm>
            <a:off x="217714" y="5540229"/>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debajo (de)</a:t>
            </a:r>
          </a:p>
        </p:txBody>
      </p:sp>
      <p:sp>
        <p:nvSpPr>
          <p:cNvPr id="22" name="Rounded Rectangle 21"/>
          <p:cNvSpPr/>
          <p:nvPr/>
        </p:nvSpPr>
        <p:spPr>
          <a:xfrm>
            <a:off x="2652176" y="5540229"/>
            <a:ext cx="184665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under</a:t>
            </a:r>
          </a:p>
        </p:txBody>
      </p:sp>
      <p:cxnSp>
        <p:nvCxnSpPr>
          <p:cNvPr id="3" name="Straight Arrow Connector 2"/>
          <p:cNvCxnSpPr/>
          <p:nvPr/>
        </p:nvCxnSpPr>
        <p:spPr>
          <a:xfrm>
            <a:off x="4719184" y="1935827"/>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8994" y="-115069"/>
            <a:ext cx="8363857" cy="794898"/>
          </a:xfrm>
        </p:spPr>
        <p:txBody>
          <a:bodyPr>
            <a:normAutofit/>
          </a:bodyPr>
          <a:lstStyle/>
          <a:p>
            <a:r>
              <a:rPr lang="en-GB" sz="2800" dirty="0">
                <a:solidFill>
                  <a:schemeClr val="tx1"/>
                </a:solidFill>
              </a:rPr>
              <a:t>¿Es </a:t>
            </a:r>
            <a:r>
              <a:rPr lang="en-GB" sz="2800" dirty="0" err="1">
                <a:solidFill>
                  <a:schemeClr val="tx1"/>
                </a:solidFill>
              </a:rPr>
              <a:t>necesario</a:t>
            </a:r>
            <a:r>
              <a:rPr lang="en-GB" sz="2800" dirty="0">
                <a:solidFill>
                  <a:schemeClr val="tx1"/>
                </a:solidFill>
              </a:rPr>
              <a:t> ‘del’ o ‘de la’?</a:t>
            </a:r>
          </a:p>
        </p:txBody>
      </p:sp>
      <p:sp>
        <p:nvSpPr>
          <p:cNvPr id="25" name="Rounded Rectangle 24"/>
          <p:cNvSpPr/>
          <p:nvPr/>
        </p:nvSpPr>
        <p:spPr>
          <a:xfrm>
            <a:off x="9058586" y="3619067"/>
            <a:ext cx="301112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behind the door</a:t>
            </a:r>
          </a:p>
        </p:txBody>
      </p:sp>
      <p:sp>
        <p:nvSpPr>
          <p:cNvPr id="26" name="Rounded Rectangle 25"/>
          <p:cNvSpPr/>
          <p:nvPr/>
        </p:nvSpPr>
        <p:spPr>
          <a:xfrm>
            <a:off x="5575157" y="361906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detrás _____________</a:t>
            </a:r>
          </a:p>
        </p:txBody>
      </p:sp>
      <p:cxnSp>
        <p:nvCxnSpPr>
          <p:cNvPr id="27" name="Straight Arrow Connector 26"/>
          <p:cNvCxnSpPr/>
          <p:nvPr/>
        </p:nvCxnSpPr>
        <p:spPr>
          <a:xfrm>
            <a:off x="4742558" y="3935156"/>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695156" y="121688"/>
            <a:ext cx="2401521" cy="400110"/>
          </a:xfrm>
          <a:prstGeom prst="rect">
            <a:avLst/>
          </a:prstGeom>
          <a:noFill/>
        </p:spPr>
        <p:txBody>
          <a:bodyPr wrap="square" rtlCol="0">
            <a:spAutoFit/>
          </a:bodyPr>
          <a:lstStyle/>
          <a:p>
            <a:r>
              <a:rPr lang="en-GB" sz="2000" dirty="0"/>
              <a:t>door = puerta (f)</a:t>
            </a:r>
          </a:p>
        </p:txBody>
      </p:sp>
      <p:cxnSp>
        <p:nvCxnSpPr>
          <p:cNvPr id="28" name="Straight Arrow Connector 27"/>
          <p:cNvCxnSpPr/>
          <p:nvPr/>
        </p:nvCxnSpPr>
        <p:spPr>
          <a:xfrm>
            <a:off x="4742558" y="4881711"/>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9049206" y="4591938"/>
            <a:ext cx="302050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outside the station</a:t>
            </a:r>
          </a:p>
        </p:txBody>
      </p:sp>
      <p:sp>
        <p:nvSpPr>
          <p:cNvPr id="30" name="Rounded Rectangle 29"/>
          <p:cNvSpPr/>
          <p:nvPr/>
        </p:nvSpPr>
        <p:spPr>
          <a:xfrm>
            <a:off x="5575157" y="4591938"/>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fuera _____________</a:t>
            </a:r>
          </a:p>
        </p:txBody>
      </p:sp>
      <p:sp>
        <p:nvSpPr>
          <p:cNvPr id="31" name="TextBox 30"/>
          <p:cNvSpPr txBox="1"/>
          <p:nvPr/>
        </p:nvSpPr>
        <p:spPr>
          <a:xfrm>
            <a:off x="9268062" y="610324"/>
            <a:ext cx="2828615" cy="400110"/>
          </a:xfrm>
          <a:prstGeom prst="rect">
            <a:avLst/>
          </a:prstGeom>
          <a:noFill/>
        </p:spPr>
        <p:txBody>
          <a:bodyPr wrap="square" rtlCol="0">
            <a:spAutoFit/>
          </a:bodyPr>
          <a:lstStyle/>
          <a:p>
            <a:r>
              <a:rPr lang="en-GB" sz="2000" dirty="0"/>
              <a:t>station = estación (f)</a:t>
            </a:r>
          </a:p>
        </p:txBody>
      </p:sp>
      <p:cxnSp>
        <p:nvCxnSpPr>
          <p:cNvPr id="32" name="Straight Arrow Connector 31"/>
          <p:cNvCxnSpPr/>
          <p:nvPr/>
        </p:nvCxnSpPr>
        <p:spPr>
          <a:xfrm>
            <a:off x="4719184" y="5856318"/>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75157" y="5483624"/>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debajo____________</a:t>
            </a:r>
          </a:p>
        </p:txBody>
      </p:sp>
      <p:sp>
        <p:nvSpPr>
          <p:cNvPr id="34" name="Rounded Rectangle 33"/>
          <p:cNvSpPr/>
          <p:nvPr/>
        </p:nvSpPr>
        <p:spPr>
          <a:xfrm>
            <a:off x="9058586" y="5483624"/>
            <a:ext cx="3011121" cy="6504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under the book</a:t>
            </a:r>
          </a:p>
        </p:txBody>
      </p:sp>
      <p:sp>
        <p:nvSpPr>
          <p:cNvPr id="35" name="TextBox 34"/>
          <p:cNvSpPr txBox="1"/>
          <p:nvPr/>
        </p:nvSpPr>
        <p:spPr>
          <a:xfrm>
            <a:off x="6519641" y="85518"/>
            <a:ext cx="2828615" cy="400110"/>
          </a:xfrm>
          <a:prstGeom prst="rect">
            <a:avLst/>
          </a:prstGeom>
          <a:noFill/>
        </p:spPr>
        <p:txBody>
          <a:bodyPr wrap="square" rtlCol="0">
            <a:spAutoFit/>
          </a:bodyPr>
          <a:lstStyle/>
          <a:p>
            <a:r>
              <a:rPr lang="en-GB" sz="2000" dirty="0"/>
              <a:t>book = libro (m)</a:t>
            </a:r>
          </a:p>
        </p:txBody>
      </p:sp>
      <p:cxnSp>
        <p:nvCxnSpPr>
          <p:cNvPr id="36" name="Straight Arrow Connector 35"/>
          <p:cNvCxnSpPr/>
          <p:nvPr/>
        </p:nvCxnSpPr>
        <p:spPr>
          <a:xfrm>
            <a:off x="4742558" y="2926427"/>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575156" y="260429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delante____________</a:t>
            </a:r>
          </a:p>
        </p:txBody>
      </p:sp>
      <p:sp>
        <p:nvSpPr>
          <p:cNvPr id="38" name="TextBox 37"/>
          <p:cNvSpPr txBox="1"/>
          <p:nvPr/>
        </p:nvSpPr>
        <p:spPr>
          <a:xfrm>
            <a:off x="6516507" y="429688"/>
            <a:ext cx="2828615" cy="400110"/>
          </a:xfrm>
          <a:prstGeom prst="rect">
            <a:avLst/>
          </a:prstGeom>
          <a:noFill/>
        </p:spPr>
        <p:txBody>
          <a:bodyPr wrap="square" rtlCol="0">
            <a:spAutoFit/>
          </a:bodyPr>
          <a:lstStyle/>
          <a:p>
            <a:r>
              <a:rPr lang="en-GB" sz="2000" dirty="0"/>
              <a:t>bank = banco (m)</a:t>
            </a:r>
          </a:p>
        </p:txBody>
      </p:sp>
      <p:sp>
        <p:nvSpPr>
          <p:cNvPr id="39" name="Rounded Rectangle 38"/>
          <p:cNvSpPr/>
          <p:nvPr/>
        </p:nvSpPr>
        <p:spPr>
          <a:xfrm>
            <a:off x="9049206" y="2604297"/>
            <a:ext cx="296402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in front of the bank</a:t>
            </a:r>
          </a:p>
        </p:txBody>
      </p:sp>
      <p:sp>
        <p:nvSpPr>
          <p:cNvPr id="40" name="TextBox 39"/>
          <p:cNvSpPr txBox="1"/>
          <p:nvPr/>
        </p:nvSpPr>
        <p:spPr>
          <a:xfrm>
            <a:off x="6516507" y="744136"/>
            <a:ext cx="2828615" cy="400110"/>
          </a:xfrm>
          <a:prstGeom prst="rect">
            <a:avLst/>
          </a:prstGeom>
          <a:noFill/>
        </p:spPr>
        <p:txBody>
          <a:bodyPr wrap="square" rtlCol="0">
            <a:spAutoFit/>
          </a:bodyPr>
          <a:lstStyle/>
          <a:p>
            <a:r>
              <a:rPr lang="en-GB" sz="2000" dirty="0"/>
              <a:t>shop = tienda (f)</a:t>
            </a:r>
          </a:p>
        </p:txBody>
      </p:sp>
      <p:sp>
        <p:nvSpPr>
          <p:cNvPr id="41" name="Rounded Rectangle 40"/>
          <p:cNvSpPr/>
          <p:nvPr/>
        </p:nvSpPr>
        <p:spPr>
          <a:xfrm>
            <a:off x="5575155" y="1631426"/>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 </a:t>
            </a:r>
            <a:r>
              <a:rPr lang="en-GB" sz="2400" dirty="0" err="1">
                <a:solidFill>
                  <a:schemeClr val="tx1"/>
                </a:solidFill>
              </a:rPr>
              <a:t>lejos</a:t>
            </a:r>
            <a:r>
              <a:rPr lang="en-GB" sz="2400" dirty="0">
                <a:solidFill>
                  <a:schemeClr val="tx1"/>
                </a:solidFill>
              </a:rPr>
              <a:t> ____________</a:t>
            </a:r>
          </a:p>
        </p:txBody>
      </p:sp>
      <p:sp>
        <p:nvSpPr>
          <p:cNvPr id="43" name="Rounded Rectangle 42"/>
          <p:cNvSpPr/>
          <p:nvPr/>
        </p:nvSpPr>
        <p:spPr>
          <a:xfrm>
            <a:off x="9058587" y="1657671"/>
            <a:ext cx="2954640"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far from the shop</a:t>
            </a:r>
          </a:p>
        </p:txBody>
      </p:sp>
      <p:sp>
        <p:nvSpPr>
          <p:cNvPr id="45" name="Rounded Rectangle 44"/>
          <p:cNvSpPr/>
          <p:nvPr/>
        </p:nvSpPr>
        <p:spPr>
          <a:xfrm>
            <a:off x="5582026" y="1619719"/>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lejos </a:t>
            </a:r>
            <a:r>
              <a:rPr lang="en-GB" sz="2400" b="1" dirty="0">
                <a:solidFill>
                  <a:schemeClr val="tx1"/>
                </a:solidFill>
              </a:rPr>
              <a:t>de la </a:t>
            </a:r>
            <a:r>
              <a:rPr lang="en-GB" sz="2400" dirty="0">
                <a:solidFill>
                  <a:schemeClr val="tx1"/>
                </a:solidFill>
              </a:rPr>
              <a:t>tienda</a:t>
            </a:r>
          </a:p>
        </p:txBody>
      </p:sp>
      <p:sp>
        <p:nvSpPr>
          <p:cNvPr id="46" name="Rounded Rectangle 45"/>
          <p:cNvSpPr/>
          <p:nvPr/>
        </p:nvSpPr>
        <p:spPr>
          <a:xfrm>
            <a:off x="5575153" y="2613321"/>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delante </a:t>
            </a:r>
            <a:r>
              <a:rPr lang="en-GB" sz="2400" b="1" dirty="0">
                <a:solidFill>
                  <a:schemeClr val="tx1"/>
                </a:solidFill>
              </a:rPr>
              <a:t>del</a:t>
            </a:r>
            <a:r>
              <a:rPr lang="en-GB" sz="2400" dirty="0">
                <a:solidFill>
                  <a:schemeClr val="tx1"/>
                </a:solidFill>
              </a:rPr>
              <a:t> banco</a:t>
            </a:r>
          </a:p>
        </p:txBody>
      </p:sp>
      <p:sp>
        <p:nvSpPr>
          <p:cNvPr id="47" name="Rounded Rectangle 46"/>
          <p:cNvSpPr/>
          <p:nvPr/>
        </p:nvSpPr>
        <p:spPr>
          <a:xfrm>
            <a:off x="5575153" y="361906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detrás </a:t>
            </a:r>
            <a:r>
              <a:rPr lang="en-GB" sz="2400" b="1" dirty="0">
                <a:solidFill>
                  <a:schemeClr val="tx1"/>
                </a:solidFill>
              </a:rPr>
              <a:t>de la </a:t>
            </a:r>
            <a:r>
              <a:rPr lang="en-GB" sz="2400" dirty="0">
                <a:solidFill>
                  <a:schemeClr val="tx1"/>
                </a:solidFill>
              </a:rPr>
              <a:t>puerta</a:t>
            </a:r>
          </a:p>
        </p:txBody>
      </p:sp>
      <p:sp>
        <p:nvSpPr>
          <p:cNvPr id="48" name="Rounded Rectangle 47"/>
          <p:cNvSpPr/>
          <p:nvPr/>
        </p:nvSpPr>
        <p:spPr>
          <a:xfrm>
            <a:off x="5575153" y="4591938"/>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fuera </a:t>
            </a:r>
            <a:r>
              <a:rPr lang="en-GB" sz="2400" b="1" dirty="0">
                <a:solidFill>
                  <a:schemeClr val="tx1"/>
                </a:solidFill>
              </a:rPr>
              <a:t>de la </a:t>
            </a:r>
            <a:r>
              <a:rPr lang="en-GB" sz="2400" dirty="0">
                <a:solidFill>
                  <a:schemeClr val="tx1"/>
                </a:solidFill>
              </a:rPr>
              <a:t>estación</a:t>
            </a:r>
          </a:p>
        </p:txBody>
      </p:sp>
      <p:sp>
        <p:nvSpPr>
          <p:cNvPr id="49" name="Rounded Rectangle 48"/>
          <p:cNvSpPr/>
          <p:nvPr/>
        </p:nvSpPr>
        <p:spPr>
          <a:xfrm>
            <a:off x="5575153" y="5483624"/>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debajo </a:t>
            </a:r>
            <a:r>
              <a:rPr lang="en-GB" sz="2400" b="1" dirty="0">
                <a:solidFill>
                  <a:schemeClr val="tx1"/>
                </a:solidFill>
              </a:rPr>
              <a:t>del</a:t>
            </a:r>
            <a:r>
              <a:rPr lang="en-GB" sz="2400" dirty="0">
                <a:solidFill>
                  <a:schemeClr val="tx1"/>
                </a:solidFill>
              </a:rPr>
              <a:t> libro</a:t>
            </a:r>
          </a:p>
        </p:txBody>
      </p:sp>
    </p:spTree>
    <p:extLst>
      <p:ext uri="{BB962C8B-B14F-4D97-AF65-F5344CB8AC3E}">
        <p14:creationId xmlns:p14="http://schemas.microsoft.com/office/powerpoint/2010/main" val="10727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5" grpId="0" animBg="1"/>
      <p:bldP spid="46" grpId="0" animBg="1"/>
      <p:bldP spid="47" grpId="0" animBg="1"/>
      <p:bldP spid="48"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4607723"/>
              </p:ext>
            </p:extLst>
          </p:nvPr>
        </p:nvGraphicFramePr>
        <p:xfrm>
          <a:off x="96241" y="400110"/>
          <a:ext cx="6846713" cy="5943600"/>
        </p:xfrm>
        <a:graphic>
          <a:graphicData uri="http://schemas.openxmlformats.org/drawingml/2006/table">
            <a:tbl>
              <a:tblPr firstRow="1" bandRow="1">
                <a:tableStyleId>{5940675A-B579-460E-94D1-54222C63F5DA}</a:tableStyleId>
              </a:tblPr>
              <a:tblGrid>
                <a:gridCol w="356260">
                  <a:extLst>
                    <a:ext uri="{9D8B030D-6E8A-4147-A177-3AD203B41FA5}">
                      <a16:colId xmlns:a16="http://schemas.microsoft.com/office/drawing/2014/main" val="1538968713"/>
                    </a:ext>
                  </a:extLst>
                </a:gridCol>
                <a:gridCol w="3893768">
                  <a:extLst>
                    <a:ext uri="{9D8B030D-6E8A-4147-A177-3AD203B41FA5}">
                      <a16:colId xmlns:a16="http://schemas.microsoft.com/office/drawing/2014/main" val="3036160178"/>
                    </a:ext>
                  </a:extLst>
                </a:gridCol>
                <a:gridCol w="2128417">
                  <a:extLst>
                    <a:ext uri="{9D8B030D-6E8A-4147-A177-3AD203B41FA5}">
                      <a16:colId xmlns:a16="http://schemas.microsoft.com/office/drawing/2014/main" val="3902333431"/>
                    </a:ext>
                  </a:extLst>
                </a:gridCol>
                <a:gridCol w="468268">
                  <a:extLst>
                    <a:ext uri="{9D8B030D-6E8A-4147-A177-3AD203B41FA5}">
                      <a16:colId xmlns:a16="http://schemas.microsoft.com/office/drawing/2014/main" val="1208048317"/>
                    </a:ext>
                  </a:extLst>
                </a:gridCol>
              </a:tblGrid>
              <a:tr h="384806">
                <a:tc rowSpan="3">
                  <a:txBody>
                    <a:bodyPr/>
                    <a:lstStyle/>
                    <a:p>
                      <a:pPr algn="ctr"/>
                      <a:r>
                        <a:rPr lang="en-GB" sz="2000" b="1" dirty="0">
                          <a:solidFill>
                            <a:schemeClr val="tx1"/>
                          </a:solidFill>
                          <a:latin typeface="Century Gothic" panose="020B0502020202020204" pitchFamily="34" charset="0"/>
                        </a:rPr>
                        <a:t>1</a:t>
                      </a:r>
                    </a:p>
                  </a:txBody>
                  <a:tcPr anchor="ctr">
                    <a:solidFill>
                      <a:schemeClr val="accent4">
                        <a:lumMod val="20000"/>
                        <a:lumOff val="80000"/>
                      </a:schemeClr>
                    </a:solidFill>
                  </a:tcPr>
                </a:tc>
                <a:tc rowSpan="3">
                  <a:txBody>
                    <a:bodyPr/>
                    <a:lstStyle/>
                    <a:p>
                      <a:pPr algn="l"/>
                      <a:r>
                        <a:rPr lang="en-GB" sz="2000" b="0" dirty="0">
                          <a:solidFill>
                            <a:schemeClr val="tx1"/>
                          </a:solidFill>
                          <a:latin typeface="Century Gothic" panose="020B0502020202020204" pitchFamily="34" charset="0"/>
                        </a:rPr>
                        <a:t>La</a:t>
                      </a:r>
                      <a:r>
                        <a:rPr lang="en-GB" sz="2000" b="0" baseline="0" dirty="0">
                          <a:solidFill>
                            <a:schemeClr val="tx1"/>
                          </a:solidFill>
                          <a:latin typeface="Century Gothic" panose="020B0502020202020204" pitchFamily="34" charset="0"/>
                        </a:rPr>
                        <a:t> torre </a:t>
                      </a:r>
                      <a:r>
                        <a:rPr lang="en-GB" sz="2000" b="0" baseline="0" dirty="0" err="1">
                          <a:solidFill>
                            <a:schemeClr val="tx1"/>
                          </a:solidFill>
                          <a:latin typeface="Century Gothic" panose="020B0502020202020204" pitchFamily="34" charset="0"/>
                        </a:rPr>
                        <a:t>está</a:t>
                      </a:r>
                      <a:r>
                        <a:rPr lang="en-GB" sz="2000" b="0" baseline="0" dirty="0">
                          <a:solidFill>
                            <a:schemeClr val="tx1"/>
                          </a:solidFill>
                          <a:latin typeface="Century Gothic" panose="020B0502020202020204" pitchFamily="34" charset="0"/>
                        </a:rPr>
                        <a:t> lejos del</a:t>
                      </a:r>
                      <a:endParaRPr lang="en-GB" sz="2000" b="0" dirty="0">
                        <a:solidFill>
                          <a:schemeClr val="tx1"/>
                        </a:solidFill>
                        <a:latin typeface="Century Gothic" panose="020B0502020202020204" pitchFamily="34" charset="0"/>
                      </a:endParaRPr>
                    </a:p>
                  </a:txBody>
                  <a:tcPr anchor="ctr">
                    <a:solidFill>
                      <a:schemeClr val="accent4">
                        <a:lumMod val="20000"/>
                        <a:lumOff val="80000"/>
                      </a:schemeClr>
                    </a:solidFill>
                  </a:tcPr>
                </a:tc>
                <a:tc>
                  <a:txBody>
                    <a:bodyPr/>
                    <a:lstStyle/>
                    <a:p>
                      <a:r>
                        <a:rPr lang="en-GB" sz="2000" b="0" dirty="0">
                          <a:solidFill>
                            <a:schemeClr val="tx1"/>
                          </a:solidFill>
                          <a:latin typeface="Century Gothic" panose="020B0502020202020204" pitchFamily="34" charset="0"/>
                        </a:rPr>
                        <a:t>iglesia</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1451558689"/>
                  </a:ext>
                </a:extLst>
              </a:tr>
              <a:tr h="384806">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tx1"/>
                          </a:solidFill>
                          <a:latin typeface="Century Gothic" panose="020B0502020202020204" pitchFamily="34" charset="0"/>
                        </a:rPr>
                        <a:t>oeste</a:t>
                      </a:r>
                      <a:r>
                        <a:rPr lang="en-GB" sz="2000" b="0" dirty="0">
                          <a:solidFill>
                            <a:schemeClr val="tx1"/>
                          </a:solidFill>
                          <a:latin typeface="Century Gothic" panose="020B0502020202020204" pitchFamily="34" charset="0"/>
                        </a:rPr>
                        <a:t> (m)</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2557247839"/>
                  </a:ext>
                </a:extLst>
              </a:tr>
              <a:tr h="384806">
                <a:tc vMerge="1">
                  <a:txBody>
                    <a:bodyPr/>
                    <a:lstStyle/>
                    <a:p>
                      <a:endParaRPr lang="en-GB" dirty="0"/>
                    </a:p>
                  </a:txBody>
                  <a:tcPr/>
                </a:tc>
                <a:tc vMerge="1">
                  <a:txBody>
                    <a:bodyPr/>
                    <a:lstStyle/>
                    <a:p>
                      <a:endParaRPr lang="en-GB"/>
                    </a:p>
                  </a:txBody>
                  <a:tcPr/>
                </a:tc>
                <a:tc>
                  <a:txBody>
                    <a:bodyPr/>
                    <a:lstStyle/>
                    <a:p>
                      <a:r>
                        <a:rPr lang="en-GB" sz="2000" b="0" dirty="0">
                          <a:solidFill>
                            <a:schemeClr val="tx1"/>
                          </a:solidFill>
                          <a:latin typeface="Century Gothic" panose="020B0502020202020204" pitchFamily="34" charset="0"/>
                        </a:rPr>
                        <a:t>could be either</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658350783"/>
                  </a:ext>
                </a:extLst>
              </a:tr>
              <a:tr h="384806">
                <a:tc rowSpan="3">
                  <a:txBody>
                    <a:bodyPr/>
                    <a:lstStyle/>
                    <a:p>
                      <a:pPr algn="ctr"/>
                      <a:r>
                        <a:rPr lang="en-GB" sz="2000" b="1" dirty="0">
                          <a:solidFill>
                            <a:schemeClr val="tx1"/>
                          </a:solidFill>
                          <a:latin typeface="Century Gothic" panose="020B0502020202020204" pitchFamily="34" charset="0"/>
                        </a:rPr>
                        <a:t>2</a:t>
                      </a:r>
                    </a:p>
                  </a:txBody>
                  <a:tcPr anchor="ctr">
                    <a:solidFill>
                      <a:schemeClr val="accent4">
                        <a:lumMod val="20000"/>
                        <a:lumOff val="80000"/>
                      </a:schemeClr>
                    </a:solidFill>
                  </a:tcPr>
                </a:tc>
                <a:tc rowSpan="3">
                  <a:txBody>
                    <a:bodyPr/>
                    <a:lstStyle/>
                    <a:p>
                      <a:pPr algn="l"/>
                      <a:r>
                        <a:rPr lang="en-GB" sz="2000" b="0" dirty="0">
                          <a:solidFill>
                            <a:schemeClr val="tx1"/>
                          </a:solidFill>
                          <a:latin typeface="Century Gothic" panose="020B0502020202020204" pitchFamily="34" charset="0"/>
                        </a:rPr>
                        <a:t>La plaza </a:t>
                      </a:r>
                      <a:r>
                        <a:rPr lang="en-GB" sz="2000" b="0" dirty="0" err="1">
                          <a:solidFill>
                            <a:schemeClr val="tx1"/>
                          </a:solidFill>
                          <a:latin typeface="Century Gothic" panose="020B0502020202020204" pitchFamily="34" charset="0"/>
                        </a:rPr>
                        <a:t>está</a:t>
                      </a:r>
                      <a:r>
                        <a:rPr lang="en-GB" sz="2000" b="0" dirty="0">
                          <a:solidFill>
                            <a:schemeClr val="tx1"/>
                          </a:solidFill>
                          <a:latin typeface="Century Gothic" panose="020B0502020202020204" pitchFamily="34" charset="0"/>
                        </a:rPr>
                        <a:t> debajo</a:t>
                      </a:r>
                      <a:r>
                        <a:rPr lang="en-GB" sz="2000" b="0" baseline="0" dirty="0">
                          <a:solidFill>
                            <a:schemeClr val="tx1"/>
                          </a:solidFill>
                          <a:latin typeface="Century Gothic" panose="020B0502020202020204" pitchFamily="34" charset="0"/>
                        </a:rPr>
                        <a:t> del</a:t>
                      </a:r>
                      <a:endParaRPr lang="en-GB" sz="2000" b="0" dirty="0">
                        <a:solidFill>
                          <a:schemeClr val="tx1"/>
                        </a:solidFill>
                        <a:latin typeface="Century Gothic" panose="020B0502020202020204" pitchFamily="34" charset="0"/>
                      </a:endParaRPr>
                    </a:p>
                  </a:txBody>
                  <a:tcPr anchor="ctr">
                    <a:solidFill>
                      <a:schemeClr val="accent4">
                        <a:lumMod val="20000"/>
                        <a:lumOff val="80000"/>
                      </a:schemeClr>
                    </a:solidFill>
                  </a:tcPr>
                </a:tc>
                <a:tc>
                  <a:txBody>
                    <a:bodyPr/>
                    <a:lstStyle/>
                    <a:p>
                      <a:r>
                        <a:rPr lang="en-GB" sz="2000" b="0" dirty="0" err="1">
                          <a:solidFill>
                            <a:schemeClr val="tx1"/>
                          </a:solidFill>
                          <a:latin typeface="Century Gothic" panose="020B0502020202020204" pitchFamily="34" charset="0"/>
                        </a:rPr>
                        <a:t>edificio</a:t>
                      </a:r>
                      <a:endParaRPr lang="en-GB" sz="2000" b="0" dirty="0">
                        <a:solidFill>
                          <a:schemeClr val="tx1"/>
                        </a:solidFill>
                        <a:latin typeface="Century Gothic" panose="020B0502020202020204" pitchFamily="34" charset="0"/>
                      </a:endParaRP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134051697"/>
                  </a:ext>
                </a:extLst>
              </a:tr>
              <a:tr h="384806">
                <a:tc vMerge="1">
                  <a:txBody>
                    <a:bodyPr/>
                    <a:lstStyle/>
                    <a:p>
                      <a:endParaRPr lang="en-GB"/>
                    </a:p>
                  </a:txBody>
                  <a:tcPr/>
                </a:tc>
                <a:tc vMerge="1">
                  <a:txBody>
                    <a:bodyPr/>
                    <a:lstStyle/>
                    <a:p>
                      <a:endParaRPr lang="en-GB"/>
                    </a:p>
                  </a:txBody>
                  <a:tcPr/>
                </a:tc>
                <a:tc>
                  <a:txBody>
                    <a:bodyPr/>
                    <a:lstStyle/>
                    <a:p>
                      <a:r>
                        <a:rPr lang="en-GB" sz="2000" b="0" dirty="0" err="1">
                          <a:solidFill>
                            <a:schemeClr val="tx1"/>
                          </a:solidFill>
                          <a:latin typeface="Century Gothic" panose="020B0502020202020204" pitchFamily="34" charset="0"/>
                        </a:rPr>
                        <a:t>balcón</a:t>
                      </a:r>
                      <a:endParaRPr lang="en-GB" sz="2000" b="0" dirty="0">
                        <a:solidFill>
                          <a:schemeClr val="tx1"/>
                        </a:solidFill>
                        <a:latin typeface="Century Gothic" panose="020B0502020202020204" pitchFamily="34" charset="0"/>
                      </a:endParaRP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19294143"/>
                  </a:ext>
                </a:extLst>
              </a:tr>
              <a:tr h="384806">
                <a:tc vMerge="1">
                  <a:txBody>
                    <a:bodyPr/>
                    <a:lstStyle/>
                    <a:p>
                      <a:endParaRPr lang="en-GB" dirty="0"/>
                    </a:p>
                  </a:txBody>
                  <a:tcPr/>
                </a:tc>
                <a:tc vMerge="1">
                  <a:txBody>
                    <a:bodyPr/>
                    <a:lstStyle/>
                    <a:p>
                      <a:endParaRPr lang="en-GB"/>
                    </a:p>
                  </a:txBody>
                  <a:tcPr/>
                </a:tc>
                <a:tc>
                  <a:txBody>
                    <a:bodyPr/>
                    <a:lstStyle/>
                    <a:p>
                      <a:r>
                        <a:rPr lang="en-GB" sz="2000" b="0" dirty="0">
                          <a:solidFill>
                            <a:schemeClr val="tx1"/>
                          </a:solidFill>
                          <a:latin typeface="Century Gothic" panose="020B0502020202020204" pitchFamily="34" charset="0"/>
                        </a:rPr>
                        <a:t>could be either</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49607882"/>
                  </a:ext>
                </a:extLst>
              </a:tr>
              <a:tr h="384806">
                <a:tc rowSpan="3">
                  <a:txBody>
                    <a:bodyPr/>
                    <a:lstStyle/>
                    <a:p>
                      <a:pPr algn="ctr"/>
                      <a:r>
                        <a:rPr lang="en-GB" sz="2000" b="1" dirty="0">
                          <a:solidFill>
                            <a:schemeClr val="tx1"/>
                          </a:solidFill>
                          <a:latin typeface="Century Gothic" panose="020B0502020202020204" pitchFamily="34" charset="0"/>
                        </a:rPr>
                        <a:t>3</a:t>
                      </a:r>
                    </a:p>
                  </a:txBody>
                  <a:tcPr anchor="ctr">
                    <a:solidFill>
                      <a:schemeClr val="accent4">
                        <a:lumMod val="20000"/>
                        <a:lumOff val="80000"/>
                      </a:schemeClr>
                    </a:solidFill>
                  </a:tcPr>
                </a:tc>
                <a:tc rowSpan="3">
                  <a:txBody>
                    <a:bodyPr/>
                    <a:lstStyle/>
                    <a:p>
                      <a:pPr algn="l"/>
                      <a:r>
                        <a:rPr lang="en-GB" sz="2000" b="0" dirty="0">
                          <a:solidFill>
                            <a:schemeClr val="tx1"/>
                          </a:solidFill>
                          <a:latin typeface="Century Gothic" panose="020B0502020202020204" pitchFamily="34" charset="0"/>
                        </a:rPr>
                        <a:t>La dama </a:t>
                      </a:r>
                      <a:r>
                        <a:rPr lang="en-GB" sz="2000" b="0" dirty="0" err="1">
                          <a:solidFill>
                            <a:schemeClr val="tx1"/>
                          </a:solidFill>
                          <a:latin typeface="Century Gothic" panose="020B0502020202020204" pitchFamily="34" charset="0"/>
                        </a:rPr>
                        <a:t>está</a:t>
                      </a:r>
                      <a:r>
                        <a:rPr lang="en-GB" sz="2000" b="0" dirty="0">
                          <a:solidFill>
                            <a:schemeClr val="tx1"/>
                          </a:solidFill>
                          <a:latin typeface="Century Gothic" panose="020B0502020202020204" pitchFamily="34" charset="0"/>
                        </a:rPr>
                        <a:t> detrás de la</a:t>
                      </a:r>
                    </a:p>
                  </a:txBody>
                  <a:tcPr anchor="ctr">
                    <a:solidFill>
                      <a:schemeClr val="accent4">
                        <a:lumMod val="20000"/>
                        <a:lumOff val="80000"/>
                      </a:schemeClr>
                    </a:solidFill>
                  </a:tcPr>
                </a:tc>
                <a:tc>
                  <a:txBody>
                    <a:bodyPr/>
                    <a:lstStyle/>
                    <a:p>
                      <a:r>
                        <a:rPr lang="en-GB" sz="2000" b="0" dirty="0">
                          <a:solidFill>
                            <a:schemeClr val="tx1"/>
                          </a:solidFill>
                          <a:latin typeface="Century Gothic" panose="020B0502020202020204" pitchFamily="34" charset="0"/>
                        </a:rPr>
                        <a:t>tienda</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2865752588"/>
                  </a:ext>
                </a:extLst>
              </a:tr>
              <a:tr h="384806">
                <a:tc vMerge="1">
                  <a:txBody>
                    <a:bodyPr/>
                    <a:lstStyle/>
                    <a:p>
                      <a:endParaRPr lang="en-GB"/>
                    </a:p>
                  </a:txBody>
                  <a:tcPr/>
                </a:tc>
                <a:tc vMerge="1">
                  <a:txBody>
                    <a:bodyPr/>
                    <a:lstStyle/>
                    <a:p>
                      <a:endParaRPr lang="en-GB"/>
                    </a:p>
                  </a:txBody>
                  <a:tcPr/>
                </a:tc>
                <a:tc>
                  <a:txBody>
                    <a:bodyPr/>
                    <a:lstStyle/>
                    <a:p>
                      <a:r>
                        <a:rPr lang="en-GB" sz="2000" b="0" dirty="0">
                          <a:solidFill>
                            <a:schemeClr val="tx1"/>
                          </a:solidFill>
                          <a:latin typeface="Century Gothic" panose="020B0502020202020204" pitchFamily="34" charset="0"/>
                        </a:rPr>
                        <a:t>banco</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4002688650"/>
                  </a:ext>
                </a:extLst>
              </a:tr>
              <a:tr h="384806">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could be either</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646375748"/>
                  </a:ext>
                </a:extLst>
              </a:tr>
              <a:tr h="384806">
                <a:tc rowSpan="3">
                  <a:txBody>
                    <a:bodyPr/>
                    <a:lstStyle/>
                    <a:p>
                      <a:pPr algn="ctr"/>
                      <a:r>
                        <a:rPr lang="en-GB" sz="2000" b="1" dirty="0">
                          <a:solidFill>
                            <a:schemeClr val="tx1"/>
                          </a:solidFill>
                          <a:latin typeface="Century Gothic" panose="020B0502020202020204" pitchFamily="34" charset="0"/>
                        </a:rPr>
                        <a:t>4</a:t>
                      </a:r>
                    </a:p>
                  </a:txBody>
                  <a:tcPr anchor="ctr">
                    <a:solidFill>
                      <a:schemeClr val="accent4">
                        <a:lumMod val="20000"/>
                        <a:lumOff val="80000"/>
                      </a:schemeClr>
                    </a:solidFill>
                  </a:tcPr>
                </a:tc>
                <a:tc rowSpan="3">
                  <a:txBody>
                    <a:bodyPr/>
                    <a:lstStyle/>
                    <a:p>
                      <a:pPr algn="l"/>
                      <a:r>
                        <a:rPr lang="en-GB" sz="2000" b="0" dirty="0">
                          <a:solidFill>
                            <a:schemeClr val="tx1"/>
                          </a:solidFill>
                          <a:latin typeface="Century Gothic" panose="020B0502020202020204" pitchFamily="34" charset="0"/>
                        </a:rPr>
                        <a:t>El</a:t>
                      </a:r>
                      <a:r>
                        <a:rPr lang="en-GB" sz="2000" b="0" baseline="0" dirty="0">
                          <a:solidFill>
                            <a:schemeClr val="tx1"/>
                          </a:solidFill>
                          <a:latin typeface="Century Gothic" panose="020B0502020202020204" pitchFamily="34" charset="0"/>
                        </a:rPr>
                        <a:t> caballero está delante del</a:t>
                      </a:r>
                      <a:endParaRPr lang="en-GB" sz="2000" b="0" dirty="0">
                        <a:solidFill>
                          <a:schemeClr val="tx1"/>
                        </a:solidFill>
                        <a:latin typeface="Century Gothic" panose="020B0502020202020204" pitchFamily="34" charset="0"/>
                      </a:endParaRPr>
                    </a:p>
                  </a:txBody>
                  <a:tcPr anchor="ctr">
                    <a:solidFill>
                      <a:schemeClr val="accent4">
                        <a:lumMod val="20000"/>
                        <a:lumOff val="80000"/>
                      </a:schemeClr>
                    </a:solidFill>
                  </a:tcPr>
                </a:tc>
                <a:tc>
                  <a:txBody>
                    <a:bodyPr/>
                    <a:lstStyle/>
                    <a:p>
                      <a:r>
                        <a:rPr lang="en-GB" sz="2000" b="0" dirty="0">
                          <a:solidFill>
                            <a:schemeClr val="tx1"/>
                          </a:solidFill>
                          <a:latin typeface="Century Gothic" panose="020B0502020202020204" pitchFamily="34" charset="0"/>
                        </a:rPr>
                        <a:t>casa</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2589582004"/>
                  </a:ext>
                </a:extLst>
              </a:tr>
              <a:tr h="384806">
                <a:tc vMerge="1">
                  <a:txBody>
                    <a:bodyPr/>
                    <a:lstStyle/>
                    <a:p>
                      <a:endParaRPr lang="en-GB"/>
                    </a:p>
                  </a:txBody>
                  <a:tcPr/>
                </a:tc>
                <a:tc vMerge="1">
                  <a:txBody>
                    <a:bodyPr/>
                    <a:lstStyle/>
                    <a:p>
                      <a:endParaRPr lang="en-GB"/>
                    </a:p>
                  </a:txBody>
                  <a:tcPr/>
                </a:tc>
                <a:tc>
                  <a:txBody>
                    <a:bodyPr/>
                    <a:lstStyle/>
                    <a:p>
                      <a:r>
                        <a:rPr lang="en-GB" sz="2000" b="0" dirty="0">
                          <a:solidFill>
                            <a:schemeClr val="tx1"/>
                          </a:solidFill>
                          <a:latin typeface="Century Gothic" panose="020B0502020202020204" pitchFamily="34" charset="0"/>
                        </a:rPr>
                        <a:t>monumento</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1700366530"/>
                  </a:ext>
                </a:extLst>
              </a:tr>
              <a:tr h="384806">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could be either</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06386367"/>
                  </a:ext>
                </a:extLst>
              </a:tr>
              <a:tr h="384806">
                <a:tc rowSpan="3">
                  <a:txBody>
                    <a:bodyPr/>
                    <a:lstStyle/>
                    <a:p>
                      <a:pPr algn="ctr"/>
                      <a:r>
                        <a:rPr lang="en-GB" sz="2000" b="1" dirty="0">
                          <a:solidFill>
                            <a:schemeClr val="tx1"/>
                          </a:solidFill>
                          <a:latin typeface="Century Gothic" panose="020B0502020202020204" pitchFamily="34" charset="0"/>
                        </a:rPr>
                        <a:t>5</a:t>
                      </a:r>
                    </a:p>
                  </a:txBody>
                  <a:tcPr anchor="ctr">
                    <a:solidFill>
                      <a:schemeClr val="accent4">
                        <a:lumMod val="20000"/>
                        <a:lumOff val="80000"/>
                      </a:schemeClr>
                    </a:solidFill>
                  </a:tcPr>
                </a:tc>
                <a:tc rowSpan="3">
                  <a:txBody>
                    <a:bodyPr/>
                    <a:lstStyle/>
                    <a:p>
                      <a:pPr algn="l"/>
                      <a:r>
                        <a:rPr lang="en-GB" sz="2000" b="0" dirty="0">
                          <a:solidFill>
                            <a:schemeClr val="tx1"/>
                          </a:solidFill>
                          <a:latin typeface="Century Gothic" panose="020B0502020202020204" pitchFamily="34" charset="0"/>
                        </a:rPr>
                        <a:t>El tren</a:t>
                      </a:r>
                      <a:r>
                        <a:rPr lang="en-GB" sz="2000" b="0" baseline="0" dirty="0">
                          <a:solidFill>
                            <a:schemeClr val="tx1"/>
                          </a:solidFill>
                          <a:latin typeface="Century Gothic" panose="020B0502020202020204" pitchFamily="34" charset="0"/>
                        </a:rPr>
                        <a:t> no está fuera de la</a:t>
                      </a:r>
                      <a:endParaRPr lang="en-GB" sz="2000" b="0" dirty="0">
                        <a:solidFill>
                          <a:schemeClr val="tx1"/>
                        </a:solidFill>
                        <a:latin typeface="Century Gothic" panose="020B0502020202020204" pitchFamily="34" charset="0"/>
                      </a:endParaRPr>
                    </a:p>
                  </a:txBody>
                  <a:tcPr anchor="ctr">
                    <a:solidFill>
                      <a:schemeClr val="accent4">
                        <a:lumMod val="20000"/>
                        <a:lumOff val="80000"/>
                      </a:schemeClr>
                    </a:solidFill>
                  </a:tcPr>
                </a:tc>
                <a:tc>
                  <a:txBody>
                    <a:bodyPr/>
                    <a:lstStyle/>
                    <a:p>
                      <a:r>
                        <a:rPr lang="en-GB" sz="2000" b="0" dirty="0">
                          <a:solidFill>
                            <a:schemeClr val="tx1"/>
                          </a:solidFill>
                          <a:latin typeface="Century Gothic" panose="020B0502020202020204" pitchFamily="34" charset="0"/>
                        </a:rPr>
                        <a:t>estación (f)</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3000374810"/>
                  </a:ext>
                </a:extLst>
              </a:tr>
              <a:tr h="384806">
                <a:tc vMerge="1">
                  <a:txBody>
                    <a:bodyPr/>
                    <a:lstStyle/>
                    <a:p>
                      <a:pPr algn="ctr"/>
                      <a:endParaRPr lang="en-GB" sz="2000" b="1"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000" b="0" dirty="0">
                        <a:solidFill>
                          <a:srgbClr val="002060"/>
                        </a:solidFill>
                        <a:latin typeface="Century Gothic" panose="020B0502020202020204" pitchFamily="34" charset="0"/>
                      </a:endParaRPr>
                    </a:p>
                  </a:txBody>
                  <a:tcPr anchor="ctr">
                    <a:solidFill>
                      <a:srgbClr val="FDEFE3"/>
                    </a:solidFill>
                  </a:tcPr>
                </a:tc>
                <a:tc>
                  <a:txBody>
                    <a:bodyPr/>
                    <a:lstStyle/>
                    <a:p>
                      <a:r>
                        <a:rPr lang="en-GB" sz="2000" b="0" dirty="0">
                          <a:solidFill>
                            <a:schemeClr val="tx1"/>
                          </a:solidFill>
                          <a:latin typeface="Century Gothic" panose="020B0502020202020204" pitchFamily="34" charset="0"/>
                        </a:rPr>
                        <a:t>pueblo</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59992495"/>
                  </a:ext>
                </a:extLst>
              </a:tr>
              <a:tr h="384806">
                <a:tc vMerge="1">
                  <a:txBody>
                    <a:bodyPr/>
                    <a:lstStyle/>
                    <a:p>
                      <a:pPr algn="ctr"/>
                      <a:endParaRPr lang="en-GB" sz="2000" b="1"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000" b="0" dirty="0">
                        <a:solidFill>
                          <a:srgbClr val="002060"/>
                        </a:solidFill>
                        <a:latin typeface="Century Gothic" panose="020B0502020202020204" pitchFamily="34" charset="0"/>
                      </a:endParaRPr>
                    </a:p>
                  </a:txBody>
                  <a:tcPr anchor="ctr">
                    <a:solidFill>
                      <a:srgbClr val="FDEF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could be either</a:t>
                      </a:r>
                    </a:p>
                  </a:txBody>
                  <a:tcPr>
                    <a:solidFill>
                      <a:schemeClr val="accent4">
                        <a:lumMod val="20000"/>
                        <a:lumOff val="80000"/>
                      </a:schemeClr>
                    </a:solidFill>
                  </a:tcPr>
                </a:tc>
                <a:tc>
                  <a:txBody>
                    <a:bodyPr/>
                    <a:lstStyle/>
                    <a:p>
                      <a:endParaRPr lang="en-GB" sz="2000" b="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1343582197"/>
                  </a:ext>
                </a:extLst>
              </a:tr>
            </a:tbl>
          </a:graphicData>
        </a:graphic>
      </p:graphicFrame>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686" y="74095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073" y="231400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 y="10370"/>
            <a:ext cx="4330460" cy="400110"/>
          </a:xfrm>
          <a:prstGeom prst="rect">
            <a:avLst/>
          </a:prstGeom>
          <a:noFill/>
        </p:spPr>
        <p:txBody>
          <a:bodyPr wrap="square" rtlCol="0">
            <a:spAutoFit/>
          </a:bodyPr>
          <a:lstStyle/>
          <a:p>
            <a:r>
              <a:rPr lang="en-GB" sz="2000" b="1" dirty="0">
                <a:latin typeface="Century Gothic" panose="020B0502020202020204" pitchFamily="34" charset="0"/>
              </a:rPr>
              <a:t>¿Dónde </a:t>
            </a:r>
            <a:r>
              <a:rPr lang="en-GB" sz="2000" b="1" dirty="0" err="1">
                <a:latin typeface="Century Gothic" panose="020B0502020202020204" pitchFamily="34" charset="0"/>
              </a:rPr>
              <a:t>está</a:t>
            </a:r>
            <a:r>
              <a:rPr lang="en-GB" sz="2000" b="1" dirty="0">
                <a:latin typeface="Century Gothic" panose="020B0502020202020204" pitchFamily="34" charset="0"/>
              </a:rPr>
              <a:t> la persona/el </a:t>
            </a:r>
            <a:r>
              <a:rPr lang="en-GB" sz="2000" b="1" dirty="0" err="1">
                <a:latin typeface="Century Gothic" panose="020B0502020202020204" pitchFamily="34" charset="0"/>
              </a:rPr>
              <a:t>lugar</a:t>
            </a:r>
            <a:r>
              <a:rPr lang="en-GB" sz="2000" b="1" dirty="0">
                <a:latin typeface="Century Gothic" panose="020B0502020202020204" pitchFamily="34" charset="0"/>
              </a:rPr>
              <a:t>?</a:t>
            </a:r>
          </a:p>
        </p:txBody>
      </p:sp>
      <p:sp>
        <p:nvSpPr>
          <p:cNvPr id="18" name="TextBox 17"/>
          <p:cNvSpPr txBox="1"/>
          <p:nvPr/>
        </p:nvSpPr>
        <p:spPr>
          <a:xfrm>
            <a:off x="4199084" y="17061"/>
            <a:ext cx="3953987" cy="400110"/>
          </a:xfrm>
          <a:prstGeom prst="rect">
            <a:avLst/>
          </a:prstGeom>
          <a:noFill/>
        </p:spPr>
        <p:txBody>
          <a:bodyPr wrap="square" rtlCol="0">
            <a:spAutoFit/>
          </a:bodyPr>
          <a:lstStyle/>
          <a:p>
            <a:r>
              <a:rPr lang="en-GB" sz="2000" b="1" dirty="0">
                <a:latin typeface="Century Gothic" panose="020B0502020202020204" pitchFamily="34" charset="0"/>
              </a:rPr>
              <a:t>Marca la opción correcta.</a:t>
            </a:r>
            <a:endParaRPr lang="en-GB" sz="2000" dirty="0"/>
          </a:p>
        </p:txBody>
      </p:sp>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395" y="27194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4080" y="427562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637011" y="400110"/>
            <a:ext cx="45719" cy="121575"/>
          </a:xfrm>
          <a:solidFill>
            <a:srgbClr val="C00000"/>
          </a:solidFill>
          <a:ln>
            <a:solidFill>
              <a:srgbClr val="C00000"/>
            </a:solidFill>
          </a:ln>
        </p:spPr>
        <p:txBody>
          <a:bodyPr>
            <a:normAutofit fontScale="90000"/>
          </a:bodyPr>
          <a:lstStyle/>
          <a:p>
            <a:r>
              <a:rPr lang="en-GB" sz="100" b="1" dirty="0">
                <a:solidFill>
                  <a:prstClr val="white"/>
                </a:solidFill>
              </a:rPr>
              <a:t>leer</a:t>
            </a:r>
            <a:endParaRPr lang="en-US" sz="100" dirty="0"/>
          </a:p>
        </p:txBody>
      </p:sp>
      <p:pic>
        <p:nvPicPr>
          <p:cNvPr id="2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460" y="5108183"/>
            <a:ext cx="409881" cy="427138"/>
          </a:xfrm>
          <a:prstGeom prst="rect">
            <a:avLst/>
          </a:prstGeom>
          <a:noFill/>
          <a:extLst>
            <a:ext uri="{909E8E84-426E-40DD-AFC4-6F175D3DCCD1}">
              <a14:hiddenFill xmlns:a14="http://schemas.microsoft.com/office/drawing/2010/main">
                <a:solidFill>
                  <a:srgbClr val="FFFFFF"/>
                </a:solidFill>
              </a14:hiddenFill>
            </a:ext>
          </a:extLst>
        </p:spPr>
      </p:pic>
      <p:sp>
        <p:nvSpPr>
          <p:cNvPr id="48" name="Flowchart: Decision 47"/>
          <p:cNvSpPr/>
          <p:nvPr/>
        </p:nvSpPr>
        <p:spPr>
          <a:xfrm>
            <a:off x="7070640" y="703394"/>
            <a:ext cx="5054905" cy="3295663"/>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49" name="Picture 6" descr="http://www.clker.com/cliparts/2/e/b/c/1206570767847217711nicubunu_RPG_map_symbols_Round_Tower.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838" y="615386"/>
            <a:ext cx="1446545" cy="2059605"/>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rot="190464">
            <a:off x="7888091" y="1590150"/>
            <a:ext cx="530485" cy="438911"/>
            <a:chOff x="3211869" y="2150013"/>
            <a:chExt cx="712162" cy="551550"/>
          </a:xfrm>
          <a:effectLst>
            <a:outerShdw blurRad="50800" dist="38100" dir="5400000" algn="t" rotWithShape="0">
              <a:prstClr val="black">
                <a:alpha val="40000"/>
              </a:prstClr>
            </a:outerShdw>
          </a:effectLst>
        </p:grpSpPr>
        <p:sp>
          <p:nvSpPr>
            <p:cNvPr id="51" name="Flowchart: Delay 5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ectangle 5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3" name="Rectangle 5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cxnSp>
          <p:nvCxnSpPr>
            <p:cNvPr id="54" name="Straight Connector 5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2" name="Flowchart: Delay 61"/>
          <p:cNvSpPr/>
          <p:nvPr/>
        </p:nvSpPr>
        <p:spPr>
          <a:xfrm rot="16200000">
            <a:off x="10512562" y="3132607"/>
            <a:ext cx="1648967" cy="12280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354" y="2929891"/>
            <a:ext cx="1401342" cy="1785781"/>
          </a:xfrm>
          <a:prstGeom prst="rect">
            <a:avLst/>
          </a:prstGeom>
        </p:spPr>
      </p:pic>
      <p:pic>
        <p:nvPicPr>
          <p:cNvPr id="64" name="Picture 6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6932032" y="2869119"/>
            <a:ext cx="1078805" cy="1209823"/>
          </a:xfrm>
          <a:prstGeom prst="rect">
            <a:avLst/>
          </a:prstGeom>
        </p:spPr>
      </p:pic>
      <p:sp>
        <p:nvSpPr>
          <p:cNvPr id="35" name="Rounded Rectangle 34"/>
          <p:cNvSpPr/>
          <p:nvPr/>
        </p:nvSpPr>
        <p:spPr>
          <a:xfrm>
            <a:off x="8770592" y="5254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t_ _ _ _</a:t>
            </a:r>
          </a:p>
        </p:txBody>
      </p:sp>
      <p:sp>
        <p:nvSpPr>
          <p:cNvPr id="36" name="Rounded Rectangle 35"/>
          <p:cNvSpPr/>
          <p:nvPr/>
        </p:nvSpPr>
        <p:spPr>
          <a:xfrm>
            <a:off x="8770592" y="5254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la </a:t>
            </a:r>
            <a:r>
              <a:rPr lang="en-GB" sz="2400" b="1" dirty="0" err="1">
                <a:solidFill>
                  <a:schemeClr val="tx1"/>
                </a:solidFill>
              </a:rPr>
              <a:t>torre</a:t>
            </a:r>
            <a:endParaRPr lang="en-GB" sz="2400" b="1" dirty="0">
              <a:solidFill>
                <a:schemeClr val="tx1"/>
              </a:solidFill>
            </a:endParaRPr>
          </a:p>
        </p:txBody>
      </p:sp>
      <p:sp>
        <p:nvSpPr>
          <p:cNvPr id="37" name="Rounded Rectangle 36"/>
          <p:cNvSpPr/>
          <p:nvPr/>
        </p:nvSpPr>
        <p:spPr>
          <a:xfrm>
            <a:off x="9841014" y="139651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p_ _ _ _</a:t>
            </a:r>
          </a:p>
        </p:txBody>
      </p:sp>
      <p:sp>
        <p:nvSpPr>
          <p:cNvPr id="38" name="Rounded Rectangle 37"/>
          <p:cNvSpPr/>
          <p:nvPr/>
        </p:nvSpPr>
        <p:spPr>
          <a:xfrm>
            <a:off x="9841014" y="139651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la plaza</a:t>
            </a:r>
          </a:p>
        </p:txBody>
      </p:sp>
      <p:sp>
        <p:nvSpPr>
          <p:cNvPr id="40" name="Rounded Rectangle 39"/>
          <p:cNvSpPr/>
          <p:nvPr/>
        </p:nvSpPr>
        <p:spPr>
          <a:xfrm>
            <a:off x="7235282" y="408732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f_ _ _</a:t>
            </a:r>
          </a:p>
        </p:txBody>
      </p:sp>
      <p:sp>
        <p:nvSpPr>
          <p:cNvPr id="41" name="Rounded Rectangle 40"/>
          <p:cNvSpPr/>
          <p:nvPr/>
        </p:nvSpPr>
        <p:spPr>
          <a:xfrm>
            <a:off x="7235282" y="408732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la flor</a:t>
            </a:r>
          </a:p>
        </p:txBody>
      </p:sp>
      <p:sp>
        <p:nvSpPr>
          <p:cNvPr id="45" name="Rounded Rectangle 44"/>
          <p:cNvSpPr/>
          <p:nvPr/>
        </p:nvSpPr>
        <p:spPr>
          <a:xfrm>
            <a:off x="10299983" y="479458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p_ _ _ _</a:t>
            </a:r>
          </a:p>
        </p:txBody>
      </p:sp>
      <p:sp>
        <p:nvSpPr>
          <p:cNvPr id="46" name="Rounded Rectangle 45"/>
          <p:cNvSpPr/>
          <p:nvPr/>
        </p:nvSpPr>
        <p:spPr>
          <a:xfrm>
            <a:off x="10299983" y="479458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d_ _ _</a:t>
            </a:r>
          </a:p>
        </p:txBody>
      </p:sp>
      <p:sp>
        <p:nvSpPr>
          <p:cNvPr id="47" name="Rounded Rectangle 46"/>
          <p:cNvSpPr/>
          <p:nvPr/>
        </p:nvSpPr>
        <p:spPr>
          <a:xfrm>
            <a:off x="10299983" y="480253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la </a:t>
            </a:r>
            <a:r>
              <a:rPr lang="en-GB" sz="2400" b="1" dirty="0" err="1">
                <a:solidFill>
                  <a:schemeClr val="tx1"/>
                </a:solidFill>
              </a:rPr>
              <a:t>dama</a:t>
            </a:r>
            <a:endParaRPr lang="en-GB" sz="2400" b="1" dirty="0">
              <a:solidFill>
                <a:schemeClr val="tx1"/>
              </a:solidFill>
            </a:endParaRPr>
          </a:p>
        </p:txBody>
      </p:sp>
      <p:pic>
        <p:nvPicPr>
          <p:cNvPr id="65" name="Picture 4" descr="http://www.clker.com/cliparts/o/q/7/Q/k/y/historic-soldier-on-a-horse-m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426" y="4962746"/>
            <a:ext cx="1324337" cy="1360745"/>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66"/>
          <p:cNvSpPr/>
          <p:nvPr/>
        </p:nvSpPr>
        <p:spPr>
          <a:xfrm>
            <a:off x="8741028" y="5616420"/>
            <a:ext cx="289598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c_ _ _ _ _ _ _ _</a:t>
            </a:r>
          </a:p>
        </p:txBody>
      </p:sp>
      <p:sp>
        <p:nvSpPr>
          <p:cNvPr id="69" name="Rounded Rectangle 68"/>
          <p:cNvSpPr/>
          <p:nvPr/>
        </p:nvSpPr>
        <p:spPr>
          <a:xfrm>
            <a:off x="8741028" y="5624370"/>
            <a:ext cx="289598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el caballero</a:t>
            </a:r>
          </a:p>
        </p:txBody>
      </p:sp>
      <p:sp>
        <p:nvSpPr>
          <p:cNvPr id="71" name="Rounded Rectangle 70"/>
          <p:cNvSpPr/>
          <p:nvPr/>
        </p:nvSpPr>
        <p:spPr>
          <a:xfrm>
            <a:off x="8273223" y="2800981"/>
            <a:ext cx="200228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b_ _ _ _ _</a:t>
            </a:r>
          </a:p>
        </p:txBody>
      </p:sp>
      <p:sp>
        <p:nvSpPr>
          <p:cNvPr id="72" name="Rounded Rectangle 71"/>
          <p:cNvSpPr/>
          <p:nvPr/>
        </p:nvSpPr>
        <p:spPr>
          <a:xfrm>
            <a:off x="8263464" y="2807359"/>
            <a:ext cx="200228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el </a:t>
            </a:r>
            <a:r>
              <a:rPr lang="en-GB" sz="2400" b="1" dirty="0" err="1">
                <a:solidFill>
                  <a:schemeClr val="tx1"/>
                </a:solidFill>
              </a:rPr>
              <a:t>balcón</a:t>
            </a:r>
            <a:endParaRPr lang="en-GB" sz="2400" b="1" dirty="0">
              <a:solidFill>
                <a:schemeClr val="tx1"/>
              </a:solidFill>
            </a:endParaRPr>
          </a:p>
        </p:txBody>
      </p:sp>
      <p:cxnSp>
        <p:nvCxnSpPr>
          <p:cNvPr id="5" name="Straight Arrow Connector 4"/>
          <p:cNvCxnSpPr/>
          <p:nvPr/>
        </p:nvCxnSpPr>
        <p:spPr>
          <a:xfrm flipH="1" flipV="1">
            <a:off x="8104484" y="2177209"/>
            <a:ext cx="12872" cy="752682"/>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7612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6" grpId="0" animBg="1"/>
      <p:bldP spid="38" grpId="0" animBg="1"/>
      <p:bldP spid="41" grpId="0" animBg="1"/>
      <p:bldP spid="47" grpId="0" animBg="1"/>
      <p:bldP spid="69" grpId="0" animBg="1"/>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2211915"/>
              </p:ext>
            </p:extLst>
          </p:nvPr>
        </p:nvGraphicFramePr>
        <p:xfrm>
          <a:off x="43801" y="2024586"/>
          <a:ext cx="2865777" cy="3634423"/>
        </p:xfrm>
        <a:graphic>
          <a:graphicData uri="http://schemas.openxmlformats.org/drawingml/2006/table">
            <a:tbl>
              <a:tblPr firstRow="1" bandRow="1">
                <a:tableStyleId>{8A107856-5554-42FB-B03E-39F5DBC370BA}</a:tableStyleId>
              </a:tblPr>
              <a:tblGrid>
                <a:gridCol w="872796">
                  <a:extLst>
                    <a:ext uri="{9D8B030D-6E8A-4147-A177-3AD203B41FA5}">
                      <a16:colId xmlns:a16="http://schemas.microsoft.com/office/drawing/2014/main" val="3826511760"/>
                    </a:ext>
                  </a:extLst>
                </a:gridCol>
                <a:gridCol w="861549">
                  <a:extLst>
                    <a:ext uri="{9D8B030D-6E8A-4147-A177-3AD203B41FA5}">
                      <a16:colId xmlns:a16="http://schemas.microsoft.com/office/drawing/2014/main" val="2766133930"/>
                    </a:ext>
                  </a:extLst>
                </a:gridCol>
                <a:gridCol w="1131432">
                  <a:extLst>
                    <a:ext uri="{9D8B030D-6E8A-4147-A177-3AD203B41FA5}">
                      <a16:colId xmlns:a16="http://schemas.microsoft.com/office/drawing/2014/main" val="1055200239"/>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chemeClr val="tx1"/>
                          </a:solidFill>
                          <a:latin typeface="Century Gothic" panose="020B0502020202020204" pitchFamily="34" charset="0"/>
                        </a:rPr>
                        <a:t>del</a:t>
                      </a:r>
                    </a:p>
                  </a:txBody>
                  <a:tcPr anchor="ctr"/>
                </a:tc>
                <a:tc>
                  <a:txBody>
                    <a:bodyPr/>
                    <a:lstStyle/>
                    <a:p>
                      <a:pPr algn="ctr"/>
                      <a:r>
                        <a:rPr lang="en-GB" sz="2000" b="1" dirty="0">
                          <a:solidFill>
                            <a:schemeClr val="tx1"/>
                          </a:solidFill>
                          <a:latin typeface="Century Gothic" panose="020B0502020202020204" pitchFamily="34" charset="0"/>
                        </a:rPr>
                        <a:t>de la</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tc>
                  <a:txBody>
                    <a:bodyPr/>
                    <a:lstStyle/>
                    <a:p>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245996"/>
                  </a:ext>
                </a:extLst>
              </a:tr>
            </a:tbl>
          </a:graphicData>
        </a:graphic>
      </p:graphicFrame>
      <p:sp>
        <p:nvSpPr>
          <p:cNvPr id="5" name="Action Button: Custom 4">
            <a:hlinkClick r:id="" action="ppaction://noaction" highlightClick="1">
              <a:snd r:embed="rId3" name="1. El tren está lejos de la...wav"/>
            </a:hlinkClick>
          </p:cNvPr>
          <p:cNvSpPr/>
          <p:nvPr/>
        </p:nvSpPr>
        <p:spPr>
          <a:xfrm>
            <a:off x="305344" y="261305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 name="Action Button: Custom 5">
            <a:hlinkClick r:id="" action="ppaction://noaction" highlightClick="1">
              <a:snd r:embed="rId4" name="2. El coche blanco está cerca del...wav"/>
            </a:hlinkClick>
          </p:cNvPr>
          <p:cNvSpPr/>
          <p:nvPr/>
        </p:nvSpPr>
        <p:spPr>
          <a:xfrm>
            <a:off x="305343" y="3159025"/>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Action Button: Custom 6">
            <a:hlinkClick r:id="" action="ppaction://noaction" highlightClick="1">
              <a:snd r:embed="rId5" name="3. El profesor está delante de la… .wav"/>
            </a:hlinkClick>
          </p:cNvPr>
          <p:cNvSpPr/>
          <p:nvPr/>
        </p:nvSpPr>
        <p:spPr>
          <a:xfrm>
            <a:off x="305343" y="3685933"/>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8" name="Action Button: Custom 7">
            <a:hlinkClick r:id="" action="ppaction://noaction" highlightClick="1">
              <a:snd r:embed="rId6" name="4. La autora está fuera del...wav"/>
            </a:hlinkClick>
          </p:cNvPr>
          <p:cNvSpPr/>
          <p:nvPr/>
        </p:nvSpPr>
        <p:spPr>
          <a:xfrm>
            <a:off x="305343" y="4208604"/>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9" name="Action Button: Custom 8">
            <a:hlinkClick r:id="" action="ppaction://noaction" highlightClick="1">
              <a:snd r:embed="rId7" name="5. La directora está detrás de la...wav"/>
            </a:hlinkClick>
          </p:cNvPr>
          <p:cNvSpPr/>
          <p:nvPr/>
        </p:nvSpPr>
        <p:spPr>
          <a:xfrm>
            <a:off x="305343" y="471321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0" name="Action Button: Custom 9">
            <a:hlinkClick r:id="" action="ppaction://noaction" highlightClick="1">
              <a:snd r:embed="rId8" name="6. El compañero está debajo de la...wav"/>
            </a:hlinkClick>
          </p:cNvPr>
          <p:cNvSpPr/>
          <p:nvPr/>
        </p:nvSpPr>
        <p:spPr>
          <a:xfrm>
            <a:off x="305343" y="5233162"/>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5204" y="2540336"/>
            <a:ext cx="522871" cy="54465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7336" y="4616910"/>
            <a:ext cx="522871" cy="544657"/>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2478" y="3062514"/>
            <a:ext cx="522871" cy="54465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7336" y="3561614"/>
            <a:ext cx="522871" cy="544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0674" y="4107114"/>
            <a:ext cx="522871" cy="54465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5687" y="5127549"/>
            <a:ext cx="522871" cy="544657"/>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3764503498"/>
              </p:ext>
            </p:extLst>
          </p:nvPr>
        </p:nvGraphicFramePr>
        <p:xfrm>
          <a:off x="2981376" y="2024586"/>
          <a:ext cx="9140284" cy="3634915"/>
        </p:xfrm>
        <a:graphic>
          <a:graphicData uri="http://schemas.openxmlformats.org/drawingml/2006/table">
            <a:tbl>
              <a:tblPr firstRow="1" bandRow="1">
                <a:tableStyleId>{8A107856-5554-42FB-B03E-39F5DBC370BA}</a:tableStyleId>
              </a:tblPr>
              <a:tblGrid>
                <a:gridCol w="1606968">
                  <a:extLst>
                    <a:ext uri="{9D8B030D-6E8A-4147-A177-3AD203B41FA5}">
                      <a16:colId xmlns:a16="http://schemas.microsoft.com/office/drawing/2014/main" val="3826511760"/>
                    </a:ext>
                  </a:extLst>
                </a:gridCol>
                <a:gridCol w="1460528">
                  <a:extLst>
                    <a:ext uri="{9D8B030D-6E8A-4147-A177-3AD203B41FA5}">
                      <a16:colId xmlns:a16="http://schemas.microsoft.com/office/drawing/2014/main" val="2766133930"/>
                    </a:ext>
                  </a:extLst>
                </a:gridCol>
                <a:gridCol w="6072788">
                  <a:extLst>
                    <a:ext uri="{9D8B030D-6E8A-4147-A177-3AD203B41FA5}">
                      <a16:colId xmlns:a16="http://schemas.microsoft.com/office/drawing/2014/main" val="1055200239"/>
                    </a:ext>
                  </a:extLst>
                </a:gridCol>
              </a:tblGrid>
              <a:tr h="526129">
                <a:tc gridSpan="2">
                  <a:txBody>
                    <a:bodyPr/>
                    <a:lstStyle/>
                    <a:p>
                      <a:pPr algn="ctr"/>
                      <a:r>
                        <a:rPr lang="en-GB" sz="1800" b="1" baseline="0" dirty="0">
                          <a:solidFill>
                            <a:schemeClr val="tx1"/>
                          </a:solidFill>
                          <a:latin typeface="Century Gothic" panose="020B0502020202020204" pitchFamily="34" charset="0"/>
                        </a:rPr>
                        <a:t>la palabra correcta</a:t>
                      </a:r>
                      <a:endParaRPr lang="en-GB" sz="1800" b="1" dirty="0">
                        <a:solidFill>
                          <a:schemeClr val="tx1"/>
                        </a:solidFill>
                        <a:latin typeface="Century Gothic" panose="020B0502020202020204" pitchFamily="34" charset="0"/>
                      </a:endParaRPr>
                    </a:p>
                  </a:txBody>
                  <a:tcPr anchor="ctr"/>
                </a:tc>
                <a:tc hMerge="1">
                  <a:txBody>
                    <a:bodyPr/>
                    <a:lstStyle/>
                    <a:p>
                      <a:pPr algn="ctr"/>
                      <a:endParaRPr lang="en-GB" sz="2000" b="0" dirty="0">
                        <a:solidFill>
                          <a:srgbClr val="002060"/>
                        </a:solidFill>
                        <a:latin typeface="Century Gothic" panose="020B0502020202020204" pitchFamily="34" charset="0"/>
                      </a:endParaRPr>
                    </a:p>
                  </a:txBody>
                  <a:tcPr anchor="ctr"/>
                </a:tc>
                <a:tc>
                  <a:txBody>
                    <a:bodyPr/>
                    <a:lstStyle/>
                    <a:p>
                      <a:pPr algn="ctr"/>
                      <a:r>
                        <a:rPr lang="en-GB" sz="1800" b="1" dirty="0">
                          <a:solidFill>
                            <a:schemeClr val="tx1"/>
                          </a:solidFill>
                          <a:latin typeface="Century Gothic" panose="020B0502020202020204" pitchFamily="34" charset="0"/>
                        </a:rPr>
                        <a:t>¿Cómo se dice en inglés?</a:t>
                      </a:r>
                    </a:p>
                  </a:txBody>
                  <a:tcPr anchor="ctr"/>
                </a:tc>
                <a:extLst>
                  <a:ext uri="{0D108BD9-81ED-4DB2-BD59-A6C34878D82A}">
                    <a16:rowId xmlns:a16="http://schemas.microsoft.com/office/drawing/2014/main" val="1673340455"/>
                  </a:ext>
                </a:extLst>
              </a:tr>
              <a:tr h="495364">
                <a:tc>
                  <a:txBody>
                    <a:bodyPr/>
                    <a:lstStyle/>
                    <a:p>
                      <a:pPr algn="ctr"/>
                      <a:r>
                        <a:rPr lang="en-GB" sz="2000" b="0" dirty="0" err="1">
                          <a:solidFill>
                            <a:schemeClr val="tx1"/>
                          </a:solidFill>
                          <a:latin typeface="Century Gothic" panose="020B0502020202020204" pitchFamily="34" charset="0"/>
                        </a:rPr>
                        <a:t>oeste</a:t>
                      </a:r>
                      <a:r>
                        <a:rPr lang="en-GB" sz="2000" b="0" baseline="0" dirty="0">
                          <a:solidFill>
                            <a:schemeClr val="tx1"/>
                          </a:solidFill>
                          <a:latin typeface="Century Gothic" panose="020B0502020202020204" pitchFamily="34" charset="0"/>
                        </a:rPr>
                        <a:t> (m)</a:t>
                      </a:r>
                      <a:endParaRPr lang="en-GB" sz="2000" b="0" dirty="0">
                        <a:solidFill>
                          <a:schemeClr val="tx1"/>
                        </a:solidFill>
                        <a:latin typeface="Century Gothic" panose="020B0502020202020204" pitchFamily="34" charset="0"/>
                      </a:endParaRPr>
                    </a:p>
                  </a:txBody>
                  <a:tcPr anchor="ctr"/>
                </a:tc>
                <a:tc>
                  <a:txBody>
                    <a:bodyPr/>
                    <a:lstStyle/>
                    <a:p>
                      <a:pPr algn="ctr"/>
                      <a:r>
                        <a:rPr lang="en-GB" sz="2000" b="0" dirty="0">
                          <a:solidFill>
                            <a:schemeClr val="tx1"/>
                          </a:solidFill>
                          <a:latin typeface="Century Gothic" panose="020B0502020202020204" pitchFamily="34" charset="0"/>
                        </a:rPr>
                        <a:t>ciudad (f)</a:t>
                      </a:r>
                    </a:p>
                  </a:txBody>
                  <a:tcPr anchor="ctr"/>
                </a:tc>
                <a:tc>
                  <a:txBody>
                    <a:bodyPr/>
                    <a:lstStyle/>
                    <a:p>
                      <a:pPr algn="ctr"/>
                      <a:endParaRPr lang="en-GB" sz="2000" b="0" i="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4953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plaza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este</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86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estación (f)</a:t>
                      </a:r>
                    </a:p>
                  </a:txBody>
                  <a:tcPr anchor="ctr"/>
                </a:tc>
                <a:tc>
                  <a:txBody>
                    <a:bodyPr/>
                    <a:lstStyle/>
                    <a:p>
                      <a:pPr algn="ctr"/>
                      <a:r>
                        <a:rPr lang="en-GB" sz="2000" b="0" dirty="0" err="1">
                          <a:solidFill>
                            <a:schemeClr val="tx1"/>
                          </a:solidFill>
                          <a:latin typeface="Century Gothic" panose="020B0502020202020204" pitchFamily="34" charset="0"/>
                        </a:rPr>
                        <a:t>museo</a:t>
                      </a:r>
                      <a:endParaRPr lang="en-GB" sz="2000" b="0" dirty="0">
                        <a:solidFill>
                          <a:schemeClr val="tx1"/>
                        </a:solidFill>
                        <a:latin typeface="Century Gothic" panose="020B0502020202020204" pitchFamily="34" charset="0"/>
                      </a:endParaRPr>
                    </a:p>
                  </a:txBody>
                  <a:tcPr anchor="ctr"/>
                </a:tc>
                <a:tc>
                  <a:txBody>
                    <a:bodyPr/>
                    <a:lstStyle/>
                    <a:p>
                      <a:pPr algn="ctr"/>
                      <a:endParaRPr lang="en-GB" sz="2000" b="0" i="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4350">
                <a:tc>
                  <a:txBody>
                    <a:bodyPr/>
                    <a:lstStyle/>
                    <a:p>
                      <a:pPr algn="ctr"/>
                      <a:r>
                        <a:rPr lang="en-GB" sz="2000" b="0" dirty="0">
                          <a:solidFill>
                            <a:schemeClr val="tx1"/>
                          </a:solidFill>
                          <a:latin typeface="Century Gothic" panose="020B0502020202020204" pitchFamily="34" charset="0"/>
                        </a:rPr>
                        <a:t>escuela</a:t>
                      </a:r>
                    </a:p>
                  </a:txBody>
                  <a:tcPr anchor="ctr"/>
                </a:tc>
                <a:tc>
                  <a:txBody>
                    <a:bodyPr/>
                    <a:lstStyle/>
                    <a:p>
                      <a:pPr algn="ctr"/>
                      <a:r>
                        <a:rPr lang="en-GB" sz="2000" b="0" dirty="0">
                          <a:solidFill>
                            <a:schemeClr val="tx1"/>
                          </a:solidFill>
                          <a:latin typeface="Century Gothic" panose="020B0502020202020204" pitchFamily="34" charset="0"/>
                        </a:rPr>
                        <a:t>banco</a:t>
                      </a:r>
                    </a:p>
                  </a:txBody>
                  <a:tcPr anchor="ctr"/>
                </a:tc>
                <a:tc>
                  <a:txBody>
                    <a:bodyPr/>
                    <a:lstStyle/>
                    <a:p>
                      <a:pPr algn="ctr"/>
                      <a:r>
                        <a:rPr lang="en-GB" sz="2000" b="0" i="0" dirty="0">
                          <a:solidFill>
                            <a:schemeClr val="tx1"/>
                          </a:solidFill>
                          <a:latin typeface="Century Gothic" panose="020B0502020202020204" pitchFamily="34" charset="0"/>
                        </a:rPr>
                        <a:t>  </a:t>
                      </a:r>
                    </a:p>
                  </a:txBody>
                  <a:tcPr anchor="ctr"/>
                </a:tc>
                <a:extLst>
                  <a:ext uri="{0D108BD9-81ED-4DB2-BD59-A6C34878D82A}">
                    <a16:rowId xmlns:a16="http://schemas.microsoft.com/office/drawing/2014/main" val="2107718701"/>
                  </a:ext>
                </a:extLst>
              </a:tr>
              <a:tr h="495364">
                <a:tc>
                  <a:txBody>
                    <a:bodyPr/>
                    <a:lstStyle/>
                    <a:p>
                      <a:pPr algn="ctr"/>
                      <a:r>
                        <a:rPr lang="en-GB" sz="2000" b="0" dirty="0">
                          <a:solidFill>
                            <a:schemeClr val="tx1"/>
                          </a:solidFill>
                          <a:latin typeface="Century Gothic" panose="020B0502020202020204" pitchFamily="34" charset="0"/>
                        </a:rPr>
                        <a:t>tienda</a:t>
                      </a:r>
                    </a:p>
                  </a:txBody>
                  <a:tcPr anchor="ctr"/>
                </a:tc>
                <a:tc>
                  <a:txBody>
                    <a:bodyPr/>
                    <a:lstStyle/>
                    <a:p>
                      <a:pPr algn="ctr"/>
                      <a:r>
                        <a:rPr lang="en-GB" sz="2000" b="0" dirty="0" err="1">
                          <a:solidFill>
                            <a:schemeClr val="tx1"/>
                          </a:solidFill>
                          <a:latin typeface="Century Gothic" panose="020B0502020202020204" pitchFamily="34" charset="0"/>
                        </a:rPr>
                        <a:t>teatro</a:t>
                      </a:r>
                      <a:endParaRPr lang="en-GB" sz="2000" b="0" dirty="0">
                        <a:solidFill>
                          <a:schemeClr val="tx1"/>
                        </a:solidFill>
                        <a:latin typeface="Century Gothic" panose="020B0502020202020204" pitchFamily="34" charset="0"/>
                      </a:endParaRPr>
                    </a:p>
                  </a:txBody>
                  <a:tcPr anchor="ctr"/>
                </a:tc>
                <a:tc>
                  <a:txBody>
                    <a:bodyPr/>
                    <a:lstStyle/>
                    <a:p>
                      <a:pPr algn="ctr"/>
                      <a:endParaRPr lang="en-GB" sz="2000" b="0" i="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21906">
                <a:tc>
                  <a:txBody>
                    <a:bodyPr/>
                    <a:lstStyle/>
                    <a:p>
                      <a:pPr algn="ctr"/>
                      <a:r>
                        <a:rPr lang="en-GB" sz="2000" b="0" dirty="0">
                          <a:solidFill>
                            <a:schemeClr val="tx1"/>
                          </a:solidFill>
                          <a:latin typeface="Century Gothic" panose="020B0502020202020204" pitchFamily="34" charset="0"/>
                        </a:rPr>
                        <a:t>coche (m)</a:t>
                      </a:r>
                    </a:p>
                  </a:txBody>
                  <a:tcPr anchor="ctr"/>
                </a:tc>
                <a:tc>
                  <a:txBody>
                    <a:bodyPr/>
                    <a:lstStyle/>
                    <a:p>
                      <a:pPr algn="ctr"/>
                      <a:r>
                        <a:rPr lang="en-GB" sz="2000" b="0" dirty="0">
                          <a:solidFill>
                            <a:schemeClr val="tx1"/>
                          </a:solidFill>
                          <a:latin typeface="Century Gothic" panose="020B0502020202020204" pitchFamily="34" charset="0"/>
                        </a:rPr>
                        <a:t>mesa</a:t>
                      </a:r>
                    </a:p>
                  </a:txBody>
                  <a:tcPr anchor="ctr"/>
                </a:tc>
                <a:tc>
                  <a:txBody>
                    <a:bodyPr/>
                    <a:lstStyle/>
                    <a:p>
                      <a:pPr algn="ctr"/>
                      <a:endParaRPr lang="en-GB" sz="20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245996"/>
                  </a:ext>
                </a:extLst>
              </a:tr>
            </a:tbl>
          </a:graphicData>
        </a:graphic>
      </p:graphicFrame>
      <p:sp>
        <p:nvSpPr>
          <p:cNvPr id="27" name="Oval 26"/>
          <p:cNvSpPr/>
          <p:nvPr/>
        </p:nvSpPr>
        <p:spPr>
          <a:xfrm>
            <a:off x="4637325" y="2512034"/>
            <a:ext cx="1375969"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14141" y="875600"/>
            <a:ext cx="4267200" cy="400110"/>
          </a:xfrm>
          <a:prstGeom prst="rect">
            <a:avLst/>
          </a:prstGeom>
          <a:noFill/>
        </p:spPr>
        <p:txBody>
          <a:bodyPr wrap="square" rtlCol="0">
            <a:spAutoFit/>
          </a:bodyPr>
          <a:lstStyle/>
          <a:p>
            <a:r>
              <a:rPr lang="en-GB" sz="2000" b="1" dirty="0">
                <a:latin typeface="Century Gothic" panose="020B0502020202020204" pitchFamily="34" charset="0"/>
              </a:rPr>
              <a:t>¿</a:t>
            </a:r>
            <a:r>
              <a:rPr lang="en-GB" sz="2000" b="1" dirty="0" err="1">
                <a:latin typeface="Century Gothic" panose="020B0502020202020204" pitchFamily="34" charset="0"/>
              </a:rPr>
              <a:t>Qué</a:t>
            </a:r>
            <a:r>
              <a:rPr lang="en-GB" sz="2000" b="1" dirty="0">
                <a:latin typeface="Century Gothic" panose="020B0502020202020204" pitchFamily="34" charset="0"/>
              </a:rPr>
              <a:t> </a:t>
            </a:r>
            <a:r>
              <a:rPr lang="en-GB" sz="2000" b="1" dirty="0" err="1">
                <a:latin typeface="Century Gothic" panose="020B0502020202020204" pitchFamily="34" charset="0"/>
              </a:rPr>
              <a:t>escuchas</a:t>
            </a:r>
            <a:r>
              <a:rPr lang="en-GB" sz="2000" b="1" dirty="0">
                <a:latin typeface="Century Gothic" panose="020B0502020202020204" pitchFamily="34" charset="0"/>
              </a:rPr>
              <a:t>? ¿‘del’ o ‘de la’?</a:t>
            </a:r>
          </a:p>
        </p:txBody>
      </p:sp>
      <p:sp>
        <p:nvSpPr>
          <p:cNvPr id="33" name="TextBox 32"/>
          <p:cNvSpPr txBox="1"/>
          <p:nvPr/>
        </p:nvSpPr>
        <p:spPr>
          <a:xfrm>
            <a:off x="6130118" y="2612609"/>
            <a:ext cx="428353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train is far from the city.</a:t>
            </a:r>
          </a:p>
        </p:txBody>
      </p:sp>
      <p:sp>
        <p:nvSpPr>
          <p:cNvPr id="34" name="TextBox 33"/>
          <p:cNvSpPr txBox="1"/>
          <p:nvPr/>
        </p:nvSpPr>
        <p:spPr>
          <a:xfrm>
            <a:off x="6031949" y="3159025"/>
            <a:ext cx="502918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white car is near the east.</a:t>
            </a:r>
          </a:p>
        </p:txBody>
      </p:sp>
      <p:sp>
        <p:nvSpPr>
          <p:cNvPr id="35" name="TextBox 34"/>
          <p:cNvSpPr txBox="1"/>
          <p:nvPr/>
        </p:nvSpPr>
        <p:spPr>
          <a:xfrm>
            <a:off x="6031949" y="3647878"/>
            <a:ext cx="545886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(male) teacher is in front of the station.</a:t>
            </a:r>
          </a:p>
        </p:txBody>
      </p:sp>
      <p:sp>
        <p:nvSpPr>
          <p:cNvPr id="36" name="TextBox 35"/>
          <p:cNvSpPr txBox="1"/>
          <p:nvPr/>
        </p:nvSpPr>
        <p:spPr>
          <a:xfrm>
            <a:off x="6031949" y="4175952"/>
            <a:ext cx="514792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(female) author is outside the bank.</a:t>
            </a:r>
          </a:p>
        </p:txBody>
      </p:sp>
      <p:sp>
        <p:nvSpPr>
          <p:cNvPr id="37" name="TextBox 36"/>
          <p:cNvSpPr txBox="1"/>
          <p:nvPr/>
        </p:nvSpPr>
        <p:spPr>
          <a:xfrm>
            <a:off x="6068305" y="4709860"/>
            <a:ext cx="6913742" cy="369332"/>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The (female) director/</a:t>
            </a:r>
            <a:r>
              <a:rPr lang="en-GB" dirty="0" err="1">
                <a:solidFill>
                  <a:schemeClr val="accent1">
                    <a:lumMod val="50000"/>
                  </a:schemeClr>
                </a:solidFill>
                <a:latin typeface="Century Gothic" panose="020B0502020202020204" pitchFamily="34" charset="0"/>
              </a:rPr>
              <a:t>headteacher</a:t>
            </a:r>
            <a:r>
              <a:rPr lang="en-GB" dirty="0">
                <a:solidFill>
                  <a:schemeClr val="accent1">
                    <a:lumMod val="50000"/>
                  </a:schemeClr>
                </a:solidFill>
                <a:latin typeface="Century Gothic" panose="020B0502020202020204" pitchFamily="34" charset="0"/>
              </a:rPr>
              <a:t> is behind the shop.</a:t>
            </a:r>
          </a:p>
        </p:txBody>
      </p:sp>
      <p:sp>
        <p:nvSpPr>
          <p:cNvPr id="38" name="TextBox 37"/>
          <p:cNvSpPr txBox="1"/>
          <p:nvPr/>
        </p:nvSpPr>
        <p:spPr>
          <a:xfrm>
            <a:off x="6019759" y="5212991"/>
            <a:ext cx="558258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(male) classmate is under the table.</a:t>
            </a:r>
          </a:p>
        </p:txBody>
      </p:sp>
      <p:sp>
        <p:nvSpPr>
          <p:cNvPr id="44" name="Oval 43"/>
          <p:cNvSpPr/>
          <p:nvPr/>
        </p:nvSpPr>
        <p:spPr>
          <a:xfrm>
            <a:off x="4737938" y="3049863"/>
            <a:ext cx="1215576"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000255" y="3522864"/>
            <a:ext cx="1570565" cy="595151"/>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4642618" y="4118015"/>
            <a:ext cx="1317534"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3262888" y="4593677"/>
            <a:ext cx="1138561" cy="55272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892093" y="5132664"/>
            <a:ext cx="881356"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2909578" cy="647577"/>
          </a:xfrm>
        </p:spPr>
        <p:txBody>
          <a:bodyPr>
            <a:normAutofit/>
          </a:bodyPr>
          <a:lstStyle/>
          <a:p>
            <a:r>
              <a:rPr lang="en-GB" sz="2800" b="1" dirty="0">
                <a:solidFill>
                  <a:schemeClr val="bg1"/>
                </a:solidFill>
              </a:rPr>
              <a:t>¿</a:t>
            </a:r>
            <a:r>
              <a:rPr lang="en-GB" sz="2800" b="1" dirty="0" err="1">
                <a:solidFill>
                  <a:schemeClr val="bg1"/>
                </a:solidFill>
              </a:rPr>
              <a:t>Dónde</a:t>
            </a:r>
            <a:r>
              <a:rPr lang="en-GB" sz="2800" b="1" dirty="0">
                <a:solidFill>
                  <a:schemeClr val="bg1"/>
                </a:solidFill>
              </a:rPr>
              <a:t> </a:t>
            </a:r>
            <a:r>
              <a:rPr lang="en-GB" sz="2800" b="1" dirty="0" err="1">
                <a:solidFill>
                  <a:schemeClr val="bg1"/>
                </a:solidFill>
              </a:rPr>
              <a:t>está</a:t>
            </a:r>
            <a:r>
              <a:rPr lang="en-GB" sz="2800" b="1" dirty="0">
                <a:solidFill>
                  <a:schemeClr val="bg1"/>
                </a:solidFill>
              </a:rPr>
              <a:t>?</a:t>
            </a:r>
          </a:p>
        </p:txBody>
      </p:sp>
      <p:sp>
        <p:nvSpPr>
          <p:cNvPr id="41" name="Rounded Rectangle 11">
            <a:extLst>
              <a:ext uri="{FF2B5EF4-FFF2-40B4-BE49-F238E27FC236}">
                <a16:creationId xmlns:a16="http://schemas.microsoft.com/office/drawing/2014/main" id="{A316DD52-7894-4A75-969C-CA0645DA2978}"/>
              </a:ext>
            </a:extLst>
          </p:cNvPr>
          <p:cNvSpPr/>
          <p:nvPr/>
        </p:nvSpPr>
        <p:spPr>
          <a:xfrm>
            <a:off x="9753600" y="258166"/>
            <a:ext cx="2174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
        <p:nvSpPr>
          <p:cNvPr id="42" name="TextBox 41">
            <a:extLst>
              <a:ext uri="{FF2B5EF4-FFF2-40B4-BE49-F238E27FC236}">
                <a16:creationId xmlns:a16="http://schemas.microsoft.com/office/drawing/2014/main" id="{F37966B8-5137-452A-A6ED-CC4D3B88B9EF}"/>
              </a:ext>
            </a:extLst>
          </p:cNvPr>
          <p:cNvSpPr txBox="1"/>
          <p:nvPr/>
        </p:nvSpPr>
        <p:spPr>
          <a:xfrm>
            <a:off x="114141" y="1291151"/>
            <a:ext cx="112899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Ahora</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marca</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la palabra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correcta</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y escribe la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frase</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completa</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inglés</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547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P spid="34" grpId="0"/>
      <p:bldP spid="35" grpId="0"/>
      <p:bldP spid="36" grpId="0"/>
      <p:bldP spid="37" grpId="0"/>
      <p:bldP spid="38" grpId="0"/>
      <p:bldP spid="44" grpId="0" animBg="1"/>
      <p:bldP spid="45" grpId="0" animBg="1"/>
      <p:bldP spid="46" grpId="0" animBg="1"/>
      <p:bldP spid="47" grpId="0" animBg="1"/>
      <p:bldP spid="48" grpId="0" animBg="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BB8758E1-D5EA-4F2B-A733-841575121C3E}"/>
              </a:ext>
            </a:extLst>
          </p:cNvPr>
          <p:cNvGraphicFramePr>
            <a:graphicFrameLocks noGrp="1"/>
          </p:cNvGraphicFramePr>
          <p:nvPr>
            <p:extLst>
              <p:ext uri="{D42A27DB-BD31-4B8C-83A1-F6EECF244321}">
                <p14:modId xmlns:p14="http://schemas.microsoft.com/office/powerpoint/2010/main" val="2032920061"/>
              </p:ext>
            </p:extLst>
          </p:nvPr>
        </p:nvGraphicFramePr>
        <p:xfrm>
          <a:off x="3433561" y="1581675"/>
          <a:ext cx="5639684" cy="3292820"/>
        </p:xfrm>
        <a:graphic>
          <a:graphicData uri="http://schemas.openxmlformats.org/drawingml/2006/table">
            <a:tbl>
              <a:tblPr firstRow="1" bandRow="1">
                <a:tableStyleId>{5940675A-B579-460E-94D1-54222C63F5DA}</a:tableStyleId>
              </a:tblPr>
              <a:tblGrid>
                <a:gridCol w="2819842">
                  <a:extLst>
                    <a:ext uri="{9D8B030D-6E8A-4147-A177-3AD203B41FA5}">
                      <a16:colId xmlns:a16="http://schemas.microsoft.com/office/drawing/2014/main" val="427699286"/>
                    </a:ext>
                  </a:extLst>
                </a:gridCol>
                <a:gridCol w="2819842">
                  <a:extLst>
                    <a:ext uri="{9D8B030D-6E8A-4147-A177-3AD203B41FA5}">
                      <a16:colId xmlns:a16="http://schemas.microsoft.com/office/drawing/2014/main" val="3416317680"/>
                    </a:ext>
                  </a:extLst>
                </a:gridCol>
              </a:tblGrid>
              <a:tr h="658564">
                <a:tc>
                  <a:txBody>
                    <a:bodyPr/>
                    <a:lstStyle/>
                    <a:p>
                      <a:endParaRPr lang="en-GB" dirty="0"/>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35994215"/>
                  </a:ext>
                </a:extLst>
              </a:tr>
              <a:tr h="658564">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47729722"/>
                  </a:ext>
                </a:extLst>
              </a:tr>
              <a:tr h="658564">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223794081"/>
                  </a:ext>
                </a:extLst>
              </a:tr>
              <a:tr h="658564">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836371259"/>
                  </a:ext>
                </a:extLst>
              </a:tr>
              <a:tr h="658564">
                <a:tc>
                  <a:txBody>
                    <a:bodyPr/>
                    <a:lstStyle/>
                    <a:p>
                      <a:endParaRPr lang="en-GB"/>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dirty="0"/>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877133120"/>
                  </a:ext>
                </a:extLst>
              </a:tr>
            </a:tbl>
          </a:graphicData>
        </a:graphic>
      </p:graphicFrame>
      <p:sp>
        <p:nvSpPr>
          <p:cNvPr id="33" name="TextBox 32"/>
          <p:cNvSpPr txBox="1"/>
          <p:nvPr/>
        </p:nvSpPr>
        <p:spPr>
          <a:xfrm>
            <a:off x="3662650" y="1668363"/>
            <a:ext cx="34551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work, working</a:t>
            </a:r>
          </a:p>
        </p:txBody>
      </p:sp>
      <p:sp>
        <p:nvSpPr>
          <p:cNvPr id="34" name="TextBox 33"/>
          <p:cNvSpPr txBox="1"/>
          <p:nvPr/>
        </p:nvSpPr>
        <p:spPr>
          <a:xfrm>
            <a:off x="5924218" y="3091467"/>
            <a:ext cx="4746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look for, looking for</a:t>
            </a:r>
          </a:p>
        </p:txBody>
      </p:sp>
      <p:sp>
        <p:nvSpPr>
          <p:cNvPr id="35" name="TextBox 34"/>
          <p:cNvSpPr txBox="1"/>
          <p:nvPr/>
        </p:nvSpPr>
        <p:spPr>
          <a:xfrm>
            <a:off x="5966690" y="2343722"/>
            <a:ext cx="1360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alone</a:t>
            </a:r>
          </a:p>
        </p:txBody>
      </p:sp>
      <p:sp>
        <p:nvSpPr>
          <p:cNvPr id="36" name="TextBox 35"/>
          <p:cNvSpPr txBox="1"/>
          <p:nvPr/>
        </p:nvSpPr>
        <p:spPr>
          <a:xfrm>
            <a:off x="5934096" y="1685486"/>
            <a:ext cx="3201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spend (time)</a:t>
            </a:r>
          </a:p>
        </p:txBody>
      </p:sp>
      <p:sp>
        <p:nvSpPr>
          <p:cNvPr id="37" name="TextBox 36"/>
          <p:cNvSpPr txBox="1"/>
          <p:nvPr/>
        </p:nvSpPr>
        <p:spPr>
          <a:xfrm>
            <a:off x="3738047" y="3078331"/>
            <a:ext cx="2181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food</a:t>
            </a:r>
          </a:p>
        </p:txBody>
      </p:sp>
      <p:sp>
        <p:nvSpPr>
          <p:cNvPr id="38" name="TextBox 37"/>
          <p:cNvSpPr txBox="1"/>
          <p:nvPr/>
        </p:nvSpPr>
        <p:spPr>
          <a:xfrm>
            <a:off x="5964718" y="4402383"/>
            <a:ext cx="1116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time</a:t>
            </a:r>
          </a:p>
        </p:txBody>
      </p:sp>
      <p:sp>
        <p:nvSpPr>
          <p:cNvPr id="39" name="TextBox 38"/>
          <p:cNvSpPr txBox="1"/>
          <p:nvPr/>
        </p:nvSpPr>
        <p:spPr>
          <a:xfrm>
            <a:off x="3698727" y="4359629"/>
            <a:ext cx="2360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animal</a:t>
            </a:r>
          </a:p>
        </p:txBody>
      </p:sp>
      <p:sp>
        <p:nvSpPr>
          <p:cNvPr id="40" name="TextBox 39"/>
          <p:cNvSpPr txBox="1"/>
          <p:nvPr/>
        </p:nvSpPr>
        <p:spPr>
          <a:xfrm>
            <a:off x="5966690" y="3704730"/>
            <a:ext cx="3183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rest, resting</a:t>
            </a:r>
          </a:p>
        </p:txBody>
      </p:sp>
      <p:sp>
        <p:nvSpPr>
          <p:cNvPr id="43" name="TextBox 42"/>
          <p:cNvSpPr txBox="1"/>
          <p:nvPr/>
        </p:nvSpPr>
        <p:spPr>
          <a:xfrm>
            <a:off x="5026084" y="5225666"/>
            <a:ext cx="2801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9. la comida</a:t>
            </a:r>
          </a:p>
        </p:txBody>
      </p:sp>
      <p:sp>
        <p:nvSpPr>
          <p:cNvPr id="44" name="TextBox 43"/>
          <p:cNvSpPr txBox="1"/>
          <p:nvPr/>
        </p:nvSpPr>
        <p:spPr>
          <a:xfrm>
            <a:off x="316999" y="5225666"/>
            <a:ext cx="2801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8.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descansar</a:t>
            </a:r>
            <a:endPar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endParaRPr>
          </a:p>
        </p:txBody>
      </p:sp>
      <p:sp>
        <p:nvSpPr>
          <p:cNvPr id="45" name="TextBox 44"/>
          <p:cNvSpPr txBox="1"/>
          <p:nvPr/>
        </p:nvSpPr>
        <p:spPr>
          <a:xfrm>
            <a:off x="428465" y="2229758"/>
            <a:ext cx="269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4. solo, sola</a:t>
            </a:r>
          </a:p>
        </p:txBody>
      </p:sp>
      <p:sp>
        <p:nvSpPr>
          <p:cNvPr id="46" name="TextBox 45"/>
          <p:cNvSpPr txBox="1"/>
          <p:nvPr/>
        </p:nvSpPr>
        <p:spPr>
          <a:xfrm>
            <a:off x="5026084" y="507864"/>
            <a:ext cx="23606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2. pasar</a:t>
            </a:r>
          </a:p>
        </p:txBody>
      </p:sp>
      <p:sp>
        <p:nvSpPr>
          <p:cNvPr id="47" name="TextBox 46"/>
          <p:cNvSpPr txBox="1"/>
          <p:nvPr/>
        </p:nvSpPr>
        <p:spPr>
          <a:xfrm>
            <a:off x="9628684" y="3721523"/>
            <a:ext cx="25633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7.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el</a:t>
            </a: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tiempo</a:t>
            </a:r>
            <a:endPar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endParaRPr>
          </a:p>
        </p:txBody>
      </p:sp>
      <p:sp>
        <p:nvSpPr>
          <p:cNvPr id="48" name="TextBox 47"/>
          <p:cNvSpPr txBox="1"/>
          <p:nvPr/>
        </p:nvSpPr>
        <p:spPr>
          <a:xfrm>
            <a:off x="9507614" y="899993"/>
            <a:ext cx="2535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3.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el</a:t>
            </a: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 animal</a:t>
            </a:r>
          </a:p>
        </p:txBody>
      </p:sp>
      <p:sp>
        <p:nvSpPr>
          <p:cNvPr id="49" name="TextBox 48"/>
          <p:cNvSpPr txBox="1"/>
          <p:nvPr/>
        </p:nvSpPr>
        <p:spPr>
          <a:xfrm>
            <a:off x="9735168" y="5225666"/>
            <a:ext cx="24568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10.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trabajar</a:t>
            </a:r>
            <a:endPar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endParaRPr>
          </a:p>
        </p:txBody>
      </p:sp>
      <p:sp>
        <p:nvSpPr>
          <p:cNvPr id="50" name="TextBox 49"/>
          <p:cNvSpPr txBox="1"/>
          <p:nvPr/>
        </p:nvSpPr>
        <p:spPr>
          <a:xfrm>
            <a:off x="393405" y="3721623"/>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6.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buscar</a:t>
            </a:r>
            <a:endPar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endParaRPr>
          </a:p>
        </p:txBody>
      </p:sp>
      <p:sp>
        <p:nvSpPr>
          <p:cNvPr id="18" name="TextBox 17"/>
          <p:cNvSpPr txBox="1"/>
          <p:nvPr/>
        </p:nvSpPr>
        <p:spPr>
          <a:xfrm>
            <a:off x="3724876" y="3776358"/>
            <a:ext cx="1912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together</a:t>
            </a:r>
          </a:p>
        </p:txBody>
      </p:sp>
      <p:sp>
        <p:nvSpPr>
          <p:cNvPr id="19" name="TextBox 18"/>
          <p:cNvSpPr txBox="1"/>
          <p:nvPr/>
        </p:nvSpPr>
        <p:spPr>
          <a:xfrm>
            <a:off x="9001306" y="2217380"/>
            <a:ext cx="32670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5.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juntos</a:t>
            </a: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 juntas</a:t>
            </a:r>
          </a:p>
        </p:txBody>
      </p:sp>
      <p:sp>
        <p:nvSpPr>
          <p:cNvPr id="20" name="TextBox 19"/>
          <p:cNvSpPr txBox="1"/>
          <p:nvPr/>
        </p:nvSpPr>
        <p:spPr>
          <a:xfrm>
            <a:off x="3724876" y="2322090"/>
            <a:ext cx="25351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countryside</a:t>
            </a:r>
          </a:p>
        </p:txBody>
      </p:sp>
      <p:sp>
        <p:nvSpPr>
          <p:cNvPr id="21" name="TextBox 20"/>
          <p:cNvSpPr txBox="1"/>
          <p:nvPr/>
        </p:nvSpPr>
        <p:spPr>
          <a:xfrm>
            <a:off x="393405" y="848691"/>
            <a:ext cx="272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1. </a:t>
            </a:r>
            <a:r>
              <a:rPr kumimoji="0" lang="en-GB" sz="3200" b="1" i="0" u="none" strike="noStrike" kern="1200" cap="none" spc="0" normalizeH="0" baseline="0" noProof="0" dirty="0" err="1">
                <a:ln>
                  <a:noFill/>
                </a:ln>
                <a:solidFill>
                  <a:srgbClr val="3A5EAC"/>
                </a:solidFill>
                <a:effectLst/>
                <a:uLnTx/>
                <a:uFillTx/>
                <a:latin typeface="Century Gothic" panose="020B0502020202020204" pitchFamily="34" charset="0"/>
                <a:ea typeface="+mn-ea"/>
                <a:cs typeface="+mn-cs"/>
              </a:rPr>
              <a:t>el</a:t>
            </a:r>
            <a:r>
              <a:rPr kumimoji="0" lang="en-GB" sz="3200" b="1" i="0" u="none" strike="noStrike" kern="1200" cap="none" spc="0" normalizeH="0" baseline="0" noProof="0" dirty="0">
                <a:ln>
                  <a:noFill/>
                </a:ln>
                <a:solidFill>
                  <a:srgbClr val="3A5EAC"/>
                </a:solidFill>
                <a:effectLst/>
                <a:uLnTx/>
                <a:uFillTx/>
                <a:latin typeface="Century Gothic" panose="020B0502020202020204" pitchFamily="34" charset="0"/>
                <a:ea typeface="+mn-ea"/>
                <a:cs typeface="+mn-cs"/>
              </a:rPr>
              <a:t> campo</a:t>
            </a:r>
          </a:p>
        </p:txBody>
      </p:sp>
      <p:sp>
        <p:nvSpPr>
          <p:cNvPr id="5" name="Title 4">
            <a:extLst>
              <a:ext uri="{FF2B5EF4-FFF2-40B4-BE49-F238E27FC236}">
                <a16:creationId xmlns:a16="http://schemas.microsoft.com/office/drawing/2014/main" id="{B0116027-2382-4B4D-9AA7-3802C8FDB789}"/>
              </a:ext>
            </a:extLst>
          </p:cNvPr>
          <p:cNvSpPr>
            <a:spLocks noGrp="1"/>
          </p:cNvSpPr>
          <p:nvPr>
            <p:ph type="title"/>
          </p:nvPr>
        </p:nvSpPr>
        <p:spPr>
          <a:xfrm>
            <a:off x="0" y="213557"/>
            <a:ext cx="1363557" cy="647577"/>
          </a:xfrm>
        </p:spPr>
        <p:txBody>
          <a:bodyPr>
            <a:normAutofit/>
          </a:bodyPr>
          <a:lstStyle/>
          <a:p>
            <a:r>
              <a:rPr lang="en-GB" sz="2800" dirty="0" err="1"/>
              <a:t>Inicio</a:t>
            </a:r>
            <a:endParaRPr lang="en-GB" sz="2800" dirty="0"/>
          </a:p>
        </p:txBody>
      </p:sp>
      <p:sp>
        <p:nvSpPr>
          <p:cNvPr id="27" name="Rounded Rectangle 11">
            <a:extLst>
              <a:ext uri="{FF2B5EF4-FFF2-40B4-BE49-F238E27FC236}">
                <a16:creationId xmlns:a16="http://schemas.microsoft.com/office/drawing/2014/main" id="{0BC3F9AC-4A88-4FBF-B1FD-844903167F03}"/>
              </a:ext>
            </a:extLst>
          </p:cNvPr>
          <p:cNvSpPr/>
          <p:nvPr/>
        </p:nvSpPr>
        <p:spPr>
          <a:xfrm>
            <a:off x="9907698" y="258166"/>
            <a:ext cx="202044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9" name="TextBox 28">
            <a:extLst>
              <a:ext uri="{FF2B5EF4-FFF2-40B4-BE49-F238E27FC236}">
                <a16:creationId xmlns:a16="http://schemas.microsoft.com/office/drawing/2014/main" id="{47FD7FD9-7282-40B4-B1BD-3ECA5F078F59}"/>
              </a:ext>
            </a:extLst>
          </p:cNvPr>
          <p:cNvSpPr txBox="1"/>
          <p:nvPr/>
        </p:nvSpPr>
        <p:spPr>
          <a:xfrm>
            <a:off x="821753" y="1413838"/>
            <a:ext cx="25351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countryside</a:t>
            </a:r>
          </a:p>
        </p:txBody>
      </p:sp>
      <p:sp>
        <p:nvSpPr>
          <p:cNvPr id="30" name="TextBox 29">
            <a:extLst>
              <a:ext uri="{FF2B5EF4-FFF2-40B4-BE49-F238E27FC236}">
                <a16:creationId xmlns:a16="http://schemas.microsoft.com/office/drawing/2014/main" id="{3DE9A221-5FDD-40C0-A04E-3913D02D5119}"/>
              </a:ext>
            </a:extLst>
          </p:cNvPr>
          <p:cNvSpPr txBox="1"/>
          <p:nvPr/>
        </p:nvSpPr>
        <p:spPr>
          <a:xfrm>
            <a:off x="841170" y="2733216"/>
            <a:ext cx="1360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alone</a:t>
            </a:r>
          </a:p>
        </p:txBody>
      </p:sp>
      <p:sp>
        <p:nvSpPr>
          <p:cNvPr id="31" name="TextBox 30">
            <a:extLst>
              <a:ext uri="{FF2B5EF4-FFF2-40B4-BE49-F238E27FC236}">
                <a16:creationId xmlns:a16="http://schemas.microsoft.com/office/drawing/2014/main" id="{8F3C196E-F631-40CB-BCB0-0A957DFF6334}"/>
              </a:ext>
            </a:extLst>
          </p:cNvPr>
          <p:cNvSpPr txBox="1"/>
          <p:nvPr/>
        </p:nvSpPr>
        <p:spPr>
          <a:xfrm>
            <a:off x="5390202" y="1137051"/>
            <a:ext cx="3201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spend (time)</a:t>
            </a:r>
          </a:p>
        </p:txBody>
      </p:sp>
      <p:sp>
        <p:nvSpPr>
          <p:cNvPr id="32" name="TextBox 31">
            <a:extLst>
              <a:ext uri="{FF2B5EF4-FFF2-40B4-BE49-F238E27FC236}">
                <a16:creationId xmlns:a16="http://schemas.microsoft.com/office/drawing/2014/main" id="{B86F9041-9339-4560-B4F3-AB4F6FE94991}"/>
              </a:ext>
            </a:extLst>
          </p:cNvPr>
          <p:cNvSpPr txBox="1"/>
          <p:nvPr/>
        </p:nvSpPr>
        <p:spPr>
          <a:xfrm>
            <a:off x="9907698" y="1406078"/>
            <a:ext cx="2360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animal</a:t>
            </a:r>
          </a:p>
        </p:txBody>
      </p:sp>
      <p:sp>
        <p:nvSpPr>
          <p:cNvPr id="41" name="TextBox 40">
            <a:extLst>
              <a:ext uri="{FF2B5EF4-FFF2-40B4-BE49-F238E27FC236}">
                <a16:creationId xmlns:a16="http://schemas.microsoft.com/office/drawing/2014/main" id="{C3F5DF4A-3FA3-49EE-8927-2C60B3ED48D0}"/>
              </a:ext>
            </a:extLst>
          </p:cNvPr>
          <p:cNvSpPr txBox="1"/>
          <p:nvPr/>
        </p:nvSpPr>
        <p:spPr>
          <a:xfrm>
            <a:off x="9471702" y="2776439"/>
            <a:ext cx="1912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together</a:t>
            </a:r>
          </a:p>
        </p:txBody>
      </p:sp>
      <p:sp>
        <p:nvSpPr>
          <p:cNvPr id="42" name="TextBox 41">
            <a:extLst>
              <a:ext uri="{FF2B5EF4-FFF2-40B4-BE49-F238E27FC236}">
                <a16:creationId xmlns:a16="http://schemas.microsoft.com/office/drawing/2014/main" id="{71E7BF73-AA61-430A-A918-FC4DC59E2E2D}"/>
              </a:ext>
            </a:extLst>
          </p:cNvPr>
          <p:cNvSpPr txBox="1"/>
          <p:nvPr/>
        </p:nvSpPr>
        <p:spPr>
          <a:xfrm>
            <a:off x="819674" y="4221279"/>
            <a:ext cx="1934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look for, looking for</a:t>
            </a:r>
          </a:p>
        </p:txBody>
      </p:sp>
      <p:sp>
        <p:nvSpPr>
          <p:cNvPr id="51" name="TextBox 50">
            <a:extLst>
              <a:ext uri="{FF2B5EF4-FFF2-40B4-BE49-F238E27FC236}">
                <a16:creationId xmlns:a16="http://schemas.microsoft.com/office/drawing/2014/main" id="{8FBBFF8F-B414-4618-BB17-42B65A0E18F2}"/>
              </a:ext>
            </a:extLst>
          </p:cNvPr>
          <p:cNvSpPr txBox="1"/>
          <p:nvPr/>
        </p:nvSpPr>
        <p:spPr>
          <a:xfrm>
            <a:off x="10064121" y="4202328"/>
            <a:ext cx="1116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time</a:t>
            </a:r>
          </a:p>
        </p:txBody>
      </p:sp>
      <p:sp>
        <p:nvSpPr>
          <p:cNvPr id="52" name="TextBox 51">
            <a:extLst>
              <a:ext uri="{FF2B5EF4-FFF2-40B4-BE49-F238E27FC236}">
                <a16:creationId xmlns:a16="http://schemas.microsoft.com/office/drawing/2014/main" id="{F2842D68-0007-4AB2-953F-00860564CE86}"/>
              </a:ext>
            </a:extLst>
          </p:cNvPr>
          <p:cNvSpPr txBox="1"/>
          <p:nvPr/>
        </p:nvSpPr>
        <p:spPr>
          <a:xfrm>
            <a:off x="819674" y="5706832"/>
            <a:ext cx="3183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rest, resting</a:t>
            </a:r>
          </a:p>
        </p:txBody>
      </p:sp>
      <p:sp>
        <p:nvSpPr>
          <p:cNvPr id="53" name="TextBox 52">
            <a:extLst>
              <a:ext uri="{FF2B5EF4-FFF2-40B4-BE49-F238E27FC236}">
                <a16:creationId xmlns:a16="http://schemas.microsoft.com/office/drawing/2014/main" id="{3EF12CDD-69E1-460F-BA02-50DC5FF2025C}"/>
              </a:ext>
            </a:extLst>
          </p:cNvPr>
          <p:cNvSpPr txBox="1"/>
          <p:nvPr/>
        </p:nvSpPr>
        <p:spPr>
          <a:xfrm>
            <a:off x="5471872" y="5680307"/>
            <a:ext cx="2181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food</a:t>
            </a:r>
          </a:p>
        </p:txBody>
      </p:sp>
      <p:sp>
        <p:nvSpPr>
          <p:cNvPr id="54" name="TextBox 53">
            <a:extLst>
              <a:ext uri="{FF2B5EF4-FFF2-40B4-BE49-F238E27FC236}">
                <a16:creationId xmlns:a16="http://schemas.microsoft.com/office/drawing/2014/main" id="{0AA58584-9945-4AAE-A52E-F456A99BA05E}"/>
              </a:ext>
            </a:extLst>
          </p:cNvPr>
          <p:cNvSpPr txBox="1"/>
          <p:nvPr/>
        </p:nvSpPr>
        <p:spPr>
          <a:xfrm>
            <a:off x="9951706" y="5757952"/>
            <a:ext cx="34551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work, working</a:t>
            </a:r>
          </a:p>
        </p:txBody>
      </p:sp>
    </p:spTree>
    <p:extLst>
      <p:ext uri="{BB962C8B-B14F-4D97-AF65-F5344CB8AC3E}">
        <p14:creationId xmlns:p14="http://schemas.microsoft.com/office/powerpoint/2010/main" val="3963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xit"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18" grpId="0"/>
      <p:bldP spid="20" grpId="0"/>
      <p:bldP spid="29" grpId="0"/>
      <p:bldP spid="30" grpId="0"/>
      <p:bldP spid="31" grpId="0"/>
      <p:bldP spid="32" grpId="0"/>
      <p:bldP spid="41" grpId="0"/>
      <p:bldP spid="42" grpId="0"/>
      <p:bldP spid="51" grpId="0"/>
      <p:bldP spid="52" grpId="0"/>
      <p:bldP spid="5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Smart Boy Clipart Clip art of Boy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278" y="1385042"/>
            <a:ext cx="1526824" cy="15268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
            <a:ext cx="10515600" cy="1041400"/>
          </a:xfrm>
        </p:spPr>
        <p:txBody>
          <a:bodyPr>
            <a:normAutofit/>
          </a:bodyPr>
          <a:lstStyle/>
          <a:p>
            <a:r>
              <a:rPr lang="en-GB" sz="3200" dirty="0">
                <a:solidFill>
                  <a:schemeClr val="tx1"/>
                </a:solidFill>
              </a:rPr>
              <a:t>Describe las </a:t>
            </a:r>
            <a:r>
              <a:rPr lang="en-GB" sz="3200" dirty="0" err="1">
                <a:solidFill>
                  <a:schemeClr val="tx1"/>
                </a:solidFill>
              </a:rPr>
              <a:t>imágenes</a:t>
            </a:r>
            <a:r>
              <a:rPr lang="en-GB" sz="3200" dirty="0">
                <a:solidFill>
                  <a:schemeClr val="tx1"/>
                </a:solidFill>
              </a:rPr>
              <a:t>. </a:t>
            </a:r>
            <a:br>
              <a:rPr lang="en-GB" sz="3200" dirty="0">
                <a:solidFill>
                  <a:schemeClr val="tx1"/>
                </a:solidFill>
              </a:rPr>
            </a:br>
            <a:r>
              <a:rPr lang="en-GB" sz="3200" dirty="0" err="1">
                <a:solidFill>
                  <a:schemeClr val="tx1"/>
                </a:solidFill>
              </a:rPr>
              <a:t>Completa</a:t>
            </a:r>
            <a:r>
              <a:rPr lang="en-GB" sz="3200" dirty="0">
                <a:solidFill>
                  <a:schemeClr val="tx1"/>
                </a:solidFill>
              </a:rPr>
              <a:t> las seis frases en español.</a:t>
            </a:r>
          </a:p>
        </p:txBody>
      </p:sp>
      <p:pic>
        <p:nvPicPr>
          <p:cNvPr id="1032" name="Picture 8" descr="Brown wood table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02" t="10108" r="8080" b="13076"/>
          <a:stretch/>
        </p:blipFill>
        <p:spPr bwMode="auto">
          <a:xfrm>
            <a:off x="976349" y="4053436"/>
            <a:ext cx="2195570" cy="1442189"/>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13">
            <a:hlinkClick r:id="" action="ppaction://noaction" highlightClick="1">
              <a:snd r:embed="rId5" name="El _____ es bajo.wav"/>
            </a:hlinkClick>
          </p:cNvPr>
          <p:cNvSpPr/>
          <p:nvPr/>
        </p:nvSpPr>
        <p:spPr>
          <a:xfrm>
            <a:off x="459619" y="1289050"/>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5" name="Action Button: Custom 14">
            <a:hlinkClick r:id="" action="ppaction://noaction" highlightClick="1">
              <a:snd r:embed="rId5" name="El _____ es bajo.wav"/>
            </a:hlinkClick>
          </p:cNvPr>
          <p:cNvSpPr/>
          <p:nvPr/>
        </p:nvSpPr>
        <p:spPr>
          <a:xfrm>
            <a:off x="391138" y="4156509"/>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7" name="Action Button: Custom 16">
            <a:hlinkClick r:id="" action="ppaction://noaction" highlightClick="1">
              <a:snd r:embed="rId5" name="El _____ es bajo.wav"/>
            </a:hlinkClick>
          </p:cNvPr>
          <p:cNvSpPr/>
          <p:nvPr/>
        </p:nvSpPr>
        <p:spPr>
          <a:xfrm>
            <a:off x="3194288" y="1284598"/>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9" name="Action Button: Custom 18">
            <a:hlinkClick r:id="" action="ppaction://noaction" highlightClick="1">
              <a:snd r:embed="rId5" name="El _____ es bajo.wav"/>
            </a:hlinkClick>
          </p:cNvPr>
          <p:cNvSpPr/>
          <p:nvPr/>
        </p:nvSpPr>
        <p:spPr>
          <a:xfrm>
            <a:off x="3221891" y="4153210"/>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1044" name="Picture 20" descr="Clipart magaz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8123" y="4681617"/>
            <a:ext cx="1049122" cy="786842"/>
          </a:xfrm>
          <a:prstGeom prst="rect">
            <a:avLst/>
          </a:prstGeom>
          <a:noFill/>
          <a:extLst>
            <a:ext uri="{909E8E84-426E-40DD-AFC4-6F175D3DCCD1}">
              <a14:hiddenFill xmlns:a14="http://schemas.microsoft.com/office/drawing/2010/main">
                <a:solidFill>
                  <a:srgbClr val="FFFFFF"/>
                </a:solidFill>
              </a14:hiddenFill>
            </a:ext>
          </a:extLst>
        </p:spPr>
      </p:pic>
      <p:sp>
        <p:nvSpPr>
          <p:cNvPr id="21" name="Action Button: Custom 20">
            <a:hlinkClick r:id="" action="ppaction://noaction" highlightClick="1">
              <a:snd r:embed="rId5" name="El _____ es bajo.wav"/>
            </a:hlinkClick>
          </p:cNvPr>
          <p:cNvSpPr/>
          <p:nvPr/>
        </p:nvSpPr>
        <p:spPr>
          <a:xfrm>
            <a:off x="5824755" y="1252268"/>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 name="TextBox 6"/>
          <p:cNvSpPr txBox="1"/>
          <p:nvPr/>
        </p:nvSpPr>
        <p:spPr>
          <a:xfrm>
            <a:off x="6413928" y="1191016"/>
            <a:ext cx="1570539" cy="461665"/>
          </a:xfrm>
          <a:prstGeom prst="rect">
            <a:avLst/>
          </a:prstGeom>
          <a:noFill/>
        </p:spPr>
        <p:txBody>
          <a:bodyPr wrap="square" rtlCol="0">
            <a:spAutoFit/>
          </a:bodyPr>
          <a:lstStyle/>
          <a:p>
            <a:r>
              <a:rPr lang="en-GB" sz="2400" dirty="0"/>
              <a:t>[far from]</a:t>
            </a:r>
          </a:p>
        </p:txBody>
      </p:sp>
      <p:pic>
        <p:nvPicPr>
          <p:cNvPr id="1046" name="Picture 22" descr="Statio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9698" y="1615554"/>
            <a:ext cx="1813618" cy="140102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rain Rail transport Tram Clip art - Bullet Train Cliparts png download - 5484*3036 - Free Transparent Train png Downloa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43"/>
          <a:stretch/>
        </p:blipFill>
        <p:spPr bwMode="auto">
          <a:xfrm>
            <a:off x="5633792" y="1803352"/>
            <a:ext cx="1785417" cy="1160702"/>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Custom 24">
            <a:hlinkClick r:id="" action="ppaction://noaction" highlightClick="1">
              <a:snd r:embed="rId5" name="El _____ es bajo.wav"/>
            </a:hlinkClick>
          </p:cNvPr>
          <p:cNvSpPr/>
          <p:nvPr/>
        </p:nvSpPr>
        <p:spPr>
          <a:xfrm>
            <a:off x="5856850" y="4155930"/>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036" name="Picture 12" descr="Silhouette Person Clip art - people icon png download - 1600*1600 - Free Transparent Silhouette png Downlo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27" y="1780701"/>
            <a:ext cx="1658937" cy="16589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116841" y="2920998"/>
            <a:ext cx="1643731" cy="461665"/>
          </a:xfrm>
          <a:prstGeom prst="rect">
            <a:avLst/>
          </a:prstGeom>
          <a:noFill/>
        </p:spPr>
        <p:txBody>
          <a:bodyPr wrap="square" rtlCol="0">
            <a:spAutoFit/>
          </a:bodyPr>
          <a:lstStyle/>
          <a:p>
            <a:r>
              <a:rPr lang="en-GB" sz="2400" dirty="0"/>
              <a:t>[outside]</a:t>
            </a:r>
          </a:p>
        </p:txBody>
      </p:sp>
      <p:pic>
        <p:nvPicPr>
          <p:cNvPr id="1050" name="Picture 26" descr="Car Green Auto Automobile Transportation Transport Free Cli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7019" y="4530084"/>
            <a:ext cx="2148360" cy="11675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277721" y="4126290"/>
            <a:ext cx="1099691" cy="461665"/>
          </a:xfrm>
          <a:prstGeom prst="rect">
            <a:avLst/>
          </a:prstGeom>
          <a:noFill/>
        </p:spPr>
        <p:txBody>
          <a:bodyPr wrap="square" rtlCol="0">
            <a:spAutoFit/>
          </a:bodyPr>
          <a:lstStyle/>
          <a:p>
            <a:r>
              <a:rPr lang="en-GB" sz="2400" dirty="0"/>
              <a:t>[near]</a:t>
            </a: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5460" y="4301320"/>
            <a:ext cx="1297856" cy="1297856"/>
          </a:xfrm>
          <a:prstGeom prst="rect">
            <a:avLst/>
          </a:prstGeom>
        </p:spPr>
      </p:pic>
      <p:cxnSp>
        <p:nvCxnSpPr>
          <p:cNvPr id="9" name="Straight Arrow Connector 8"/>
          <p:cNvCxnSpPr/>
          <p:nvPr/>
        </p:nvCxnSpPr>
        <p:spPr>
          <a:xfrm>
            <a:off x="7401794" y="4476182"/>
            <a:ext cx="483666" cy="4740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280796" y="2383703"/>
            <a:ext cx="2734589" cy="2336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1. La persona…</a:t>
            </a:r>
          </a:p>
          <a:p>
            <a:r>
              <a:rPr lang="en-GB" sz="2400" dirty="0">
                <a:solidFill>
                  <a:schemeClr val="tx1"/>
                </a:solidFill>
              </a:rPr>
              <a:t>2. El periódico…</a:t>
            </a:r>
          </a:p>
          <a:p>
            <a:r>
              <a:rPr lang="en-GB" sz="2400" dirty="0">
                <a:solidFill>
                  <a:schemeClr val="tx1"/>
                </a:solidFill>
              </a:rPr>
              <a:t>3. El chico…</a:t>
            </a:r>
          </a:p>
          <a:p>
            <a:r>
              <a:rPr lang="en-GB" sz="2400" dirty="0">
                <a:solidFill>
                  <a:schemeClr val="tx1"/>
                </a:solidFill>
              </a:rPr>
              <a:t>4. La planta…</a:t>
            </a:r>
          </a:p>
          <a:p>
            <a:r>
              <a:rPr lang="en-GB" sz="2400" dirty="0">
                <a:solidFill>
                  <a:schemeClr val="tx1"/>
                </a:solidFill>
              </a:rPr>
              <a:t>5. El tren…</a:t>
            </a:r>
          </a:p>
          <a:p>
            <a:r>
              <a:rPr lang="en-GB" sz="2400" dirty="0">
                <a:solidFill>
                  <a:schemeClr val="tx1"/>
                </a:solidFill>
              </a:rPr>
              <a:t>6. El coche…</a:t>
            </a:r>
          </a:p>
        </p:txBody>
      </p:sp>
      <p:pic>
        <p:nvPicPr>
          <p:cNvPr id="1052" name="Picture 28" descr="Pix For  Cartoon Christmas Present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6099">
            <a:off x="3641443" y="1934881"/>
            <a:ext cx="1710068" cy="12597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indow clipart clipart cliparts for you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1959" y="4032050"/>
            <a:ext cx="1931833" cy="216365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ank Clip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1344" y="973023"/>
            <a:ext cx="2070376" cy="201170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0" name="TextBox 29"/>
          <p:cNvSpPr txBox="1"/>
          <p:nvPr/>
        </p:nvSpPr>
        <p:spPr>
          <a:xfrm>
            <a:off x="3809581" y="3629310"/>
            <a:ext cx="1824211" cy="461665"/>
          </a:xfrm>
          <a:prstGeom prst="rect">
            <a:avLst/>
          </a:prstGeom>
          <a:noFill/>
        </p:spPr>
        <p:txBody>
          <a:bodyPr wrap="square" rtlCol="0">
            <a:spAutoFit/>
          </a:bodyPr>
          <a:lstStyle/>
          <a:p>
            <a:r>
              <a:rPr lang="en-GB" sz="2400" dirty="0"/>
              <a:t>[in front of]</a:t>
            </a:r>
          </a:p>
        </p:txBody>
      </p:sp>
      <p:sp>
        <p:nvSpPr>
          <p:cNvPr id="31" name="TextBox 30"/>
          <p:cNvSpPr txBox="1"/>
          <p:nvPr/>
        </p:nvSpPr>
        <p:spPr>
          <a:xfrm>
            <a:off x="1320569" y="5468459"/>
            <a:ext cx="1824211" cy="461665"/>
          </a:xfrm>
          <a:prstGeom prst="rect">
            <a:avLst/>
          </a:prstGeom>
          <a:noFill/>
        </p:spPr>
        <p:txBody>
          <a:bodyPr wrap="square" rtlCol="0">
            <a:spAutoFit/>
          </a:bodyPr>
          <a:lstStyle/>
          <a:p>
            <a:r>
              <a:rPr lang="en-GB" sz="2400" dirty="0"/>
              <a:t>[under]</a:t>
            </a:r>
          </a:p>
        </p:txBody>
      </p:sp>
      <p:sp>
        <p:nvSpPr>
          <p:cNvPr id="32" name="TextBox 31"/>
          <p:cNvSpPr txBox="1"/>
          <p:nvPr/>
        </p:nvSpPr>
        <p:spPr>
          <a:xfrm>
            <a:off x="3885957" y="982476"/>
            <a:ext cx="1824211" cy="461665"/>
          </a:xfrm>
          <a:prstGeom prst="rect">
            <a:avLst/>
          </a:prstGeom>
          <a:noFill/>
        </p:spPr>
        <p:txBody>
          <a:bodyPr wrap="square" rtlCol="0">
            <a:spAutoFit/>
          </a:bodyPr>
          <a:lstStyle/>
          <a:p>
            <a:r>
              <a:rPr lang="en-GB" sz="2400" dirty="0"/>
              <a:t>[behind]</a:t>
            </a:r>
          </a:p>
        </p:txBody>
      </p:sp>
    </p:spTree>
    <p:extLst>
      <p:ext uri="{BB962C8B-B14F-4D97-AF65-F5344CB8AC3E}">
        <p14:creationId xmlns:p14="http://schemas.microsoft.com/office/powerpoint/2010/main" val="8222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56619" y="896394"/>
            <a:ext cx="7090992" cy="4524315"/>
          </a:xfrm>
          <a:prstGeom prst="rect">
            <a:avLst/>
          </a:prstGeom>
          <a:noFill/>
        </p:spPr>
        <p:txBody>
          <a:bodyPr wrap="square" rtlCol="0">
            <a:spAutoFit/>
          </a:bodyPr>
          <a:lstStyle/>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La persona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fuera</a:t>
            </a:r>
            <a:r>
              <a:rPr lang="en-GB" sz="2400" b="1" dirty="0">
                <a:solidFill>
                  <a:srgbClr val="E25B00"/>
                </a:solidFill>
                <a:latin typeface="Century Gothic" panose="020B0502020202020204" pitchFamily="34" charset="0"/>
              </a:rPr>
              <a:t> del banco</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chico</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detrás</a:t>
            </a:r>
            <a:r>
              <a:rPr lang="en-GB" sz="2400" b="1" dirty="0">
                <a:solidFill>
                  <a:srgbClr val="E25B00"/>
                </a:solidFill>
                <a:latin typeface="Century Gothic" panose="020B0502020202020204" pitchFamily="34" charset="0"/>
              </a:rPr>
              <a:t> del </a:t>
            </a:r>
            <a:r>
              <a:rPr lang="en-GB" sz="2400" b="1" dirty="0" err="1">
                <a:solidFill>
                  <a:srgbClr val="E25B00"/>
                </a:solidFill>
                <a:latin typeface="Century Gothic" panose="020B0502020202020204" pitchFamily="34" charset="0"/>
              </a:rPr>
              <a:t>regalo</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tren</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lejos</a:t>
            </a:r>
            <a:r>
              <a:rPr lang="en-GB" sz="2400" b="1" dirty="0">
                <a:solidFill>
                  <a:srgbClr val="E25B00"/>
                </a:solidFill>
                <a:latin typeface="Century Gothic" panose="020B0502020202020204" pitchFamily="34" charset="0"/>
              </a:rPr>
              <a:t> de la </a:t>
            </a:r>
            <a:r>
              <a:rPr lang="en-GB" sz="2400" b="1" dirty="0" err="1">
                <a:solidFill>
                  <a:srgbClr val="E25B00"/>
                </a:solidFill>
                <a:latin typeface="Century Gothic" panose="020B0502020202020204" pitchFamily="34" charset="0"/>
              </a:rPr>
              <a:t>estación</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periódico</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debajo</a:t>
            </a:r>
            <a:r>
              <a:rPr lang="en-GB" sz="2400" b="1" dirty="0">
                <a:solidFill>
                  <a:srgbClr val="E25B00"/>
                </a:solidFill>
                <a:latin typeface="Century Gothic" panose="020B0502020202020204" pitchFamily="34" charset="0"/>
              </a:rPr>
              <a:t> de la mesa</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La planta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delante</a:t>
            </a:r>
            <a:r>
              <a:rPr lang="en-GB" sz="2400" b="1" dirty="0">
                <a:solidFill>
                  <a:srgbClr val="E25B00"/>
                </a:solidFill>
                <a:latin typeface="Century Gothic" panose="020B0502020202020204" pitchFamily="34" charset="0"/>
              </a:rPr>
              <a:t> de la </a:t>
            </a:r>
            <a:r>
              <a:rPr lang="en-GB" sz="2400" b="1" dirty="0" err="1">
                <a:solidFill>
                  <a:srgbClr val="E25B00"/>
                </a:solidFill>
                <a:latin typeface="Century Gothic" panose="020B0502020202020204" pitchFamily="34" charset="0"/>
              </a:rPr>
              <a:t>ventana</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coche</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cerca</a:t>
            </a:r>
            <a:r>
              <a:rPr lang="en-GB" sz="2400" b="1" dirty="0">
                <a:solidFill>
                  <a:srgbClr val="E25B00"/>
                </a:solidFill>
                <a:latin typeface="Century Gothic" panose="020B0502020202020204" pitchFamily="34" charset="0"/>
              </a:rPr>
              <a:t> del </a:t>
            </a:r>
            <a:r>
              <a:rPr lang="en-GB" sz="2400" b="1" dirty="0" err="1">
                <a:solidFill>
                  <a:srgbClr val="E25B00"/>
                </a:solidFill>
                <a:latin typeface="Century Gothic" panose="020B0502020202020204" pitchFamily="34" charset="0"/>
              </a:rPr>
              <a:t>oeste</a:t>
            </a:r>
            <a:r>
              <a:rPr lang="en-GB" sz="2400" dirty="0">
                <a:solidFill>
                  <a:schemeClr val="accent1">
                    <a:lumMod val="50000"/>
                  </a:schemeClr>
                </a:solidFill>
                <a:latin typeface="Century Gothic" panose="020B0502020202020204" pitchFamily="34" charset="0"/>
              </a:rPr>
              <a:t>.</a:t>
            </a:r>
          </a:p>
        </p:txBody>
      </p:sp>
      <p:sp>
        <p:nvSpPr>
          <p:cNvPr id="16" name="TextBox 15"/>
          <p:cNvSpPr txBox="1"/>
          <p:nvPr/>
        </p:nvSpPr>
        <p:spPr>
          <a:xfrm>
            <a:off x="139700" y="139700"/>
            <a:ext cx="2679700" cy="461665"/>
          </a:xfrm>
          <a:prstGeom prst="rect">
            <a:avLst/>
          </a:prstGeom>
          <a:noFill/>
        </p:spPr>
        <p:txBody>
          <a:bodyPr wrap="square" rtlCol="0">
            <a:spAutoFit/>
          </a:bodyPr>
          <a:lstStyle/>
          <a:p>
            <a:r>
              <a:rPr lang="en-GB" sz="2400" b="1" dirty="0" err="1"/>
              <a:t>Respuestas</a:t>
            </a:r>
            <a:endParaRPr lang="en-GB" sz="2400" b="1" dirty="0"/>
          </a:p>
        </p:txBody>
      </p:sp>
      <p:sp>
        <p:nvSpPr>
          <p:cNvPr id="2" name="Title 1"/>
          <p:cNvSpPr>
            <a:spLocks noGrp="1"/>
          </p:cNvSpPr>
          <p:nvPr>
            <p:ph type="title"/>
          </p:nvPr>
        </p:nvSpPr>
        <p:spPr>
          <a:xfrm>
            <a:off x="11261773" y="415911"/>
            <a:ext cx="45719" cy="185454"/>
          </a:xfrm>
        </p:spPr>
        <p:txBody>
          <a:bodyPr>
            <a:normAutofit fontScale="90000"/>
          </a:bodyPr>
          <a:lstStyle/>
          <a:p>
            <a:r>
              <a:rPr lang="en-GB" sz="100" b="1" dirty="0" err="1">
                <a:solidFill>
                  <a:schemeClr val="bg1"/>
                </a:solidFill>
              </a:rPr>
              <a:t>escribir</a:t>
            </a:r>
            <a:endParaRPr lang="en-GB" sz="100" b="1" dirty="0">
              <a:solidFill>
                <a:schemeClr val="bg1"/>
              </a:solidFill>
            </a:endParaRPr>
          </a:p>
        </p:txBody>
      </p:sp>
      <p:grpSp>
        <p:nvGrpSpPr>
          <p:cNvPr id="20" name="Group 19"/>
          <p:cNvGrpSpPr/>
          <p:nvPr/>
        </p:nvGrpSpPr>
        <p:grpSpPr>
          <a:xfrm>
            <a:off x="4393673" y="1066683"/>
            <a:ext cx="3132000" cy="609717"/>
            <a:chOff x="8051268" y="1066683"/>
            <a:chExt cx="3144982" cy="609717"/>
          </a:xfrm>
        </p:grpSpPr>
        <p:sp>
          <p:nvSpPr>
            <p:cNvPr id="3" name="Rectangle 2"/>
            <p:cNvSpPr/>
            <p:nvPr/>
          </p:nvSpPr>
          <p:spPr>
            <a:xfrm>
              <a:off x="8051268" y="1066683"/>
              <a:ext cx="3144982"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3911393" y="1803600"/>
            <a:ext cx="3257015" cy="609717"/>
            <a:chOff x="8051268" y="1066683"/>
            <a:chExt cx="3125840" cy="609717"/>
          </a:xfrm>
        </p:grpSpPr>
        <p:sp>
          <p:nvSpPr>
            <p:cNvPr id="28" name="Rectangle 27"/>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3638007" y="2535958"/>
            <a:ext cx="3618644" cy="609717"/>
            <a:chOff x="8051268" y="1066683"/>
            <a:chExt cx="3125840" cy="609717"/>
          </a:xfrm>
        </p:grpSpPr>
        <p:sp>
          <p:nvSpPr>
            <p:cNvPr id="31" name="Rectangle 30"/>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4488209" y="3271084"/>
            <a:ext cx="3562195" cy="609717"/>
            <a:chOff x="8051268" y="1066683"/>
            <a:chExt cx="3125840" cy="609717"/>
          </a:xfrm>
        </p:grpSpPr>
        <p:sp>
          <p:nvSpPr>
            <p:cNvPr id="34" name="Rectangle 33"/>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081108" y="1516140"/>
              <a:ext cx="309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149970" y="3995582"/>
            <a:ext cx="4049222" cy="609717"/>
            <a:chOff x="8051268" y="1066683"/>
            <a:chExt cx="3125840" cy="609717"/>
          </a:xfrm>
        </p:grpSpPr>
        <p:sp>
          <p:nvSpPr>
            <p:cNvPr id="37" name="Rectangle 36"/>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4041363" y="4728160"/>
            <a:ext cx="3074885" cy="609717"/>
            <a:chOff x="8051268" y="1066683"/>
            <a:chExt cx="3125840" cy="609717"/>
          </a:xfrm>
        </p:grpSpPr>
        <p:sp>
          <p:nvSpPr>
            <p:cNvPr id="40" name="Rectangle 39"/>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Rectangle 41"/>
          <p:cNvSpPr/>
          <p:nvPr/>
        </p:nvSpPr>
        <p:spPr>
          <a:xfrm>
            <a:off x="2685143" y="1066683"/>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670628" y="1843409"/>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2670627" y="2509851"/>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667160" y="3295176"/>
            <a:ext cx="5968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685143" y="3972527"/>
            <a:ext cx="5849257"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667160" y="4747014"/>
            <a:ext cx="5532032"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963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48" grpId="0" animBg="1"/>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4 - Lesson 46</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06.05.24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dirty="0">
                <a:solidFill>
                  <a:prstClr val="white"/>
                </a:solidFill>
              </a:rPr>
              <a:t>Adverbs of position with ‘del’ and ‘de la’</a:t>
            </a:r>
          </a:p>
          <a:p>
            <a:pPr algn="l"/>
            <a:r>
              <a:rPr lang="en-GB" dirty="0">
                <a:solidFill>
                  <a:prstClr val="white"/>
                </a:solidFill>
              </a:rPr>
              <a:t>Using </a:t>
            </a:r>
            <a:r>
              <a:rPr lang="en-GB" dirty="0" err="1">
                <a:solidFill>
                  <a:prstClr val="white"/>
                </a:solidFill>
              </a:rPr>
              <a:t>estamos</a:t>
            </a:r>
            <a:r>
              <a:rPr lang="en-GB" dirty="0">
                <a:solidFill>
                  <a:prstClr val="white"/>
                </a:solidFill>
              </a:rPr>
              <a:t> (we are) and </a:t>
            </a:r>
            <a:r>
              <a:rPr lang="en-GB" dirty="0" err="1">
                <a:solidFill>
                  <a:prstClr val="white"/>
                </a:solidFill>
              </a:rPr>
              <a:t>están</a:t>
            </a:r>
            <a:r>
              <a:rPr lang="en-GB" dirty="0">
                <a:solidFill>
                  <a:prstClr val="white"/>
                </a:solidFill>
              </a:rPr>
              <a:t> (they are)</a:t>
            </a:r>
            <a:br>
              <a:rPr lang="en-GB" dirty="0">
                <a:solidFill>
                  <a:prstClr val="white"/>
                </a:solidFill>
              </a:rPr>
            </a:br>
            <a:r>
              <a:rPr lang="en-GB" dirty="0">
                <a:solidFill>
                  <a:prstClr val="white"/>
                </a:solidFill>
              </a:rPr>
              <a:t>SSC [</a:t>
            </a:r>
            <a:r>
              <a:rPr lang="en-GB" dirty="0" err="1">
                <a:solidFill>
                  <a:prstClr val="white"/>
                </a:solidFill>
              </a:rPr>
              <a:t>cua</a:t>
            </a:r>
            <a:r>
              <a:rPr lang="en-GB" dirty="0">
                <a:solidFill>
                  <a:prstClr val="white"/>
                </a:solidFill>
              </a:rPr>
              <a:t>] [cue] [cui]</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694551"/>
            <a:ext cx="8360585" cy="844550"/>
          </a:xfrm>
        </p:spPr>
        <p:txBody>
          <a:bodyPr>
            <a:normAutofit/>
          </a:bodyPr>
          <a:lstStyle/>
          <a:p>
            <a:r>
              <a:rPr lang="en-GB" sz="4800" dirty="0">
                <a:solidFill>
                  <a:prstClr val="white"/>
                </a:solidFill>
              </a:rPr>
              <a:t>Places and locations</a:t>
            </a:r>
            <a:endParaRPr lang="en-GB" sz="4800" dirty="0"/>
          </a:p>
        </p:txBody>
      </p:sp>
    </p:spTree>
    <p:extLst>
      <p:ext uri="{BB962C8B-B14F-4D97-AF65-F5344CB8AC3E}">
        <p14:creationId xmlns:p14="http://schemas.microsoft.com/office/powerpoint/2010/main" val="998467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7588380"/>
              </p:ext>
            </p:extLst>
          </p:nvPr>
        </p:nvGraphicFramePr>
        <p:xfrm>
          <a:off x="1957604" y="1008971"/>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r"/>
                      <a:r>
                        <a:rPr lang="en-GB" sz="2000" dirty="0">
                          <a:solidFill>
                            <a:schemeClr val="tx1"/>
                          </a:solidFill>
                        </a:rPr>
                        <a:t>to be able to;</a:t>
                      </a:r>
                      <a:endParaRPr lang="en-GB" sz="2000" baseline="0" dirty="0">
                        <a:solidFill>
                          <a:schemeClr val="tx1"/>
                        </a:solidFill>
                      </a:endParaRPr>
                    </a:p>
                    <a:p>
                      <a:pPr algn="r"/>
                      <a:r>
                        <a:rPr lang="en-GB" sz="2000" baseline="0" dirty="0">
                          <a:solidFill>
                            <a:schemeClr val="tx1"/>
                          </a:solidFill>
                        </a:rPr>
                        <a:t>can</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ask; asking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favour</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1120729">
                <a:tc>
                  <a:txBody>
                    <a:bodyPr/>
                    <a:lstStyle/>
                    <a:p>
                      <a:pPr algn="r"/>
                      <a:r>
                        <a:rPr lang="en-GB" sz="2000" dirty="0">
                          <a:solidFill>
                            <a:schemeClr val="tx1"/>
                          </a:solidFill>
                        </a:rPr>
                        <a:t>you are able to; </a:t>
                      </a:r>
                    </a:p>
                    <a:p>
                      <a:pPr algn="r"/>
                      <a:r>
                        <a:rPr lang="en-GB" sz="2000" dirty="0">
                          <a:solidFill>
                            <a:schemeClr val="tx1"/>
                          </a:solidFill>
                        </a:rPr>
                        <a:t>you can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play; playing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I</a:t>
                      </a:r>
                      <a:r>
                        <a:rPr lang="en-GB" sz="2000" baseline="0" dirty="0">
                          <a:solidFill>
                            <a:schemeClr val="tx1"/>
                          </a:solidFill>
                        </a:rPr>
                        <a:t> am able to;</a:t>
                      </a:r>
                    </a:p>
                    <a:p>
                      <a:pPr algn="r"/>
                      <a:r>
                        <a:rPr lang="en-GB" sz="2000" baseline="0" dirty="0">
                          <a:solidFill>
                            <a:schemeClr val="tx1"/>
                          </a:solidFill>
                        </a:rPr>
                        <a:t>I can</a:t>
                      </a:r>
                      <a:endParaRPr lang="en-GB" sz="20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1"/>
                  </a:ext>
                </a:extLst>
              </a:tr>
              <a:tr h="1120729">
                <a:tc>
                  <a:txBody>
                    <a:bodyPr/>
                    <a:lstStyle/>
                    <a:p>
                      <a:pPr algn="r"/>
                      <a:r>
                        <a:rPr lang="en-GB" sz="2000" dirty="0">
                          <a:solidFill>
                            <a:schemeClr val="tx1"/>
                          </a:solidFill>
                        </a:rPr>
                        <a:t>to</a:t>
                      </a:r>
                      <a:r>
                        <a:rPr lang="en-GB" sz="2000" baseline="0" dirty="0">
                          <a:solidFill>
                            <a:schemeClr val="tx1"/>
                          </a:solidFill>
                        </a:rPr>
                        <a:t> change; </a:t>
                      </a:r>
                    </a:p>
                    <a:p>
                      <a:pPr algn="r"/>
                      <a:r>
                        <a:rPr lang="en-GB" sz="2000" baseline="0" dirty="0">
                          <a:solidFill>
                            <a:schemeClr val="tx1"/>
                          </a:solidFill>
                        </a:rPr>
                        <a:t>changing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ask for;</a:t>
                      </a:r>
                    </a:p>
                    <a:p>
                      <a:pPr algn="r"/>
                      <a:r>
                        <a:rPr lang="en-GB" sz="2000" dirty="0">
                          <a:solidFill>
                            <a:schemeClr val="tx1"/>
                          </a:solidFill>
                        </a:rPr>
                        <a:t>asking for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Can I go to </a:t>
                      </a:r>
                    </a:p>
                    <a:p>
                      <a:pPr algn="r"/>
                      <a:r>
                        <a:rPr lang="en-GB" sz="2000" dirty="0">
                          <a:solidFill>
                            <a:schemeClr val="tx1"/>
                          </a:solidFill>
                        </a:rPr>
                        <a:t>the toilet?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2"/>
                  </a:ext>
                </a:extLst>
              </a:tr>
              <a:tr h="1120729">
                <a:tc>
                  <a:txBody>
                    <a:bodyPr/>
                    <a:lstStyle/>
                    <a:p>
                      <a:pPr algn="r"/>
                      <a:r>
                        <a:rPr lang="en-GB" sz="2000" dirty="0">
                          <a:solidFill>
                            <a:schemeClr val="tx1"/>
                          </a:solidFill>
                        </a:rPr>
                        <a:t>s/he is able to;</a:t>
                      </a:r>
                    </a:p>
                    <a:p>
                      <a:pPr algn="r"/>
                      <a:r>
                        <a:rPr lang="en-GB" sz="2000" dirty="0">
                          <a:solidFill>
                            <a:schemeClr val="tx1"/>
                          </a:solidFill>
                        </a:rPr>
                        <a:t>s/he can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participate;</a:t>
                      </a:r>
                    </a:p>
                    <a:p>
                      <a:pPr algn="r"/>
                      <a:r>
                        <a:rPr lang="en-GB" sz="2000" dirty="0">
                          <a:solidFill>
                            <a:schemeClr val="tx1"/>
                          </a:solidFill>
                        </a:rPr>
                        <a:t>participating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wear;</a:t>
                      </a:r>
                    </a:p>
                    <a:p>
                      <a:pPr algn="r"/>
                      <a:r>
                        <a:rPr lang="en-GB" sz="2000" dirty="0">
                          <a:solidFill>
                            <a:schemeClr val="tx1"/>
                          </a:solidFill>
                        </a:rPr>
                        <a:t>to</a:t>
                      </a:r>
                      <a:r>
                        <a:rPr lang="en-GB" sz="2000" baseline="0" dirty="0">
                          <a:solidFill>
                            <a:schemeClr val="tx1"/>
                          </a:solidFill>
                        </a:rPr>
                        <a:t> carry/take</a:t>
                      </a:r>
                      <a:endParaRPr lang="en-GB" sz="20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ctrTitle"/>
          </p:nvPr>
        </p:nvSpPr>
        <p:spPr>
          <a:xfrm>
            <a:off x="-232329" y="204452"/>
            <a:ext cx="5463057" cy="601567"/>
          </a:xfrm>
        </p:spPr>
        <p:txBody>
          <a:bodyPr>
            <a:noAutofit/>
          </a:bodyPr>
          <a:lstStyle/>
          <a:p>
            <a:r>
              <a:rPr lang="en-GB" sz="2400" b="1" dirty="0">
                <a:solidFill>
                  <a:schemeClr val="tx1"/>
                </a:solidFill>
                <a:latin typeface="+mj-lt"/>
              </a:rPr>
              <a:t>Identifica la palabra correcta.</a:t>
            </a:r>
          </a:p>
        </p:txBody>
      </p:sp>
      <p:sp>
        <p:nvSpPr>
          <p:cNvPr id="47" name="Rounded Rectangle 46"/>
          <p:cNvSpPr/>
          <p:nvPr/>
        </p:nvSpPr>
        <p:spPr>
          <a:xfrm rot="1351910">
            <a:off x="135331" y="549205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3A5EAC"/>
                </a:solidFill>
              </a:rPr>
              <a:t>el favor</a:t>
            </a: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puedes</a:t>
            </a:r>
            <a:endParaRPr lang="en-GB" sz="2800" b="1" dirty="0">
              <a:solidFill>
                <a:srgbClr val="3A5EAC"/>
              </a:solidFill>
            </a:endParaRPr>
          </a:p>
        </p:txBody>
      </p:sp>
      <p:sp>
        <p:nvSpPr>
          <p:cNvPr id="53" name="Rounded Rectangle 52"/>
          <p:cNvSpPr/>
          <p:nvPr/>
        </p:nvSpPr>
        <p:spPr>
          <a:xfrm rot="21238411">
            <a:off x="3689554" y="5684658"/>
            <a:ext cx="1899142" cy="5446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rgbClr val="3A5EAC"/>
                </a:solidFill>
              </a:rPr>
              <a:t>preguntar</a:t>
            </a: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cambiar</a:t>
            </a:r>
            <a:endParaRPr lang="en-GB" sz="2800" b="1" dirty="0">
              <a:solidFill>
                <a:srgbClr val="3A5EAC"/>
              </a:solidFill>
            </a:endParaRPr>
          </a:p>
        </p:txBody>
      </p:sp>
      <p:sp>
        <p:nvSpPr>
          <p:cNvPr id="56" name="Rounded Rectangle 55"/>
          <p:cNvSpPr/>
          <p:nvPr/>
        </p:nvSpPr>
        <p:spPr>
          <a:xfrm rot="21250116">
            <a:off x="7444690" y="279758"/>
            <a:ext cx="115857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pedir</a:t>
            </a:r>
            <a:endParaRPr lang="en-GB" sz="2800" b="1" dirty="0">
              <a:solidFill>
                <a:srgbClr val="3A5EAC"/>
              </a:solidFill>
            </a:endParaRPr>
          </a:p>
        </p:txBody>
      </p:sp>
      <p:sp>
        <p:nvSpPr>
          <p:cNvPr id="58" name="Rounded Rectangle 57"/>
          <p:cNvSpPr/>
          <p:nvPr/>
        </p:nvSpPr>
        <p:spPr>
          <a:xfrm rot="565754">
            <a:off x="5266683" y="186052"/>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puede</a:t>
            </a:r>
            <a:endParaRPr lang="en-GB" sz="2800" b="1" dirty="0">
              <a:solidFill>
                <a:srgbClr val="3A5EAC"/>
              </a:solidFill>
            </a:endParaRPr>
          </a:p>
        </p:txBody>
      </p:sp>
      <p:sp>
        <p:nvSpPr>
          <p:cNvPr id="36" name="Rounded Rectangle 35"/>
          <p:cNvSpPr/>
          <p:nvPr/>
        </p:nvSpPr>
        <p:spPr>
          <a:xfrm rot="21250116">
            <a:off x="10304448" y="1082557"/>
            <a:ext cx="1773060" cy="16657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rPr>
              <a:t>¿</a:t>
            </a:r>
            <a:r>
              <a:rPr lang="en-GB" sz="2400" b="1" dirty="0" err="1">
                <a:solidFill>
                  <a:srgbClr val="3A5EAC"/>
                </a:solidFill>
              </a:rPr>
              <a:t>Puedo</a:t>
            </a:r>
            <a:r>
              <a:rPr lang="en-GB" sz="2400" b="1" dirty="0">
                <a:solidFill>
                  <a:srgbClr val="3A5EAC"/>
                </a:solidFill>
              </a:rPr>
              <a:t> </a:t>
            </a:r>
            <a:r>
              <a:rPr lang="en-GB" sz="2400" b="1" dirty="0" err="1">
                <a:solidFill>
                  <a:srgbClr val="3A5EAC"/>
                </a:solidFill>
              </a:rPr>
              <a:t>ir</a:t>
            </a:r>
            <a:r>
              <a:rPr lang="en-GB" sz="2400" b="1" dirty="0">
                <a:solidFill>
                  <a:srgbClr val="3A5EAC"/>
                </a:solidFill>
              </a:rPr>
              <a:t> a los </a:t>
            </a:r>
            <a:r>
              <a:rPr lang="en-GB" sz="2400" b="1" dirty="0" err="1">
                <a:solidFill>
                  <a:srgbClr val="3A5EAC"/>
                </a:solidFill>
              </a:rPr>
              <a:t>servicios</a:t>
            </a:r>
            <a:r>
              <a:rPr lang="en-GB" sz="2400" b="1" dirty="0">
                <a:solidFill>
                  <a:srgbClr val="3A5EAC"/>
                </a:solidFill>
              </a:rPr>
              <a:t>?</a:t>
            </a:r>
          </a:p>
        </p:txBody>
      </p:sp>
      <p:sp>
        <p:nvSpPr>
          <p:cNvPr id="40" name="Rounded Rectangle 39"/>
          <p:cNvSpPr/>
          <p:nvPr/>
        </p:nvSpPr>
        <p:spPr>
          <a:xfrm rot="21139009">
            <a:off x="10540417" y="3987676"/>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jugar</a:t>
            </a:r>
            <a:endParaRPr lang="en-GB" sz="2800" b="1" dirty="0">
              <a:solidFill>
                <a:srgbClr val="3A5EAC"/>
              </a:solidFill>
            </a:endParaRPr>
          </a:p>
        </p:txBody>
      </p:sp>
      <p:sp>
        <p:nvSpPr>
          <p:cNvPr id="41" name="Rounded Rectangle 40"/>
          <p:cNvSpPr/>
          <p:nvPr/>
        </p:nvSpPr>
        <p:spPr>
          <a:xfrm rot="565754">
            <a:off x="9130580" y="265578"/>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puedo</a:t>
            </a:r>
            <a:endParaRPr lang="en-GB" sz="2800" b="1" dirty="0">
              <a:solidFill>
                <a:srgbClr val="3A5EAC"/>
              </a:solidFill>
            </a:endParaRPr>
          </a:p>
        </p:txBody>
      </p:sp>
      <p:sp>
        <p:nvSpPr>
          <p:cNvPr id="9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grpSp>
        <p:nvGrpSpPr>
          <p:cNvPr id="9" name="Group 8"/>
          <p:cNvGrpSpPr/>
          <p:nvPr/>
        </p:nvGrpSpPr>
        <p:grpSpPr>
          <a:xfrm>
            <a:off x="1956009" y="1010273"/>
            <a:ext cx="5808171" cy="3742495"/>
            <a:chOff x="1956009" y="1010273"/>
            <a:chExt cx="5808171" cy="3742495"/>
          </a:xfrm>
        </p:grpSpPr>
        <p:grpSp>
          <p:nvGrpSpPr>
            <p:cNvPr id="8" name="Group 7"/>
            <p:cNvGrpSpPr/>
            <p:nvPr/>
          </p:nvGrpSpPr>
          <p:grpSpPr>
            <a:xfrm>
              <a:off x="1956009" y="1010273"/>
              <a:ext cx="5808171" cy="2618206"/>
              <a:chOff x="1956009" y="1010273"/>
              <a:chExt cx="5808171" cy="2618206"/>
            </a:xfrm>
          </p:grpSpPr>
          <p:grpSp>
            <p:nvGrpSpPr>
              <p:cNvPr id="7" name="Group 6"/>
              <p:cNvGrpSpPr/>
              <p:nvPr/>
            </p:nvGrpSpPr>
            <p:grpSpPr>
              <a:xfrm>
                <a:off x="1956009" y="2127769"/>
                <a:ext cx="5808171" cy="1500710"/>
                <a:chOff x="1956009" y="2127769"/>
                <a:chExt cx="5808171" cy="1500710"/>
              </a:xfrm>
            </p:grpSpPr>
            <p:grpSp>
              <p:nvGrpSpPr>
                <p:cNvPr id="6" name="Group 5"/>
                <p:cNvGrpSpPr/>
                <p:nvPr/>
              </p:nvGrpSpPr>
              <p:grpSpPr>
                <a:xfrm>
                  <a:off x="1956009" y="3249456"/>
                  <a:ext cx="5807765" cy="379023"/>
                  <a:chOff x="1956009" y="3249456"/>
                  <a:chExt cx="5807765" cy="379023"/>
                </a:xfrm>
              </p:grpSpPr>
              <p:sp>
                <p:nvSpPr>
                  <p:cNvPr id="5" name="Rectangle 4"/>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1956415" y="2127769"/>
                  <a:ext cx="5807765" cy="379023"/>
                  <a:chOff x="1956009" y="3249456"/>
                  <a:chExt cx="5807765" cy="379023"/>
                </a:xfrm>
              </p:grpSpPr>
              <p:sp>
                <p:nvSpPr>
                  <p:cNvPr id="78" name="Rectangle 77"/>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1" name="Group 80"/>
              <p:cNvGrpSpPr/>
              <p:nvPr/>
            </p:nvGrpSpPr>
            <p:grpSpPr>
              <a:xfrm>
                <a:off x="1956009" y="1010273"/>
                <a:ext cx="5807765" cy="379023"/>
                <a:chOff x="1956009" y="3249456"/>
                <a:chExt cx="5807765" cy="379023"/>
              </a:xfrm>
            </p:grpSpPr>
            <p:sp>
              <p:nvSpPr>
                <p:cNvPr id="82" name="Rectangle 81"/>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5" name="Group 84"/>
            <p:cNvGrpSpPr/>
            <p:nvPr/>
          </p:nvGrpSpPr>
          <p:grpSpPr>
            <a:xfrm>
              <a:off x="1956009" y="4373745"/>
              <a:ext cx="5807765" cy="379023"/>
              <a:chOff x="1956009" y="3249456"/>
              <a:chExt cx="5807765" cy="379023"/>
            </a:xfrm>
          </p:grpSpPr>
          <p:sp>
            <p:nvSpPr>
              <p:cNvPr id="86" name="Rectangle 85"/>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7" name="Rounded Rectangle 56"/>
          <p:cNvSpPr/>
          <p:nvPr/>
        </p:nvSpPr>
        <p:spPr>
          <a:xfrm rot="403865">
            <a:off x="56445" y="3023788"/>
            <a:ext cx="1817947"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solidFill>
                  <a:srgbClr val="3A5EAC"/>
                </a:solidFill>
              </a:rPr>
              <a:t>participar</a:t>
            </a:r>
            <a:endParaRPr lang="en-GB" sz="2600" b="1" dirty="0">
              <a:solidFill>
                <a:srgbClr val="3A5EAC"/>
              </a:solidFill>
            </a:endParaRP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3A5EAC"/>
                </a:solidFill>
              </a:rPr>
              <a:t>poder</a:t>
            </a:r>
            <a:endParaRPr lang="en-GB" sz="2800" b="1" dirty="0">
              <a:solidFill>
                <a:srgbClr val="3A5EAC"/>
              </a:solidFill>
            </a:endParaRPr>
          </a:p>
        </p:txBody>
      </p:sp>
      <p:sp>
        <p:nvSpPr>
          <p:cNvPr id="52" name="Rounded Rectangle 51"/>
          <p:cNvSpPr/>
          <p:nvPr/>
        </p:nvSpPr>
        <p:spPr>
          <a:xfrm rot="21139009">
            <a:off x="442135" y="4222203"/>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3A5EAC"/>
                </a:solidFill>
              </a:rPr>
              <a:t>llevar</a:t>
            </a:r>
          </a:p>
        </p:txBody>
      </p:sp>
      <p:graphicFrame>
        <p:nvGraphicFramePr>
          <p:cNvPr id="59" name="Table 58"/>
          <p:cNvGraphicFramePr>
            <a:graphicFrameLocks noGrp="1"/>
          </p:cNvGraphicFramePr>
          <p:nvPr>
            <p:extLst>
              <p:ext uri="{D42A27DB-BD31-4B8C-83A1-F6EECF244321}">
                <p14:modId xmlns:p14="http://schemas.microsoft.com/office/powerpoint/2010/main" val="4069374104"/>
              </p:ext>
            </p:extLst>
          </p:nvPr>
        </p:nvGraphicFramePr>
        <p:xfrm>
          <a:off x="1957604" y="1008000"/>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l"/>
                      <a:r>
                        <a:rPr lang="en-GB" sz="2000" dirty="0">
                          <a:solidFill>
                            <a:schemeClr val="tx1"/>
                          </a:solidFill>
                        </a:rPr>
                        <a:t>1</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2</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3</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0729">
                <a:tc>
                  <a:txBody>
                    <a:bodyPr/>
                    <a:lstStyle/>
                    <a:p>
                      <a:pPr algn="l"/>
                      <a:r>
                        <a:rPr lang="en-GB" sz="2000" dirty="0">
                          <a:solidFill>
                            <a:schemeClr val="tx1"/>
                          </a:solidFill>
                        </a:rPr>
                        <a:t>4</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5</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6</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729">
                <a:tc>
                  <a:txBody>
                    <a:bodyPr/>
                    <a:lstStyle/>
                    <a:p>
                      <a:pPr algn="l"/>
                      <a:r>
                        <a:rPr lang="en-GB" sz="2000" baseline="0" dirty="0">
                          <a:solidFill>
                            <a:schemeClr val="tx1"/>
                          </a:solidFill>
                        </a:rPr>
                        <a:t>7</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8</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tx1"/>
                          </a:solidFill>
                        </a:rPr>
                        <a:t>9</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0729">
                <a:tc>
                  <a:txBody>
                    <a:bodyPr/>
                    <a:lstStyle/>
                    <a:p>
                      <a:pPr algn="l"/>
                      <a:endParaRPr lang="en-GB" sz="2000"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890032" y="4375873"/>
            <a:ext cx="6053129" cy="369332"/>
          </a:xfrm>
          <a:prstGeom prst="rect">
            <a:avLst/>
          </a:prstGeom>
          <a:noFill/>
        </p:spPr>
        <p:txBody>
          <a:bodyPr wrap="square" rtlCol="0">
            <a:spAutoFit/>
          </a:bodyPr>
          <a:lstStyle/>
          <a:p>
            <a:r>
              <a:rPr lang="en-GB" dirty="0">
                <a:solidFill>
                  <a:schemeClr val="accent1">
                    <a:lumMod val="50000"/>
                  </a:schemeClr>
                </a:solidFill>
              </a:rPr>
              <a:t>10			</a:t>
            </a:r>
            <a:r>
              <a:rPr lang="en-GB" sz="300" dirty="0">
                <a:solidFill>
                  <a:schemeClr val="accent1">
                    <a:lumMod val="50000"/>
                  </a:schemeClr>
                </a:solidFill>
              </a:rPr>
              <a:t> </a:t>
            </a:r>
            <a:r>
              <a:rPr lang="en-GB" dirty="0">
                <a:solidFill>
                  <a:schemeClr val="accent1">
                    <a:lumMod val="50000"/>
                  </a:schemeClr>
                </a:solidFill>
              </a:rPr>
              <a:t>11			</a:t>
            </a:r>
            <a:r>
              <a:rPr lang="en-GB" sz="100" dirty="0">
                <a:solidFill>
                  <a:schemeClr val="accent1">
                    <a:lumMod val="50000"/>
                  </a:schemeClr>
                </a:solidFill>
              </a:rPr>
              <a:t> </a:t>
            </a:r>
            <a:r>
              <a:rPr lang="en-GB" dirty="0">
                <a:solidFill>
                  <a:schemeClr val="accent1">
                    <a:lumMod val="50000"/>
                  </a:schemeClr>
                </a:solidFill>
              </a:rPr>
              <a:t>12</a:t>
            </a:r>
          </a:p>
        </p:txBody>
      </p:sp>
    </p:spTree>
    <p:extLst>
      <p:ext uri="{BB962C8B-B14F-4D97-AF65-F5344CB8AC3E}">
        <p14:creationId xmlns:p14="http://schemas.microsoft.com/office/powerpoint/2010/main" val="62016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26B8A-761D-CB46-80CC-926BF942F94A}"/>
              </a:ext>
            </a:extLst>
          </p:cNvPr>
          <p:cNvSpPr>
            <a:spLocks noGrp="1"/>
          </p:cNvSpPr>
          <p:nvPr>
            <p:ph type="title"/>
          </p:nvPr>
        </p:nvSpPr>
        <p:spPr>
          <a:xfrm>
            <a:off x="279097" y="203099"/>
            <a:ext cx="8622323" cy="594419"/>
          </a:xfrm>
        </p:spPr>
        <p:txBody>
          <a:bodyPr>
            <a:normAutofit fontScale="90000"/>
          </a:bodyPr>
          <a:lstStyle/>
          <a:p>
            <a:r>
              <a:rPr lang="es-GB" sz="2400" b="1" dirty="0"/>
              <a:t>Daniel habla de la escuela. ¿Cuál es la palabra correcta?</a:t>
            </a:r>
          </a:p>
        </p:txBody>
      </p:sp>
      <p:sp>
        <p:nvSpPr>
          <p:cNvPr id="4" name="Rounded Rectangle 11">
            <a:extLst>
              <a:ext uri="{FF2B5EF4-FFF2-40B4-BE49-F238E27FC236}">
                <a16:creationId xmlns:a16="http://schemas.microsoft.com/office/drawing/2014/main" id="{D437B1A4-CC5A-4F49-96FA-3BE1864FFF40}"/>
              </a:ext>
            </a:extLst>
          </p:cNvPr>
          <p:cNvSpPr/>
          <p:nvPr/>
        </p:nvSpPr>
        <p:spPr>
          <a:xfrm>
            <a:off x="10691446" y="258166"/>
            <a:ext cx="1236697" cy="40098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Llamada rectangular redondeada 7">
            <a:extLst>
              <a:ext uri="{FF2B5EF4-FFF2-40B4-BE49-F238E27FC236}">
                <a16:creationId xmlns:a16="http://schemas.microsoft.com/office/drawing/2014/main" id="{446053A1-D4B0-0949-8103-AA36A6EB7962}"/>
              </a:ext>
            </a:extLst>
          </p:cNvPr>
          <p:cNvSpPr/>
          <p:nvPr/>
        </p:nvSpPr>
        <p:spPr>
          <a:xfrm>
            <a:off x="756138" y="903882"/>
            <a:ext cx="10679724" cy="4647832"/>
          </a:xfrm>
          <a:prstGeom prst="wedgeRoundRectCallout">
            <a:avLst>
              <a:gd name="adj1" fmla="val 1159"/>
              <a:gd name="adj2" fmla="val 629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En la clase es normal </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1) [to be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able</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to] 2)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ask</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for</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3) [a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favour</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cuando necesitas ayuda o </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4)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ask</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5) [can I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go</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the</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toilet</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 si necesitas 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El lunes </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6) [I can] 7)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play</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 con los compañeros y</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8)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take</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carry</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material a casa. ¿También </a:t>
            </a:r>
          </a:p>
          <a:p>
            <a:pPr lvl="0" algn="ctr">
              <a:defRPr/>
            </a:pP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9) [can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you</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El profesor </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10) [he can] 11) [to </a:t>
            </a:r>
            <a:r>
              <a:rPr kumimoji="0" lang="es-ES"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change</a:t>
            </a:r>
            <a:r>
              <a:rPr kumimoji="0" lang="es-ES"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chemeClr val="tx1"/>
                </a:solidFill>
                <a:effectLst/>
                <a:uLnTx/>
                <a:uFillTx/>
                <a:latin typeface="Century Gothic" panose="020F0302020204030204"/>
                <a:ea typeface="+mn-ea"/>
                <a:cs typeface="+mn-cs"/>
              </a:rPr>
              <a:t>las actividades para grupos diferentes. </a:t>
            </a:r>
            <a:r>
              <a:rPr lang="es-ES" sz="2800" b="1" dirty="0">
                <a:solidFill>
                  <a:schemeClr val="tx1"/>
                </a:solidFill>
              </a:rPr>
              <a:t>12) ¡[He participates] </a:t>
            </a:r>
            <a:r>
              <a:rPr lang="es-ES" sz="2800" dirty="0">
                <a:solidFill>
                  <a:schemeClr val="tx1"/>
                </a:solidFill>
              </a:rPr>
              <a:t>en muchas clases! </a:t>
            </a:r>
            <a:endParaRPr kumimoji="0" lang="es-ES" sz="2800" i="0" u="none" strike="noStrike" kern="1200" cap="none" spc="0" normalizeH="0" baseline="0" noProof="0" dirty="0">
              <a:ln>
                <a:noFill/>
              </a:ln>
              <a:solidFill>
                <a:schemeClr val="tx1"/>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1F3B73"/>
              </a:solidFill>
              <a:effectLst/>
              <a:uLnTx/>
              <a:uFillTx/>
              <a:latin typeface="Century Gothic" panose="020F0302020204030204"/>
              <a:ea typeface="+mn-ea"/>
              <a:cs typeface="+mn-cs"/>
            </a:endParaRPr>
          </a:p>
        </p:txBody>
      </p:sp>
      <p:pic>
        <p:nvPicPr>
          <p:cNvPr id="9" name="Imagen 8" descr="Daniel, happy">
            <a:extLst>
              <a:ext uri="{FF2B5EF4-FFF2-40B4-BE49-F238E27FC236}">
                <a16:creationId xmlns:a16="http://schemas.microsoft.com/office/drawing/2014/main" id="{5AB17FD0-0722-8342-BE01-2D4EF1196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295" y="4668149"/>
            <a:ext cx="1708355" cy="1708355"/>
          </a:xfrm>
          <a:prstGeom prst="rect">
            <a:avLst/>
          </a:prstGeom>
        </p:spPr>
      </p:pic>
      <p:sp>
        <p:nvSpPr>
          <p:cNvPr id="11" name="Rectángulo 10">
            <a:extLst>
              <a:ext uri="{FF2B5EF4-FFF2-40B4-BE49-F238E27FC236}">
                <a16:creationId xmlns:a16="http://schemas.microsoft.com/office/drawing/2014/main" id="{E43183A0-1D4B-BB4C-9F97-0FAC7492B2A5}"/>
              </a:ext>
            </a:extLst>
          </p:cNvPr>
          <p:cNvSpPr/>
          <p:nvPr/>
        </p:nvSpPr>
        <p:spPr>
          <a:xfrm>
            <a:off x="5360728" y="1181133"/>
            <a:ext cx="2899351"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poder</a:t>
            </a:r>
          </a:p>
        </p:txBody>
      </p:sp>
      <p:sp>
        <p:nvSpPr>
          <p:cNvPr id="12" name="Rectángulo 11">
            <a:extLst>
              <a:ext uri="{FF2B5EF4-FFF2-40B4-BE49-F238E27FC236}">
                <a16:creationId xmlns:a16="http://schemas.microsoft.com/office/drawing/2014/main" id="{DBBC9211-1104-7E42-B9CD-8937B245B9A2}"/>
              </a:ext>
            </a:extLst>
          </p:cNvPr>
          <p:cNvSpPr/>
          <p:nvPr/>
        </p:nvSpPr>
        <p:spPr>
          <a:xfrm>
            <a:off x="8260079" y="1166744"/>
            <a:ext cx="2383536"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pedir</a:t>
            </a:r>
          </a:p>
        </p:txBody>
      </p:sp>
      <p:sp>
        <p:nvSpPr>
          <p:cNvPr id="13" name="Rectángulo 12">
            <a:extLst>
              <a:ext uri="{FF2B5EF4-FFF2-40B4-BE49-F238E27FC236}">
                <a16:creationId xmlns:a16="http://schemas.microsoft.com/office/drawing/2014/main" id="{1758C740-432D-A841-B0D4-09766F998130}"/>
              </a:ext>
            </a:extLst>
          </p:cNvPr>
          <p:cNvSpPr/>
          <p:nvPr/>
        </p:nvSpPr>
        <p:spPr>
          <a:xfrm>
            <a:off x="1743925" y="1612718"/>
            <a:ext cx="2167128"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un favor</a:t>
            </a:r>
          </a:p>
        </p:txBody>
      </p:sp>
      <p:sp>
        <p:nvSpPr>
          <p:cNvPr id="14" name="Rectángulo 13">
            <a:extLst>
              <a:ext uri="{FF2B5EF4-FFF2-40B4-BE49-F238E27FC236}">
                <a16:creationId xmlns:a16="http://schemas.microsoft.com/office/drawing/2014/main" id="{535303DF-7C24-EA4D-8EA0-3A856443C08A}"/>
              </a:ext>
            </a:extLst>
          </p:cNvPr>
          <p:cNvSpPr/>
          <p:nvPr/>
        </p:nvSpPr>
        <p:spPr>
          <a:xfrm>
            <a:off x="8626190" y="1589754"/>
            <a:ext cx="2167128"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preguntar</a:t>
            </a:r>
          </a:p>
        </p:txBody>
      </p:sp>
      <p:sp>
        <p:nvSpPr>
          <p:cNvPr id="15" name="Rectángulo 14">
            <a:extLst>
              <a:ext uri="{FF2B5EF4-FFF2-40B4-BE49-F238E27FC236}">
                <a16:creationId xmlns:a16="http://schemas.microsoft.com/office/drawing/2014/main" id="{CEA9EE76-70C9-5644-A3C6-08EFEE582A9A}"/>
              </a:ext>
            </a:extLst>
          </p:cNvPr>
          <p:cNvSpPr/>
          <p:nvPr/>
        </p:nvSpPr>
        <p:spPr>
          <a:xfrm>
            <a:off x="2341214" y="1995914"/>
            <a:ext cx="4757578"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¿puedo ir a los servicios?</a:t>
            </a:r>
          </a:p>
        </p:txBody>
      </p:sp>
      <p:sp>
        <p:nvSpPr>
          <p:cNvPr id="16" name="Rectángulo 15">
            <a:extLst>
              <a:ext uri="{FF2B5EF4-FFF2-40B4-BE49-F238E27FC236}">
                <a16:creationId xmlns:a16="http://schemas.microsoft.com/office/drawing/2014/main" id="{09426387-A367-2540-B8E0-03CAFE1ABCB9}"/>
              </a:ext>
            </a:extLst>
          </p:cNvPr>
          <p:cNvSpPr/>
          <p:nvPr/>
        </p:nvSpPr>
        <p:spPr>
          <a:xfrm>
            <a:off x="2982643" y="2852093"/>
            <a:ext cx="1690936"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puedo</a:t>
            </a:r>
          </a:p>
        </p:txBody>
      </p:sp>
      <p:sp>
        <p:nvSpPr>
          <p:cNvPr id="17" name="Rectángulo 16">
            <a:extLst>
              <a:ext uri="{FF2B5EF4-FFF2-40B4-BE49-F238E27FC236}">
                <a16:creationId xmlns:a16="http://schemas.microsoft.com/office/drawing/2014/main" id="{470904FF-23F6-8140-A36A-9C4E3D43E6CA}"/>
              </a:ext>
            </a:extLst>
          </p:cNvPr>
          <p:cNvSpPr/>
          <p:nvPr/>
        </p:nvSpPr>
        <p:spPr>
          <a:xfrm>
            <a:off x="4673579" y="2852093"/>
            <a:ext cx="1965960"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jugar</a:t>
            </a:r>
          </a:p>
        </p:txBody>
      </p:sp>
      <p:sp>
        <p:nvSpPr>
          <p:cNvPr id="18" name="Rectángulo 17">
            <a:extLst>
              <a:ext uri="{FF2B5EF4-FFF2-40B4-BE49-F238E27FC236}">
                <a16:creationId xmlns:a16="http://schemas.microsoft.com/office/drawing/2014/main" id="{BADF18C6-BFF1-1C43-B0D0-0D12000B61CE}"/>
              </a:ext>
            </a:extLst>
          </p:cNvPr>
          <p:cNvSpPr/>
          <p:nvPr/>
        </p:nvSpPr>
        <p:spPr>
          <a:xfrm>
            <a:off x="1978152" y="3304740"/>
            <a:ext cx="3529584"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llevar</a:t>
            </a:r>
          </a:p>
        </p:txBody>
      </p:sp>
      <p:sp>
        <p:nvSpPr>
          <p:cNvPr id="19" name="Rectángulo 18">
            <a:extLst>
              <a:ext uri="{FF2B5EF4-FFF2-40B4-BE49-F238E27FC236}">
                <a16:creationId xmlns:a16="http://schemas.microsoft.com/office/drawing/2014/main" id="{42767997-E020-D742-B5A9-FF4D8DEC0987}"/>
              </a:ext>
            </a:extLst>
          </p:cNvPr>
          <p:cNvSpPr/>
          <p:nvPr/>
        </p:nvSpPr>
        <p:spPr>
          <a:xfrm>
            <a:off x="1283208" y="3708272"/>
            <a:ext cx="2084832"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puedes</a:t>
            </a:r>
          </a:p>
        </p:txBody>
      </p:sp>
      <p:sp>
        <p:nvSpPr>
          <p:cNvPr id="20" name="Rectángulo 19">
            <a:extLst>
              <a:ext uri="{FF2B5EF4-FFF2-40B4-BE49-F238E27FC236}">
                <a16:creationId xmlns:a16="http://schemas.microsoft.com/office/drawing/2014/main" id="{10DD6B45-5BFF-6245-AAF3-F3C1E16BF105}"/>
              </a:ext>
            </a:extLst>
          </p:cNvPr>
          <p:cNvSpPr/>
          <p:nvPr/>
        </p:nvSpPr>
        <p:spPr>
          <a:xfrm>
            <a:off x="5522858" y="3708272"/>
            <a:ext cx="2170293"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puede</a:t>
            </a:r>
          </a:p>
        </p:txBody>
      </p:sp>
      <p:sp>
        <p:nvSpPr>
          <p:cNvPr id="21" name="Rectángulo 20">
            <a:extLst>
              <a:ext uri="{FF2B5EF4-FFF2-40B4-BE49-F238E27FC236}">
                <a16:creationId xmlns:a16="http://schemas.microsoft.com/office/drawing/2014/main" id="{78753FDF-7F9C-6E4B-9A2B-C0ECADDE6D82}"/>
              </a:ext>
            </a:extLst>
          </p:cNvPr>
          <p:cNvSpPr/>
          <p:nvPr/>
        </p:nvSpPr>
        <p:spPr>
          <a:xfrm>
            <a:off x="7708273" y="3718937"/>
            <a:ext cx="2728079"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cambiar</a:t>
            </a:r>
          </a:p>
        </p:txBody>
      </p:sp>
      <p:sp>
        <p:nvSpPr>
          <p:cNvPr id="22" name="Rectángulo 21">
            <a:extLst>
              <a:ext uri="{FF2B5EF4-FFF2-40B4-BE49-F238E27FC236}">
                <a16:creationId xmlns:a16="http://schemas.microsoft.com/office/drawing/2014/main" id="{1FA29634-0742-D943-87AA-7654EEB89994}"/>
              </a:ext>
            </a:extLst>
          </p:cNvPr>
          <p:cNvSpPr/>
          <p:nvPr/>
        </p:nvSpPr>
        <p:spPr>
          <a:xfrm>
            <a:off x="7384129" y="4116893"/>
            <a:ext cx="3771551" cy="445974"/>
          </a:xfrm>
          <a:prstGeom prst="rect">
            <a:avLst/>
          </a:prstGeom>
          <a:solidFill>
            <a:srgbClr val="FF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a:t>
            </a: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articipa</a:t>
            </a:r>
          </a:p>
        </p:txBody>
      </p:sp>
    </p:spTree>
    <p:extLst>
      <p:ext uri="{BB962C8B-B14F-4D97-AF65-F5344CB8AC3E}">
        <p14:creationId xmlns:p14="http://schemas.microsoft.com/office/powerpoint/2010/main" val="216651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21922-C6ED-43D0-B2CD-BA4B13B8E5CC}"/>
              </a:ext>
            </a:extLst>
          </p:cNvPr>
          <p:cNvSpPr>
            <a:spLocks noGrp="1"/>
          </p:cNvSpPr>
          <p:nvPr>
            <p:ph type="title"/>
          </p:nvPr>
        </p:nvSpPr>
        <p:spPr>
          <a:xfrm>
            <a:off x="0" y="213557"/>
            <a:ext cx="2596243" cy="647577"/>
          </a:xfrm>
        </p:spPr>
        <p:txBody>
          <a:bodyPr>
            <a:normAutofit/>
          </a:bodyPr>
          <a:lstStyle/>
          <a:p>
            <a:r>
              <a:rPr lang="en-GB" sz="2800" dirty="0" err="1"/>
              <a:t>Vocabulario</a:t>
            </a:r>
            <a:endParaRPr lang="en-GB" sz="2800" dirty="0"/>
          </a:p>
        </p:txBody>
      </p:sp>
      <p:pic>
        <p:nvPicPr>
          <p:cNvPr id="5" name="Picture 4" descr="A group of kids holding hands&#10;&#10;Description automatically generated">
            <a:extLst>
              <a:ext uri="{FF2B5EF4-FFF2-40B4-BE49-F238E27FC236}">
                <a16:creationId xmlns:a16="http://schemas.microsoft.com/office/drawing/2014/main" id="{FD032766-ADAD-4B2D-A711-F4E066E96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6" y="1935347"/>
            <a:ext cx="2933700" cy="2090523"/>
          </a:xfrm>
          <a:prstGeom prst="rect">
            <a:avLst/>
          </a:prstGeom>
        </p:spPr>
      </p:pic>
      <p:pic>
        <p:nvPicPr>
          <p:cNvPr id="7" name="Picture 6" descr="A group of kids standing together&#10;&#10;Description automatically generated">
            <a:extLst>
              <a:ext uri="{FF2B5EF4-FFF2-40B4-BE49-F238E27FC236}">
                <a16:creationId xmlns:a16="http://schemas.microsoft.com/office/drawing/2014/main" id="{0B47D17F-E70A-4109-99CD-3546F470A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782" y="2098675"/>
            <a:ext cx="2933700" cy="2245071"/>
          </a:xfrm>
          <a:prstGeom prst="rect">
            <a:avLst/>
          </a:prstGeom>
        </p:spPr>
      </p:pic>
      <p:sp>
        <p:nvSpPr>
          <p:cNvPr id="8" name="TextBox 7">
            <a:extLst>
              <a:ext uri="{FF2B5EF4-FFF2-40B4-BE49-F238E27FC236}">
                <a16:creationId xmlns:a16="http://schemas.microsoft.com/office/drawing/2014/main" id="{A7E71CB4-F13D-4634-B60E-2A48C2E41413}"/>
              </a:ext>
            </a:extLst>
          </p:cNvPr>
          <p:cNvSpPr txBox="1"/>
          <p:nvPr/>
        </p:nvSpPr>
        <p:spPr>
          <a:xfrm>
            <a:off x="1712690" y="1064406"/>
            <a:ext cx="267788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3A3838"/>
                </a:solidFill>
                <a:effectLst/>
                <a:uLnTx/>
                <a:uFillTx/>
                <a:latin typeface="Century Gothic"/>
                <a:ea typeface="+mn-ea"/>
                <a:cs typeface="+mn-cs"/>
              </a:rPr>
              <a:t>estamos</a:t>
            </a:r>
            <a:endParaRPr kumimoji="0" lang="en-GB" sz="4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5370452-2F35-4F24-8BAE-2C6A25C4535E}"/>
              </a:ext>
            </a:extLst>
          </p:cNvPr>
          <p:cNvSpPr txBox="1"/>
          <p:nvPr/>
        </p:nvSpPr>
        <p:spPr>
          <a:xfrm>
            <a:off x="1298121" y="4327761"/>
            <a:ext cx="2885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[we are]</a:t>
            </a:r>
            <a:br>
              <a:rPr kumimoji="0" lang="en-GB" sz="2400" b="0" i="0" u="none" strike="noStrike" kern="1200" cap="none" spc="0" normalizeH="0" baseline="0" noProof="0" dirty="0">
                <a:ln>
                  <a:noFill/>
                </a:ln>
                <a:solidFill>
                  <a:srgbClr val="3A3838"/>
                </a:solidFill>
                <a:effectLst/>
                <a:uLnTx/>
                <a:uFillTx/>
                <a:latin typeface="Century Gothic"/>
                <a:ea typeface="+mn-ea"/>
                <a:cs typeface="+mn-cs"/>
              </a:rPr>
            </a:br>
            <a:r>
              <a:rPr kumimoji="0" lang="en-GB" sz="2400" b="0" i="0" u="none" strike="noStrike" kern="1200" cap="none" spc="0" normalizeH="0" baseline="0" noProof="0" dirty="0">
                <a:ln>
                  <a:noFill/>
                </a:ln>
                <a:solidFill>
                  <a:srgbClr val="3A3838"/>
                </a:solidFill>
                <a:effectLst/>
                <a:uLnTx/>
                <a:uFillTx/>
                <a:latin typeface="Century Gothic"/>
                <a:ea typeface="+mn-ea"/>
                <a:cs typeface="+mn-cs"/>
              </a:rPr>
              <a:t>location, state</a:t>
            </a:r>
          </a:p>
        </p:txBody>
      </p:sp>
      <p:sp>
        <p:nvSpPr>
          <p:cNvPr id="10" name="TextBox 9">
            <a:extLst>
              <a:ext uri="{FF2B5EF4-FFF2-40B4-BE49-F238E27FC236}">
                <a16:creationId xmlns:a16="http://schemas.microsoft.com/office/drawing/2014/main" id="{0443406D-9D5F-4ED7-929C-14BC1A05B2D5}"/>
              </a:ext>
            </a:extLst>
          </p:cNvPr>
          <p:cNvSpPr txBox="1"/>
          <p:nvPr/>
        </p:nvSpPr>
        <p:spPr>
          <a:xfrm>
            <a:off x="7801427" y="1104350"/>
            <a:ext cx="345893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3A3838"/>
                </a:solidFill>
                <a:effectLst/>
                <a:uLnTx/>
                <a:uFillTx/>
                <a:latin typeface="Century Gothic"/>
                <a:ea typeface="+mn-ea"/>
                <a:cs typeface="+mn-cs"/>
              </a:rPr>
              <a:t>están</a:t>
            </a:r>
            <a:endParaRPr kumimoji="0" lang="en-GB" sz="4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FE9DF4DC-41E3-4147-9A1E-F6AB32CB5392}"/>
              </a:ext>
            </a:extLst>
          </p:cNvPr>
          <p:cNvSpPr txBox="1"/>
          <p:nvPr/>
        </p:nvSpPr>
        <p:spPr>
          <a:xfrm>
            <a:off x="8278586" y="4343745"/>
            <a:ext cx="2885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[they are]</a:t>
            </a:r>
            <a:br>
              <a:rPr kumimoji="0" lang="en-GB" sz="2400" b="0" i="0" u="none" strike="noStrike" kern="1200" cap="none" spc="0" normalizeH="0" baseline="0" noProof="0" dirty="0">
                <a:ln>
                  <a:noFill/>
                </a:ln>
                <a:solidFill>
                  <a:srgbClr val="3A3838"/>
                </a:solidFill>
                <a:effectLst/>
                <a:uLnTx/>
                <a:uFillTx/>
                <a:latin typeface="Century Gothic"/>
                <a:ea typeface="+mn-ea"/>
                <a:cs typeface="+mn-cs"/>
              </a:rPr>
            </a:br>
            <a:r>
              <a:rPr kumimoji="0" lang="en-GB" sz="2400" b="0" i="0" u="none" strike="noStrike" kern="1200" cap="none" spc="0" normalizeH="0" baseline="0" noProof="0" dirty="0">
                <a:ln>
                  <a:noFill/>
                </a:ln>
                <a:solidFill>
                  <a:srgbClr val="3A3838"/>
                </a:solidFill>
                <a:effectLst/>
                <a:uLnTx/>
                <a:uFillTx/>
                <a:latin typeface="Century Gothic"/>
                <a:ea typeface="+mn-ea"/>
                <a:cs typeface="+mn-cs"/>
              </a:rPr>
              <a:t>location, state</a:t>
            </a:r>
          </a:p>
        </p:txBody>
      </p:sp>
    </p:spTree>
    <p:extLst>
      <p:ext uri="{BB962C8B-B14F-4D97-AF65-F5344CB8AC3E}">
        <p14:creationId xmlns:p14="http://schemas.microsoft.com/office/powerpoint/2010/main" val="15253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1063197" y="1532836"/>
            <a:ext cx="11688598" cy="523220"/>
          </a:xfrm>
          <a:prstGeom prst="rect">
            <a:avLst/>
          </a:prstGeom>
          <a:noFill/>
        </p:spPr>
        <p:txBody>
          <a:bodyPr wrap="square" rtlCol="0">
            <a:spAutoFit/>
          </a:bodyPr>
          <a:lstStyle/>
          <a:p>
            <a:r>
              <a:rPr lang="en-US" sz="2800"/>
              <a:t>Use </a:t>
            </a:r>
            <a:r>
              <a:rPr lang="en-US" sz="2800" dirty="0"/>
              <a:t>the verb ‘</a:t>
            </a:r>
            <a:r>
              <a:rPr lang="en-US" sz="2800" b="1" dirty="0"/>
              <a:t>estar</a:t>
            </a:r>
            <a:r>
              <a:rPr lang="en-US" sz="2800" dirty="0"/>
              <a:t>’ to talk about locations.</a:t>
            </a:r>
          </a:p>
        </p:txBody>
      </p:sp>
      <p:sp>
        <p:nvSpPr>
          <p:cNvPr id="11" name="ZoneTexte 10">
            <a:extLst>
              <a:ext uri="{FF2B5EF4-FFF2-40B4-BE49-F238E27FC236}">
                <a16:creationId xmlns:a16="http://schemas.microsoft.com/office/drawing/2014/main" id="{D23524D3-9224-4D74-9CE0-4ED564673D55}"/>
              </a:ext>
            </a:extLst>
          </p:cNvPr>
          <p:cNvSpPr txBox="1"/>
          <p:nvPr/>
        </p:nvSpPr>
        <p:spPr>
          <a:xfrm>
            <a:off x="1063197" y="2373185"/>
            <a:ext cx="9740269" cy="523220"/>
          </a:xfrm>
          <a:prstGeom prst="rect">
            <a:avLst/>
          </a:prstGeom>
          <a:noFill/>
        </p:spPr>
        <p:txBody>
          <a:bodyPr wrap="square" rtlCol="0">
            <a:spAutoFit/>
          </a:bodyPr>
          <a:lstStyle/>
          <a:p>
            <a:r>
              <a:rPr lang="fr-CA" sz="2800" dirty="0"/>
              <a:t>To say ‘</a:t>
            </a:r>
            <a:r>
              <a:rPr lang="fr-CA" sz="2800" b="1" i="1" dirty="0"/>
              <a:t>we are</a:t>
            </a:r>
            <a:r>
              <a:rPr lang="fr-CA" sz="2800" dirty="0"/>
              <a:t>’ with a place or location, say ‘</a:t>
            </a:r>
            <a:r>
              <a:rPr lang="fr-CA" sz="2800" b="1" dirty="0"/>
              <a:t>estamos</a:t>
            </a:r>
            <a:r>
              <a:rPr lang="fr-CA" sz="2800" dirty="0"/>
              <a:t>’.</a:t>
            </a:r>
            <a:endParaRPr lang="en-CA" sz="2800" dirty="0"/>
          </a:p>
        </p:txBody>
      </p:sp>
      <p:sp>
        <p:nvSpPr>
          <p:cNvPr id="13" name="ZoneTexte 12">
            <a:extLst>
              <a:ext uri="{FF2B5EF4-FFF2-40B4-BE49-F238E27FC236}">
                <a16:creationId xmlns:a16="http://schemas.microsoft.com/office/drawing/2014/main" id="{631A418F-8FBD-44B7-B0B2-8A38CEA12794}"/>
              </a:ext>
            </a:extLst>
          </p:cNvPr>
          <p:cNvSpPr txBox="1"/>
          <p:nvPr/>
        </p:nvSpPr>
        <p:spPr>
          <a:xfrm>
            <a:off x="1063197" y="5144699"/>
            <a:ext cx="4616634" cy="523220"/>
          </a:xfrm>
          <a:prstGeom prst="rect">
            <a:avLst/>
          </a:prstGeom>
          <a:noFill/>
        </p:spPr>
        <p:txBody>
          <a:bodyPr wrap="square" rtlCol="0">
            <a:spAutoFit/>
          </a:bodyPr>
          <a:lstStyle/>
          <a:p>
            <a:r>
              <a:rPr lang="es-ES" sz="2800" b="1" dirty="0">
                <a:solidFill>
                  <a:srgbClr val="FF6600"/>
                </a:solidFill>
              </a:rPr>
              <a:t>Están</a:t>
            </a:r>
            <a:r>
              <a:rPr lang="es-ES" sz="2400" dirty="0"/>
              <a:t> </a:t>
            </a:r>
            <a:r>
              <a:rPr lang="es-ES" sz="2800" dirty="0"/>
              <a:t>en el centro.</a:t>
            </a:r>
            <a:endParaRPr lang="es-ES" sz="2400" dirty="0"/>
          </a:p>
        </p:txBody>
      </p:sp>
      <p:sp>
        <p:nvSpPr>
          <p:cNvPr id="15" name="ZoneTexte 14">
            <a:extLst>
              <a:ext uri="{FF2B5EF4-FFF2-40B4-BE49-F238E27FC236}">
                <a16:creationId xmlns:a16="http://schemas.microsoft.com/office/drawing/2014/main" id="{61B46173-CA96-4662-9498-4E906F55F9B8}"/>
              </a:ext>
            </a:extLst>
          </p:cNvPr>
          <p:cNvSpPr txBox="1"/>
          <p:nvPr/>
        </p:nvSpPr>
        <p:spPr>
          <a:xfrm>
            <a:off x="4890131" y="5114589"/>
            <a:ext cx="5730977" cy="523220"/>
          </a:xfrm>
          <a:prstGeom prst="rect">
            <a:avLst/>
          </a:prstGeom>
          <a:noFill/>
        </p:spPr>
        <p:txBody>
          <a:bodyPr wrap="square" rtlCol="0">
            <a:spAutoFit/>
          </a:bodyPr>
          <a:lstStyle/>
          <a:p>
            <a:r>
              <a:rPr lang="en-GB" sz="2800" b="1" dirty="0">
                <a:solidFill>
                  <a:srgbClr val="FF6600"/>
                </a:solidFill>
              </a:rPr>
              <a:t>They are </a:t>
            </a:r>
            <a:r>
              <a:rPr lang="en-GB" sz="2800" dirty="0"/>
              <a:t>in the centre.</a:t>
            </a:r>
            <a:endParaRPr lang="es-ES" sz="2800" dirty="0"/>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213557"/>
            <a:ext cx="6935372" cy="802443"/>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GB" sz="2400" b="1" dirty="0">
                <a:solidFill>
                  <a:prstClr val="white"/>
                </a:solidFill>
              </a:rPr>
            </a:br>
            <a:r>
              <a:rPr lang="en-US" sz="2400" b="1" dirty="0">
                <a:solidFill>
                  <a:schemeClr val="bg1"/>
                </a:solidFill>
              </a:rPr>
              <a:t>Using verb ‘</a:t>
            </a:r>
            <a:r>
              <a:rPr lang="en-US" sz="2400" b="1" dirty="0" err="1">
                <a:solidFill>
                  <a:schemeClr val="bg1"/>
                </a:solidFill>
              </a:rPr>
              <a:t>estamos</a:t>
            </a:r>
            <a:r>
              <a:rPr lang="en-US" sz="2400" b="1" dirty="0">
                <a:solidFill>
                  <a:schemeClr val="bg1"/>
                </a:solidFill>
              </a:rPr>
              <a:t>’ and ‘están’</a:t>
            </a:r>
            <a:endParaRPr lang="en-CA" sz="2400" dirty="0">
              <a:solidFill>
                <a:schemeClr val="bg1"/>
              </a:solidFill>
            </a:endParaRPr>
          </a:p>
        </p:txBody>
      </p:sp>
      <p:sp>
        <p:nvSpPr>
          <p:cNvPr id="17" name="ZoneTexte 10">
            <a:extLst>
              <a:ext uri="{FF2B5EF4-FFF2-40B4-BE49-F238E27FC236}">
                <a16:creationId xmlns:a16="http://schemas.microsoft.com/office/drawing/2014/main" id="{D23524D3-9224-4D74-9CE0-4ED564673D55}"/>
              </a:ext>
            </a:extLst>
          </p:cNvPr>
          <p:cNvSpPr txBox="1"/>
          <p:nvPr/>
        </p:nvSpPr>
        <p:spPr>
          <a:xfrm>
            <a:off x="1063197" y="3297023"/>
            <a:ext cx="8080803" cy="523220"/>
          </a:xfrm>
          <a:prstGeom prst="rect">
            <a:avLst/>
          </a:prstGeom>
          <a:noFill/>
        </p:spPr>
        <p:txBody>
          <a:bodyPr wrap="square" rtlCol="0">
            <a:spAutoFit/>
          </a:bodyPr>
          <a:lstStyle/>
          <a:p>
            <a:r>
              <a:rPr lang="fr-CA" sz="2800" b="1" dirty="0">
                <a:solidFill>
                  <a:srgbClr val="FF6600"/>
                </a:solidFill>
              </a:rPr>
              <a:t>Estamos</a:t>
            </a:r>
            <a:r>
              <a:rPr lang="fr-CA" sz="2800" dirty="0"/>
              <a:t> en un café.</a:t>
            </a:r>
            <a:endParaRPr lang="en-CA" sz="2800" dirty="0"/>
          </a:p>
        </p:txBody>
      </p:sp>
      <p:sp>
        <p:nvSpPr>
          <p:cNvPr id="19" name="ZoneTexte 10">
            <a:extLst>
              <a:ext uri="{FF2B5EF4-FFF2-40B4-BE49-F238E27FC236}">
                <a16:creationId xmlns:a16="http://schemas.microsoft.com/office/drawing/2014/main" id="{D23524D3-9224-4D74-9CE0-4ED564673D55}"/>
              </a:ext>
            </a:extLst>
          </p:cNvPr>
          <p:cNvSpPr txBox="1"/>
          <p:nvPr/>
        </p:nvSpPr>
        <p:spPr>
          <a:xfrm>
            <a:off x="4890131" y="3293769"/>
            <a:ext cx="8080803" cy="523220"/>
          </a:xfrm>
          <a:prstGeom prst="rect">
            <a:avLst/>
          </a:prstGeom>
          <a:noFill/>
        </p:spPr>
        <p:txBody>
          <a:bodyPr wrap="square" rtlCol="0">
            <a:spAutoFit/>
          </a:bodyPr>
          <a:lstStyle/>
          <a:p>
            <a:r>
              <a:rPr lang="fr-CA" sz="2800" b="1" dirty="0">
                <a:solidFill>
                  <a:srgbClr val="FF6600"/>
                </a:solidFill>
              </a:rPr>
              <a:t>We are </a:t>
            </a:r>
            <a:r>
              <a:rPr lang="fr-CA" sz="2800" dirty="0"/>
              <a:t>in a café.</a:t>
            </a:r>
            <a:endParaRPr lang="en-CA" sz="2800" dirty="0"/>
          </a:p>
        </p:txBody>
      </p:sp>
      <p:sp>
        <p:nvSpPr>
          <p:cNvPr id="20" name="ZoneTexte 10">
            <a:extLst>
              <a:ext uri="{FF2B5EF4-FFF2-40B4-BE49-F238E27FC236}">
                <a16:creationId xmlns:a16="http://schemas.microsoft.com/office/drawing/2014/main" id="{D23524D3-9224-4D74-9CE0-4ED564673D55}"/>
              </a:ext>
            </a:extLst>
          </p:cNvPr>
          <p:cNvSpPr txBox="1"/>
          <p:nvPr/>
        </p:nvSpPr>
        <p:spPr>
          <a:xfrm>
            <a:off x="1063197" y="4220861"/>
            <a:ext cx="9740269" cy="523220"/>
          </a:xfrm>
          <a:prstGeom prst="rect">
            <a:avLst/>
          </a:prstGeom>
          <a:noFill/>
        </p:spPr>
        <p:txBody>
          <a:bodyPr wrap="square" rtlCol="0">
            <a:spAutoFit/>
          </a:bodyPr>
          <a:lstStyle/>
          <a:p>
            <a:r>
              <a:rPr lang="fr-CA" sz="2800" dirty="0"/>
              <a:t>To say ‘</a:t>
            </a:r>
            <a:r>
              <a:rPr lang="fr-CA" sz="2800" b="1" i="1" dirty="0"/>
              <a:t>they are</a:t>
            </a:r>
            <a:r>
              <a:rPr lang="fr-CA" sz="2800" dirty="0"/>
              <a:t>’ with a place or location, say ‘</a:t>
            </a:r>
            <a:r>
              <a:rPr lang="fr-CA" sz="2800" b="1" dirty="0" err="1"/>
              <a:t>están</a:t>
            </a:r>
            <a:r>
              <a:rPr lang="fr-CA" sz="2800" dirty="0"/>
              <a:t>’.</a:t>
            </a:r>
            <a:endParaRPr lang="en-CA" sz="2800" dirty="0"/>
          </a:p>
        </p:txBody>
      </p:sp>
      <p:sp>
        <p:nvSpPr>
          <p:cNvPr id="14" name="Rounded Rectangle 11">
            <a:extLst>
              <a:ext uri="{FF2B5EF4-FFF2-40B4-BE49-F238E27FC236}">
                <a16:creationId xmlns:a16="http://schemas.microsoft.com/office/drawing/2014/main" id="{72363314-815E-4BD6-BB62-3B822F1CBF99}"/>
              </a:ext>
            </a:extLst>
          </p:cNvPr>
          <p:cNvSpPr/>
          <p:nvPr/>
        </p:nvSpPr>
        <p:spPr>
          <a:xfrm>
            <a:off x="10381958" y="258166"/>
            <a:ext cx="154618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5" grpId="0"/>
      <p:bldP spid="17"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97568" y="1363817"/>
            <a:ext cx="11580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that in Spanish, to talk about locations  you use ‘</a:t>
            </a:r>
            <a:r>
              <a:rPr kumimoji="0" lang="en-US" sz="2400" b="1" i="0" u="none" strike="noStrike" kern="1200" cap="none" spc="0" normalizeH="0" baseline="0" noProof="0" dirty="0">
                <a:ln>
                  <a:noFill/>
                </a:ln>
                <a:effectLst/>
                <a:uLnTx/>
                <a:uFillTx/>
                <a:latin typeface="Century Gothic" panose="020F0302020204030204"/>
                <a:ea typeface="+mn-ea"/>
                <a:cs typeface="+mn-cs"/>
              </a:rPr>
              <a:t>de</a:t>
            </a:r>
            <a:r>
              <a:rPr kumimoji="0" lang="en-US" sz="2400" b="0" i="0" u="none" strike="noStrike" kern="1200" cap="none" spc="0" normalizeH="0" baseline="0" noProof="0" dirty="0">
                <a:ln>
                  <a:noFill/>
                </a:ln>
                <a:effectLst/>
                <a:uLnTx/>
                <a:uFillTx/>
                <a:latin typeface="Century Gothic" panose="020F0302020204030204"/>
                <a:ea typeface="+mn-ea"/>
                <a:cs typeface="+mn-cs"/>
              </a:rPr>
              <a:t>’ after adverbs like ‘</a:t>
            </a:r>
            <a:r>
              <a:rPr kumimoji="0" lang="en-US" sz="2400" b="0" i="0" u="none" strike="noStrike" kern="1200" cap="none" spc="0" normalizeH="0" baseline="0" noProof="0" dirty="0" err="1">
                <a:ln>
                  <a:noFill/>
                </a:ln>
                <a:effectLst/>
                <a:uLnTx/>
                <a:uFillTx/>
                <a:latin typeface="Century Gothic" panose="020F0302020204030204"/>
                <a:ea typeface="+mn-ea"/>
                <a:cs typeface="+mn-cs"/>
              </a:rPr>
              <a:t>cerca</a:t>
            </a:r>
            <a:r>
              <a:rPr kumimoji="0" lang="en-US" sz="2400" b="0" i="0" u="none" strike="noStrike" kern="1200" cap="none" spc="0" normalizeH="0" baseline="0" noProof="0" dirty="0">
                <a:ln>
                  <a:noFill/>
                </a:ln>
                <a:effectLst/>
                <a:uLnTx/>
                <a:uFillTx/>
                <a:latin typeface="Century Gothic" panose="020F0302020204030204"/>
                <a:ea typeface="+mn-ea"/>
                <a:cs typeface="+mn-cs"/>
              </a:rPr>
              <a:t>’ o ‘</a:t>
            </a:r>
            <a:r>
              <a:rPr kumimoji="0" lang="en-US" sz="2400" b="0" i="0" u="none" strike="noStrike" kern="1200" cap="none" spc="0" normalizeH="0" baseline="0" noProof="0" dirty="0" err="1">
                <a:ln>
                  <a:noFill/>
                </a:ln>
                <a:effectLst/>
                <a:uLnTx/>
                <a:uFillTx/>
                <a:latin typeface="Century Gothic" panose="020F0302020204030204"/>
                <a:ea typeface="+mn-ea"/>
                <a:cs typeface="+mn-cs"/>
              </a:rPr>
              <a:t>lejos</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 y="213557"/>
            <a:ext cx="6710289" cy="647577"/>
          </a:xfrm>
        </p:spPr>
        <p:txBody>
          <a:bodyPr>
            <a:noAutofit/>
          </a:bodyPr>
          <a:lstStyle/>
          <a:p>
            <a:r>
              <a:rPr lang="en-CA" sz="2400" b="1" dirty="0">
                <a:solidFill>
                  <a:schemeClr val="bg1"/>
                </a:solidFill>
              </a:rPr>
              <a:t>Talking about </a:t>
            </a:r>
            <a:r>
              <a:rPr lang="en-GB" sz="2400" b="1" dirty="0">
                <a:solidFill>
                  <a:prstClr val="white"/>
                </a:solidFill>
              </a:rPr>
              <a:t>places and locations</a:t>
            </a:r>
            <a:endParaRPr lang="en-CA" sz="2400" dirty="0">
              <a:solidFill>
                <a:srgbClr val="002060"/>
              </a:solidFill>
            </a:endParaRPr>
          </a:p>
        </p:txBody>
      </p:sp>
      <p:sp>
        <p:nvSpPr>
          <p:cNvPr id="37" name="ZoneTexte 10">
            <a:extLst>
              <a:ext uri="{FF2B5EF4-FFF2-40B4-BE49-F238E27FC236}">
                <a16:creationId xmlns:a16="http://schemas.microsoft.com/office/drawing/2014/main" id="{D23524D3-9224-4D74-9CE0-4ED564673D55}"/>
              </a:ext>
            </a:extLst>
          </p:cNvPr>
          <p:cNvSpPr txBox="1"/>
          <p:nvPr/>
        </p:nvSpPr>
        <p:spPr>
          <a:xfrm>
            <a:off x="470758" y="2469823"/>
            <a:ext cx="11580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effectLst/>
                <a:uLnTx/>
                <a:uFillTx/>
                <a:latin typeface="Century Gothic" panose="020F0302020204030204"/>
                <a:ea typeface="+mn-ea"/>
                <a:cs typeface="+mn-cs"/>
              </a:rPr>
              <a:t>When</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0" i="0" u="none" strike="noStrike" kern="1200" cap="none" spc="0" normalizeH="0" baseline="0" noProof="0" dirty="0" err="1">
                <a:ln>
                  <a:noFill/>
                </a:ln>
                <a:effectLst/>
                <a:uLnTx/>
                <a:uFillTx/>
                <a:latin typeface="Century Gothic" panose="020F0302020204030204"/>
                <a:ea typeface="+mn-ea"/>
                <a:cs typeface="+mn-cs"/>
              </a:rPr>
              <a:t>you</a:t>
            </a:r>
            <a:r>
              <a:rPr kumimoji="0" lang="fr-CA" sz="2400" b="0" i="0" u="none" strike="noStrike" kern="1200" cap="none" spc="0" normalizeH="0" baseline="0" noProof="0" dirty="0">
                <a:ln>
                  <a:noFill/>
                </a:ln>
                <a:effectLst/>
                <a:uLnTx/>
                <a:uFillTx/>
                <a:latin typeface="Century Gothic" panose="020F0302020204030204"/>
                <a:ea typeface="+mn-ea"/>
                <a:cs typeface="+mn-cs"/>
              </a:rPr>
              <a:t> refer to a singular </a:t>
            </a:r>
            <a:r>
              <a:rPr kumimoji="0" lang="fr-CA" sz="2400" b="1" i="0" u="none" strike="noStrike" kern="1200" cap="none" spc="0" normalizeH="0" baseline="0" noProof="0" dirty="0">
                <a:ln>
                  <a:noFill/>
                </a:ln>
                <a:effectLst/>
                <a:uLnTx/>
                <a:uFillTx/>
                <a:latin typeface="Century Gothic" panose="020F0302020204030204"/>
                <a:ea typeface="+mn-ea"/>
                <a:cs typeface="+mn-cs"/>
              </a:rPr>
              <a:t>masculine</a:t>
            </a:r>
            <a:r>
              <a:rPr kumimoji="0" lang="fr-CA" sz="2400" b="0" i="0" u="none" strike="noStrike" kern="1200" cap="none" spc="0" normalizeH="0" baseline="0" noProof="0" dirty="0">
                <a:ln>
                  <a:noFill/>
                </a:ln>
                <a:effectLst/>
                <a:uLnTx/>
                <a:uFillTx/>
                <a:latin typeface="Century Gothic" panose="020F0302020204030204"/>
                <a:ea typeface="+mn-ea"/>
                <a:cs typeface="+mn-cs"/>
              </a:rPr>
              <a:t> noun (e.g. el campo), change de + el </a:t>
            </a:r>
            <a:r>
              <a:rPr kumimoji="0" lang="fr-CA" sz="24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to </a:t>
            </a:r>
            <a:r>
              <a:rPr kumimoji="0" lang="fr-CA" sz="2400" b="1"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‘del’</a:t>
            </a:r>
            <a:r>
              <a:rPr kumimoji="0" lang="fr-CA" sz="24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470758" y="3666099"/>
            <a:ext cx="5159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La casa </a:t>
            </a:r>
            <a:r>
              <a:rPr kumimoji="0" lang="fr-CA" sz="2400" b="0" i="0" u="none" strike="noStrike" kern="1200" cap="none" spc="0" normalizeH="0" baseline="0" noProof="0" dirty="0" err="1">
                <a:ln>
                  <a:noFill/>
                </a:ln>
                <a:effectLst/>
                <a:uLnTx/>
                <a:uFillTx/>
                <a:latin typeface="Century Gothic" panose="020F0302020204030204"/>
                <a:ea typeface="+mn-ea"/>
                <a:cs typeface="+mn-cs"/>
              </a:rPr>
              <a:t>está</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cerca</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del</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fr-CA" sz="2400" b="0" i="0" u="none" strike="noStrike" kern="1200" cap="none" spc="0" normalizeH="0" baseline="0" noProof="0" dirty="0">
                <a:ln>
                  <a:noFill/>
                </a:ln>
                <a:effectLst/>
                <a:uLnTx/>
                <a:uFillTx/>
                <a:latin typeface="Century Gothic" panose="020F0302020204030204"/>
                <a:ea typeface="+mn-ea"/>
                <a:cs typeface="+mn-cs"/>
              </a:rPr>
              <a:t>campo. </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5835910" y="3661050"/>
            <a:ext cx="6260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The house </a:t>
            </a:r>
            <a:r>
              <a:rPr kumimoji="0" lang="fr-CA" sz="2400" b="0" i="0" u="none" strike="noStrike" kern="1200" cap="none" spc="0" normalizeH="0" baseline="0" noProof="0" dirty="0" err="1">
                <a:ln>
                  <a:noFill/>
                </a:ln>
                <a:effectLst/>
                <a:uLnTx/>
                <a:uFillTx/>
                <a:latin typeface="Century Gothic" panose="020F0302020204030204"/>
                <a:ea typeface="+mn-ea"/>
                <a:cs typeface="+mn-cs"/>
              </a:rPr>
              <a:t>is</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near</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(to)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effectLst/>
                <a:uLnTx/>
                <a:uFillTx/>
                <a:latin typeface="Century Gothic" panose="020F0302020204030204"/>
                <a:ea typeface="+mn-ea"/>
                <a:cs typeface="+mn-cs"/>
              </a:rPr>
              <a:t>countryside</a:t>
            </a:r>
            <a:r>
              <a:rPr kumimoji="0" lang="fr-CA" sz="2400" b="0" i="0" u="none" strike="noStrike" kern="1200" cap="none" spc="0" normalizeH="0" baseline="0" noProof="0" dirty="0">
                <a:ln>
                  <a:noFill/>
                </a:ln>
                <a:effectLst/>
                <a:uLnTx/>
                <a:uFillTx/>
                <a:latin typeface="Century Gothic" panose="020F0302020204030204"/>
                <a:ea typeface="+mn-ea"/>
                <a:cs typeface="+mn-cs"/>
              </a:rPr>
              <a:t>.</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397568" y="4567172"/>
            <a:ext cx="11083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To refer to a singular </a:t>
            </a:r>
            <a:r>
              <a:rPr kumimoji="0" lang="fr-CA" sz="2400" b="1" i="0" u="none" strike="noStrike" kern="1200" cap="none" spc="0" normalizeH="0" baseline="0" noProof="0" dirty="0">
                <a:ln>
                  <a:noFill/>
                </a:ln>
                <a:effectLst/>
                <a:uLnTx/>
                <a:uFillTx/>
                <a:latin typeface="Century Gothic" panose="020F0302020204030204"/>
                <a:ea typeface="+mn-ea"/>
                <a:cs typeface="+mn-cs"/>
              </a:rPr>
              <a:t>feminine</a:t>
            </a:r>
            <a:r>
              <a:rPr kumimoji="0" lang="fr-CA" sz="2400" b="0" i="0" u="none" strike="noStrike" kern="1200" cap="none" spc="0" normalizeH="0" baseline="0" noProof="0" dirty="0">
                <a:ln>
                  <a:noFill/>
                </a:ln>
                <a:effectLst/>
                <a:uLnTx/>
                <a:uFillTx/>
                <a:latin typeface="Century Gothic" panose="020F0302020204030204"/>
                <a:ea typeface="+mn-ea"/>
                <a:cs typeface="+mn-cs"/>
              </a:rPr>
              <a:t> noun (e.g. la </a:t>
            </a:r>
            <a:r>
              <a:rPr kumimoji="0" lang="fr-CA" sz="2400" b="0" i="0" u="none" strike="noStrike" kern="1200" cap="none" spc="0" normalizeH="0" baseline="0" noProof="0" dirty="0" err="1">
                <a:ln>
                  <a:noFill/>
                </a:ln>
                <a:effectLst/>
                <a:uLnTx/>
                <a:uFillTx/>
                <a:latin typeface="Century Gothic" panose="020F0302020204030204"/>
                <a:ea typeface="+mn-ea"/>
                <a:cs typeface="+mn-cs"/>
              </a:rPr>
              <a:t>estación</a:t>
            </a:r>
            <a:r>
              <a:rPr kumimoji="0" lang="fr-CA" sz="2400" b="0" i="0" u="none" strike="noStrike" kern="1200" cap="none" spc="0" normalizeH="0" baseline="0" noProof="0" dirty="0">
                <a:ln>
                  <a:noFill/>
                </a:ln>
                <a:effectLst/>
                <a:uLnTx/>
                <a:uFillTx/>
                <a:latin typeface="Century Gothic" panose="020F0302020204030204"/>
                <a:ea typeface="+mn-ea"/>
                <a:cs typeface="+mn-cs"/>
              </a:rPr>
              <a:t>), use ‘</a:t>
            </a:r>
            <a:r>
              <a:rPr kumimoji="0" lang="fr-CA" sz="2400" b="1" i="0" u="none" strike="noStrike" kern="1200" cap="none" spc="0" normalizeH="0" baseline="0" noProof="0" dirty="0">
                <a:ln>
                  <a:noFill/>
                </a:ln>
                <a:effectLst/>
                <a:uLnTx/>
                <a:uFillTx/>
                <a:latin typeface="Century Gothic" panose="020F0302020204030204"/>
                <a:ea typeface="+mn-ea"/>
                <a:cs typeface="+mn-cs"/>
              </a:rPr>
              <a:t>de la</a:t>
            </a:r>
            <a:r>
              <a:rPr kumimoji="0" lang="fr-CA" sz="2400" b="0" i="0" u="none" strike="noStrike" kern="1200" cap="none" spc="0" normalizeH="0" baseline="0" noProof="0" dirty="0">
                <a:ln>
                  <a:noFill/>
                </a:ln>
                <a:effectLst/>
                <a:uLnTx/>
                <a:uFillTx/>
                <a:latin typeface="Century Gothic" panose="020F0302020204030204"/>
                <a:ea typeface="+mn-ea"/>
                <a:cs typeface="+mn-cs"/>
              </a:rPr>
              <a:t>’.</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5835910" y="5498081"/>
            <a:ext cx="5676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The dog </a:t>
            </a:r>
            <a:r>
              <a:rPr kumimoji="0" lang="fr-CA" sz="2400" b="0" i="0" u="none" strike="noStrike" kern="1200" cap="none" spc="0" normalizeH="0" baseline="0" noProof="0" dirty="0" err="1">
                <a:ln>
                  <a:noFill/>
                </a:ln>
                <a:effectLst/>
                <a:uLnTx/>
                <a:uFillTx/>
                <a:latin typeface="Century Gothic" panose="020F0302020204030204"/>
                <a:ea typeface="+mn-ea"/>
                <a:cs typeface="+mn-cs"/>
              </a:rPr>
              <a:t>is</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near</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(to)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a:ln>
                  <a:noFill/>
                </a:ln>
                <a:effectLst/>
                <a:uLnTx/>
                <a:uFillTx/>
                <a:latin typeface="Century Gothic" panose="020F0302020204030204"/>
                <a:ea typeface="+mn-ea"/>
                <a:cs typeface="+mn-cs"/>
              </a:rPr>
              <a:t>station.</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397568" y="5494183"/>
            <a:ext cx="5865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El </a:t>
            </a:r>
            <a:r>
              <a:rPr kumimoji="0" lang="fr-CA" sz="2400" b="0" i="0" u="none" strike="noStrike" kern="1200" cap="none" spc="0" normalizeH="0" baseline="0" noProof="0" dirty="0" err="1">
                <a:ln>
                  <a:noFill/>
                </a:ln>
                <a:effectLst/>
                <a:uLnTx/>
                <a:uFillTx/>
                <a:latin typeface="Century Gothic" panose="020F0302020204030204"/>
                <a:ea typeface="+mn-ea"/>
                <a:cs typeface="+mn-cs"/>
              </a:rPr>
              <a:t>perro</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0" i="0" u="none" strike="noStrike" kern="1200" cap="none" spc="0" normalizeH="0" baseline="0" noProof="0" dirty="0" err="1">
                <a:ln>
                  <a:noFill/>
                </a:ln>
                <a:effectLst/>
                <a:uLnTx/>
                <a:uFillTx/>
                <a:latin typeface="Century Gothic" panose="020F0302020204030204"/>
                <a:ea typeface="+mn-ea"/>
                <a:cs typeface="+mn-cs"/>
              </a:rPr>
              <a:t>está</a:t>
            </a:r>
            <a:r>
              <a:rPr kumimoji="0" lang="fr-CA" sz="2400" b="0" i="0" u="none" strike="noStrike" kern="1200" cap="none" spc="0" normalizeH="0" baseline="0" noProof="0" dirty="0">
                <a:ln>
                  <a:noFill/>
                </a:ln>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cerca</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de la </a:t>
            </a:r>
            <a:r>
              <a:rPr kumimoji="0" lang="fr-CA" sz="2400" b="0" i="0" u="none" strike="noStrike" kern="1200" cap="none" spc="0" normalizeH="0" baseline="0" noProof="0" dirty="0" err="1">
                <a:ln>
                  <a:noFill/>
                </a:ln>
                <a:effectLst/>
                <a:uLnTx/>
                <a:uFillTx/>
                <a:latin typeface="Century Gothic" panose="020F0302020204030204"/>
                <a:ea typeface="+mn-ea"/>
                <a:cs typeface="+mn-cs"/>
              </a:rPr>
              <a:t>estación</a:t>
            </a:r>
            <a:r>
              <a:rPr kumimoji="0" lang="fr-CA" sz="2400" b="0" i="0" u="none" strike="noStrike" kern="1200" cap="none" spc="0" normalizeH="0" baseline="0" noProof="0" dirty="0">
                <a:ln>
                  <a:noFill/>
                </a:ln>
                <a:effectLst/>
                <a:uLnTx/>
                <a:uFillTx/>
                <a:latin typeface="Century Gothic" panose="020F0302020204030204"/>
                <a:ea typeface="+mn-ea"/>
                <a:cs typeface="+mn-cs"/>
              </a:rPr>
              <a:t>. </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Rounded Rectangle 11">
            <a:extLst>
              <a:ext uri="{FF2B5EF4-FFF2-40B4-BE49-F238E27FC236}">
                <a16:creationId xmlns:a16="http://schemas.microsoft.com/office/drawing/2014/main" id="{9FF3EB21-3C24-4032-A4B2-951091C8D2D0}"/>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857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38" grpId="0"/>
      <p:bldP spid="39" grpId="0"/>
      <p:bldP spid="40" grpId="0"/>
      <p:bldP spid="41"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8" y="44655"/>
            <a:ext cx="11506200" cy="667270"/>
          </a:xfrm>
        </p:spPr>
        <p:txBody>
          <a:bodyPr>
            <a:noAutofit/>
          </a:bodyPr>
          <a:lstStyle/>
          <a:p>
            <a:r>
              <a:rPr lang="en-GB" sz="2000" b="1" dirty="0">
                <a:solidFill>
                  <a:schemeClr val="tx1"/>
                </a:solidFill>
                <a:latin typeface="+mj-lt"/>
              </a:rPr>
              <a:t>Pep is texting someone. He’s saying where he and his friends are in Madrid. He also says where other friends are.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0353438"/>
              </p:ext>
            </p:extLst>
          </p:nvPr>
        </p:nvGraphicFramePr>
        <p:xfrm>
          <a:off x="88906" y="1802934"/>
          <a:ext cx="6819626" cy="4417771"/>
        </p:xfrm>
        <a:graphic>
          <a:graphicData uri="http://schemas.openxmlformats.org/drawingml/2006/table">
            <a:tbl>
              <a:tblPr firstRow="1" bandRow="1">
                <a:tableStyleId>{8A107856-5554-42FB-B03E-39F5DBC370BA}</a:tableStyleId>
              </a:tblPr>
              <a:tblGrid>
                <a:gridCol w="2333692">
                  <a:extLst>
                    <a:ext uri="{9D8B030D-6E8A-4147-A177-3AD203B41FA5}">
                      <a16:colId xmlns:a16="http://schemas.microsoft.com/office/drawing/2014/main" val="1777066593"/>
                    </a:ext>
                  </a:extLst>
                </a:gridCol>
                <a:gridCol w="788276">
                  <a:extLst>
                    <a:ext uri="{9D8B030D-6E8A-4147-A177-3AD203B41FA5}">
                      <a16:colId xmlns:a16="http://schemas.microsoft.com/office/drawing/2014/main" val="1708631299"/>
                    </a:ext>
                  </a:extLst>
                </a:gridCol>
                <a:gridCol w="2222938">
                  <a:extLst>
                    <a:ext uri="{9D8B030D-6E8A-4147-A177-3AD203B41FA5}">
                      <a16:colId xmlns:a16="http://schemas.microsoft.com/office/drawing/2014/main" val="2289821191"/>
                    </a:ext>
                  </a:extLst>
                </a:gridCol>
                <a:gridCol w="648333">
                  <a:extLst>
                    <a:ext uri="{9D8B030D-6E8A-4147-A177-3AD203B41FA5}">
                      <a16:colId xmlns:a16="http://schemas.microsoft.com/office/drawing/2014/main" val="3373705774"/>
                    </a:ext>
                  </a:extLst>
                </a:gridCol>
                <a:gridCol w="826387">
                  <a:extLst>
                    <a:ext uri="{9D8B030D-6E8A-4147-A177-3AD203B41FA5}">
                      <a16:colId xmlns:a16="http://schemas.microsoft.com/office/drawing/2014/main" val="257721410"/>
                    </a:ext>
                  </a:extLst>
                </a:gridCol>
              </a:tblGrid>
              <a:tr h="577047">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pPr algn="ctr"/>
                      <a:r>
                        <a:rPr lang="en-GB" dirty="0">
                          <a:solidFill>
                            <a:schemeClr val="tx1"/>
                          </a:solidFill>
                        </a:rPr>
                        <a:t>‘we’</a:t>
                      </a:r>
                    </a:p>
                  </a:txBody>
                  <a:tcPr>
                    <a:solidFill>
                      <a:schemeClr val="accent4">
                        <a:lumMod val="20000"/>
                        <a:lumOff val="80000"/>
                      </a:schemeClr>
                    </a:solidFill>
                  </a:tcPr>
                </a:tc>
                <a:tc>
                  <a:txBody>
                    <a:bodyPr/>
                    <a:lstStyle/>
                    <a:p>
                      <a:pPr algn="ctr"/>
                      <a:r>
                        <a:rPr lang="en-GB" dirty="0">
                          <a:solidFill>
                            <a:schemeClr val="tx1"/>
                          </a:solidFill>
                        </a:rPr>
                        <a:t>‘they’</a:t>
                      </a:r>
                    </a:p>
                  </a:txBody>
                  <a:tcPr>
                    <a:solidFill>
                      <a:schemeClr val="accent4">
                        <a:lumMod val="20000"/>
                        <a:lumOff val="80000"/>
                      </a:schemeClr>
                    </a:solidFill>
                  </a:tcPr>
                </a:tc>
                <a:extLst>
                  <a:ext uri="{0D108BD9-81ED-4DB2-BD59-A6C34878D82A}">
                    <a16:rowId xmlns:a16="http://schemas.microsoft.com/office/drawing/2014/main" val="2811778649"/>
                  </a:ext>
                </a:extLst>
              </a:tr>
              <a:tr h="329741">
                <a:tc rowSpan="2">
                  <a:txBody>
                    <a:bodyPr/>
                    <a:lstStyle/>
                    <a:p>
                      <a:pPr algn="l">
                        <a:lnSpc>
                          <a:spcPct val="200000"/>
                        </a:lnSpc>
                        <a:spcBef>
                          <a:spcPts val="0"/>
                        </a:spcBef>
                        <a:spcAft>
                          <a:spcPts val="0"/>
                        </a:spcAft>
                      </a:pPr>
                      <a:r>
                        <a:rPr lang="en-GB" dirty="0">
                          <a:solidFill>
                            <a:schemeClr val="tx1"/>
                          </a:solidFill>
                        </a:rPr>
                        <a:t>1. Estamos</a:t>
                      </a:r>
                      <a:r>
                        <a:rPr lang="en-GB" baseline="0" dirty="0">
                          <a:solidFill>
                            <a:schemeClr val="tx1"/>
                          </a:solidFill>
                        </a:rPr>
                        <a:t> debajo</a:t>
                      </a:r>
                      <a:endParaRPr lang="en-GB" dirty="0">
                        <a:solidFill>
                          <a:schemeClr val="tx1"/>
                        </a:solidFill>
                      </a:endParaRPr>
                    </a:p>
                  </a:txBody>
                  <a:tcPr>
                    <a:solidFill>
                      <a:schemeClr val="accent4">
                        <a:lumMod val="20000"/>
                        <a:lumOff val="80000"/>
                      </a:schemeClr>
                    </a:solidFill>
                  </a:tcPr>
                </a:tc>
                <a:tc>
                  <a:txBody>
                    <a:bodyPr/>
                    <a:lstStyle/>
                    <a:p>
                      <a:r>
                        <a:rPr lang="en-GB" dirty="0">
                          <a:solidFill>
                            <a:schemeClr val="tx1"/>
                          </a:solidFill>
                        </a:rPr>
                        <a:t>de la</a:t>
                      </a:r>
                    </a:p>
                  </a:txBody>
                  <a:tcPr>
                    <a:solidFill>
                      <a:schemeClr val="accent4">
                        <a:lumMod val="20000"/>
                        <a:lumOff val="80000"/>
                      </a:schemeClr>
                    </a:solidFill>
                  </a:tcPr>
                </a:tc>
                <a:tc rowSpan="2">
                  <a:txBody>
                    <a:bodyPr/>
                    <a:lstStyle/>
                    <a:p>
                      <a:pPr>
                        <a:lnSpc>
                          <a:spcPct val="200000"/>
                        </a:lnSpc>
                      </a:pPr>
                      <a:r>
                        <a:rPr lang="en-GB" dirty="0">
                          <a:solidFill>
                            <a:schemeClr val="tx1"/>
                          </a:solidFill>
                        </a:rPr>
                        <a:t>Puerta de Alcalá</a:t>
                      </a:r>
                      <a:r>
                        <a:rPr lang="en-GB" i="0" dirty="0">
                          <a:solidFill>
                            <a:schemeClr val="tx1"/>
                          </a:solidFill>
                        </a:rPr>
                        <a:t>. </a:t>
                      </a:r>
                      <a:endParaRPr lang="en-GB" i="1"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35707087"/>
                  </a:ext>
                </a:extLst>
              </a:tr>
              <a:tr h="411541">
                <a:tc vMerge="1">
                  <a:txBody>
                    <a:bodyPr/>
                    <a:lstStyle/>
                    <a:p>
                      <a:endParaRPr lang="en-GB" dirty="0">
                        <a:solidFill>
                          <a:srgbClr val="002060"/>
                        </a:solidFill>
                      </a:endParaRPr>
                    </a:p>
                  </a:txBody>
                  <a:tcPr/>
                </a:tc>
                <a:tc>
                  <a:txBody>
                    <a:bodyPr/>
                    <a:lstStyle/>
                    <a:p>
                      <a:r>
                        <a:rPr lang="en-GB" dirty="0">
                          <a:solidFill>
                            <a:schemeClr val="tx1"/>
                          </a:solidFill>
                        </a:rPr>
                        <a:t>del</a:t>
                      </a:r>
                    </a:p>
                  </a:txBody>
                  <a:tcPr>
                    <a:solidFill>
                      <a:schemeClr val="accent4">
                        <a:lumMod val="20000"/>
                        <a:lumOff val="80000"/>
                      </a:schemeClr>
                    </a:solidFill>
                  </a:tcPr>
                </a:tc>
                <a:tc vMerge="1">
                  <a:txBody>
                    <a:bodyPr/>
                    <a:lstStyle/>
                    <a:p>
                      <a:endParaRPr lang="en-GB" dirty="0">
                        <a:solidFill>
                          <a:srgbClr val="002060"/>
                        </a:solidFill>
                      </a:endParaRPr>
                    </a:p>
                  </a:txBody>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938466369"/>
                  </a:ext>
                </a:extLst>
              </a:tr>
              <a:tr h="329741">
                <a:tc rowSpan="2">
                  <a:txBody>
                    <a:bodyPr/>
                    <a:lstStyle/>
                    <a:p>
                      <a:pPr algn="l">
                        <a:lnSpc>
                          <a:spcPct val="200000"/>
                        </a:lnSpc>
                        <a:spcBef>
                          <a:spcPts val="0"/>
                        </a:spcBef>
                        <a:spcAft>
                          <a:spcPts val="0"/>
                        </a:spcAft>
                      </a:pPr>
                      <a:r>
                        <a:rPr lang="en-GB" dirty="0">
                          <a:solidFill>
                            <a:schemeClr val="tx1"/>
                          </a:solidFill>
                        </a:rPr>
                        <a:t>2. </a:t>
                      </a:r>
                      <a:r>
                        <a:rPr lang="en-GB" dirty="0" err="1">
                          <a:solidFill>
                            <a:schemeClr val="tx1"/>
                          </a:solidFill>
                        </a:rPr>
                        <a:t>Están</a:t>
                      </a:r>
                      <a:r>
                        <a:rPr lang="en-GB" baseline="0" dirty="0">
                          <a:solidFill>
                            <a:schemeClr val="tx1"/>
                          </a:solidFill>
                        </a:rPr>
                        <a:t> cerca</a:t>
                      </a:r>
                      <a:endParaRPr lang="en-GB" dirty="0">
                        <a:solidFill>
                          <a:schemeClr val="tx1"/>
                        </a:solidFill>
                      </a:endParaRPr>
                    </a:p>
                  </a:txBody>
                  <a:tcPr>
                    <a:solidFill>
                      <a:schemeClr val="accent4">
                        <a:lumMod val="20000"/>
                        <a:lumOff val="80000"/>
                      </a:schemeClr>
                    </a:solidFill>
                  </a:tcPr>
                </a:tc>
                <a:tc>
                  <a:txBody>
                    <a:bodyPr/>
                    <a:lstStyle/>
                    <a:p>
                      <a:r>
                        <a:rPr lang="en-GB" dirty="0">
                          <a:solidFill>
                            <a:schemeClr val="tx1"/>
                          </a:solidFill>
                        </a:rPr>
                        <a:t>del</a:t>
                      </a:r>
                    </a:p>
                  </a:txBody>
                  <a:tcPr>
                    <a:solidFill>
                      <a:schemeClr val="accent4">
                        <a:lumMod val="20000"/>
                        <a:lumOff val="80000"/>
                      </a:schemeClr>
                    </a:solidFill>
                  </a:tcPr>
                </a:tc>
                <a:tc rowSpan="2">
                  <a:txBody>
                    <a:bodyPr/>
                    <a:lstStyle/>
                    <a:p>
                      <a:pPr>
                        <a:lnSpc>
                          <a:spcPct val="200000"/>
                        </a:lnSpc>
                      </a:pPr>
                      <a:r>
                        <a:rPr lang="en-GB" dirty="0">
                          <a:solidFill>
                            <a:schemeClr val="tx1"/>
                          </a:solidFill>
                        </a:rPr>
                        <a:t>Parque</a:t>
                      </a:r>
                      <a:r>
                        <a:rPr lang="en-GB" baseline="0" dirty="0">
                          <a:solidFill>
                            <a:schemeClr val="tx1"/>
                          </a:solidFill>
                        </a:rPr>
                        <a:t> del Retiro</a:t>
                      </a:r>
                      <a:r>
                        <a:rPr lang="en-GB" i="0" dirty="0">
                          <a:solidFill>
                            <a:schemeClr val="tx1"/>
                          </a:solidFill>
                        </a:rPr>
                        <a:t>. </a:t>
                      </a:r>
                      <a:endParaRPr lang="en-GB" i="1" dirty="0">
                        <a:solidFill>
                          <a:schemeClr val="tx1"/>
                        </a:solidFill>
                      </a:endParaRPr>
                    </a:p>
                  </a:txBody>
                  <a:tcPr>
                    <a:solidFill>
                      <a:schemeClr val="accent4">
                        <a:lumMod val="20000"/>
                        <a:lumOff val="80000"/>
                      </a:schemeClr>
                    </a:solidFill>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4226948743"/>
                  </a:ext>
                </a:extLst>
              </a:tr>
              <a:tr h="411541">
                <a:tc vMerge="1">
                  <a:txBody>
                    <a:bodyPr/>
                    <a:lstStyle/>
                    <a:p>
                      <a:endParaRPr lang="en-GB" dirty="0">
                        <a:solidFill>
                          <a:srgbClr val="002060"/>
                        </a:solidFill>
                      </a:endParaRPr>
                    </a:p>
                  </a:txBody>
                  <a:tcPr/>
                </a:tc>
                <a:tc>
                  <a:txBody>
                    <a:bodyPr/>
                    <a:lstStyle/>
                    <a:p>
                      <a:r>
                        <a:rPr lang="en-GB" dirty="0">
                          <a:solidFill>
                            <a:schemeClr val="tx1"/>
                          </a:solidFill>
                        </a:rPr>
                        <a:t>de la</a:t>
                      </a:r>
                    </a:p>
                  </a:txBody>
                  <a:tcPr>
                    <a:solidFill>
                      <a:schemeClr val="accent4">
                        <a:lumMod val="20000"/>
                        <a:lumOff val="80000"/>
                      </a:schemeClr>
                    </a:solidFill>
                  </a:tcPr>
                </a:tc>
                <a:tc vMerge="1">
                  <a:txBody>
                    <a:bodyPr/>
                    <a:lstStyle/>
                    <a:p>
                      <a:endParaRPr lang="en-GB" dirty="0">
                        <a:solidFill>
                          <a:srgbClr val="002060"/>
                        </a:solidFill>
                      </a:endParaRPr>
                    </a:p>
                  </a:txBody>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375471581"/>
                  </a:ext>
                </a:extLst>
              </a:tr>
              <a:tr h="329741">
                <a:tc rowSpan="2">
                  <a:txBody>
                    <a:bodyPr/>
                    <a:lstStyle/>
                    <a:p>
                      <a:pPr algn="l">
                        <a:lnSpc>
                          <a:spcPct val="200000"/>
                        </a:lnSpc>
                        <a:spcBef>
                          <a:spcPts val="0"/>
                        </a:spcBef>
                        <a:spcAft>
                          <a:spcPts val="0"/>
                        </a:spcAft>
                      </a:pPr>
                      <a:r>
                        <a:rPr lang="en-GB" dirty="0">
                          <a:solidFill>
                            <a:schemeClr val="tx1"/>
                          </a:solidFill>
                        </a:rPr>
                        <a:t>3. Estamos</a:t>
                      </a:r>
                      <a:r>
                        <a:rPr lang="en-GB" baseline="0" dirty="0">
                          <a:solidFill>
                            <a:schemeClr val="tx1"/>
                          </a:solidFill>
                        </a:rPr>
                        <a:t> delante</a:t>
                      </a:r>
                      <a:endParaRPr lang="en-GB" dirty="0">
                        <a:solidFill>
                          <a:schemeClr val="tx1"/>
                        </a:solidFill>
                      </a:endParaRPr>
                    </a:p>
                  </a:txBody>
                  <a:tcPr>
                    <a:solidFill>
                      <a:schemeClr val="accent4">
                        <a:lumMod val="20000"/>
                        <a:lumOff val="80000"/>
                      </a:schemeClr>
                    </a:solidFill>
                  </a:tcPr>
                </a:tc>
                <a:tc>
                  <a:txBody>
                    <a:bodyPr/>
                    <a:lstStyle/>
                    <a:p>
                      <a:r>
                        <a:rPr lang="en-GB" dirty="0">
                          <a:solidFill>
                            <a:schemeClr val="tx1"/>
                          </a:solidFill>
                        </a:rPr>
                        <a:t>de</a:t>
                      </a:r>
                      <a:r>
                        <a:rPr lang="en-GB" baseline="0" dirty="0">
                          <a:solidFill>
                            <a:schemeClr val="tx1"/>
                          </a:solidFill>
                        </a:rPr>
                        <a:t> la</a:t>
                      </a:r>
                      <a:endParaRPr lang="en-GB" dirty="0">
                        <a:solidFill>
                          <a:schemeClr val="tx1"/>
                        </a:solidFill>
                      </a:endParaRPr>
                    </a:p>
                  </a:txBody>
                  <a:tcPr>
                    <a:solidFill>
                      <a:schemeClr val="accent4">
                        <a:lumMod val="20000"/>
                        <a:lumOff val="80000"/>
                      </a:schemeClr>
                    </a:solidFill>
                  </a:tcPr>
                </a:tc>
                <a:tc rowSpan="2">
                  <a:txBody>
                    <a:bodyPr/>
                    <a:lstStyle/>
                    <a:p>
                      <a:pPr>
                        <a:lnSpc>
                          <a:spcPct val="200000"/>
                        </a:lnSpc>
                      </a:pPr>
                      <a:r>
                        <a:rPr lang="en-GB" dirty="0">
                          <a:solidFill>
                            <a:schemeClr val="tx1"/>
                          </a:solidFill>
                        </a:rPr>
                        <a:t>Estadio Bernabéu</a:t>
                      </a:r>
                      <a:r>
                        <a:rPr lang="en-GB" i="0" dirty="0">
                          <a:solidFill>
                            <a:schemeClr val="tx1"/>
                          </a:solidFill>
                        </a:rPr>
                        <a:t>. </a:t>
                      </a:r>
                      <a:endParaRPr lang="en-GB" i="1" dirty="0">
                        <a:solidFill>
                          <a:schemeClr val="tx1"/>
                        </a:solidFill>
                      </a:endParaRPr>
                    </a:p>
                  </a:txBody>
                  <a:tcPr>
                    <a:solidFill>
                      <a:schemeClr val="accent4">
                        <a:lumMod val="20000"/>
                        <a:lumOff val="80000"/>
                      </a:schemeClr>
                    </a:solidFill>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3914934244"/>
                  </a:ext>
                </a:extLst>
              </a:tr>
              <a:tr h="411541">
                <a:tc vMerge="1">
                  <a:txBody>
                    <a:bodyPr/>
                    <a:lstStyle/>
                    <a:p>
                      <a:endParaRPr lang="en-GB" dirty="0">
                        <a:solidFill>
                          <a:srgbClr val="002060"/>
                        </a:solidFill>
                      </a:endParaRPr>
                    </a:p>
                  </a:txBody>
                  <a:tcPr/>
                </a:tc>
                <a:tc>
                  <a:txBody>
                    <a:bodyPr/>
                    <a:lstStyle/>
                    <a:p>
                      <a:r>
                        <a:rPr lang="en-GB" dirty="0">
                          <a:solidFill>
                            <a:schemeClr val="tx1"/>
                          </a:solidFill>
                        </a:rPr>
                        <a:t>del</a:t>
                      </a:r>
                    </a:p>
                  </a:txBody>
                  <a:tcPr>
                    <a:solidFill>
                      <a:schemeClr val="accent4">
                        <a:lumMod val="20000"/>
                        <a:lumOff val="80000"/>
                      </a:schemeClr>
                    </a:solidFill>
                  </a:tcPr>
                </a:tc>
                <a:tc vMerge="1">
                  <a:txBody>
                    <a:bodyPr/>
                    <a:lstStyle/>
                    <a:p>
                      <a:endParaRPr lang="en-GB" dirty="0">
                        <a:solidFill>
                          <a:srgbClr val="002060"/>
                        </a:solidFill>
                      </a:endParaRPr>
                    </a:p>
                  </a:txBody>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162891179"/>
                  </a:ext>
                </a:extLst>
              </a:tr>
              <a:tr h="329741">
                <a:tc rowSpan="2">
                  <a:txBody>
                    <a:bodyPr/>
                    <a:lstStyle/>
                    <a:p>
                      <a:pPr algn="l">
                        <a:lnSpc>
                          <a:spcPct val="200000"/>
                        </a:lnSpc>
                        <a:spcBef>
                          <a:spcPts val="0"/>
                        </a:spcBef>
                        <a:spcAft>
                          <a:spcPts val="0"/>
                        </a:spcAft>
                      </a:pPr>
                      <a:r>
                        <a:rPr lang="en-GB" dirty="0">
                          <a:solidFill>
                            <a:schemeClr val="tx1"/>
                          </a:solidFill>
                        </a:rPr>
                        <a:t>4. </a:t>
                      </a:r>
                      <a:r>
                        <a:rPr lang="en-GB" dirty="0" err="1">
                          <a:solidFill>
                            <a:schemeClr val="tx1"/>
                          </a:solidFill>
                        </a:rPr>
                        <a:t>Están</a:t>
                      </a:r>
                      <a:r>
                        <a:rPr lang="en-GB" baseline="0" dirty="0">
                          <a:solidFill>
                            <a:schemeClr val="tx1"/>
                          </a:solidFill>
                        </a:rPr>
                        <a:t> fuera</a:t>
                      </a:r>
                      <a:endParaRPr lang="en-GB" dirty="0">
                        <a:solidFill>
                          <a:schemeClr val="tx1"/>
                        </a:solidFill>
                      </a:endParaRPr>
                    </a:p>
                  </a:txBody>
                  <a:tcPr>
                    <a:solidFill>
                      <a:schemeClr val="accent4">
                        <a:lumMod val="20000"/>
                        <a:lumOff val="80000"/>
                      </a:schemeClr>
                    </a:solidFill>
                  </a:tcPr>
                </a:tc>
                <a:tc>
                  <a:txBody>
                    <a:bodyPr/>
                    <a:lstStyle/>
                    <a:p>
                      <a:r>
                        <a:rPr lang="en-GB" dirty="0">
                          <a:solidFill>
                            <a:schemeClr val="tx1"/>
                          </a:solidFill>
                        </a:rPr>
                        <a:t>de la</a:t>
                      </a:r>
                    </a:p>
                  </a:txBody>
                  <a:tcPr>
                    <a:solidFill>
                      <a:schemeClr val="accent4">
                        <a:lumMod val="20000"/>
                        <a:lumOff val="80000"/>
                      </a:schemeClr>
                    </a:solidFill>
                  </a:tcPr>
                </a:tc>
                <a:tc rowSpan="2">
                  <a:txBody>
                    <a:bodyPr/>
                    <a:lstStyle/>
                    <a:p>
                      <a:pPr>
                        <a:lnSpc>
                          <a:spcPct val="200000"/>
                        </a:lnSpc>
                      </a:pPr>
                      <a:r>
                        <a:rPr lang="en-GB" dirty="0">
                          <a:solidFill>
                            <a:schemeClr val="tx1"/>
                          </a:solidFill>
                        </a:rPr>
                        <a:t>Estación</a:t>
                      </a:r>
                      <a:r>
                        <a:rPr lang="en-GB" baseline="0" dirty="0">
                          <a:solidFill>
                            <a:schemeClr val="tx1"/>
                          </a:solidFill>
                        </a:rPr>
                        <a:t> Atocha</a:t>
                      </a:r>
                      <a:r>
                        <a:rPr lang="en-GB" i="0" dirty="0">
                          <a:solidFill>
                            <a:schemeClr val="tx1"/>
                          </a:solidFill>
                        </a:rPr>
                        <a:t>. </a:t>
                      </a:r>
                      <a:endParaRPr lang="en-GB" i="1" dirty="0">
                        <a:solidFill>
                          <a:schemeClr val="tx1"/>
                        </a:solidFill>
                      </a:endParaRPr>
                    </a:p>
                  </a:txBody>
                  <a:tcPr>
                    <a:solidFill>
                      <a:schemeClr val="accent4">
                        <a:lumMod val="20000"/>
                        <a:lumOff val="80000"/>
                      </a:schemeClr>
                    </a:solidFill>
                  </a:tcPr>
                </a:tc>
                <a:tc>
                  <a:txBody>
                    <a:bodyPr/>
                    <a:lstStyle/>
                    <a:p>
                      <a:endParaRPr lang="en-GB">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695698024"/>
                  </a:ext>
                </a:extLst>
              </a:tr>
              <a:tr h="411541">
                <a:tc vMerge="1">
                  <a:txBody>
                    <a:bodyPr/>
                    <a:lstStyle/>
                    <a:p>
                      <a:endParaRPr lang="en-GB" dirty="0">
                        <a:solidFill>
                          <a:srgbClr val="002060"/>
                        </a:solidFill>
                      </a:endParaRPr>
                    </a:p>
                  </a:txBody>
                  <a:tcPr/>
                </a:tc>
                <a:tc>
                  <a:txBody>
                    <a:bodyPr/>
                    <a:lstStyle/>
                    <a:p>
                      <a:r>
                        <a:rPr lang="en-GB" dirty="0">
                          <a:solidFill>
                            <a:schemeClr val="tx1"/>
                          </a:solidFill>
                        </a:rPr>
                        <a:t>del</a:t>
                      </a:r>
                    </a:p>
                  </a:txBody>
                  <a:tcPr>
                    <a:solidFill>
                      <a:schemeClr val="accent4">
                        <a:lumMod val="20000"/>
                        <a:lumOff val="80000"/>
                      </a:schemeClr>
                    </a:solidFill>
                  </a:tcPr>
                </a:tc>
                <a:tc vMerge="1">
                  <a:txBody>
                    <a:bodyPr/>
                    <a:lstStyle/>
                    <a:p>
                      <a:endParaRPr lang="en-GB" dirty="0">
                        <a:solidFill>
                          <a:srgbClr val="002060"/>
                        </a:solidFill>
                      </a:endParaRPr>
                    </a:p>
                  </a:txBody>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4087207101"/>
                  </a:ext>
                </a:extLst>
              </a:tr>
              <a:tr h="329741">
                <a:tc rowSpan="2">
                  <a:txBody>
                    <a:bodyPr/>
                    <a:lstStyle/>
                    <a:p>
                      <a:pPr algn="l">
                        <a:lnSpc>
                          <a:spcPct val="200000"/>
                        </a:lnSpc>
                        <a:spcBef>
                          <a:spcPts val="0"/>
                        </a:spcBef>
                        <a:spcAft>
                          <a:spcPts val="0"/>
                        </a:spcAft>
                      </a:pPr>
                      <a:r>
                        <a:rPr lang="en-GB" dirty="0">
                          <a:solidFill>
                            <a:schemeClr val="tx1"/>
                          </a:solidFill>
                        </a:rPr>
                        <a:t>5. Estamos</a:t>
                      </a:r>
                      <a:r>
                        <a:rPr lang="en-GB" baseline="0" dirty="0">
                          <a:solidFill>
                            <a:schemeClr val="tx1"/>
                          </a:solidFill>
                        </a:rPr>
                        <a:t> detrás</a:t>
                      </a:r>
                      <a:endParaRPr lang="en-GB" dirty="0">
                        <a:solidFill>
                          <a:schemeClr val="tx1"/>
                        </a:solidFill>
                      </a:endParaRPr>
                    </a:p>
                  </a:txBody>
                  <a:tcPr>
                    <a:solidFill>
                      <a:schemeClr val="accent4">
                        <a:lumMod val="20000"/>
                        <a:lumOff val="80000"/>
                      </a:schemeClr>
                    </a:solidFill>
                  </a:tcPr>
                </a:tc>
                <a:tc>
                  <a:txBody>
                    <a:bodyPr/>
                    <a:lstStyle/>
                    <a:p>
                      <a:r>
                        <a:rPr lang="en-GB" dirty="0">
                          <a:solidFill>
                            <a:schemeClr val="tx1"/>
                          </a:solidFill>
                        </a:rPr>
                        <a:t>del</a:t>
                      </a:r>
                    </a:p>
                  </a:txBody>
                  <a:tcPr>
                    <a:solidFill>
                      <a:schemeClr val="accent4">
                        <a:lumMod val="20000"/>
                        <a:lumOff val="80000"/>
                      </a:schemeClr>
                    </a:solidFill>
                  </a:tcPr>
                </a:tc>
                <a:tc rowSpan="2">
                  <a:txBody>
                    <a:bodyPr/>
                    <a:lstStyle/>
                    <a:p>
                      <a:pPr>
                        <a:lnSpc>
                          <a:spcPct val="200000"/>
                        </a:lnSpc>
                      </a:pPr>
                      <a:r>
                        <a:rPr lang="en-GB" dirty="0">
                          <a:solidFill>
                            <a:schemeClr val="tx1"/>
                          </a:solidFill>
                        </a:rPr>
                        <a:t>Plaza Mayor</a:t>
                      </a:r>
                      <a:r>
                        <a:rPr lang="en-GB" i="0" dirty="0">
                          <a:solidFill>
                            <a:schemeClr val="tx1"/>
                          </a:solidFill>
                        </a:rPr>
                        <a:t>. </a:t>
                      </a:r>
                      <a:endParaRPr lang="en-GB" i="1"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59049805"/>
                  </a:ext>
                </a:extLst>
              </a:tr>
              <a:tr h="329741">
                <a:tc vMerge="1">
                  <a:txBody>
                    <a:bodyPr/>
                    <a:lstStyle/>
                    <a:p>
                      <a:endParaRPr lang="en-GB" dirty="0">
                        <a:solidFill>
                          <a:srgbClr val="002060"/>
                        </a:solidFill>
                      </a:endParaRPr>
                    </a:p>
                  </a:txBody>
                  <a:tcPr/>
                </a:tc>
                <a:tc>
                  <a:txBody>
                    <a:bodyPr/>
                    <a:lstStyle/>
                    <a:p>
                      <a:r>
                        <a:rPr lang="en-GB" dirty="0">
                          <a:solidFill>
                            <a:schemeClr val="tx1"/>
                          </a:solidFill>
                        </a:rPr>
                        <a:t>de la</a:t>
                      </a:r>
                    </a:p>
                  </a:txBody>
                  <a:tcPr>
                    <a:solidFill>
                      <a:schemeClr val="accent4">
                        <a:lumMod val="20000"/>
                        <a:lumOff val="80000"/>
                      </a:schemeClr>
                    </a:solidFill>
                  </a:tcPr>
                </a:tc>
                <a:tc vMerge="1">
                  <a:txBody>
                    <a:bodyPr/>
                    <a:lstStyle/>
                    <a:p>
                      <a:endParaRPr lang="en-GB" dirty="0">
                        <a:solidFill>
                          <a:srgbClr val="002060"/>
                        </a:solidFill>
                      </a:endParaRPr>
                    </a:p>
                  </a:txBody>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3092078632"/>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018" y="2368691"/>
            <a:ext cx="396420" cy="412937"/>
          </a:xfrm>
          <a:prstGeom prst="rect">
            <a:avLst/>
          </a:prstGeom>
        </p:spPr>
      </p:pic>
      <p:pic>
        <p:nvPicPr>
          <p:cNvPr id="1026" name="Picture 2" descr="Madrid, Monument, Puerta De Alcalá, Architecture, Spa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99"/>
          <a:stretch/>
        </p:blipFill>
        <p:spPr bwMode="auto">
          <a:xfrm>
            <a:off x="4664342" y="503719"/>
            <a:ext cx="2150357" cy="1210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que Del Retiro, Madrid, Spain, Lake, Po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98" r="3395"/>
          <a:stretch/>
        </p:blipFill>
        <p:spPr bwMode="auto">
          <a:xfrm>
            <a:off x="7019210" y="4139486"/>
            <a:ext cx="2466048" cy="2099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787" y="505669"/>
            <a:ext cx="3040063" cy="400110"/>
          </a:xfrm>
          <a:prstGeom prst="rect">
            <a:avLst/>
          </a:prstGeom>
          <a:noFill/>
        </p:spPr>
        <p:txBody>
          <a:bodyPr wrap="square" rtlCol="0">
            <a:spAutoFit/>
          </a:bodyPr>
          <a:lstStyle/>
          <a:p>
            <a:r>
              <a:rPr lang="en-GB" sz="2000" dirty="0"/>
              <a:t>Puerta de Alcalá </a:t>
            </a:r>
            <a:r>
              <a:rPr lang="en-GB" sz="2000" b="1" dirty="0"/>
              <a:t>(f)</a:t>
            </a:r>
          </a:p>
        </p:txBody>
      </p:sp>
      <p:sp>
        <p:nvSpPr>
          <p:cNvPr id="11" name="TextBox 10"/>
          <p:cNvSpPr txBox="1"/>
          <p:nvPr/>
        </p:nvSpPr>
        <p:spPr>
          <a:xfrm>
            <a:off x="6935798" y="3790465"/>
            <a:ext cx="3009963" cy="400110"/>
          </a:xfrm>
          <a:prstGeom prst="rect">
            <a:avLst/>
          </a:prstGeom>
          <a:noFill/>
        </p:spPr>
        <p:txBody>
          <a:bodyPr wrap="square" rtlCol="0">
            <a:spAutoFit/>
          </a:bodyPr>
          <a:lstStyle/>
          <a:p>
            <a:r>
              <a:rPr lang="en-GB" sz="2000" dirty="0"/>
              <a:t>Parque del Retiro </a:t>
            </a:r>
            <a:r>
              <a:rPr lang="en-GB" sz="2000" b="1" dirty="0"/>
              <a:t>(m)</a:t>
            </a:r>
          </a:p>
        </p:txBody>
      </p:sp>
      <p:pic>
        <p:nvPicPr>
          <p:cNvPr id="1030" name="Picture 6" descr="Stadium, Santiago, Bernabeu, Football Stadiu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54" t="15451" b="-954"/>
          <a:stretch/>
        </p:blipFill>
        <p:spPr bwMode="auto">
          <a:xfrm>
            <a:off x="9577314" y="1962971"/>
            <a:ext cx="2525780" cy="18128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340830" y="1555539"/>
            <a:ext cx="2902548" cy="400110"/>
          </a:xfrm>
          <a:prstGeom prst="rect">
            <a:avLst/>
          </a:prstGeom>
          <a:noFill/>
        </p:spPr>
        <p:txBody>
          <a:bodyPr wrap="square" rtlCol="0">
            <a:spAutoFit/>
          </a:bodyPr>
          <a:lstStyle/>
          <a:p>
            <a:pPr algn="r"/>
            <a:r>
              <a:rPr lang="en-GB" sz="2000" dirty="0"/>
              <a:t>Estadio </a:t>
            </a:r>
            <a:r>
              <a:rPr lang="es-ES" sz="2000" dirty="0"/>
              <a:t>Bernabéu </a:t>
            </a:r>
            <a:r>
              <a:rPr lang="es-ES" sz="2000" b="1" dirty="0"/>
              <a:t>(m)</a:t>
            </a:r>
            <a:endParaRPr lang="en-GB" sz="2000" b="1" dirty="0"/>
          </a:p>
        </p:txBody>
      </p:sp>
      <p:pic>
        <p:nvPicPr>
          <p:cNvPr id="1032" name="Picture 8" descr="Ave, Train High Speed, Transport, Passengers, Traveler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98" r="20163" b="21807"/>
          <a:stretch/>
        </p:blipFill>
        <p:spPr bwMode="auto">
          <a:xfrm>
            <a:off x="7062602" y="1910670"/>
            <a:ext cx="2278228" cy="18065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36145" y="1548864"/>
            <a:ext cx="2533512" cy="400110"/>
          </a:xfrm>
          <a:prstGeom prst="rect">
            <a:avLst/>
          </a:prstGeom>
          <a:noFill/>
        </p:spPr>
        <p:txBody>
          <a:bodyPr wrap="square" rtlCol="0">
            <a:spAutoFit/>
          </a:bodyPr>
          <a:lstStyle/>
          <a:p>
            <a:r>
              <a:rPr lang="en-GB" sz="2000" dirty="0"/>
              <a:t>Estación Atocha</a:t>
            </a:r>
            <a:r>
              <a:rPr lang="es-ES" dirty="0"/>
              <a:t> </a:t>
            </a:r>
            <a:r>
              <a:rPr lang="es-ES" b="1" dirty="0"/>
              <a:t>(f)</a:t>
            </a:r>
            <a:endParaRPr lang="en-GB" sz="2000" b="1" dirty="0"/>
          </a:p>
        </p:txBody>
      </p:sp>
      <p:pic>
        <p:nvPicPr>
          <p:cNvPr id="1034" name="Picture 10" descr="Plaza Mayor Madrid, Black White, City, Spain, Madri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531" r="9661" b="15196"/>
          <a:stretch/>
        </p:blipFill>
        <p:spPr bwMode="auto">
          <a:xfrm>
            <a:off x="9640880" y="4177930"/>
            <a:ext cx="2443014" cy="206103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2360700" y="3205102"/>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324310" y="4336608"/>
            <a:ext cx="813722" cy="399073"/>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401345" y="4782130"/>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2401345" y="5872239"/>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4039" y="2429213"/>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101383" y="3790465"/>
            <a:ext cx="2061620" cy="400110"/>
          </a:xfrm>
          <a:prstGeom prst="rect">
            <a:avLst/>
          </a:prstGeom>
          <a:noFill/>
        </p:spPr>
        <p:txBody>
          <a:bodyPr wrap="square" rtlCol="0">
            <a:spAutoFit/>
          </a:bodyPr>
          <a:lstStyle/>
          <a:p>
            <a:r>
              <a:rPr lang="en-GB" sz="2000" dirty="0"/>
              <a:t>Plaza Mayor </a:t>
            </a:r>
            <a:r>
              <a:rPr lang="en-GB" sz="2000" b="1" dirty="0"/>
              <a:t>(f)</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708" y="3071635"/>
            <a:ext cx="396420" cy="41293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4244117"/>
            <a:ext cx="396420" cy="41293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97" y="4680436"/>
            <a:ext cx="396420" cy="41293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5807768"/>
            <a:ext cx="396420" cy="412937"/>
          </a:xfrm>
          <a:prstGeom prst="rect">
            <a:avLst/>
          </a:prstGeom>
        </p:spPr>
      </p:pic>
      <p:sp>
        <p:nvSpPr>
          <p:cNvPr id="12" name="TextBox 11"/>
          <p:cNvSpPr txBox="1"/>
          <p:nvPr/>
        </p:nvSpPr>
        <p:spPr>
          <a:xfrm>
            <a:off x="113557" y="676544"/>
            <a:ext cx="3877872" cy="707886"/>
          </a:xfrm>
          <a:prstGeom prst="rect">
            <a:avLst/>
          </a:prstGeom>
          <a:noFill/>
        </p:spPr>
        <p:txBody>
          <a:bodyPr wrap="square" rtlCol="0">
            <a:spAutoFit/>
          </a:bodyPr>
          <a:lstStyle/>
          <a:p>
            <a:r>
              <a:rPr lang="en-GB" sz="2000" b="1" dirty="0">
                <a:latin typeface="+mj-lt"/>
              </a:rPr>
              <a:t>Marca ‘del’ o ‘de la’.</a:t>
            </a:r>
          </a:p>
          <a:p>
            <a:r>
              <a:rPr lang="en-GB" sz="2000" b="1" dirty="0">
                <a:latin typeface="+mj-lt"/>
              </a:rPr>
              <a:t>Luego, marca ‘we’ o ‘they’.</a:t>
            </a:r>
          </a:p>
        </p:txBody>
      </p:sp>
      <p:sp>
        <p:nvSpPr>
          <p:cNvPr id="29" name="Rounded Rectangle 11">
            <a:extLst>
              <a:ext uri="{FF2B5EF4-FFF2-40B4-BE49-F238E27FC236}">
                <a16:creationId xmlns:a16="http://schemas.microsoft.com/office/drawing/2014/main" id="{19A1813F-503F-45E2-8D19-33B93B169B94}"/>
              </a:ext>
            </a:extLst>
          </p:cNvPr>
          <p:cNvSpPr/>
          <p:nvPr/>
        </p:nvSpPr>
        <p:spPr>
          <a:xfrm>
            <a:off x="11174995" y="114208"/>
            <a:ext cx="81466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3089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72145975"/>
              </p:ext>
            </p:extLst>
          </p:nvPr>
        </p:nvGraphicFramePr>
        <p:xfrm>
          <a:off x="825899" y="2207065"/>
          <a:ext cx="6621381" cy="3827460"/>
        </p:xfrm>
        <a:graphic>
          <a:graphicData uri="http://schemas.openxmlformats.org/drawingml/2006/table">
            <a:tbl>
              <a:tblPr firstRow="1" bandRow="1">
                <a:tableStyleId>{5940675A-B579-460E-94D1-54222C63F5DA}</a:tableStyleId>
              </a:tblPr>
              <a:tblGrid>
                <a:gridCol w="803644">
                  <a:extLst>
                    <a:ext uri="{9D8B030D-6E8A-4147-A177-3AD203B41FA5}">
                      <a16:colId xmlns:a16="http://schemas.microsoft.com/office/drawing/2014/main" val="1718264156"/>
                    </a:ext>
                  </a:extLst>
                </a:gridCol>
                <a:gridCol w="640140">
                  <a:extLst>
                    <a:ext uri="{9D8B030D-6E8A-4147-A177-3AD203B41FA5}">
                      <a16:colId xmlns:a16="http://schemas.microsoft.com/office/drawing/2014/main" val="4269763266"/>
                    </a:ext>
                  </a:extLst>
                </a:gridCol>
                <a:gridCol w="5177597">
                  <a:extLst>
                    <a:ext uri="{9D8B030D-6E8A-4147-A177-3AD203B41FA5}">
                      <a16:colId xmlns:a16="http://schemas.microsoft.com/office/drawing/2014/main" val="1637771202"/>
                    </a:ext>
                  </a:extLst>
                </a:gridCol>
              </a:tblGrid>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09508785"/>
                  </a:ext>
                </a:extLst>
              </a:tr>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9418526"/>
                  </a:ext>
                </a:extLst>
              </a:tr>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716903"/>
                  </a:ext>
                </a:extLst>
              </a:tr>
              <a:tr h="54678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28031015"/>
                  </a:ext>
                </a:extLst>
              </a:tr>
              <a:tr h="54678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55877801"/>
                  </a:ext>
                </a:extLst>
              </a:tr>
              <a:tr h="54678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55446988"/>
                  </a:ext>
                </a:extLst>
              </a:tr>
              <a:tr h="54678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31611659"/>
                  </a:ext>
                </a:extLst>
              </a:tr>
            </a:tbl>
          </a:graphicData>
        </a:graphic>
      </p:graphicFrame>
      <p:sp>
        <p:nvSpPr>
          <p:cNvPr id="11" name="Title 1"/>
          <p:cNvSpPr>
            <a:spLocks noGrp="1"/>
          </p:cNvSpPr>
          <p:nvPr>
            <p:ph type="title"/>
          </p:nvPr>
        </p:nvSpPr>
        <p:spPr>
          <a:xfrm>
            <a:off x="0" y="213557"/>
            <a:ext cx="3545058" cy="647577"/>
          </a:xfrm>
        </p:spPr>
        <p:txBody>
          <a:bodyPr>
            <a:noAutofit/>
          </a:bodyPr>
          <a:lstStyle/>
          <a:p>
            <a:r>
              <a:rPr lang="en-GB" sz="2400" b="1" dirty="0"/>
              <a:t>¿</a:t>
            </a:r>
            <a:r>
              <a:rPr lang="en-GB" sz="2400" b="1" dirty="0" err="1"/>
              <a:t>Dónde</a:t>
            </a:r>
            <a:r>
              <a:rPr lang="en-GB" sz="2400" b="1" dirty="0"/>
              <a:t> </a:t>
            </a:r>
            <a:r>
              <a:rPr lang="en-GB" sz="2400" b="1" dirty="0" err="1"/>
              <a:t>está</a:t>
            </a:r>
            <a:r>
              <a:rPr lang="en-GB" sz="2400" b="1" dirty="0"/>
              <a:t> Wally?</a:t>
            </a:r>
          </a:p>
        </p:txBody>
      </p:sp>
      <p:sp>
        <p:nvSpPr>
          <p:cNvPr id="12" name="TextBox 11"/>
          <p:cNvSpPr txBox="1"/>
          <p:nvPr/>
        </p:nvSpPr>
        <p:spPr>
          <a:xfrm>
            <a:off x="2250915" y="2210113"/>
            <a:ext cx="5964464" cy="523220"/>
          </a:xfrm>
          <a:prstGeom prst="rect">
            <a:avLst/>
          </a:prstGeom>
          <a:noFill/>
        </p:spPr>
        <p:txBody>
          <a:bodyPr wrap="square" rtlCol="0">
            <a:spAutoFit/>
          </a:bodyPr>
          <a:lstStyle/>
          <a:p>
            <a:r>
              <a:rPr lang="en-GB" sz="2800" b="1" dirty="0"/>
              <a:t>¿dónde? </a:t>
            </a:r>
            <a:r>
              <a:rPr lang="en-GB" sz="2400" b="1" dirty="0"/>
              <a:t>(Escribe en inglés</a:t>
            </a:r>
            <a:r>
              <a:rPr lang="en-GB" sz="2400" b="1" dirty="0">
                <a:solidFill>
                  <a:schemeClr val="accent1">
                    <a:lumMod val="50000"/>
                  </a:schemeClr>
                </a:solidFill>
              </a:rPr>
              <a:t>)</a:t>
            </a:r>
          </a:p>
        </p:txBody>
      </p:sp>
      <p:sp>
        <p:nvSpPr>
          <p:cNvPr id="13" name="TextBox 12"/>
          <p:cNvSpPr txBox="1"/>
          <p:nvPr/>
        </p:nvSpPr>
        <p:spPr>
          <a:xfrm>
            <a:off x="2386272" y="5001758"/>
            <a:ext cx="5124006" cy="461665"/>
          </a:xfrm>
          <a:prstGeom prst="rect">
            <a:avLst/>
          </a:prstGeom>
          <a:noFill/>
        </p:spPr>
        <p:txBody>
          <a:bodyPr wrap="square" rtlCol="0">
            <a:spAutoFit/>
          </a:bodyPr>
          <a:lstStyle/>
          <a:p>
            <a:r>
              <a:rPr lang="en-GB" sz="2400" dirty="0"/>
              <a:t>behind a tree in a park.</a:t>
            </a:r>
          </a:p>
        </p:txBody>
      </p:sp>
      <p:pic>
        <p:nvPicPr>
          <p:cNvPr id="16" name="Picture 6" descr="Wheres Wally? The Wonder Book Childrens literature Listen: How Pete Seeger Got America Singing - Waldo Cliparts Clear png download - 773*773 - Free Transparent  png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3256" y="1261149"/>
            <a:ext cx="937022" cy="9370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259008" y="1642276"/>
            <a:ext cx="1143072" cy="488636"/>
          </a:xfrm>
          <a:prstGeom prst="wedgeRectCallout">
            <a:avLst>
              <a:gd name="adj1" fmla="val 59162"/>
              <a:gd name="adj2" fmla="val 922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He is</a:t>
            </a:r>
          </a:p>
        </p:txBody>
      </p:sp>
      <p:sp>
        <p:nvSpPr>
          <p:cNvPr id="18" name="Rectangular Callout 17"/>
          <p:cNvSpPr/>
          <p:nvPr/>
        </p:nvSpPr>
        <p:spPr>
          <a:xfrm>
            <a:off x="2017197" y="1615102"/>
            <a:ext cx="1781592" cy="494566"/>
          </a:xfrm>
          <a:prstGeom prst="wedgeRectCallout">
            <a:avLst>
              <a:gd name="adj1" fmla="val -41854"/>
              <a:gd name="adj2" fmla="val 823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They are</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329" y="2825701"/>
            <a:ext cx="396420" cy="412937"/>
          </a:xfrm>
          <a:prstGeom prst="rect">
            <a:avLst/>
          </a:prstGeom>
        </p:spPr>
      </p:pic>
      <p:sp>
        <p:nvSpPr>
          <p:cNvPr id="20" name="Action Button: Custom 19">
            <a:hlinkClick r:id="" action="ppaction://noaction" highlightClick="1">
              <a:snd r:embed="rId5" name="Está delante de una puerta.wav"/>
            </a:hlinkClick>
          </p:cNvPr>
          <p:cNvSpPr/>
          <p:nvPr/>
        </p:nvSpPr>
        <p:spPr>
          <a:xfrm>
            <a:off x="305589" y="2862827"/>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1" name="Action Button: Custom 20">
            <a:hlinkClick r:id="" action="ppaction://noaction" highlightClick="1">
              <a:snd r:embed="rId6" name="Están en un río.wav"/>
            </a:hlinkClick>
          </p:cNvPr>
          <p:cNvSpPr/>
          <p:nvPr/>
        </p:nvSpPr>
        <p:spPr>
          <a:xfrm>
            <a:off x="305589" y="3390126"/>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2" name="Action Button: Custom 21">
            <a:hlinkClick r:id="" action="ppaction://noaction" highlightClick="1">
              <a:snd r:embed="rId7" name="Está cerca de un coche.wav"/>
            </a:hlinkClick>
          </p:cNvPr>
          <p:cNvSpPr/>
          <p:nvPr/>
        </p:nvSpPr>
        <p:spPr>
          <a:xfrm>
            <a:off x="292426" y="3947869"/>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3" name="Action Button: Custom 22">
            <a:hlinkClick r:id="" action="ppaction://noaction" highlightClick="1">
              <a:snd r:embed="rId8" name="Está fuera de un edificio grande.wav"/>
            </a:hlinkClick>
          </p:cNvPr>
          <p:cNvSpPr/>
          <p:nvPr/>
        </p:nvSpPr>
        <p:spPr>
          <a:xfrm>
            <a:off x="305589" y="4507448"/>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4" name="Action Button: Custom 23">
            <a:hlinkClick r:id="" action="ppaction://noaction" highlightClick="1">
              <a:snd r:embed="rId9" name="Están detrás de un árbol en un parque.wav"/>
            </a:hlinkClick>
          </p:cNvPr>
          <p:cNvSpPr/>
          <p:nvPr/>
        </p:nvSpPr>
        <p:spPr>
          <a:xfrm>
            <a:off x="292426" y="5032911"/>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5" name="Action Button: Custom 24">
            <a:hlinkClick r:id="" action="ppaction://noaction" highlightClick="1">
              <a:snd r:embed="rId10" name="Está con unas personas bajas.wav"/>
            </a:hlinkClick>
          </p:cNvPr>
          <p:cNvSpPr/>
          <p:nvPr/>
        </p:nvSpPr>
        <p:spPr>
          <a:xfrm>
            <a:off x="292426" y="5583011"/>
            <a:ext cx="396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8" name="TextBox 27"/>
          <p:cNvSpPr txBox="1"/>
          <p:nvPr/>
        </p:nvSpPr>
        <p:spPr>
          <a:xfrm>
            <a:off x="2386272" y="3335890"/>
            <a:ext cx="3111640" cy="461665"/>
          </a:xfrm>
          <a:prstGeom prst="rect">
            <a:avLst/>
          </a:prstGeom>
          <a:noFill/>
        </p:spPr>
        <p:txBody>
          <a:bodyPr wrap="square" rtlCol="0">
            <a:spAutoFit/>
          </a:bodyPr>
          <a:lstStyle/>
          <a:p>
            <a:r>
              <a:rPr lang="en-GB" sz="2400" dirty="0"/>
              <a:t>in a river.</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938" y="3352112"/>
            <a:ext cx="396420" cy="412937"/>
          </a:xfrm>
          <a:prstGeom prst="rect">
            <a:avLst/>
          </a:prstGeom>
        </p:spPr>
      </p:pic>
      <p:sp>
        <p:nvSpPr>
          <p:cNvPr id="30" name="TextBox 29"/>
          <p:cNvSpPr txBox="1"/>
          <p:nvPr/>
        </p:nvSpPr>
        <p:spPr>
          <a:xfrm>
            <a:off x="2386271" y="3881971"/>
            <a:ext cx="4793805" cy="461665"/>
          </a:xfrm>
          <a:prstGeom prst="rect">
            <a:avLst/>
          </a:prstGeom>
          <a:noFill/>
        </p:spPr>
        <p:txBody>
          <a:bodyPr wrap="square" rtlCol="0">
            <a:spAutoFit/>
          </a:bodyPr>
          <a:lstStyle/>
          <a:p>
            <a:r>
              <a:rPr lang="en-GB" sz="2400" dirty="0"/>
              <a:t>near a car.</a:t>
            </a:r>
          </a:p>
        </p:txBody>
      </p:sp>
      <p:sp>
        <p:nvSpPr>
          <p:cNvPr id="31" name="TextBox 30"/>
          <p:cNvSpPr txBox="1"/>
          <p:nvPr/>
        </p:nvSpPr>
        <p:spPr>
          <a:xfrm>
            <a:off x="2386272" y="4423983"/>
            <a:ext cx="4593002" cy="461665"/>
          </a:xfrm>
          <a:prstGeom prst="rect">
            <a:avLst/>
          </a:prstGeom>
          <a:noFill/>
        </p:spPr>
        <p:txBody>
          <a:bodyPr wrap="square" rtlCol="0">
            <a:spAutoFit/>
          </a:bodyPr>
          <a:lstStyle/>
          <a:p>
            <a:r>
              <a:rPr lang="en-GB" sz="2400" dirty="0"/>
              <a:t>outside a big building.</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333" y="3898321"/>
            <a:ext cx="396420" cy="412937"/>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333" y="4461105"/>
            <a:ext cx="396420" cy="412937"/>
          </a:xfrm>
          <a:prstGeom prst="rect">
            <a:avLst/>
          </a:prstGeom>
        </p:spPr>
      </p:pic>
      <p:pic>
        <p:nvPicPr>
          <p:cNvPr id="34" name="Picture 6" descr="Wheres Wally? The Wonder Book Childrens literature Listen: How Pete Seeger Got America Singing - Waldo Cliparts Clear png download - 773*773 - Free Transparent  png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909" y="1247082"/>
            <a:ext cx="937022" cy="9370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386272" y="2791840"/>
            <a:ext cx="6897632" cy="461665"/>
          </a:xfrm>
          <a:prstGeom prst="rect">
            <a:avLst/>
          </a:prstGeom>
          <a:noFill/>
        </p:spPr>
        <p:txBody>
          <a:bodyPr wrap="square" rtlCol="0">
            <a:spAutoFit/>
          </a:bodyPr>
          <a:lstStyle/>
          <a:p>
            <a:r>
              <a:rPr lang="en-GB" sz="2400" dirty="0"/>
              <a:t>in front of a door.</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6995" y="5017414"/>
            <a:ext cx="396420" cy="412937"/>
          </a:xfrm>
          <a:prstGeom prst="rect">
            <a:avLst/>
          </a:prstGeom>
        </p:spPr>
      </p:pic>
      <p:sp>
        <p:nvSpPr>
          <p:cNvPr id="37" name="TextBox 36"/>
          <p:cNvSpPr txBox="1"/>
          <p:nvPr/>
        </p:nvSpPr>
        <p:spPr>
          <a:xfrm>
            <a:off x="2386272" y="5521454"/>
            <a:ext cx="6597206" cy="461665"/>
          </a:xfrm>
          <a:prstGeom prst="rect">
            <a:avLst/>
          </a:prstGeom>
          <a:noFill/>
        </p:spPr>
        <p:txBody>
          <a:bodyPr wrap="square" rtlCol="0">
            <a:spAutoFit/>
          </a:bodyPr>
          <a:lstStyle/>
          <a:p>
            <a:r>
              <a:rPr lang="en-GB" sz="2400" dirty="0"/>
              <a:t>with some short people.</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834" y="5554265"/>
            <a:ext cx="396420" cy="412937"/>
          </a:xfrm>
          <a:prstGeom prst="rect">
            <a:avLst/>
          </a:prstGeom>
        </p:spPr>
      </p:pic>
      <p:sp>
        <p:nvSpPr>
          <p:cNvPr id="9" name="Rectangular Callout 8"/>
          <p:cNvSpPr/>
          <p:nvPr/>
        </p:nvSpPr>
        <p:spPr>
          <a:xfrm>
            <a:off x="7724511" y="2097411"/>
            <a:ext cx="4504656" cy="2250831"/>
          </a:xfrm>
          <a:prstGeom prst="wedgeRectCallout">
            <a:avLst>
              <a:gd name="adj1" fmla="val -109038"/>
              <a:gd name="adj2" fmla="val -7849"/>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You can also use indefinite articles (e.g. ‘un’, ‘una’) after ‘de’.</a:t>
            </a:r>
          </a:p>
          <a:p>
            <a:r>
              <a:rPr lang="en-GB" sz="2000" dirty="0">
                <a:solidFill>
                  <a:schemeClr val="tx1"/>
                </a:solidFill>
              </a:rPr>
              <a:t>¿Cómo se dice en inglés?</a:t>
            </a:r>
          </a:p>
          <a:p>
            <a:endParaRPr lang="en-GB" sz="2000" dirty="0">
              <a:solidFill>
                <a:schemeClr val="tx1"/>
              </a:solidFill>
            </a:endParaRPr>
          </a:p>
          <a:p>
            <a:r>
              <a:rPr lang="en-GB" sz="2000" dirty="0">
                <a:solidFill>
                  <a:schemeClr val="tx1"/>
                </a:solidFill>
              </a:rPr>
              <a:t>a) </a:t>
            </a:r>
            <a:r>
              <a:rPr lang="en-GB" sz="2000" dirty="0" err="1">
                <a:solidFill>
                  <a:schemeClr val="tx1"/>
                </a:solidFill>
              </a:rPr>
              <a:t>Está</a:t>
            </a:r>
            <a:r>
              <a:rPr lang="en-GB" sz="2000" dirty="0">
                <a:solidFill>
                  <a:schemeClr val="tx1"/>
                </a:solidFill>
              </a:rPr>
              <a:t> cerca de </a:t>
            </a:r>
            <a:r>
              <a:rPr lang="en-GB" sz="2000" b="1" u="sng" dirty="0">
                <a:solidFill>
                  <a:schemeClr val="tx1"/>
                </a:solidFill>
              </a:rPr>
              <a:t>un</a:t>
            </a:r>
            <a:r>
              <a:rPr lang="en-GB" sz="2000" dirty="0">
                <a:solidFill>
                  <a:schemeClr val="tx1"/>
                </a:solidFill>
              </a:rPr>
              <a:t> coche.</a:t>
            </a:r>
          </a:p>
          <a:p>
            <a:r>
              <a:rPr lang="en-GB" sz="2000" dirty="0">
                <a:solidFill>
                  <a:schemeClr val="tx1"/>
                </a:solidFill>
              </a:rPr>
              <a:t>b) </a:t>
            </a:r>
            <a:r>
              <a:rPr lang="en-GB" sz="2000" dirty="0" err="1">
                <a:solidFill>
                  <a:schemeClr val="tx1"/>
                </a:solidFill>
              </a:rPr>
              <a:t>Está</a:t>
            </a:r>
            <a:r>
              <a:rPr lang="en-GB" sz="2000" dirty="0">
                <a:solidFill>
                  <a:schemeClr val="tx1"/>
                </a:solidFill>
              </a:rPr>
              <a:t> cerca </a:t>
            </a:r>
            <a:r>
              <a:rPr lang="en-GB" sz="2000" b="1" u="sng" dirty="0">
                <a:solidFill>
                  <a:schemeClr val="tx1"/>
                </a:solidFill>
              </a:rPr>
              <a:t>del</a:t>
            </a:r>
            <a:r>
              <a:rPr lang="en-GB" sz="2000" dirty="0">
                <a:solidFill>
                  <a:schemeClr val="tx1"/>
                </a:solidFill>
              </a:rPr>
              <a:t> </a:t>
            </a:r>
            <a:r>
              <a:rPr lang="en-GB" sz="2000" dirty="0" err="1">
                <a:solidFill>
                  <a:schemeClr val="tx1"/>
                </a:solidFill>
              </a:rPr>
              <a:t>coche</a:t>
            </a:r>
            <a:r>
              <a:rPr lang="en-GB" sz="2000" dirty="0">
                <a:solidFill>
                  <a:schemeClr val="tx1"/>
                </a:solidFill>
              </a:rPr>
              <a:t>.</a:t>
            </a:r>
          </a:p>
        </p:txBody>
      </p:sp>
      <p:sp>
        <p:nvSpPr>
          <p:cNvPr id="43" name="TextBox 42">
            <a:extLst>
              <a:ext uri="{FF2B5EF4-FFF2-40B4-BE49-F238E27FC236}">
                <a16:creationId xmlns:a16="http://schemas.microsoft.com/office/drawing/2014/main" id="{8ECD9084-663B-4DEF-BA84-996F73FDF6BA}"/>
              </a:ext>
            </a:extLst>
          </p:cNvPr>
          <p:cNvSpPr txBox="1"/>
          <p:nvPr/>
        </p:nvSpPr>
        <p:spPr>
          <a:xfrm>
            <a:off x="3488915" y="-22570"/>
            <a:ext cx="6168682" cy="1323439"/>
          </a:xfrm>
          <a:prstGeom prst="rect">
            <a:avLst/>
          </a:prstGeom>
          <a:noFill/>
        </p:spPr>
        <p:txBody>
          <a:bodyPr wrap="square">
            <a:spAutoFit/>
          </a:bodyPr>
          <a:lstStyle/>
          <a:p>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You’re playing the Spanish ‘Where’s Wally?’. </a:t>
            </a:r>
            <a:b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b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You get some hints!</a:t>
            </a:r>
            <a:b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b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Is it Wally (‘he is’) or Wally and his Spanish twin,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j-ea"/>
                <a:cs typeface="+mj-cs"/>
              </a:rPr>
              <a:t>Waldito</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 (‘they are’)?</a:t>
            </a:r>
            <a:endParaRPr lang="en-GB" dirty="0"/>
          </a:p>
        </p:txBody>
      </p:sp>
      <p:sp>
        <p:nvSpPr>
          <p:cNvPr id="44" name="Rounded Rectangle 11">
            <a:extLst>
              <a:ext uri="{FF2B5EF4-FFF2-40B4-BE49-F238E27FC236}">
                <a16:creationId xmlns:a16="http://schemas.microsoft.com/office/drawing/2014/main" id="{E22930B2-7619-4E52-A395-14F0EF005D2A}"/>
              </a:ext>
            </a:extLst>
          </p:cNvPr>
          <p:cNvSpPr/>
          <p:nvPr/>
        </p:nvSpPr>
        <p:spPr>
          <a:xfrm>
            <a:off x="10536701" y="136426"/>
            <a:ext cx="151805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457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8" grpId="0"/>
      <p:bldP spid="30" grpId="0"/>
      <p:bldP spid="31" grpId="0"/>
      <p:bldP spid="35" grpId="0"/>
      <p:bldP spid="3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A.wav"/>
            </a:hlinkClick>
          </p:cNvPr>
          <p:cNvSpPr txBox="1"/>
          <p:nvPr/>
        </p:nvSpPr>
        <p:spPr>
          <a:xfrm>
            <a:off x="524355" y="961412"/>
            <a:ext cx="2906129" cy="1631216"/>
          </a:xfrm>
          <a:prstGeom prst="rect">
            <a:avLst/>
          </a:prstGeom>
          <a:noFill/>
        </p:spPr>
        <p:txBody>
          <a:bodyPr wrap="square" rtlCol="0">
            <a:spAutoFit/>
          </a:bodyPr>
          <a:lstStyle/>
          <a:p>
            <a:pPr algn="ctr"/>
            <a:r>
              <a:rPr lang="en-GB" sz="9600" b="1" dirty="0">
                <a:latin typeface="Century Gothic" panose="020B0502020202020204" pitchFamily="34" charset="0"/>
                <a:cs typeface="Calibri" panose="020F0502020204030204" pitchFamily="34" charset="0"/>
              </a:rPr>
              <a:t>CUA</a:t>
            </a:r>
          </a:p>
        </p:txBody>
      </p:sp>
      <p:pic>
        <p:nvPicPr>
          <p:cNvPr id="8" name="Picture 2" descr="http://www.clker.com/cliparts/Z/V/F/n/z/Q/blue-number-four-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7802" y="2592628"/>
            <a:ext cx="2550247" cy="25502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hlinkClick r:id="" action="ppaction://noaction">
              <a:snd r:embed="rId4" name="CUATRO.wav"/>
            </a:hlinkClick>
          </p:cNvPr>
          <p:cNvSpPr txBox="1"/>
          <p:nvPr/>
        </p:nvSpPr>
        <p:spPr>
          <a:xfrm>
            <a:off x="4947802" y="1214001"/>
            <a:ext cx="3084789" cy="1015663"/>
          </a:xfrm>
          <a:prstGeom prst="rect">
            <a:avLst/>
          </a:prstGeom>
          <a:noFill/>
        </p:spPr>
        <p:txBody>
          <a:bodyPr wrap="square" rtlCol="0">
            <a:spAutoFit/>
          </a:bodyPr>
          <a:lstStyle/>
          <a:p>
            <a:r>
              <a:rPr lang="es-CO" sz="6000" b="1" dirty="0">
                <a:solidFill>
                  <a:srgbClr val="3A5EAC"/>
                </a:solidFill>
                <a:latin typeface="Century Gothic" panose="020B0502020202020204" pitchFamily="34" charset="0"/>
                <a:cs typeface="Calibri" panose="020F0502020204030204" pitchFamily="34" charset="0"/>
              </a:rPr>
              <a:t>cua</a:t>
            </a:r>
            <a:r>
              <a:rPr lang="es-CO" sz="6000" dirty="0">
                <a:latin typeface="Century Gothic" panose="020B0502020202020204" pitchFamily="34" charset="0"/>
                <a:cs typeface="Calibri" panose="020F0502020204030204" pitchFamily="34" charset="0"/>
              </a:rPr>
              <a:t>tro</a:t>
            </a:r>
          </a:p>
        </p:txBody>
      </p:sp>
      <p:sp>
        <p:nvSpPr>
          <p:cNvPr id="12" name="Rounded Rectangle 11"/>
          <p:cNvSpPr/>
          <p:nvPr/>
        </p:nvSpPr>
        <p:spPr>
          <a:xfrm>
            <a:off x="3722914" y="1214001"/>
            <a:ext cx="5159829" cy="454998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2041071" cy="647577"/>
          </a:xfrm>
        </p:spPr>
        <p:txBody>
          <a:bodyPr/>
          <a:lstStyle/>
          <a:p>
            <a:pPr rtl="0" eaLnBrk="1" latinLnBrk="0" hangingPunct="1"/>
            <a:r>
              <a:rPr lang="en-GB" sz="2800" b="1" kern="1200" dirty="0" err="1">
                <a:effectLst/>
                <a:latin typeface="Century Gothic" panose="020B0502020202020204" pitchFamily="34" charset="0"/>
                <a:ea typeface="+mn-ea"/>
                <a:cs typeface="+mn-cs"/>
              </a:rPr>
              <a:t>Fonética</a:t>
            </a:r>
            <a:endParaRPr lang="en-GB" dirty="0"/>
          </a:p>
        </p:txBody>
      </p:sp>
    </p:spTree>
    <p:extLst>
      <p:ext uri="{BB962C8B-B14F-4D97-AF65-F5344CB8AC3E}">
        <p14:creationId xmlns:p14="http://schemas.microsoft.com/office/powerpoint/2010/main" val="209676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AT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CUAT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CUAT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F1BB5-0AF6-46D4-AC9B-2536F36CF48F}"/>
              </a:ext>
            </a:extLst>
          </p:cNvPr>
          <p:cNvSpPr>
            <a:spLocks noGrp="1"/>
          </p:cNvSpPr>
          <p:nvPr>
            <p:ph type="title"/>
          </p:nvPr>
        </p:nvSpPr>
        <p:spPr>
          <a:xfrm>
            <a:off x="0" y="213557"/>
            <a:ext cx="2194560" cy="647577"/>
          </a:xfrm>
        </p:spPr>
        <p:txBody>
          <a:bodyPr>
            <a:normAutofit/>
          </a:bodyPr>
          <a:lstStyle/>
          <a:p>
            <a:r>
              <a:rPr lang="en-GB" sz="2800" dirty="0" err="1"/>
              <a:t>En</a:t>
            </a:r>
            <a:r>
              <a:rPr lang="en-GB" sz="2800" dirty="0"/>
              <a:t> Madrid</a:t>
            </a:r>
          </a:p>
        </p:txBody>
      </p:sp>
      <p:graphicFrame>
        <p:nvGraphicFramePr>
          <p:cNvPr id="4" name="Table 3">
            <a:extLst>
              <a:ext uri="{FF2B5EF4-FFF2-40B4-BE49-F238E27FC236}">
                <a16:creationId xmlns:a16="http://schemas.microsoft.com/office/drawing/2014/main" id="{523F3BC6-FCE8-46D4-BD73-9F2FF18223C5}"/>
              </a:ext>
            </a:extLst>
          </p:cNvPr>
          <p:cNvGraphicFramePr>
            <a:graphicFrameLocks noGrp="1"/>
          </p:cNvGraphicFramePr>
          <p:nvPr>
            <p:extLst>
              <p:ext uri="{D42A27DB-BD31-4B8C-83A1-F6EECF244321}">
                <p14:modId xmlns:p14="http://schemas.microsoft.com/office/powerpoint/2010/main" val="2346223341"/>
              </p:ext>
            </p:extLst>
          </p:nvPr>
        </p:nvGraphicFramePr>
        <p:xfrm>
          <a:off x="359694" y="2063335"/>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486B540F-9FE2-4C37-ABC9-2369450AD93E}"/>
              </a:ext>
            </a:extLst>
          </p:cNvPr>
          <p:cNvSpPr txBox="1"/>
          <p:nvPr/>
        </p:nvSpPr>
        <p:spPr>
          <a:xfrm>
            <a:off x="637326" y="2784924"/>
            <a:ext cx="1319463" cy="1015663"/>
          </a:xfrm>
          <a:prstGeom prst="rect">
            <a:avLst/>
          </a:prstGeom>
          <a:noFill/>
        </p:spPr>
        <p:txBody>
          <a:bodyPr wrap="square">
            <a:spAutoFit/>
          </a:bodyPr>
          <a:lstStyle/>
          <a:p>
            <a:pPr algn="ctr"/>
            <a:r>
              <a:rPr kumimoji="0" lang="en-GB" sz="2000" b="0" i="0" u="none" strike="noStrike" kern="1200" cap="none" spc="0" normalizeH="0" baseline="0" noProof="0" dirty="0" err="1">
                <a:ln>
                  <a:noFill/>
                </a:ln>
                <a:effectLst/>
                <a:uLnTx/>
                <a:uFillTx/>
                <a:latin typeface="Century Gothic"/>
                <a:ea typeface="+mn-ea"/>
                <a:cs typeface="+mn-cs"/>
              </a:rPr>
              <a:t>Estación</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Antocha</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 </a:t>
            </a:r>
            <a:endParaRPr lang="en-GB" sz="2000" dirty="0"/>
          </a:p>
        </p:txBody>
      </p:sp>
      <p:sp>
        <p:nvSpPr>
          <p:cNvPr id="6" name="TextBox 5">
            <a:extLst>
              <a:ext uri="{FF2B5EF4-FFF2-40B4-BE49-F238E27FC236}">
                <a16:creationId xmlns:a16="http://schemas.microsoft.com/office/drawing/2014/main" id="{5CBF7590-23F9-4577-9B41-208DC74C1E15}"/>
              </a:ext>
            </a:extLst>
          </p:cNvPr>
          <p:cNvSpPr txBox="1"/>
          <p:nvPr/>
        </p:nvSpPr>
        <p:spPr>
          <a:xfrm>
            <a:off x="2346370" y="2804991"/>
            <a:ext cx="1683056" cy="1015663"/>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Estadio </a:t>
            </a:r>
            <a:r>
              <a:rPr kumimoji="0" lang="en-GB" sz="2000" b="0" i="0" u="none" strike="noStrike" kern="1200" cap="none" spc="0" normalizeH="0" baseline="0" noProof="0" dirty="0" err="1">
                <a:ln>
                  <a:noFill/>
                </a:ln>
                <a:effectLst/>
                <a:uLnTx/>
                <a:uFillTx/>
                <a:latin typeface="Century Gothic"/>
                <a:ea typeface="+mn-ea"/>
                <a:cs typeface="+mn-cs"/>
              </a:rPr>
              <a:t>Bernabéu</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sp>
        <p:nvSpPr>
          <p:cNvPr id="7" name="Oval Callout 3">
            <a:extLst>
              <a:ext uri="{FF2B5EF4-FFF2-40B4-BE49-F238E27FC236}">
                <a16:creationId xmlns:a16="http://schemas.microsoft.com/office/drawing/2014/main" id="{9E29AC5E-598C-44EC-B131-C73C6794EAB6}"/>
              </a:ext>
            </a:extLst>
          </p:cNvPr>
          <p:cNvSpPr/>
          <p:nvPr/>
        </p:nvSpPr>
        <p:spPr>
          <a:xfrm>
            <a:off x="5041259" y="1164645"/>
            <a:ext cx="4699000" cy="1382667"/>
          </a:xfrm>
          <a:prstGeom prst="wedgeEllipseCallout">
            <a:avLst>
              <a:gd name="adj1" fmla="val -79439"/>
              <a:gd name="adj2" fmla="val 36166"/>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Estamos cerca </a:t>
            </a:r>
            <a:r>
              <a:rPr lang="en-GB" sz="2800" b="1" u="sng" dirty="0">
                <a:solidFill>
                  <a:schemeClr val="tx1"/>
                </a:solidFill>
                <a:latin typeface="Century Gothic" panose="020B0502020202020204" pitchFamily="34" charset="0"/>
              </a:rPr>
              <a:t>del</a:t>
            </a:r>
            <a:r>
              <a:rPr lang="en-GB" sz="2800" b="1" dirty="0">
                <a:solidFill>
                  <a:schemeClr val="tx1"/>
                </a:solidFill>
                <a:latin typeface="Century Gothic" panose="020B0502020202020204" pitchFamily="34" charset="0"/>
              </a:rPr>
              <a:t>....</a:t>
            </a:r>
            <a:endParaRPr lang="en-GB" sz="2800" dirty="0">
              <a:solidFill>
                <a:schemeClr val="tx1"/>
              </a:solidFill>
              <a:latin typeface="Century Gothic" panose="020B0502020202020204" pitchFamily="34" charset="0"/>
            </a:endParaRPr>
          </a:p>
        </p:txBody>
      </p:sp>
      <p:sp>
        <p:nvSpPr>
          <p:cNvPr id="8" name="TextBox 7">
            <a:extLst>
              <a:ext uri="{FF2B5EF4-FFF2-40B4-BE49-F238E27FC236}">
                <a16:creationId xmlns:a16="http://schemas.microsoft.com/office/drawing/2014/main" id="{CAD764C9-8176-48EA-916D-DAB407021F36}"/>
              </a:ext>
            </a:extLst>
          </p:cNvPr>
          <p:cNvSpPr txBox="1"/>
          <p:nvPr/>
        </p:nvSpPr>
        <p:spPr>
          <a:xfrm>
            <a:off x="359694" y="1447567"/>
            <a:ext cx="4441372" cy="461665"/>
          </a:xfrm>
          <a:prstGeom prst="rect">
            <a:avLst/>
          </a:prstGeom>
          <a:noFill/>
        </p:spPr>
        <p:txBody>
          <a:bodyPr wrap="square" rtlCol="0">
            <a:spAutoFit/>
          </a:bodyPr>
          <a:lstStyle/>
          <a:p>
            <a:r>
              <a:rPr lang="en-GB" sz="2400" b="1" dirty="0">
                <a:latin typeface="Century Gothic" panose="020B0502020202020204" pitchFamily="34" charset="0"/>
              </a:rPr>
              <a:t>Persona A </a:t>
            </a:r>
            <a:r>
              <a:rPr lang="en-GB" sz="2400" b="1" dirty="0" err="1">
                <a:latin typeface="Century Gothic" panose="020B0502020202020204" pitchFamily="34" charset="0"/>
              </a:rPr>
              <a:t>habla</a:t>
            </a:r>
            <a:r>
              <a:rPr lang="en-GB" sz="2400" b="1" dirty="0">
                <a:latin typeface="Century Gothic" panose="020B0502020202020204" pitchFamily="34" charset="0"/>
              </a:rPr>
              <a:t> </a:t>
            </a:r>
            <a:r>
              <a:rPr lang="en-GB" sz="2400" b="1" dirty="0" err="1">
                <a:latin typeface="Century Gothic" panose="020B0502020202020204" pitchFamily="34" charset="0"/>
              </a:rPr>
              <a:t>en</a:t>
            </a:r>
            <a:r>
              <a:rPr lang="en-GB" sz="2400" b="1" dirty="0">
                <a:latin typeface="Century Gothic" panose="020B0502020202020204" pitchFamily="34" charset="0"/>
              </a:rPr>
              <a:t> </a:t>
            </a:r>
            <a:r>
              <a:rPr lang="en-GB" sz="2400" b="1" dirty="0" err="1">
                <a:latin typeface="Century Gothic" panose="020B0502020202020204" pitchFamily="34" charset="0"/>
              </a:rPr>
              <a:t>español</a:t>
            </a:r>
            <a:r>
              <a:rPr lang="en-GB" sz="2400" b="1" dirty="0">
                <a:latin typeface="Century Gothic" panose="020B0502020202020204" pitchFamily="34" charset="0"/>
              </a:rPr>
              <a:t>:</a:t>
            </a:r>
          </a:p>
        </p:txBody>
      </p:sp>
      <p:sp>
        <p:nvSpPr>
          <p:cNvPr id="9" name="Rectangular Callout 1">
            <a:extLst>
              <a:ext uri="{FF2B5EF4-FFF2-40B4-BE49-F238E27FC236}">
                <a16:creationId xmlns:a16="http://schemas.microsoft.com/office/drawing/2014/main" id="{75E94E0C-8777-403A-9ED4-24AED9644871}"/>
              </a:ext>
            </a:extLst>
          </p:cNvPr>
          <p:cNvSpPr/>
          <p:nvPr/>
        </p:nvSpPr>
        <p:spPr>
          <a:xfrm>
            <a:off x="5169383" y="2784924"/>
            <a:ext cx="4570876" cy="1259932"/>
          </a:xfrm>
          <a:prstGeom prst="wedgeRectCallout">
            <a:avLst>
              <a:gd name="adj1" fmla="val -61223"/>
              <a:gd name="adj2" fmla="val 23562"/>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Don’t say the name of the place you chose.  Your partner will get this from the </a:t>
            </a:r>
            <a:r>
              <a:rPr lang="en-GB" sz="2000" b="1" u="sng" dirty="0">
                <a:solidFill>
                  <a:schemeClr val="tx1"/>
                </a:solidFill>
              </a:rPr>
              <a:t>del.</a:t>
            </a:r>
            <a:endParaRPr lang="en-GB" sz="2000" dirty="0">
              <a:solidFill>
                <a:schemeClr val="tx1"/>
              </a:solidFill>
            </a:endParaRPr>
          </a:p>
        </p:txBody>
      </p:sp>
      <p:sp>
        <p:nvSpPr>
          <p:cNvPr id="10" name="TextBox 9">
            <a:extLst>
              <a:ext uri="{FF2B5EF4-FFF2-40B4-BE49-F238E27FC236}">
                <a16:creationId xmlns:a16="http://schemas.microsoft.com/office/drawing/2014/main" id="{8D212C6A-991F-4687-B691-0BB5BC8EC3AF}"/>
              </a:ext>
            </a:extLst>
          </p:cNvPr>
          <p:cNvSpPr txBox="1"/>
          <p:nvPr/>
        </p:nvSpPr>
        <p:spPr>
          <a:xfrm>
            <a:off x="311220" y="5179600"/>
            <a:ext cx="4441372" cy="461665"/>
          </a:xfrm>
          <a:prstGeom prst="rect">
            <a:avLst/>
          </a:prstGeom>
          <a:noFill/>
        </p:spPr>
        <p:txBody>
          <a:bodyPr wrap="square" rtlCol="0">
            <a:spAutoFit/>
          </a:bodyPr>
          <a:lstStyle/>
          <a:p>
            <a:r>
              <a:rPr lang="en-GB" sz="2400" b="1" dirty="0">
                <a:latin typeface="Century Gothic" panose="020B0502020202020204" pitchFamily="34" charset="0"/>
              </a:rPr>
              <a:t>Persona B </a:t>
            </a:r>
            <a:r>
              <a:rPr lang="en-GB" sz="2400" b="1" dirty="0" err="1">
                <a:latin typeface="Century Gothic" panose="020B0502020202020204" pitchFamily="34" charset="0"/>
              </a:rPr>
              <a:t>habla</a:t>
            </a:r>
            <a:r>
              <a:rPr lang="en-GB" sz="2400" b="1" dirty="0">
                <a:latin typeface="Century Gothic" panose="020B0502020202020204" pitchFamily="34" charset="0"/>
              </a:rPr>
              <a:t> </a:t>
            </a:r>
            <a:r>
              <a:rPr lang="en-GB" sz="2400" b="1" dirty="0" err="1">
                <a:latin typeface="Century Gothic" panose="020B0502020202020204" pitchFamily="34" charset="0"/>
              </a:rPr>
              <a:t>en</a:t>
            </a:r>
            <a:r>
              <a:rPr lang="en-GB" sz="2400" b="1" dirty="0">
                <a:latin typeface="Century Gothic" panose="020B0502020202020204" pitchFamily="34" charset="0"/>
              </a:rPr>
              <a:t> </a:t>
            </a:r>
            <a:r>
              <a:rPr lang="en-GB" sz="2400" b="1" dirty="0" err="1">
                <a:latin typeface="Century Gothic" panose="020B0502020202020204" pitchFamily="34" charset="0"/>
              </a:rPr>
              <a:t>español</a:t>
            </a:r>
            <a:r>
              <a:rPr lang="en-GB" sz="2400" b="1" dirty="0">
                <a:latin typeface="Century Gothic" panose="020B0502020202020204" pitchFamily="34" charset="0"/>
              </a:rPr>
              <a:t>:</a:t>
            </a:r>
          </a:p>
        </p:txBody>
      </p:sp>
      <p:sp>
        <p:nvSpPr>
          <p:cNvPr id="11" name="Oval Callout 3">
            <a:extLst>
              <a:ext uri="{FF2B5EF4-FFF2-40B4-BE49-F238E27FC236}">
                <a16:creationId xmlns:a16="http://schemas.microsoft.com/office/drawing/2014/main" id="{FCA62173-ED83-4197-8822-10671F1362B8}"/>
              </a:ext>
            </a:extLst>
          </p:cNvPr>
          <p:cNvSpPr/>
          <p:nvPr/>
        </p:nvSpPr>
        <p:spPr>
          <a:xfrm>
            <a:off x="6096000" y="4356429"/>
            <a:ext cx="4078677" cy="1575650"/>
          </a:xfrm>
          <a:prstGeom prst="wedgeEllipseCallout">
            <a:avLst>
              <a:gd name="adj1" fmla="val -81487"/>
              <a:gd name="adj2" fmla="val 21083"/>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Estamos </a:t>
            </a:r>
            <a:r>
              <a:rPr lang="en-GB" sz="2800" b="1" dirty="0" err="1">
                <a:solidFill>
                  <a:schemeClr val="tx1"/>
                </a:solidFill>
                <a:latin typeface="Century Gothic" panose="020B0502020202020204" pitchFamily="34" charset="0"/>
              </a:rPr>
              <a:t>cerca</a:t>
            </a:r>
            <a:r>
              <a:rPr lang="en-GB" sz="2800" b="1" dirty="0">
                <a:solidFill>
                  <a:schemeClr val="tx1"/>
                </a:solidFill>
                <a:latin typeface="Century Gothic" panose="020B0502020202020204" pitchFamily="34" charset="0"/>
              </a:rPr>
              <a:t> del Estadio </a:t>
            </a:r>
            <a:r>
              <a:rPr lang="en-GB" sz="2800" b="1" dirty="0" err="1">
                <a:solidFill>
                  <a:schemeClr val="tx1"/>
                </a:solidFill>
                <a:latin typeface="Century Gothic" panose="020B0502020202020204" pitchFamily="34" charset="0"/>
              </a:rPr>
              <a:t>Bernabéu</a:t>
            </a:r>
            <a:r>
              <a:rPr lang="en-GB" sz="2800" b="1" dirty="0">
                <a:solidFill>
                  <a:schemeClr val="tx1"/>
                </a:solidFill>
                <a:latin typeface="Century Gothic" panose="020B0502020202020204" pitchFamily="34" charset="0"/>
              </a:rPr>
              <a:t>.</a:t>
            </a:r>
            <a:endParaRPr lang="en-GB" sz="2800" dirty="0">
              <a:solidFill>
                <a:schemeClr val="tx1"/>
              </a:solidFill>
              <a:latin typeface="Century Gothic" panose="020B0502020202020204" pitchFamily="34" charset="0"/>
            </a:endParaRPr>
          </a:p>
        </p:txBody>
      </p:sp>
      <p:sp>
        <p:nvSpPr>
          <p:cNvPr id="12" name="Rounded Rectangle 11">
            <a:extLst>
              <a:ext uri="{FF2B5EF4-FFF2-40B4-BE49-F238E27FC236}">
                <a16:creationId xmlns:a16="http://schemas.microsoft.com/office/drawing/2014/main" id="{BFDEA76B-42F7-48FC-A037-AE526F09F660}"/>
              </a:ext>
            </a:extLst>
          </p:cNvPr>
          <p:cNvSpPr/>
          <p:nvPr/>
        </p:nvSpPr>
        <p:spPr>
          <a:xfrm>
            <a:off x="10536701" y="136426"/>
            <a:ext cx="151805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3" name="TextBox 12">
            <a:extLst>
              <a:ext uri="{FF2B5EF4-FFF2-40B4-BE49-F238E27FC236}">
                <a16:creationId xmlns:a16="http://schemas.microsoft.com/office/drawing/2014/main" id="{CE5F9CD7-BC3E-4E33-AEC0-696C9F3380F0}"/>
              </a:ext>
            </a:extLst>
          </p:cNvPr>
          <p:cNvSpPr txBox="1"/>
          <p:nvPr/>
        </p:nvSpPr>
        <p:spPr>
          <a:xfrm>
            <a:off x="2194560" y="82266"/>
            <a:ext cx="7519525" cy="830997"/>
          </a:xfrm>
          <a:prstGeom prst="rect">
            <a:avLst/>
          </a:prstGeom>
          <a:noFill/>
        </p:spPr>
        <p:txBody>
          <a:bodyPr wrap="square" rtlCol="0">
            <a:spAutoFit/>
          </a:bodyPr>
          <a:lstStyle/>
          <a:p>
            <a:r>
              <a:rPr lang="en-GB" sz="2400" b="1" dirty="0"/>
              <a:t>Students get lost in Madrid.  </a:t>
            </a:r>
            <a:br>
              <a:rPr lang="en-GB" sz="2400" b="1" dirty="0"/>
            </a:br>
            <a:r>
              <a:rPr lang="en-GB" sz="2400" b="1" dirty="0"/>
              <a:t>Help them say where they are.</a:t>
            </a:r>
          </a:p>
        </p:txBody>
      </p:sp>
    </p:spTree>
    <p:extLst>
      <p:ext uri="{BB962C8B-B14F-4D97-AF65-F5344CB8AC3E}">
        <p14:creationId xmlns:p14="http://schemas.microsoft.com/office/powerpoint/2010/main" val="33400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800" dirty="0" err="1"/>
              <a:t>En</a:t>
            </a:r>
            <a:r>
              <a:rPr lang="en-GB" sz="2800" dirty="0"/>
              <a:t> Madrid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2153855762"/>
              </p:ext>
            </p:extLst>
          </p:nvPr>
        </p:nvGraphicFramePr>
        <p:xfrm>
          <a:off x="312171" y="1383999"/>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495" y="131199"/>
            <a:ext cx="1864840" cy="1219212"/>
          </a:xfrm>
          <a:prstGeom prst="rect">
            <a:avLst/>
          </a:prstGeom>
        </p:spPr>
      </p:pic>
      <p:sp>
        <p:nvSpPr>
          <p:cNvPr id="51" name="TextBox 50">
            <a:extLst>
              <a:ext uri="{FF2B5EF4-FFF2-40B4-BE49-F238E27FC236}">
                <a16:creationId xmlns:a16="http://schemas.microsoft.com/office/drawing/2014/main" id="{2A86DBE9-F763-499F-AEF4-98169FE173D4}"/>
              </a:ext>
            </a:extLst>
          </p:cNvPr>
          <p:cNvSpPr txBox="1"/>
          <p:nvPr/>
        </p:nvSpPr>
        <p:spPr>
          <a:xfrm>
            <a:off x="589803" y="2105588"/>
            <a:ext cx="1319463"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Plaza Mayor </a:t>
            </a:r>
            <a:r>
              <a:rPr kumimoji="0" lang="en-GB" sz="2000" b="1" i="0" u="none" strike="noStrike" kern="1200" cap="none" spc="0" normalizeH="0" baseline="0" noProof="0" dirty="0">
                <a:ln>
                  <a:noFill/>
                </a:ln>
                <a:effectLst/>
                <a:uLnTx/>
                <a:uFillTx/>
                <a:latin typeface="Century Gothic"/>
                <a:ea typeface="+mn-ea"/>
                <a:cs typeface="+mn-cs"/>
              </a:rPr>
              <a:t>(f) </a:t>
            </a:r>
            <a:endParaRPr lang="en-GB" sz="2000" dirty="0"/>
          </a:p>
        </p:txBody>
      </p:sp>
      <p:sp>
        <p:nvSpPr>
          <p:cNvPr id="53" name="TextBox 52">
            <a:extLst>
              <a:ext uri="{FF2B5EF4-FFF2-40B4-BE49-F238E27FC236}">
                <a16:creationId xmlns:a16="http://schemas.microsoft.com/office/drawing/2014/main" id="{21E7F9F1-861B-4C71-B21F-DAFB3CCA9165}"/>
              </a:ext>
            </a:extLst>
          </p:cNvPr>
          <p:cNvSpPr txBox="1"/>
          <p:nvPr/>
        </p:nvSpPr>
        <p:spPr>
          <a:xfrm>
            <a:off x="2298847" y="2125655"/>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Parque del </a:t>
            </a:r>
            <a:r>
              <a:rPr kumimoji="0" lang="en-GB" sz="2000" b="0" i="0" u="none" strike="noStrike" kern="1200" cap="none" spc="0" normalizeH="0" baseline="0" noProof="0" dirty="0" err="1">
                <a:ln>
                  <a:noFill/>
                </a:ln>
                <a:effectLst/>
                <a:uLnTx/>
                <a:uFillTx/>
                <a:latin typeface="Century Gothic"/>
                <a:ea typeface="+mn-ea"/>
                <a:cs typeface="+mn-cs"/>
              </a:rPr>
              <a:t>Retiro</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a:t>
            </a:r>
            <a:endParaRPr lang="en-GB" sz="2000" dirty="0"/>
          </a:p>
        </p:txBody>
      </p:sp>
      <p:graphicFrame>
        <p:nvGraphicFramePr>
          <p:cNvPr id="55" name="Table 54">
            <a:extLst>
              <a:ext uri="{FF2B5EF4-FFF2-40B4-BE49-F238E27FC236}">
                <a16:creationId xmlns:a16="http://schemas.microsoft.com/office/drawing/2014/main" id="{BC385576-6DAB-4FA8-85B4-E26C3D2BB9FD}"/>
              </a:ext>
            </a:extLst>
          </p:cNvPr>
          <p:cNvGraphicFramePr>
            <a:graphicFrameLocks noGrp="1"/>
          </p:cNvGraphicFramePr>
          <p:nvPr>
            <p:extLst>
              <p:ext uri="{D42A27DB-BD31-4B8C-83A1-F6EECF244321}">
                <p14:modId xmlns:p14="http://schemas.microsoft.com/office/powerpoint/2010/main" val="1967906251"/>
              </p:ext>
            </p:extLst>
          </p:nvPr>
        </p:nvGraphicFramePr>
        <p:xfrm>
          <a:off x="4385937" y="1396867"/>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58" name="TextBox 57">
            <a:extLst>
              <a:ext uri="{FF2B5EF4-FFF2-40B4-BE49-F238E27FC236}">
                <a16:creationId xmlns:a16="http://schemas.microsoft.com/office/drawing/2014/main" id="{BECE02C1-6768-48ED-855A-87DB7817D8E3}"/>
              </a:ext>
            </a:extLst>
          </p:cNvPr>
          <p:cNvSpPr txBox="1"/>
          <p:nvPr/>
        </p:nvSpPr>
        <p:spPr>
          <a:xfrm>
            <a:off x="4586106" y="2132202"/>
            <a:ext cx="155099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Museo del Prado </a:t>
            </a:r>
            <a:r>
              <a:rPr kumimoji="0" lang="en-GB" sz="2000" b="1" i="0" u="none" strike="noStrike" kern="1200" cap="none" spc="0" normalizeH="0" baseline="0" noProof="0" dirty="0">
                <a:ln>
                  <a:noFill/>
                </a:ln>
                <a:effectLst/>
                <a:uLnTx/>
                <a:uFillTx/>
                <a:latin typeface="Century Gothic"/>
                <a:ea typeface="+mn-ea"/>
                <a:cs typeface="+mn-cs"/>
              </a:rPr>
              <a:t>(</a:t>
            </a:r>
            <a:r>
              <a:rPr lang="en-GB" sz="2000" b="1" dirty="0">
                <a:latin typeface="Century Gothic"/>
              </a:rPr>
              <a:t>m</a:t>
            </a:r>
            <a:r>
              <a:rPr kumimoji="0" lang="en-GB" sz="2000" b="1" i="0" u="none" strike="noStrike" kern="1200" cap="none" spc="0" normalizeH="0" baseline="0" noProof="0" dirty="0">
                <a:ln>
                  <a:noFill/>
                </a:ln>
                <a:effectLst/>
                <a:uLnTx/>
                <a:uFillTx/>
                <a:latin typeface="Century Gothic"/>
                <a:ea typeface="+mn-ea"/>
                <a:cs typeface="+mn-cs"/>
              </a:rPr>
              <a:t>) </a:t>
            </a:r>
            <a:endParaRPr lang="en-GB" sz="2000" dirty="0"/>
          </a:p>
        </p:txBody>
      </p:sp>
      <p:sp>
        <p:nvSpPr>
          <p:cNvPr id="59" name="TextBox 58">
            <a:extLst>
              <a:ext uri="{FF2B5EF4-FFF2-40B4-BE49-F238E27FC236}">
                <a16:creationId xmlns:a16="http://schemas.microsoft.com/office/drawing/2014/main" id="{9E3BE685-844F-4620-921C-7962059AA6CF}"/>
              </a:ext>
            </a:extLst>
          </p:cNvPr>
          <p:cNvSpPr txBox="1"/>
          <p:nvPr/>
        </p:nvSpPr>
        <p:spPr>
          <a:xfrm>
            <a:off x="6372613" y="2138523"/>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Plaza Mayor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60" name="Table 59">
            <a:extLst>
              <a:ext uri="{FF2B5EF4-FFF2-40B4-BE49-F238E27FC236}">
                <a16:creationId xmlns:a16="http://schemas.microsoft.com/office/drawing/2014/main" id="{068EC697-8D0B-4FD9-B5D4-330D72DAEDA1}"/>
              </a:ext>
            </a:extLst>
          </p:cNvPr>
          <p:cNvGraphicFramePr>
            <a:graphicFrameLocks noGrp="1"/>
          </p:cNvGraphicFramePr>
          <p:nvPr>
            <p:extLst>
              <p:ext uri="{D42A27DB-BD31-4B8C-83A1-F6EECF244321}">
                <p14:modId xmlns:p14="http://schemas.microsoft.com/office/powerpoint/2010/main" val="484652382"/>
              </p:ext>
            </p:extLst>
          </p:nvPr>
        </p:nvGraphicFramePr>
        <p:xfrm>
          <a:off x="8526692" y="1396867"/>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2" name="TextBox 61">
            <a:extLst>
              <a:ext uri="{FF2B5EF4-FFF2-40B4-BE49-F238E27FC236}">
                <a16:creationId xmlns:a16="http://schemas.microsoft.com/office/drawing/2014/main" id="{9F55FAE3-8266-4AD7-8527-E8801B751934}"/>
              </a:ext>
            </a:extLst>
          </p:cNvPr>
          <p:cNvSpPr txBox="1"/>
          <p:nvPr/>
        </p:nvSpPr>
        <p:spPr>
          <a:xfrm>
            <a:off x="8804324" y="2118456"/>
            <a:ext cx="1478665" cy="1015663"/>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Estadio </a:t>
            </a:r>
            <a:r>
              <a:rPr kumimoji="0" lang="en-GB" sz="2000" b="0" i="0" u="none" strike="noStrike" kern="1200" cap="none" spc="0" normalizeH="0" baseline="0" noProof="0" dirty="0" err="1">
                <a:ln>
                  <a:noFill/>
                </a:ln>
                <a:effectLst/>
                <a:uLnTx/>
                <a:uFillTx/>
                <a:latin typeface="Century Gothic"/>
                <a:ea typeface="+mn-ea"/>
                <a:cs typeface="+mn-cs"/>
              </a:rPr>
              <a:t>Bernabéu</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sp>
        <p:nvSpPr>
          <p:cNvPr id="64" name="TextBox 63">
            <a:extLst>
              <a:ext uri="{FF2B5EF4-FFF2-40B4-BE49-F238E27FC236}">
                <a16:creationId xmlns:a16="http://schemas.microsoft.com/office/drawing/2014/main" id="{9F3F7B59-1291-4503-BD2E-CF94ADD0B223}"/>
              </a:ext>
            </a:extLst>
          </p:cNvPr>
          <p:cNvSpPr txBox="1"/>
          <p:nvPr/>
        </p:nvSpPr>
        <p:spPr>
          <a:xfrm>
            <a:off x="10513368" y="2138523"/>
            <a:ext cx="1637915" cy="707886"/>
          </a:xfrm>
          <a:prstGeom prst="rect">
            <a:avLst/>
          </a:prstGeom>
          <a:noFill/>
        </p:spPr>
        <p:txBody>
          <a:bodyPr wrap="square">
            <a:spAutoFit/>
          </a:bodyPr>
          <a:lstStyle/>
          <a:p>
            <a:pPr algn="ctr"/>
            <a:r>
              <a:rPr kumimoji="0" lang="en-GB" sz="2000" b="0" i="0" u="none" strike="noStrike" kern="1200" cap="none" spc="0" normalizeH="0" baseline="0" noProof="0" dirty="0" err="1">
                <a:ln>
                  <a:noFill/>
                </a:ln>
                <a:effectLst/>
                <a:uLnTx/>
                <a:uFillTx/>
                <a:latin typeface="Century Gothic"/>
                <a:ea typeface="+mn-ea"/>
                <a:cs typeface="+mn-cs"/>
              </a:rPr>
              <a:t>Estación</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Antocha</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69" name="Table 68">
            <a:extLst>
              <a:ext uri="{FF2B5EF4-FFF2-40B4-BE49-F238E27FC236}">
                <a16:creationId xmlns:a16="http://schemas.microsoft.com/office/drawing/2014/main" id="{FA48D40A-838E-4FD9-91C2-88A3B9C5DF93}"/>
              </a:ext>
            </a:extLst>
          </p:cNvPr>
          <p:cNvGraphicFramePr>
            <a:graphicFrameLocks noGrp="1"/>
          </p:cNvGraphicFramePr>
          <p:nvPr>
            <p:extLst>
              <p:ext uri="{D42A27DB-BD31-4B8C-83A1-F6EECF244321}">
                <p14:modId xmlns:p14="http://schemas.microsoft.com/office/powerpoint/2010/main" val="557276977"/>
              </p:ext>
            </p:extLst>
          </p:nvPr>
        </p:nvGraphicFramePr>
        <p:xfrm>
          <a:off x="327236" y="398096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0" name="TextBox 69">
            <a:extLst>
              <a:ext uri="{FF2B5EF4-FFF2-40B4-BE49-F238E27FC236}">
                <a16:creationId xmlns:a16="http://schemas.microsoft.com/office/drawing/2014/main" id="{573C27BF-DC5C-498E-BB5C-7DD51B3C7F08}"/>
              </a:ext>
            </a:extLst>
          </p:cNvPr>
          <p:cNvSpPr txBox="1"/>
          <p:nvPr/>
        </p:nvSpPr>
        <p:spPr>
          <a:xfrm>
            <a:off x="604868" y="4702557"/>
            <a:ext cx="1319463" cy="1323439"/>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Parque del </a:t>
            </a:r>
            <a:r>
              <a:rPr kumimoji="0" lang="en-GB" sz="2000" b="0" i="0" u="none" strike="noStrike" kern="1200" cap="none" spc="0" normalizeH="0" baseline="0" noProof="0" dirty="0" err="1">
                <a:ln>
                  <a:noFill/>
                </a:ln>
                <a:effectLst/>
                <a:uLnTx/>
                <a:uFillTx/>
                <a:latin typeface="Century Gothic"/>
                <a:ea typeface="+mn-ea"/>
                <a:cs typeface="+mn-cs"/>
              </a:rPr>
              <a:t>Retiro</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sp>
        <p:nvSpPr>
          <p:cNvPr id="71" name="TextBox 70">
            <a:extLst>
              <a:ext uri="{FF2B5EF4-FFF2-40B4-BE49-F238E27FC236}">
                <a16:creationId xmlns:a16="http://schemas.microsoft.com/office/drawing/2014/main" id="{D267A054-956C-482A-A309-B8B2DF123400}"/>
              </a:ext>
            </a:extLst>
          </p:cNvPr>
          <p:cNvSpPr txBox="1"/>
          <p:nvPr/>
        </p:nvSpPr>
        <p:spPr>
          <a:xfrm>
            <a:off x="2313912" y="4722624"/>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Puerta de </a:t>
            </a:r>
            <a:r>
              <a:rPr kumimoji="0" lang="en-GB" sz="2000" b="0" i="0" u="none" strike="noStrike" kern="1200" cap="none" spc="0" normalizeH="0" baseline="0" noProof="0" dirty="0" err="1">
                <a:ln>
                  <a:noFill/>
                </a:ln>
                <a:effectLst/>
                <a:uLnTx/>
                <a:uFillTx/>
                <a:latin typeface="Century Gothic"/>
                <a:ea typeface="+mn-ea"/>
                <a:cs typeface="+mn-cs"/>
              </a:rPr>
              <a:t>Alcalá</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72" name="Table 71">
            <a:extLst>
              <a:ext uri="{FF2B5EF4-FFF2-40B4-BE49-F238E27FC236}">
                <a16:creationId xmlns:a16="http://schemas.microsoft.com/office/drawing/2014/main" id="{1F26EA17-BC5E-46ED-B903-846D4142CD29}"/>
              </a:ext>
            </a:extLst>
          </p:cNvPr>
          <p:cNvGraphicFramePr>
            <a:graphicFrameLocks noGrp="1"/>
          </p:cNvGraphicFramePr>
          <p:nvPr>
            <p:extLst>
              <p:ext uri="{D42A27DB-BD31-4B8C-83A1-F6EECF244321}">
                <p14:modId xmlns:p14="http://schemas.microsoft.com/office/powerpoint/2010/main" val="1512517812"/>
              </p:ext>
            </p:extLst>
          </p:nvPr>
        </p:nvGraphicFramePr>
        <p:xfrm>
          <a:off x="4385937" y="398838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3" name="TextBox 72">
            <a:extLst>
              <a:ext uri="{FF2B5EF4-FFF2-40B4-BE49-F238E27FC236}">
                <a16:creationId xmlns:a16="http://schemas.microsoft.com/office/drawing/2014/main" id="{6DDF7A0C-54B7-4B4C-A18C-90099C4922F3}"/>
              </a:ext>
            </a:extLst>
          </p:cNvPr>
          <p:cNvSpPr txBox="1"/>
          <p:nvPr/>
        </p:nvSpPr>
        <p:spPr>
          <a:xfrm>
            <a:off x="4663569" y="4709977"/>
            <a:ext cx="1319463" cy="1015663"/>
          </a:xfrm>
          <a:prstGeom prst="rect">
            <a:avLst/>
          </a:prstGeom>
          <a:noFill/>
        </p:spPr>
        <p:txBody>
          <a:bodyPr wrap="square">
            <a:spAutoFit/>
          </a:bodyPr>
          <a:lstStyle/>
          <a:p>
            <a:pPr algn="ctr"/>
            <a:r>
              <a:rPr kumimoji="0" lang="en-GB" sz="2000" b="0" i="0" u="none" strike="noStrike" kern="1200" cap="none" spc="0" normalizeH="0" baseline="0" noProof="0" dirty="0" err="1">
                <a:ln>
                  <a:noFill/>
                </a:ln>
                <a:effectLst/>
                <a:uLnTx/>
                <a:uFillTx/>
                <a:latin typeface="Century Gothic"/>
                <a:ea typeface="+mn-ea"/>
                <a:cs typeface="+mn-cs"/>
              </a:rPr>
              <a:t>Estación</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Antocha</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 </a:t>
            </a:r>
            <a:endParaRPr lang="en-GB" sz="2000" dirty="0"/>
          </a:p>
        </p:txBody>
      </p:sp>
      <p:sp>
        <p:nvSpPr>
          <p:cNvPr id="74" name="TextBox 73">
            <a:extLst>
              <a:ext uri="{FF2B5EF4-FFF2-40B4-BE49-F238E27FC236}">
                <a16:creationId xmlns:a16="http://schemas.microsoft.com/office/drawing/2014/main" id="{712ADC04-AD09-4EEE-ADBE-6F70044C6928}"/>
              </a:ext>
            </a:extLst>
          </p:cNvPr>
          <p:cNvSpPr txBox="1"/>
          <p:nvPr/>
        </p:nvSpPr>
        <p:spPr>
          <a:xfrm>
            <a:off x="6372613" y="4730044"/>
            <a:ext cx="1683056" cy="1015663"/>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Estadio </a:t>
            </a:r>
            <a:r>
              <a:rPr kumimoji="0" lang="en-GB" sz="2000" b="0" i="0" u="none" strike="noStrike" kern="1200" cap="none" spc="0" normalizeH="0" baseline="0" noProof="0" dirty="0" err="1">
                <a:ln>
                  <a:noFill/>
                </a:ln>
                <a:effectLst/>
                <a:uLnTx/>
                <a:uFillTx/>
                <a:latin typeface="Century Gothic"/>
                <a:ea typeface="+mn-ea"/>
                <a:cs typeface="+mn-cs"/>
              </a:rPr>
              <a:t>Bernabéu</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graphicFrame>
        <p:nvGraphicFramePr>
          <p:cNvPr id="75" name="Table 74">
            <a:extLst>
              <a:ext uri="{FF2B5EF4-FFF2-40B4-BE49-F238E27FC236}">
                <a16:creationId xmlns:a16="http://schemas.microsoft.com/office/drawing/2014/main" id="{3FD4AF99-91A5-44EC-8CF1-F4AED84CE3AC}"/>
              </a:ext>
            </a:extLst>
          </p:cNvPr>
          <p:cNvGraphicFramePr>
            <a:graphicFrameLocks noGrp="1"/>
          </p:cNvGraphicFramePr>
          <p:nvPr>
            <p:extLst>
              <p:ext uri="{D42A27DB-BD31-4B8C-83A1-F6EECF244321}">
                <p14:modId xmlns:p14="http://schemas.microsoft.com/office/powerpoint/2010/main" val="3370306092"/>
              </p:ext>
            </p:extLst>
          </p:nvPr>
        </p:nvGraphicFramePr>
        <p:xfrm>
          <a:off x="8536065" y="398096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near to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6" name="TextBox 75">
            <a:extLst>
              <a:ext uri="{FF2B5EF4-FFF2-40B4-BE49-F238E27FC236}">
                <a16:creationId xmlns:a16="http://schemas.microsoft.com/office/drawing/2014/main" id="{2D118B2E-594C-4F98-BF20-06063C98A35C}"/>
              </a:ext>
            </a:extLst>
          </p:cNvPr>
          <p:cNvSpPr txBox="1"/>
          <p:nvPr/>
        </p:nvSpPr>
        <p:spPr>
          <a:xfrm>
            <a:off x="8813697" y="4702557"/>
            <a:ext cx="1469292"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Museo del Prado </a:t>
            </a:r>
            <a:r>
              <a:rPr kumimoji="0" lang="en-GB" sz="2000" b="1" i="0" u="none" strike="noStrike" kern="1200" cap="none" spc="0" normalizeH="0" baseline="0" noProof="0" dirty="0">
                <a:ln>
                  <a:noFill/>
                </a:ln>
                <a:effectLst/>
                <a:uLnTx/>
                <a:uFillTx/>
                <a:latin typeface="Century Gothic"/>
                <a:ea typeface="+mn-ea"/>
                <a:cs typeface="+mn-cs"/>
              </a:rPr>
              <a:t>(</a:t>
            </a:r>
            <a:r>
              <a:rPr lang="en-GB" sz="2000" b="1" dirty="0">
                <a:latin typeface="Century Gothic"/>
              </a:rPr>
              <a:t>m</a:t>
            </a:r>
            <a:r>
              <a:rPr kumimoji="0" lang="en-GB" sz="2000" b="1" i="0" u="none" strike="noStrike" kern="1200" cap="none" spc="0" normalizeH="0" baseline="0" noProof="0" dirty="0">
                <a:ln>
                  <a:noFill/>
                </a:ln>
                <a:effectLst/>
                <a:uLnTx/>
                <a:uFillTx/>
                <a:latin typeface="Century Gothic"/>
                <a:ea typeface="+mn-ea"/>
                <a:cs typeface="+mn-cs"/>
              </a:rPr>
              <a:t>) </a:t>
            </a:r>
            <a:endParaRPr lang="en-GB" sz="2000" dirty="0"/>
          </a:p>
        </p:txBody>
      </p:sp>
      <p:sp>
        <p:nvSpPr>
          <p:cNvPr id="77" name="TextBox 76">
            <a:extLst>
              <a:ext uri="{FF2B5EF4-FFF2-40B4-BE49-F238E27FC236}">
                <a16:creationId xmlns:a16="http://schemas.microsoft.com/office/drawing/2014/main" id="{FC1F7AD8-01F4-46BC-97D0-CF5CB7866975}"/>
              </a:ext>
            </a:extLst>
          </p:cNvPr>
          <p:cNvSpPr txBox="1"/>
          <p:nvPr/>
        </p:nvSpPr>
        <p:spPr>
          <a:xfrm>
            <a:off x="10522741" y="4722624"/>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Puerta de </a:t>
            </a:r>
            <a:r>
              <a:rPr kumimoji="0" lang="en-GB" sz="2000" b="0" i="0" u="none" strike="noStrike" kern="1200" cap="none" spc="0" normalizeH="0" baseline="0" noProof="0" dirty="0" err="1">
                <a:ln>
                  <a:noFill/>
                </a:ln>
                <a:effectLst/>
                <a:uLnTx/>
                <a:uFillTx/>
                <a:latin typeface="Century Gothic"/>
                <a:ea typeface="+mn-ea"/>
                <a:cs typeface="+mn-cs"/>
              </a:rPr>
              <a:t>Alcalá</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pic>
        <p:nvPicPr>
          <p:cNvPr id="12" name="Picture 11">
            <a:extLst>
              <a:ext uri="{FF2B5EF4-FFF2-40B4-BE49-F238E27FC236}">
                <a16:creationId xmlns:a16="http://schemas.microsoft.com/office/drawing/2014/main" id="{61F2587D-BF30-434A-A564-EC86E9558C05}"/>
              </a:ext>
            </a:extLst>
          </p:cNvPr>
          <p:cNvPicPr>
            <a:picLocks noChangeAspect="1"/>
          </p:cNvPicPr>
          <p:nvPr/>
        </p:nvPicPr>
        <p:blipFill>
          <a:blip r:embed="rId4"/>
          <a:stretch>
            <a:fillRect/>
          </a:stretch>
        </p:blipFill>
        <p:spPr>
          <a:xfrm>
            <a:off x="4875093" y="172716"/>
            <a:ext cx="1864840" cy="1176246"/>
          </a:xfrm>
          <a:prstGeom prst="rect">
            <a:avLst/>
          </a:prstGeom>
        </p:spPr>
      </p:pic>
      <p:sp>
        <p:nvSpPr>
          <p:cNvPr id="78" name="TextBox 77">
            <a:extLst>
              <a:ext uri="{FF2B5EF4-FFF2-40B4-BE49-F238E27FC236}">
                <a16:creationId xmlns:a16="http://schemas.microsoft.com/office/drawing/2014/main" id="{2E911507-F75C-4FFA-871A-24E0894A1846}"/>
              </a:ext>
            </a:extLst>
          </p:cNvPr>
          <p:cNvSpPr txBox="1"/>
          <p:nvPr/>
        </p:nvSpPr>
        <p:spPr>
          <a:xfrm>
            <a:off x="5983032" y="316537"/>
            <a:ext cx="114584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3A3838"/>
                </a:solidFill>
                <a:effectLst/>
                <a:uLnTx/>
                <a:uFillTx/>
                <a:latin typeface="Century Gothic"/>
                <a:ea typeface="+mn-ea"/>
                <a:cs typeface="+mn-cs"/>
              </a:rPr>
              <a:t>near </a:t>
            </a:r>
            <a:endParaRPr lang="en-GB" dirty="0"/>
          </a:p>
        </p:txBody>
      </p:sp>
    </p:spTree>
    <p:extLst>
      <p:ext uri="{BB962C8B-B14F-4D97-AF65-F5344CB8AC3E}">
        <p14:creationId xmlns:p14="http://schemas.microsoft.com/office/powerpoint/2010/main" val="3045700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800" dirty="0" err="1"/>
              <a:t>En</a:t>
            </a:r>
            <a:r>
              <a:rPr lang="en-GB" sz="2800" dirty="0"/>
              <a:t> Madrid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1297797699"/>
              </p:ext>
            </p:extLst>
          </p:nvPr>
        </p:nvGraphicFramePr>
        <p:xfrm>
          <a:off x="312171" y="1383999"/>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495" y="131199"/>
            <a:ext cx="1864840" cy="1219212"/>
          </a:xfrm>
          <a:prstGeom prst="rect">
            <a:avLst/>
          </a:prstGeom>
        </p:spPr>
      </p:pic>
      <p:sp>
        <p:nvSpPr>
          <p:cNvPr id="51" name="TextBox 50">
            <a:extLst>
              <a:ext uri="{FF2B5EF4-FFF2-40B4-BE49-F238E27FC236}">
                <a16:creationId xmlns:a16="http://schemas.microsoft.com/office/drawing/2014/main" id="{2A86DBE9-F763-499F-AEF4-98169FE173D4}"/>
              </a:ext>
            </a:extLst>
          </p:cNvPr>
          <p:cNvSpPr txBox="1"/>
          <p:nvPr/>
        </p:nvSpPr>
        <p:spPr>
          <a:xfrm>
            <a:off x="589803" y="2105588"/>
            <a:ext cx="1319463"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Plaza Mayor </a:t>
            </a:r>
            <a:r>
              <a:rPr kumimoji="0" lang="en-GB" sz="2000" b="1" i="0" u="none" strike="noStrike" kern="1200" cap="none" spc="0" normalizeH="0" baseline="0" noProof="0" dirty="0">
                <a:ln>
                  <a:noFill/>
                </a:ln>
                <a:effectLst/>
                <a:uLnTx/>
                <a:uFillTx/>
                <a:latin typeface="Century Gothic"/>
                <a:ea typeface="+mn-ea"/>
                <a:cs typeface="+mn-cs"/>
              </a:rPr>
              <a:t>(f) </a:t>
            </a:r>
            <a:endParaRPr lang="en-GB" sz="2000" dirty="0"/>
          </a:p>
        </p:txBody>
      </p:sp>
      <p:sp>
        <p:nvSpPr>
          <p:cNvPr id="53" name="TextBox 52">
            <a:extLst>
              <a:ext uri="{FF2B5EF4-FFF2-40B4-BE49-F238E27FC236}">
                <a16:creationId xmlns:a16="http://schemas.microsoft.com/office/drawing/2014/main" id="{21E7F9F1-861B-4C71-B21F-DAFB3CCA9165}"/>
              </a:ext>
            </a:extLst>
          </p:cNvPr>
          <p:cNvSpPr txBox="1"/>
          <p:nvPr/>
        </p:nvSpPr>
        <p:spPr>
          <a:xfrm>
            <a:off x="2298847" y="2125655"/>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Parque del </a:t>
            </a:r>
            <a:r>
              <a:rPr kumimoji="0" lang="en-GB" sz="2000" b="0" i="0" u="none" strike="noStrike" kern="1200" cap="none" spc="0" normalizeH="0" baseline="0" noProof="0" dirty="0" err="1">
                <a:ln>
                  <a:noFill/>
                </a:ln>
                <a:effectLst/>
                <a:uLnTx/>
                <a:uFillTx/>
                <a:latin typeface="Century Gothic"/>
                <a:ea typeface="+mn-ea"/>
                <a:cs typeface="+mn-cs"/>
              </a:rPr>
              <a:t>Retiro</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a:t>
            </a:r>
            <a:endParaRPr lang="en-GB" sz="2000" dirty="0"/>
          </a:p>
        </p:txBody>
      </p:sp>
      <p:graphicFrame>
        <p:nvGraphicFramePr>
          <p:cNvPr id="55" name="Table 54">
            <a:extLst>
              <a:ext uri="{FF2B5EF4-FFF2-40B4-BE49-F238E27FC236}">
                <a16:creationId xmlns:a16="http://schemas.microsoft.com/office/drawing/2014/main" id="{BC385576-6DAB-4FA8-85B4-E26C3D2BB9FD}"/>
              </a:ext>
            </a:extLst>
          </p:cNvPr>
          <p:cNvGraphicFramePr>
            <a:graphicFrameLocks noGrp="1"/>
          </p:cNvGraphicFramePr>
          <p:nvPr>
            <p:extLst>
              <p:ext uri="{D42A27DB-BD31-4B8C-83A1-F6EECF244321}">
                <p14:modId xmlns:p14="http://schemas.microsoft.com/office/powerpoint/2010/main" val="2761590108"/>
              </p:ext>
            </p:extLst>
          </p:nvPr>
        </p:nvGraphicFramePr>
        <p:xfrm>
          <a:off x="4385937" y="1396867"/>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58" name="TextBox 57">
            <a:extLst>
              <a:ext uri="{FF2B5EF4-FFF2-40B4-BE49-F238E27FC236}">
                <a16:creationId xmlns:a16="http://schemas.microsoft.com/office/drawing/2014/main" id="{BECE02C1-6768-48ED-855A-87DB7817D8E3}"/>
              </a:ext>
            </a:extLst>
          </p:cNvPr>
          <p:cNvSpPr txBox="1"/>
          <p:nvPr/>
        </p:nvSpPr>
        <p:spPr>
          <a:xfrm>
            <a:off x="4586106" y="2132202"/>
            <a:ext cx="155099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Museo del Prado </a:t>
            </a:r>
            <a:r>
              <a:rPr kumimoji="0" lang="en-GB" sz="2000" b="1" i="0" u="none" strike="noStrike" kern="1200" cap="none" spc="0" normalizeH="0" baseline="0" noProof="0" dirty="0">
                <a:ln>
                  <a:noFill/>
                </a:ln>
                <a:effectLst/>
                <a:uLnTx/>
                <a:uFillTx/>
                <a:latin typeface="Century Gothic"/>
                <a:ea typeface="+mn-ea"/>
                <a:cs typeface="+mn-cs"/>
              </a:rPr>
              <a:t>(</a:t>
            </a:r>
            <a:r>
              <a:rPr lang="en-GB" sz="2000" b="1" dirty="0">
                <a:latin typeface="Century Gothic"/>
              </a:rPr>
              <a:t>m</a:t>
            </a:r>
            <a:r>
              <a:rPr kumimoji="0" lang="en-GB" sz="2000" b="1" i="0" u="none" strike="noStrike" kern="1200" cap="none" spc="0" normalizeH="0" baseline="0" noProof="0" dirty="0">
                <a:ln>
                  <a:noFill/>
                </a:ln>
                <a:effectLst/>
                <a:uLnTx/>
                <a:uFillTx/>
                <a:latin typeface="Century Gothic"/>
                <a:ea typeface="+mn-ea"/>
                <a:cs typeface="+mn-cs"/>
              </a:rPr>
              <a:t>) </a:t>
            </a:r>
            <a:endParaRPr lang="en-GB" sz="2000" dirty="0"/>
          </a:p>
        </p:txBody>
      </p:sp>
      <p:sp>
        <p:nvSpPr>
          <p:cNvPr id="59" name="TextBox 58">
            <a:extLst>
              <a:ext uri="{FF2B5EF4-FFF2-40B4-BE49-F238E27FC236}">
                <a16:creationId xmlns:a16="http://schemas.microsoft.com/office/drawing/2014/main" id="{9E3BE685-844F-4620-921C-7962059AA6CF}"/>
              </a:ext>
            </a:extLst>
          </p:cNvPr>
          <p:cNvSpPr txBox="1"/>
          <p:nvPr/>
        </p:nvSpPr>
        <p:spPr>
          <a:xfrm>
            <a:off x="6372613" y="2138523"/>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Plaza Mayor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60" name="Table 59">
            <a:extLst>
              <a:ext uri="{FF2B5EF4-FFF2-40B4-BE49-F238E27FC236}">
                <a16:creationId xmlns:a16="http://schemas.microsoft.com/office/drawing/2014/main" id="{068EC697-8D0B-4FD9-B5D4-330D72DAEDA1}"/>
              </a:ext>
            </a:extLst>
          </p:cNvPr>
          <p:cNvGraphicFramePr>
            <a:graphicFrameLocks noGrp="1"/>
          </p:cNvGraphicFramePr>
          <p:nvPr>
            <p:extLst>
              <p:ext uri="{D42A27DB-BD31-4B8C-83A1-F6EECF244321}">
                <p14:modId xmlns:p14="http://schemas.microsoft.com/office/powerpoint/2010/main" val="653996288"/>
              </p:ext>
            </p:extLst>
          </p:nvPr>
        </p:nvGraphicFramePr>
        <p:xfrm>
          <a:off x="8526692" y="1396867"/>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2" name="TextBox 61">
            <a:extLst>
              <a:ext uri="{FF2B5EF4-FFF2-40B4-BE49-F238E27FC236}">
                <a16:creationId xmlns:a16="http://schemas.microsoft.com/office/drawing/2014/main" id="{9F55FAE3-8266-4AD7-8527-E8801B751934}"/>
              </a:ext>
            </a:extLst>
          </p:cNvPr>
          <p:cNvSpPr txBox="1"/>
          <p:nvPr/>
        </p:nvSpPr>
        <p:spPr>
          <a:xfrm>
            <a:off x="8804324" y="2118456"/>
            <a:ext cx="1478665" cy="1015663"/>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Estadio </a:t>
            </a:r>
            <a:r>
              <a:rPr kumimoji="0" lang="en-GB" sz="2000" b="0" i="0" u="none" strike="noStrike" kern="1200" cap="none" spc="0" normalizeH="0" baseline="0" noProof="0" dirty="0" err="1">
                <a:ln>
                  <a:noFill/>
                </a:ln>
                <a:effectLst/>
                <a:uLnTx/>
                <a:uFillTx/>
                <a:latin typeface="Century Gothic"/>
                <a:ea typeface="+mn-ea"/>
                <a:cs typeface="+mn-cs"/>
              </a:rPr>
              <a:t>Bernabéu</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sp>
        <p:nvSpPr>
          <p:cNvPr id="64" name="TextBox 63">
            <a:extLst>
              <a:ext uri="{FF2B5EF4-FFF2-40B4-BE49-F238E27FC236}">
                <a16:creationId xmlns:a16="http://schemas.microsoft.com/office/drawing/2014/main" id="{9F3F7B59-1291-4503-BD2E-CF94ADD0B223}"/>
              </a:ext>
            </a:extLst>
          </p:cNvPr>
          <p:cNvSpPr txBox="1"/>
          <p:nvPr/>
        </p:nvSpPr>
        <p:spPr>
          <a:xfrm>
            <a:off x="10513368" y="2138523"/>
            <a:ext cx="1637915" cy="707886"/>
          </a:xfrm>
          <a:prstGeom prst="rect">
            <a:avLst/>
          </a:prstGeom>
          <a:noFill/>
        </p:spPr>
        <p:txBody>
          <a:bodyPr wrap="square">
            <a:spAutoFit/>
          </a:bodyPr>
          <a:lstStyle/>
          <a:p>
            <a:pPr algn="ctr"/>
            <a:r>
              <a:rPr kumimoji="0" lang="en-GB" sz="2000" b="0" i="0" u="none" strike="noStrike" kern="1200" cap="none" spc="0" normalizeH="0" baseline="0" noProof="0" dirty="0" err="1">
                <a:ln>
                  <a:noFill/>
                </a:ln>
                <a:effectLst/>
                <a:uLnTx/>
                <a:uFillTx/>
                <a:latin typeface="Century Gothic"/>
                <a:ea typeface="+mn-ea"/>
                <a:cs typeface="+mn-cs"/>
              </a:rPr>
              <a:t>Estación</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Antocha</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69" name="Table 68">
            <a:extLst>
              <a:ext uri="{FF2B5EF4-FFF2-40B4-BE49-F238E27FC236}">
                <a16:creationId xmlns:a16="http://schemas.microsoft.com/office/drawing/2014/main" id="{FA48D40A-838E-4FD9-91C2-88A3B9C5DF93}"/>
              </a:ext>
            </a:extLst>
          </p:cNvPr>
          <p:cNvGraphicFramePr>
            <a:graphicFrameLocks noGrp="1"/>
          </p:cNvGraphicFramePr>
          <p:nvPr>
            <p:extLst>
              <p:ext uri="{D42A27DB-BD31-4B8C-83A1-F6EECF244321}">
                <p14:modId xmlns:p14="http://schemas.microsoft.com/office/powerpoint/2010/main" val="917764403"/>
              </p:ext>
            </p:extLst>
          </p:nvPr>
        </p:nvGraphicFramePr>
        <p:xfrm>
          <a:off x="327236" y="398096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0" name="TextBox 69">
            <a:extLst>
              <a:ext uri="{FF2B5EF4-FFF2-40B4-BE49-F238E27FC236}">
                <a16:creationId xmlns:a16="http://schemas.microsoft.com/office/drawing/2014/main" id="{573C27BF-DC5C-498E-BB5C-7DD51B3C7F08}"/>
              </a:ext>
            </a:extLst>
          </p:cNvPr>
          <p:cNvSpPr txBox="1"/>
          <p:nvPr/>
        </p:nvSpPr>
        <p:spPr>
          <a:xfrm>
            <a:off x="604868" y="4702557"/>
            <a:ext cx="1319463" cy="1323439"/>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Parque del </a:t>
            </a:r>
            <a:r>
              <a:rPr kumimoji="0" lang="en-GB" sz="2000" b="0" i="0" u="none" strike="noStrike" kern="1200" cap="none" spc="0" normalizeH="0" baseline="0" noProof="0" dirty="0" err="1">
                <a:ln>
                  <a:noFill/>
                </a:ln>
                <a:effectLst/>
                <a:uLnTx/>
                <a:uFillTx/>
                <a:latin typeface="Century Gothic"/>
                <a:ea typeface="+mn-ea"/>
                <a:cs typeface="+mn-cs"/>
              </a:rPr>
              <a:t>Retiro</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sp>
        <p:nvSpPr>
          <p:cNvPr id="71" name="TextBox 70">
            <a:extLst>
              <a:ext uri="{FF2B5EF4-FFF2-40B4-BE49-F238E27FC236}">
                <a16:creationId xmlns:a16="http://schemas.microsoft.com/office/drawing/2014/main" id="{D267A054-956C-482A-A309-B8B2DF123400}"/>
              </a:ext>
            </a:extLst>
          </p:cNvPr>
          <p:cNvSpPr txBox="1"/>
          <p:nvPr/>
        </p:nvSpPr>
        <p:spPr>
          <a:xfrm>
            <a:off x="2313912" y="4722624"/>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Puerta de </a:t>
            </a:r>
            <a:r>
              <a:rPr kumimoji="0" lang="en-GB" sz="2000" b="0" i="0" u="none" strike="noStrike" kern="1200" cap="none" spc="0" normalizeH="0" baseline="0" noProof="0" dirty="0" err="1">
                <a:ln>
                  <a:noFill/>
                </a:ln>
                <a:effectLst/>
                <a:uLnTx/>
                <a:uFillTx/>
                <a:latin typeface="Century Gothic"/>
                <a:ea typeface="+mn-ea"/>
                <a:cs typeface="+mn-cs"/>
              </a:rPr>
              <a:t>Alcalá</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graphicFrame>
        <p:nvGraphicFramePr>
          <p:cNvPr id="72" name="Table 71">
            <a:extLst>
              <a:ext uri="{FF2B5EF4-FFF2-40B4-BE49-F238E27FC236}">
                <a16:creationId xmlns:a16="http://schemas.microsoft.com/office/drawing/2014/main" id="{1F26EA17-BC5E-46ED-B903-846D4142CD29}"/>
              </a:ext>
            </a:extLst>
          </p:cNvPr>
          <p:cNvGraphicFramePr>
            <a:graphicFrameLocks noGrp="1"/>
          </p:cNvGraphicFramePr>
          <p:nvPr>
            <p:extLst>
              <p:ext uri="{D42A27DB-BD31-4B8C-83A1-F6EECF244321}">
                <p14:modId xmlns:p14="http://schemas.microsoft.com/office/powerpoint/2010/main" val="2275815604"/>
              </p:ext>
            </p:extLst>
          </p:nvPr>
        </p:nvGraphicFramePr>
        <p:xfrm>
          <a:off x="4385937" y="398838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I am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3" name="TextBox 72">
            <a:extLst>
              <a:ext uri="{FF2B5EF4-FFF2-40B4-BE49-F238E27FC236}">
                <a16:creationId xmlns:a16="http://schemas.microsoft.com/office/drawing/2014/main" id="{6DDF7A0C-54B7-4B4C-A18C-90099C4922F3}"/>
              </a:ext>
            </a:extLst>
          </p:cNvPr>
          <p:cNvSpPr txBox="1"/>
          <p:nvPr/>
        </p:nvSpPr>
        <p:spPr>
          <a:xfrm>
            <a:off x="4663569" y="4709977"/>
            <a:ext cx="1319463" cy="1015663"/>
          </a:xfrm>
          <a:prstGeom prst="rect">
            <a:avLst/>
          </a:prstGeom>
          <a:noFill/>
        </p:spPr>
        <p:txBody>
          <a:bodyPr wrap="square">
            <a:spAutoFit/>
          </a:bodyPr>
          <a:lstStyle/>
          <a:p>
            <a:pPr algn="ctr"/>
            <a:r>
              <a:rPr kumimoji="0" lang="en-GB" sz="2000" b="0" i="0" u="none" strike="noStrike" kern="1200" cap="none" spc="0" normalizeH="0" baseline="0" noProof="0" dirty="0" err="1">
                <a:ln>
                  <a:noFill/>
                </a:ln>
                <a:effectLst/>
                <a:uLnTx/>
                <a:uFillTx/>
                <a:latin typeface="Century Gothic"/>
                <a:ea typeface="+mn-ea"/>
                <a:cs typeface="+mn-cs"/>
              </a:rPr>
              <a:t>Estación</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Antocha</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 </a:t>
            </a:r>
            <a:endParaRPr lang="en-GB" sz="2000" dirty="0"/>
          </a:p>
        </p:txBody>
      </p:sp>
      <p:sp>
        <p:nvSpPr>
          <p:cNvPr id="74" name="TextBox 73">
            <a:extLst>
              <a:ext uri="{FF2B5EF4-FFF2-40B4-BE49-F238E27FC236}">
                <a16:creationId xmlns:a16="http://schemas.microsoft.com/office/drawing/2014/main" id="{712ADC04-AD09-4EEE-ADBE-6F70044C6928}"/>
              </a:ext>
            </a:extLst>
          </p:cNvPr>
          <p:cNvSpPr txBox="1"/>
          <p:nvPr/>
        </p:nvSpPr>
        <p:spPr>
          <a:xfrm>
            <a:off x="6372613" y="4730044"/>
            <a:ext cx="1683056" cy="1015663"/>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Estadio </a:t>
            </a:r>
            <a:r>
              <a:rPr kumimoji="0" lang="en-GB" sz="2000" b="0" i="0" u="none" strike="noStrike" kern="1200" cap="none" spc="0" normalizeH="0" baseline="0" noProof="0" dirty="0" err="1">
                <a:ln>
                  <a:noFill/>
                </a:ln>
                <a:effectLst/>
                <a:uLnTx/>
                <a:uFillTx/>
                <a:latin typeface="Century Gothic"/>
                <a:ea typeface="+mn-ea"/>
                <a:cs typeface="+mn-cs"/>
              </a:rPr>
              <a:t>Bernabéu</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(m) </a:t>
            </a:r>
            <a:endParaRPr lang="en-GB" sz="2000" dirty="0"/>
          </a:p>
        </p:txBody>
      </p:sp>
      <p:graphicFrame>
        <p:nvGraphicFramePr>
          <p:cNvPr id="75" name="Table 74">
            <a:extLst>
              <a:ext uri="{FF2B5EF4-FFF2-40B4-BE49-F238E27FC236}">
                <a16:creationId xmlns:a16="http://schemas.microsoft.com/office/drawing/2014/main" id="{3FD4AF99-91A5-44EC-8CF1-F4AED84CE3AC}"/>
              </a:ext>
            </a:extLst>
          </p:cNvPr>
          <p:cNvGraphicFramePr>
            <a:graphicFrameLocks noGrp="1"/>
          </p:cNvGraphicFramePr>
          <p:nvPr>
            <p:extLst>
              <p:ext uri="{D42A27DB-BD31-4B8C-83A1-F6EECF244321}">
                <p14:modId xmlns:p14="http://schemas.microsoft.com/office/powerpoint/2010/main" val="1296859851"/>
              </p:ext>
            </p:extLst>
          </p:nvPr>
        </p:nvGraphicFramePr>
        <p:xfrm>
          <a:off x="8536065" y="3980968"/>
          <a:ext cx="3669732" cy="2353020"/>
        </p:xfrm>
        <a:graphic>
          <a:graphicData uri="http://schemas.openxmlformats.org/drawingml/2006/table">
            <a:tbl>
              <a:tblPr firstRow="1" bandRow="1">
                <a:tableStyleId>{5940675A-B579-460E-94D1-54222C63F5DA}</a:tableStyleId>
              </a:tblPr>
              <a:tblGrid>
                <a:gridCol w="1741218">
                  <a:extLst>
                    <a:ext uri="{9D8B030D-6E8A-4147-A177-3AD203B41FA5}">
                      <a16:colId xmlns:a16="http://schemas.microsoft.com/office/drawing/2014/main" val="3179540757"/>
                    </a:ext>
                  </a:extLst>
                </a:gridCol>
                <a:gridCol w="1928514">
                  <a:extLst>
                    <a:ext uri="{9D8B030D-6E8A-4147-A177-3AD203B41FA5}">
                      <a16:colId xmlns:a16="http://schemas.microsoft.com/office/drawing/2014/main" val="523771431"/>
                    </a:ext>
                  </a:extLst>
                </a:gridCol>
              </a:tblGrid>
              <a:tr h="701475">
                <a:tc gridSpan="2">
                  <a:txBody>
                    <a:bodyPr/>
                    <a:lstStyle/>
                    <a:p>
                      <a:r>
                        <a:rPr lang="en-GB" sz="2000" b="1" dirty="0"/>
                        <a:t>We are far from the …</a:t>
                      </a:r>
                    </a:p>
                  </a:txBody>
                  <a:tcPr anchor="ct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1651545">
                <a:tc>
                  <a:txBody>
                    <a:bodyPr/>
                    <a:lstStyle/>
                    <a:p>
                      <a:r>
                        <a:rPr lang="en-GB" sz="2000" b="1" dirty="0"/>
                        <a:t>A </a:t>
                      </a:r>
                      <a:endParaRPr lang="en-GB" sz="2000" b="0" dirty="0"/>
                    </a:p>
                    <a:p>
                      <a:endParaRPr lang="en-GB" sz="2000" b="0" dirty="0"/>
                    </a:p>
                    <a:p>
                      <a:endParaRPr lang="en-GB" sz="2000" b="0" dirty="0"/>
                    </a:p>
                    <a:p>
                      <a:endParaRPr lang="en-GB" sz="2000" b="0" dirty="0"/>
                    </a:p>
                  </a:txBody>
                  <a:tcPr>
                    <a:solidFill>
                      <a:srgbClr val="FEF4F4"/>
                    </a:solidFill>
                  </a:tcPr>
                </a:tc>
                <a:tc>
                  <a:txBody>
                    <a:bodyPr/>
                    <a:lstStyle/>
                    <a:p>
                      <a:r>
                        <a:rPr lang="en-GB" sz="2000" b="1" dirty="0"/>
                        <a:t>B</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6" name="TextBox 75">
            <a:extLst>
              <a:ext uri="{FF2B5EF4-FFF2-40B4-BE49-F238E27FC236}">
                <a16:creationId xmlns:a16="http://schemas.microsoft.com/office/drawing/2014/main" id="{2D118B2E-594C-4F98-BF20-06063C98A35C}"/>
              </a:ext>
            </a:extLst>
          </p:cNvPr>
          <p:cNvSpPr txBox="1"/>
          <p:nvPr/>
        </p:nvSpPr>
        <p:spPr>
          <a:xfrm>
            <a:off x="8813697" y="4702557"/>
            <a:ext cx="1469292"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Museo del Prado </a:t>
            </a:r>
            <a:r>
              <a:rPr kumimoji="0" lang="en-GB" sz="2000" b="1" i="0" u="none" strike="noStrike" kern="1200" cap="none" spc="0" normalizeH="0" baseline="0" noProof="0" dirty="0">
                <a:ln>
                  <a:noFill/>
                </a:ln>
                <a:effectLst/>
                <a:uLnTx/>
                <a:uFillTx/>
                <a:latin typeface="Century Gothic"/>
                <a:ea typeface="+mn-ea"/>
                <a:cs typeface="+mn-cs"/>
              </a:rPr>
              <a:t>(</a:t>
            </a:r>
            <a:r>
              <a:rPr lang="en-GB" sz="2000" b="1" dirty="0">
                <a:latin typeface="Century Gothic"/>
              </a:rPr>
              <a:t>m</a:t>
            </a:r>
            <a:r>
              <a:rPr kumimoji="0" lang="en-GB" sz="2000" b="1" i="0" u="none" strike="noStrike" kern="1200" cap="none" spc="0" normalizeH="0" baseline="0" noProof="0" dirty="0">
                <a:ln>
                  <a:noFill/>
                </a:ln>
                <a:effectLst/>
                <a:uLnTx/>
                <a:uFillTx/>
                <a:latin typeface="Century Gothic"/>
                <a:ea typeface="+mn-ea"/>
                <a:cs typeface="+mn-cs"/>
              </a:rPr>
              <a:t>) </a:t>
            </a:r>
            <a:endParaRPr lang="en-GB" sz="2000" dirty="0"/>
          </a:p>
        </p:txBody>
      </p:sp>
      <p:sp>
        <p:nvSpPr>
          <p:cNvPr id="77" name="TextBox 76">
            <a:extLst>
              <a:ext uri="{FF2B5EF4-FFF2-40B4-BE49-F238E27FC236}">
                <a16:creationId xmlns:a16="http://schemas.microsoft.com/office/drawing/2014/main" id="{FC1F7AD8-01F4-46BC-97D0-CF5CB7866975}"/>
              </a:ext>
            </a:extLst>
          </p:cNvPr>
          <p:cNvSpPr txBox="1"/>
          <p:nvPr/>
        </p:nvSpPr>
        <p:spPr>
          <a:xfrm>
            <a:off x="10522741" y="4722624"/>
            <a:ext cx="1637915" cy="707886"/>
          </a:xfrm>
          <a:prstGeom prst="rect">
            <a:avLst/>
          </a:prstGeom>
          <a:noFill/>
        </p:spPr>
        <p:txBody>
          <a:bodyPr wrap="square">
            <a:spAutoFit/>
          </a:bodyPr>
          <a:lstStyle/>
          <a:p>
            <a:pPr algn="ctr"/>
            <a:r>
              <a:rPr kumimoji="0" lang="en-GB" sz="2000" b="0" i="0" u="none" strike="noStrike" kern="1200" cap="none" spc="0" normalizeH="0" baseline="0" noProof="0" dirty="0">
                <a:ln>
                  <a:noFill/>
                </a:ln>
                <a:effectLst/>
                <a:uLnTx/>
                <a:uFillTx/>
                <a:latin typeface="Century Gothic"/>
                <a:ea typeface="+mn-ea"/>
                <a:cs typeface="+mn-cs"/>
              </a:rPr>
              <a:t>Puerta de </a:t>
            </a:r>
            <a:r>
              <a:rPr kumimoji="0" lang="en-GB" sz="2000" b="0" i="0" u="none" strike="noStrike" kern="1200" cap="none" spc="0" normalizeH="0" baseline="0" noProof="0" dirty="0" err="1">
                <a:ln>
                  <a:noFill/>
                </a:ln>
                <a:effectLst/>
                <a:uLnTx/>
                <a:uFillTx/>
                <a:latin typeface="Century Gothic"/>
                <a:ea typeface="+mn-ea"/>
                <a:cs typeface="+mn-cs"/>
              </a:rPr>
              <a:t>Alcalá</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1" i="0" u="none" strike="noStrike" kern="1200" cap="none" spc="0" normalizeH="0" baseline="0" noProof="0" dirty="0">
                <a:ln>
                  <a:noFill/>
                </a:ln>
                <a:effectLst/>
                <a:uLnTx/>
                <a:uFillTx/>
                <a:latin typeface="Century Gothic"/>
                <a:ea typeface="+mn-ea"/>
                <a:cs typeface="+mn-cs"/>
              </a:rPr>
              <a:t>(f)</a:t>
            </a:r>
            <a:endParaRPr lang="en-GB" sz="2000" dirty="0"/>
          </a:p>
        </p:txBody>
      </p:sp>
      <p:sp>
        <p:nvSpPr>
          <p:cNvPr id="43" name="TextBox 42">
            <a:extLst>
              <a:ext uri="{FF2B5EF4-FFF2-40B4-BE49-F238E27FC236}">
                <a16:creationId xmlns:a16="http://schemas.microsoft.com/office/drawing/2014/main" id="{8BFA3E24-F3F7-420E-A7E1-C0D43DAC1264}"/>
              </a:ext>
            </a:extLst>
          </p:cNvPr>
          <p:cNvSpPr txBox="1"/>
          <p:nvPr/>
        </p:nvSpPr>
        <p:spPr>
          <a:xfrm>
            <a:off x="5859774" y="206961"/>
            <a:ext cx="114584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3A3838"/>
                </a:solidFill>
                <a:effectLst/>
                <a:uLnTx/>
                <a:uFillTx/>
                <a:latin typeface="Century Gothic"/>
                <a:ea typeface="+mn-ea"/>
                <a:cs typeface="+mn-cs"/>
              </a:rPr>
              <a:t>far</a:t>
            </a:r>
            <a:endParaRPr lang="en-GB" dirty="0"/>
          </a:p>
        </p:txBody>
      </p:sp>
      <p:pic>
        <p:nvPicPr>
          <p:cNvPr id="2" name="Picture 1">
            <a:extLst>
              <a:ext uri="{FF2B5EF4-FFF2-40B4-BE49-F238E27FC236}">
                <a16:creationId xmlns:a16="http://schemas.microsoft.com/office/drawing/2014/main" id="{B938DFB1-5D25-4847-9557-EC9548B1F4F6}"/>
              </a:ext>
            </a:extLst>
          </p:cNvPr>
          <p:cNvPicPr>
            <a:picLocks noChangeAspect="1"/>
          </p:cNvPicPr>
          <p:nvPr/>
        </p:nvPicPr>
        <p:blipFill>
          <a:blip r:embed="rId4"/>
          <a:stretch>
            <a:fillRect/>
          </a:stretch>
        </p:blipFill>
        <p:spPr>
          <a:xfrm>
            <a:off x="4692700" y="58824"/>
            <a:ext cx="1937685" cy="1338043"/>
          </a:xfrm>
          <a:prstGeom prst="rect">
            <a:avLst/>
          </a:prstGeom>
        </p:spPr>
      </p:pic>
    </p:spTree>
    <p:extLst>
      <p:ext uri="{BB962C8B-B14F-4D97-AF65-F5344CB8AC3E}">
        <p14:creationId xmlns:p14="http://schemas.microsoft.com/office/powerpoint/2010/main" val="3398170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41695" y="680501"/>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690" y="3301531"/>
            <a:ext cx="3801919" cy="400110"/>
          </a:xfrm>
          <a:prstGeom prst="rect">
            <a:avLst/>
          </a:prstGeom>
          <a:noFill/>
        </p:spPr>
        <p:txBody>
          <a:bodyPr wrap="square" rtlCol="0">
            <a:spAutoFit/>
          </a:bodyPr>
          <a:lstStyle/>
          <a:p>
            <a:r>
              <a:rPr lang="en-GB" sz="2000" dirty="0"/>
              <a:t>1. We are outside the city!</a:t>
            </a:r>
          </a:p>
        </p:txBody>
      </p:sp>
      <p:sp>
        <p:nvSpPr>
          <p:cNvPr id="5" name="Title 4"/>
          <p:cNvSpPr>
            <a:spLocks noGrp="1"/>
          </p:cNvSpPr>
          <p:nvPr>
            <p:ph type="title"/>
          </p:nvPr>
        </p:nvSpPr>
        <p:spPr>
          <a:xfrm>
            <a:off x="0" y="213557"/>
            <a:ext cx="2229853" cy="647577"/>
          </a:xfrm>
        </p:spPr>
        <p:txBody>
          <a:bodyPr>
            <a:noAutofit/>
          </a:bodyPr>
          <a:lstStyle/>
          <a:p>
            <a:r>
              <a:rPr lang="en-GB" sz="2700" dirty="0" err="1"/>
              <a:t>En</a:t>
            </a:r>
            <a:r>
              <a:rPr lang="en-GB" sz="2700" dirty="0"/>
              <a:t> Madrid</a:t>
            </a:r>
          </a:p>
        </p:txBody>
      </p:sp>
      <p:pic>
        <p:nvPicPr>
          <p:cNvPr id="7"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1132" y="680501"/>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60570" y="680500"/>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41694" y="294687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1131" y="294687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60569" y="2946874"/>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3334" y="3301531"/>
            <a:ext cx="3453988" cy="400110"/>
          </a:xfrm>
          <a:prstGeom prst="rect">
            <a:avLst/>
          </a:prstGeom>
          <a:noFill/>
        </p:spPr>
        <p:txBody>
          <a:bodyPr wrap="square" rtlCol="0">
            <a:spAutoFit/>
          </a:bodyPr>
          <a:lstStyle/>
          <a:p>
            <a:r>
              <a:rPr lang="en-GB" sz="2000" dirty="0"/>
              <a:t>2. He is behind the train.</a:t>
            </a:r>
          </a:p>
        </p:txBody>
      </p:sp>
      <p:sp>
        <p:nvSpPr>
          <p:cNvPr id="13" name="TextBox 12"/>
          <p:cNvSpPr txBox="1"/>
          <p:nvPr/>
        </p:nvSpPr>
        <p:spPr>
          <a:xfrm>
            <a:off x="8038806" y="3301531"/>
            <a:ext cx="3685473" cy="400110"/>
          </a:xfrm>
          <a:prstGeom prst="rect">
            <a:avLst/>
          </a:prstGeom>
          <a:noFill/>
        </p:spPr>
        <p:txBody>
          <a:bodyPr wrap="square" rtlCol="0">
            <a:spAutoFit/>
          </a:bodyPr>
          <a:lstStyle/>
          <a:p>
            <a:r>
              <a:rPr lang="en-GB" sz="2000" dirty="0"/>
              <a:t>3. I am in front of the station.</a:t>
            </a:r>
          </a:p>
        </p:txBody>
      </p:sp>
      <p:sp>
        <p:nvSpPr>
          <p:cNvPr id="14" name="TextBox 13"/>
          <p:cNvSpPr txBox="1"/>
          <p:nvPr/>
        </p:nvSpPr>
        <p:spPr>
          <a:xfrm>
            <a:off x="348689" y="5607804"/>
            <a:ext cx="4004645" cy="400110"/>
          </a:xfrm>
          <a:prstGeom prst="rect">
            <a:avLst/>
          </a:prstGeom>
          <a:noFill/>
        </p:spPr>
        <p:txBody>
          <a:bodyPr wrap="square" rtlCol="0">
            <a:spAutoFit/>
          </a:bodyPr>
          <a:lstStyle/>
          <a:p>
            <a:r>
              <a:rPr lang="en-GB" sz="2000" dirty="0"/>
              <a:t>4. They are far from the school.</a:t>
            </a:r>
          </a:p>
        </p:txBody>
      </p:sp>
      <p:sp>
        <p:nvSpPr>
          <p:cNvPr id="15" name="TextBox 14"/>
          <p:cNvSpPr txBox="1"/>
          <p:nvPr/>
        </p:nvSpPr>
        <p:spPr>
          <a:xfrm>
            <a:off x="4410850" y="5607803"/>
            <a:ext cx="3801919" cy="400110"/>
          </a:xfrm>
          <a:prstGeom prst="rect">
            <a:avLst/>
          </a:prstGeom>
          <a:noFill/>
        </p:spPr>
        <p:txBody>
          <a:bodyPr wrap="square" rtlCol="0">
            <a:spAutoFit/>
          </a:bodyPr>
          <a:lstStyle/>
          <a:p>
            <a:r>
              <a:rPr lang="en-GB" sz="2000" dirty="0"/>
              <a:t>5. She is near the east.</a:t>
            </a:r>
          </a:p>
        </p:txBody>
      </p:sp>
      <p:sp>
        <p:nvSpPr>
          <p:cNvPr id="16" name="TextBox 15"/>
          <p:cNvSpPr txBox="1"/>
          <p:nvPr/>
        </p:nvSpPr>
        <p:spPr>
          <a:xfrm>
            <a:off x="8067567" y="5607301"/>
            <a:ext cx="3801919" cy="400110"/>
          </a:xfrm>
          <a:prstGeom prst="rect">
            <a:avLst/>
          </a:prstGeom>
          <a:noFill/>
        </p:spPr>
        <p:txBody>
          <a:bodyPr wrap="square" rtlCol="0">
            <a:spAutoFit/>
          </a:bodyPr>
          <a:lstStyle/>
          <a:p>
            <a:r>
              <a:rPr lang="en-GB" sz="2000" dirty="0"/>
              <a:t>6. I am under the green car!  </a:t>
            </a:r>
          </a:p>
        </p:txBody>
      </p:sp>
      <p:sp>
        <p:nvSpPr>
          <p:cNvPr id="6" name="TextBox 5"/>
          <p:cNvSpPr txBox="1"/>
          <p:nvPr/>
        </p:nvSpPr>
        <p:spPr>
          <a:xfrm>
            <a:off x="784184" y="1979458"/>
            <a:ext cx="2525486" cy="830997"/>
          </a:xfrm>
          <a:prstGeom prst="rect">
            <a:avLst/>
          </a:prstGeom>
          <a:noFill/>
        </p:spPr>
        <p:txBody>
          <a:bodyPr wrap="square" rtlCol="0">
            <a:spAutoFit/>
          </a:bodyPr>
          <a:lstStyle/>
          <a:p>
            <a:r>
              <a:rPr lang="en-GB" sz="2400" b="1" dirty="0"/>
              <a:t>Estamos fuera de la ciudad.</a:t>
            </a:r>
          </a:p>
        </p:txBody>
      </p:sp>
      <p:sp>
        <p:nvSpPr>
          <p:cNvPr id="18" name="TextBox 17"/>
          <p:cNvSpPr txBox="1"/>
          <p:nvPr/>
        </p:nvSpPr>
        <p:spPr>
          <a:xfrm>
            <a:off x="4410850" y="2164125"/>
            <a:ext cx="3084042" cy="461665"/>
          </a:xfrm>
          <a:prstGeom prst="rect">
            <a:avLst/>
          </a:prstGeom>
          <a:noFill/>
        </p:spPr>
        <p:txBody>
          <a:bodyPr wrap="square" rtlCol="0">
            <a:spAutoFit/>
          </a:bodyPr>
          <a:lstStyle/>
          <a:p>
            <a:r>
              <a:rPr lang="en-GB" sz="2400" b="1" dirty="0" err="1"/>
              <a:t>Está</a:t>
            </a:r>
            <a:r>
              <a:rPr lang="en-GB" sz="2400" b="1" dirty="0"/>
              <a:t> </a:t>
            </a:r>
            <a:r>
              <a:rPr lang="en-GB" sz="2400" b="1" dirty="0" err="1"/>
              <a:t>detrás</a:t>
            </a:r>
            <a:r>
              <a:rPr lang="en-GB" sz="2400" b="1" dirty="0"/>
              <a:t> del </a:t>
            </a:r>
            <a:r>
              <a:rPr lang="en-GB" sz="2400" b="1" dirty="0" err="1"/>
              <a:t>tren</a:t>
            </a:r>
            <a:r>
              <a:rPr lang="en-GB" sz="2400" b="1" dirty="0"/>
              <a:t>.</a:t>
            </a:r>
          </a:p>
        </p:txBody>
      </p:sp>
      <p:sp>
        <p:nvSpPr>
          <p:cNvPr id="19" name="TextBox 18"/>
          <p:cNvSpPr txBox="1"/>
          <p:nvPr/>
        </p:nvSpPr>
        <p:spPr>
          <a:xfrm>
            <a:off x="8251614" y="2027081"/>
            <a:ext cx="3084042" cy="830997"/>
          </a:xfrm>
          <a:prstGeom prst="rect">
            <a:avLst/>
          </a:prstGeom>
          <a:noFill/>
        </p:spPr>
        <p:txBody>
          <a:bodyPr wrap="square" rtlCol="0">
            <a:spAutoFit/>
          </a:bodyPr>
          <a:lstStyle/>
          <a:p>
            <a:r>
              <a:rPr lang="en-GB" sz="2400" b="1" dirty="0" err="1"/>
              <a:t>Estoy</a:t>
            </a:r>
            <a:r>
              <a:rPr lang="en-GB" sz="2400" b="1" dirty="0"/>
              <a:t> </a:t>
            </a:r>
            <a:r>
              <a:rPr lang="en-GB" sz="2400" b="1" dirty="0" err="1"/>
              <a:t>delante</a:t>
            </a:r>
            <a:r>
              <a:rPr lang="en-GB" sz="2400" b="1" dirty="0"/>
              <a:t> de la </a:t>
            </a:r>
            <a:r>
              <a:rPr lang="en-GB" sz="2400" b="1" dirty="0" err="1"/>
              <a:t>estación</a:t>
            </a:r>
            <a:r>
              <a:rPr lang="en-GB" sz="2400" b="1" dirty="0"/>
              <a:t>.</a:t>
            </a:r>
          </a:p>
        </p:txBody>
      </p:sp>
      <p:sp>
        <p:nvSpPr>
          <p:cNvPr id="20" name="TextBox 19"/>
          <p:cNvSpPr txBox="1"/>
          <p:nvPr/>
        </p:nvSpPr>
        <p:spPr>
          <a:xfrm>
            <a:off x="784184" y="4287127"/>
            <a:ext cx="3084042" cy="830997"/>
          </a:xfrm>
          <a:prstGeom prst="rect">
            <a:avLst/>
          </a:prstGeom>
          <a:noFill/>
        </p:spPr>
        <p:txBody>
          <a:bodyPr wrap="square" rtlCol="0">
            <a:spAutoFit/>
          </a:bodyPr>
          <a:lstStyle/>
          <a:p>
            <a:r>
              <a:rPr lang="en-GB" sz="2400" b="1" dirty="0" err="1"/>
              <a:t>Están</a:t>
            </a:r>
            <a:r>
              <a:rPr lang="en-GB" sz="2400" b="1" dirty="0"/>
              <a:t> </a:t>
            </a:r>
            <a:r>
              <a:rPr lang="en-GB" sz="2400" b="1" dirty="0" err="1"/>
              <a:t>lejos</a:t>
            </a:r>
            <a:r>
              <a:rPr lang="en-GB" sz="2400" b="1" dirty="0"/>
              <a:t> de la escuela.</a:t>
            </a:r>
          </a:p>
        </p:txBody>
      </p:sp>
      <p:sp>
        <p:nvSpPr>
          <p:cNvPr id="21" name="TextBox 20"/>
          <p:cNvSpPr txBox="1"/>
          <p:nvPr/>
        </p:nvSpPr>
        <p:spPr>
          <a:xfrm>
            <a:off x="4410850" y="4423889"/>
            <a:ext cx="3084042" cy="461665"/>
          </a:xfrm>
          <a:prstGeom prst="rect">
            <a:avLst/>
          </a:prstGeom>
          <a:noFill/>
        </p:spPr>
        <p:txBody>
          <a:bodyPr wrap="square" rtlCol="0">
            <a:spAutoFit/>
          </a:bodyPr>
          <a:lstStyle/>
          <a:p>
            <a:r>
              <a:rPr lang="en-GB" sz="2400" b="1" dirty="0" err="1"/>
              <a:t>Está</a:t>
            </a:r>
            <a:r>
              <a:rPr lang="en-GB" sz="2400" b="1" dirty="0"/>
              <a:t> </a:t>
            </a:r>
            <a:r>
              <a:rPr lang="en-GB" sz="2400" b="1" dirty="0" err="1"/>
              <a:t>cerca</a:t>
            </a:r>
            <a:r>
              <a:rPr lang="en-GB" sz="2400" b="1" dirty="0"/>
              <a:t> del </a:t>
            </a:r>
            <a:r>
              <a:rPr lang="en-GB" sz="2400" b="1" dirty="0" err="1"/>
              <a:t>este</a:t>
            </a:r>
            <a:r>
              <a:rPr lang="en-GB" sz="2400" b="1" dirty="0"/>
              <a:t>.</a:t>
            </a:r>
          </a:p>
        </p:txBody>
      </p:sp>
      <p:sp>
        <p:nvSpPr>
          <p:cNvPr id="22" name="TextBox 21"/>
          <p:cNvSpPr txBox="1"/>
          <p:nvPr/>
        </p:nvSpPr>
        <p:spPr>
          <a:xfrm>
            <a:off x="8401982" y="4413090"/>
            <a:ext cx="3084042" cy="830997"/>
          </a:xfrm>
          <a:prstGeom prst="rect">
            <a:avLst/>
          </a:prstGeom>
          <a:noFill/>
        </p:spPr>
        <p:txBody>
          <a:bodyPr wrap="square" rtlCol="0">
            <a:spAutoFit/>
          </a:bodyPr>
          <a:lstStyle/>
          <a:p>
            <a:r>
              <a:rPr lang="en-GB" sz="2400" b="1" dirty="0" err="1"/>
              <a:t>Estoy</a:t>
            </a:r>
            <a:r>
              <a:rPr lang="en-GB" sz="2400" b="1" dirty="0"/>
              <a:t> </a:t>
            </a:r>
            <a:r>
              <a:rPr lang="en-GB" sz="2400" b="1" dirty="0" err="1"/>
              <a:t>debajo</a:t>
            </a:r>
            <a:r>
              <a:rPr lang="en-GB" sz="2400" b="1" dirty="0"/>
              <a:t> del </a:t>
            </a:r>
            <a:r>
              <a:rPr lang="en-GB" sz="2400" b="1" dirty="0" err="1"/>
              <a:t>coche</a:t>
            </a:r>
            <a:r>
              <a:rPr lang="en-GB" sz="2400" b="1" dirty="0"/>
              <a:t> </a:t>
            </a:r>
            <a:r>
              <a:rPr lang="en-GB" sz="2400" b="1" dirty="0" err="1"/>
              <a:t>verde</a:t>
            </a:r>
            <a:r>
              <a:rPr lang="en-GB" sz="2400" b="1" dirty="0"/>
              <a:t>.</a:t>
            </a:r>
          </a:p>
        </p:txBody>
      </p:sp>
      <p:sp>
        <p:nvSpPr>
          <p:cNvPr id="24" name="Title 1"/>
          <p:cNvSpPr txBox="1">
            <a:spLocks/>
          </p:cNvSpPr>
          <p:nvPr/>
        </p:nvSpPr>
        <p:spPr>
          <a:xfrm>
            <a:off x="11521554" y="382792"/>
            <a:ext cx="45719" cy="12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escribir</a:t>
            </a:r>
            <a:endParaRPr lang="en-GB" sz="100" dirty="0">
              <a:solidFill>
                <a:schemeClr val="bg1"/>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6" name="TextBox 25">
            <a:extLst>
              <a:ext uri="{FF2B5EF4-FFF2-40B4-BE49-F238E27FC236}">
                <a16:creationId xmlns:a16="http://schemas.microsoft.com/office/drawing/2014/main" id="{2EC1646B-74D4-4C9C-8096-FCF1F8F45CB8}"/>
              </a:ext>
            </a:extLst>
          </p:cNvPr>
          <p:cNvSpPr txBox="1"/>
          <p:nvPr/>
        </p:nvSpPr>
        <p:spPr>
          <a:xfrm>
            <a:off x="2229853" y="195830"/>
            <a:ext cx="8095225" cy="1200329"/>
          </a:xfrm>
          <a:prstGeom prst="rect">
            <a:avLst/>
          </a:prstGeom>
          <a:noFill/>
        </p:spPr>
        <p:txBody>
          <a:bodyPr wrap="square">
            <a:spAutoFit/>
          </a:bodyPr>
          <a:lstStyle/>
          <a:p>
            <a:r>
              <a:rPr kumimoji="0" lang="en-GB" sz="2400"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Students are still lost! Translate these texts to the Spanish teacher. </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Escribe las seis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j-ea"/>
                <a:cs typeface="+mj-cs"/>
              </a:rPr>
              <a:t>frases</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j-ea"/>
                <a:cs typeface="+mj-cs"/>
              </a:rPr>
              <a:t>en</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j-ea"/>
                <a:cs typeface="+mj-cs"/>
              </a:rPr>
              <a:t>español</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 </a:t>
            </a:r>
            <a:endParaRPr lang="en-GB" sz="2400" dirty="0"/>
          </a:p>
        </p:txBody>
      </p:sp>
    </p:spTree>
    <p:extLst>
      <p:ext uri="{BB962C8B-B14F-4D97-AF65-F5344CB8AC3E}">
        <p14:creationId xmlns:p14="http://schemas.microsoft.com/office/powerpoint/2010/main" val="17790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2.2.2</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2.1.2			</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7.2.2.5:</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321218" y="1216521"/>
            <a:ext cx="4245839" cy="491124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hlinkClick r:id="" action="ppaction://noaction">
              <a:snd r:embed="rId4" name="CUERPO.wav"/>
            </a:hlinkClick>
          </p:cNvPr>
          <p:cNvSpPr txBox="1"/>
          <p:nvPr/>
        </p:nvSpPr>
        <p:spPr>
          <a:xfrm>
            <a:off x="4595078" y="1168910"/>
            <a:ext cx="3698115" cy="1015663"/>
          </a:xfrm>
          <a:prstGeom prst="rect">
            <a:avLst/>
          </a:prstGeom>
          <a:noFill/>
        </p:spPr>
        <p:txBody>
          <a:bodyPr wrap="square" rtlCol="0">
            <a:spAutoFit/>
          </a:bodyPr>
          <a:lstStyle/>
          <a:p>
            <a:pPr algn="ctr"/>
            <a:r>
              <a:rPr lang="en-GB" sz="6000" b="1" dirty="0">
                <a:solidFill>
                  <a:srgbClr val="3A5EAC"/>
                </a:solidFill>
                <a:latin typeface="Century Gothic" panose="020B0502020202020204" pitchFamily="34" charset="0"/>
                <a:cs typeface="Calibri" panose="020F0502020204030204" pitchFamily="34" charset="0"/>
              </a:rPr>
              <a:t>cue</a:t>
            </a:r>
            <a:r>
              <a:rPr lang="en-GB" sz="6000" dirty="0">
                <a:latin typeface="Century Gothic" panose="020B0502020202020204" pitchFamily="34" charset="0"/>
                <a:cs typeface="Calibri" panose="020F0502020204030204" pitchFamily="34" charset="0"/>
              </a:rPr>
              <a:t>rpo</a:t>
            </a:r>
          </a:p>
        </p:txBody>
      </p:sp>
      <p:sp>
        <p:nvSpPr>
          <p:cNvPr id="10" name="TextBox 9">
            <a:hlinkClick r:id="" action="ppaction://noaction">
              <a:snd r:embed="rId3" name="CUE.wav"/>
            </a:hlinkClick>
          </p:cNvPr>
          <p:cNvSpPr txBox="1"/>
          <p:nvPr/>
        </p:nvSpPr>
        <p:spPr>
          <a:xfrm>
            <a:off x="571678" y="861134"/>
            <a:ext cx="2906129" cy="1631216"/>
          </a:xfrm>
          <a:prstGeom prst="rect">
            <a:avLst/>
          </a:prstGeom>
          <a:noFill/>
        </p:spPr>
        <p:txBody>
          <a:bodyPr wrap="square" rtlCol="0">
            <a:spAutoFit/>
          </a:bodyPr>
          <a:lstStyle/>
          <a:p>
            <a:pPr algn="ctr"/>
            <a:r>
              <a:rPr lang="en-GB" sz="9600" b="1" dirty="0">
                <a:latin typeface="Century Gothic" panose="020B0502020202020204" pitchFamily="34" charset="0"/>
                <a:cs typeface="Calibri" panose="020F0502020204030204" pitchFamily="34" charset="0"/>
              </a:rPr>
              <a:t>CUE</a:t>
            </a:r>
          </a:p>
        </p:txBody>
      </p:sp>
      <p:sp>
        <p:nvSpPr>
          <p:cNvPr id="2" name="Title 1"/>
          <p:cNvSpPr>
            <a:spLocks noGrp="1"/>
          </p:cNvSpPr>
          <p:nvPr>
            <p:ph type="title"/>
          </p:nvPr>
        </p:nvSpPr>
        <p:spPr>
          <a:xfrm>
            <a:off x="0" y="213557"/>
            <a:ext cx="2024743" cy="647577"/>
          </a:xfrm>
        </p:spPr>
        <p:txBody>
          <a:bodyPr>
            <a:noAutofit/>
          </a:bodyPr>
          <a:lstStyle/>
          <a:p>
            <a:pPr rtl="0" eaLnBrk="1" latinLnBrk="0" hangingPunct="1"/>
            <a:r>
              <a:rPr lang="en-GB" sz="2800" dirty="0" err="1"/>
              <a:t>Fonética</a:t>
            </a:r>
            <a:endParaRPr lang="en-GB" sz="2800" dirty="0"/>
          </a:p>
        </p:txBody>
      </p:sp>
      <p:pic>
        <p:nvPicPr>
          <p:cNvPr id="9" name="Picture 8" descr="A yellow human body with a black background&#10;&#10;Description automatically generated">
            <a:extLst>
              <a:ext uri="{FF2B5EF4-FFF2-40B4-BE49-F238E27FC236}">
                <a16:creationId xmlns:a16="http://schemas.microsoft.com/office/drawing/2014/main" id="{1B4DBFEA-4206-4A9A-9910-CA858ADA6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044" y="1676741"/>
            <a:ext cx="2734182" cy="4807352"/>
          </a:xfrm>
          <a:prstGeom prst="rect">
            <a:avLst/>
          </a:prstGeom>
        </p:spPr>
      </p:pic>
      <p:sp>
        <p:nvSpPr>
          <p:cNvPr id="13" name="TextBox 12">
            <a:extLst>
              <a:ext uri="{FF2B5EF4-FFF2-40B4-BE49-F238E27FC236}">
                <a16:creationId xmlns:a16="http://schemas.microsoft.com/office/drawing/2014/main" id="{AD6BBD83-3C0A-43DA-8EFC-3D1B880B1CA0}"/>
              </a:ext>
            </a:extLst>
          </p:cNvPr>
          <p:cNvSpPr txBox="1"/>
          <p:nvPr/>
        </p:nvSpPr>
        <p:spPr>
          <a:xfrm>
            <a:off x="5316945" y="5641479"/>
            <a:ext cx="2090057" cy="461665"/>
          </a:xfrm>
          <a:prstGeom prst="rect">
            <a:avLst/>
          </a:prstGeom>
          <a:noFill/>
        </p:spPr>
        <p:txBody>
          <a:bodyPr wrap="square" rtlCol="0">
            <a:spAutoFit/>
          </a:bodyPr>
          <a:lstStyle/>
          <a:p>
            <a:pPr algn="ctr"/>
            <a:r>
              <a:rPr lang="en-GB" sz="2400" dirty="0"/>
              <a:t>[body]</a:t>
            </a:r>
          </a:p>
        </p:txBody>
      </p:sp>
    </p:spTree>
    <p:extLst>
      <p:ext uri="{BB962C8B-B14F-4D97-AF65-F5344CB8AC3E}">
        <p14:creationId xmlns:p14="http://schemas.microsoft.com/office/powerpoint/2010/main" val="262652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I.wav"/>
            </a:hlinkClick>
          </p:cNvPr>
          <p:cNvSpPr txBox="1"/>
          <p:nvPr/>
        </p:nvSpPr>
        <p:spPr>
          <a:xfrm>
            <a:off x="966775" y="861134"/>
            <a:ext cx="2906129" cy="1631216"/>
          </a:xfrm>
          <a:prstGeom prst="rect">
            <a:avLst/>
          </a:prstGeom>
          <a:noFill/>
        </p:spPr>
        <p:txBody>
          <a:bodyPr wrap="square" rtlCol="0">
            <a:spAutoFit/>
          </a:bodyPr>
          <a:lstStyle/>
          <a:p>
            <a:pPr algn="ctr"/>
            <a:r>
              <a:rPr lang="en-GB" sz="9600" b="1" dirty="0">
                <a:latin typeface="Century Gothic" panose="020B0502020202020204" pitchFamily="34" charset="0"/>
                <a:cs typeface="Calibri" panose="020F0502020204030204" pitchFamily="34" charset="0"/>
              </a:rPr>
              <a:t>CUI</a:t>
            </a:r>
          </a:p>
        </p:txBody>
      </p:sp>
      <p:sp>
        <p:nvSpPr>
          <p:cNvPr id="8" name="Rounded Rectangle 7"/>
          <p:cNvSpPr/>
          <p:nvPr/>
        </p:nvSpPr>
        <p:spPr>
          <a:xfrm>
            <a:off x="3872903" y="1147278"/>
            <a:ext cx="5352739" cy="475149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TextBox 8"/>
          <p:cNvSpPr txBox="1"/>
          <p:nvPr/>
        </p:nvSpPr>
        <p:spPr>
          <a:xfrm>
            <a:off x="4927064" y="1168910"/>
            <a:ext cx="3135890" cy="1015663"/>
          </a:xfrm>
          <a:prstGeom prst="rect">
            <a:avLst/>
          </a:prstGeom>
          <a:noFill/>
        </p:spPr>
        <p:txBody>
          <a:bodyPr wrap="square" rtlCol="0">
            <a:spAutoFit/>
          </a:bodyPr>
          <a:lstStyle/>
          <a:p>
            <a:pPr algn="ctr"/>
            <a:r>
              <a:rPr lang="es-CO" sz="6000" b="1" dirty="0">
                <a:solidFill>
                  <a:srgbClr val="3A5EAC"/>
                </a:solidFill>
                <a:latin typeface="Century Gothic" panose="020B0502020202020204" pitchFamily="34" charset="0"/>
                <a:cs typeface="Calibri" panose="020F0502020204030204" pitchFamily="34" charset="0"/>
              </a:rPr>
              <a:t>cui</a:t>
            </a:r>
            <a:r>
              <a:rPr lang="es-CO" sz="6000" dirty="0">
                <a:latin typeface="Century Gothic" panose="020B0502020202020204" pitchFamily="34" charset="0"/>
                <a:cs typeface="Calibri" panose="020F0502020204030204" pitchFamily="34" charset="0"/>
              </a:rPr>
              <a:t>dar</a:t>
            </a:r>
          </a:p>
        </p:txBody>
      </p:sp>
      <p:pic>
        <p:nvPicPr>
          <p:cNvPr id="10" name="Picture 2" descr="http://www.clker.com/cliparts/w/d/u/B/w/V/stamp1-md.png">
            <a:hlinkClick r:id="" action="ppaction://noaction">
              <a:snd r:embed="rId4" name="CUIDAR.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5032">
            <a:off x="4206819" y="1948956"/>
            <a:ext cx="4195537" cy="3801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1305855">
            <a:off x="4916467" y="3290666"/>
            <a:ext cx="3948571" cy="1077218"/>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3200" dirty="0">
                <a:solidFill>
                  <a:schemeClr val="accent5">
                    <a:lumMod val="50000"/>
                  </a:schemeClr>
                </a:solidFill>
                <a:latin typeface="Century Gothic" panose="020B0502020202020204" pitchFamily="34" charset="0"/>
                <a:cs typeface="Calibri" panose="020F0502020204030204" pitchFamily="34" charset="0"/>
              </a:rPr>
              <a:t>take care of</a:t>
            </a:r>
          </a:p>
        </p:txBody>
      </p:sp>
      <p:sp>
        <p:nvSpPr>
          <p:cNvPr id="2" name="Title 1"/>
          <p:cNvSpPr>
            <a:spLocks noGrp="1"/>
          </p:cNvSpPr>
          <p:nvPr>
            <p:ph type="title"/>
          </p:nvPr>
        </p:nvSpPr>
        <p:spPr>
          <a:xfrm>
            <a:off x="0" y="213557"/>
            <a:ext cx="1975757" cy="647577"/>
          </a:xfrm>
        </p:spPr>
        <p:txBody>
          <a:bodyPr/>
          <a:lstStyle/>
          <a:p>
            <a:r>
              <a:rPr lang="en-GB" sz="2800" b="1" kern="1200" dirty="0" err="1">
                <a:effectLst/>
                <a:latin typeface="Century Gothic" panose="020B0502020202020204" pitchFamily="34" charset="0"/>
                <a:ea typeface="+mj-ea"/>
                <a:cs typeface="+mj-cs"/>
              </a:rPr>
              <a:t>Fonética</a:t>
            </a:r>
            <a:endParaRPr lang="en-GB" dirty="0"/>
          </a:p>
        </p:txBody>
      </p:sp>
    </p:spTree>
    <p:extLst>
      <p:ext uri="{BB962C8B-B14F-4D97-AF65-F5344CB8AC3E}">
        <p14:creationId xmlns:p14="http://schemas.microsoft.com/office/powerpoint/2010/main" val="32827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ID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56" y="114750"/>
            <a:ext cx="5581851" cy="1325563"/>
          </a:xfrm>
        </p:spPr>
        <p:txBody>
          <a:bodyPr/>
          <a:lstStyle/>
          <a:p>
            <a:r>
              <a:rPr lang="en-GB" b="1" dirty="0">
                <a:solidFill>
                  <a:srgbClr val="3A5EAC"/>
                </a:solidFill>
              </a:rPr>
              <a:t>¿CE, CI, CUE o CUI?</a:t>
            </a:r>
            <a:br>
              <a:rPr lang="en-GB" b="1" dirty="0">
                <a:solidFill>
                  <a:srgbClr val="3A5EAC"/>
                </a:solidFill>
              </a:rPr>
            </a:br>
            <a:endParaRPr lang="en-GB" dirty="0">
              <a:solidFill>
                <a:srgbClr val="3A5EAC"/>
              </a:solidFill>
            </a:endParaRPr>
          </a:p>
        </p:txBody>
      </p:sp>
      <p:sp>
        <p:nvSpPr>
          <p:cNvPr id="7" name="Title 1"/>
          <p:cNvSpPr txBox="1">
            <a:spLocks/>
          </p:cNvSpPr>
          <p:nvPr/>
        </p:nvSpPr>
        <p:spPr>
          <a:xfrm>
            <a:off x="103338" y="725004"/>
            <a:ext cx="6426044" cy="718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chemeClr val="tx1"/>
                </a:solidFill>
              </a:rPr>
              <a:t>Escucha y escribe las letras.</a:t>
            </a:r>
          </a:p>
        </p:txBody>
      </p:sp>
      <p:sp>
        <p:nvSpPr>
          <p:cNvPr id="8" name="TextBox 7"/>
          <p:cNvSpPr txBox="1"/>
          <p:nvPr/>
        </p:nvSpPr>
        <p:spPr>
          <a:xfrm>
            <a:off x="1328470" y="1758482"/>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de</a:t>
            </a:r>
            <a:r>
              <a:rPr kumimoji="0" lang="en-GB" sz="4400" b="1" i="0" strike="noStrike" kern="1200" cap="none" spc="0" normalizeH="0" baseline="0" noProof="0" dirty="0" err="1">
                <a:ln>
                  <a:noFill/>
                </a:ln>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r</a:t>
            </a:r>
            <a:endParaRPr kumimoji="0" lang="en-GB" sz="4400" b="0" i="0"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p:cNvSpPr txBox="1"/>
          <p:nvPr/>
        </p:nvSpPr>
        <p:spPr>
          <a:xfrm>
            <a:off x="1333004" y="3533099"/>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ne</a:t>
            </a:r>
            <a:r>
              <a:rPr kumimoji="0" lang="en-GB" sz="4400" b="1" i="0" strike="noStrike" kern="1200" cap="none" spc="0" normalizeH="0" baseline="0" noProof="0" dirty="0" err="1">
                <a:ln>
                  <a:noFill/>
                </a:ln>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sario</a:t>
            </a:r>
            <a:endParaRPr kumimoji="0" lang="en-GB" sz="4400" b="0" i="0"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latin typeface="Century Gothic" panose="020B0502020202020204" pitchFamily="34" charset="0"/>
              </a:rPr>
              <a:t>es</a:t>
            </a:r>
            <a:r>
              <a:rPr lang="en-GB" sz="4400" b="1" dirty="0" err="1">
                <a:latin typeface="Century Gothic" panose="020B0502020202020204" pitchFamily="34" charset="0"/>
              </a:rPr>
              <a:t>cue</a:t>
            </a:r>
            <a:r>
              <a:rPr lang="en-GB" sz="4400" dirty="0" err="1">
                <a:latin typeface="Century Gothic" panose="020B0502020202020204" pitchFamily="34" charset="0"/>
              </a:rPr>
              <a:t>la</a:t>
            </a:r>
            <a:endParaRPr lang="en-GB" sz="4400" dirty="0">
              <a:latin typeface="Century Gothic" panose="020B0502020202020204" pitchFamily="34" charset="0"/>
            </a:endParaRPr>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latin typeface="Century Gothic" panose="020B0502020202020204" pitchFamily="34" charset="0"/>
              </a:rPr>
              <a:t>cui</a:t>
            </a:r>
            <a:r>
              <a:rPr lang="en-GB" sz="4400" dirty="0" err="1">
                <a:latin typeface="Century Gothic" panose="020B0502020202020204" pitchFamily="34" charset="0"/>
              </a:rPr>
              <a:t>dar</a:t>
            </a:r>
            <a:endParaRPr lang="en-GB" sz="4400" dirty="0">
              <a:latin typeface="Century Gothic" panose="020B0502020202020204" pitchFamily="34" charset="0"/>
            </a:endParaRPr>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latin typeface="Century Gothic" panose="020B0502020202020204" pitchFamily="34" charset="0"/>
              </a:rPr>
              <a:t>cue</a:t>
            </a:r>
            <a:r>
              <a:rPr lang="en-GB" sz="4400" dirty="0" err="1">
                <a:latin typeface="Century Gothic" panose="020B0502020202020204" pitchFamily="34" charset="0"/>
              </a:rPr>
              <a:t>rpo</a:t>
            </a:r>
            <a:endParaRPr lang="en-GB" sz="4400" dirty="0">
              <a:latin typeface="Century Gothic" panose="020B0502020202020204" pitchFamily="34" charset="0"/>
            </a:endParaRPr>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schemeClr val="bg1"/>
                </a:solidFill>
                <a:effectLst>
                  <a:outerShdw blurRad="38100" dist="25400" dir="5400000" algn="ctr" rotWithShape="0">
                    <a:srgbClr val="6E747A">
                      <a:alpha val="43000"/>
                    </a:srgbClr>
                  </a:outerShdw>
                </a:effectLst>
                <a:latin typeface="Century Gothic" panose="020B0502020202020204" pitchFamily="34" charset="0"/>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latin typeface="Century Gothic" panose="020B0502020202020204" pitchFamily="34" charset="0"/>
              </a:rPr>
              <a:t>¡</a:t>
            </a:r>
            <a:r>
              <a:rPr lang="en-GB" sz="4400" b="1" dirty="0" err="1">
                <a:latin typeface="Century Gothic" panose="020B0502020202020204" pitchFamily="34" charset="0"/>
              </a:rPr>
              <a:t>cui</a:t>
            </a:r>
            <a:r>
              <a:rPr lang="en-GB" sz="4400" dirty="0" err="1">
                <a:latin typeface="Century Gothic" panose="020B0502020202020204" pitchFamily="34" charset="0"/>
              </a:rPr>
              <a:t>dado</a:t>
            </a:r>
            <a:r>
              <a:rPr lang="en-GB" sz="4400" dirty="0">
                <a:latin typeface="Century Gothic" panose="020B0502020202020204" pitchFamily="34" charset="0"/>
              </a:rPr>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ntro</a:t>
            </a:r>
            <a:endParaRPr kumimoji="0" lang="en-GB" sz="4400" b="0" i="0"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6" name="TextBox 35"/>
          <p:cNvSpPr txBox="1"/>
          <p:nvPr/>
        </p:nvSpPr>
        <p:spPr>
          <a:xfrm>
            <a:off x="7818779" y="2597506"/>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4400" b="1" i="0" strike="noStrike" kern="1200" cap="none" spc="0" normalizeH="0" baseline="0" noProof="0" dirty="0" err="1">
                <a:ln>
                  <a:noFill/>
                </a:ln>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effectLst/>
                <a:uLnTx/>
                <a:uFillTx/>
                <a:latin typeface="Century Gothic" panose="020B0502020202020204" pitchFamily="34" charset="0"/>
                <a:ea typeface="+mn-ea"/>
                <a:cs typeface="+mn-cs"/>
              </a:rPr>
              <a:t>as</a:t>
            </a:r>
            <a:endParaRPr kumimoji="0" lang="en-GB" sz="4400" b="0" i="0"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pSp>
        <p:nvGrpSpPr>
          <p:cNvPr id="6" name="Group 5"/>
          <p:cNvGrpSpPr/>
          <p:nvPr/>
        </p:nvGrpSpPr>
        <p:grpSpPr>
          <a:xfrm>
            <a:off x="2153824" y="1758482"/>
            <a:ext cx="522000" cy="718029"/>
            <a:chOff x="2153824" y="1758482"/>
            <a:chExt cx="522000" cy="718029"/>
          </a:xfrm>
        </p:grpSpPr>
        <p:sp>
          <p:nvSpPr>
            <p:cNvPr id="3" name="Rectangle 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6" name="Group 45"/>
          <p:cNvGrpSpPr/>
          <p:nvPr/>
        </p:nvGrpSpPr>
        <p:grpSpPr>
          <a:xfrm>
            <a:off x="1999072" y="2669396"/>
            <a:ext cx="1061562" cy="718029"/>
            <a:chOff x="2153824" y="1758482"/>
            <a:chExt cx="522000" cy="718029"/>
          </a:xfrm>
        </p:grpSpPr>
        <p:sp>
          <p:nvSpPr>
            <p:cNvPr id="48" name="Rectangle 47"/>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0" name="Group 49"/>
          <p:cNvGrpSpPr/>
          <p:nvPr/>
        </p:nvGrpSpPr>
        <p:grpSpPr>
          <a:xfrm>
            <a:off x="2129920" y="3544106"/>
            <a:ext cx="708904" cy="718029"/>
            <a:chOff x="2153824" y="1758482"/>
            <a:chExt cx="522000" cy="718029"/>
          </a:xfrm>
        </p:grpSpPr>
        <p:sp>
          <p:nvSpPr>
            <p:cNvPr id="51" name="Rectangle 50"/>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3" name="Group 52"/>
          <p:cNvGrpSpPr/>
          <p:nvPr/>
        </p:nvGrpSpPr>
        <p:grpSpPr>
          <a:xfrm>
            <a:off x="1404330" y="4425666"/>
            <a:ext cx="848799" cy="718029"/>
            <a:chOff x="2153824" y="1758482"/>
            <a:chExt cx="522000" cy="718029"/>
          </a:xfrm>
        </p:grpSpPr>
        <p:sp>
          <p:nvSpPr>
            <p:cNvPr id="54" name="Rectangle 53"/>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6" name="Group 55"/>
          <p:cNvGrpSpPr/>
          <p:nvPr/>
        </p:nvGrpSpPr>
        <p:grpSpPr>
          <a:xfrm>
            <a:off x="8030075" y="1754577"/>
            <a:ext cx="1061562" cy="718029"/>
            <a:chOff x="2153824" y="1758482"/>
            <a:chExt cx="522000" cy="718029"/>
          </a:xfrm>
        </p:grpSpPr>
        <p:sp>
          <p:nvSpPr>
            <p:cNvPr id="57" name="Rectangle 56"/>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Rectangle 57"/>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9" name="Group 58"/>
          <p:cNvGrpSpPr/>
          <p:nvPr/>
        </p:nvGrpSpPr>
        <p:grpSpPr>
          <a:xfrm>
            <a:off x="7885233" y="2603048"/>
            <a:ext cx="522000" cy="718029"/>
            <a:chOff x="2153824" y="1758482"/>
            <a:chExt cx="522000" cy="718029"/>
          </a:xfrm>
        </p:grpSpPr>
        <p:sp>
          <p:nvSpPr>
            <p:cNvPr id="60" name="Rectangle 59"/>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60"/>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2" name="Group 61"/>
          <p:cNvGrpSpPr/>
          <p:nvPr/>
        </p:nvGrpSpPr>
        <p:grpSpPr>
          <a:xfrm>
            <a:off x="9078250" y="2604675"/>
            <a:ext cx="522000" cy="718029"/>
            <a:chOff x="2153824" y="1758482"/>
            <a:chExt cx="522000" cy="718029"/>
          </a:xfrm>
        </p:grpSpPr>
        <p:sp>
          <p:nvSpPr>
            <p:cNvPr id="63" name="Rectangle 6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Rectangle 6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5" name="Group 64"/>
          <p:cNvGrpSpPr/>
          <p:nvPr/>
        </p:nvGrpSpPr>
        <p:grpSpPr>
          <a:xfrm>
            <a:off x="7960354" y="3425185"/>
            <a:ext cx="828970" cy="718029"/>
            <a:chOff x="2153824" y="1758482"/>
            <a:chExt cx="522000" cy="718029"/>
          </a:xfrm>
        </p:grpSpPr>
        <p:sp>
          <p:nvSpPr>
            <p:cNvPr id="66" name="Rectangle 65"/>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66"/>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8" name="Group 67"/>
          <p:cNvGrpSpPr/>
          <p:nvPr/>
        </p:nvGrpSpPr>
        <p:grpSpPr>
          <a:xfrm>
            <a:off x="7855481" y="4312812"/>
            <a:ext cx="723253" cy="718029"/>
            <a:chOff x="2153824" y="1758482"/>
            <a:chExt cx="522000" cy="718029"/>
          </a:xfrm>
        </p:grpSpPr>
        <p:sp>
          <p:nvSpPr>
            <p:cNvPr id="69" name="Rectangle 68"/>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69"/>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9"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71" name="Picture 8" descr="http://www.clker.com/cliparts/H/e/L/H/P/2/school-building-hi.png">
            <a:extLst>
              <a:ext uri="{FF2B5EF4-FFF2-40B4-BE49-F238E27FC236}">
                <a16:creationId xmlns:a16="http://schemas.microsoft.com/office/drawing/2014/main" id="{6500F24A-B19E-4EDE-BCAA-AE9F966B8D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2258" y="2718503"/>
            <a:ext cx="1357806" cy="6947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lker.com/cliparts/w/d/u/B/w/V/stamp1-md.png">
            <a:hlinkClick r:id="" action="ppaction://noaction">
              <a:snd r:embed="rId3" name="CUIDAR.wav"/>
            </a:hlinkClick>
            <a:extLst>
              <a:ext uri="{FF2B5EF4-FFF2-40B4-BE49-F238E27FC236}">
                <a16:creationId xmlns:a16="http://schemas.microsoft.com/office/drawing/2014/main" id="{56D9CC16-67C3-4CB3-B14C-D8241D94DE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65778" y="1288215"/>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3AC213D-26A8-42CB-A2EE-2136BCE12AB3}"/>
              </a:ext>
            </a:extLst>
          </p:cNvPr>
          <p:cNvSpPr txBox="1"/>
          <p:nvPr/>
        </p:nvSpPr>
        <p:spPr>
          <a:xfrm rot="21305855">
            <a:off x="5045050" y="1772138"/>
            <a:ext cx="1468725" cy="400110"/>
          </a:xfrm>
          <a:prstGeom prst="rect">
            <a:avLst/>
          </a:prstGeom>
          <a:noFill/>
        </p:spPr>
        <p:txBody>
          <a:bodyPr wrap="square" rtlCol="0">
            <a:spAutoFit/>
          </a:bodyPr>
          <a:lstStyle/>
          <a:p>
            <a:r>
              <a:rPr lang="en-GB" sz="2000" dirty="0">
                <a:latin typeface="Century Gothic" panose="020B0502020202020204" pitchFamily="34" charset="0"/>
                <a:cs typeface="Calibri" panose="020F0502020204030204" pitchFamily="34" charset="0"/>
              </a:rPr>
              <a:t>to say; tell</a:t>
            </a:r>
          </a:p>
        </p:txBody>
      </p:sp>
      <p:pic>
        <p:nvPicPr>
          <p:cNvPr id="75" name="Picture 2" descr="http://www.clker.com/cliparts/w/d/u/B/w/V/stamp1-md.png">
            <a:hlinkClick r:id="" action="ppaction://noaction">
              <a:snd r:embed="rId3" name="CUIDAR.wav"/>
            </a:hlinkClick>
            <a:extLst>
              <a:ext uri="{FF2B5EF4-FFF2-40B4-BE49-F238E27FC236}">
                <a16:creationId xmlns:a16="http://schemas.microsoft.com/office/drawing/2014/main" id="{ADE2FE06-7643-4EBD-8D2C-D92B583600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54999" y="3287884"/>
            <a:ext cx="1572502" cy="142475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www.clker.com/cliparts/w/d/u/B/w/V/stamp1-md.png">
            <a:hlinkClick r:id="" action="ppaction://noaction">
              <a:snd r:embed="rId3" name="CUIDAR.wav"/>
            </a:hlinkClick>
            <a:extLst>
              <a:ext uri="{FF2B5EF4-FFF2-40B4-BE49-F238E27FC236}">
                <a16:creationId xmlns:a16="http://schemas.microsoft.com/office/drawing/2014/main" id="{E102F4B5-F555-49B8-BF1F-6DAE20B368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89965" y="4259588"/>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C6B5228A-E3D3-418B-A779-5F171DCF8A39}"/>
              </a:ext>
            </a:extLst>
          </p:cNvPr>
          <p:cNvSpPr txBox="1"/>
          <p:nvPr/>
        </p:nvSpPr>
        <p:spPr>
          <a:xfrm rot="21305855">
            <a:off x="4991473" y="4646186"/>
            <a:ext cx="1612976" cy="707886"/>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to look after</a:t>
            </a:r>
          </a:p>
        </p:txBody>
      </p:sp>
      <p:sp>
        <p:nvSpPr>
          <p:cNvPr id="77" name="TextBox 76">
            <a:extLst>
              <a:ext uri="{FF2B5EF4-FFF2-40B4-BE49-F238E27FC236}">
                <a16:creationId xmlns:a16="http://schemas.microsoft.com/office/drawing/2014/main" id="{85236F64-0054-45B8-9AA6-B936A1149E56}"/>
              </a:ext>
            </a:extLst>
          </p:cNvPr>
          <p:cNvSpPr txBox="1"/>
          <p:nvPr/>
        </p:nvSpPr>
        <p:spPr>
          <a:xfrm rot="21305855">
            <a:off x="4934762" y="3807239"/>
            <a:ext cx="1612976"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necessary</a:t>
            </a:r>
          </a:p>
        </p:txBody>
      </p:sp>
      <p:pic>
        <p:nvPicPr>
          <p:cNvPr id="78" name="Picture 77" descr="A yellow human body with a black background&#10;&#10;Description automatically generated">
            <a:extLst>
              <a:ext uri="{FF2B5EF4-FFF2-40B4-BE49-F238E27FC236}">
                <a16:creationId xmlns:a16="http://schemas.microsoft.com/office/drawing/2014/main" id="{137CB8EC-3136-489B-AF6B-AAD7EE6F40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4951" y="873405"/>
            <a:ext cx="892665" cy="1569520"/>
          </a:xfrm>
          <a:prstGeom prst="rect">
            <a:avLst/>
          </a:prstGeom>
        </p:spPr>
      </p:pic>
      <p:pic>
        <p:nvPicPr>
          <p:cNvPr id="80" name="Picture 79">
            <a:extLst>
              <a:ext uri="{FF2B5EF4-FFF2-40B4-BE49-F238E27FC236}">
                <a16:creationId xmlns:a16="http://schemas.microsoft.com/office/drawing/2014/main" id="{837BECE8-2673-4473-8159-7BB3B97D7B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3434" y="2293451"/>
            <a:ext cx="1517582" cy="1011721"/>
          </a:xfrm>
          <a:prstGeom prst="rect">
            <a:avLst/>
          </a:prstGeom>
        </p:spPr>
      </p:pic>
      <p:sp>
        <p:nvSpPr>
          <p:cNvPr id="81" name="TextBox 80">
            <a:extLst>
              <a:ext uri="{FF2B5EF4-FFF2-40B4-BE49-F238E27FC236}">
                <a16:creationId xmlns:a16="http://schemas.microsoft.com/office/drawing/2014/main" id="{34168617-BD4C-4C9F-AD05-975A871FFC50}"/>
              </a:ext>
            </a:extLst>
          </p:cNvPr>
          <p:cNvSpPr txBox="1"/>
          <p:nvPr/>
        </p:nvSpPr>
        <p:spPr>
          <a:xfrm>
            <a:off x="10491199" y="2911249"/>
            <a:ext cx="1612976" cy="400110"/>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cs typeface="Calibri" panose="020F0502020204030204" pitchFamily="34" charset="0"/>
              </a:rPr>
              <a:t>sciences</a:t>
            </a:r>
          </a:p>
        </p:txBody>
      </p:sp>
      <p:pic>
        <p:nvPicPr>
          <p:cNvPr id="82" name="Picture 81">
            <a:extLst>
              <a:ext uri="{FF2B5EF4-FFF2-40B4-BE49-F238E27FC236}">
                <a16:creationId xmlns:a16="http://schemas.microsoft.com/office/drawing/2014/main" id="{358287F4-592F-4853-8774-B4B1610A16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4632" y="3381308"/>
            <a:ext cx="1053003" cy="927959"/>
          </a:xfrm>
          <a:prstGeom prst="rect">
            <a:avLst/>
          </a:prstGeom>
        </p:spPr>
      </p:pic>
      <p:pic>
        <p:nvPicPr>
          <p:cNvPr id="83" name="Picture 2" descr="http://www.clker.com/cliparts/w/d/u/B/w/V/stamp1-md.png">
            <a:hlinkClick r:id="" action="ppaction://noaction">
              <a:snd r:embed="rId3" name="CUIDAR.wav"/>
            </a:hlinkClick>
            <a:extLst>
              <a:ext uri="{FF2B5EF4-FFF2-40B4-BE49-F238E27FC236}">
                <a16:creationId xmlns:a16="http://schemas.microsoft.com/office/drawing/2014/main" id="{1FCBE02E-BF84-429C-AA0B-E9EEBCAFC0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10412775" y="4201468"/>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80D0488B-EC6C-4613-BD48-D817EAEBE61B}"/>
              </a:ext>
            </a:extLst>
          </p:cNvPr>
          <p:cNvSpPr txBox="1"/>
          <p:nvPr/>
        </p:nvSpPr>
        <p:spPr>
          <a:xfrm rot="21305855">
            <a:off x="10385173" y="4707894"/>
            <a:ext cx="1612976"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centre</a:t>
            </a:r>
          </a:p>
        </p:txBody>
      </p:sp>
    </p:spTree>
    <p:extLst>
      <p:ext uri="{BB962C8B-B14F-4D97-AF65-F5344CB8AC3E}">
        <p14:creationId xmlns:p14="http://schemas.microsoft.com/office/powerpoint/2010/main" val="38583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7" grpId="0"/>
      <p:bldP spid="81" grpId="0"/>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 y="-81784"/>
            <a:ext cx="5581851" cy="1325563"/>
          </a:xfrm>
        </p:spPr>
        <p:txBody>
          <a:bodyPr/>
          <a:lstStyle/>
          <a:p>
            <a:r>
              <a:rPr lang="en-GB" b="1" dirty="0">
                <a:solidFill>
                  <a:srgbClr val="E25B00"/>
                </a:solidFill>
              </a:rPr>
              <a:t>¿CE, CI, CUE o CUI?</a:t>
            </a:r>
            <a:br>
              <a:rPr lang="en-GB" b="1" dirty="0">
                <a:solidFill>
                  <a:srgbClr val="E25B00"/>
                </a:solidFill>
              </a:rPr>
            </a:br>
            <a:endParaRPr lang="en-GB" dirty="0">
              <a:solidFill>
                <a:srgbClr val="E25B00"/>
              </a:solidFill>
            </a:endParaRPr>
          </a:p>
        </p:txBody>
      </p:sp>
      <p:sp>
        <p:nvSpPr>
          <p:cNvPr id="7" name="Title 1"/>
          <p:cNvSpPr txBox="1">
            <a:spLocks/>
          </p:cNvSpPr>
          <p:nvPr/>
        </p:nvSpPr>
        <p:spPr>
          <a:xfrm>
            <a:off x="-959678" y="179543"/>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chemeClr val="tx1"/>
                </a:solidFill>
              </a:rPr>
              <a:t>Escucha y escribe la palabra.</a:t>
            </a:r>
          </a:p>
        </p:txBody>
      </p:sp>
      <p:sp>
        <p:nvSpPr>
          <p:cNvPr id="8" name="TextBox 7"/>
          <p:cNvSpPr txBox="1"/>
          <p:nvPr/>
        </p:nvSpPr>
        <p:spPr>
          <a:xfrm>
            <a:off x="1328470" y="1758482"/>
            <a:ext cx="2443397" cy="769441"/>
          </a:xfrm>
          <a:prstGeom prst="rect">
            <a:avLst/>
          </a:prstGeom>
          <a:noFill/>
        </p:spPr>
        <p:txBody>
          <a:bodyPr wrap="square" rtlCol="0">
            <a:spAutoFit/>
          </a:bodyPr>
          <a:lstStyle/>
          <a:p>
            <a:pPr>
              <a:defRPr/>
            </a:pPr>
            <a:r>
              <a:rPr lang="en-GB" sz="4400" dirty="0" err="1"/>
              <a:t>de</a:t>
            </a:r>
            <a:r>
              <a:rPr lang="en-GB" sz="4400" b="1" dirty="0" err="1"/>
              <a:t>ci</a:t>
            </a:r>
            <a:r>
              <a:rPr lang="en-GB" sz="4400" dirty="0" err="1"/>
              <a:t>r</a:t>
            </a:r>
            <a:endParaRPr lang="en-GB" sz="4400" dirty="0"/>
          </a:p>
        </p:txBody>
      </p:sp>
      <p:sp>
        <p:nvSpPr>
          <p:cNvPr id="10" name="TextBox 9"/>
          <p:cNvSpPr txBox="1"/>
          <p:nvPr/>
        </p:nvSpPr>
        <p:spPr>
          <a:xfrm>
            <a:off x="1333004" y="3533099"/>
            <a:ext cx="3966713" cy="769441"/>
          </a:xfrm>
          <a:prstGeom prst="rect">
            <a:avLst/>
          </a:prstGeom>
          <a:noFill/>
        </p:spPr>
        <p:txBody>
          <a:bodyPr wrap="square" rtlCol="0">
            <a:spAutoFit/>
          </a:bodyPr>
          <a:lstStyle/>
          <a:p>
            <a:pPr>
              <a:defRPr/>
            </a:pPr>
            <a:r>
              <a:rPr lang="en-GB" sz="4400" dirty="0" err="1"/>
              <a:t>ne</a:t>
            </a:r>
            <a:r>
              <a:rPr lang="en-GB" sz="4400" b="1" dirty="0" err="1"/>
              <a:t>ce</a:t>
            </a:r>
            <a:r>
              <a:rPr lang="en-GB" sz="4400" dirty="0" err="1"/>
              <a:t>sario</a:t>
            </a:r>
            <a:endParaRPr lang="en-GB" sz="4400" dirty="0"/>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t>es</a:t>
            </a:r>
            <a:r>
              <a:rPr lang="en-GB" sz="4400" b="1" dirty="0" err="1"/>
              <a:t>cue</a:t>
            </a:r>
            <a:r>
              <a:rPr lang="en-GB" sz="4400" dirty="0" err="1"/>
              <a:t>la</a:t>
            </a:r>
            <a:endParaRPr lang="en-GB" sz="4400" dirty="0"/>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t>cui</a:t>
            </a:r>
            <a:r>
              <a:rPr lang="en-GB" sz="4400" dirty="0" err="1"/>
              <a:t>dar</a:t>
            </a:r>
            <a:endParaRPr lang="en-GB" sz="4400" dirty="0"/>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t>cue</a:t>
            </a:r>
            <a:r>
              <a:rPr lang="en-GB" sz="4400" dirty="0" err="1"/>
              <a:t>rpo</a:t>
            </a:r>
            <a:endParaRPr lang="en-GB" sz="4400" dirty="0"/>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prstClr val="white"/>
                </a:solidFill>
                <a:effectLst>
                  <a:outerShdw blurRad="38100" dist="25400" dir="5400000" algn="ctr" rotWithShape="0">
                    <a:srgbClr val="6E747A">
                      <a:alpha val="43000"/>
                    </a:srgbClr>
                  </a:outerShdw>
                </a:effectLst>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t>¡</a:t>
            </a:r>
            <a:r>
              <a:rPr lang="en-GB" sz="4400" b="1" dirty="0" err="1"/>
              <a:t>cui</a:t>
            </a:r>
            <a:r>
              <a:rPr lang="en-GB" sz="4400" dirty="0" err="1"/>
              <a:t>dado</a:t>
            </a:r>
            <a:r>
              <a:rPr lang="en-GB" sz="4400" dirty="0"/>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a:defRPr/>
            </a:pPr>
            <a:r>
              <a:rPr lang="en-GB" sz="4400" b="1" dirty="0" err="1"/>
              <a:t>ce</a:t>
            </a:r>
            <a:r>
              <a:rPr lang="en-GB" sz="4400" dirty="0" err="1"/>
              <a:t>ntro</a:t>
            </a:r>
            <a:endParaRPr lang="en-GB" sz="4400" dirty="0"/>
          </a:p>
        </p:txBody>
      </p:sp>
      <p:sp>
        <p:nvSpPr>
          <p:cNvPr id="36" name="TextBox 35"/>
          <p:cNvSpPr txBox="1"/>
          <p:nvPr/>
        </p:nvSpPr>
        <p:spPr>
          <a:xfrm>
            <a:off x="7818779" y="2597506"/>
            <a:ext cx="3147937" cy="769441"/>
          </a:xfrm>
          <a:prstGeom prst="rect">
            <a:avLst/>
          </a:prstGeom>
          <a:noFill/>
        </p:spPr>
        <p:txBody>
          <a:bodyPr wrap="square" rtlCol="0">
            <a:spAutoFit/>
          </a:bodyPr>
          <a:lstStyle/>
          <a:p>
            <a:pPr>
              <a:defRPr/>
            </a:pPr>
            <a:r>
              <a:rPr lang="en-GB" sz="4400" b="1" dirty="0" err="1"/>
              <a:t>ci</a:t>
            </a:r>
            <a:r>
              <a:rPr lang="en-GB" sz="4400" dirty="0" err="1"/>
              <a:t>en</a:t>
            </a:r>
            <a:r>
              <a:rPr lang="en-GB" sz="4400" b="1" dirty="0" err="1"/>
              <a:t>ci</a:t>
            </a:r>
            <a:r>
              <a:rPr lang="en-GB" sz="4400" dirty="0" err="1"/>
              <a:t>as</a:t>
            </a:r>
            <a:endParaRPr lang="en-GB" sz="4400" dirty="0"/>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71"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22" name="Picture 8" descr="http://www.clker.com/cliparts/H/e/L/H/P/2/school-building-hi.png">
            <a:extLst>
              <a:ext uri="{FF2B5EF4-FFF2-40B4-BE49-F238E27FC236}">
                <a16:creationId xmlns:a16="http://schemas.microsoft.com/office/drawing/2014/main" id="{55496F33-E0EB-42FD-92F5-CA851B1BD4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2258" y="2718503"/>
            <a:ext cx="1357806" cy="6947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w/d/u/B/w/V/stamp1-md.png">
            <a:hlinkClick r:id="" action="ppaction://noaction">
              <a:snd r:embed="rId3" name="CUIDAR.wav"/>
            </a:hlinkClick>
            <a:extLst>
              <a:ext uri="{FF2B5EF4-FFF2-40B4-BE49-F238E27FC236}">
                <a16:creationId xmlns:a16="http://schemas.microsoft.com/office/drawing/2014/main" id="{C9F90922-A335-4A19-8B08-0FEF11388A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65778" y="1288215"/>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B6DE536-7106-4F23-ADB0-7E46C9CA2452}"/>
              </a:ext>
            </a:extLst>
          </p:cNvPr>
          <p:cNvSpPr txBox="1"/>
          <p:nvPr/>
        </p:nvSpPr>
        <p:spPr>
          <a:xfrm rot="21305855">
            <a:off x="5045050" y="1772138"/>
            <a:ext cx="1468725" cy="400110"/>
          </a:xfrm>
          <a:prstGeom prst="rect">
            <a:avLst/>
          </a:prstGeom>
          <a:noFill/>
        </p:spPr>
        <p:txBody>
          <a:bodyPr wrap="square" rtlCol="0">
            <a:spAutoFit/>
          </a:bodyPr>
          <a:lstStyle/>
          <a:p>
            <a:r>
              <a:rPr lang="en-GB" sz="2000" dirty="0">
                <a:latin typeface="Century Gothic" panose="020B0502020202020204" pitchFamily="34" charset="0"/>
                <a:cs typeface="Calibri" panose="020F0502020204030204" pitchFamily="34" charset="0"/>
              </a:rPr>
              <a:t>to say; tell</a:t>
            </a:r>
          </a:p>
        </p:txBody>
      </p:sp>
      <p:pic>
        <p:nvPicPr>
          <p:cNvPr id="27" name="Picture 2" descr="http://www.clker.com/cliparts/w/d/u/B/w/V/stamp1-md.png">
            <a:hlinkClick r:id="" action="ppaction://noaction">
              <a:snd r:embed="rId3" name="CUIDAR.wav"/>
            </a:hlinkClick>
            <a:extLst>
              <a:ext uri="{FF2B5EF4-FFF2-40B4-BE49-F238E27FC236}">
                <a16:creationId xmlns:a16="http://schemas.microsoft.com/office/drawing/2014/main" id="{CBE8935E-18C7-4A4F-A0A9-014B039960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54999" y="3287884"/>
            <a:ext cx="1572502" cy="14247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w/d/u/B/w/V/stamp1-md.png">
            <a:hlinkClick r:id="" action="ppaction://noaction">
              <a:snd r:embed="rId3" name="CUIDAR.wav"/>
            </a:hlinkClick>
            <a:extLst>
              <a:ext uri="{FF2B5EF4-FFF2-40B4-BE49-F238E27FC236}">
                <a16:creationId xmlns:a16="http://schemas.microsoft.com/office/drawing/2014/main" id="{74B2DDBA-13EA-43E3-9222-4BA656C092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4989965" y="4259588"/>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243FB97-5133-4242-9C3B-7A858367E5AF}"/>
              </a:ext>
            </a:extLst>
          </p:cNvPr>
          <p:cNvSpPr txBox="1"/>
          <p:nvPr/>
        </p:nvSpPr>
        <p:spPr>
          <a:xfrm rot="21305855">
            <a:off x="4991473" y="4646186"/>
            <a:ext cx="1612976" cy="707886"/>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to look after</a:t>
            </a:r>
          </a:p>
        </p:txBody>
      </p:sp>
      <p:sp>
        <p:nvSpPr>
          <p:cNvPr id="33" name="TextBox 32">
            <a:extLst>
              <a:ext uri="{FF2B5EF4-FFF2-40B4-BE49-F238E27FC236}">
                <a16:creationId xmlns:a16="http://schemas.microsoft.com/office/drawing/2014/main" id="{607C6469-8815-4724-B26A-C86B4C2A5A35}"/>
              </a:ext>
            </a:extLst>
          </p:cNvPr>
          <p:cNvSpPr txBox="1"/>
          <p:nvPr/>
        </p:nvSpPr>
        <p:spPr>
          <a:xfrm rot="21305855">
            <a:off x="4934762" y="3807239"/>
            <a:ext cx="1612976"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necessary</a:t>
            </a:r>
          </a:p>
        </p:txBody>
      </p:sp>
      <p:pic>
        <p:nvPicPr>
          <p:cNvPr id="38" name="Picture 37" descr="A yellow human body with a black background&#10;&#10;Description automatically generated">
            <a:extLst>
              <a:ext uri="{FF2B5EF4-FFF2-40B4-BE49-F238E27FC236}">
                <a16:creationId xmlns:a16="http://schemas.microsoft.com/office/drawing/2014/main" id="{D31A1573-A39D-408A-8B25-787593212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4951" y="873405"/>
            <a:ext cx="892665" cy="1569520"/>
          </a:xfrm>
          <a:prstGeom prst="rect">
            <a:avLst/>
          </a:prstGeom>
        </p:spPr>
      </p:pic>
      <p:pic>
        <p:nvPicPr>
          <p:cNvPr id="39" name="Picture 38">
            <a:extLst>
              <a:ext uri="{FF2B5EF4-FFF2-40B4-BE49-F238E27FC236}">
                <a16:creationId xmlns:a16="http://schemas.microsoft.com/office/drawing/2014/main" id="{AA48F423-8CEC-4971-9B28-4E10ACCF4F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3434" y="2293451"/>
            <a:ext cx="1517582" cy="1011721"/>
          </a:xfrm>
          <a:prstGeom prst="rect">
            <a:avLst/>
          </a:prstGeom>
        </p:spPr>
      </p:pic>
      <p:sp>
        <p:nvSpPr>
          <p:cNvPr id="42" name="TextBox 41">
            <a:extLst>
              <a:ext uri="{FF2B5EF4-FFF2-40B4-BE49-F238E27FC236}">
                <a16:creationId xmlns:a16="http://schemas.microsoft.com/office/drawing/2014/main" id="{75549763-6B12-4305-BF1E-5D310E76CE85}"/>
              </a:ext>
            </a:extLst>
          </p:cNvPr>
          <p:cNvSpPr txBox="1"/>
          <p:nvPr/>
        </p:nvSpPr>
        <p:spPr>
          <a:xfrm>
            <a:off x="10491199" y="2911249"/>
            <a:ext cx="1612976" cy="400110"/>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cs typeface="Calibri" panose="020F0502020204030204" pitchFamily="34" charset="0"/>
              </a:rPr>
              <a:t>sciences</a:t>
            </a:r>
          </a:p>
        </p:txBody>
      </p:sp>
      <p:pic>
        <p:nvPicPr>
          <p:cNvPr id="43" name="Picture 42">
            <a:extLst>
              <a:ext uri="{FF2B5EF4-FFF2-40B4-BE49-F238E27FC236}">
                <a16:creationId xmlns:a16="http://schemas.microsoft.com/office/drawing/2014/main" id="{2636C736-407A-44E0-947E-BAF6E940E4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4632" y="3381308"/>
            <a:ext cx="1053003" cy="927959"/>
          </a:xfrm>
          <a:prstGeom prst="rect">
            <a:avLst/>
          </a:prstGeom>
        </p:spPr>
      </p:pic>
      <p:pic>
        <p:nvPicPr>
          <p:cNvPr id="45" name="Picture 2" descr="http://www.clker.com/cliparts/w/d/u/B/w/V/stamp1-md.png">
            <a:hlinkClick r:id="" action="ppaction://noaction">
              <a:snd r:embed="rId3" name="CUIDAR.wav"/>
            </a:hlinkClick>
            <a:extLst>
              <a:ext uri="{FF2B5EF4-FFF2-40B4-BE49-F238E27FC236}">
                <a16:creationId xmlns:a16="http://schemas.microsoft.com/office/drawing/2014/main" id="{01C01C4A-EDE7-4333-B15A-0BF5A3C81A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10412775" y="4201468"/>
            <a:ext cx="1572502" cy="142475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BAA0654B-C00A-4110-98DA-2E6B693C1DF5}"/>
              </a:ext>
            </a:extLst>
          </p:cNvPr>
          <p:cNvSpPr txBox="1"/>
          <p:nvPr/>
        </p:nvSpPr>
        <p:spPr>
          <a:xfrm rot="21305855">
            <a:off x="10385173" y="4707894"/>
            <a:ext cx="1612976"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centre</a:t>
            </a:r>
          </a:p>
        </p:txBody>
      </p:sp>
    </p:spTree>
    <p:extLst>
      <p:ext uri="{BB962C8B-B14F-4D97-AF65-F5344CB8AC3E}">
        <p14:creationId xmlns:p14="http://schemas.microsoft.com/office/powerpoint/2010/main" val="24974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3" grpId="0"/>
      <p:bldP spid="29" grpId="0"/>
      <p:bldP spid="32" grpId="0"/>
      <p:bldP spid="36" grpId="0"/>
      <p:bldP spid="26" grpId="0"/>
      <p:bldP spid="31" grpId="0"/>
      <p:bldP spid="33" grpId="0"/>
      <p:bldP spid="42"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26013" cy="647577"/>
          </a:xfrm>
        </p:spPr>
        <p:txBody>
          <a:bodyPr>
            <a:noAutofit/>
          </a:bodyPr>
          <a:lstStyle/>
          <a:p>
            <a:r>
              <a:rPr lang="en-GB" sz="2800" b="1" dirty="0">
                <a:solidFill>
                  <a:schemeClr val="bg1"/>
                </a:solidFill>
              </a:rPr>
              <a:t>Vocabulario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415" y="1349027"/>
            <a:ext cx="3670433" cy="3670433"/>
          </a:xfrm>
          <a:prstGeom prst="rect">
            <a:avLst/>
          </a:prstGeom>
        </p:spPr>
      </p:pic>
      <p:sp>
        <p:nvSpPr>
          <p:cNvPr id="3" name="Rounded Rectangle 2"/>
          <p:cNvSpPr/>
          <p:nvPr/>
        </p:nvSpPr>
        <p:spPr>
          <a:xfrm>
            <a:off x="5147319" y="665689"/>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el norte</a:t>
            </a:r>
          </a:p>
        </p:txBody>
      </p:sp>
      <p:sp>
        <p:nvSpPr>
          <p:cNvPr id="13" name="Rounded Rectangle 12"/>
          <p:cNvSpPr/>
          <p:nvPr/>
        </p:nvSpPr>
        <p:spPr>
          <a:xfrm>
            <a:off x="5147318" y="665688"/>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A5EAC"/>
                </a:solidFill>
              </a:rPr>
              <a:t>el n_ _ _ _</a:t>
            </a:r>
          </a:p>
        </p:txBody>
      </p:sp>
      <p:sp>
        <p:nvSpPr>
          <p:cNvPr id="14" name="Rounded Rectangle 13"/>
          <p:cNvSpPr/>
          <p:nvPr/>
        </p:nvSpPr>
        <p:spPr>
          <a:xfrm>
            <a:off x="4900996" y="5182604"/>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el sur</a:t>
            </a:r>
          </a:p>
        </p:txBody>
      </p:sp>
      <p:sp>
        <p:nvSpPr>
          <p:cNvPr id="15" name="Rounded Rectangle 14"/>
          <p:cNvSpPr/>
          <p:nvPr/>
        </p:nvSpPr>
        <p:spPr>
          <a:xfrm>
            <a:off x="4900996" y="5182603"/>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A5EAC"/>
                </a:solidFill>
              </a:rPr>
              <a:t>el s_ _ </a:t>
            </a:r>
          </a:p>
        </p:txBody>
      </p:sp>
      <p:sp>
        <p:nvSpPr>
          <p:cNvPr id="4" name="Rounded Rectangle 3"/>
          <p:cNvSpPr/>
          <p:nvPr/>
        </p:nvSpPr>
        <p:spPr>
          <a:xfrm>
            <a:off x="8556978" y="2845576"/>
            <a:ext cx="2302933"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A5EAC"/>
                </a:solidFill>
              </a:rPr>
              <a:t>el este</a:t>
            </a:r>
          </a:p>
        </p:txBody>
      </p:sp>
      <p:sp>
        <p:nvSpPr>
          <p:cNvPr id="17" name="Rounded Rectangle 16"/>
          <p:cNvSpPr/>
          <p:nvPr/>
        </p:nvSpPr>
        <p:spPr>
          <a:xfrm>
            <a:off x="1813352" y="2845576"/>
            <a:ext cx="2302933"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A5EAC"/>
                </a:solidFill>
              </a:rPr>
              <a:t>el oeste</a:t>
            </a:r>
          </a:p>
        </p:txBody>
      </p:sp>
    </p:spTree>
    <p:extLst>
      <p:ext uri="{BB962C8B-B14F-4D97-AF65-F5344CB8AC3E}">
        <p14:creationId xmlns:p14="http://schemas.microsoft.com/office/powerpoint/2010/main" val="12088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26013" cy="647577"/>
          </a:xfrm>
        </p:spPr>
        <p:txBody>
          <a:bodyPr>
            <a:noAutofit/>
          </a:bodyPr>
          <a:lstStyle/>
          <a:p>
            <a:r>
              <a:rPr lang="en-GB" sz="2800" b="1" dirty="0">
                <a:solidFill>
                  <a:schemeClr val="bg1"/>
                </a:solidFill>
              </a:rPr>
              <a:t>Vocabulario</a:t>
            </a:r>
          </a:p>
        </p:txBody>
      </p:sp>
      <p:sp>
        <p:nvSpPr>
          <p:cNvPr id="10" name="Rounded Rectangle 3">
            <a:extLst>
              <a:ext uri="{FF2B5EF4-FFF2-40B4-BE49-F238E27FC236}">
                <a16:creationId xmlns:a16="http://schemas.microsoft.com/office/drawing/2014/main" id="{128FE639-2B92-4562-8903-E818813044E2}"/>
              </a:ext>
            </a:extLst>
          </p:cNvPr>
          <p:cNvSpPr/>
          <p:nvPr/>
        </p:nvSpPr>
        <p:spPr>
          <a:xfrm>
            <a:off x="1313006"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delante</a:t>
            </a:r>
            <a:endParaRPr lang="en-GB" sz="3200" dirty="0">
              <a:solidFill>
                <a:srgbClr val="3A5EAC"/>
              </a:solidFill>
            </a:endParaRPr>
          </a:p>
        </p:txBody>
      </p:sp>
      <p:sp>
        <p:nvSpPr>
          <p:cNvPr id="11" name="Rounded Rectangle 3">
            <a:extLst>
              <a:ext uri="{FF2B5EF4-FFF2-40B4-BE49-F238E27FC236}">
                <a16:creationId xmlns:a16="http://schemas.microsoft.com/office/drawing/2014/main" id="{FB255C7F-43A1-438F-9E9C-DA9EB923CF3F}"/>
              </a:ext>
            </a:extLst>
          </p:cNvPr>
          <p:cNvSpPr/>
          <p:nvPr/>
        </p:nvSpPr>
        <p:spPr>
          <a:xfrm>
            <a:off x="7870808" y="1327019"/>
            <a:ext cx="2595436"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3A5EAC"/>
                </a:solidFill>
              </a:rPr>
              <a:t>detrás</a:t>
            </a:r>
            <a:endParaRPr lang="en-GB" sz="3200" dirty="0">
              <a:solidFill>
                <a:srgbClr val="3A5EAC"/>
              </a:solidFill>
            </a:endParaRPr>
          </a:p>
        </p:txBody>
      </p:sp>
      <p:pic>
        <p:nvPicPr>
          <p:cNvPr id="12" name="Picture 11" descr="A brown box with a black background&#10;&#10;Description automatically generated">
            <a:extLst>
              <a:ext uri="{FF2B5EF4-FFF2-40B4-BE49-F238E27FC236}">
                <a16:creationId xmlns:a16="http://schemas.microsoft.com/office/drawing/2014/main" id="{C4B9DF28-2C48-4F85-A998-6F6A5F772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73" y="2492850"/>
            <a:ext cx="3984173" cy="2900976"/>
          </a:xfrm>
          <a:prstGeom prst="rect">
            <a:avLst/>
          </a:prstGeom>
        </p:spPr>
      </p:pic>
      <p:pic>
        <p:nvPicPr>
          <p:cNvPr id="22" name="Picture 21" descr="A black background with white eyes&#10;&#10;Description automatically generated">
            <a:extLst>
              <a:ext uri="{FF2B5EF4-FFF2-40B4-BE49-F238E27FC236}">
                <a16:creationId xmlns:a16="http://schemas.microsoft.com/office/drawing/2014/main" id="{5C5F6372-459C-42C4-8D73-13CC93803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957" y="3155694"/>
            <a:ext cx="1372851" cy="2182918"/>
          </a:xfrm>
          <a:prstGeom prst="rect">
            <a:avLst/>
          </a:prstGeom>
        </p:spPr>
      </p:pic>
      <p:pic>
        <p:nvPicPr>
          <p:cNvPr id="26" name="Picture 25" descr="A black and white cat face with white eyes&#10;&#10;Description automatically generated">
            <a:extLst>
              <a:ext uri="{FF2B5EF4-FFF2-40B4-BE49-F238E27FC236}">
                <a16:creationId xmlns:a16="http://schemas.microsoft.com/office/drawing/2014/main" id="{7BFBBBD7-D532-46D3-89B7-5F0CAB936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9718" y="3537750"/>
            <a:ext cx="2713430" cy="2344573"/>
          </a:xfrm>
          <a:prstGeom prst="rect">
            <a:avLst/>
          </a:prstGeom>
        </p:spPr>
      </p:pic>
      <p:pic>
        <p:nvPicPr>
          <p:cNvPr id="29" name="Picture 28" descr="A brown box with a black background&#10;&#10;Description automatically generated">
            <a:extLst>
              <a:ext uri="{FF2B5EF4-FFF2-40B4-BE49-F238E27FC236}">
                <a16:creationId xmlns:a16="http://schemas.microsoft.com/office/drawing/2014/main" id="{897120CF-AB5D-41C9-89B5-A6BC41078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382" y="2796665"/>
            <a:ext cx="3984173" cy="2900976"/>
          </a:xfrm>
          <a:prstGeom prst="rect">
            <a:avLst/>
          </a:prstGeom>
        </p:spPr>
      </p:pic>
      <p:sp>
        <p:nvSpPr>
          <p:cNvPr id="30" name="TextBox 29">
            <a:extLst>
              <a:ext uri="{FF2B5EF4-FFF2-40B4-BE49-F238E27FC236}">
                <a16:creationId xmlns:a16="http://schemas.microsoft.com/office/drawing/2014/main" id="{971D3867-DF85-4B65-9693-3E9B2E033E5B}"/>
              </a:ext>
            </a:extLst>
          </p:cNvPr>
          <p:cNvSpPr txBox="1"/>
          <p:nvPr/>
        </p:nvSpPr>
        <p:spPr>
          <a:xfrm>
            <a:off x="1373895" y="5787179"/>
            <a:ext cx="2885349" cy="461665"/>
          </a:xfrm>
          <a:prstGeom prst="rect">
            <a:avLst/>
          </a:prstGeom>
          <a:noFill/>
        </p:spPr>
        <p:txBody>
          <a:bodyPr wrap="square" rtlCol="0">
            <a:spAutoFit/>
          </a:bodyPr>
          <a:lstStyle/>
          <a:p>
            <a:pPr algn="ctr"/>
            <a:r>
              <a:rPr lang="en-GB" sz="2400" dirty="0"/>
              <a:t>[in front]</a:t>
            </a:r>
          </a:p>
        </p:txBody>
      </p:sp>
      <p:sp>
        <p:nvSpPr>
          <p:cNvPr id="31" name="TextBox 30">
            <a:extLst>
              <a:ext uri="{FF2B5EF4-FFF2-40B4-BE49-F238E27FC236}">
                <a16:creationId xmlns:a16="http://schemas.microsoft.com/office/drawing/2014/main" id="{CF64E5F8-AE25-4055-B4C0-A8A1474BC44F}"/>
              </a:ext>
            </a:extLst>
          </p:cNvPr>
          <p:cNvSpPr txBox="1"/>
          <p:nvPr/>
        </p:nvSpPr>
        <p:spPr>
          <a:xfrm>
            <a:off x="7870808" y="5787179"/>
            <a:ext cx="2885349" cy="461665"/>
          </a:xfrm>
          <a:prstGeom prst="rect">
            <a:avLst/>
          </a:prstGeom>
          <a:noFill/>
        </p:spPr>
        <p:txBody>
          <a:bodyPr wrap="square" rtlCol="0">
            <a:spAutoFit/>
          </a:bodyPr>
          <a:lstStyle/>
          <a:p>
            <a:pPr algn="ctr"/>
            <a:r>
              <a:rPr lang="en-GB" sz="2400" dirty="0"/>
              <a:t>[behind]</a:t>
            </a:r>
          </a:p>
        </p:txBody>
      </p:sp>
    </p:spTree>
    <p:extLst>
      <p:ext uri="{BB962C8B-B14F-4D97-AF65-F5344CB8AC3E}">
        <p14:creationId xmlns:p14="http://schemas.microsoft.com/office/powerpoint/2010/main" val="26052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0" grpId="0"/>
      <p:bldP spid="31"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5862</Words>
  <Application>Microsoft Office PowerPoint</Application>
  <PresentationFormat>Widescreen</PresentationFormat>
  <Paragraphs>870</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Century Gothic</vt:lpstr>
      <vt:lpstr>NCELP_German_2022</vt:lpstr>
      <vt:lpstr>PowerPoint Presentation</vt:lpstr>
      <vt:lpstr>Inicio</vt:lpstr>
      <vt:lpstr>Fonética</vt:lpstr>
      <vt:lpstr>Fonética</vt:lpstr>
      <vt:lpstr>Fonética</vt:lpstr>
      <vt:lpstr>¿CE, CI, CUE o CUI? </vt:lpstr>
      <vt:lpstr>¿CE, CI, CUE o CUI? </vt:lpstr>
      <vt:lpstr>Vocabulario</vt:lpstr>
      <vt:lpstr>Vocabulario</vt:lpstr>
      <vt:lpstr>Vocabulario</vt:lpstr>
      <vt:lpstr>Vocabulario</vt:lpstr>
      <vt:lpstr>Vocabulario</vt:lpstr>
      <vt:lpstr>Vocabulario</vt:lpstr>
      <vt:lpstr>Vocabulario</vt:lpstr>
      <vt:lpstr>Talking about places and locations Using ‘del’ and ‘de la’ with adjectives</vt:lpstr>
      <vt:lpstr>Talking about places and locations Using ‘del’ and ‘de la’ with adjectives</vt:lpstr>
      <vt:lpstr>¿Es necesario ‘del’ o ‘de la’?</vt:lpstr>
      <vt:lpstr>leer</vt:lpstr>
      <vt:lpstr>¿Dónde está?</vt:lpstr>
      <vt:lpstr>Describe las imágenes.  Completa las seis frases en español.</vt:lpstr>
      <vt:lpstr>escribir</vt:lpstr>
      <vt:lpstr>PowerPoint Presentation</vt:lpstr>
      <vt:lpstr>Identifica la palabra correcta.</vt:lpstr>
      <vt:lpstr>Daniel habla de la escuela. ¿Cuál es la palabra correcta?</vt:lpstr>
      <vt:lpstr>Vocabulario</vt:lpstr>
      <vt:lpstr>Talking about places and locations Using verb ‘estamos’ and ‘están’</vt:lpstr>
      <vt:lpstr>Talking about places and locations</vt:lpstr>
      <vt:lpstr>Pep is texting someone. He’s saying where he and his friends are in Madrid. He also says where other friends are.</vt:lpstr>
      <vt:lpstr>¿Dónde está Wally?</vt:lpstr>
      <vt:lpstr>En Madrid</vt:lpstr>
      <vt:lpstr>En Madrid (1/2)</vt:lpstr>
      <vt:lpstr>En Madrid (2/2)</vt:lpstr>
      <vt:lpstr>En Madrid</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29</cp:revision>
  <dcterms:created xsi:type="dcterms:W3CDTF">2024-05-06T13:42:21Z</dcterms:created>
  <dcterms:modified xsi:type="dcterms:W3CDTF">2024-05-07T06:50:35Z</dcterms:modified>
</cp:coreProperties>
</file>