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419" r:id="rId3"/>
    <p:sldId id="264" r:id="rId4"/>
    <p:sldId id="265" r:id="rId5"/>
    <p:sldId id="373" r:id="rId6"/>
    <p:sldId id="421" r:id="rId7"/>
    <p:sldId id="422" r:id="rId8"/>
    <p:sldId id="423" r:id="rId9"/>
    <p:sldId id="301" r:id="rId10"/>
    <p:sldId id="259" r:id="rId11"/>
    <p:sldId id="285" r:id="rId12"/>
    <p:sldId id="274" r:id="rId13"/>
    <p:sldId id="275" r:id="rId14"/>
    <p:sldId id="302" r:id="rId15"/>
    <p:sldId id="283" r:id="rId16"/>
    <p:sldId id="273" r:id="rId17"/>
    <p:sldId id="425" r:id="rId18"/>
    <p:sldId id="305" r:id="rId19"/>
    <p:sldId id="307" r:id="rId20"/>
    <p:sldId id="306" r:id="rId21"/>
    <p:sldId id="426" r:id="rId22"/>
    <p:sldId id="427" r:id="rId23"/>
    <p:sldId id="420" r:id="rId24"/>
    <p:sldId id="362" r:id="rId25"/>
    <p:sldId id="429" r:id="rId26"/>
    <p:sldId id="428" r:id="rId27"/>
    <p:sldId id="424" r:id="rId28"/>
    <p:sldId id="848" r:id="rId29"/>
    <p:sldId id="430" r:id="rId30"/>
    <p:sldId id="849" r:id="rId31"/>
    <p:sldId id="850" r:id="rId32"/>
    <p:sldId id="328" r:id="rId33"/>
    <p:sldId id="336" r:id="rId34"/>
    <p:sldId id="335" r:id="rId35"/>
    <p:sldId id="339" r:id="rId36"/>
    <p:sldId id="338" r:id="rId37"/>
    <p:sldId id="41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0"/>
    <a:srgbClr val="385F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0" autoAdjust="0"/>
    <p:restoredTop sz="70858" autoAdjust="0"/>
  </p:normalViewPr>
  <p:slideViewPr>
    <p:cSldViewPr snapToGrid="0">
      <p:cViewPr>
        <p:scale>
          <a:sx n="80" d="100"/>
          <a:sy n="80" d="100"/>
        </p:scale>
        <p:origin x="1158"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408FA1-0ECC-42A4-88A2-7BE3867C4427}" type="datetimeFigureOut">
              <a:rPr lang="en-GB" smtClean="0"/>
              <a:t>20/04/2024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DE1EA-F2BE-44CD-A4D2-00FB0A86A89B}" type="slidenum">
              <a:rPr lang="en-GB" smtClean="0"/>
              <a:t>‹#›</a:t>
            </a:fld>
            <a:endParaRPr lang="en-GB"/>
          </a:p>
        </p:txBody>
      </p:sp>
    </p:spTree>
    <p:extLst>
      <p:ext uri="{BB962C8B-B14F-4D97-AF65-F5344CB8AC3E}">
        <p14:creationId xmlns:p14="http://schemas.microsoft.com/office/powerpoint/2010/main" val="56509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Edexcel list does not have </a:t>
            </a:r>
            <a:r>
              <a:rPr lang="en-GB" b="1" u="sng" dirty="0" err="1">
                <a:solidFill>
                  <a:srgbClr val="FF0000"/>
                </a:solidFill>
              </a:rPr>
              <a:t>sacar</a:t>
            </a:r>
            <a:r>
              <a:rPr lang="en-GB" b="1" u="sng" dirty="0">
                <a:solidFill>
                  <a:srgbClr val="FF0000"/>
                </a:solidFill>
              </a:rPr>
              <a:t>.</a:t>
            </a:r>
            <a:r>
              <a:rPr lang="en-GB" b="1" u="none" dirty="0">
                <a:solidFill>
                  <a:srgbClr val="FF0000"/>
                </a:solidFill>
              </a:rPr>
              <a:t> NB: it has the phrase ‘</a:t>
            </a:r>
            <a:r>
              <a:rPr lang="en-GB" b="1" u="none" dirty="0" err="1">
                <a:solidFill>
                  <a:srgbClr val="FF0000"/>
                </a:solidFill>
              </a:rPr>
              <a:t>sacar</a:t>
            </a:r>
            <a:r>
              <a:rPr lang="en-GB" b="1" u="none" dirty="0">
                <a:solidFill>
                  <a:srgbClr val="FF0000"/>
                </a:solidFill>
              </a:rPr>
              <a:t> </a:t>
            </a:r>
            <a:r>
              <a:rPr lang="en-GB" b="1" u="none" dirty="0" err="1">
                <a:solidFill>
                  <a:srgbClr val="FF0000"/>
                </a:solidFill>
              </a:rPr>
              <a:t>buenas</a:t>
            </a:r>
            <a:r>
              <a:rPr lang="en-GB" b="1" u="none" dirty="0">
                <a:solidFill>
                  <a:srgbClr val="FF0000"/>
                </a:solidFill>
              </a:rPr>
              <a:t>/malas </a:t>
            </a:r>
            <a:r>
              <a:rPr lang="en-GB" b="1" u="none" dirty="0" err="1">
                <a:solidFill>
                  <a:srgbClr val="FF0000"/>
                </a:solidFill>
              </a:rPr>
              <a:t>notas</a:t>
            </a:r>
            <a:r>
              <a:rPr lang="en-GB" b="1" u="none" dirty="0">
                <a:solidFill>
                  <a:srgbClr val="FF0000"/>
                </a:solidFill>
              </a:rPr>
              <a:t>’ but not the more general meaning of ‘</a:t>
            </a:r>
            <a:r>
              <a:rPr lang="en-GB" b="1" u="none" dirty="0" err="1">
                <a:solidFill>
                  <a:srgbClr val="FF0000"/>
                </a:solidFill>
              </a:rPr>
              <a:t>sacar</a:t>
            </a:r>
            <a:r>
              <a:rPr lang="en-GB" b="1" u="none" dirty="0">
                <a:solidFill>
                  <a:srgbClr val="FF0000"/>
                </a:solidFill>
              </a:rPr>
              <a:t>’.</a:t>
            </a:r>
            <a:br>
              <a:rPr lang="en-GB" b="1" dirty="0">
                <a:solidFill>
                  <a:srgbClr val="FF0000"/>
                </a:solidFill>
              </a:rPr>
            </a:br>
            <a:br>
              <a:rPr lang="en-GB" b="1" u="sng"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indent="0">
              <a:buFont typeface="Arial" panose="020B0604020202020204" pitchFamily="34" charset="0"/>
              <a:buNone/>
            </a:pPr>
            <a:r>
              <a:rPr lang="en-GB" dirty="0"/>
              <a:t>Consolidation of </a:t>
            </a:r>
            <a:r>
              <a:rPr lang="en-GB" b="0" dirty="0"/>
              <a:t>SSCs [</a:t>
            </a:r>
            <a:r>
              <a:rPr lang="en-GB" sz="1200" b="0" i="0" kern="1200" dirty="0">
                <a:solidFill>
                  <a:schemeClr val="tx1"/>
                </a:solidFill>
                <a:effectLst/>
                <a:latin typeface="+mn-lt"/>
                <a:ea typeface="+mn-ea"/>
                <a:cs typeface="+mn-cs"/>
              </a:rPr>
              <a:t>ca</a:t>
            </a:r>
            <a:r>
              <a:rPr lang="en-GB" b="0" dirty="0"/>
              <a:t>]</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co</a:t>
            </a:r>
            <a:r>
              <a:rPr lang="en-GB" b="0" dirty="0"/>
              <a:t>]</a:t>
            </a:r>
            <a:r>
              <a:rPr lang="en-GB" sz="1200" b="0" i="0" kern="120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cu</a:t>
            </a:r>
            <a:r>
              <a:rPr lang="en-GB" b="0" dirty="0"/>
              <a:t>]</a:t>
            </a:r>
            <a:r>
              <a:rPr lang="en-GB" sz="1200" b="0" i="0" kern="1200" dirty="0">
                <a:solidFill>
                  <a:schemeClr val="tx1"/>
                </a:solidFill>
                <a:effectLst/>
                <a:latin typeface="+mn-lt"/>
                <a:ea typeface="+mn-ea"/>
                <a:cs typeface="+mn-cs"/>
              </a:rPr>
              <a:t> 'hard C'</a:t>
            </a:r>
            <a:endParaRPr lang="en-GB" b="0" dirty="0"/>
          </a:p>
          <a:p>
            <a:pPr marL="0" indent="0">
              <a:buFont typeface="Arial" panose="020B0604020202020204" pitchFamily="34" charset="0"/>
              <a:buNone/>
            </a:pPr>
            <a:r>
              <a:rPr lang="en-GB" b="0" dirty="0"/>
              <a:t>Introduction</a:t>
            </a:r>
            <a:r>
              <a:rPr lang="en-GB" b="0" baseline="0" dirty="0"/>
              <a:t> of </a:t>
            </a:r>
            <a:r>
              <a:rPr lang="en-GB" b="0" dirty="0"/>
              <a:t>DEBER - </a:t>
            </a:r>
            <a:r>
              <a:rPr lang="en-GB" b="0" dirty="0" err="1"/>
              <a:t>debo</a:t>
            </a:r>
            <a:r>
              <a:rPr lang="en-GB" b="0" dirty="0"/>
              <a:t>, </a:t>
            </a:r>
            <a:r>
              <a:rPr lang="en-GB" b="0" dirty="0" err="1"/>
              <a:t>debes</a:t>
            </a:r>
            <a:r>
              <a:rPr lang="en-GB" b="0" dirty="0"/>
              <a:t>, debe (+ infinitive)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7.2.2.3</a:t>
            </a:r>
            <a:r>
              <a:rPr lang="en-GB" sz="1200" b="1" kern="1200" baseline="0" dirty="0">
                <a:solidFill>
                  <a:schemeClr val="tx1"/>
                </a:solidFill>
                <a:effectLst/>
                <a:latin typeface="+mn-lt"/>
                <a:ea typeface="+mn-ea"/>
                <a:cs typeface="+mn-cs"/>
              </a:rPr>
              <a:t> (introduce) </a:t>
            </a:r>
            <a:r>
              <a:rPr lang="en-GB" sz="1200" kern="1200" dirty="0">
                <a:solidFill>
                  <a:schemeClr val="tx1"/>
                </a:solidFill>
                <a:effectLst/>
                <a:latin typeface="+mn-lt"/>
                <a:ea typeface="+mn-ea"/>
                <a:cs typeface="+mn-cs"/>
              </a:rPr>
              <a:t>lunes [1370]; martes [3101]; </a:t>
            </a:r>
            <a:r>
              <a:rPr lang="en-GB" sz="1200" kern="1200" dirty="0" err="1">
                <a:solidFill>
                  <a:schemeClr val="tx1"/>
                </a:solidFill>
                <a:effectLst/>
                <a:latin typeface="+mn-lt"/>
                <a:ea typeface="+mn-ea"/>
                <a:cs typeface="+mn-cs"/>
              </a:rPr>
              <a:t>miércoles</a:t>
            </a:r>
            <a:r>
              <a:rPr lang="en-GB" sz="1200" kern="1200" dirty="0">
                <a:solidFill>
                  <a:schemeClr val="tx1"/>
                </a:solidFill>
                <a:effectLst/>
                <a:latin typeface="+mn-lt"/>
                <a:ea typeface="+mn-ea"/>
                <a:cs typeface="+mn-cs"/>
              </a:rPr>
              <a:t> [1816]; </a:t>
            </a:r>
            <a:r>
              <a:rPr lang="en-GB" sz="1200" kern="1200" dirty="0" err="1">
                <a:solidFill>
                  <a:schemeClr val="tx1"/>
                </a:solidFill>
                <a:effectLst/>
                <a:latin typeface="+mn-lt"/>
                <a:ea typeface="+mn-ea"/>
                <a:cs typeface="+mn-cs"/>
              </a:rPr>
              <a:t>jueves</a:t>
            </a:r>
            <a:r>
              <a:rPr lang="en-GB" sz="1200" kern="1200" dirty="0">
                <a:solidFill>
                  <a:schemeClr val="tx1"/>
                </a:solidFill>
                <a:effectLst/>
                <a:latin typeface="+mn-lt"/>
                <a:ea typeface="+mn-ea"/>
                <a:cs typeface="+mn-cs"/>
              </a:rPr>
              <a:t> [1650]; </a:t>
            </a:r>
            <a:r>
              <a:rPr lang="en-GB" sz="1200" kern="1200" dirty="0" err="1">
                <a:solidFill>
                  <a:schemeClr val="tx1"/>
                </a:solidFill>
                <a:effectLst/>
                <a:latin typeface="+mn-lt"/>
                <a:ea typeface="+mn-ea"/>
                <a:cs typeface="+mn-cs"/>
              </a:rPr>
              <a:t>viernes</a:t>
            </a:r>
            <a:r>
              <a:rPr lang="en-GB" sz="1200" kern="1200" dirty="0">
                <a:solidFill>
                  <a:schemeClr val="tx1"/>
                </a:solidFill>
                <a:effectLst/>
                <a:latin typeface="+mn-lt"/>
                <a:ea typeface="+mn-ea"/>
                <a:cs typeface="+mn-cs"/>
              </a:rPr>
              <a:t> [1259]; </a:t>
            </a:r>
            <a:r>
              <a:rPr lang="en-GB" sz="1200" kern="1200" dirty="0" err="1">
                <a:solidFill>
                  <a:schemeClr val="tx1"/>
                </a:solidFill>
                <a:effectLst/>
                <a:latin typeface="+mn-lt"/>
                <a:ea typeface="+mn-ea"/>
                <a:cs typeface="+mn-cs"/>
              </a:rPr>
              <a:t>sábado</a:t>
            </a:r>
            <a:r>
              <a:rPr lang="en-GB" sz="1200" kern="1200" dirty="0">
                <a:solidFill>
                  <a:schemeClr val="tx1"/>
                </a:solidFill>
                <a:effectLst/>
                <a:latin typeface="+mn-lt"/>
                <a:ea typeface="+mn-ea"/>
                <a:cs typeface="+mn-cs"/>
              </a:rPr>
              <a:t> [1179]; </a:t>
            </a:r>
            <a:r>
              <a:rPr lang="en-GB" sz="1200" kern="1200" dirty="0" err="1">
                <a:solidFill>
                  <a:schemeClr val="tx1"/>
                </a:solidFill>
                <a:effectLst/>
                <a:latin typeface="+mn-lt"/>
                <a:ea typeface="+mn-ea"/>
                <a:cs typeface="+mn-cs"/>
              </a:rPr>
              <a:t>domingo</a:t>
            </a:r>
            <a:r>
              <a:rPr lang="en-GB" sz="1200" kern="1200" dirty="0">
                <a:solidFill>
                  <a:schemeClr val="tx1"/>
                </a:solidFill>
                <a:effectLst/>
                <a:latin typeface="+mn-lt"/>
                <a:ea typeface="+mn-ea"/>
                <a:cs typeface="+mn-cs"/>
              </a:rPr>
              <a:t> [693] (pre-learnt)</a:t>
            </a:r>
          </a:p>
          <a:p>
            <a:r>
              <a:rPr lang="es-ES" sz="1200" kern="1200" dirty="0">
                <a:solidFill>
                  <a:schemeClr val="tx1"/>
                </a:solidFill>
                <a:effectLst/>
                <a:latin typeface="+mn-lt"/>
                <a:ea typeface="+mn-ea"/>
                <a:cs typeface="+mn-cs"/>
              </a:rPr>
              <a:t>deber [71]; debo; debes; debe; organizar [1053]; lavar [1676] sacar [273]; limpiar [1713]; suelo [552]; basura [2479]; ropa [782];</a:t>
            </a:r>
            <a:r>
              <a:rPr lang="es-ES" sz="1200" kern="1200" baseline="0" dirty="0">
                <a:solidFill>
                  <a:schemeClr val="tx1"/>
                </a:solidFill>
                <a:effectLst/>
                <a:latin typeface="+mn-lt"/>
                <a:ea typeface="+mn-ea"/>
                <a:cs typeface="+mn-cs"/>
              </a:rPr>
              <a:t> aunque [131]; otro [35]; si [36].</a:t>
            </a:r>
            <a:endParaRPr lang="es-ES" sz="1200" kern="1200" dirty="0">
              <a:solidFill>
                <a:schemeClr val="tx1"/>
              </a:solidFill>
              <a:effectLst/>
              <a:latin typeface="+mn-lt"/>
              <a:ea typeface="+mn-ea"/>
              <a:cs typeface="+mn-cs"/>
            </a:endParaRPr>
          </a:p>
          <a:p>
            <a:r>
              <a:rPr lang="en-GB" b="1" dirty="0"/>
              <a:t>7.2.1.5 (revisit) </a:t>
            </a:r>
            <a:r>
              <a:rPr lang="es-ES" sz="1200" b="0" i="0" u="none" strike="noStrike" kern="1200" dirty="0">
                <a:solidFill>
                  <a:schemeClr val="tx1"/>
                </a:solidFill>
                <a:effectLst/>
                <a:latin typeface="+mn-lt"/>
                <a:ea typeface="+mn-ea"/>
                <a:cs typeface="+mn-cs"/>
              </a:rPr>
              <a:t>trabajar [174]; buscar [179]; descansar [1749]; preparar [570]; comida [906]; animal [322]; pasar [68]; tiempo [80]; campo [342]; junto[s] [149]; solo [181]</a:t>
            </a:r>
          </a:p>
          <a:p>
            <a:r>
              <a:rPr lang="en-GB" b="1" dirty="0"/>
              <a:t>7.1.2.7</a:t>
            </a:r>
            <a:r>
              <a:rPr lang="en-GB" b="1" baseline="0" dirty="0"/>
              <a:t> (revisit) </a:t>
            </a:r>
            <a:r>
              <a:rPr lang="es-ES" sz="1200" b="0" i="0" u="none" strike="noStrike" kern="1200" dirty="0">
                <a:solidFill>
                  <a:schemeClr val="tx1"/>
                </a:solidFill>
                <a:effectLst/>
                <a:latin typeface="+mn-lt"/>
                <a:ea typeface="+mn-ea"/>
                <a:cs typeface="+mn-cs"/>
              </a:rPr>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introduce </a:t>
            </a:r>
            <a:r>
              <a:rPr lang="en-GB" dirty="0"/>
              <a:t>the meaning of ‘</a:t>
            </a:r>
            <a:r>
              <a:rPr lang="en-GB" dirty="0" err="1"/>
              <a:t>deber</a:t>
            </a:r>
            <a:r>
              <a:rPr lang="en-GB" dirty="0"/>
              <a:t>’; to present the 1</a:t>
            </a:r>
            <a:r>
              <a:rPr lang="en-GB" baseline="30000" dirty="0"/>
              <a:t>st</a:t>
            </a:r>
            <a:r>
              <a:rPr lang="en-GB" dirty="0"/>
              <a:t> and the 3</a:t>
            </a:r>
            <a:r>
              <a:rPr lang="en-GB" baseline="30000" dirty="0"/>
              <a:t>rd</a:t>
            </a:r>
            <a:r>
              <a:rPr lang="en-GB" dirty="0"/>
              <a:t> person singular forms of this newly introduced modal verb.</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[1/4]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debo</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a:solidFill>
                  <a:schemeClr val="tx1"/>
                </a:solidFill>
                <a:effectLst/>
                <a:latin typeface="+mn-lt"/>
                <a:ea typeface="+mn-ea"/>
                <a:cs typeface="+mn-cs"/>
              </a:rPr>
              <a:t>debe’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meanings from the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B90784-656C-4BA6-90F8-11FF7804BF12}" type="slidenum">
              <a:rPr lang="en-GB" smtClean="0"/>
              <a:t>11</a:t>
            </a:fld>
            <a:endParaRPr lang="en-GB"/>
          </a:p>
        </p:txBody>
      </p:sp>
    </p:spTree>
    <p:extLst>
      <p:ext uri="{BB962C8B-B14F-4D97-AF65-F5344CB8AC3E}">
        <p14:creationId xmlns:p14="http://schemas.microsoft.com/office/powerpoint/2010/main" val="349643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1</a:t>
            </a:r>
            <a:r>
              <a:rPr lang="en-GB" baseline="30000" dirty="0"/>
              <a:t>st</a:t>
            </a:r>
            <a:r>
              <a:rPr lang="en-GB" dirty="0"/>
              <a:t> person and 3</a:t>
            </a:r>
            <a:r>
              <a:rPr lang="en-GB" baseline="30000" dirty="0"/>
              <a:t>rd</a:t>
            </a:r>
            <a:r>
              <a:rPr lang="en-GB" dirty="0"/>
              <a:t> person singular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12</a:t>
            </a:fld>
            <a:endParaRPr lang="en-GB"/>
          </a:p>
        </p:txBody>
      </p:sp>
    </p:spTree>
    <p:extLst>
      <p:ext uri="{BB962C8B-B14F-4D97-AF65-F5344CB8AC3E}">
        <p14:creationId xmlns:p14="http://schemas.microsoft.com/office/powerpoint/2010/main" val="3312168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1</a:t>
            </a:r>
            <a:r>
              <a:rPr lang="en-GB" baseline="30000" dirty="0"/>
              <a:t>st</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p:txBody>
      </p:sp>
      <p:sp>
        <p:nvSpPr>
          <p:cNvPr id="4" name="Slide Number Placeholder 3"/>
          <p:cNvSpPr>
            <a:spLocks noGrp="1"/>
          </p:cNvSpPr>
          <p:nvPr>
            <p:ph type="sldNum" sz="quarter" idx="10"/>
          </p:nvPr>
        </p:nvSpPr>
        <p:spPr/>
        <p:txBody>
          <a:bodyPr/>
          <a:lstStyle/>
          <a:p>
            <a:fld id="{AFB90784-656C-4BA6-90F8-11FF7804BF12}" type="slidenum">
              <a:rPr lang="en-GB" smtClean="0"/>
              <a:t>13</a:t>
            </a:fld>
            <a:endParaRPr lang="en-GB"/>
          </a:p>
        </p:txBody>
      </p:sp>
    </p:spTree>
    <p:extLst>
      <p:ext uri="{BB962C8B-B14F-4D97-AF65-F5344CB8AC3E}">
        <p14:creationId xmlns:p14="http://schemas.microsoft.com/office/powerpoint/2010/main" val="15043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[4/4]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3</a:t>
            </a:r>
            <a:r>
              <a:rPr lang="en-GB" baseline="30000" dirty="0"/>
              <a:t>rd</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14</a:t>
            </a:fld>
            <a:endParaRPr lang="en-GB"/>
          </a:p>
        </p:txBody>
      </p:sp>
    </p:spTree>
    <p:extLst>
      <p:ext uri="{BB962C8B-B14F-4D97-AF65-F5344CB8AC3E}">
        <p14:creationId xmlns:p14="http://schemas.microsoft.com/office/powerpoint/2010/main" val="202797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6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a:t>
            </a:r>
            <a:r>
              <a:rPr lang="en-GB" dirty="0"/>
              <a:t>to</a:t>
            </a:r>
            <a:r>
              <a:rPr lang="en-GB" baseline="0" dirty="0"/>
              <a:t> help learners understand the difference in meaning between ‘</a:t>
            </a:r>
            <a:r>
              <a:rPr lang="en-GB" baseline="0" dirty="0" err="1"/>
              <a:t>debo</a:t>
            </a:r>
            <a:r>
              <a:rPr lang="en-GB" baseline="0" dirty="0"/>
              <a:t>’ and ‘debe’.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Procedure</a:t>
            </a:r>
            <a:r>
              <a:rPr lang="en-GB" baseline="0" dirty="0"/>
              <a:t>:</a:t>
            </a:r>
          </a:p>
          <a:p>
            <a:r>
              <a:rPr lang="en-GB" baseline="0" dirty="0"/>
              <a:t>1. Students read each sentence and tick the correct column depending on the verb ending.</a:t>
            </a:r>
          </a:p>
          <a:p>
            <a:r>
              <a:rPr lang="en-GB" baseline="0" dirty="0"/>
              <a:t>2. Students write the task that each character must do in English.</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As part of the task, learners have the </a:t>
            </a:r>
            <a:r>
              <a:rPr lang="en-GB" sz="1200" b="0" i="0" kern="1200" baseline="0" dirty="0">
                <a:solidFill>
                  <a:schemeClr val="tx1"/>
                </a:solidFill>
                <a:effectLst/>
                <a:latin typeface="+mn-lt"/>
                <a:ea typeface="+mn-ea"/>
                <a:cs typeface="+mn-cs"/>
              </a:rPr>
              <a:t>o</a:t>
            </a:r>
            <a:r>
              <a:rPr lang="en-GB" sz="1200" b="0" i="0" kern="1200" dirty="0">
                <a:solidFill>
                  <a:schemeClr val="tx1"/>
                </a:solidFill>
                <a:effectLst/>
                <a:latin typeface="+mn-lt"/>
                <a:ea typeface="+mn-ea"/>
                <a:cs typeface="+mn-cs"/>
              </a:rPr>
              <a:t>pportunity to re-visit many high-frequency verb infinitives.</a:t>
            </a: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15</a:t>
            </a:fld>
            <a:endParaRPr lang="en-GB"/>
          </a:p>
        </p:txBody>
      </p:sp>
    </p:spTree>
    <p:extLst>
      <p:ext uri="{BB962C8B-B14F-4D97-AF65-F5344CB8AC3E}">
        <p14:creationId xmlns:p14="http://schemas.microsoft.com/office/powerpoint/2010/main" val="391889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Timing</a:t>
            </a:r>
            <a:r>
              <a:rPr lang="en-GB" sz="1200" b="0" kern="1200" baseline="0" noProof="0" dirty="0">
                <a:solidFill>
                  <a:schemeClr val="tx1"/>
                </a:solidFill>
                <a:effectLst/>
                <a:latin typeface="+mn-lt"/>
                <a:ea typeface="+mn-ea"/>
                <a:cs typeface="+mn-cs"/>
              </a:rPr>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Aim</a:t>
            </a:r>
            <a:r>
              <a:rPr lang="en-GB" sz="1200" b="0" kern="1200" baseline="0" noProof="0" dirty="0">
                <a:solidFill>
                  <a:schemeClr val="tx1"/>
                </a:solidFill>
                <a:effectLst/>
                <a:latin typeface="+mn-lt"/>
                <a:ea typeface="+mn-ea"/>
                <a:cs typeface="+mn-cs"/>
              </a:rPr>
              <a:t>: to produce the forms ‘debo’ and ‘</a:t>
            </a:r>
            <a:r>
              <a:rPr lang="en-GB" sz="1200" b="0" kern="1200" baseline="0" noProof="0" dirty="0" err="1">
                <a:solidFill>
                  <a:schemeClr val="tx1"/>
                </a:solidFill>
                <a:effectLst/>
                <a:latin typeface="+mn-lt"/>
                <a:ea typeface="+mn-ea"/>
                <a:cs typeface="+mn-cs"/>
              </a:rPr>
              <a:t>debe</a:t>
            </a:r>
            <a:r>
              <a:rPr lang="en-GB" sz="1200" b="0" kern="1200" baseline="0" noProof="0" dirty="0">
                <a:solidFill>
                  <a:schemeClr val="tx1"/>
                </a:solidFill>
                <a:effectLst/>
                <a:latin typeface="+mn-lt"/>
                <a:ea typeface="+mn-ea"/>
                <a:cs typeface="+mn-cs"/>
              </a:rPr>
              <a:t>’ in writing; to practise with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Procedure</a:t>
            </a:r>
            <a:r>
              <a:rPr lang="en-GB" sz="1200" b="0" kern="1200" baseline="0" noProof="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Students read the text and translate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 plays the recording and students check their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 shows the answers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Notes</a:t>
            </a:r>
            <a:r>
              <a:rPr lang="en-GB" sz="1200" b="0" kern="1200" baseline="0" noProof="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There is no need for students to copy the whole text or to print it for them – they can just write 1-9 in their books and write the word missing in each gap.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Notice that in the conversation other recently taught modal verbs (</a:t>
            </a:r>
            <a:r>
              <a:rPr lang="en-GB" sz="1200" b="0" kern="1200" baseline="0" noProof="0" dirty="0" err="1">
                <a:solidFill>
                  <a:schemeClr val="tx1"/>
                </a:solidFill>
                <a:effectLst/>
                <a:latin typeface="+mn-lt"/>
                <a:ea typeface="+mn-ea"/>
                <a:cs typeface="+mn-cs"/>
              </a:rPr>
              <a:t>quiero</a:t>
            </a:r>
            <a:r>
              <a:rPr lang="en-GB" sz="1200" b="0" kern="1200" baseline="0" noProof="0" dirty="0">
                <a:solidFill>
                  <a:schemeClr val="tx1"/>
                </a:solidFill>
                <a:effectLst/>
                <a:latin typeface="+mn-lt"/>
                <a:ea typeface="+mn-ea"/>
                <a:cs typeface="+mn-cs"/>
              </a:rPr>
              <a:t>, puedes) are also used. Students could be asked to translate these, as they are revisited in the scheme of work this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Teachers can also ask students if they know what a paella is and to say what’s in it by looking at the picture (this would be in English).</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1067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solidFill>
                <a:effectLst/>
                <a:latin typeface="+mn-lt"/>
                <a:ea typeface="+mn-ea"/>
                <a:cs typeface="+mn-cs"/>
              </a:rPr>
              <a:t>[2/2]</a:t>
            </a:r>
          </a:p>
          <a:p>
            <a:r>
              <a:rPr lang="en-GB" b="0" dirty="0"/>
              <a:t>Answers for the previous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516133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of the verb ’</a:t>
            </a:r>
            <a:r>
              <a:rPr lang="en-GB" dirty="0" err="1"/>
              <a:t>deber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debes</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18</a:t>
            </a:fld>
            <a:endParaRPr lang="en-GB"/>
          </a:p>
        </p:txBody>
      </p:sp>
    </p:spTree>
    <p:extLst>
      <p:ext uri="{BB962C8B-B14F-4D97-AF65-F5344CB8AC3E}">
        <p14:creationId xmlns:p14="http://schemas.microsoft.com/office/powerpoint/2010/main" val="147275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of the verb ’</a:t>
            </a:r>
            <a:r>
              <a:rPr lang="en-GB" dirty="0" err="1"/>
              <a:t>deber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and students cycle through the 2nd person singular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19</a:t>
            </a:fld>
            <a:endParaRPr lang="en-GB"/>
          </a:p>
        </p:txBody>
      </p:sp>
    </p:spTree>
    <p:extLst>
      <p:ext uri="{BB962C8B-B14F-4D97-AF65-F5344CB8AC3E}">
        <p14:creationId xmlns:p14="http://schemas.microsoft.com/office/powerpoint/2010/main" val="294510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 to settle students on arrival. </a:t>
            </a:r>
            <a:br>
              <a:rPr lang="en-GB" dirty="0"/>
            </a:br>
            <a:br>
              <a:rPr lang="en-GB" dirty="0"/>
            </a:b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practise recognition of revisited vocabulary for this week. This activity revises most of this week’s revisited vocabulary sets.  The other words are revisited in lesson 2.</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indent="-228600">
              <a:buAutoNum type="arabicPeriod"/>
            </a:pPr>
            <a:r>
              <a:rPr lang="en-GB" dirty="0"/>
              <a:t>Students write or work out the answers orally in pairs.</a:t>
            </a:r>
          </a:p>
          <a:p>
            <a:pPr marL="228600" indent="-228600">
              <a:buAutoNum type="arabicPeriod"/>
            </a:pPr>
            <a:r>
              <a:rPr lang="en-GB" dirty="0"/>
              <a:t>When whole class has arrived and is settled, teacher elicits answers./provides feedback.</a:t>
            </a:r>
          </a:p>
          <a:p>
            <a:pPr marL="228600" indent="-228600">
              <a:buAutoNum type="arabicPeriod"/>
            </a:pPr>
            <a:endParaRPr lang="en-GB" dirty="0"/>
          </a:p>
          <a:p>
            <a:pPr marL="0" indent="0">
              <a:buNone/>
            </a:pPr>
            <a:r>
              <a:rPr lang="en-GB" b="1" dirty="0"/>
              <a:t>Note</a:t>
            </a:r>
            <a:r>
              <a:rPr lang="en-GB" dirty="0"/>
              <a:t>: teachers set the conditions for the activity – e.g., pairs/solo, say or write etc..</a:t>
            </a:r>
          </a:p>
          <a:p>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2</a:t>
            </a:fld>
            <a:endParaRPr lang="en-GB"/>
          </a:p>
        </p:txBody>
      </p:sp>
    </p:spTree>
    <p:extLst>
      <p:ext uri="{BB962C8B-B14F-4D97-AF65-F5344CB8AC3E}">
        <p14:creationId xmlns:p14="http://schemas.microsoft.com/office/powerpoint/2010/main" val="56155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2</a:t>
            </a:r>
            <a:r>
              <a:rPr lang="en-GB" baseline="30000" dirty="0"/>
              <a:t>nd</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p:txBody>
      </p:sp>
      <p:sp>
        <p:nvSpPr>
          <p:cNvPr id="4" name="Slide Number Placeholder 3"/>
          <p:cNvSpPr>
            <a:spLocks noGrp="1"/>
          </p:cNvSpPr>
          <p:nvPr>
            <p:ph type="sldNum" sz="quarter" idx="10"/>
          </p:nvPr>
        </p:nvSpPr>
        <p:spPr/>
        <p:txBody>
          <a:bodyPr/>
          <a:lstStyle/>
          <a:p>
            <a:fld id="{AFB90784-656C-4BA6-90F8-11FF7804BF12}" type="slidenum">
              <a:rPr lang="en-GB" smtClean="0"/>
              <a:t>20</a:t>
            </a:fld>
            <a:endParaRPr lang="en-GB"/>
          </a:p>
        </p:txBody>
      </p:sp>
    </p:spTree>
    <p:extLst>
      <p:ext uri="{BB962C8B-B14F-4D97-AF65-F5344CB8AC3E}">
        <p14:creationId xmlns:p14="http://schemas.microsoft.com/office/powerpoint/2010/main" val="1662013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5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translate sentences using the verb forms that have just been introduced; to use the new vocabulary in context.</a:t>
            </a:r>
          </a:p>
          <a:p>
            <a:endParaRPr lang="en-GB" baseline="0" dirty="0"/>
          </a:p>
          <a:p>
            <a:r>
              <a:rPr lang="en-GB" b="1" baseline="0" dirty="0"/>
              <a:t>Procedure</a:t>
            </a:r>
            <a:r>
              <a:rPr lang="en-GB" baseline="0" dirty="0"/>
              <a:t>: </a:t>
            </a:r>
          </a:p>
          <a:p>
            <a:pPr marL="228600" indent="-228600">
              <a:buAutoNum type="arabicPeriod"/>
            </a:pPr>
            <a:r>
              <a:rPr lang="en-GB" baseline="0" dirty="0"/>
              <a:t>Ensure students understand the scenario.</a:t>
            </a:r>
          </a:p>
          <a:p>
            <a:pPr marL="228600" indent="-228600">
              <a:buAutoNum type="arabicPeriod"/>
            </a:pPr>
            <a:r>
              <a:rPr lang="en-GB" baseline="0" dirty="0"/>
              <a:t>Students read each sentence and write a translation in English for each of them.</a:t>
            </a:r>
          </a:p>
          <a:p>
            <a:pPr marL="228600" indent="-228600">
              <a:buAutoNum type="arabicPeriod"/>
            </a:pPr>
            <a:r>
              <a:rPr lang="en-GB" baseline="0" dirty="0"/>
              <a:t>Teacher shows the answers by clicking to reveal.</a:t>
            </a:r>
          </a:p>
          <a:p>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21</a:t>
            </a:fld>
            <a:endParaRPr lang="en-GB"/>
          </a:p>
        </p:txBody>
      </p:sp>
    </p:spTree>
    <p:extLst>
      <p:ext uri="{BB962C8B-B14F-4D97-AF65-F5344CB8AC3E}">
        <p14:creationId xmlns:p14="http://schemas.microsoft.com/office/powerpoint/2010/main" val="2221364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Edexcel list does not have </a:t>
            </a:r>
            <a:r>
              <a:rPr lang="en-GB" b="1" u="sng" dirty="0" err="1">
                <a:solidFill>
                  <a:srgbClr val="FF0000"/>
                </a:solidFill>
              </a:rPr>
              <a:t>sacar</a:t>
            </a:r>
            <a:r>
              <a:rPr lang="en-GB" b="1" u="sng" dirty="0">
                <a:solidFill>
                  <a:srgbClr val="FF0000"/>
                </a:solidFill>
              </a:rPr>
              <a:t>.</a:t>
            </a:r>
            <a:r>
              <a:rPr lang="en-GB" b="1" u="none" dirty="0">
                <a:solidFill>
                  <a:srgbClr val="FF0000"/>
                </a:solidFill>
              </a:rPr>
              <a:t> NB: it has the phrase ‘</a:t>
            </a:r>
            <a:r>
              <a:rPr lang="en-GB" b="1" u="none" dirty="0" err="1">
                <a:solidFill>
                  <a:srgbClr val="FF0000"/>
                </a:solidFill>
              </a:rPr>
              <a:t>sacar</a:t>
            </a:r>
            <a:r>
              <a:rPr lang="en-GB" b="1" u="none" dirty="0">
                <a:solidFill>
                  <a:srgbClr val="FF0000"/>
                </a:solidFill>
              </a:rPr>
              <a:t> </a:t>
            </a:r>
            <a:r>
              <a:rPr lang="en-GB" b="1" u="none" dirty="0" err="1">
                <a:solidFill>
                  <a:srgbClr val="FF0000"/>
                </a:solidFill>
              </a:rPr>
              <a:t>buenas</a:t>
            </a:r>
            <a:r>
              <a:rPr lang="en-GB" b="1" u="none" dirty="0">
                <a:solidFill>
                  <a:srgbClr val="FF0000"/>
                </a:solidFill>
              </a:rPr>
              <a:t>/malas </a:t>
            </a:r>
            <a:r>
              <a:rPr lang="en-GB" b="1" u="none" dirty="0" err="1">
                <a:solidFill>
                  <a:srgbClr val="FF0000"/>
                </a:solidFill>
              </a:rPr>
              <a:t>notas</a:t>
            </a:r>
            <a:r>
              <a:rPr lang="en-GB" b="1" u="none" dirty="0">
                <a:solidFill>
                  <a:srgbClr val="FF0000"/>
                </a:solidFill>
              </a:rPr>
              <a:t>’ but not the more general meaning of ‘</a:t>
            </a:r>
            <a:r>
              <a:rPr lang="en-GB" b="1" u="none" dirty="0" err="1">
                <a:solidFill>
                  <a:srgbClr val="FF0000"/>
                </a:solidFill>
              </a:rPr>
              <a:t>sacar</a:t>
            </a:r>
            <a:r>
              <a:rPr lang="en-GB" b="1" u="none" dirty="0">
                <a:solidFill>
                  <a:srgbClr val="FF0000"/>
                </a:solidFill>
              </a:rPr>
              <a:t>’.</a:t>
            </a:r>
            <a:br>
              <a:rPr lang="en-GB" b="1" dirty="0">
                <a:solidFill>
                  <a:srgbClr val="FF0000"/>
                </a:solidFill>
              </a:rPr>
            </a:br>
            <a:br>
              <a:rPr lang="en-GB" b="1" u="sng"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indent="0">
              <a:buFont typeface="Arial" panose="020B0604020202020204" pitchFamily="34" charset="0"/>
              <a:buNone/>
            </a:pPr>
            <a:r>
              <a:rPr lang="en-GB" dirty="0"/>
              <a:t>Consolidation </a:t>
            </a:r>
            <a:r>
              <a:rPr lang="en-GB" b="0" dirty="0"/>
              <a:t>of SSCs [</a:t>
            </a:r>
            <a:r>
              <a:rPr lang="en-GB" sz="1200" b="0" i="0" kern="1200" dirty="0">
                <a:solidFill>
                  <a:schemeClr val="tx1"/>
                </a:solidFill>
                <a:effectLst/>
                <a:latin typeface="+mn-lt"/>
                <a:ea typeface="+mn-ea"/>
                <a:cs typeface="+mn-cs"/>
              </a:rPr>
              <a:t>ca</a:t>
            </a:r>
            <a:r>
              <a:rPr lang="en-GB" b="0" dirty="0"/>
              <a:t>]</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co</a:t>
            </a:r>
            <a:r>
              <a:rPr lang="en-GB" b="0" dirty="0"/>
              <a:t>]</a:t>
            </a:r>
            <a:r>
              <a:rPr lang="en-GB" sz="1200" b="0" i="0" kern="120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cu</a:t>
            </a:r>
            <a:r>
              <a:rPr lang="en-GB" b="0" dirty="0"/>
              <a:t>]</a:t>
            </a:r>
            <a:r>
              <a:rPr lang="en-GB" sz="1200" b="0" i="0" kern="1200" dirty="0">
                <a:solidFill>
                  <a:schemeClr val="tx1"/>
                </a:solidFill>
                <a:effectLst/>
                <a:latin typeface="+mn-lt"/>
                <a:ea typeface="+mn-ea"/>
                <a:cs typeface="+mn-cs"/>
              </a:rPr>
              <a:t> 'hard C'</a:t>
            </a:r>
            <a:endParaRPr lang="en-GB" b="0" dirty="0"/>
          </a:p>
          <a:p>
            <a:pPr marL="0" indent="0">
              <a:buFont typeface="Arial" panose="020B0604020202020204" pitchFamily="34" charset="0"/>
              <a:buNone/>
            </a:pPr>
            <a:r>
              <a:rPr lang="en-GB" b="0" dirty="0"/>
              <a:t>Consolidation</a:t>
            </a:r>
            <a:r>
              <a:rPr lang="en-GB" b="0" baseline="0" dirty="0"/>
              <a:t> of </a:t>
            </a:r>
            <a:r>
              <a:rPr lang="en-GB" b="0" dirty="0"/>
              <a:t>DEBER - </a:t>
            </a:r>
            <a:r>
              <a:rPr lang="en-GB" b="0" dirty="0" err="1"/>
              <a:t>debo</a:t>
            </a:r>
            <a:r>
              <a:rPr lang="en-GB" b="0" dirty="0"/>
              <a:t>, </a:t>
            </a:r>
            <a:r>
              <a:rPr lang="en-GB" b="0" dirty="0" err="1"/>
              <a:t>debes</a:t>
            </a:r>
            <a:r>
              <a:rPr lang="en-GB" b="0" dirty="0"/>
              <a:t>, debe (+ infinitive) </a:t>
            </a:r>
          </a:p>
          <a:p>
            <a:pPr marL="0" indent="0">
              <a:buFont typeface="Arial" panose="020B0604020202020204" pitchFamily="34" charset="0"/>
              <a:buNone/>
            </a:pPr>
            <a:r>
              <a:rPr lang="en-GB" b="0" dirty="0"/>
              <a:t>Consolidation of</a:t>
            </a:r>
            <a:r>
              <a:rPr lang="en-GB" b="0" baseline="0" dirty="0"/>
              <a:t> </a:t>
            </a:r>
            <a:r>
              <a:rPr lang="en-GB" sz="1200" b="0" i="0" u="none" strike="noStrike" kern="1200" dirty="0">
                <a:solidFill>
                  <a:schemeClr val="tx1"/>
                </a:solidFill>
                <a:effectLst/>
                <a:latin typeface="+mn-lt"/>
                <a:ea typeface="+mn-ea"/>
                <a:cs typeface="+mn-cs"/>
              </a:rPr>
              <a:t>modal verbs: PODER and QUERER (+ infinitive)</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in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7.2.2.3</a:t>
            </a:r>
            <a:r>
              <a:rPr lang="en-GB" sz="1200" b="1" kern="1200" baseline="0" dirty="0">
                <a:solidFill>
                  <a:schemeClr val="tx1"/>
                </a:solidFill>
                <a:effectLst/>
                <a:latin typeface="+mn-lt"/>
                <a:ea typeface="+mn-ea"/>
                <a:cs typeface="+mn-cs"/>
              </a:rPr>
              <a:t> (introduce) </a:t>
            </a:r>
            <a:r>
              <a:rPr lang="en-GB" sz="1200" kern="1200" dirty="0">
                <a:solidFill>
                  <a:schemeClr val="tx1"/>
                </a:solidFill>
                <a:effectLst/>
                <a:latin typeface="+mn-lt"/>
                <a:ea typeface="+mn-ea"/>
                <a:cs typeface="+mn-cs"/>
              </a:rPr>
              <a:t>lunes [1370]; martes [3101]; </a:t>
            </a:r>
            <a:r>
              <a:rPr lang="en-GB" sz="1200" kern="1200" dirty="0" err="1">
                <a:solidFill>
                  <a:schemeClr val="tx1"/>
                </a:solidFill>
                <a:effectLst/>
                <a:latin typeface="+mn-lt"/>
                <a:ea typeface="+mn-ea"/>
                <a:cs typeface="+mn-cs"/>
              </a:rPr>
              <a:t>miércoles</a:t>
            </a:r>
            <a:r>
              <a:rPr lang="en-GB" sz="1200" kern="1200" dirty="0">
                <a:solidFill>
                  <a:schemeClr val="tx1"/>
                </a:solidFill>
                <a:effectLst/>
                <a:latin typeface="+mn-lt"/>
                <a:ea typeface="+mn-ea"/>
                <a:cs typeface="+mn-cs"/>
              </a:rPr>
              <a:t> [1816]; </a:t>
            </a:r>
            <a:r>
              <a:rPr lang="en-GB" sz="1200" kern="1200" dirty="0" err="1">
                <a:solidFill>
                  <a:schemeClr val="tx1"/>
                </a:solidFill>
                <a:effectLst/>
                <a:latin typeface="+mn-lt"/>
                <a:ea typeface="+mn-ea"/>
                <a:cs typeface="+mn-cs"/>
              </a:rPr>
              <a:t>jueves</a:t>
            </a:r>
            <a:r>
              <a:rPr lang="en-GB" sz="1200" kern="1200" dirty="0">
                <a:solidFill>
                  <a:schemeClr val="tx1"/>
                </a:solidFill>
                <a:effectLst/>
                <a:latin typeface="+mn-lt"/>
                <a:ea typeface="+mn-ea"/>
                <a:cs typeface="+mn-cs"/>
              </a:rPr>
              <a:t> [1650]; </a:t>
            </a:r>
            <a:r>
              <a:rPr lang="en-GB" sz="1200" kern="1200" dirty="0" err="1">
                <a:solidFill>
                  <a:schemeClr val="tx1"/>
                </a:solidFill>
                <a:effectLst/>
                <a:latin typeface="+mn-lt"/>
                <a:ea typeface="+mn-ea"/>
                <a:cs typeface="+mn-cs"/>
              </a:rPr>
              <a:t>viernes</a:t>
            </a:r>
            <a:r>
              <a:rPr lang="en-GB" sz="1200" kern="1200" dirty="0">
                <a:solidFill>
                  <a:schemeClr val="tx1"/>
                </a:solidFill>
                <a:effectLst/>
                <a:latin typeface="+mn-lt"/>
                <a:ea typeface="+mn-ea"/>
                <a:cs typeface="+mn-cs"/>
              </a:rPr>
              <a:t> [1259]; </a:t>
            </a:r>
            <a:r>
              <a:rPr lang="en-GB" sz="1200" kern="1200" dirty="0" err="1">
                <a:solidFill>
                  <a:schemeClr val="tx1"/>
                </a:solidFill>
                <a:effectLst/>
                <a:latin typeface="+mn-lt"/>
                <a:ea typeface="+mn-ea"/>
                <a:cs typeface="+mn-cs"/>
              </a:rPr>
              <a:t>sábado</a:t>
            </a:r>
            <a:r>
              <a:rPr lang="en-GB" sz="1200" kern="1200" dirty="0">
                <a:solidFill>
                  <a:schemeClr val="tx1"/>
                </a:solidFill>
                <a:effectLst/>
                <a:latin typeface="+mn-lt"/>
                <a:ea typeface="+mn-ea"/>
                <a:cs typeface="+mn-cs"/>
              </a:rPr>
              <a:t> [1179]; </a:t>
            </a:r>
            <a:r>
              <a:rPr lang="en-GB" sz="1200" kern="1200" dirty="0" err="1">
                <a:solidFill>
                  <a:schemeClr val="tx1"/>
                </a:solidFill>
                <a:effectLst/>
                <a:latin typeface="+mn-lt"/>
                <a:ea typeface="+mn-ea"/>
                <a:cs typeface="+mn-cs"/>
              </a:rPr>
              <a:t>domingo</a:t>
            </a:r>
            <a:r>
              <a:rPr lang="en-GB" sz="1200" kern="1200" dirty="0">
                <a:solidFill>
                  <a:schemeClr val="tx1"/>
                </a:solidFill>
                <a:effectLst/>
                <a:latin typeface="+mn-lt"/>
                <a:ea typeface="+mn-ea"/>
                <a:cs typeface="+mn-cs"/>
              </a:rPr>
              <a:t> [693] (pre-learnt)</a:t>
            </a:r>
          </a:p>
          <a:p>
            <a:r>
              <a:rPr lang="es-ES" sz="1200" kern="1200" dirty="0">
                <a:solidFill>
                  <a:schemeClr val="tx1"/>
                </a:solidFill>
                <a:effectLst/>
                <a:latin typeface="+mn-lt"/>
                <a:ea typeface="+mn-ea"/>
                <a:cs typeface="+mn-cs"/>
              </a:rPr>
              <a:t>deber [71]; debo; debes; debe; organizar [1053]; lavar [1676] sacar [273]; limpiar [1713]; suelo [552]; basura [2479]; ropa [782];</a:t>
            </a:r>
            <a:r>
              <a:rPr lang="es-ES" sz="1200" kern="1200" baseline="0" dirty="0">
                <a:solidFill>
                  <a:schemeClr val="tx1"/>
                </a:solidFill>
                <a:effectLst/>
                <a:latin typeface="+mn-lt"/>
                <a:ea typeface="+mn-ea"/>
                <a:cs typeface="+mn-cs"/>
              </a:rPr>
              <a:t> aunque [131]; otro [35]; si [36].</a:t>
            </a:r>
            <a:endParaRPr lang="es-ES" sz="1200" kern="1200" dirty="0">
              <a:solidFill>
                <a:schemeClr val="tx1"/>
              </a:solidFill>
              <a:effectLst/>
              <a:latin typeface="+mn-lt"/>
              <a:ea typeface="+mn-ea"/>
              <a:cs typeface="+mn-cs"/>
            </a:endParaRPr>
          </a:p>
          <a:p>
            <a:r>
              <a:rPr lang="en-GB" b="1" dirty="0"/>
              <a:t>7.2.1.5 (revisit) </a:t>
            </a:r>
            <a:r>
              <a:rPr lang="es-ES" sz="1200" b="0" i="0" u="none" strike="noStrike" kern="1200" dirty="0">
                <a:solidFill>
                  <a:schemeClr val="tx1"/>
                </a:solidFill>
                <a:effectLst/>
                <a:latin typeface="+mn-lt"/>
                <a:ea typeface="+mn-ea"/>
                <a:cs typeface="+mn-cs"/>
              </a:rPr>
              <a:t>trabajar [174]; buscar [179]; descansar [1749]; preparar [570]; comida [906]; animal [322]; pasar [68]; tiempo [80]; campo [342]; junto[s] [149]; solo [181]</a:t>
            </a:r>
          </a:p>
          <a:p>
            <a:r>
              <a:rPr lang="en-GB" b="1" dirty="0"/>
              <a:t>7.1.2.7</a:t>
            </a:r>
            <a:r>
              <a:rPr lang="en-GB" b="1" baseline="0" dirty="0"/>
              <a:t> (revisit) </a:t>
            </a:r>
            <a:r>
              <a:rPr lang="es-ES" sz="1200" b="0" i="0" u="none" strike="noStrike" kern="1200" dirty="0">
                <a:solidFill>
                  <a:schemeClr val="tx1"/>
                </a:solidFill>
                <a:effectLst/>
                <a:latin typeface="+mn-lt"/>
                <a:ea typeface="+mn-ea"/>
                <a:cs typeface="+mn-cs"/>
              </a:rPr>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91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 to settle students on arrival. </a:t>
            </a:r>
            <a:br>
              <a:rPr lang="en-GB" dirty="0"/>
            </a:br>
            <a:br>
              <a:rPr lang="en-GB" dirty="0"/>
            </a:b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practise recognition of new and  revisited vocabulary for this week. </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indent="-228600">
              <a:buAutoNum type="arabicPeriod"/>
            </a:pPr>
            <a:r>
              <a:rPr lang="en-GB" dirty="0"/>
              <a:t>Students write or work out the answers orally in pairs.</a:t>
            </a:r>
          </a:p>
          <a:p>
            <a:pPr marL="228600" indent="-228600">
              <a:buAutoNum type="arabicPeriod"/>
            </a:pPr>
            <a:r>
              <a:rPr lang="en-GB" dirty="0"/>
              <a:t>When whole class has arrived and is settled, teacher elicits answers./provides feedback.</a:t>
            </a:r>
          </a:p>
          <a:p>
            <a:pPr marL="228600" indent="-228600">
              <a:buAutoNum type="arabicPeriod"/>
            </a:pPr>
            <a:endParaRPr lang="en-GB" dirty="0"/>
          </a:p>
          <a:p>
            <a:pPr marL="0" indent="0">
              <a:buNone/>
            </a:pPr>
            <a:r>
              <a:rPr lang="en-GB" b="1" dirty="0"/>
              <a:t>Note</a:t>
            </a:r>
            <a:r>
              <a:rPr lang="en-GB" dirty="0"/>
              <a:t>: teachers set the conditions for the activity – e.g., pairs/solo, say or write etc..</a:t>
            </a:r>
          </a:p>
          <a:p>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23</a:t>
            </a:fld>
            <a:endParaRPr lang="en-GB"/>
          </a:p>
        </p:txBody>
      </p:sp>
    </p:spTree>
    <p:extLst>
      <p:ext uri="{BB962C8B-B14F-4D97-AF65-F5344CB8AC3E}">
        <p14:creationId xmlns:p14="http://schemas.microsoft.com/office/powerpoint/2010/main" val="358054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[1/3]</a:t>
            </a:r>
          </a:p>
          <a:p>
            <a:r>
              <a:rPr lang="en-GB" b="1" baseline="0" dirty="0"/>
              <a:t>Timing</a:t>
            </a:r>
            <a:r>
              <a:rPr lang="en-GB" b="0" baseline="0" dirty="0"/>
              <a:t>: 5 minutes.</a:t>
            </a:r>
          </a:p>
          <a:p>
            <a:endParaRPr lang="en-GB" b="0" baseline="0" dirty="0"/>
          </a:p>
          <a:p>
            <a:r>
              <a:rPr lang="en-GB" b="1" baseline="0" dirty="0"/>
              <a:t>Aim</a:t>
            </a:r>
            <a:r>
              <a:rPr lang="en-GB" b="0" baseline="0" dirty="0"/>
              <a:t>: to practise this week’s phonics at sentence-level.</a:t>
            </a:r>
          </a:p>
          <a:p>
            <a:endParaRPr lang="en-GB" b="0" baseline="0" dirty="0"/>
          </a:p>
          <a:p>
            <a:r>
              <a:rPr lang="en-GB" b="1" baseline="0" dirty="0"/>
              <a:t>Procedure</a:t>
            </a:r>
            <a:r>
              <a:rPr lang="en-GB" b="0" baseline="0" dirty="0"/>
              <a:t>:</a:t>
            </a:r>
          </a:p>
          <a:p>
            <a:pPr marL="228600" indent="-228600">
              <a:buAutoNum type="arabicPeriod"/>
            </a:pPr>
            <a:r>
              <a:rPr lang="en-GB" b="0" baseline="0" dirty="0"/>
              <a:t>Students listen and decide if they hear ‘ca’, ‘co’ or ‘cu’. Students can try to write the full sentence if they wish.</a:t>
            </a:r>
          </a:p>
          <a:p>
            <a:pPr marL="228600" indent="-228600">
              <a:buAutoNum type="arabicPeriod"/>
            </a:pPr>
            <a:r>
              <a:rPr lang="en-GB" b="0" baseline="0" dirty="0"/>
              <a:t>Teacher shows the sentence and tries to elicit its translation.</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 number of words from this week’s revisited vocabulary sets are included in these sentences.</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93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[2/3]</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66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[3/3]</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608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br>
              <a:rPr lang="en-US" b="0" dirty="0"/>
            </a:br>
            <a:br>
              <a:rPr lang="en-US" b="0" dirty="0"/>
            </a:br>
            <a:r>
              <a:rPr lang="en-US" b="1" dirty="0"/>
              <a:t>Aim: </a:t>
            </a:r>
            <a:r>
              <a:rPr lang="en-US" dirty="0"/>
              <a:t>to present the rest of week’s new vocabulary. </a:t>
            </a:r>
          </a:p>
          <a:p>
            <a:endParaRPr lang="en-US" b="1" dirty="0"/>
          </a:p>
          <a:p>
            <a:r>
              <a:rPr lang="en-US" b="1" dirty="0"/>
              <a:t>Procedure:</a:t>
            </a:r>
          </a:p>
          <a:p>
            <a:r>
              <a:rPr lang="en-GB" b="0" dirty="0"/>
              <a:t>Teacher introduces the words individually, pupils repeat.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DE1EA-F2BE-44CD-A4D2-00FB0A86A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987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Teachers can choose if to complete this activity or move straight to the more challenging speaking activity on the next slide.</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Timing: </a:t>
            </a:r>
            <a:r>
              <a:rPr lang="en-GB" sz="1200" b="0" kern="1200" baseline="0" dirty="0">
                <a:solidFill>
                  <a:schemeClr val="tx1"/>
                </a:solidFill>
                <a:effectLst/>
                <a:latin typeface="+mn-lt"/>
                <a:ea typeface="+mn-ea"/>
                <a:cs typeface="+mn-cs"/>
              </a:rPr>
              <a:t>8 minutes (two slides, two rounds)</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produce new and revisited language and structures from memory.</a:t>
            </a:r>
          </a:p>
          <a:p>
            <a:endParaRPr lang="en-GB" baseline="0" dirty="0"/>
          </a:p>
          <a:p>
            <a:r>
              <a:rPr lang="en-GB" sz="1200" b="1" kern="1200" baseline="0" dirty="0">
                <a:solidFill>
                  <a:schemeClr val="tx1"/>
                </a:solidFill>
                <a:effectLst/>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Students write down the days of the week and either A or B and C or D for each day.</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They take it in turns saying the Spanish sentences for their chosen letters.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Students note if their answers match or are different for each day.</a:t>
            </a:r>
            <a:br>
              <a:rPr lang="en-GB" sz="1200" b="0" kern="1200" baseline="0" dirty="0">
                <a:solidFill>
                  <a:schemeClr val="tx1"/>
                </a:solidFill>
                <a:effectLst/>
                <a:latin typeface="+mn-lt"/>
                <a:ea typeface="+mn-ea"/>
                <a:cs typeface="+mn-cs"/>
              </a:rPr>
            </a:b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Teachers decide on the scoring for the game and tell students at the end (e.g., 5 points for a match, 10 points for a difference or the other way around, so that students aren’t tempted to work out matching answers in advance).</a:t>
            </a:r>
            <a:endParaRPr lang="en-GB" baseline="0" dirty="0"/>
          </a:p>
          <a:p>
            <a:endParaRPr lang="en-GB" b="0" baseline="0" dirty="0"/>
          </a:p>
          <a:p>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29</a:t>
            </a:fld>
            <a:endParaRPr lang="en-GB"/>
          </a:p>
        </p:txBody>
      </p:sp>
    </p:spTree>
    <p:extLst>
      <p:ext uri="{BB962C8B-B14F-4D97-AF65-F5344CB8AC3E}">
        <p14:creationId xmlns:p14="http://schemas.microsoft.com/office/powerpoint/2010/main" val="168644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aseline="0" dirty="0"/>
              <a:t>and elicit the pronunciation of the </a:t>
            </a:r>
            <a:r>
              <a:rPr lang="en-GB" b="1" baseline="0" dirty="0"/>
              <a:t>individual SSC ‘ca’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2683672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[2/2]</a:t>
            </a:r>
            <a:endParaRPr lang="en-GB" b="0"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DE1EA-F2BE-44CD-A4D2-00FB0A86A8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273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8 minutes (two slides)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practise all three of the modal verbs learnt so far (</a:t>
            </a:r>
            <a:r>
              <a:rPr lang="en-GB" baseline="0" dirty="0" err="1"/>
              <a:t>querer</a:t>
            </a:r>
            <a:r>
              <a:rPr lang="en-GB" baseline="0" dirty="0"/>
              <a:t>, </a:t>
            </a:r>
            <a:r>
              <a:rPr lang="en-GB" baseline="0" dirty="0" err="1"/>
              <a:t>deber</a:t>
            </a:r>
            <a:r>
              <a:rPr lang="en-GB" baseline="0" dirty="0"/>
              <a:t>, </a:t>
            </a:r>
            <a:r>
              <a:rPr lang="en-GB" baseline="0" dirty="0" err="1"/>
              <a:t>poder</a:t>
            </a:r>
            <a:r>
              <a:rPr lang="en-GB" baseline="0" dirty="0"/>
              <a:t>) by juxtaposing their meanings; to use and understand the 1</a:t>
            </a:r>
            <a:r>
              <a:rPr lang="en-GB" baseline="30000" dirty="0"/>
              <a:t>st</a:t>
            </a:r>
            <a:r>
              <a:rPr lang="en-GB" baseline="0" dirty="0"/>
              <a:t> and 3</a:t>
            </a:r>
            <a:r>
              <a:rPr lang="en-GB" baseline="30000" dirty="0"/>
              <a:t>rd</a:t>
            </a:r>
            <a:r>
              <a:rPr lang="en-GB" baseline="0" dirty="0"/>
              <a:t> person singular forms of these verbs.</a:t>
            </a:r>
          </a:p>
          <a:p>
            <a:endParaRPr lang="en-GB" baseline="0" dirty="0"/>
          </a:p>
          <a:p>
            <a:r>
              <a:rPr lang="en-GB" b="1" baseline="0" dirty="0"/>
              <a:t>Procedure</a:t>
            </a:r>
            <a:r>
              <a:rPr lang="en-GB" baseline="0" dirty="0"/>
              <a:t>:</a:t>
            </a:r>
          </a:p>
          <a:p>
            <a:pPr marL="228600" indent="-228600">
              <a:buAutoNum type="arabicPeriod"/>
            </a:pPr>
            <a:r>
              <a:rPr lang="en-GB" baseline="0" dirty="0"/>
              <a:t>Students read the text and try to guess the missing words. It’s possible that students will offer more than one plausible answer. The difference in meaning between the modal verbs can be explored with students. </a:t>
            </a:r>
          </a:p>
          <a:p>
            <a:pPr marL="228600" indent="-228600">
              <a:buAutoNum type="arabicPeriod"/>
            </a:pPr>
            <a:r>
              <a:rPr lang="en-GB" baseline="0" dirty="0"/>
              <a:t>Teacher plays the recording.</a:t>
            </a:r>
          </a:p>
          <a:p>
            <a:pPr marL="228600" indent="-228600">
              <a:buAutoNum type="arabicPeriod"/>
            </a:pPr>
            <a:r>
              <a:rPr lang="en-GB" baseline="0" dirty="0"/>
              <a:t>Students write the missing verbs and compare their answers in pairs. Alternatively, or in addition, the teacher can offer feedback to the group as a whole. </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224704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991502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final 10 minutes of the lesson are flexible.  Teachers opt to use any of the remaining activities or others of their choice to practise the 2-verb structures and vocabulary.</a:t>
            </a:r>
            <a:br>
              <a:rPr lang="en-GB" b="1" dirty="0"/>
            </a:br>
            <a:br>
              <a:rPr lang="en-GB" b="1" dirty="0"/>
            </a:br>
            <a:r>
              <a:rPr lang="en-GB" b="1" dirty="0"/>
              <a:t>OPTIONAL (1/3)</a:t>
            </a:r>
          </a:p>
          <a:p>
            <a:endParaRPr lang="en-GB" b="1" dirty="0"/>
          </a:p>
          <a:p>
            <a:r>
              <a:rPr lang="en-GB" b="1" baseline="0" dirty="0"/>
              <a:t>Timing</a:t>
            </a:r>
            <a:r>
              <a:rPr lang="en-GB" baseline="0" dirty="0"/>
              <a:t>: 5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practise all three of the modal verbs learnt so far (</a:t>
            </a:r>
            <a:r>
              <a:rPr lang="en-GB" baseline="0" dirty="0" err="1"/>
              <a:t>querer</a:t>
            </a:r>
            <a:r>
              <a:rPr lang="en-GB" baseline="0" dirty="0"/>
              <a:t>, </a:t>
            </a:r>
            <a:r>
              <a:rPr lang="en-GB" baseline="0" dirty="0" err="1"/>
              <a:t>deber</a:t>
            </a:r>
            <a:r>
              <a:rPr lang="en-GB" baseline="0" dirty="0"/>
              <a:t>, </a:t>
            </a:r>
            <a:r>
              <a:rPr lang="en-GB" baseline="0" dirty="0" err="1"/>
              <a:t>poder</a:t>
            </a:r>
            <a:r>
              <a:rPr lang="en-GB" baseline="0" dirty="0"/>
              <a:t>)</a:t>
            </a:r>
            <a:br>
              <a:rPr lang="en-GB" baseline="0" dirty="0"/>
            </a:br>
            <a:endParaRPr lang="en-GB" baseline="0" dirty="0"/>
          </a:p>
          <a:p>
            <a:r>
              <a:rPr lang="en-GB" b="1" baseline="0" dirty="0"/>
              <a:t>Procedure</a:t>
            </a:r>
            <a:r>
              <a:rPr lang="en-GB" baseline="0" dirty="0"/>
              <a:t>:</a:t>
            </a:r>
          </a:p>
          <a:p>
            <a:pPr marL="228600" indent="-228600">
              <a:buAutoNum type="arabicPeriod"/>
            </a:pPr>
            <a:r>
              <a:rPr lang="en-GB" dirty="0"/>
              <a:t>Students re-read the message and write all the 2-verb structures and their English meanings.</a:t>
            </a:r>
          </a:p>
          <a:p>
            <a:pPr marL="228600" indent="-228600">
              <a:buAutoNum type="arabicPeriod"/>
            </a:pPr>
            <a:r>
              <a:rPr lang="en-GB" dirty="0"/>
              <a:t>Click to reveal.</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dirty="0"/>
          </a:p>
        </p:txBody>
      </p:sp>
    </p:spTree>
    <p:extLst>
      <p:ext uri="{BB962C8B-B14F-4D97-AF65-F5344CB8AC3E}">
        <p14:creationId xmlns:p14="http://schemas.microsoft.com/office/powerpoint/2010/main" val="1639029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(2/3)</a:t>
            </a:r>
          </a:p>
          <a:p>
            <a:r>
              <a:rPr lang="en-GB" b="1" dirty="0"/>
              <a:t>Timing: </a:t>
            </a:r>
            <a:r>
              <a:rPr lang="en-GB" b="0" dirty="0"/>
              <a:t>5 minutes</a:t>
            </a:r>
          </a:p>
          <a:p>
            <a:endParaRPr lang="en-GB" b="1" dirty="0"/>
          </a:p>
          <a:p>
            <a:r>
              <a:rPr lang="en-GB" b="1" dirty="0"/>
              <a:t>Aim: </a:t>
            </a:r>
            <a:r>
              <a:rPr lang="en-GB" b="0" dirty="0"/>
              <a:t>to confirm understanding of the previous text.</a:t>
            </a:r>
          </a:p>
          <a:p>
            <a:endParaRPr lang="en-GB" b="1" dirty="0"/>
          </a:p>
          <a:p>
            <a:r>
              <a:rPr lang="en-GB" b="1" dirty="0"/>
              <a:t>Procedure:</a:t>
            </a:r>
          </a:p>
          <a:p>
            <a:pPr marL="228600" indent="-228600">
              <a:buAutoNum type="arabicPeriod"/>
            </a:pPr>
            <a:r>
              <a:rPr lang="en-GB" dirty="0"/>
              <a:t>Students read the sentences and decide whether each statement is true or false based on the information on the previous text.</a:t>
            </a:r>
          </a:p>
          <a:p>
            <a:pPr marL="228600" indent="-228600">
              <a:buAutoNum type="arabicPeriod"/>
            </a:pPr>
            <a:r>
              <a:rPr lang="en-GB" dirty="0"/>
              <a:t>Teacher clicks to reveal the 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627126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 3/3</a:t>
            </a:r>
          </a:p>
          <a:p>
            <a:endParaRPr lang="en-GB" b="1" baseline="0" dirty="0"/>
          </a:p>
          <a:p>
            <a:r>
              <a:rPr lang="en-GB" b="1" baseline="0" dirty="0"/>
              <a:t>[1/2]</a:t>
            </a:r>
          </a:p>
          <a:p>
            <a:r>
              <a:rPr lang="en-GB" b="1" baseline="0" dirty="0"/>
              <a:t>Timing</a:t>
            </a:r>
            <a:r>
              <a:rPr lang="en-GB" baseline="0" dirty="0"/>
              <a:t>: 10 minutes</a:t>
            </a:r>
          </a:p>
          <a:p>
            <a:endParaRPr lang="en-GB" baseline="0" dirty="0"/>
          </a:p>
          <a:p>
            <a:r>
              <a:rPr lang="en-GB" b="1" baseline="0" dirty="0"/>
              <a:t>Aim</a:t>
            </a:r>
            <a:r>
              <a:rPr lang="en-GB" baseline="0" dirty="0"/>
              <a:t>: to practise the different modal verbs (</a:t>
            </a:r>
            <a:r>
              <a:rPr lang="en-GB" baseline="0" dirty="0" err="1"/>
              <a:t>querer</a:t>
            </a:r>
            <a:r>
              <a:rPr lang="en-GB" baseline="0" dirty="0"/>
              <a:t>, </a:t>
            </a:r>
            <a:r>
              <a:rPr lang="en-GB" baseline="0" dirty="0" err="1"/>
              <a:t>deber</a:t>
            </a:r>
            <a:r>
              <a:rPr lang="en-GB" baseline="0" dirty="0"/>
              <a:t>, </a:t>
            </a:r>
            <a:r>
              <a:rPr lang="en-GB" baseline="0" dirty="0" err="1"/>
              <a:t>poder</a:t>
            </a:r>
            <a:r>
              <a:rPr lang="en-GB" baseline="0" dirty="0"/>
              <a:t>) in writing.</a:t>
            </a:r>
          </a:p>
          <a:p>
            <a:endParaRPr lang="en-GB" baseline="0" dirty="0"/>
          </a:p>
          <a:p>
            <a:r>
              <a:rPr lang="en-GB" b="1" baseline="0" dirty="0"/>
              <a:t>Procedure:</a:t>
            </a:r>
          </a:p>
          <a:p>
            <a:pPr marL="228600" indent="-228600">
              <a:buAutoNum type="arabicPeriod"/>
            </a:pPr>
            <a:r>
              <a:rPr lang="en-GB" baseline="0" dirty="0"/>
              <a:t>Students read the letter and translate it into Spanish.</a:t>
            </a:r>
          </a:p>
          <a:p>
            <a:pPr marL="228600" indent="-228600">
              <a:buAutoNum type="arabicPeriod"/>
            </a:pPr>
            <a:r>
              <a:rPr lang="en-GB" baseline="0" dirty="0"/>
              <a:t>Teacher shows the answer on the next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baseline="0" dirty="0"/>
              <a:t>: students have seen ‘</a:t>
            </a:r>
            <a:r>
              <a:rPr lang="en-GB" b="0" baseline="0" dirty="0" err="1"/>
              <a:t>ir</a:t>
            </a:r>
            <a:r>
              <a:rPr lang="en-GB" b="0" baseline="0" dirty="0"/>
              <a:t>’ as part of the phrase ‘¿</a:t>
            </a:r>
            <a:r>
              <a:rPr lang="en-GB" b="0" baseline="0" dirty="0" err="1"/>
              <a:t>puedo</a:t>
            </a:r>
            <a:r>
              <a:rPr lang="en-GB" b="0" baseline="0" dirty="0"/>
              <a:t> </a:t>
            </a:r>
            <a:r>
              <a:rPr lang="en-GB" b="0" baseline="0" dirty="0" err="1"/>
              <a:t>ir</a:t>
            </a:r>
            <a:r>
              <a:rPr lang="en-GB" b="0" baseline="0" dirty="0"/>
              <a:t> a los </a:t>
            </a:r>
            <a:r>
              <a:rPr lang="en-GB" b="0" baseline="0" dirty="0" err="1"/>
              <a:t>servicios</a:t>
            </a:r>
            <a:r>
              <a:rPr lang="en-GB" b="0" baseline="0" dirty="0"/>
              <a:t>?, so may need to be reminded of this word.</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487161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0" dirty="0"/>
              <a:t>Key answer for the previous activity.</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50922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1</a:t>
            </a:r>
            <a:r>
              <a:rPr kumimoji="0" lang="en-GB" sz="1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a:t>
            </a:r>
            <a:r>
              <a:rPr lang="en-GB" sz="1200" dirty="0">
                <a:solidFill>
                  <a:srgbClr val="002060"/>
                </a:solidFill>
                <a:latin typeface="Century Gothic" panose="020B0502020202020204" pitchFamily="34" charset="0"/>
                <a:cs typeface="Arial"/>
                <a:sym typeface="Arial"/>
                <a:hlinkClick r:id="rId3"/>
              </a:rPr>
              <a:t>Verb agreement (present)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menu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aseline="0" dirty="0"/>
              <a:t>and elicit the pronunciation of the </a:t>
            </a:r>
            <a:r>
              <a:rPr lang="en-GB" b="1" baseline="0" dirty="0"/>
              <a:t>individual SSC ‘co’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r>
              <a:rPr lang="en-GB" dirty="0"/>
              <a:t>Teachers whose</a:t>
            </a:r>
            <a:r>
              <a:rPr lang="en-GB" baseline="0" dirty="0"/>
              <a:t> students have been also been taught French may wish to use the word ‘</a:t>
            </a:r>
            <a:r>
              <a:rPr lang="en-GB" baseline="0" dirty="0" err="1"/>
              <a:t>coche</a:t>
            </a:r>
            <a:r>
              <a:rPr lang="en-GB" baseline="0" dirty="0"/>
              <a:t>’ to also highlight the difference between the ‘</a:t>
            </a:r>
            <a:r>
              <a:rPr lang="en-GB" baseline="0" dirty="0" err="1"/>
              <a:t>ch</a:t>
            </a:r>
            <a:r>
              <a:rPr lang="en-GB" baseline="0" dirty="0"/>
              <a:t>’ in Spanish, and the softer ‘</a:t>
            </a:r>
            <a:r>
              <a:rPr lang="en-GB" baseline="0" dirty="0" err="1"/>
              <a:t>ch</a:t>
            </a:r>
            <a:r>
              <a:rPr lang="en-GB" baseline="0" dirty="0"/>
              <a:t>’ in French (as in ‘chat’)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35081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53252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br>
              <a:rPr lang="en-US" sz="1200" b="0" kern="1200" dirty="0">
                <a:solidFill>
                  <a:schemeClr val="tx1"/>
                </a:solidFill>
                <a:effectLst/>
                <a:latin typeface="+mn-lt"/>
                <a:ea typeface="+mn-ea"/>
                <a:cs typeface="+mn-cs"/>
              </a:rPr>
            </a:br>
            <a:endParaRPr lang="en-US" b="1" dirty="0"/>
          </a:p>
          <a:p>
            <a:r>
              <a:rPr lang="en-US" b="1" dirty="0"/>
              <a:t>Aim: </a:t>
            </a:r>
            <a:r>
              <a:rPr lang="en-US" dirty="0"/>
              <a:t>to </a:t>
            </a:r>
            <a:r>
              <a:rPr lang="en-US" dirty="0" err="1"/>
              <a:t>recognise</a:t>
            </a:r>
            <a:r>
              <a:rPr lang="en-US" dirty="0"/>
              <a:t> SSCs [ca], [co, [cu] and transcribe</a:t>
            </a:r>
            <a:r>
              <a:rPr lang="en-US" baseline="0" dirty="0"/>
              <a:t> words with them</a:t>
            </a:r>
            <a:endParaRPr lang="en-US" dirty="0"/>
          </a:p>
          <a:p>
            <a:endParaRPr lang="en-US" dirty="0"/>
          </a:p>
          <a:p>
            <a:r>
              <a:rPr lang="en-US" b="1" dirty="0"/>
              <a:t>Procedure:</a:t>
            </a:r>
          </a:p>
          <a:p>
            <a:pPr marL="228600" indent="-228600">
              <a:buAutoNum type="arabicPeriod"/>
            </a:pPr>
            <a:r>
              <a:rPr lang="en-US" b="0" dirty="0"/>
              <a:t>Students listen to each recording and </a:t>
            </a:r>
            <a:r>
              <a:rPr lang="es-ES" b="0" dirty="0"/>
              <a:t>write the correct SSC depending on the sound they hear.</a:t>
            </a:r>
          </a:p>
          <a:p>
            <a:pPr marL="228600" indent="-228600">
              <a:buAutoNum type="arabicPeriod"/>
            </a:pPr>
            <a:r>
              <a:rPr lang="en-GB" b="0" dirty="0"/>
              <a:t>Students listen again and write the word in Spanish.</a:t>
            </a:r>
          </a:p>
          <a:p>
            <a:pPr marL="228600" indent="-228600">
              <a:buAutoNum type="arabicPeriod"/>
            </a:pPr>
            <a:r>
              <a:rPr lang="en-GB" b="0" dirty="0"/>
              <a:t>Students write the meaning of the word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kern="1200" dirty="0">
                <a:solidFill>
                  <a:schemeClr val="tx1"/>
                </a:solidFill>
                <a:effectLst/>
                <a:latin typeface="+mn-lt"/>
                <a:ea typeface="+mn-ea"/>
                <a:cs typeface="+mn-cs"/>
              </a:rPr>
              <a:t>: These are all words that students have</a:t>
            </a:r>
            <a:r>
              <a:rPr lang="en-GB" sz="1200" kern="1200" baseline="0" dirty="0">
                <a:solidFill>
                  <a:schemeClr val="tx1"/>
                </a:solidFill>
                <a:effectLst/>
                <a:latin typeface="+mn-lt"/>
                <a:ea typeface="+mn-ea"/>
                <a:cs typeface="+mn-cs"/>
              </a:rPr>
              <a:t> already learnt in previous lessons</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Therefore, students will not only be revisiting the </a:t>
            </a:r>
            <a:r>
              <a:rPr lang="en-GB" sz="1200" dirty="0"/>
              <a:t>SSCs [</a:t>
            </a:r>
            <a:r>
              <a:rPr lang="en-GB" sz="1200" b="0" i="0" kern="1200" dirty="0">
                <a:solidFill>
                  <a:schemeClr val="tx1"/>
                </a:solidFill>
                <a:effectLst/>
                <a:latin typeface="+mn-lt"/>
                <a:ea typeface="+mn-ea"/>
                <a:cs typeface="+mn-cs"/>
              </a:rPr>
              <a:t>ca</a:t>
            </a:r>
            <a:r>
              <a:rPr lang="en-GB" sz="1200" dirty="0"/>
              <a:t>]</a:t>
            </a:r>
            <a:r>
              <a:rPr lang="en-GB" sz="1200" b="0" i="0" kern="1200" dirty="0">
                <a:solidFill>
                  <a:schemeClr val="tx1"/>
                </a:solidFill>
                <a:effectLst/>
                <a:latin typeface="+mn-lt"/>
                <a:ea typeface="+mn-ea"/>
                <a:cs typeface="+mn-cs"/>
              </a:rPr>
              <a:t>, </a:t>
            </a:r>
            <a:r>
              <a:rPr lang="en-GB" sz="1200" dirty="0"/>
              <a:t>[</a:t>
            </a:r>
            <a:r>
              <a:rPr lang="en-GB" sz="1200" b="0" i="0" kern="1200" dirty="0">
                <a:solidFill>
                  <a:schemeClr val="tx1"/>
                </a:solidFill>
                <a:effectLst/>
                <a:latin typeface="+mn-lt"/>
                <a:ea typeface="+mn-ea"/>
                <a:cs typeface="+mn-cs"/>
              </a:rPr>
              <a:t>co</a:t>
            </a:r>
            <a:r>
              <a:rPr lang="en-GB" sz="1200" dirty="0"/>
              <a:t>]</a:t>
            </a:r>
            <a:r>
              <a:rPr lang="en-GB" sz="1200" b="0" i="0" kern="1200" dirty="0">
                <a:solidFill>
                  <a:schemeClr val="tx1"/>
                </a:solidFill>
                <a:effectLst/>
                <a:latin typeface="+mn-lt"/>
                <a:ea typeface="+mn-ea"/>
                <a:cs typeface="+mn-cs"/>
              </a:rPr>
              <a:t> and </a:t>
            </a:r>
            <a:r>
              <a:rPr lang="en-GB" sz="1200" dirty="0"/>
              <a:t>[</a:t>
            </a:r>
            <a:r>
              <a:rPr lang="en-GB" sz="1200" b="0" i="0" kern="1200" dirty="0">
                <a:solidFill>
                  <a:schemeClr val="tx1"/>
                </a:solidFill>
                <a:effectLst/>
                <a:latin typeface="+mn-lt"/>
                <a:ea typeface="+mn-ea"/>
                <a:cs typeface="+mn-cs"/>
              </a:rPr>
              <a:t>cu</a:t>
            </a:r>
            <a:r>
              <a:rPr lang="en-GB" sz="1200" dirty="0"/>
              <a:t>], but also recalling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6</a:t>
            </a:fld>
            <a:endParaRPr lang="en-GB"/>
          </a:p>
        </p:txBody>
      </p:sp>
    </p:spTree>
    <p:extLst>
      <p:ext uri="{BB962C8B-B14F-4D97-AF65-F5344CB8AC3E}">
        <p14:creationId xmlns:p14="http://schemas.microsoft.com/office/powerpoint/2010/main" val="312233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 (two slides)</a:t>
            </a:r>
          </a:p>
          <a:p>
            <a:endParaRPr lang="en-US" b="1" dirty="0"/>
          </a:p>
          <a:p>
            <a:r>
              <a:rPr lang="en-US" b="1" dirty="0"/>
              <a:t>Aim: </a:t>
            </a:r>
            <a:r>
              <a:rPr lang="en-US" dirty="0"/>
              <a:t>to present this week’s new vocabulary.  Here we present the days of the week in Spanish, 7 of the 12 words in this week’s vocabulary set.</a:t>
            </a:r>
          </a:p>
          <a:p>
            <a:endParaRPr lang="en-US" dirty="0"/>
          </a:p>
          <a:p>
            <a:r>
              <a:rPr lang="en-US" b="1" dirty="0"/>
              <a:t>Procedure:</a:t>
            </a:r>
          </a:p>
          <a:p>
            <a:pPr marL="228600" indent="-228600">
              <a:buAutoNum type="arabicPeriod"/>
            </a:pPr>
            <a:r>
              <a:rPr lang="en-GB" b="0" dirty="0"/>
              <a:t>Teacher introduces the words individually, pupils repeat.  (Note: the students who do pre-learning will recognise/know them already.  Teacher will differentiate their approach to meet the needs of their own learners, here).</a:t>
            </a:r>
            <a:endParaRPr lang="es-ES" b="0" dirty="0"/>
          </a:p>
          <a:p>
            <a:pPr marL="228600" indent="-228600">
              <a:buAutoNum type="arabicPeriod"/>
            </a:pPr>
            <a:r>
              <a:rPr lang="en-GB" b="0" dirty="0"/>
              <a:t>Teacher draws attention to the title ‘los días de la </a:t>
            </a:r>
            <a:r>
              <a:rPr lang="en-GB" b="0" dirty="0" err="1"/>
              <a:t>semana</a:t>
            </a:r>
            <a:r>
              <a:rPr lang="en-GB" b="0" dirty="0"/>
              <a:t>’.  Día is not learnt formally until Y7 Term 3, </a:t>
            </a:r>
            <a:r>
              <a:rPr lang="en-GB" b="0" dirty="0" err="1"/>
              <a:t>semana</a:t>
            </a:r>
            <a:r>
              <a:rPr lang="en-GB" b="0" dirty="0"/>
              <a:t> in Y8 Term 1.  Elicit or provide the meaning.</a:t>
            </a:r>
          </a:p>
          <a:p>
            <a:pPr marL="228600" indent="-228600">
              <a:buAutoNum type="arabicPeriod"/>
            </a:pPr>
            <a:r>
              <a:rPr lang="en-GB" b="0" dirty="0"/>
              <a:t>Teacher clicks to bring up the callouts and provide additional information about how days of the week are used in Spanish.</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7</a:t>
            </a:fld>
            <a:endParaRPr lang="en-GB"/>
          </a:p>
        </p:txBody>
      </p:sp>
    </p:spTree>
    <p:extLst>
      <p:ext uri="{BB962C8B-B14F-4D97-AF65-F5344CB8AC3E}">
        <p14:creationId xmlns:p14="http://schemas.microsoft.com/office/powerpoint/2010/main" val="87987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dirty="0"/>
              <a:t>to present this week’s new vocabulary.  Here we present the days of the week in Spanish, 7 of the 12 words in this week’s vocabulary set.</a:t>
            </a:r>
          </a:p>
          <a:p>
            <a:endParaRPr lang="en-US" dirty="0"/>
          </a:p>
          <a:p>
            <a:r>
              <a:rPr lang="en-US" b="1" dirty="0"/>
              <a:t>Procedure:</a:t>
            </a:r>
          </a:p>
          <a:p>
            <a:pPr marL="228600" indent="-228600">
              <a:buAutoNum type="arabicPeriod"/>
            </a:pPr>
            <a:r>
              <a:rPr lang="en-GB" b="0" dirty="0"/>
              <a:t>Teacher introduces the words individually, students repeat. </a:t>
            </a:r>
            <a:endParaRPr lang="en-GB" dirty="0"/>
          </a:p>
        </p:txBody>
      </p:sp>
      <p:sp>
        <p:nvSpPr>
          <p:cNvPr id="4" name="Slide Number Placeholder 3"/>
          <p:cNvSpPr>
            <a:spLocks noGrp="1"/>
          </p:cNvSpPr>
          <p:nvPr>
            <p:ph type="sldNum" sz="quarter" idx="5"/>
          </p:nvPr>
        </p:nvSpPr>
        <p:spPr/>
        <p:txBody>
          <a:bodyPr/>
          <a:lstStyle/>
          <a:p>
            <a:fld id="{979DE1EA-F2BE-44CD-A4D2-00FB0A86A89B}" type="slidenum">
              <a:rPr lang="en-GB" smtClean="0"/>
              <a:t>8</a:t>
            </a:fld>
            <a:endParaRPr lang="en-GB"/>
          </a:p>
        </p:txBody>
      </p:sp>
    </p:spTree>
    <p:extLst>
      <p:ext uri="{BB962C8B-B14F-4D97-AF65-F5344CB8AC3E}">
        <p14:creationId xmlns:p14="http://schemas.microsoft.com/office/powerpoint/2010/main" val="208165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 </a:t>
            </a:r>
            <a:r>
              <a:rPr lang="en-GB" b="0" dirty="0"/>
              <a:t>to practise the new vocabulary actively, independently or in pairs.</a:t>
            </a:r>
          </a:p>
          <a:p>
            <a:endParaRPr lang="en-GB" b="0" dirty="0"/>
          </a:p>
          <a:p>
            <a:r>
              <a:rPr lang="en-GB" b="1" dirty="0"/>
              <a:t>Procedure:</a:t>
            </a:r>
          </a:p>
          <a:p>
            <a:r>
              <a:rPr lang="en-GB" b="0" dirty="0"/>
              <a:t>1. </a:t>
            </a:r>
            <a:r>
              <a:rPr lang="en-GB" dirty="0"/>
              <a:t>Students</a:t>
            </a:r>
            <a:r>
              <a:rPr lang="en-GB" baseline="0" dirty="0"/>
              <a:t> either work by themselves or in pairs, reading out the words and studying their English meaning (1 minute).</a:t>
            </a:r>
            <a:br>
              <a:rPr lang="en-GB" baseline="0" dirty="0"/>
            </a:br>
            <a:r>
              <a:rPr lang="en-GB" baseline="0" dirty="0"/>
              <a:t>2. Then the English meanings are removed and they try to recall them, looking at the Spanish (1 minute).</a:t>
            </a:r>
            <a:br>
              <a:rPr lang="en-GB" baseline="0" dirty="0"/>
            </a:br>
            <a:r>
              <a:rPr lang="en-GB" baseline="0" dirty="0"/>
              <a:t>3. Then the Spanish meanings are removed and they try to recall them, looking at the English (1 minute).</a:t>
            </a:r>
            <a:br>
              <a:rPr lang="en-GB" baseline="0" dirty="0"/>
            </a:br>
            <a:r>
              <a:rPr lang="en-GB" baseline="0" dirty="0"/>
              <a:t>4. Further rounds of learning can be facilitated by one student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aseline="0" dirty="0">
              <a:sym typeface="Wingdings" panose="05000000000000000000" pitchFamily="2" charset="2"/>
            </a:endParaRPr>
          </a:p>
          <a:p>
            <a:r>
              <a:rPr lang="en-GB" b="1" dirty="0"/>
              <a:t>Note: </a:t>
            </a:r>
            <a:r>
              <a:rPr lang="en-GB" b="0" dirty="0"/>
              <a:t>the following vocabulary is introduced in lesson 2:</a:t>
            </a:r>
            <a:r>
              <a:rPr lang="en-GB" b="0" baseline="0" dirty="0"/>
              <a:t> </a:t>
            </a:r>
            <a:r>
              <a:rPr lang="es-ES" sz="1200" kern="1200" dirty="0">
                <a:solidFill>
                  <a:schemeClr val="tx1"/>
                </a:solidFill>
                <a:effectLst/>
                <a:latin typeface="+mn-lt"/>
                <a:ea typeface="+mn-ea"/>
                <a:cs typeface="+mn-cs"/>
              </a:rPr>
              <a:t>sacar [273]; basura [273]; aunque [131]; otro [35];</a:t>
            </a:r>
            <a:r>
              <a:rPr lang="es-ES" sz="1200" kern="1200" baseline="0" dirty="0">
                <a:solidFill>
                  <a:schemeClr val="tx1"/>
                </a:solidFill>
                <a:effectLst/>
                <a:latin typeface="+mn-lt"/>
                <a:ea typeface="+mn-ea"/>
                <a:cs typeface="+mn-cs"/>
              </a:rPr>
              <a:t> si [36]</a:t>
            </a:r>
            <a:endParaRPr lang="en-GB"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917739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4038975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2372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29515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665039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61889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04160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2733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05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09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12395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2785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3934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8547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7534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0450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8098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00366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audio" Target="../media/audio27.wav"/></Relationships>
</file>

<file path=ppt/slides/_rels/slide12.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audio" Target="../media/audio27.wav"/></Relationships>
</file>

<file path=ppt/slides/_rels/slide13.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6.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7.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audio" Target="../media/audio34.wav"/></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0.png"/><Relationship Id="rId5" Type="http://schemas.openxmlformats.org/officeDocument/2006/relationships/image" Target="../media/image3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0.png"/><Relationship Id="rId5" Type="http://schemas.openxmlformats.org/officeDocument/2006/relationships/image" Target="../media/image3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i_Wk4_audio.htm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www.rachelhawkes.com/LDPresources/Yr7Spanish/Spanish_Y7_Term2ii_Wk4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6.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18.wav"/><Relationship Id="rId11" Type="http://schemas.openxmlformats.org/officeDocument/2006/relationships/image" Target="../media/image24.png"/><Relationship Id="rId5" Type="http://schemas.openxmlformats.org/officeDocument/2006/relationships/audio" Target="../media/audio17.wav"/><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3 - Lesson 43</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 / Rachel Hawkes</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20.04.24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790089" cy="1484251"/>
          </a:xfrm>
        </p:spPr>
        <p:txBody>
          <a:bodyPr>
            <a:normAutofit/>
          </a:bodyPr>
          <a:lstStyle/>
          <a:p>
            <a:r>
              <a:rPr lang="en-GB" b="1" dirty="0">
                <a:solidFill>
                  <a:prstClr val="white"/>
                </a:solidFill>
              </a:rPr>
              <a:t>Talking about what people can, must or want to do</a:t>
            </a:r>
            <a:br>
              <a:rPr lang="en-GB" dirty="0">
                <a:solidFill>
                  <a:prstClr val="white"/>
                </a:solidFill>
              </a:rPr>
            </a:br>
            <a:r>
              <a:rPr lang="en-GB" dirty="0">
                <a:solidFill>
                  <a:prstClr val="white"/>
                </a:solidFill>
              </a:rPr>
              <a:t>Using modal verb ‘</a:t>
            </a:r>
            <a:r>
              <a:rPr lang="en-GB" dirty="0" err="1">
                <a:solidFill>
                  <a:prstClr val="white"/>
                </a:solidFill>
              </a:rPr>
              <a:t>deber</a:t>
            </a:r>
            <a:r>
              <a:rPr lang="en-GB" dirty="0">
                <a:solidFill>
                  <a:prstClr val="white"/>
                </a:solidFill>
              </a:rPr>
              <a:t>’</a:t>
            </a:r>
          </a:p>
          <a:p>
            <a:pPr algn="l"/>
            <a:r>
              <a:rPr lang="en-GB" dirty="0">
                <a:solidFill>
                  <a:prstClr val="white"/>
                </a:solidFill>
              </a:rPr>
              <a:t>SSC [ca] [co] [cu] (revisited)</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694551"/>
            <a:ext cx="8360585" cy="844550"/>
          </a:xfrm>
        </p:spPr>
        <p:txBody>
          <a:bodyPr>
            <a:normAutofit fontScale="70000" lnSpcReduction="20000"/>
          </a:bodyPr>
          <a:lstStyle/>
          <a:p>
            <a:r>
              <a:rPr lang="en-GB" sz="4800" dirty="0" err="1">
                <a:solidFill>
                  <a:prstClr val="white"/>
                </a:solidFill>
              </a:rPr>
              <a:t>Actividades</a:t>
            </a:r>
            <a:r>
              <a:rPr lang="en-GB" sz="4800" dirty="0">
                <a:solidFill>
                  <a:prstClr val="white"/>
                </a:solidFill>
              </a:rPr>
              <a:t> con amigos y con </a:t>
            </a:r>
            <a:r>
              <a:rPr lang="en-GB" sz="4800" dirty="0" err="1">
                <a:solidFill>
                  <a:prstClr val="white"/>
                </a:solidFill>
              </a:rPr>
              <a:t>familia</a:t>
            </a:r>
            <a:endParaRPr lang="en-GB" sz="4800" dirty="0"/>
          </a:p>
        </p:txBody>
      </p:sp>
      <p:pic>
        <p:nvPicPr>
          <p:cNvPr id="8" name="Picture 7" descr="A clipboard with a pencil and check marks&#10;&#10;Description automatically generated">
            <a:extLst>
              <a:ext uri="{FF2B5EF4-FFF2-40B4-BE49-F238E27FC236}">
                <a16:creationId xmlns:a16="http://schemas.microsoft.com/office/drawing/2014/main" id="{037492CA-FCB3-4CD4-A828-9F89BEC85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471" y="4141109"/>
            <a:ext cx="1718055" cy="1701210"/>
          </a:xfrm>
          <a:prstGeom prst="rect">
            <a:avLst/>
          </a:prstGeom>
        </p:spPr>
      </p:pic>
      <p:pic>
        <p:nvPicPr>
          <p:cNvPr id="9" name="Picture 8" descr="A bucket and a vacuum cleaner&#10;&#10;Description automatically generated">
            <a:extLst>
              <a:ext uri="{FF2B5EF4-FFF2-40B4-BE49-F238E27FC236}">
                <a16:creationId xmlns:a16="http://schemas.microsoft.com/office/drawing/2014/main" id="{F8DD51AD-55FC-4304-BEDA-01FF578F7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3904" y="4128167"/>
            <a:ext cx="1787868" cy="1701211"/>
          </a:xfrm>
          <a:prstGeom prst="rect">
            <a:avLst/>
          </a:prstGeom>
        </p:spPr>
      </p:pic>
      <p:pic>
        <p:nvPicPr>
          <p:cNvPr id="10" name="Picture 9" descr="A bucket and sponge on a blue circle&#10;&#10;Description automatically generated">
            <a:extLst>
              <a:ext uri="{FF2B5EF4-FFF2-40B4-BE49-F238E27FC236}">
                <a16:creationId xmlns:a16="http://schemas.microsoft.com/office/drawing/2014/main" id="{5E2BD1D8-20FE-42A7-96B1-07513A5D2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324" y="5052354"/>
            <a:ext cx="1787867" cy="1701210"/>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366264" y="1437089"/>
            <a:ext cx="11688598" cy="461665"/>
          </a:xfrm>
          <a:prstGeom prst="rect">
            <a:avLst/>
          </a:prstGeom>
          <a:noFill/>
        </p:spPr>
        <p:txBody>
          <a:bodyPr wrap="square" rtlCol="0">
            <a:spAutoFit/>
          </a:bodyPr>
          <a:lstStyle/>
          <a:p>
            <a:r>
              <a:rPr lang="en-US" sz="2400" dirty="0"/>
              <a:t>Use the verb ‘deber’ to talk about obligations (what people must do).</a:t>
            </a:r>
          </a:p>
        </p:txBody>
      </p:sp>
      <p:sp>
        <p:nvSpPr>
          <p:cNvPr id="11" name="ZoneTexte 10">
            <a:extLst>
              <a:ext uri="{FF2B5EF4-FFF2-40B4-BE49-F238E27FC236}">
                <a16:creationId xmlns:a16="http://schemas.microsoft.com/office/drawing/2014/main" id="{D23524D3-9224-4D74-9CE0-4ED564673D55}"/>
              </a:ext>
            </a:extLst>
          </p:cNvPr>
          <p:cNvSpPr txBox="1"/>
          <p:nvPr/>
        </p:nvSpPr>
        <p:spPr>
          <a:xfrm>
            <a:off x="373881" y="2304584"/>
            <a:ext cx="8080803" cy="461665"/>
          </a:xfrm>
          <a:prstGeom prst="rect">
            <a:avLst/>
          </a:prstGeom>
          <a:noFill/>
        </p:spPr>
        <p:txBody>
          <a:bodyPr wrap="square" rtlCol="0">
            <a:spAutoFit/>
          </a:bodyPr>
          <a:lstStyle/>
          <a:p>
            <a:r>
              <a:rPr lang="fr-CA" sz="2400" dirty="0"/>
              <a:t>To mean ‘I must’ use ‘</a:t>
            </a:r>
            <a:r>
              <a:rPr lang="fr-CA" sz="2400" b="1" dirty="0"/>
              <a:t>debo</a:t>
            </a:r>
            <a:r>
              <a:rPr lang="fr-CA" sz="2400" dirty="0"/>
              <a:t>’:</a:t>
            </a:r>
            <a:endParaRPr lang="en-CA" sz="2400" dirty="0"/>
          </a:p>
        </p:txBody>
      </p:sp>
      <p:sp>
        <p:nvSpPr>
          <p:cNvPr id="12" name="ZoneTexte 11">
            <a:extLst>
              <a:ext uri="{FF2B5EF4-FFF2-40B4-BE49-F238E27FC236}">
                <a16:creationId xmlns:a16="http://schemas.microsoft.com/office/drawing/2014/main" id="{ADDBC5CA-B42A-4441-8757-56CEB26F75B3}"/>
              </a:ext>
            </a:extLst>
          </p:cNvPr>
          <p:cNvSpPr txBox="1"/>
          <p:nvPr/>
        </p:nvSpPr>
        <p:spPr>
          <a:xfrm>
            <a:off x="406265" y="5076694"/>
            <a:ext cx="3225407" cy="461665"/>
          </a:xfrm>
          <a:prstGeom prst="rect">
            <a:avLst/>
          </a:prstGeom>
          <a:noFill/>
        </p:spPr>
        <p:txBody>
          <a:bodyPr wrap="square" rtlCol="0">
            <a:spAutoFit/>
          </a:bodyPr>
          <a:lstStyle/>
          <a:p>
            <a:r>
              <a:rPr lang="es-ES" sz="2400" b="1" dirty="0">
                <a:solidFill>
                  <a:srgbClr val="E25B00"/>
                </a:solidFill>
              </a:rPr>
              <a:t>Debe</a:t>
            </a:r>
            <a:r>
              <a:rPr lang="es-ES" sz="2000" dirty="0">
                <a:solidFill>
                  <a:schemeClr val="accent5">
                    <a:lumMod val="50000"/>
                  </a:schemeClr>
                </a:solidFill>
              </a:rPr>
              <a:t> </a:t>
            </a:r>
            <a:r>
              <a:rPr lang="es-ES" sz="2400" dirty="0"/>
              <a:t>lavar la ropa</a:t>
            </a:r>
            <a:r>
              <a:rPr lang="es-ES" sz="2000" dirty="0"/>
              <a:t>.</a:t>
            </a:r>
          </a:p>
        </p:txBody>
      </p:sp>
      <p:sp>
        <p:nvSpPr>
          <p:cNvPr id="13" name="ZoneTexte 12">
            <a:extLst>
              <a:ext uri="{FF2B5EF4-FFF2-40B4-BE49-F238E27FC236}">
                <a16:creationId xmlns:a16="http://schemas.microsoft.com/office/drawing/2014/main" id="{631A418F-8FBD-44B7-B0B2-8A38CEA12794}"/>
              </a:ext>
            </a:extLst>
          </p:cNvPr>
          <p:cNvSpPr txBox="1"/>
          <p:nvPr/>
        </p:nvSpPr>
        <p:spPr>
          <a:xfrm>
            <a:off x="424194" y="2999463"/>
            <a:ext cx="3710436" cy="461665"/>
          </a:xfrm>
          <a:prstGeom prst="rect">
            <a:avLst/>
          </a:prstGeom>
          <a:noFill/>
        </p:spPr>
        <p:txBody>
          <a:bodyPr wrap="square" rtlCol="0">
            <a:spAutoFit/>
          </a:bodyPr>
          <a:lstStyle/>
          <a:p>
            <a:r>
              <a:rPr lang="es-ES" sz="2400" b="1" dirty="0">
                <a:solidFill>
                  <a:srgbClr val="E25B00"/>
                </a:solidFill>
              </a:rPr>
              <a:t>Debo</a:t>
            </a:r>
            <a:r>
              <a:rPr lang="es-ES" sz="2000" dirty="0">
                <a:solidFill>
                  <a:schemeClr val="accent5">
                    <a:lumMod val="50000"/>
                  </a:schemeClr>
                </a:solidFill>
              </a:rPr>
              <a:t> </a:t>
            </a:r>
            <a:r>
              <a:rPr lang="es-ES" sz="2400" dirty="0"/>
              <a:t>limpiar el suelo.</a:t>
            </a:r>
            <a:endParaRPr lang="es-ES" sz="2000" dirty="0"/>
          </a:p>
        </p:txBody>
      </p:sp>
      <p:sp>
        <p:nvSpPr>
          <p:cNvPr id="14" name="ZoneTexte 13">
            <a:extLst>
              <a:ext uri="{FF2B5EF4-FFF2-40B4-BE49-F238E27FC236}">
                <a16:creationId xmlns:a16="http://schemas.microsoft.com/office/drawing/2014/main" id="{E2DF3248-A072-4D81-9BE4-BD6F1D4F07DD}"/>
              </a:ext>
            </a:extLst>
          </p:cNvPr>
          <p:cNvSpPr txBox="1"/>
          <p:nvPr/>
        </p:nvSpPr>
        <p:spPr>
          <a:xfrm>
            <a:off x="4134630" y="5055691"/>
            <a:ext cx="4721303" cy="461665"/>
          </a:xfrm>
          <a:prstGeom prst="rect">
            <a:avLst/>
          </a:prstGeom>
          <a:noFill/>
        </p:spPr>
        <p:txBody>
          <a:bodyPr wrap="square" rtlCol="0">
            <a:spAutoFit/>
          </a:bodyPr>
          <a:lstStyle/>
          <a:p>
            <a:r>
              <a:rPr lang="en-US" sz="2400" b="1" dirty="0">
                <a:solidFill>
                  <a:srgbClr val="E25B00"/>
                </a:solidFill>
              </a:rPr>
              <a:t>S/he must </a:t>
            </a:r>
            <a:r>
              <a:rPr lang="en-US" sz="2400" dirty="0"/>
              <a:t>wash the clothes</a:t>
            </a:r>
            <a:r>
              <a:rPr lang="en-US" sz="2000" dirty="0"/>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4152559" y="2999463"/>
            <a:ext cx="4116009" cy="461665"/>
          </a:xfrm>
          <a:prstGeom prst="rect">
            <a:avLst/>
          </a:prstGeom>
          <a:noFill/>
        </p:spPr>
        <p:txBody>
          <a:bodyPr wrap="square" rtlCol="0">
            <a:spAutoFit/>
          </a:bodyPr>
          <a:lstStyle/>
          <a:p>
            <a:r>
              <a:rPr lang="en-US" sz="2400" b="1" dirty="0">
                <a:solidFill>
                  <a:srgbClr val="E25B00"/>
                </a:solidFill>
              </a:rPr>
              <a:t>I</a:t>
            </a:r>
            <a:r>
              <a:rPr lang="en-US" sz="2400" b="1" dirty="0">
                <a:solidFill>
                  <a:srgbClr val="F66400"/>
                </a:solidFill>
              </a:rPr>
              <a:t> </a:t>
            </a:r>
            <a:r>
              <a:rPr lang="en-GB" sz="2400" b="1" dirty="0">
                <a:solidFill>
                  <a:srgbClr val="E25B00"/>
                </a:solidFill>
              </a:rPr>
              <a:t>must</a:t>
            </a:r>
            <a:r>
              <a:rPr lang="en-GB" sz="2400" b="1" dirty="0">
                <a:solidFill>
                  <a:srgbClr val="F66400"/>
                </a:solidFill>
              </a:rPr>
              <a:t> </a:t>
            </a:r>
            <a:r>
              <a:rPr lang="en-GB" sz="2400" dirty="0"/>
              <a:t>clean the floor.</a:t>
            </a:r>
            <a:endParaRPr lang="es-ES" sz="2400" dirty="0"/>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1" y="213557"/>
            <a:ext cx="6422065" cy="817702"/>
          </a:xfrm>
        </p:spPr>
        <p:txBody>
          <a:bodyPr>
            <a:noAutofit/>
          </a:bodyPr>
          <a:lstStyle/>
          <a:p>
            <a:r>
              <a:rPr lang="en-CA" sz="2400" b="1" dirty="0">
                <a:solidFill>
                  <a:schemeClr val="bg1"/>
                </a:solidFill>
              </a:rPr>
              <a:t>Talking about </a:t>
            </a:r>
            <a:r>
              <a:rPr lang="en-GB" sz="2400" b="1" dirty="0">
                <a:solidFill>
                  <a:prstClr val="white"/>
                </a:solidFill>
              </a:rPr>
              <a:t>what people must do</a:t>
            </a:r>
            <a:br>
              <a:rPr lang="en-GB" sz="2400" b="1" dirty="0">
                <a:solidFill>
                  <a:prstClr val="white"/>
                </a:solidFill>
              </a:rPr>
            </a:br>
            <a:r>
              <a:rPr lang="en-GB" sz="2400" b="1" dirty="0">
                <a:solidFill>
                  <a:prstClr val="white"/>
                </a:solidFill>
              </a:rPr>
              <a:t>Using the modal verb ‘</a:t>
            </a:r>
            <a:r>
              <a:rPr lang="en-GB" sz="2400" b="1" dirty="0" err="1">
                <a:solidFill>
                  <a:prstClr val="white"/>
                </a:solidFill>
              </a:rPr>
              <a:t>deber</a:t>
            </a:r>
            <a:r>
              <a:rPr lang="en-GB" sz="2400" b="1" dirty="0">
                <a:solidFill>
                  <a:prstClr val="white"/>
                </a:solidFill>
              </a:rPr>
              <a:t>’</a:t>
            </a:r>
            <a:endParaRPr lang="en-CA" sz="2400" dirty="0">
              <a:solidFill>
                <a:srgbClr val="002060"/>
              </a:solidFill>
            </a:endParaRPr>
          </a:p>
        </p:txBody>
      </p:sp>
      <p:sp>
        <p:nvSpPr>
          <p:cNvPr id="26" name="ZoneTexte 10">
            <a:extLst>
              <a:ext uri="{FF2B5EF4-FFF2-40B4-BE49-F238E27FC236}">
                <a16:creationId xmlns:a16="http://schemas.microsoft.com/office/drawing/2014/main" id="{D0884DCE-A3C3-44C9-ACEB-39C71AC3FA7F}"/>
              </a:ext>
            </a:extLst>
          </p:cNvPr>
          <p:cNvSpPr txBox="1"/>
          <p:nvPr/>
        </p:nvSpPr>
        <p:spPr>
          <a:xfrm>
            <a:off x="373881" y="4389221"/>
            <a:ext cx="8080803" cy="461665"/>
          </a:xfrm>
          <a:prstGeom prst="rect">
            <a:avLst/>
          </a:prstGeom>
          <a:noFill/>
        </p:spPr>
        <p:txBody>
          <a:bodyPr wrap="square" rtlCol="0">
            <a:spAutoFit/>
          </a:bodyPr>
          <a:lstStyle/>
          <a:p>
            <a:r>
              <a:rPr lang="fr-CA" sz="2400" dirty="0"/>
              <a:t>To mean ‘s/he must’ use ‘</a:t>
            </a:r>
            <a:r>
              <a:rPr lang="fr-CA" sz="2400" b="1" dirty="0"/>
              <a:t>debe</a:t>
            </a:r>
            <a:r>
              <a:rPr lang="fr-CA" sz="2400" dirty="0"/>
              <a:t>’:</a:t>
            </a:r>
            <a:endParaRPr lang="en-CA" sz="2400" dirty="0"/>
          </a:p>
        </p:txBody>
      </p:sp>
      <p:sp>
        <p:nvSpPr>
          <p:cNvPr id="2" name="Rounded Rectangular Callout 1"/>
          <p:cNvSpPr/>
          <p:nvPr/>
        </p:nvSpPr>
        <p:spPr>
          <a:xfrm>
            <a:off x="5739292" y="4188196"/>
            <a:ext cx="3925703" cy="771051"/>
          </a:xfrm>
          <a:prstGeom prst="wedgeRoundRectCallout">
            <a:avLst>
              <a:gd name="adj1" fmla="val -142720"/>
              <a:gd name="adj2" fmla="val 85402"/>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Use an infinitive (e.g. </a:t>
            </a:r>
            <a:r>
              <a:rPr lang="en-GB" sz="2000" b="1" dirty="0">
                <a:solidFill>
                  <a:schemeClr val="tx1"/>
                </a:solidFill>
              </a:rPr>
              <a:t>lavar</a:t>
            </a:r>
            <a:r>
              <a:rPr lang="en-GB" sz="2000" dirty="0">
                <a:solidFill>
                  <a:schemeClr val="tx1"/>
                </a:solidFill>
              </a:rPr>
              <a:t>) after ‘</a:t>
            </a:r>
            <a:r>
              <a:rPr lang="en-GB" sz="2000" b="1" dirty="0">
                <a:solidFill>
                  <a:schemeClr val="tx1"/>
                </a:solidFill>
              </a:rPr>
              <a:t>deber</a:t>
            </a:r>
            <a:r>
              <a:rPr lang="en-GB" sz="2000" dirty="0">
                <a:solidFill>
                  <a:schemeClr val="tx1"/>
                </a:solidFill>
              </a:rPr>
              <a:t>’. </a:t>
            </a:r>
          </a:p>
        </p:txBody>
      </p:sp>
      <p:sp>
        <p:nvSpPr>
          <p:cNvPr id="17" name="Rounded Rectangle 11">
            <a:extLst>
              <a:ext uri="{FF2B5EF4-FFF2-40B4-BE49-F238E27FC236}">
                <a16:creationId xmlns:a16="http://schemas.microsoft.com/office/drawing/2014/main" id="{9165647A-307F-4564-BE6B-9557E4EFDB35}"/>
              </a:ext>
            </a:extLst>
          </p:cNvPr>
          <p:cNvSpPr/>
          <p:nvPr/>
        </p:nvSpPr>
        <p:spPr>
          <a:xfrm>
            <a:off x="10388009" y="130397"/>
            <a:ext cx="1540135" cy="369332"/>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26"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05345" y="2270124"/>
            <a:ext cx="9347804"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[I must | I have to]</a:t>
            </a:r>
          </a:p>
        </p:txBody>
      </p:sp>
      <p:sp>
        <p:nvSpPr>
          <p:cNvPr id="9" name="TextBox 8"/>
          <p:cNvSpPr txBox="1"/>
          <p:nvPr/>
        </p:nvSpPr>
        <p:spPr>
          <a:xfrm>
            <a:off x="3038170" y="3361674"/>
            <a:ext cx="5414904" cy="1862048"/>
          </a:xfrm>
          <a:prstGeom prst="rect">
            <a:avLst/>
          </a:prstGeom>
          <a:noFill/>
        </p:spPr>
        <p:txBody>
          <a:bodyPr wrap="square" rtlCol="0">
            <a:spAutoFit/>
          </a:bodyPr>
          <a:lstStyle/>
          <a:p>
            <a:pPr algn="ctr"/>
            <a:r>
              <a:rPr lang="en-GB" sz="11500" b="1" dirty="0">
                <a:latin typeface="Century Gothic" panose="020B0502020202020204" pitchFamily="34" charset="0"/>
              </a:rPr>
              <a:t>debe</a:t>
            </a:r>
          </a:p>
        </p:txBody>
      </p:sp>
      <p:sp>
        <p:nvSpPr>
          <p:cNvPr id="10" name="TextBox 9"/>
          <p:cNvSpPr txBox="1"/>
          <p:nvPr/>
        </p:nvSpPr>
        <p:spPr>
          <a:xfrm>
            <a:off x="3038170" y="5087738"/>
            <a:ext cx="593438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[s/he must | s/he has to]</a:t>
            </a:r>
          </a:p>
        </p:txBody>
      </p:sp>
      <p:sp>
        <p:nvSpPr>
          <p:cNvPr id="2" name="Title 1">
            <a:extLst>
              <a:ext uri="{FF2B5EF4-FFF2-40B4-BE49-F238E27FC236}">
                <a16:creationId xmlns:a16="http://schemas.microsoft.com/office/drawing/2014/main" id="{F7B3AC34-1155-42E6-A957-B514260D6D3C}"/>
              </a:ext>
            </a:extLst>
          </p:cNvPr>
          <p:cNvSpPr>
            <a:spLocks noGrp="1"/>
          </p:cNvSpPr>
          <p:nvPr>
            <p:ph type="title"/>
          </p:nvPr>
        </p:nvSpPr>
        <p:spPr>
          <a:xfrm>
            <a:off x="3652474" y="744311"/>
            <a:ext cx="4800600" cy="1325563"/>
          </a:xfrm>
        </p:spPr>
        <p:txBody>
          <a:bodyPr>
            <a:noAutofit/>
          </a:bodyPr>
          <a:lstStyle/>
          <a:p>
            <a:pPr algn="ctr"/>
            <a:r>
              <a:rPr lang="en-GB" sz="11500" b="1" dirty="0">
                <a:solidFill>
                  <a:schemeClr val="tx1"/>
                </a:solidFill>
              </a:rPr>
              <a:t>debo</a:t>
            </a:r>
            <a:endParaRPr lang="en-GB" sz="11500" dirty="0">
              <a:solidFill>
                <a:schemeClr val="tx1"/>
              </a:solidFill>
            </a:endParaRPr>
          </a:p>
        </p:txBody>
      </p:sp>
    </p:spTree>
    <p:extLst>
      <p:ext uri="{BB962C8B-B14F-4D97-AF65-F5344CB8AC3E}">
        <p14:creationId xmlns:p14="http://schemas.microsoft.com/office/powerpoint/2010/main" val="272740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o.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debe.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88548" y="3429000"/>
            <a:ext cx="5414904" cy="1862048"/>
          </a:xfrm>
          <a:prstGeom prst="rect">
            <a:avLst/>
          </a:prstGeom>
          <a:noFill/>
        </p:spPr>
        <p:txBody>
          <a:bodyPr wrap="square" rtlCol="0">
            <a:spAutoFit/>
          </a:bodyPr>
          <a:lstStyle/>
          <a:p>
            <a:pPr algn="ctr"/>
            <a:r>
              <a:rPr lang="en-GB" sz="11500" b="1" dirty="0">
                <a:latin typeface="Century Gothic" panose="020B0502020202020204" pitchFamily="34" charset="0"/>
              </a:rPr>
              <a:t>debe</a:t>
            </a:r>
          </a:p>
        </p:txBody>
      </p:sp>
      <p:sp>
        <p:nvSpPr>
          <p:cNvPr id="10" name="TextBox 9"/>
          <p:cNvSpPr txBox="1"/>
          <p:nvPr/>
        </p:nvSpPr>
        <p:spPr>
          <a:xfrm>
            <a:off x="3213884" y="5177960"/>
            <a:ext cx="5764231"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[s/he must |s/he has to]</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Help 10">
            <a:hlinkClick r:id="" action="ppaction://noaction" highlightClick="1"/>
          </p:cNvPr>
          <p:cNvSpPr/>
          <p:nvPr/>
        </p:nvSpPr>
        <p:spPr>
          <a:xfrm>
            <a:off x="2515926" y="50864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CFEBEFF-B4BD-47A4-9ED4-73787A1A26B2}"/>
              </a:ext>
            </a:extLst>
          </p:cNvPr>
          <p:cNvSpPr txBox="1"/>
          <p:nvPr/>
        </p:nvSpPr>
        <p:spPr>
          <a:xfrm>
            <a:off x="3700873" y="2136036"/>
            <a:ext cx="4790252"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[I must | I have to]</a:t>
            </a:r>
          </a:p>
        </p:txBody>
      </p:sp>
      <p:sp>
        <p:nvSpPr>
          <p:cNvPr id="2" name="Title 1">
            <a:extLst>
              <a:ext uri="{FF2B5EF4-FFF2-40B4-BE49-F238E27FC236}">
                <a16:creationId xmlns:a16="http://schemas.microsoft.com/office/drawing/2014/main" id="{10B7089E-E34C-4CD6-83AD-8C4B16E44B5B}"/>
              </a:ext>
            </a:extLst>
          </p:cNvPr>
          <p:cNvSpPr>
            <a:spLocks noGrp="1"/>
          </p:cNvSpPr>
          <p:nvPr>
            <p:ph type="title"/>
          </p:nvPr>
        </p:nvSpPr>
        <p:spPr>
          <a:xfrm>
            <a:off x="4061459" y="810473"/>
            <a:ext cx="4069080" cy="1325563"/>
          </a:xfrm>
        </p:spPr>
        <p:txBody>
          <a:bodyPr>
            <a:noAutofit/>
          </a:bodyPr>
          <a:lstStyle/>
          <a:p>
            <a:pPr algn="ctr"/>
            <a:r>
              <a:rPr lang="en-GB" sz="11500" b="1" dirty="0">
                <a:solidFill>
                  <a:schemeClr val="tx1"/>
                </a:solidFill>
              </a:rPr>
              <a:t>debo</a:t>
            </a:r>
            <a:endParaRPr lang="en-GB" sz="11500" dirty="0">
              <a:solidFill>
                <a:schemeClr val="tx1"/>
              </a:solidFill>
            </a:endParaRPr>
          </a:p>
        </p:txBody>
      </p:sp>
    </p:spTree>
    <p:extLst>
      <p:ext uri="{BB962C8B-B14F-4D97-AF65-F5344CB8AC3E}">
        <p14:creationId xmlns:p14="http://schemas.microsoft.com/office/powerpoint/2010/main" val="11826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o.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deb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3" grpId="0" animBg="1"/>
      <p:bldP spid="11" grpId="0" animBg="1"/>
      <p:bldP spid="1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algn="ctr"/>
            <a:r>
              <a:rPr lang="en-GB" sz="11500" b="1" dirty="0">
                <a:latin typeface="Century Gothic" panose="020B0502020202020204" pitchFamily="34" charset="0"/>
              </a:rPr>
              <a:t>debo</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[I must | I have to]</a:t>
            </a:r>
          </a:p>
          <a:p>
            <a:pPr algn="ctr"/>
            <a:endParaRPr lang="en-GB" sz="3200" dirty="0">
              <a:latin typeface="Century Gothic" panose="020B050202020202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dirty="0">
                <a:latin typeface="Century Gothic" panose="020B0502020202020204" pitchFamily="34" charset="0"/>
              </a:rPr>
              <a:t>I </a:t>
            </a:r>
            <a:r>
              <a:rPr lang="en-HK" sz="3200" b="1" dirty="0">
                <a:solidFill>
                  <a:srgbClr val="EA5F00"/>
                </a:solidFill>
                <a:latin typeface="Century Gothic" panose="020B0502020202020204" pitchFamily="34" charset="0"/>
              </a:rPr>
              <a:t>must / have to</a:t>
            </a:r>
            <a:r>
              <a:rPr lang="en-HK" sz="3200" b="1" dirty="0">
                <a:solidFill>
                  <a:srgbClr val="EA5F00"/>
                </a:solidFill>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prepare food</a:t>
            </a:r>
            <a:r>
              <a:rPr lang="en-GB" sz="3200" dirty="0">
                <a:latin typeface="Century Gothic" panose="020B0502020202020204" pitchFamily="34" charset="0"/>
              </a:rPr>
              <a:t>].</a:t>
            </a:r>
          </a:p>
        </p:txBody>
      </p:sp>
      <p:sp>
        <p:nvSpPr>
          <p:cNvPr id="2" name="Title 1">
            <a:extLst>
              <a:ext uri="{FF2B5EF4-FFF2-40B4-BE49-F238E27FC236}">
                <a16:creationId xmlns:a16="http://schemas.microsoft.com/office/drawing/2014/main" id="{879070A4-DE9A-4963-A3F1-92851322323C}"/>
              </a:ext>
            </a:extLst>
          </p:cNvPr>
          <p:cNvSpPr>
            <a:spLocks noGrp="1"/>
          </p:cNvSpPr>
          <p:nvPr>
            <p:ph type="title"/>
          </p:nvPr>
        </p:nvSpPr>
        <p:spPr>
          <a:xfrm>
            <a:off x="947585" y="3853833"/>
            <a:ext cx="10515600" cy="1325563"/>
          </a:xfrm>
        </p:spPr>
        <p:txBody>
          <a:bodyPr/>
          <a:lstStyle/>
          <a:p>
            <a:pPr algn="ctr"/>
            <a:r>
              <a:rPr lang="en-GB" b="1" dirty="0">
                <a:solidFill>
                  <a:srgbClr val="EA5F00"/>
                </a:solidFill>
              </a:rPr>
              <a:t>D</a:t>
            </a:r>
            <a:r>
              <a:rPr lang="en-GB" b="1" dirty="0">
                <a:solidFill>
                  <a:srgbClr val="EA5F00"/>
                </a:solidFill>
                <a:cs typeface="Calibri" panose="020F0502020204030204" pitchFamily="34" charset="0"/>
              </a:rPr>
              <a:t>ebo</a:t>
            </a:r>
            <a:r>
              <a:rPr lang="en-GB" dirty="0">
                <a:solidFill>
                  <a:srgbClr val="5B9BD5">
                    <a:lumMod val="50000"/>
                  </a:srgbClr>
                </a:solidFill>
              </a:rPr>
              <a:t> </a:t>
            </a:r>
            <a:r>
              <a:rPr lang="en-GB" dirty="0" err="1">
                <a:solidFill>
                  <a:schemeClr val="tx1"/>
                </a:solidFill>
              </a:rPr>
              <a:t>preparar</a:t>
            </a:r>
            <a:r>
              <a:rPr lang="en-GB" dirty="0">
                <a:solidFill>
                  <a:schemeClr val="tx1"/>
                </a:solidFill>
              </a:rPr>
              <a:t> la comida.</a:t>
            </a:r>
          </a:p>
        </p:txBody>
      </p:sp>
    </p:spTree>
    <p:extLst>
      <p:ext uri="{BB962C8B-B14F-4D97-AF65-F5344CB8AC3E}">
        <p14:creationId xmlns:p14="http://schemas.microsoft.com/office/powerpoint/2010/main" val="38529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bo preparar la comid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algn="ctr"/>
            <a:r>
              <a:rPr lang="en-GB" sz="11500" b="1" dirty="0">
                <a:latin typeface="Century Gothic" panose="020B0502020202020204" pitchFamily="34" charset="0"/>
              </a:rPr>
              <a:t>debe</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[s/he must | s/he has to]</a:t>
            </a:r>
          </a:p>
          <a:p>
            <a:pPr algn="ctr"/>
            <a:endParaRPr lang="en-GB" sz="3200" dirty="0">
              <a:latin typeface="Century Gothic" panose="020B0502020202020204" pitchFamily="34" charset="0"/>
            </a:endParaRPr>
          </a:p>
        </p:txBody>
      </p:sp>
      <p:sp>
        <p:nvSpPr>
          <p:cNvPr id="10" name="TextBox 9"/>
          <p:cNvSpPr txBox="1"/>
          <p:nvPr/>
        </p:nvSpPr>
        <p:spPr>
          <a:xfrm>
            <a:off x="423329" y="5019170"/>
            <a:ext cx="12021312"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dirty="0">
                <a:latin typeface="Century Gothic" panose="020B0502020202020204" pitchFamily="34" charset="0"/>
              </a:rPr>
              <a:t>My brother </a:t>
            </a:r>
            <a:r>
              <a:rPr lang="en-HK" sz="3200" b="1" dirty="0">
                <a:solidFill>
                  <a:srgbClr val="EA5F00"/>
                </a:solidFill>
                <a:latin typeface="Century Gothic" panose="020B0502020202020204" pitchFamily="34" charset="0"/>
              </a:rPr>
              <a:t>must / has to</a:t>
            </a:r>
            <a:r>
              <a:rPr lang="en-HK" sz="3200" b="1" dirty="0">
                <a:solidFill>
                  <a:srgbClr val="EA5F00"/>
                </a:solidFill>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wash the dishes</a:t>
            </a:r>
            <a:r>
              <a:rPr lang="en-GB" sz="3200" dirty="0">
                <a:latin typeface="Century Gothic" panose="020B0502020202020204" pitchFamily="34" charset="0"/>
              </a:rPr>
              <a:t>].</a:t>
            </a:r>
          </a:p>
        </p:txBody>
      </p:sp>
      <p:sp>
        <p:nvSpPr>
          <p:cNvPr id="2" name="Title 1">
            <a:extLst>
              <a:ext uri="{FF2B5EF4-FFF2-40B4-BE49-F238E27FC236}">
                <a16:creationId xmlns:a16="http://schemas.microsoft.com/office/drawing/2014/main" id="{70C4A83C-438F-408A-BCEF-DD0A90D4808D}"/>
              </a:ext>
            </a:extLst>
          </p:cNvPr>
          <p:cNvSpPr>
            <a:spLocks noGrp="1"/>
          </p:cNvSpPr>
          <p:nvPr>
            <p:ph type="title"/>
          </p:nvPr>
        </p:nvSpPr>
        <p:spPr>
          <a:xfrm>
            <a:off x="1539256" y="3693607"/>
            <a:ext cx="10515600" cy="1325563"/>
          </a:xfrm>
        </p:spPr>
        <p:txBody>
          <a:bodyPr/>
          <a:lstStyle/>
          <a:p>
            <a:pPr algn="ctr"/>
            <a:r>
              <a:rPr lang="en-GB" dirty="0">
                <a:solidFill>
                  <a:schemeClr val="tx1"/>
                </a:solidFill>
              </a:rPr>
              <a:t>Mi hermano </a:t>
            </a:r>
            <a:r>
              <a:rPr lang="en-GB" b="1" dirty="0">
                <a:solidFill>
                  <a:srgbClr val="EA5F00"/>
                </a:solidFill>
                <a:cs typeface="Calibri" panose="020F0502020204030204" pitchFamily="34" charset="0"/>
              </a:rPr>
              <a:t>debe</a:t>
            </a:r>
            <a:r>
              <a:rPr lang="en-GB" dirty="0">
                <a:solidFill>
                  <a:srgbClr val="5B9BD5">
                    <a:lumMod val="50000"/>
                  </a:srgbClr>
                </a:solidFill>
              </a:rPr>
              <a:t> </a:t>
            </a:r>
            <a:r>
              <a:rPr lang="en-GB" dirty="0">
                <a:solidFill>
                  <a:schemeClr val="tx1"/>
                </a:solidFill>
              </a:rPr>
              <a:t>lavar los </a:t>
            </a:r>
            <a:r>
              <a:rPr lang="en-GB" dirty="0" err="1">
                <a:solidFill>
                  <a:schemeClr val="tx1"/>
                </a:solidFill>
              </a:rPr>
              <a:t>platos</a:t>
            </a:r>
            <a:r>
              <a:rPr lang="en-GB" dirty="0">
                <a:solidFill>
                  <a:schemeClr val="tx1"/>
                </a:solidFill>
              </a:rPr>
              <a:t>.</a:t>
            </a:r>
          </a:p>
        </p:txBody>
      </p:sp>
    </p:spTree>
    <p:extLst>
      <p:ext uri="{BB962C8B-B14F-4D97-AF65-F5344CB8AC3E}">
        <p14:creationId xmlns:p14="http://schemas.microsoft.com/office/powerpoint/2010/main" val="308311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mi hermano debe lavar los plato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ection of lined paper with tape on it&#10;&#10;Description automatically generated">
            <a:extLst>
              <a:ext uri="{FF2B5EF4-FFF2-40B4-BE49-F238E27FC236}">
                <a16:creationId xmlns:a16="http://schemas.microsoft.com/office/drawing/2014/main" id="{AF51F843-7210-4437-829F-D2C3573617B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190" t="7109" r="65372" b="73311"/>
          <a:stretch/>
        </p:blipFill>
        <p:spPr>
          <a:xfrm>
            <a:off x="26365" y="1215546"/>
            <a:ext cx="5263768" cy="5083345"/>
          </a:xfrm>
          <a:prstGeom prst="rect">
            <a:avLst/>
          </a:prstGeom>
        </p:spPr>
      </p:pic>
      <p:graphicFrame>
        <p:nvGraphicFramePr>
          <p:cNvPr id="34" name="Table 33"/>
          <p:cNvGraphicFramePr>
            <a:graphicFrameLocks noGrp="1"/>
          </p:cNvGraphicFramePr>
          <p:nvPr>
            <p:extLst>
              <p:ext uri="{D42A27DB-BD31-4B8C-83A1-F6EECF244321}">
                <p14:modId xmlns:p14="http://schemas.microsoft.com/office/powerpoint/2010/main" val="3795043757"/>
              </p:ext>
            </p:extLst>
          </p:nvPr>
        </p:nvGraphicFramePr>
        <p:xfrm>
          <a:off x="5469152" y="1989379"/>
          <a:ext cx="2585816" cy="3861678"/>
        </p:xfrm>
        <a:graphic>
          <a:graphicData uri="http://schemas.openxmlformats.org/drawingml/2006/table">
            <a:tbl>
              <a:tblPr firstRow="1" bandRow="1">
                <a:tableStyleId>{8A107856-5554-42FB-B03E-39F5DBC370BA}</a:tableStyleId>
              </a:tblPr>
              <a:tblGrid>
                <a:gridCol w="1201153">
                  <a:extLst>
                    <a:ext uri="{9D8B030D-6E8A-4147-A177-3AD203B41FA5}">
                      <a16:colId xmlns:a16="http://schemas.microsoft.com/office/drawing/2014/main" val="2928869905"/>
                    </a:ext>
                  </a:extLst>
                </a:gridCol>
                <a:gridCol w="1384663">
                  <a:extLst>
                    <a:ext uri="{9D8B030D-6E8A-4147-A177-3AD203B41FA5}">
                      <a16:colId xmlns:a16="http://schemas.microsoft.com/office/drawing/2014/main" val="2415405571"/>
                    </a:ext>
                  </a:extLst>
                </a:gridCol>
              </a:tblGrid>
              <a:tr h="697347">
                <a:tc>
                  <a:txBody>
                    <a:bodyPr/>
                    <a:lstStyle/>
                    <a:p>
                      <a:pPr algn="ctr"/>
                      <a:endParaRPr lang="en-GB" sz="2000" b="1" baseline="0" dirty="0">
                        <a:solidFill>
                          <a:schemeClr val="accent1">
                            <a:lumMod val="50000"/>
                          </a:schemeClr>
                        </a:solidFill>
                        <a:latin typeface="Century Gothic" panose="020B0502020202020204" pitchFamily="34" charset="0"/>
                      </a:endParaRPr>
                    </a:p>
                    <a:p>
                      <a:pPr algn="ctr"/>
                      <a:r>
                        <a:rPr lang="en-GB" sz="2000" b="0" baseline="0" dirty="0">
                          <a:solidFill>
                            <a:schemeClr val="accent1">
                              <a:lumMod val="50000"/>
                            </a:schemeClr>
                          </a:solidFill>
                          <a:latin typeface="Century Gothic" panose="020B0502020202020204" pitchFamily="34" charset="0"/>
                        </a:rPr>
                        <a:t>‘I must’</a:t>
                      </a:r>
                    </a:p>
                  </a:txBody>
                  <a:tcPr anchor="ctr">
                    <a:noFill/>
                  </a:tcPr>
                </a:tc>
                <a:tc>
                  <a:txBody>
                    <a:bodyPr/>
                    <a:lstStyle/>
                    <a:p>
                      <a:pPr algn="ctr"/>
                      <a:endParaRPr lang="en-GB" sz="2000" b="1" baseline="0" dirty="0">
                        <a:solidFill>
                          <a:schemeClr val="accent1">
                            <a:lumMod val="50000"/>
                          </a:schemeClr>
                        </a:solidFill>
                        <a:latin typeface="Century Gothic" panose="020B0502020202020204" pitchFamily="34" charset="0"/>
                      </a:endParaRPr>
                    </a:p>
                    <a:p>
                      <a:pPr algn="ctr"/>
                      <a:r>
                        <a:rPr lang="en-GB" sz="2000" b="0" baseline="0" dirty="0">
                          <a:solidFill>
                            <a:schemeClr val="accent1">
                              <a:lumMod val="50000"/>
                            </a:schemeClr>
                          </a:solidFill>
                          <a:latin typeface="Century Gothic" panose="020B0502020202020204" pitchFamily="34" charset="0"/>
                        </a:rPr>
                        <a:t>‘he must’</a:t>
                      </a:r>
                      <a:endParaRPr lang="en-GB" sz="2000" b="0" dirty="0">
                        <a:solidFill>
                          <a:schemeClr val="accent1">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924415809"/>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00476975"/>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848763795"/>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107030061"/>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067270774"/>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255301201"/>
                  </a:ext>
                </a:extLst>
              </a:tr>
              <a:tr h="526773">
                <a:tc>
                  <a:txBody>
                    <a:bodyPr/>
                    <a:lstStyle/>
                    <a:p>
                      <a:endParaRPr lang="en-GB">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623565507"/>
                  </a:ext>
                </a:extLst>
              </a:tr>
            </a:tbl>
          </a:graphicData>
        </a:graphic>
      </p:graphicFrame>
      <p:pic>
        <p:nvPicPr>
          <p:cNvPr id="3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8908" y="323943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1055" y="27491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855" y="377595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750" y="426252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4788" y="474100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4455" y="525806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13558"/>
            <a:ext cx="5444667" cy="504920"/>
          </a:xfrm>
        </p:spPr>
        <p:txBody>
          <a:bodyPr>
            <a:noAutofit/>
          </a:bodyPr>
          <a:lstStyle/>
          <a:p>
            <a:r>
              <a:rPr lang="en-GB" sz="2400" b="1" dirty="0">
                <a:solidFill>
                  <a:schemeClr val="bg1"/>
                </a:solidFill>
                <a:latin typeface="Century Gothic" panose="020B0502020202020204" pitchFamily="34" charset="0"/>
              </a:rPr>
              <a:t>Sofía escribe una </a:t>
            </a:r>
            <a:r>
              <a:rPr lang="en-GB" sz="2400" b="1" dirty="0" err="1">
                <a:solidFill>
                  <a:schemeClr val="bg1"/>
                </a:solidFill>
                <a:latin typeface="Century Gothic" panose="020B0502020202020204" pitchFamily="34" charset="0"/>
              </a:rPr>
              <a:t>lista</a:t>
            </a:r>
            <a:r>
              <a:rPr lang="en-GB" sz="2400" b="1" dirty="0">
                <a:solidFill>
                  <a:schemeClr val="bg1"/>
                </a:solidFill>
                <a:latin typeface="Century Gothic" panose="020B0502020202020204" pitchFamily="34" charset="0"/>
              </a:rPr>
              <a:t> de </a:t>
            </a:r>
            <a:r>
              <a:rPr lang="en-GB" sz="2400" b="1" dirty="0" err="1">
                <a:solidFill>
                  <a:schemeClr val="bg1"/>
                </a:solidFill>
                <a:latin typeface="Century Gothic" panose="020B0502020202020204" pitchFamily="34" charset="0"/>
              </a:rPr>
              <a:t>tareas</a:t>
            </a:r>
            <a:endParaRPr lang="en-GB" sz="2400" b="1" dirty="0">
              <a:solidFill>
                <a:schemeClr val="bg1"/>
              </a:solidFill>
              <a:latin typeface="Century Gothic" panose="020B0502020202020204" pitchFamily="34" charset="0"/>
            </a:endParaRPr>
          </a:p>
        </p:txBody>
      </p:sp>
      <p:sp>
        <p:nvSpPr>
          <p:cNvPr id="46" name="TextBox 45"/>
          <p:cNvSpPr txBox="1"/>
          <p:nvPr/>
        </p:nvSpPr>
        <p:spPr>
          <a:xfrm>
            <a:off x="-27506" y="710626"/>
            <a:ext cx="12361413" cy="400110"/>
          </a:xfrm>
          <a:prstGeom prst="rect">
            <a:avLst/>
          </a:prstGeom>
          <a:noFill/>
        </p:spPr>
        <p:txBody>
          <a:bodyPr wrap="square" rtlCol="0">
            <a:spAutoFit/>
          </a:bodyPr>
          <a:lstStyle/>
          <a:p>
            <a:r>
              <a:rPr lang="en-GB" sz="2000" dirty="0"/>
              <a:t>¿Es una </a:t>
            </a:r>
            <a:r>
              <a:rPr lang="en-GB" sz="2000" dirty="0" err="1"/>
              <a:t>tarea</a:t>
            </a:r>
            <a:r>
              <a:rPr lang="en-GB" sz="2000" dirty="0"/>
              <a:t> para Sofía (I must) o Daniel (he must)? </a:t>
            </a:r>
            <a:r>
              <a:rPr lang="en-GB" sz="2000" dirty="0" err="1"/>
              <a:t>Luego</a:t>
            </a:r>
            <a:r>
              <a:rPr lang="en-GB" sz="2000" dirty="0"/>
              <a:t>, escribe la </a:t>
            </a:r>
            <a:r>
              <a:rPr lang="en-GB" sz="2000" dirty="0" err="1"/>
              <a:t>tarea</a:t>
            </a:r>
            <a:r>
              <a:rPr lang="en-GB" sz="2000" dirty="0"/>
              <a:t> </a:t>
            </a:r>
            <a:r>
              <a:rPr lang="en-GB" sz="2000" dirty="0" err="1"/>
              <a:t>en</a:t>
            </a:r>
            <a:r>
              <a:rPr lang="en-GB" sz="2000" dirty="0"/>
              <a:t> </a:t>
            </a:r>
            <a:r>
              <a:rPr lang="en-GB" sz="2000" dirty="0" err="1"/>
              <a:t>inglés</a:t>
            </a:r>
            <a:r>
              <a:rPr lang="en-GB" sz="2000" dirty="0"/>
              <a:t>.</a:t>
            </a:r>
          </a:p>
        </p:txBody>
      </p:sp>
      <p:graphicFrame>
        <p:nvGraphicFramePr>
          <p:cNvPr id="54" name="Table 53"/>
          <p:cNvGraphicFramePr>
            <a:graphicFrameLocks noGrp="1"/>
          </p:cNvGraphicFramePr>
          <p:nvPr>
            <p:extLst>
              <p:ext uri="{D42A27DB-BD31-4B8C-83A1-F6EECF244321}">
                <p14:modId xmlns:p14="http://schemas.microsoft.com/office/powerpoint/2010/main" val="370575010"/>
              </p:ext>
            </p:extLst>
          </p:nvPr>
        </p:nvGraphicFramePr>
        <p:xfrm>
          <a:off x="8166667" y="2009771"/>
          <a:ext cx="3705957" cy="3842724"/>
        </p:xfrm>
        <a:graphic>
          <a:graphicData uri="http://schemas.openxmlformats.org/drawingml/2006/table">
            <a:tbl>
              <a:tblPr firstRow="1" bandRow="1">
                <a:tableStyleId>{8A107856-5554-42FB-B03E-39F5DBC370BA}</a:tableStyleId>
              </a:tblPr>
              <a:tblGrid>
                <a:gridCol w="3705957">
                  <a:extLst>
                    <a:ext uri="{9D8B030D-6E8A-4147-A177-3AD203B41FA5}">
                      <a16:colId xmlns:a16="http://schemas.microsoft.com/office/drawing/2014/main" val="2415405571"/>
                    </a:ext>
                  </a:extLst>
                </a:gridCol>
              </a:tblGrid>
              <a:tr h="636306">
                <a:tc>
                  <a:txBody>
                    <a:bodyPr/>
                    <a:lstStyle/>
                    <a:p>
                      <a:endParaRPr lang="en-GB" b="1" dirty="0">
                        <a:solidFill>
                          <a:srgbClr val="002060"/>
                        </a:solidFill>
                      </a:endParaRPr>
                    </a:p>
                  </a:txBody>
                  <a:tcPr anchor="ctr">
                    <a:noFill/>
                  </a:tcPr>
                </a:tc>
                <a:extLst>
                  <a:ext uri="{0D108BD9-81ED-4DB2-BD59-A6C34878D82A}">
                    <a16:rowId xmlns:a16="http://schemas.microsoft.com/office/drawing/2014/main" val="924415809"/>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00476975"/>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848763795"/>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107030061"/>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067270774"/>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255301201"/>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623565507"/>
                  </a:ext>
                </a:extLst>
              </a:tr>
            </a:tbl>
          </a:graphicData>
        </a:graphic>
      </p:graphicFrame>
      <p:sp>
        <p:nvSpPr>
          <p:cNvPr id="56" name="Rectangle 55"/>
          <p:cNvSpPr/>
          <p:nvPr/>
        </p:nvSpPr>
        <p:spPr>
          <a:xfrm>
            <a:off x="8591347" y="2115801"/>
            <a:ext cx="3470622" cy="400110"/>
          </a:xfrm>
          <a:prstGeom prst="rect">
            <a:avLst/>
          </a:prstGeom>
        </p:spPr>
        <p:txBody>
          <a:bodyPr wrap="square">
            <a:spAutoFit/>
          </a:bodyPr>
          <a:lstStyle/>
          <a:p>
            <a:r>
              <a:rPr lang="en-GB" sz="2000" b="1" dirty="0">
                <a:latin typeface="Century Gothic" panose="020B0502020202020204" pitchFamily="34" charset="0"/>
              </a:rPr>
              <a:t>¿Qué tarea? (en inglés)</a:t>
            </a:r>
            <a:endParaRPr lang="en-GB" sz="2000" b="1" dirty="0"/>
          </a:p>
        </p:txBody>
      </p:sp>
      <p:sp>
        <p:nvSpPr>
          <p:cNvPr id="27" name="AutoShape 4" descr="Notebook Paper Clip Art">
            <a:extLst>
              <a:ext uri="{FF2B5EF4-FFF2-40B4-BE49-F238E27FC236}">
                <a16:creationId xmlns:a16="http://schemas.microsoft.com/office/drawing/2014/main" id="{767C6CEE-D933-4DD0-ABA9-393979089FE7}"/>
              </a:ext>
            </a:extLst>
          </p:cNvPr>
          <p:cNvSpPr>
            <a:spLocks noChangeAspect="1" noChangeArrowheads="1"/>
          </p:cNvSpPr>
          <p:nvPr/>
        </p:nvSpPr>
        <p:spPr bwMode="auto">
          <a:xfrm>
            <a:off x="5509865" y="42941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TextBox 94">
            <a:extLst>
              <a:ext uri="{FF2B5EF4-FFF2-40B4-BE49-F238E27FC236}">
                <a16:creationId xmlns:a16="http://schemas.microsoft.com/office/drawing/2014/main" id="{1719C777-9248-48D9-999F-EC401B01D949}"/>
              </a:ext>
            </a:extLst>
          </p:cNvPr>
          <p:cNvSpPr txBox="1"/>
          <p:nvPr/>
        </p:nvSpPr>
        <p:spPr>
          <a:xfrm>
            <a:off x="1039031" y="2572433"/>
            <a:ext cx="3633821" cy="430887"/>
          </a:xfrm>
          <a:prstGeom prst="rect">
            <a:avLst/>
          </a:prstGeom>
          <a:noFill/>
        </p:spPr>
        <p:txBody>
          <a:bodyPr wrap="square" rtlCol="0">
            <a:spAutoFit/>
          </a:bodyPr>
          <a:lstStyle/>
          <a:p>
            <a:pPr lvl="0">
              <a:defRPr/>
            </a:pPr>
            <a:r>
              <a:rPr kumimoji="0" lang="en-GB" sz="2200" b="1" u="none" strike="noStrike" kern="1200" cap="none" spc="0" normalizeH="0" baseline="0" noProof="0" dirty="0">
                <a:ln>
                  <a:noFill/>
                </a:ln>
                <a:effectLst/>
                <a:uLnTx/>
                <a:uFillTx/>
                <a:latin typeface="Century Gothic" panose="020B0502020202020204" pitchFamily="34" charset="0"/>
              </a:rPr>
              <a:t>debo</a:t>
            </a:r>
            <a:r>
              <a:rPr lang="en-GB" sz="2200" b="1" dirty="0">
                <a:latin typeface="Century Gothic" panose="020B0502020202020204" pitchFamily="34" charset="0"/>
              </a:rPr>
              <a:t> hacer los </a:t>
            </a:r>
            <a:r>
              <a:rPr lang="en-GB" sz="2200" b="1" dirty="0" err="1">
                <a:latin typeface="Century Gothic" panose="020B0502020202020204" pitchFamily="34" charset="0"/>
              </a:rPr>
              <a:t>deberes</a:t>
            </a:r>
            <a:endParaRPr kumimoji="0" lang="en-GB" sz="2200" b="1" u="none" strike="noStrike" kern="1200" cap="none" spc="0" normalizeH="0" baseline="0" noProof="0" dirty="0">
              <a:ln>
                <a:noFill/>
              </a:ln>
              <a:effectLst/>
              <a:uLnTx/>
              <a:uFillTx/>
              <a:latin typeface="Century Gothic" panose="020B0502020202020204" pitchFamily="34" charset="0"/>
            </a:endParaRPr>
          </a:p>
        </p:txBody>
      </p:sp>
      <p:sp>
        <p:nvSpPr>
          <p:cNvPr id="96" name="TextBox 95">
            <a:extLst>
              <a:ext uri="{FF2B5EF4-FFF2-40B4-BE49-F238E27FC236}">
                <a16:creationId xmlns:a16="http://schemas.microsoft.com/office/drawing/2014/main" id="{6B791253-8D30-4957-80E2-BE9BB5CF4BAD}"/>
              </a:ext>
            </a:extLst>
          </p:cNvPr>
          <p:cNvSpPr txBox="1"/>
          <p:nvPr/>
        </p:nvSpPr>
        <p:spPr>
          <a:xfrm>
            <a:off x="1000879" y="3006775"/>
            <a:ext cx="42631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B0502020202020204" pitchFamily="34" charset="0"/>
              </a:rPr>
              <a:t>debe </a:t>
            </a:r>
            <a:r>
              <a:rPr lang="en-GB" sz="2200" b="1" dirty="0" err="1">
                <a:latin typeface="Century Gothic" panose="020B0502020202020204" pitchFamily="34" charset="0"/>
              </a:rPr>
              <a:t>dar</a:t>
            </a:r>
            <a:r>
              <a:rPr lang="en-GB" sz="2200" b="1" dirty="0">
                <a:latin typeface="Century Gothic" panose="020B0502020202020204" pitchFamily="34" charset="0"/>
              </a:rPr>
              <a:t> comida a Leo, el gato  </a:t>
            </a:r>
            <a:endParaRPr kumimoji="0" lang="en-GB" sz="2200" b="1" u="none" strike="noStrike" kern="1200" cap="none" spc="0" normalizeH="0" baseline="0" noProof="0" dirty="0">
              <a:ln>
                <a:noFill/>
              </a:ln>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07F62E14-A36D-4B17-B4C8-803C111C12D3}"/>
              </a:ext>
            </a:extLst>
          </p:cNvPr>
          <p:cNvSpPr txBox="1"/>
          <p:nvPr/>
        </p:nvSpPr>
        <p:spPr>
          <a:xfrm>
            <a:off x="1019842" y="3814197"/>
            <a:ext cx="4490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B0502020202020204" pitchFamily="34" charset="0"/>
              </a:rPr>
              <a:t>debe </a:t>
            </a:r>
            <a:r>
              <a:rPr lang="en-GB" sz="2200" b="1" dirty="0" err="1">
                <a:latin typeface="Century Gothic" panose="020B0502020202020204" pitchFamily="34" charset="0"/>
              </a:rPr>
              <a:t>comprar</a:t>
            </a:r>
            <a:r>
              <a:rPr lang="en-GB" sz="2200" b="1" dirty="0">
                <a:latin typeface="Century Gothic" panose="020B0502020202020204" pitchFamily="34" charset="0"/>
              </a:rPr>
              <a:t> el </a:t>
            </a:r>
            <a:r>
              <a:rPr lang="en-GB" sz="2200" b="1" dirty="0" err="1">
                <a:latin typeface="Century Gothic" panose="020B0502020202020204" pitchFamily="34" charset="0"/>
              </a:rPr>
              <a:t>periódico</a:t>
            </a:r>
            <a:endParaRPr kumimoji="0" lang="en-GB" sz="2200" b="1" u="none" strike="noStrike" kern="1200" cap="none" spc="0" normalizeH="0" baseline="0" noProof="0" dirty="0">
              <a:ln>
                <a:noFill/>
              </a:ln>
              <a:effectLst/>
              <a:uLnTx/>
              <a:uFillTx/>
              <a:latin typeface="Century Gothic" panose="020B0502020202020204" pitchFamily="34" charset="0"/>
            </a:endParaRPr>
          </a:p>
        </p:txBody>
      </p:sp>
      <p:sp>
        <p:nvSpPr>
          <p:cNvPr id="98" name="TextBox 97">
            <a:extLst>
              <a:ext uri="{FF2B5EF4-FFF2-40B4-BE49-F238E27FC236}">
                <a16:creationId xmlns:a16="http://schemas.microsoft.com/office/drawing/2014/main" id="{12E11F5F-15AD-4907-8F85-5AEB1A17B750}"/>
              </a:ext>
            </a:extLst>
          </p:cNvPr>
          <p:cNvSpPr txBox="1"/>
          <p:nvPr/>
        </p:nvSpPr>
        <p:spPr>
          <a:xfrm>
            <a:off x="1030196" y="4187080"/>
            <a:ext cx="37268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effectLst/>
                <a:uLnTx/>
                <a:uFillTx/>
                <a:latin typeface="Century Gothic" panose="020B0502020202020204" pitchFamily="34" charset="0"/>
              </a:rPr>
              <a:t>debo hacer la </a:t>
            </a:r>
            <a:r>
              <a:rPr kumimoji="0" lang="en-GB" sz="2200" b="1" u="none" strike="noStrike" kern="1200" cap="none" spc="0" normalizeH="0" baseline="0" noProof="0" dirty="0" err="1">
                <a:ln>
                  <a:noFill/>
                </a:ln>
                <a:effectLst/>
                <a:uLnTx/>
                <a:uFillTx/>
                <a:latin typeface="Century Gothic" panose="020B0502020202020204" pitchFamily="34" charset="0"/>
              </a:rPr>
              <a:t>cama</a:t>
            </a:r>
            <a:endParaRPr kumimoji="0" lang="en-GB" sz="2200" b="1" u="none" strike="noStrike" kern="1200" cap="none" spc="0" normalizeH="0" baseline="0" noProof="0" dirty="0">
              <a:ln>
                <a:noFill/>
              </a:ln>
              <a:effectLst/>
              <a:uLnTx/>
              <a:uFillTx/>
              <a:latin typeface="Century Gothic" panose="020B0502020202020204" pitchFamily="34" charset="0"/>
            </a:endParaRPr>
          </a:p>
        </p:txBody>
      </p:sp>
      <p:sp>
        <p:nvSpPr>
          <p:cNvPr id="99" name="TextBox 98">
            <a:extLst>
              <a:ext uri="{FF2B5EF4-FFF2-40B4-BE49-F238E27FC236}">
                <a16:creationId xmlns:a16="http://schemas.microsoft.com/office/drawing/2014/main" id="{4BE97026-1D6A-4B89-8183-085DFF2AC312}"/>
              </a:ext>
            </a:extLst>
          </p:cNvPr>
          <p:cNvSpPr txBox="1"/>
          <p:nvPr/>
        </p:nvSpPr>
        <p:spPr>
          <a:xfrm>
            <a:off x="998038" y="4593516"/>
            <a:ext cx="3849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effectLst/>
                <a:uLnTx/>
                <a:uFillTx/>
                <a:latin typeface="Century Gothic" panose="020B0502020202020204" pitchFamily="34" charset="0"/>
                <a:ea typeface="+mn-ea"/>
                <a:cs typeface="+mn-cs"/>
              </a:rPr>
              <a:t>debe limpiar las </a:t>
            </a:r>
            <a:r>
              <a:rPr kumimoji="0" lang="en-GB" sz="2200" b="1" u="none" strike="noStrike" kern="1200" cap="none" spc="0" normalizeH="0" baseline="0" noProof="0" dirty="0" err="1">
                <a:ln>
                  <a:noFill/>
                </a:ln>
                <a:effectLst/>
                <a:uLnTx/>
                <a:uFillTx/>
                <a:latin typeface="Century Gothic" panose="020B0502020202020204" pitchFamily="34" charset="0"/>
                <a:ea typeface="+mn-ea"/>
                <a:cs typeface="+mn-cs"/>
              </a:rPr>
              <a:t>ventanas</a:t>
            </a:r>
            <a:endParaRPr kumimoji="0" lang="en-GB" sz="2200" b="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AE89AC15-9AD9-4215-AC67-393F798F6672}"/>
              </a:ext>
            </a:extLst>
          </p:cNvPr>
          <p:cNvSpPr txBox="1"/>
          <p:nvPr/>
        </p:nvSpPr>
        <p:spPr>
          <a:xfrm>
            <a:off x="1015035" y="5022116"/>
            <a:ext cx="3849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latin typeface="Century Gothic" panose="020B0502020202020204" pitchFamily="34" charset="0"/>
              </a:rPr>
              <a:t>debo</a:t>
            </a:r>
            <a:r>
              <a:rPr lang="en-GB" sz="2200" b="1" dirty="0">
                <a:latin typeface="Century Gothic" panose="020B0502020202020204" pitchFamily="34" charset="0"/>
              </a:rPr>
              <a:t> </a:t>
            </a:r>
            <a:r>
              <a:rPr lang="en-GB" sz="2200" b="1" dirty="0" err="1">
                <a:latin typeface="Century Gothic" panose="020B0502020202020204" pitchFamily="34" charset="0"/>
              </a:rPr>
              <a:t>lavar</a:t>
            </a:r>
            <a:r>
              <a:rPr lang="en-GB" sz="2200" b="1" dirty="0">
                <a:latin typeface="Century Gothic" panose="020B0502020202020204" pitchFamily="34" charset="0"/>
              </a:rPr>
              <a:t> la </a:t>
            </a:r>
            <a:r>
              <a:rPr lang="en-GB" sz="2200" b="1" dirty="0" err="1">
                <a:latin typeface="Century Gothic" panose="020B0502020202020204" pitchFamily="34" charset="0"/>
              </a:rPr>
              <a:t>ropa</a:t>
            </a:r>
            <a:endParaRPr kumimoji="0" lang="en-GB" sz="2200" b="1" u="none" strike="noStrike" kern="1200" cap="none" spc="0" normalizeH="0" baseline="0" noProof="0" dirty="0">
              <a:ln>
                <a:noFill/>
              </a:ln>
              <a:effectLst/>
              <a:uLnTx/>
              <a:uFillTx/>
              <a:latin typeface="Century Gothic" panose="020B0502020202020204" pitchFamily="34" charset="0"/>
            </a:endParaRPr>
          </a:p>
        </p:txBody>
      </p:sp>
      <p:sp>
        <p:nvSpPr>
          <p:cNvPr id="102" name="Action Button: Custom 10">
            <a:hlinkClick r:id="" action="ppaction://noaction" highlightClick="1"/>
            <a:extLst>
              <a:ext uri="{FF2B5EF4-FFF2-40B4-BE49-F238E27FC236}">
                <a16:creationId xmlns:a16="http://schemas.microsoft.com/office/drawing/2014/main" id="{79FEB7C5-659D-4271-9699-80DAC292FCB6}"/>
              </a:ext>
            </a:extLst>
          </p:cNvPr>
          <p:cNvSpPr/>
          <p:nvPr/>
        </p:nvSpPr>
        <p:spPr>
          <a:xfrm>
            <a:off x="574370" y="2680439"/>
            <a:ext cx="247490" cy="320251"/>
          </a:xfrm>
          <a:prstGeom prst="actionButtonBlank">
            <a:avLst/>
          </a:prstGeom>
          <a:solidFill>
            <a:srgbClr val="385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103" name="Action Button: Custom 11">
            <a:hlinkClick r:id="" action="ppaction://noaction" highlightClick="1"/>
            <a:extLst>
              <a:ext uri="{FF2B5EF4-FFF2-40B4-BE49-F238E27FC236}">
                <a16:creationId xmlns:a16="http://schemas.microsoft.com/office/drawing/2014/main" id="{173FC54A-7E03-40F0-90CE-BEC09532EED0}"/>
              </a:ext>
            </a:extLst>
          </p:cNvPr>
          <p:cNvSpPr/>
          <p:nvPr/>
        </p:nvSpPr>
        <p:spPr>
          <a:xfrm>
            <a:off x="564044" y="3090325"/>
            <a:ext cx="247490" cy="320251"/>
          </a:xfrm>
          <a:prstGeom prst="actionButtonBlank">
            <a:avLst/>
          </a:prstGeom>
          <a:solidFill>
            <a:srgbClr val="385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04" name="Action Button: Custom 17">
            <a:hlinkClick r:id="" action="ppaction://noaction" highlightClick="1"/>
            <a:extLst>
              <a:ext uri="{FF2B5EF4-FFF2-40B4-BE49-F238E27FC236}">
                <a16:creationId xmlns:a16="http://schemas.microsoft.com/office/drawing/2014/main" id="{B9AB059D-58CF-4704-9CC9-BBE9CCD4255F}"/>
              </a:ext>
            </a:extLst>
          </p:cNvPr>
          <p:cNvSpPr/>
          <p:nvPr/>
        </p:nvSpPr>
        <p:spPr>
          <a:xfrm>
            <a:off x="595100" y="5101803"/>
            <a:ext cx="247490" cy="320251"/>
          </a:xfrm>
          <a:prstGeom prst="actionButtonBlank">
            <a:avLst/>
          </a:prstGeom>
          <a:solidFill>
            <a:srgbClr val="385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07" name="Action Button: Custom 12">
            <a:hlinkClick r:id="" action="ppaction://noaction" highlightClick="1"/>
            <a:extLst>
              <a:ext uri="{FF2B5EF4-FFF2-40B4-BE49-F238E27FC236}">
                <a16:creationId xmlns:a16="http://schemas.microsoft.com/office/drawing/2014/main" id="{289AD8BF-4E03-4222-91DE-B161090E824A}"/>
              </a:ext>
            </a:extLst>
          </p:cNvPr>
          <p:cNvSpPr/>
          <p:nvPr/>
        </p:nvSpPr>
        <p:spPr>
          <a:xfrm>
            <a:off x="566655" y="3880742"/>
            <a:ext cx="247490" cy="320251"/>
          </a:xfrm>
          <a:prstGeom prst="actionButtonBlank">
            <a:avLst/>
          </a:prstGeom>
          <a:solidFill>
            <a:srgbClr val="385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108" name="Action Button: Custom 13">
            <a:hlinkClick r:id="" action="ppaction://noaction" highlightClick="1"/>
            <a:extLst>
              <a:ext uri="{FF2B5EF4-FFF2-40B4-BE49-F238E27FC236}">
                <a16:creationId xmlns:a16="http://schemas.microsoft.com/office/drawing/2014/main" id="{B92C7305-8759-4EE3-9777-A64B60DC04B6}"/>
              </a:ext>
            </a:extLst>
          </p:cNvPr>
          <p:cNvSpPr/>
          <p:nvPr/>
        </p:nvSpPr>
        <p:spPr>
          <a:xfrm>
            <a:off x="567837" y="4295805"/>
            <a:ext cx="247490" cy="320251"/>
          </a:xfrm>
          <a:prstGeom prst="actionButtonBlank">
            <a:avLst/>
          </a:prstGeom>
          <a:solidFill>
            <a:srgbClr val="385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109" name="Action Button: Custom 16">
            <a:hlinkClick r:id="" action="ppaction://noaction" highlightClick="1"/>
            <a:extLst>
              <a:ext uri="{FF2B5EF4-FFF2-40B4-BE49-F238E27FC236}">
                <a16:creationId xmlns:a16="http://schemas.microsoft.com/office/drawing/2014/main" id="{83C83CB3-DDE6-41C9-AD98-5148CA59D168}"/>
              </a:ext>
            </a:extLst>
          </p:cNvPr>
          <p:cNvSpPr/>
          <p:nvPr/>
        </p:nvSpPr>
        <p:spPr>
          <a:xfrm>
            <a:off x="586402" y="4694608"/>
            <a:ext cx="247490" cy="320251"/>
          </a:xfrm>
          <a:prstGeom prst="actionButtonBlank">
            <a:avLst/>
          </a:prstGeom>
          <a:solidFill>
            <a:srgbClr val="385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10" name="Rectangle 109">
            <a:extLst>
              <a:ext uri="{FF2B5EF4-FFF2-40B4-BE49-F238E27FC236}">
                <a16:creationId xmlns:a16="http://schemas.microsoft.com/office/drawing/2014/main" id="{3BB7C9BB-247C-4EDD-8D90-C1E7D5E1A8FA}"/>
              </a:ext>
            </a:extLst>
          </p:cNvPr>
          <p:cNvSpPr/>
          <p:nvPr/>
        </p:nvSpPr>
        <p:spPr>
          <a:xfrm>
            <a:off x="8225485" y="2769131"/>
            <a:ext cx="3470621" cy="400110"/>
          </a:xfrm>
          <a:prstGeom prst="rect">
            <a:avLst/>
          </a:prstGeom>
        </p:spPr>
        <p:txBody>
          <a:bodyPr wrap="square">
            <a:spAutoFit/>
          </a:bodyPr>
          <a:lstStyle/>
          <a:p>
            <a:r>
              <a:rPr lang="en-GB" sz="2000" dirty="0">
                <a:latin typeface="Century Gothic" panose="020B0502020202020204" pitchFamily="34" charset="0"/>
              </a:rPr>
              <a:t>do the homework</a:t>
            </a:r>
            <a:endParaRPr lang="en-GB" sz="2000" dirty="0"/>
          </a:p>
        </p:txBody>
      </p:sp>
      <p:sp>
        <p:nvSpPr>
          <p:cNvPr id="111" name="Rectangle 110">
            <a:extLst>
              <a:ext uri="{FF2B5EF4-FFF2-40B4-BE49-F238E27FC236}">
                <a16:creationId xmlns:a16="http://schemas.microsoft.com/office/drawing/2014/main" id="{BF2B3B6B-8184-4ED3-A1C4-FC03CE260077}"/>
              </a:ext>
            </a:extLst>
          </p:cNvPr>
          <p:cNvSpPr/>
          <p:nvPr/>
        </p:nvSpPr>
        <p:spPr>
          <a:xfrm>
            <a:off x="8221957" y="3259401"/>
            <a:ext cx="3692404" cy="400110"/>
          </a:xfrm>
          <a:prstGeom prst="rect">
            <a:avLst/>
          </a:prstGeom>
        </p:spPr>
        <p:txBody>
          <a:bodyPr wrap="square">
            <a:spAutoFit/>
          </a:bodyPr>
          <a:lstStyle/>
          <a:p>
            <a:r>
              <a:rPr lang="en-GB" sz="2000" dirty="0">
                <a:latin typeface="Century Gothic" panose="020B0502020202020204" pitchFamily="34" charset="0"/>
              </a:rPr>
              <a:t>give food to Leo, the cat</a:t>
            </a:r>
            <a:endParaRPr lang="en-GB" sz="2000" dirty="0"/>
          </a:p>
        </p:txBody>
      </p:sp>
      <p:sp>
        <p:nvSpPr>
          <p:cNvPr id="112" name="Rectangle 111">
            <a:extLst>
              <a:ext uri="{FF2B5EF4-FFF2-40B4-BE49-F238E27FC236}">
                <a16:creationId xmlns:a16="http://schemas.microsoft.com/office/drawing/2014/main" id="{6F41B126-4BF7-4A86-AA84-C6B487CF3FE8}"/>
              </a:ext>
            </a:extLst>
          </p:cNvPr>
          <p:cNvSpPr/>
          <p:nvPr/>
        </p:nvSpPr>
        <p:spPr>
          <a:xfrm>
            <a:off x="8221957" y="3818642"/>
            <a:ext cx="3470621" cy="400110"/>
          </a:xfrm>
          <a:prstGeom prst="rect">
            <a:avLst/>
          </a:prstGeom>
        </p:spPr>
        <p:txBody>
          <a:bodyPr wrap="square">
            <a:spAutoFit/>
          </a:bodyPr>
          <a:lstStyle/>
          <a:p>
            <a:r>
              <a:rPr lang="en-GB" sz="2000" dirty="0">
                <a:latin typeface="Century Gothic" panose="020B0502020202020204" pitchFamily="34" charset="0"/>
              </a:rPr>
              <a:t>buy the newspaper</a:t>
            </a:r>
            <a:endParaRPr lang="en-GB" sz="2000" dirty="0"/>
          </a:p>
        </p:txBody>
      </p:sp>
      <p:sp>
        <p:nvSpPr>
          <p:cNvPr id="113" name="Rectangle 112">
            <a:extLst>
              <a:ext uri="{FF2B5EF4-FFF2-40B4-BE49-F238E27FC236}">
                <a16:creationId xmlns:a16="http://schemas.microsoft.com/office/drawing/2014/main" id="{CD7D6186-4CA9-446C-9ED9-8FAA8C8AF37A}"/>
              </a:ext>
            </a:extLst>
          </p:cNvPr>
          <p:cNvSpPr/>
          <p:nvPr/>
        </p:nvSpPr>
        <p:spPr>
          <a:xfrm>
            <a:off x="8221957" y="4340891"/>
            <a:ext cx="3470621" cy="400110"/>
          </a:xfrm>
          <a:prstGeom prst="rect">
            <a:avLst/>
          </a:prstGeom>
        </p:spPr>
        <p:txBody>
          <a:bodyPr wrap="square">
            <a:spAutoFit/>
          </a:bodyPr>
          <a:lstStyle/>
          <a:p>
            <a:r>
              <a:rPr lang="en-GB" sz="2000" dirty="0">
                <a:latin typeface="Century Gothic" panose="020B0502020202020204" pitchFamily="34" charset="0"/>
              </a:rPr>
              <a:t>make the bed</a:t>
            </a:r>
            <a:endParaRPr lang="en-GB" sz="2000" dirty="0"/>
          </a:p>
        </p:txBody>
      </p:sp>
      <p:sp>
        <p:nvSpPr>
          <p:cNvPr id="114" name="Rectangle 113">
            <a:extLst>
              <a:ext uri="{FF2B5EF4-FFF2-40B4-BE49-F238E27FC236}">
                <a16:creationId xmlns:a16="http://schemas.microsoft.com/office/drawing/2014/main" id="{ECDB237A-1521-4EFB-B483-3AFB776CD922}"/>
              </a:ext>
            </a:extLst>
          </p:cNvPr>
          <p:cNvSpPr/>
          <p:nvPr/>
        </p:nvSpPr>
        <p:spPr>
          <a:xfrm>
            <a:off x="8233252" y="4881762"/>
            <a:ext cx="3470621" cy="400110"/>
          </a:xfrm>
          <a:prstGeom prst="rect">
            <a:avLst/>
          </a:prstGeom>
        </p:spPr>
        <p:txBody>
          <a:bodyPr wrap="square">
            <a:spAutoFit/>
          </a:bodyPr>
          <a:lstStyle/>
          <a:p>
            <a:r>
              <a:rPr lang="en-GB" sz="2000" dirty="0">
                <a:latin typeface="Century Gothic" panose="020B0502020202020204" pitchFamily="34" charset="0"/>
              </a:rPr>
              <a:t>clean the windows</a:t>
            </a:r>
            <a:endParaRPr lang="en-GB" sz="2000" dirty="0"/>
          </a:p>
        </p:txBody>
      </p:sp>
      <p:sp>
        <p:nvSpPr>
          <p:cNvPr id="115" name="Rectangle 114">
            <a:extLst>
              <a:ext uri="{FF2B5EF4-FFF2-40B4-BE49-F238E27FC236}">
                <a16:creationId xmlns:a16="http://schemas.microsoft.com/office/drawing/2014/main" id="{0CCE5B9C-5CED-4AA7-8AE3-64B3C5710E4C}"/>
              </a:ext>
            </a:extLst>
          </p:cNvPr>
          <p:cNvSpPr/>
          <p:nvPr/>
        </p:nvSpPr>
        <p:spPr>
          <a:xfrm>
            <a:off x="8225876" y="5438897"/>
            <a:ext cx="3470621" cy="400110"/>
          </a:xfrm>
          <a:prstGeom prst="rect">
            <a:avLst/>
          </a:prstGeom>
        </p:spPr>
        <p:txBody>
          <a:bodyPr wrap="square">
            <a:spAutoFit/>
          </a:bodyPr>
          <a:lstStyle/>
          <a:p>
            <a:r>
              <a:rPr lang="en-GB" sz="2000" dirty="0">
                <a:latin typeface="Century Gothic" panose="020B0502020202020204" pitchFamily="34" charset="0"/>
              </a:rPr>
              <a:t>study English</a:t>
            </a:r>
            <a:endParaRPr lang="en-GB" sz="2000" dirty="0"/>
          </a:p>
        </p:txBody>
      </p:sp>
      <p:sp>
        <p:nvSpPr>
          <p:cNvPr id="3" name="TextBox 2"/>
          <p:cNvSpPr txBox="1"/>
          <p:nvPr/>
        </p:nvSpPr>
        <p:spPr>
          <a:xfrm>
            <a:off x="5707988" y="1960311"/>
            <a:ext cx="962338" cy="400110"/>
          </a:xfrm>
          <a:prstGeom prst="rect">
            <a:avLst/>
          </a:prstGeom>
          <a:noFill/>
        </p:spPr>
        <p:txBody>
          <a:bodyPr wrap="square" rtlCol="0">
            <a:spAutoFit/>
          </a:bodyPr>
          <a:lstStyle/>
          <a:p>
            <a:r>
              <a:rPr lang="en-GB" sz="2000" b="1" dirty="0"/>
              <a:t>Sofía</a:t>
            </a:r>
          </a:p>
        </p:txBody>
      </p:sp>
      <p:sp>
        <p:nvSpPr>
          <p:cNvPr id="49" name="TextBox 48"/>
          <p:cNvSpPr txBox="1"/>
          <p:nvPr/>
        </p:nvSpPr>
        <p:spPr>
          <a:xfrm>
            <a:off x="6782025" y="1973827"/>
            <a:ext cx="1254626" cy="400110"/>
          </a:xfrm>
          <a:prstGeom prst="rect">
            <a:avLst/>
          </a:prstGeom>
          <a:noFill/>
        </p:spPr>
        <p:txBody>
          <a:bodyPr wrap="square" rtlCol="0">
            <a:spAutoFit/>
          </a:bodyPr>
          <a:lstStyle/>
          <a:p>
            <a:r>
              <a:rPr lang="en-GB" sz="2000" b="1" dirty="0"/>
              <a:t>Daniel</a:t>
            </a:r>
          </a:p>
        </p:txBody>
      </p:sp>
      <p:sp>
        <p:nvSpPr>
          <p:cNvPr id="5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5" name="Picture 4" descr="A cartoon of a child with red hair&#10;&#10;Description automatically generated">
            <a:extLst>
              <a:ext uri="{FF2B5EF4-FFF2-40B4-BE49-F238E27FC236}">
                <a16:creationId xmlns:a16="http://schemas.microsoft.com/office/drawing/2014/main" id="{42563A46-12BC-4801-8E80-EBAC358F4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28" y="1292017"/>
            <a:ext cx="1216411" cy="1216411"/>
          </a:xfrm>
          <a:prstGeom prst="rect">
            <a:avLst/>
          </a:prstGeom>
        </p:spPr>
      </p:pic>
      <p:pic>
        <p:nvPicPr>
          <p:cNvPr id="10" name="Picture 9" descr="A cartoon of a child&#10;&#10;Description automatically generated">
            <a:extLst>
              <a:ext uri="{FF2B5EF4-FFF2-40B4-BE49-F238E27FC236}">
                <a16:creationId xmlns:a16="http://schemas.microsoft.com/office/drawing/2014/main" id="{FD37F3B7-B423-444A-8BDC-4E9D58E983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9162" y="1110736"/>
            <a:ext cx="953520" cy="953520"/>
          </a:xfrm>
          <a:prstGeom prst="rect">
            <a:avLst/>
          </a:prstGeom>
        </p:spPr>
      </p:pic>
      <p:pic>
        <p:nvPicPr>
          <p:cNvPr id="53" name="Picture 52" descr="A cartoon of a child with red hair&#10;&#10;Description automatically generated">
            <a:extLst>
              <a:ext uri="{FF2B5EF4-FFF2-40B4-BE49-F238E27FC236}">
                <a16:creationId xmlns:a16="http://schemas.microsoft.com/office/drawing/2014/main" id="{6F20D799-938D-41F3-BA95-1AE190B9E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829" y="1087964"/>
            <a:ext cx="953520" cy="953520"/>
          </a:xfrm>
          <a:prstGeom prst="rect">
            <a:avLst/>
          </a:prstGeom>
        </p:spPr>
      </p:pic>
    </p:spTree>
    <p:extLst>
      <p:ext uri="{BB962C8B-B14F-4D97-AF65-F5344CB8AC3E}">
        <p14:creationId xmlns:p14="http://schemas.microsoft.com/office/powerpoint/2010/main" val="27059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2" grpId="0"/>
      <p:bldP spid="113" grpId="0"/>
      <p:bldP spid="114" grpId="0"/>
      <p:bldP spid="1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a:off x="11303767" y="393644"/>
            <a:ext cx="45719" cy="16856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r>
              <a:rPr lang="en-GB" sz="2400" dirty="0"/>
              <a:t>Quiero </a:t>
            </a:r>
            <a:r>
              <a:rPr lang="es-ES" sz="2400" b="1" u="sng" dirty="0"/>
              <a:t>_____________</a:t>
            </a:r>
            <a:r>
              <a:rPr lang="es-ES" sz="2400" b="1" dirty="0"/>
              <a:t> </a:t>
            </a:r>
            <a:r>
              <a:rPr lang="en-GB" sz="2400" dirty="0" err="1"/>
              <a:t>una</a:t>
            </a:r>
            <a:r>
              <a:rPr lang="en-GB" sz="2400" dirty="0"/>
              <a:t> fiesta  </a:t>
            </a:r>
            <a:r>
              <a:rPr lang="es-ES" sz="2400" b="1" u="sng" dirty="0"/>
              <a:t>_____________</a:t>
            </a:r>
            <a:r>
              <a:rPr lang="es-ES" sz="2400" b="1" dirty="0"/>
              <a:t> </a:t>
            </a:r>
            <a:r>
              <a:rPr lang="en-GB" sz="2400" dirty="0"/>
              <a:t>con mi </a:t>
            </a:r>
            <a:r>
              <a:rPr lang="en-GB" sz="2400" dirty="0" err="1"/>
              <a:t>hermana</a:t>
            </a:r>
            <a:r>
              <a:rPr lang="en-GB" sz="2400" dirty="0"/>
              <a:t>, Sara.</a:t>
            </a:r>
            <a:r>
              <a:rPr lang="es-ES" sz="2400" b="1" u="sng" dirty="0"/>
              <a:t> </a:t>
            </a:r>
            <a:r>
              <a:rPr lang="en-GB" sz="2400" b="1" u="sng" dirty="0"/>
              <a:t> </a:t>
            </a:r>
            <a:r>
              <a:rPr lang="en-GB" sz="2400" dirty="0"/>
              <a:t>  </a:t>
            </a:r>
            <a:r>
              <a:rPr lang="es-ES" sz="2400" b="1" u="sng" dirty="0"/>
              <a:t>  </a:t>
            </a:r>
            <a:endParaRPr lang="en-GB" sz="2400" dirty="0"/>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r>
              <a:rPr lang="en-GB" sz="2400" dirty="0"/>
              <a:t>“¡Hola! ¿</a:t>
            </a:r>
            <a:r>
              <a:rPr lang="en-GB" sz="2400" dirty="0" err="1"/>
              <a:t>Cómo</a:t>
            </a:r>
            <a:r>
              <a:rPr lang="en-GB" sz="2400" dirty="0"/>
              <a:t> </a:t>
            </a:r>
            <a:r>
              <a:rPr lang="en-GB" sz="2400" dirty="0" err="1"/>
              <a:t>estás</a:t>
            </a:r>
            <a:r>
              <a:rPr lang="en-GB" sz="2400" dirty="0"/>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r>
              <a:rPr lang="es-ES" sz="2400" b="1" u="sng" dirty="0"/>
              <a:t>______________</a:t>
            </a:r>
            <a:r>
              <a:rPr lang="es-ES" sz="2400" b="1" dirty="0"/>
              <a:t> </a:t>
            </a:r>
            <a:r>
              <a:rPr lang="en-GB" sz="2400" dirty="0"/>
              <a:t>con amigos y </a:t>
            </a:r>
            <a:r>
              <a:rPr lang="en-GB" sz="2400" dirty="0" err="1"/>
              <a:t>pedir</a:t>
            </a:r>
            <a:r>
              <a:rPr lang="en-GB" sz="2400" dirty="0"/>
              <a:t> </a:t>
            </a:r>
            <a:r>
              <a:rPr lang="es-ES" sz="2400" b="1" u="sng" dirty="0"/>
              <a:t>____________</a:t>
            </a:r>
            <a:r>
              <a:rPr lang="en-GB" sz="2400" dirty="0"/>
              <a:t>. ¿</a:t>
            </a:r>
            <a:r>
              <a:rPr lang="en-GB" sz="2400" dirty="0" err="1"/>
              <a:t>Quieres</a:t>
            </a:r>
            <a:r>
              <a:rPr lang="en-GB" sz="2400" dirty="0"/>
              <a:t> </a:t>
            </a:r>
            <a:r>
              <a:rPr lang="es-ES" sz="2400" b="1" u="sng" dirty="0"/>
              <a:t>_______________</a:t>
            </a:r>
            <a:r>
              <a:rPr lang="en-GB" sz="2400" dirty="0"/>
              <a:t>?   </a:t>
            </a:r>
            <a:r>
              <a:rPr lang="es-ES" sz="2400" b="1" u="sng" dirty="0"/>
              <a:t>  </a:t>
            </a:r>
            <a:endParaRPr lang="en-GB" sz="2400" dirty="0"/>
          </a:p>
        </p:txBody>
      </p:sp>
      <p:sp>
        <p:nvSpPr>
          <p:cNvPr id="12" name="TextBox 11">
            <a:extLst>
              <a:ext uri="{FF2B5EF4-FFF2-40B4-BE49-F238E27FC236}">
                <a16:creationId xmlns:a16="http://schemas.microsoft.com/office/drawing/2014/main" id="{72E6D20B-307A-4451-8C1A-ABBA63D7A3F3}"/>
              </a:ext>
            </a:extLst>
          </p:cNvPr>
          <p:cNvSpPr txBox="1"/>
          <p:nvPr/>
        </p:nvSpPr>
        <p:spPr>
          <a:xfrm>
            <a:off x="615349" y="3688678"/>
            <a:ext cx="10734137" cy="461665"/>
          </a:xfrm>
          <a:prstGeom prst="rect">
            <a:avLst/>
          </a:prstGeom>
          <a:noFill/>
        </p:spPr>
        <p:txBody>
          <a:bodyPr wrap="square" rtlCol="0">
            <a:spAutoFit/>
          </a:bodyPr>
          <a:lstStyle/>
          <a:p>
            <a:r>
              <a:rPr lang="es-ES" sz="2400" b="1" u="sng" dirty="0"/>
              <a:t>____________ </a:t>
            </a:r>
            <a:r>
              <a:rPr lang="es-ES" sz="2400" b="1" dirty="0"/>
              <a:t> </a:t>
            </a:r>
            <a:r>
              <a:rPr lang="en-GB" sz="2400" dirty="0"/>
              <a:t>comida y Sara </a:t>
            </a:r>
            <a:r>
              <a:rPr lang="es-ES" sz="2400" b="1" u="sng" dirty="0"/>
              <a:t>_____________</a:t>
            </a:r>
            <a:r>
              <a:rPr lang="en-GB" sz="2400" dirty="0"/>
              <a:t> </a:t>
            </a:r>
            <a:r>
              <a:rPr lang="en-GB" sz="2400" dirty="0" err="1"/>
              <a:t>vasos</a:t>
            </a:r>
            <a:r>
              <a:rPr lang="en-GB" sz="2400" dirty="0"/>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r>
              <a:rPr lang="en-GB" sz="2400" dirty="0"/>
              <a:t>¿</a:t>
            </a:r>
            <a:r>
              <a:rPr lang="en-GB" sz="2400" dirty="0" err="1"/>
              <a:t>Puedes</a:t>
            </a:r>
            <a:r>
              <a:rPr lang="en-GB" sz="2400" dirty="0"/>
              <a:t> </a:t>
            </a:r>
            <a:r>
              <a:rPr lang="es-ES" sz="2400" b="1" u="sng" dirty="0"/>
              <a:t>_____________</a:t>
            </a:r>
            <a:r>
              <a:rPr lang="es-ES" sz="2400" b="1" dirty="0"/>
              <a:t> </a:t>
            </a:r>
            <a:r>
              <a:rPr lang="en-GB" sz="2400" dirty="0" err="1"/>
              <a:t>una</a:t>
            </a:r>
            <a:r>
              <a:rPr lang="en-GB" sz="2400" dirty="0"/>
              <a:t> paella? ¡Hasta </a:t>
            </a:r>
            <a:r>
              <a:rPr lang="en-GB" sz="2400" dirty="0" err="1"/>
              <a:t>luego</a:t>
            </a:r>
            <a:r>
              <a:rPr lang="en-GB" sz="2400" dirty="0"/>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358" y="246716"/>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269766" y="885797"/>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r>
              <a:rPr lang="en-GB" sz="2400" dirty="0"/>
              <a:t>También </a:t>
            </a:r>
            <a:r>
              <a:rPr lang="es-ES" sz="2400" b="1" u="sng" dirty="0"/>
              <a:t>______________</a:t>
            </a:r>
            <a:r>
              <a:rPr lang="es-ES" sz="2400" b="1" dirty="0"/>
              <a:t> </a:t>
            </a:r>
            <a:r>
              <a:rPr lang="en-GB" sz="2400" dirty="0"/>
              <a:t>la casa.</a:t>
            </a:r>
          </a:p>
          <a:p>
            <a:endParaRPr lang="en-GB" sz="2000" dirty="0"/>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[1] to organize</a:t>
            </a:r>
          </a:p>
        </p:txBody>
      </p:sp>
      <p:sp>
        <p:nvSpPr>
          <p:cNvPr id="18" name="TextBox 17">
            <a:extLst>
              <a:ext uri="{FF2B5EF4-FFF2-40B4-BE49-F238E27FC236}">
                <a16:creationId xmlns:a16="http://schemas.microsoft.com/office/drawing/2014/main" id="{657DAE6A-3B15-4E22-B2B9-80A5A4FC1293}"/>
              </a:ext>
            </a:extLst>
          </p:cNvPr>
          <p:cNvSpPr txBox="1"/>
          <p:nvPr/>
        </p:nvSpPr>
        <p:spPr>
          <a:xfrm>
            <a:off x="5376140" y="2092232"/>
            <a:ext cx="2071338"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[2] on Saturday</a:t>
            </a: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[3] I must speak</a:t>
            </a:r>
          </a:p>
        </p:txBody>
      </p:sp>
      <p:sp>
        <p:nvSpPr>
          <p:cNvPr id="20" name="TextBox 19">
            <a:extLst>
              <a:ext uri="{FF2B5EF4-FFF2-40B4-BE49-F238E27FC236}">
                <a16:creationId xmlns:a16="http://schemas.microsoft.com/office/drawing/2014/main" id="{AC7003CD-E78D-4590-BB0D-A822C8532AC9}"/>
              </a:ext>
            </a:extLst>
          </p:cNvPr>
          <p:cNvSpPr txBox="1"/>
          <p:nvPr/>
        </p:nvSpPr>
        <p:spPr>
          <a:xfrm>
            <a:off x="5886162" y="2811939"/>
            <a:ext cx="1686034"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[4] help</a:t>
            </a:r>
          </a:p>
        </p:txBody>
      </p:sp>
      <p:sp>
        <p:nvSpPr>
          <p:cNvPr id="21" name="TextBox 20">
            <a:extLst>
              <a:ext uri="{FF2B5EF4-FFF2-40B4-BE49-F238E27FC236}">
                <a16:creationId xmlns:a16="http://schemas.microsoft.com/office/drawing/2014/main" id="{892A7596-84DF-43D9-8A49-21F7A9EEAA64}"/>
              </a:ext>
            </a:extLst>
          </p:cNvPr>
          <p:cNvSpPr txBox="1"/>
          <p:nvPr/>
        </p:nvSpPr>
        <p:spPr>
          <a:xfrm>
            <a:off x="9209571" y="2811939"/>
            <a:ext cx="2225787"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[5] to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718104" y="3625918"/>
            <a:ext cx="1865262"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[6] I must buy</a:t>
            </a:r>
          </a:p>
        </p:txBody>
      </p:sp>
      <p:sp>
        <p:nvSpPr>
          <p:cNvPr id="23" name="TextBox 22">
            <a:extLst>
              <a:ext uri="{FF2B5EF4-FFF2-40B4-BE49-F238E27FC236}">
                <a16:creationId xmlns:a16="http://schemas.microsoft.com/office/drawing/2014/main" id="{BF0FC42A-1745-423E-A8F2-BBD55C215366}"/>
              </a:ext>
            </a:extLst>
          </p:cNvPr>
          <p:cNvSpPr txBox="1"/>
          <p:nvPr/>
        </p:nvSpPr>
        <p:spPr>
          <a:xfrm>
            <a:off x="5007626" y="3625918"/>
            <a:ext cx="1871126"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[7] must take</a:t>
            </a:r>
          </a:p>
        </p:txBody>
      </p:sp>
      <p:sp>
        <p:nvSpPr>
          <p:cNvPr id="24" name="TextBox 23">
            <a:extLst>
              <a:ext uri="{FF2B5EF4-FFF2-40B4-BE49-F238E27FC236}">
                <a16:creationId xmlns:a16="http://schemas.microsoft.com/office/drawing/2014/main" id="{537E20B1-AB16-4990-9167-CE83DFD99A30}"/>
              </a:ext>
            </a:extLst>
          </p:cNvPr>
          <p:cNvSpPr txBox="1"/>
          <p:nvPr/>
        </p:nvSpPr>
        <p:spPr>
          <a:xfrm>
            <a:off x="2057552" y="4389189"/>
            <a:ext cx="2151819"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[8] I must clean</a:t>
            </a:r>
          </a:p>
        </p:txBody>
      </p:sp>
      <p:sp>
        <p:nvSpPr>
          <p:cNvPr id="25" name="TextBox 24">
            <a:extLst>
              <a:ext uri="{FF2B5EF4-FFF2-40B4-BE49-F238E27FC236}">
                <a16:creationId xmlns:a16="http://schemas.microsoft.com/office/drawing/2014/main" id="{B6B4CFE8-2C0B-4087-8109-9E1D0B30D171}"/>
              </a:ext>
            </a:extLst>
          </p:cNvPr>
          <p:cNvSpPr txBox="1"/>
          <p:nvPr/>
        </p:nvSpPr>
        <p:spPr>
          <a:xfrm>
            <a:off x="2006036" y="5064061"/>
            <a:ext cx="1933642"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[9] to prepare</a:t>
            </a: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p:txBody>
          <a:bodyPr>
            <a:noAutofit/>
          </a:bodyPr>
          <a:lstStyle/>
          <a:p>
            <a:pPr lvl="0">
              <a:lnSpc>
                <a:spcPct val="100000"/>
              </a:lnSpc>
              <a:spcBef>
                <a:spcPts val="0"/>
              </a:spcBef>
            </a:pPr>
            <a:r>
              <a:rPr lang="en-GB" sz="2800" dirty="0">
                <a:latin typeface="+mj-lt"/>
              </a:rPr>
              <a:t>Una idea de Nadia</a:t>
            </a:r>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21331" y="198127"/>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049296" y="3367748"/>
            <a:ext cx="4004681" cy="1317629"/>
          </a:xfrm>
          <a:prstGeom prst="wedgeEllipseCallout">
            <a:avLst>
              <a:gd name="adj1" fmla="val -131983"/>
              <a:gd name="adj2" fmla="val 92732"/>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r>
              <a:rPr lang="en-GB" dirty="0" err="1">
                <a:solidFill>
                  <a:schemeClr val="tx1"/>
                </a:solidFill>
              </a:rPr>
              <a:t>Qué</a:t>
            </a:r>
            <a:r>
              <a:rPr lang="en-GB" dirty="0">
                <a:solidFill>
                  <a:schemeClr val="tx1"/>
                </a:solidFill>
              </a:rPr>
              <a:t> es una </a:t>
            </a:r>
            <a:r>
              <a:rPr lang="en-GB" b="1" dirty="0">
                <a:solidFill>
                  <a:schemeClr val="tx1"/>
                </a:solidFill>
              </a:rPr>
              <a:t>paella</a:t>
            </a:r>
            <a:r>
              <a:rPr lang="en-GB" dirty="0">
                <a:solidFill>
                  <a:schemeClr val="tx1"/>
                </a:solidFill>
              </a:rPr>
              <a:t>? </a:t>
            </a:r>
          </a:p>
          <a:p>
            <a:pPr algn="ctr"/>
            <a:r>
              <a:rPr lang="en-GB" dirty="0">
                <a:solidFill>
                  <a:schemeClr val="tx1"/>
                </a:solidFill>
              </a:rPr>
              <a:t>Es </a:t>
            </a:r>
            <a:r>
              <a:rPr lang="es-ES" dirty="0">
                <a:solidFill>
                  <a:schemeClr val="tx1"/>
                </a:solidFill>
              </a:rPr>
              <a:t>un plato español, tradicional y muy famoso, de Valencia.</a:t>
            </a:r>
            <a:endParaRPr lang="en-GB" dirty="0">
              <a:solidFill>
                <a:schemeClr val="tx1"/>
              </a:solidFill>
            </a:endParaRPr>
          </a:p>
        </p:txBody>
      </p:sp>
      <p:sp>
        <p:nvSpPr>
          <p:cNvPr id="27" name="Rounded Rectangle 11">
            <a:extLst>
              <a:ext uri="{FF2B5EF4-FFF2-40B4-BE49-F238E27FC236}">
                <a16:creationId xmlns:a16="http://schemas.microsoft.com/office/drawing/2014/main" id="{A316DD52-7894-4A75-969C-CA0645DA2978}"/>
              </a:ext>
            </a:extLst>
          </p:cNvPr>
          <p:cNvSpPr/>
          <p:nvPr/>
        </p:nvSpPr>
        <p:spPr>
          <a:xfrm>
            <a:off x="9398833" y="258166"/>
            <a:ext cx="252931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9" name="TextBox 28">
            <a:extLst>
              <a:ext uri="{FF2B5EF4-FFF2-40B4-BE49-F238E27FC236}">
                <a16:creationId xmlns:a16="http://schemas.microsoft.com/office/drawing/2014/main" id="{4A704F5C-5531-423B-A34E-B7C8217D0063}"/>
              </a:ext>
            </a:extLst>
          </p:cNvPr>
          <p:cNvSpPr txBox="1"/>
          <p:nvPr/>
        </p:nvSpPr>
        <p:spPr>
          <a:xfrm>
            <a:off x="-26039" y="861751"/>
            <a:ext cx="5912201" cy="461665"/>
          </a:xfrm>
          <a:prstGeom prst="rect">
            <a:avLst/>
          </a:prstGeom>
          <a:noFill/>
        </p:spPr>
        <p:txBody>
          <a:bodyPr wrap="square">
            <a:spAutoFit/>
          </a:bodyPr>
          <a:lstStyle/>
          <a:p>
            <a:r>
              <a:rPr lang="en-US" sz="2400" dirty="0"/>
              <a:t>Escribe </a:t>
            </a:r>
            <a:r>
              <a:rPr lang="en-US" sz="2400" dirty="0" err="1"/>
              <a:t>en</a:t>
            </a:r>
            <a:r>
              <a:rPr lang="en-US" sz="2400" dirty="0"/>
              <a:t> </a:t>
            </a:r>
            <a:r>
              <a:rPr lang="en-US" sz="2400" dirty="0" err="1"/>
              <a:t>español</a:t>
            </a:r>
            <a:r>
              <a:rPr lang="en-US" sz="2400" dirty="0"/>
              <a:t>. </a:t>
            </a:r>
            <a:r>
              <a:rPr lang="en-US" sz="2400" dirty="0" err="1"/>
              <a:t>Luego</a:t>
            </a:r>
            <a:r>
              <a:rPr lang="en-US" sz="2400" dirty="0"/>
              <a:t>, </a:t>
            </a:r>
            <a:r>
              <a:rPr lang="en-US" sz="2400" dirty="0" err="1"/>
              <a:t>escucha</a:t>
            </a:r>
            <a:r>
              <a:rPr lang="en-US" sz="2400" dirty="0"/>
              <a:t>.</a:t>
            </a:r>
            <a:endParaRPr lang="en-GB" sz="2400" dirty="0"/>
          </a:p>
        </p:txBody>
      </p:sp>
      <p:pic>
        <p:nvPicPr>
          <p:cNvPr id="28" name="Picture 27" descr="A cartoon of a child with black hair&#10;&#10;Description automatically generated">
            <a:extLst>
              <a:ext uri="{FF2B5EF4-FFF2-40B4-BE49-F238E27FC236}">
                <a16:creationId xmlns:a16="http://schemas.microsoft.com/office/drawing/2014/main" id="{CF755EC2-A53A-4F57-A930-D57227DB8F1A}"/>
              </a:ext>
            </a:extLst>
          </p:cNvPr>
          <p:cNvPicPr>
            <a:picLocks noChangeAspect="1"/>
          </p:cNvPicPr>
          <p:nvPr/>
        </p:nvPicPr>
        <p:blipFill rotWithShape="1">
          <a:blip r:embed="rId9">
            <a:extLst>
              <a:ext uri="{28A0092B-C50C-407E-A947-70E740481C1C}">
                <a14:useLocalDpi xmlns:a14="http://schemas.microsoft.com/office/drawing/2010/main" val="0"/>
              </a:ext>
            </a:extLst>
          </a:blip>
          <a:srcRect b="26826"/>
          <a:stretch/>
        </p:blipFill>
        <p:spPr>
          <a:xfrm>
            <a:off x="3503069" y="-76743"/>
            <a:ext cx="1109332" cy="1063408"/>
          </a:xfrm>
          <a:prstGeom prst="rect">
            <a:avLst/>
          </a:prstGeom>
        </p:spPr>
      </p:pic>
    </p:spTree>
    <p:extLst>
      <p:ext uri="{BB962C8B-B14F-4D97-AF65-F5344CB8AC3E}">
        <p14:creationId xmlns:p14="http://schemas.microsoft.com/office/powerpoint/2010/main" val="18894834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a:off x="11303767" y="393644"/>
            <a:ext cx="45719" cy="16856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r>
              <a:rPr lang="en-GB" sz="2400" dirty="0"/>
              <a:t>Quiero </a:t>
            </a:r>
            <a:r>
              <a:rPr lang="es-ES" sz="2400" b="1" u="sng" dirty="0"/>
              <a:t>_____________</a:t>
            </a:r>
            <a:r>
              <a:rPr lang="es-ES" sz="2400" b="1" dirty="0"/>
              <a:t> </a:t>
            </a:r>
            <a:r>
              <a:rPr lang="en-GB" sz="2400" dirty="0" err="1"/>
              <a:t>una</a:t>
            </a:r>
            <a:r>
              <a:rPr lang="en-GB" sz="2400" dirty="0"/>
              <a:t> fiesta  </a:t>
            </a:r>
            <a:r>
              <a:rPr lang="es-ES" sz="2400" b="1" u="sng" dirty="0"/>
              <a:t>_____________</a:t>
            </a:r>
            <a:r>
              <a:rPr lang="es-ES" sz="2400" b="1" dirty="0"/>
              <a:t> </a:t>
            </a:r>
            <a:r>
              <a:rPr lang="en-GB" sz="2400" dirty="0"/>
              <a:t>con mi </a:t>
            </a:r>
            <a:r>
              <a:rPr lang="en-GB" sz="2400" dirty="0" err="1"/>
              <a:t>hermana</a:t>
            </a:r>
            <a:r>
              <a:rPr lang="en-GB" sz="2400" dirty="0"/>
              <a:t>, Sara.</a:t>
            </a:r>
            <a:r>
              <a:rPr lang="es-ES" sz="2400" b="1" u="sng" dirty="0"/>
              <a:t> </a:t>
            </a:r>
            <a:r>
              <a:rPr lang="en-GB" sz="2400" b="1" u="sng" dirty="0"/>
              <a:t> </a:t>
            </a:r>
            <a:r>
              <a:rPr lang="en-GB" sz="2400" dirty="0"/>
              <a:t>  </a:t>
            </a:r>
            <a:r>
              <a:rPr lang="es-ES" sz="2400" b="1" u="sng" dirty="0"/>
              <a:t>  </a:t>
            </a:r>
            <a:endParaRPr lang="en-GB" sz="2400" dirty="0"/>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r>
              <a:rPr lang="en-GB" sz="2400" dirty="0"/>
              <a:t>“¡Hola! ¿</a:t>
            </a:r>
            <a:r>
              <a:rPr lang="en-GB" sz="2400" dirty="0" err="1"/>
              <a:t>Cómo</a:t>
            </a:r>
            <a:r>
              <a:rPr lang="en-GB" sz="2400" dirty="0"/>
              <a:t> </a:t>
            </a:r>
            <a:r>
              <a:rPr lang="en-GB" sz="2400" dirty="0" err="1"/>
              <a:t>estás</a:t>
            </a:r>
            <a:r>
              <a:rPr lang="en-GB" sz="2400" dirty="0"/>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r>
              <a:rPr lang="es-ES" sz="2400" b="1" u="sng" dirty="0"/>
              <a:t>______________</a:t>
            </a:r>
            <a:r>
              <a:rPr lang="es-ES" sz="2400" b="1" dirty="0"/>
              <a:t> </a:t>
            </a:r>
            <a:r>
              <a:rPr lang="en-GB" sz="2400" dirty="0"/>
              <a:t>con amigos y </a:t>
            </a:r>
            <a:r>
              <a:rPr lang="en-GB" sz="2400" dirty="0" err="1"/>
              <a:t>pedir</a:t>
            </a:r>
            <a:r>
              <a:rPr lang="en-GB" sz="2400" dirty="0"/>
              <a:t> </a:t>
            </a:r>
            <a:r>
              <a:rPr lang="es-ES" sz="2400" b="1" u="sng" dirty="0"/>
              <a:t>____________</a:t>
            </a:r>
            <a:r>
              <a:rPr lang="en-GB" sz="2400" dirty="0"/>
              <a:t>. ¿</a:t>
            </a:r>
            <a:r>
              <a:rPr lang="en-GB" sz="2400" dirty="0" err="1"/>
              <a:t>Quieres</a:t>
            </a:r>
            <a:r>
              <a:rPr lang="en-GB" sz="2400" dirty="0"/>
              <a:t> </a:t>
            </a:r>
            <a:r>
              <a:rPr lang="es-ES" sz="2400" b="1" u="sng" dirty="0"/>
              <a:t>_______________</a:t>
            </a:r>
            <a:r>
              <a:rPr lang="en-GB" sz="2400" dirty="0"/>
              <a:t>?   </a:t>
            </a:r>
            <a:r>
              <a:rPr lang="es-ES" sz="2400" b="1" u="sng" dirty="0"/>
              <a:t>  </a:t>
            </a:r>
            <a:endParaRPr lang="en-GB" sz="2400" dirty="0"/>
          </a:p>
        </p:txBody>
      </p:sp>
      <p:sp>
        <p:nvSpPr>
          <p:cNvPr id="12" name="TextBox 11">
            <a:extLst>
              <a:ext uri="{FF2B5EF4-FFF2-40B4-BE49-F238E27FC236}">
                <a16:creationId xmlns:a16="http://schemas.microsoft.com/office/drawing/2014/main" id="{72E6D20B-307A-4451-8C1A-ABBA63D7A3F3}"/>
              </a:ext>
            </a:extLst>
          </p:cNvPr>
          <p:cNvSpPr txBox="1"/>
          <p:nvPr/>
        </p:nvSpPr>
        <p:spPr>
          <a:xfrm>
            <a:off x="615349" y="3688678"/>
            <a:ext cx="10734137" cy="461665"/>
          </a:xfrm>
          <a:prstGeom prst="rect">
            <a:avLst/>
          </a:prstGeom>
          <a:noFill/>
        </p:spPr>
        <p:txBody>
          <a:bodyPr wrap="square" rtlCol="0">
            <a:spAutoFit/>
          </a:bodyPr>
          <a:lstStyle/>
          <a:p>
            <a:r>
              <a:rPr lang="es-ES" sz="2400" b="1" u="sng" dirty="0"/>
              <a:t>____________ </a:t>
            </a:r>
            <a:r>
              <a:rPr lang="es-ES" sz="2400" b="1" dirty="0"/>
              <a:t> </a:t>
            </a:r>
            <a:r>
              <a:rPr lang="en-GB" sz="2400" dirty="0"/>
              <a:t>comida y Sara </a:t>
            </a:r>
            <a:r>
              <a:rPr lang="es-ES" sz="2400" b="1" u="sng" dirty="0"/>
              <a:t>_____________</a:t>
            </a:r>
            <a:r>
              <a:rPr lang="en-GB" sz="2400" dirty="0"/>
              <a:t> </a:t>
            </a:r>
            <a:r>
              <a:rPr lang="en-GB" sz="2400" dirty="0" err="1"/>
              <a:t>vasos</a:t>
            </a:r>
            <a:r>
              <a:rPr lang="en-GB" sz="2400" dirty="0"/>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r>
              <a:rPr lang="en-GB" sz="2400" dirty="0"/>
              <a:t>¿</a:t>
            </a:r>
            <a:r>
              <a:rPr lang="en-GB" sz="2400" dirty="0" err="1"/>
              <a:t>Puedes</a:t>
            </a:r>
            <a:r>
              <a:rPr lang="en-GB" sz="2400" dirty="0"/>
              <a:t> </a:t>
            </a:r>
            <a:r>
              <a:rPr lang="es-ES" sz="2400" b="1" u="sng" dirty="0"/>
              <a:t>_____________</a:t>
            </a:r>
            <a:r>
              <a:rPr lang="es-ES" sz="2400" b="1" dirty="0"/>
              <a:t> </a:t>
            </a:r>
            <a:r>
              <a:rPr lang="en-GB" sz="2400" dirty="0" err="1"/>
              <a:t>una</a:t>
            </a:r>
            <a:r>
              <a:rPr lang="en-GB" sz="2400" dirty="0"/>
              <a:t> paella? ¡Hasta </a:t>
            </a:r>
            <a:r>
              <a:rPr lang="en-GB" sz="2400" dirty="0" err="1"/>
              <a:t>luego</a:t>
            </a:r>
            <a:r>
              <a:rPr lang="en-GB" sz="2400" dirty="0"/>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358" y="246716"/>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269766" y="885797"/>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r>
              <a:rPr lang="en-GB" sz="2400" dirty="0"/>
              <a:t>También </a:t>
            </a:r>
            <a:r>
              <a:rPr lang="es-ES" sz="2400" b="1" u="sng" dirty="0"/>
              <a:t>______________</a:t>
            </a:r>
            <a:r>
              <a:rPr lang="es-ES" sz="2400" b="1" dirty="0"/>
              <a:t> </a:t>
            </a:r>
            <a:r>
              <a:rPr lang="en-GB" sz="2400" dirty="0"/>
              <a:t>la casa.</a:t>
            </a:r>
          </a:p>
          <a:p>
            <a:endParaRPr lang="en-GB" sz="2000" dirty="0"/>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[1] to organize</a:t>
            </a:r>
          </a:p>
        </p:txBody>
      </p:sp>
      <p:sp>
        <p:nvSpPr>
          <p:cNvPr id="18" name="TextBox 17">
            <a:extLst>
              <a:ext uri="{FF2B5EF4-FFF2-40B4-BE49-F238E27FC236}">
                <a16:creationId xmlns:a16="http://schemas.microsoft.com/office/drawing/2014/main" id="{657DAE6A-3B15-4E22-B2B9-80A5A4FC1293}"/>
              </a:ext>
            </a:extLst>
          </p:cNvPr>
          <p:cNvSpPr txBox="1"/>
          <p:nvPr/>
        </p:nvSpPr>
        <p:spPr>
          <a:xfrm>
            <a:off x="5376140" y="2092232"/>
            <a:ext cx="2071338"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[2] on Saturday</a:t>
            </a: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[3] I must speak</a:t>
            </a:r>
          </a:p>
        </p:txBody>
      </p:sp>
      <p:sp>
        <p:nvSpPr>
          <p:cNvPr id="20" name="TextBox 19">
            <a:extLst>
              <a:ext uri="{FF2B5EF4-FFF2-40B4-BE49-F238E27FC236}">
                <a16:creationId xmlns:a16="http://schemas.microsoft.com/office/drawing/2014/main" id="{AC7003CD-E78D-4590-BB0D-A822C8532AC9}"/>
              </a:ext>
            </a:extLst>
          </p:cNvPr>
          <p:cNvSpPr txBox="1"/>
          <p:nvPr/>
        </p:nvSpPr>
        <p:spPr>
          <a:xfrm>
            <a:off x="5886162" y="2811939"/>
            <a:ext cx="1686034"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[4] help</a:t>
            </a:r>
          </a:p>
        </p:txBody>
      </p:sp>
      <p:sp>
        <p:nvSpPr>
          <p:cNvPr id="21" name="TextBox 20">
            <a:extLst>
              <a:ext uri="{FF2B5EF4-FFF2-40B4-BE49-F238E27FC236}">
                <a16:creationId xmlns:a16="http://schemas.microsoft.com/office/drawing/2014/main" id="{892A7596-84DF-43D9-8A49-21F7A9EEAA64}"/>
              </a:ext>
            </a:extLst>
          </p:cNvPr>
          <p:cNvSpPr txBox="1"/>
          <p:nvPr/>
        </p:nvSpPr>
        <p:spPr>
          <a:xfrm>
            <a:off x="9209571" y="2811939"/>
            <a:ext cx="2225787"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[5] to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718104" y="3625918"/>
            <a:ext cx="1865262"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[6] I must buy</a:t>
            </a:r>
          </a:p>
        </p:txBody>
      </p:sp>
      <p:sp>
        <p:nvSpPr>
          <p:cNvPr id="23" name="TextBox 22">
            <a:extLst>
              <a:ext uri="{FF2B5EF4-FFF2-40B4-BE49-F238E27FC236}">
                <a16:creationId xmlns:a16="http://schemas.microsoft.com/office/drawing/2014/main" id="{BF0FC42A-1745-423E-A8F2-BBD55C215366}"/>
              </a:ext>
            </a:extLst>
          </p:cNvPr>
          <p:cNvSpPr txBox="1"/>
          <p:nvPr/>
        </p:nvSpPr>
        <p:spPr>
          <a:xfrm>
            <a:off x="5007626" y="3625918"/>
            <a:ext cx="1871126"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[7] must take</a:t>
            </a:r>
          </a:p>
        </p:txBody>
      </p:sp>
      <p:sp>
        <p:nvSpPr>
          <p:cNvPr id="24" name="TextBox 23">
            <a:extLst>
              <a:ext uri="{FF2B5EF4-FFF2-40B4-BE49-F238E27FC236}">
                <a16:creationId xmlns:a16="http://schemas.microsoft.com/office/drawing/2014/main" id="{537E20B1-AB16-4990-9167-CE83DFD99A30}"/>
              </a:ext>
            </a:extLst>
          </p:cNvPr>
          <p:cNvSpPr txBox="1"/>
          <p:nvPr/>
        </p:nvSpPr>
        <p:spPr>
          <a:xfrm>
            <a:off x="2057552" y="4389189"/>
            <a:ext cx="2151819"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[8] I must clean</a:t>
            </a:r>
          </a:p>
        </p:txBody>
      </p:sp>
      <p:sp>
        <p:nvSpPr>
          <p:cNvPr id="25" name="TextBox 24">
            <a:extLst>
              <a:ext uri="{FF2B5EF4-FFF2-40B4-BE49-F238E27FC236}">
                <a16:creationId xmlns:a16="http://schemas.microsoft.com/office/drawing/2014/main" id="{B6B4CFE8-2C0B-4087-8109-9E1D0B30D171}"/>
              </a:ext>
            </a:extLst>
          </p:cNvPr>
          <p:cNvSpPr txBox="1"/>
          <p:nvPr/>
        </p:nvSpPr>
        <p:spPr>
          <a:xfrm>
            <a:off x="2006036" y="5064061"/>
            <a:ext cx="1933642" cy="400110"/>
          </a:xfrm>
          <a:prstGeom prst="rect">
            <a:avLst/>
          </a:prstGeom>
          <a:solidFill>
            <a:schemeClr val="accent4">
              <a:lumMod val="20000"/>
              <a:lumOff val="80000"/>
            </a:schemeClr>
          </a:solidFill>
        </p:spPr>
        <p:txBody>
          <a:bodyPr wrap="square" rtlCol="0">
            <a:spAutoFit/>
          </a:bodyPr>
          <a:lstStyle/>
          <a:p>
            <a:pPr algn="ctr"/>
            <a:r>
              <a:rPr lang="en-GB" sz="2000" b="1" dirty="0">
                <a:solidFill>
                  <a:srgbClr val="385FAE"/>
                </a:solidFill>
              </a:rPr>
              <a:t>[9] to prepare</a:t>
            </a: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p:txBody>
          <a:bodyPr>
            <a:noAutofit/>
          </a:bodyPr>
          <a:lstStyle/>
          <a:p>
            <a:pPr lvl="0">
              <a:lnSpc>
                <a:spcPct val="100000"/>
              </a:lnSpc>
              <a:spcBef>
                <a:spcPts val="0"/>
              </a:spcBef>
            </a:pPr>
            <a:r>
              <a:rPr lang="en-GB" sz="2800" dirty="0">
                <a:latin typeface="+mj-lt"/>
              </a:rPr>
              <a:t>Una idea de Nadia</a:t>
            </a:r>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21331" y="198127"/>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049296" y="3367748"/>
            <a:ext cx="4004681" cy="1317629"/>
          </a:xfrm>
          <a:prstGeom prst="wedgeEllipseCallout">
            <a:avLst>
              <a:gd name="adj1" fmla="val -131983"/>
              <a:gd name="adj2" fmla="val 92732"/>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r>
              <a:rPr lang="en-GB" dirty="0" err="1">
                <a:solidFill>
                  <a:schemeClr val="tx1"/>
                </a:solidFill>
              </a:rPr>
              <a:t>Qué</a:t>
            </a:r>
            <a:r>
              <a:rPr lang="en-GB" dirty="0">
                <a:solidFill>
                  <a:schemeClr val="tx1"/>
                </a:solidFill>
              </a:rPr>
              <a:t> es una </a:t>
            </a:r>
            <a:r>
              <a:rPr lang="en-GB" b="1" dirty="0">
                <a:solidFill>
                  <a:schemeClr val="tx1"/>
                </a:solidFill>
              </a:rPr>
              <a:t>paella</a:t>
            </a:r>
            <a:r>
              <a:rPr lang="en-GB" dirty="0">
                <a:solidFill>
                  <a:schemeClr val="tx1"/>
                </a:solidFill>
              </a:rPr>
              <a:t>? </a:t>
            </a:r>
          </a:p>
          <a:p>
            <a:pPr algn="ctr"/>
            <a:r>
              <a:rPr lang="en-GB" dirty="0">
                <a:solidFill>
                  <a:schemeClr val="tx1"/>
                </a:solidFill>
              </a:rPr>
              <a:t>Es </a:t>
            </a:r>
            <a:r>
              <a:rPr lang="es-ES" dirty="0">
                <a:solidFill>
                  <a:schemeClr val="tx1"/>
                </a:solidFill>
              </a:rPr>
              <a:t>un plato español, tradicional y muy famoso, de Valencia.</a:t>
            </a:r>
            <a:endParaRPr lang="en-GB" dirty="0">
              <a:solidFill>
                <a:schemeClr val="tx1"/>
              </a:solidFill>
            </a:endParaRPr>
          </a:p>
        </p:txBody>
      </p:sp>
      <p:sp>
        <p:nvSpPr>
          <p:cNvPr id="27" name="Rounded Rectangle 11">
            <a:extLst>
              <a:ext uri="{FF2B5EF4-FFF2-40B4-BE49-F238E27FC236}">
                <a16:creationId xmlns:a16="http://schemas.microsoft.com/office/drawing/2014/main" id="{A316DD52-7894-4A75-969C-CA0645DA2978}"/>
              </a:ext>
            </a:extLst>
          </p:cNvPr>
          <p:cNvSpPr/>
          <p:nvPr/>
        </p:nvSpPr>
        <p:spPr>
          <a:xfrm>
            <a:off x="9398833" y="258166"/>
            <a:ext cx="252931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9" name="TextBox 28">
            <a:extLst>
              <a:ext uri="{FF2B5EF4-FFF2-40B4-BE49-F238E27FC236}">
                <a16:creationId xmlns:a16="http://schemas.microsoft.com/office/drawing/2014/main" id="{4A704F5C-5531-423B-A34E-B7C8217D0063}"/>
              </a:ext>
            </a:extLst>
          </p:cNvPr>
          <p:cNvSpPr txBox="1"/>
          <p:nvPr/>
        </p:nvSpPr>
        <p:spPr>
          <a:xfrm>
            <a:off x="-26039" y="861751"/>
            <a:ext cx="5912201" cy="461665"/>
          </a:xfrm>
          <a:prstGeom prst="rect">
            <a:avLst/>
          </a:prstGeom>
          <a:noFill/>
        </p:spPr>
        <p:txBody>
          <a:bodyPr wrap="square">
            <a:spAutoFit/>
          </a:bodyPr>
          <a:lstStyle/>
          <a:p>
            <a:r>
              <a:rPr lang="en-US" sz="2400" dirty="0"/>
              <a:t>Escribe </a:t>
            </a:r>
            <a:r>
              <a:rPr lang="en-US" sz="2400" dirty="0" err="1"/>
              <a:t>en</a:t>
            </a:r>
            <a:r>
              <a:rPr lang="en-US" sz="2400" dirty="0"/>
              <a:t> </a:t>
            </a:r>
            <a:r>
              <a:rPr lang="en-US" sz="2400" dirty="0" err="1"/>
              <a:t>español</a:t>
            </a:r>
            <a:r>
              <a:rPr lang="en-US" sz="2400" dirty="0"/>
              <a:t>. </a:t>
            </a:r>
            <a:r>
              <a:rPr lang="en-US" sz="2400" dirty="0" err="1"/>
              <a:t>Luego</a:t>
            </a:r>
            <a:r>
              <a:rPr lang="en-US" sz="2400" dirty="0"/>
              <a:t>, </a:t>
            </a:r>
            <a:r>
              <a:rPr lang="en-US" sz="2400" dirty="0" err="1"/>
              <a:t>escucha</a:t>
            </a:r>
            <a:r>
              <a:rPr lang="en-US" sz="2400" dirty="0"/>
              <a:t>.</a:t>
            </a:r>
            <a:endParaRPr lang="en-GB" sz="2400" dirty="0"/>
          </a:p>
        </p:txBody>
      </p:sp>
      <p:pic>
        <p:nvPicPr>
          <p:cNvPr id="28" name="Picture 27" descr="A cartoon of a child with black hair&#10;&#10;Description automatically generated">
            <a:extLst>
              <a:ext uri="{FF2B5EF4-FFF2-40B4-BE49-F238E27FC236}">
                <a16:creationId xmlns:a16="http://schemas.microsoft.com/office/drawing/2014/main" id="{CF755EC2-A53A-4F57-A930-D57227DB8F1A}"/>
              </a:ext>
            </a:extLst>
          </p:cNvPr>
          <p:cNvPicPr>
            <a:picLocks noChangeAspect="1"/>
          </p:cNvPicPr>
          <p:nvPr/>
        </p:nvPicPr>
        <p:blipFill rotWithShape="1">
          <a:blip r:embed="rId9">
            <a:extLst>
              <a:ext uri="{28A0092B-C50C-407E-A947-70E740481C1C}">
                <a14:useLocalDpi xmlns:a14="http://schemas.microsoft.com/office/drawing/2010/main" val="0"/>
              </a:ext>
            </a:extLst>
          </a:blip>
          <a:srcRect b="26826"/>
          <a:stretch/>
        </p:blipFill>
        <p:spPr>
          <a:xfrm>
            <a:off x="3503069" y="-76743"/>
            <a:ext cx="1109332" cy="1063408"/>
          </a:xfrm>
          <a:prstGeom prst="rect">
            <a:avLst/>
          </a:prstGeom>
        </p:spPr>
      </p:pic>
      <p:sp>
        <p:nvSpPr>
          <p:cNvPr id="30" name="TextBox 29">
            <a:extLst>
              <a:ext uri="{FF2B5EF4-FFF2-40B4-BE49-F238E27FC236}">
                <a16:creationId xmlns:a16="http://schemas.microsoft.com/office/drawing/2014/main" id="{92A10D65-97CA-451B-9403-7BAFC5637BD5}"/>
              </a:ext>
            </a:extLst>
          </p:cNvPr>
          <p:cNvSpPr txBox="1"/>
          <p:nvPr/>
        </p:nvSpPr>
        <p:spPr>
          <a:xfrm>
            <a:off x="1756451" y="2076203"/>
            <a:ext cx="1972614" cy="400110"/>
          </a:xfrm>
          <a:prstGeom prst="rect">
            <a:avLst/>
          </a:prstGeom>
          <a:solidFill>
            <a:srgbClr val="385FAE"/>
          </a:solidFill>
        </p:spPr>
        <p:txBody>
          <a:bodyPr wrap="square" rtlCol="0">
            <a:spAutoFit/>
          </a:bodyPr>
          <a:lstStyle/>
          <a:p>
            <a:pPr algn="ctr"/>
            <a:r>
              <a:rPr lang="en-GB" sz="2000" b="1" dirty="0" err="1">
                <a:solidFill>
                  <a:schemeClr val="bg1"/>
                </a:solidFill>
              </a:rPr>
              <a:t>organizar</a:t>
            </a:r>
            <a:endParaRPr lang="en-GB" sz="2000" b="1" dirty="0">
              <a:solidFill>
                <a:schemeClr val="bg1"/>
              </a:solidFill>
            </a:endParaRPr>
          </a:p>
        </p:txBody>
      </p:sp>
      <p:sp>
        <p:nvSpPr>
          <p:cNvPr id="31" name="TextBox 30">
            <a:extLst>
              <a:ext uri="{FF2B5EF4-FFF2-40B4-BE49-F238E27FC236}">
                <a16:creationId xmlns:a16="http://schemas.microsoft.com/office/drawing/2014/main" id="{A6369740-CC6B-48C7-B239-F134E3A5E666}"/>
              </a:ext>
            </a:extLst>
          </p:cNvPr>
          <p:cNvSpPr txBox="1"/>
          <p:nvPr/>
        </p:nvSpPr>
        <p:spPr>
          <a:xfrm>
            <a:off x="5375853" y="2095070"/>
            <a:ext cx="2039401" cy="400110"/>
          </a:xfrm>
          <a:prstGeom prst="rect">
            <a:avLst/>
          </a:prstGeom>
          <a:solidFill>
            <a:srgbClr val="385FAE"/>
          </a:solidFill>
        </p:spPr>
        <p:txBody>
          <a:bodyPr wrap="square" rtlCol="0">
            <a:spAutoFit/>
          </a:bodyPr>
          <a:lstStyle/>
          <a:p>
            <a:pPr algn="ctr"/>
            <a:r>
              <a:rPr lang="en-GB" sz="2000" b="1" dirty="0" err="1">
                <a:solidFill>
                  <a:schemeClr val="bg1"/>
                </a:solidFill>
              </a:rPr>
              <a:t>el</a:t>
            </a:r>
            <a:r>
              <a:rPr lang="en-GB" sz="2000" b="1" dirty="0">
                <a:solidFill>
                  <a:schemeClr val="bg1"/>
                </a:solidFill>
              </a:rPr>
              <a:t> </a:t>
            </a:r>
            <a:r>
              <a:rPr lang="en-GB" sz="2000" b="1" dirty="0" err="1">
                <a:solidFill>
                  <a:schemeClr val="bg1"/>
                </a:solidFill>
              </a:rPr>
              <a:t>sábado</a:t>
            </a:r>
            <a:endParaRPr lang="en-GB" sz="2000" b="1" dirty="0">
              <a:solidFill>
                <a:schemeClr val="bg1"/>
              </a:solidFill>
            </a:endParaRPr>
          </a:p>
        </p:txBody>
      </p:sp>
      <p:sp>
        <p:nvSpPr>
          <p:cNvPr id="32" name="TextBox 31">
            <a:extLst>
              <a:ext uri="{FF2B5EF4-FFF2-40B4-BE49-F238E27FC236}">
                <a16:creationId xmlns:a16="http://schemas.microsoft.com/office/drawing/2014/main" id="{E431FD67-22A2-4F76-AD1E-85A8B9F6306D}"/>
              </a:ext>
            </a:extLst>
          </p:cNvPr>
          <p:cNvSpPr txBox="1"/>
          <p:nvPr/>
        </p:nvSpPr>
        <p:spPr>
          <a:xfrm>
            <a:off x="561807" y="2800854"/>
            <a:ext cx="2268111" cy="400110"/>
          </a:xfrm>
          <a:prstGeom prst="rect">
            <a:avLst/>
          </a:prstGeom>
          <a:solidFill>
            <a:srgbClr val="385FAE"/>
          </a:solidFill>
        </p:spPr>
        <p:txBody>
          <a:bodyPr wrap="square" rtlCol="0">
            <a:spAutoFit/>
          </a:bodyPr>
          <a:lstStyle/>
          <a:p>
            <a:pPr algn="ctr"/>
            <a:r>
              <a:rPr lang="en-GB" sz="2000" b="1" dirty="0">
                <a:solidFill>
                  <a:schemeClr val="bg1"/>
                </a:solidFill>
              </a:rPr>
              <a:t>debe </a:t>
            </a:r>
            <a:r>
              <a:rPr lang="en-GB" sz="2000" b="1" dirty="0" err="1">
                <a:solidFill>
                  <a:schemeClr val="bg1"/>
                </a:solidFill>
              </a:rPr>
              <a:t>hablar</a:t>
            </a:r>
            <a:endParaRPr lang="en-GB" sz="2000" b="1" dirty="0">
              <a:solidFill>
                <a:schemeClr val="bg1"/>
              </a:solidFill>
            </a:endParaRPr>
          </a:p>
        </p:txBody>
      </p:sp>
      <p:sp>
        <p:nvSpPr>
          <p:cNvPr id="33" name="TextBox 32">
            <a:extLst>
              <a:ext uri="{FF2B5EF4-FFF2-40B4-BE49-F238E27FC236}">
                <a16:creationId xmlns:a16="http://schemas.microsoft.com/office/drawing/2014/main" id="{8FBDDE84-399E-42AA-9328-CE1E2678BE4E}"/>
              </a:ext>
            </a:extLst>
          </p:cNvPr>
          <p:cNvSpPr txBox="1"/>
          <p:nvPr/>
        </p:nvSpPr>
        <p:spPr>
          <a:xfrm>
            <a:off x="5859051" y="2786965"/>
            <a:ext cx="1713145" cy="400110"/>
          </a:xfrm>
          <a:prstGeom prst="rect">
            <a:avLst/>
          </a:prstGeom>
          <a:solidFill>
            <a:srgbClr val="385FAE"/>
          </a:solidFill>
        </p:spPr>
        <p:txBody>
          <a:bodyPr wrap="square" rtlCol="0">
            <a:spAutoFit/>
          </a:bodyPr>
          <a:lstStyle/>
          <a:p>
            <a:pPr algn="ctr"/>
            <a:r>
              <a:rPr lang="en-GB" sz="2000" b="1" dirty="0" err="1">
                <a:solidFill>
                  <a:schemeClr val="bg1"/>
                </a:solidFill>
              </a:rPr>
              <a:t>ayuda</a:t>
            </a:r>
            <a:endParaRPr lang="en-GB" sz="2000" b="1" dirty="0">
              <a:solidFill>
                <a:schemeClr val="bg1"/>
              </a:solidFill>
            </a:endParaRPr>
          </a:p>
        </p:txBody>
      </p:sp>
      <p:sp>
        <p:nvSpPr>
          <p:cNvPr id="34" name="TextBox 33">
            <a:extLst>
              <a:ext uri="{FF2B5EF4-FFF2-40B4-BE49-F238E27FC236}">
                <a16:creationId xmlns:a16="http://schemas.microsoft.com/office/drawing/2014/main" id="{D480F291-3582-4E4D-855E-FAAA021E090A}"/>
              </a:ext>
            </a:extLst>
          </p:cNvPr>
          <p:cNvSpPr txBox="1"/>
          <p:nvPr/>
        </p:nvSpPr>
        <p:spPr>
          <a:xfrm>
            <a:off x="9230383" y="2827393"/>
            <a:ext cx="2225787" cy="400110"/>
          </a:xfrm>
          <a:prstGeom prst="rect">
            <a:avLst/>
          </a:prstGeom>
          <a:solidFill>
            <a:srgbClr val="385FAE"/>
          </a:solidFill>
        </p:spPr>
        <p:txBody>
          <a:bodyPr wrap="square" rtlCol="0">
            <a:spAutoFit/>
          </a:bodyPr>
          <a:lstStyle/>
          <a:p>
            <a:pPr algn="ctr"/>
            <a:r>
              <a:rPr lang="en-GB" sz="2000" b="1" dirty="0" err="1">
                <a:solidFill>
                  <a:schemeClr val="bg1"/>
                </a:solidFill>
              </a:rPr>
              <a:t>participar</a:t>
            </a:r>
            <a:endParaRPr lang="en-GB" sz="2000" b="1" dirty="0">
              <a:solidFill>
                <a:schemeClr val="bg1"/>
              </a:solidFill>
            </a:endParaRPr>
          </a:p>
        </p:txBody>
      </p:sp>
      <p:sp>
        <p:nvSpPr>
          <p:cNvPr id="35" name="TextBox 34">
            <a:extLst>
              <a:ext uri="{FF2B5EF4-FFF2-40B4-BE49-F238E27FC236}">
                <a16:creationId xmlns:a16="http://schemas.microsoft.com/office/drawing/2014/main" id="{2B40F86F-5F67-4262-978D-B16D45E8A835}"/>
              </a:ext>
            </a:extLst>
          </p:cNvPr>
          <p:cNvSpPr txBox="1"/>
          <p:nvPr/>
        </p:nvSpPr>
        <p:spPr>
          <a:xfrm>
            <a:off x="615280" y="3633403"/>
            <a:ext cx="2039401" cy="400110"/>
          </a:xfrm>
          <a:prstGeom prst="rect">
            <a:avLst/>
          </a:prstGeom>
          <a:solidFill>
            <a:srgbClr val="385FAE"/>
          </a:solidFill>
        </p:spPr>
        <p:txBody>
          <a:bodyPr wrap="square" rtlCol="0">
            <a:spAutoFit/>
          </a:bodyPr>
          <a:lstStyle/>
          <a:p>
            <a:pPr algn="ctr"/>
            <a:r>
              <a:rPr lang="en-GB" sz="2000" b="1" dirty="0" err="1">
                <a:solidFill>
                  <a:schemeClr val="bg1"/>
                </a:solidFill>
              </a:rPr>
              <a:t>debo</a:t>
            </a:r>
            <a:r>
              <a:rPr lang="en-GB" sz="2000" b="1" dirty="0">
                <a:solidFill>
                  <a:schemeClr val="bg1"/>
                </a:solidFill>
              </a:rPr>
              <a:t> </a:t>
            </a:r>
            <a:r>
              <a:rPr lang="en-GB" sz="2000" b="1" dirty="0" err="1">
                <a:solidFill>
                  <a:schemeClr val="bg1"/>
                </a:solidFill>
              </a:rPr>
              <a:t>comprar</a:t>
            </a:r>
            <a:endParaRPr lang="en-GB" sz="2000" b="1" dirty="0">
              <a:solidFill>
                <a:schemeClr val="bg1"/>
              </a:solidFill>
            </a:endParaRPr>
          </a:p>
        </p:txBody>
      </p:sp>
      <p:sp>
        <p:nvSpPr>
          <p:cNvPr id="36" name="TextBox 35">
            <a:extLst>
              <a:ext uri="{FF2B5EF4-FFF2-40B4-BE49-F238E27FC236}">
                <a16:creationId xmlns:a16="http://schemas.microsoft.com/office/drawing/2014/main" id="{F909DFE7-AAA8-45D5-862E-C2B81E72A7E9}"/>
              </a:ext>
            </a:extLst>
          </p:cNvPr>
          <p:cNvSpPr txBox="1"/>
          <p:nvPr/>
        </p:nvSpPr>
        <p:spPr>
          <a:xfrm>
            <a:off x="4923488" y="3620538"/>
            <a:ext cx="2039401" cy="400110"/>
          </a:xfrm>
          <a:prstGeom prst="rect">
            <a:avLst/>
          </a:prstGeom>
          <a:solidFill>
            <a:srgbClr val="385FAE"/>
          </a:solidFill>
        </p:spPr>
        <p:txBody>
          <a:bodyPr wrap="square" rtlCol="0">
            <a:spAutoFit/>
          </a:bodyPr>
          <a:lstStyle/>
          <a:p>
            <a:pPr algn="ctr"/>
            <a:r>
              <a:rPr lang="en-GB" sz="2000" b="1" dirty="0">
                <a:solidFill>
                  <a:schemeClr val="bg1"/>
                </a:solidFill>
              </a:rPr>
              <a:t>debe </a:t>
            </a:r>
            <a:r>
              <a:rPr lang="en-GB" sz="2000" b="1" dirty="0" err="1">
                <a:solidFill>
                  <a:schemeClr val="bg1"/>
                </a:solidFill>
              </a:rPr>
              <a:t>llevar</a:t>
            </a:r>
            <a:r>
              <a:rPr lang="en-GB" sz="2000" b="1" dirty="0">
                <a:solidFill>
                  <a:schemeClr val="bg1"/>
                </a:solidFill>
              </a:rPr>
              <a:t> </a:t>
            </a:r>
          </a:p>
        </p:txBody>
      </p:sp>
      <p:sp>
        <p:nvSpPr>
          <p:cNvPr id="37" name="TextBox 36">
            <a:extLst>
              <a:ext uri="{FF2B5EF4-FFF2-40B4-BE49-F238E27FC236}">
                <a16:creationId xmlns:a16="http://schemas.microsoft.com/office/drawing/2014/main" id="{1096D04A-9992-420C-B979-72ECE1F4B1D5}"/>
              </a:ext>
            </a:extLst>
          </p:cNvPr>
          <p:cNvSpPr txBox="1"/>
          <p:nvPr/>
        </p:nvSpPr>
        <p:spPr>
          <a:xfrm>
            <a:off x="2057552" y="4377549"/>
            <a:ext cx="2151819" cy="400110"/>
          </a:xfrm>
          <a:prstGeom prst="rect">
            <a:avLst/>
          </a:prstGeom>
          <a:solidFill>
            <a:srgbClr val="385FAE"/>
          </a:solidFill>
        </p:spPr>
        <p:txBody>
          <a:bodyPr wrap="square" rtlCol="0">
            <a:spAutoFit/>
          </a:bodyPr>
          <a:lstStyle/>
          <a:p>
            <a:pPr algn="ctr"/>
            <a:r>
              <a:rPr lang="en-GB" sz="2000" b="1" dirty="0" err="1">
                <a:solidFill>
                  <a:schemeClr val="bg1"/>
                </a:solidFill>
              </a:rPr>
              <a:t>debo</a:t>
            </a:r>
            <a:r>
              <a:rPr lang="en-GB" sz="2000" b="1" dirty="0">
                <a:solidFill>
                  <a:schemeClr val="bg1"/>
                </a:solidFill>
              </a:rPr>
              <a:t> </a:t>
            </a:r>
            <a:r>
              <a:rPr lang="en-GB" sz="2000" b="1" dirty="0" err="1">
                <a:solidFill>
                  <a:schemeClr val="bg1"/>
                </a:solidFill>
              </a:rPr>
              <a:t>limpiar</a:t>
            </a:r>
            <a:endParaRPr lang="en-GB" sz="2000" b="1" dirty="0">
              <a:solidFill>
                <a:schemeClr val="bg1"/>
              </a:solidFill>
            </a:endParaRPr>
          </a:p>
        </p:txBody>
      </p:sp>
      <p:sp>
        <p:nvSpPr>
          <p:cNvPr id="38" name="TextBox 37">
            <a:extLst>
              <a:ext uri="{FF2B5EF4-FFF2-40B4-BE49-F238E27FC236}">
                <a16:creationId xmlns:a16="http://schemas.microsoft.com/office/drawing/2014/main" id="{941655D8-4579-4620-826F-CFC373DA49C3}"/>
              </a:ext>
            </a:extLst>
          </p:cNvPr>
          <p:cNvSpPr txBox="1"/>
          <p:nvPr/>
        </p:nvSpPr>
        <p:spPr>
          <a:xfrm>
            <a:off x="1953156" y="5097665"/>
            <a:ext cx="2039401" cy="400110"/>
          </a:xfrm>
          <a:prstGeom prst="rect">
            <a:avLst/>
          </a:prstGeom>
          <a:solidFill>
            <a:srgbClr val="385FAE"/>
          </a:solidFill>
        </p:spPr>
        <p:txBody>
          <a:bodyPr wrap="square" rtlCol="0">
            <a:spAutoFit/>
          </a:bodyPr>
          <a:lstStyle/>
          <a:p>
            <a:pPr algn="ctr"/>
            <a:r>
              <a:rPr lang="en-GB" sz="2000" b="1" dirty="0" err="1">
                <a:solidFill>
                  <a:schemeClr val="bg1"/>
                </a:solidFill>
              </a:rPr>
              <a:t>preparar</a:t>
            </a:r>
            <a:endParaRPr lang="en-GB" sz="2000" b="1" dirty="0">
              <a:solidFill>
                <a:schemeClr val="bg1"/>
              </a:solidFill>
            </a:endParaRPr>
          </a:p>
        </p:txBody>
      </p:sp>
    </p:spTree>
    <p:extLst>
      <p:ext uri="{BB962C8B-B14F-4D97-AF65-F5344CB8AC3E}">
        <p14:creationId xmlns:p14="http://schemas.microsoft.com/office/powerpoint/2010/main" val="18255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6"/>
                </p:tgtEl>
              </p:cMediaNode>
            </p:audio>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098" y="3136612"/>
            <a:ext cx="9347804"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[you must | you have to]</a:t>
            </a:r>
          </a:p>
        </p:txBody>
      </p:sp>
      <p:sp>
        <p:nvSpPr>
          <p:cNvPr id="2" name="Title 1">
            <a:extLst>
              <a:ext uri="{FF2B5EF4-FFF2-40B4-BE49-F238E27FC236}">
                <a16:creationId xmlns:a16="http://schemas.microsoft.com/office/drawing/2014/main" id="{A3CA33ED-6B8E-4CD3-AC73-24B480300501}"/>
              </a:ext>
            </a:extLst>
          </p:cNvPr>
          <p:cNvSpPr>
            <a:spLocks noGrp="1"/>
          </p:cNvSpPr>
          <p:nvPr>
            <p:ph type="title"/>
          </p:nvPr>
        </p:nvSpPr>
        <p:spPr>
          <a:xfrm>
            <a:off x="3733800" y="1811049"/>
            <a:ext cx="4724400" cy="1325563"/>
          </a:xfrm>
        </p:spPr>
        <p:txBody>
          <a:bodyPr>
            <a:noAutofit/>
          </a:bodyPr>
          <a:lstStyle/>
          <a:p>
            <a:r>
              <a:rPr lang="en-GB" sz="11500" b="1" dirty="0">
                <a:solidFill>
                  <a:schemeClr val="tx1"/>
                </a:solidFill>
              </a:rPr>
              <a:t>debes</a:t>
            </a:r>
            <a:endParaRPr lang="en-GB" sz="11500" dirty="0">
              <a:solidFill>
                <a:schemeClr val="tx1"/>
              </a:solidFill>
            </a:endParaRPr>
          </a:p>
        </p:txBody>
      </p:sp>
    </p:spTree>
    <p:extLst>
      <p:ext uri="{BB962C8B-B14F-4D97-AF65-F5344CB8AC3E}">
        <p14:creationId xmlns:p14="http://schemas.microsoft.com/office/powerpoint/2010/main" val="14591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e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elp 2">
            <a:hlinkClick r:id="" action="ppaction://noaction" highlightClick="1"/>
          </p:cNvPr>
          <p:cNvSpPr/>
          <p:nvPr/>
        </p:nvSpPr>
        <p:spPr>
          <a:xfrm>
            <a:off x="2769972" y="338261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CFEBEFF-B4BD-47A4-9ED4-73787A1A26B2}"/>
              </a:ext>
            </a:extLst>
          </p:cNvPr>
          <p:cNvSpPr txBox="1"/>
          <p:nvPr/>
        </p:nvSpPr>
        <p:spPr>
          <a:xfrm>
            <a:off x="3624816" y="3329235"/>
            <a:ext cx="5178636"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[you must | you have to]</a:t>
            </a:r>
          </a:p>
        </p:txBody>
      </p:sp>
      <p:sp>
        <p:nvSpPr>
          <p:cNvPr id="2" name="Title 1">
            <a:extLst>
              <a:ext uri="{FF2B5EF4-FFF2-40B4-BE49-F238E27FC236}">
                <a16:creationId xmlns:a16="http://schemas.microsoft.com/office/drawing/2014/main" id="{6D42E6C4-F8A2-4C2B-A89D-3F72C0435688}"/>
              </a:ext>
            </a:extLst>
          </p:cNvPr>
          <p:cNvSpPr>
            <a:spLocks noGrp="1"/>
          </p:cNvSpPr>
          <p:nvPr>
            <p:ph type="title"/>
          </p:nvPr>
        </p:nvSpPr>
        <p:spPr>
          <a:xfrm>
            <a:off x="3752874" y="1768953"/>
            <a:ext cx="4922520" cy="1325563"/>
          </a:xfrm>
        </p:spPr>
        <p:txBody>
          <a:bodyPr>
            <a:noAutofit/>
          </a:bodyPr>
          <a:lstStyle/>
          <a:p>
            <a:pPr lvl="0">
              <a:lnSpc>
                <a:spcPct val="100000"/>
              </a:lnSpc>
              <a:spcBef>
                <a:spcPts val="0"/>
              </a:spcBef>
            </a:pPr>
            <a:r>
              <a:rPr lang="en-GB" sz="11500" b="1" dirty="0">
                <a:solidFill>
                  <a:schemeClr val="tx1"/>
                </a:solidFill>
                <a:ea typeface="+mn-ea"/>
                <a:cs typeface="+mn-cs"/>
              </a:rPr>
              <a:t>debes</a:t>
            </a:r>
            <a:endParaRPr lang="en-GB" sz="11500" dirty="0">
              <a:solidFill>
                <a:schemeClr val="tx1"/>
              </a:solidFill>
            </a:endParaRPr>
          </a:p>
        </p:txBody>
      </p:sp>
    </p:spTree>
    <p:extLst>
      <p:ext uri="{BB962C8B-B14F-4D97-AF65-F5344CB8AC3E}">
        <p14:creationId xmlns:p14="http://schemas.microsoft.com/office/powerpoint/2010/main" val="2490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e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E5D23-6BED-4921-BFA1-1F82716D5A4D}"/>
              </a:ext>
            </a:extLst>
          </p:cNvPr>
          <p:cNvSpPr>
            <a:spLocks noGrp="1"/>
          </p:cNvSpPr>
          <p:nvPr>
            <p:ph type="title"/>
          </p:nvPr>
        </p:nvSpPr>
        <p:spPr>
          <a:xfrm>
            <a:off x="0" y="213557"/>
            <a:ext cx="1642533" cy="647577"/>
          </a:xfrm>
        </p:spPr>
        <p:txBody>
          <a:bodyPr>
            <a:normAutofit/>
          </a:bodyPr>
          <a:lstStyle/>
          <a:p>
            <a:r>
              <a:rPr lang="en-GB" sz="2800" dirty="0" err="1"/>
              <a:t>Inicio</a:t>
            </a:r>
            <a:endParaRPr lang="en-GB" sz="2800" dirty="0"/>
          </a:p>
        </p:txBody>
      </p:sp>
      <p:graphicFrame>
        <p:nvGraphicFramePr>
          <p:cNvPr id="5" name="Table 5">
            <a:extLst>
              <a:ext uri="{FF2B5EF4-FFF2-40B4-BE49-F238E27FC236}">
                <a16:creationId xmlns:a16="http://schemas.microsoft.com/office/drawing/2014/main" id="{E45480BF-D8C2-4FF6-B753-94B95109E604}"/>
              </a:ext>
            </a:extLst>
          </p:cNvPr>
          <p:cNvGraphicFramePr>
            <a:graphicFrameLocks noGrp="1"/>
          </p:cNvGraphicFramePr>
          <p:nvPr>
            <p:extLst>
              <p:ext uri="{D42A27DB-BD31-4B8C-83A1-F6EECF244321}">
                <p14:modId xmlns:p14="http://schemas.microsoft.com/office/powerpoint/2010/main" val="105407620"/>
              </p:ext>
            </p:extLst>
          </p:nvPr>
        </p:nvGraphicFramePr>
        <p:xfrm>
          <a:off x="203199" y="1024465"/>
          <a:ext cx="11768668" cy="5139268"/>
        </p:xfrm>
        <a:graphic>
          <a:graphicData uri="http://schemas.openxmlformats.org/drawingml/2006/table">
            <a:tbl>
              <a:tblPr firstRow="1" bandRow="1">
                <a:tableStyleId>{5940675A-B579-460E-94D1-54222C63F5DA}</a:tableStyleId>
              </a:tblPr>
              <a:tblGrid>
                <a:gridCol w="6079068">
                  <a:extLst>
                    <a:ext uri="{9D8B030D-6E8A-4147-A177-3AD203B41FA5}">
                      <a16:colId xmlns:a16="http://schemas.microsoft.com/office/drawing/2014/main" val="1086171010"/>
                    </a:ext>
                  </a:extLst>
                </a:gridCol>
                <a:gridCol w="5689600">
                  <a:extLst>
                    <a:ext uri="{9D8B030D-6E8A-4147-A177-3AD203B41FA5}">
                      <a16:colId xmlns:a16="http://schemas.microsoft.com/office/drawing/2014/main" val="1358265949"/>
                    </a:ext>
                  </a:extLst>
                </a:gridCol>
              </a:tblGrid>
              <a:tr h="2569634">
                <a:tc rowSpan="2">
                  <a:txBody>
                    <a:bodyPr/>
                    <a:lstStyle/>
                    <a:p>
                      <a:endParaRPr lang="en-GB" dirty="0"/>
                    </a:p>
                  </a:txBody>
                  <a:tcPr/>
                </a:tc>
                <a:tc>
                  <a:txBody>
                    <a:bodyPr/>
                    <a:lstStyle/>
                    <a:p>
                      <a:endParaRPr lang="en-GB"/>
                    </a:p>
                  </a:txBody>
                  <a:tcPr/>
                </a:tc>
                <a:extLst>
                  <a:ext uri="{0D108BD9-81ED-4DB2-BD59-A6C34878D82A}">
                    <a16:rowId xmlns:a16="http://schemas.microsoft.com/office/drawing/2014/main" val="2893483043"/>
                  </a:ext>
                </a:extLst>
              </a:tr>
              <a:tr h="2569634">
                <a:tc vMerge="1">
                  <a:txBody>
                    <a:bodyPr/>
                    <a:lstStyle/>
                    <a:p>
                      <a:endParaRPr lang="en-GB" dirty="0"/>
                    </a:p>
                  </a:txBody>
                  <a:tcPr/>
                </a:tc>
                <a:tc>
                  <a:txBody>
                    <a:bodyPr/>
                    <a:lstStyle/>
                    <a:p>
                      <a:endParaRPr lang="en-GB" dirty="0"/>
                    </a:p>
                  </a:txBody>
                  <a:tcPr/>
                </a:tc>
                <a:extLst>
                  <a:ext uri="{0D108BD9-81ED-4DB2-BD59-A6C34878D82A}">
                    <a16:rowId xmlns:a16="http://schemas.microsoft.com/office/drawing/2014/main" val="822758459"/>
                  </a:ext>
                </a:extLst>
              </a:tr>
            </a:tbl>
          </a:graphicData>
        </a:graphic>
      </p:graphicFrame>
      <p:sp>
        <p:nvSpPr>
          <p:cNvPr id="6" name="TextBox 5">
            <a:extLst>
              <a:ext uri="{FF2B5EF4-FFF2-40B4-BE49-F238E27FC236}">
                <a16:creationId xmlns:a16="http://schemas.microsoft.com/office/drawing/2014/main" id="{7B280579-41D0-453A-903E-983887E4328C}"/>
              </a:ext>
            </a:extLst>
          </p:cNvPr>
          <p:cNvSpPr txBox="1"/>
          <p:nvPr/>
        </p:nvSpPr>
        <p:spPr>
          <a:xfrm>
            <a:off x="338667" y="1000329"/>
            <a:ext cx="4910668" cy="523220"/>
          </a:xfrm>
          <a:prstGeom prst="rect">
            <a:avLst/>
          </a:prstGeom>
          <a:noFill/>
        </p:spPr>
        <p:txBody>
          <a:bodyPr wrap="square" rtlCol="0">
            <a:spAutoFit/>
          </a:bodyPr>
          <a:lstStyle/>
          <a:p>
            <a:r>
              <a:rPr lang="en-GB" sz="2800" b="1" dirty="0"/>
              <a:t>A</a:t>
            </a:r>
            <a:r>
              <a:rPr lang="en-GB" sz="2000" dirty="0"/>
              <a:t> Fill in the missing words:</a:t>
            </a:r>
          </a:p>
        </p:txBody>
      </p:sp>
      <p:graphicFrame>
        <p:nvGraphicFramePr>
          <p:cNvPr id="7" name="Table 7">
            <a:extLst>
              <a:ext uri="{FF2B5EF4-FFF2-40B4-BE49-F238E27FC236}">
                <a16:creationId xmlns:a16="http://schemas.microsoft.com/office/drawing/2014/main" id="{EE743108-FEC3-435E-8C29-24FCB4507C45}"/>
              </a:ext>
            </a:extLst>
          </p:cNvPr>
          <p:cNvGraphicFramePr>
            <a:graphicFrameLocks noGrp="1"/>
          </p:cNvGraphicFramePr>
          <p:nvPr>
            <p:extLst>
              <p:ext uri="{D42A27DB-BD31-4B8C-83A1-F6EECF244321}">
                <p14:modId xmlns:p14="http://schemas.microsoft.com/office/powerpoint/2010/main" val="3400329567"/>
              </p:ext>
            </p:extLst>
          </p:nvPr>
        </p:nvGraphicFramePr>
        <p:xfrm>
          <a:off x="389466" y="1499412"/>
          <a:ext cx="5418668" cy="1067724"/>
        </p:xfrm>
        <a:graphic>
          <a:graphicData uri="http://schemas.openxmlformats.org/drawingml/2006/table">
            <a:tbl>
              <a:tblPr firstRow="1" bandRow="1">
                <a:tableStyleId>{5940675A-B579-460E-94D1-54222C63F5DA}</a:tableStyleId>
              </a:tblPr>
              <a:tblGrid>
                <a:gridCol w="2709334">
                  <a:extLst>
                    <a:ext uri="{9D8B030D-6E8A-4147-A177-3AD203B41FA5}">
                      <a16:colId xmlns:a16="http://schemas.microsoft.com/office/drawing/2014/main" val="1525700400"/>
                    </a:ext>
                  </a:extLst>
                </a:gridCol>
                <a:gridCol w="2709334">
                  <a:extLst>
                    <a:ext uri="{9D8B030D-6E8A-4147-A177-3AD203B41FA5}">
                      <a16:colId xmlns:a16="http://schemas.microsoft.com/office/drawing/2014/main" val="2634584677"/>
                    </a:ext>
                  </a:extLst>
                </a:gridCol>
              </a:tblGrid>
              <a:tr h="533862">
                <a:tc>
                  <a:txBody>
                    <a:bodyPr/>
                    <a:lstStyle/>
                    <a:p>
                      <a:r>
                        <a:rPr lang="en-GB" sz="2000" dirty="0"/>
                        <a:t>la </a:t>
                      </a:r>
                      <a:r>
                        <a:rPr lang="en-GB" sz="2000" dirty="0" err="1"/>
                        <a:t>madre</a:t>
                      </a:r>
                      <a:endParaRPr lang="en-GB" sz="2000" dirty="0"/>
                    </a:p>
                  </a:txBody>
                  <a:tcPr anchor="ctr">
                    <a:lnL w="12700" cap="flat" cmpd="sng" algn="ctr">
                      <a:solidFill>
                        <a:schemeClr val="tx1"/>
                      </a:solidFill>
                      <a:prstDash val="sysDot"/>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2000" dirty="0"/>
                        <a:t>___________________</a:t>
                      </a:r>
                    </a:p>
                  </a:txBody>
                  <a:tcPr anchor="ctr">
                    <a:lnL w="12700" cmpd="sng">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3336230"/>
                  </a:ext>
                </a:extLst>
              </a:tr>
              <a:tr h="533862">
                <a:tc>
                  <a:txBody>
                    <a:bodyPr/>
                    <a:lstStyle/>
                    <a:p>
                      <a:r>
                        <a:rPr lang="en-GB" sz="2000" dirty="0"/>
                        <a:t>___________________</a:t>
                      </a:r>
                    </a:p>
                  </a:txBody>
                  <a:tcPr anchor="ctr">
                    <a:lnL w="12700" cap="flat" cmpd="sng" algn="ctr">
                      <a:solidFill>
                        <a:schemeClr val="tx1"/>
                      </a:solidFill>
                      <a:prstDash val="sysDot"/>
                      <a:round/>
                      <a:headEnd type="none" w="med" len="med"/>
                      <a:tailEnd type="none" w="med" len="med"/>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t>el</a:t>
                      </a:r>
                      <a:r>
                        <a:rPr lang="en-GB" sz="2000" dirty="0"/>
                        <a:t> </a:t>
                      </a:r>
                      <a:r>
                        <a:rPr lang="en-GB" sz="2000" dirty="0" err="1"/>
                        <a:t>hermano</a:t>
                      </a:r>
                      <a:endParaRPr lang="en-GB" sz="2000" dirty="0"/>
                    </a:p>
                  </a:txBody>
                  <a:tcPr anchor="ctr">
                    <a:lnL w="12700" cmpd="sng">
                      <a:noFill/>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6396685"/>
                  </a:ext>
                </a:extLst>
              </a:tr>
            </a:tbl>
          </a:graphicData>
        </a:graphic>
      </p:graphicFrame>
      <p:sp>
        <p:nvSpPr>
          <p:cNvPr id="8" name="TextBox 7">
            <a:extLst>
              <a:ext uri="{FF2B5EF4-FFF2-40B4-BE49-F238E27FC236}">
                <a16:creationId xmlns:a16="http://schemas.microsoft.com/office/drawing/2014/main" id="{F73D25A0-4505-4645-A29E-F171485DA863}"/>
              </a:ext>
            </a:extLst>
          </p:cNvPr>
          <p:cNvSpPr txBox="1"/>
          <p:nvPr/>
        </p:nvSpPr>
        <p:spPr>
          <a:xfrm>
            <a:off x="338666" y="2567136"/>
            <a:ext cx="6045201" cy="523220"/>
          </a:xfrm>
          <a:prstGeom prst="rect">
            <a:avLst/>
          </a:prstGeom>
          <a:noFill/>
        </p:spPr>
        <p:txBody>
          <a:bodyPr wrap="square" rtlCol="0">
            <a:spAutoFit/>
          </a:bodyPr>
          <a:lstStyle/>
          <a:p>
            <a:r>
              <a:rPr lang="en-GB" sz="2800" b="1" dirty="0"/>
              <a:t>B</a:t>
            </a:r>
            <a:r>
              <a:rPr lang="en-GB" sz="2000" dirty="0"/>
              <a:t> Which</a:t>
            </a:r>
            <a:r>
              <a:rPr lang="en-GB" sz="2000" b="1" dirty="0"/>
              <a:t> five </a:t>
            </a:r>
            <a:r>
              <a:rPr lang="en-GB" sz="2000" dirty="0"/>
              <a:t>verbs can go before ‘</a:t>
            </a:r>
            <a:r>
              <a:rPr lang="en-GB" sz="2000" b="1" dirty="0"/>
              <a:t>un regalo</a:t>
            </a:r>
            <a:r>
              <a:rPr lang="en-GB" sz="2000" dirty="0"/>
              <a:t>’?</a:t>
            </a:r>
          </a:p>
        </p:txBody>
      </p:sp>
      <p:graphicFrame>
        <p:nvGraphicFramePr>
          <p:cNvPr id="9" name="Table 9">
            <a:extLst>
              <a:ext uri="{FF2B5EF4-FFF2-40B4-BE49-F238E27FC236}">
                <a16:creationId xmlns:a16="http://schemas.microsoft.com/office/drawing/2014/main" id="{52286E31-F319-4DFD-8045-9233B7031D2B}"/>
              </a:ext>
            </a:extLst>
          </p:cNvPr>
          <p:cNvGraphicFramePr>
            <a:graphicFrameLocks noGrp="1"/>
          </p:cNvGraphicFramePr>
          <p:nvPr>
            <p:extLst>
              <p:ext uri="{D42A27DB-BD31-4B8C-83A1-F6EECF244321}">
                <p14:modId xmlns:p14="http://schemas.microsoft.com/office/powerpoint/2010/main" val="893346592"/>
              </p:ext>
            </p:extLst>
          </p:nvPr>
        </p:nvGraphicFramePr>
        <p:xfrm>
          <a:off x="389466" y="3253687"/>
          <a:ext cx="3098800" cy="2773680"/>
        </p:xfrm>
        <a:graphic>
          <a:graphicData uri="http://schemas.openxmlformats.org/drawingml/2006/table">
            <a:tbl>
              <a:tblPr firstRow="1" bandRow="1">
                <a:tableStyleId>{5940675A-B579-460E-94D1-54222C63F5DA}</a:tableStyleId>
              </a:tblPr>
              <a:tblGrid>
                <a:gridCol w="1549400">
                  <a:extLst>
                    <a:ext uri="{9D8B030D-6E8A-4147-A177-3AD203B41FA5}">
                      <a16:colId xmlns:a16="http://schemas.microsoft.com/office/drawing/2014/main" val="664270645"/>
                    </a:ext>
                  </a:extLst>
                </a:gridCol>
                <a:gridCol w="1549400">
                  <a:extLst>
                    <a:ext uri="{9D8B030D-6E8A-4147-A177-3AD203B41FA5}">
                      <a16:colId xmlns:a16="http://schemas.microsoft.com/office/drawing/2014/main" val="4165987061"/>
                    </a:ext>
                  </a:extLst>
                </a:gridCol>
              </a:tblGrid>
              <a:tr h="370840">
                <a:tc>
                  <a:txBody>
                    <a:bodyPr/>
                    <a:lstStyle/>
                    <a:p>
                      <a:r>
                        <a:rPr lang="en-GB" sz="2000" dirty="0" err="1"/>
                        <a:t>trabajar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7">
                  <a:txBody>
                    <a:bodyPr/>
                    <a:lstStyle/>
                    <a:p>
                      <a:r>
                        <a:rPr lang="en-GB" sz="2000" dirty="0"/>
                        <a:t>un regalo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4753349"/>
                  </a:ext>
                </a:extLst>
              </a:tr>
              <a:tr h="370840">
                <a:tc>
                  <a:txBody>
                    <a:bodyPr/>
                    <a:lstStyle/>
                    <a:p>
                      <a:r>
                        <a:rPr lang="en-GB" sz="2000" dirty="0" err="1"/>
                        <a:t>buscar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1408899032"/>
                  </a:ext>
                </a:extLst>
              </a:tr>
              <a:tr h="370840">
                <a:tc>
                  <a:txBody>
                    <a:bodyPr/>
                    <a:lstStyle/>
                    <a:p>
                      <a:r>
                        <a:rPr lang="en-GB" sz="2000" dirty="0" err="1"/>
                        <a:t>descansar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2488262009"/>
                  </a:ext>
                </a:extLst>
              </a:tr>
              <a:tr h="370840">
                <a:tc>
                  <a:txBody>
                    <a:bodyPr/>
                    <a:lstStyle/>
                    <a:p>
                      <a:r>
                        <a:rPr lang="en-GB" sz="2000" dirty="0" err="1"/>
                        <a:t>preparar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2400615046"/>
                  </a:ext>
                </a:extLst>
              </a:tr>
              <a:tr h="370840">
                <a:tc>
                  <a:txBody>
                    <a:bodyPr/>
                    <a:lstStyle/>
                    <a:p>
                      <a:r>
                        <a:rPr lang="en-GB" sz="2000" dirty="0"/>
                        <a:t>pasar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4016778517"/>
                  </a:ext>
                </a:extLst>
              </a:tr>
              <a:tr h="370840">
                <a:tc>
                  <a:txBody>
                    <a:bodyPr/>
                    <a:lstStyle/>
                    <a:p>
                      <a:r>
                        <a:rPr lang="en-GB" sz="2000" dirty="0" err="1"/>
                        <a:t>querer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1707842557"/>
                  </a:ext>
                </a:extLst>
              </a:tr>
              <a:tr h="370840">
                <a:tc>
                  <a:txBody>
                    <a:bodyPr/>
                    <a:lstStyle/>
                    <a:p>
                      <a:r>
                        <a:rPr lang="en-GB" sz="2000" dirty="0" err="1"/>
                        <a:t>dar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893898492"/>
                  </a:ext>
                </a:extLst>
              </a:tr>
            </a:tbl>
          </a:graphicData>
        </a:graphic>
      </p:graphicFrame>
      <p:sp>
        <p:nvSpPr>
          <p:cNvPr id="10" name="TextBox 9">
            <a:extLst>
              <a:ext uri="{FF2B5EF4-FFF2-40B4-BE49-F238E27FC236}">
                <a16:creationId xmlns:a16="http://schemas.microsoft.com/office/drawing/2014/main" id="{BF17D765-014A-4A95-835F-187C2633FE2D}"/>
              </a:ext>
            </a:extLst>
          </p:cNvPr>
          <p:cNvSpPr txBox="1"/>
          <p:nvPr/>
        </p:nvSpPr>
        <p:spPr>
          <a:xfrm>
            <a:off x="6383867" y="976192"/>
            <a:ext cx="6045201" cy="523220"/>
          </a:xfrm>
          <a:prstGeom prst="rect">
            <a:avLst/>
          </a:prstGeom>
          <a:noFill/>
        </p:spPr>
        <p:txBody>
          <a:bodyPr wrap="square" rtlCol="0">
            <a:spAutoFit/>
          </a:bodyPr>
          <a:lstStyle/>
          <a:p>
            <a:r>
              <a:rPr lang="en-GB" sz="2800" b="1" dirty="0"/>
              <a:t>C</a:t>
            </a:r>
            <a:r>
              <a:rPr lang="en-GB" sz="2000" dirty="0"/>
              <a:t> Fill in the missing verb forms:</a:t>
            </a:r>
          </a:p>
        </p:txBody>
      </p:sp>
      <p:graphicFrame>
        <p:nvGraphicFramePr>
          <p:cNvPr id="11" name="Table 11">
            <a:extLst>
              <a:ext uri="{FF2B5EF4-FFF2-40B4-BE49-F238E27FC236}">
                <a16:creationId xmlns:a16="http://schemas.microsoft.com/office/drawing/2014/main" id="{2E21EBF2-5891-40DB-8038-DDDE8B979211}"/>
              </a:ext>
            </a:extLst>
          </p:cNvPr>
          <p:cNvGraphicFramePr>
            <a:graphicFrameLocks noGrp="1"/>
          </p:cNvGraphicFramePr>
          <p:nvPr>
            <p:extLst>
              <p:ext uri="{D42A27DB-BD31-4B8C-83A1-F6EECF244321}">
                <p14:modId xmlns:p14="http://schemas.microsoft.com/office/powerpoint/2010/main" val="3816588999"/>
              </p:ext>
            </p:extLst>
          </p:nvPr>
        </p:nvGraphicFramePr>
        <p:xfrm>
          <a:off x="6519334" y="1547684"/>
          <a:ext cx="5283200" cy="1881316"/>
        </p:xfrm>
        <a:graphic>
          <a:graphicData uri="http://schemas.openxmlformats.org/drawingml/2006/table">
            <a:tbl>
              <a:tblPr firstRow="1" bandRow="1">
                <a:tableStyleId>{5940675A-B579-460E-94D1-54222C63F5DA}</a:tableStyleId>
              </a:tblPr>
              <a:tblGrid>
                <a:gridCol w="1828799">
                  <a:extLst>
                    <a:ext uri="{9D8B030D-6E8A-4147-A177-3AD203B41FA5}">
                      <a16:colId xmlns:a16="http://schemas.microsoft.com/office/drawing/2014/main" val="3206799838"/>
                    </a:ext>
                  </a:extLst>
                </a:gridCol>
                <a:gridCol w="3454401">
                  <a:extLst>
                    <a:ext uri="{9D8B030D-6E8A-4147-A177-3AD203B41FA5}">
                      <a16:colId xmlns:a16="http://schemas.microsoft.com/office/drawing/2014/main" val="1745117537"/>
                    </a:ext>
                  </a:extLst>
                </a:gridCol>
              </a:tblGrid>
              <a:tr h="470329">
                <a:tc gridSpan="2">
                  <a:txBody>
                    <a:bodyPr/>
                    <a:lstStyle/>
                    <a:p>
                      <a:pPr algn="ctr"/>
                      <a:r>
                        <a:rPr lang="en-GB" sz="2000" dirty="0"/>
                        <a:t>to give - </a:t>
                      </a:r>
                      <a:r>
                        <a:rPr lang="en-GB" sz="2000" b="1" dirty="0" err="1"/>
                        <a:t>dar</a:t>
                      </a:r>
                      <a:endParaRPr lang="en-GB" sz="2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GB" dirty="0"/>
                    </a:p>
                  </a:txBody>
                  <a:tcPr/>
                </a:tc>
                <a:extLst>
                  <a:ext uri="{0D108BD9-81ED-4DB2-BD59-A6C34878D82A}">
                    <a16:rowId xmlns:a16="http://schemas.microsoft.com/office/drawing/2014/main" val="367153240"/>
                  </a:ext>
                </a:extLst>
              </a:tr>
              <a:tr h="470329">
                <a:tc>
                  <a:txBody>
                    <a:bodyPr/>
                    <a:lstStyle/>
                    <a:p>
                      <a:pPr algn="r"/>
                      <a:r>
                        <a:rPr lang="en-GB" sz="2000" dirty="0"/>
                        <a:t>I give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d</a:t>
                      </a:r>
                      <a:r>
                        <a:rPr lang="en-GB" sz="2000" dirty="0"/>
                        <a:t>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6449787"/>
                  </a:ext>
                </a:extLst>
              </a:tr>
              <a:tr h="470329">
                <a:tc>
                  <a:txBody>
                    <a:bodyPr/>
                    <a:lstStyle/>
                    <a:p>
                      <a:pPr algn="r"/>
                      <a:r>
                        <a:rPr lang="en-GB" sz="2000" dirty="0"/>
                        <a:t>you give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d</a:t>
                      </a:r>
                      <a:r>
                        <a:rPr lang="en-GB" sz="2000" dirty="0"/>
                        <a:t>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2766452"/>
                  </a:ext>
                </a:extLst>
              </a:tr>
              <a:tr h="470329">
                <a:tc>
                  <a:txBody>
                    <a:bodyPr/>
                    <a:lstStyle/>
                    <a:p>
                      <a:pPr algn="r"/>
                      <a:r>
                        <a:rPr lang="en-GB" sz="2000" dirty="0"/>
                        <a:t>she/he gives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d</a:t>
                      </a:r>
                      <a:r>
                        <a:rPr lang="en-GB" sz="2000" dirty="0"/>
                        <a:t>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959610"/>
                  </a:ext>
                </a:extLst>
              </a:tr>
            </a:tbl>
          </a:graphicData>
        </a:graphic>
      </p:graphicFrame>
      <p:graphicFrame>
        <p:nvGraphicFramePr>
          <p:cNvPr id="12" name="Table 11">
            <a:extLst>
              <a:ext uri="{FF2B5EF4-FFF2-40B4-BE49-F238E27FC236}">
                <a16:creationId xmlns:a16="http://schemas.microsoft.com/office/drawing/2014/main" id="{280EADCF-B7BA-4032-90D3-71D6B8ABAA76}"/>
              </a:ext>
            </a:extLst>
          </p:cNvPr>
          <p:cNvGraphicFramePr>
            <a:graphicFrameLocks noGrp="1"/>
          </p:cNvGraphicFramePr>
          <p:nvPr>
            <p:extLst>
              <p:ext uri="{D42A27DB-BD31-4B8C-83A1-F6EECF244321}">
                <p14:modId xmlns:p14="http://schemas.microsoft.com/office/powerpoint/2010/main" val="3409112230"/>
              </p:ext>
            </p:extLst>
          </p:nvPr>
        </p:nvGraphicFramePr>
        <p:xfrm>
          <a:off x="6519334" y="4238368"/>
          <a:ext cx="5283200" cy="1881316"/>
        </p:xfrm>
        <a:graphic>
          <a:graphicData uri="http://schemas.openxmlformats.org/drawingml/2006/table">
            <a:tbl>
              <a:tblPr firstRow="1" bandRow="1">
                <a:tableStyleId>{5940675A-B579-460E-94D1-54222C63F5DA}</a:tableStyleId>
              </a:tblPr>
              <a:tblGrid>
                <a:gridCol w="1828799">
                  <a:extLst>
                    <a:ext uri="{9D8B030D-6E8A-4147-A177-3AD203B41FA5}">
                      <a16:colId xmlns:a16="http://schemas.microsoft.com/office/drawing/2014/main" val="3206799838"/>
                    </a:ext>
                  </a:extLst>
                </a:gridCol>
                <a:gridCol w="3454401">
                  <a:extLst>
                    <a:ext uri="{9D8B030D-6E8A-4147-A177-3AD203B41FA5}">
                      <a16:colId xmlns:a16="http://schemas.microsoft.com/office/drawing/2014/main" val="1745117537"/>
                    </a:ext>
                  </a:extLst>
                </a:gridCol>
              </a:tblGrid>
              <a:tr h="470329">
                <a:tc gridSpan="2">
                  <a:txBody>
                    <a:bodyPr/>
                    <a:lstStyle/>
                    <a:p>
                      <a:pPr algn="ctr"/>
                      <a:r>
                        <a:rPr lang="en-GB" sz="2000" dirty="0"/>
                        <a:t>to want – </a:t>
                      </a:r>
                      <a:r>
                        <a:rPr lang="en-GB" sz="2000" b="1" dirty="0"/>
                        <a:t>q _ _ _ _ _</a:t>
                      </a:r>
                      <a:endParaRPr lang="en-GB" sz="20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GB" dirty="0"/>
                    </a:p>
                  </a:txBody>
                  <a:tcPr/>
                </a:tc>
                <a:extLst>
                  <a:ext uri="{0D108BD9-81ED-4DB2-BD59-A6C34878D82A}">
                    <a16:rowId xmlns:a16="http://schemas.microsoft.com/office/drawing/2014/main" val="367153240"/>
                  </a:ext>
                </a:extLst>
              </a:tr>
              <a:tr h="470329">
                <a:tc>
                  <a:txBody>
                    <a:bodyPr/>
                    <a:lstStyle/>
                    <a:p>
                      <a:pPr algn="r"/>
                      <a:r>
                        <a:rPr lang="en-GB" sz="2000" dirty="0"/>
                        <a:t>I want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q </a:t>
                      </a:r>
                      <a:r>
                        <a:rPr lang="en-GB" sz="2000" dirty="0"/>
                        <a:t>_ _ 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6449787"/>
                  </a:ext>
                </a:extLst>
              </a:tr>
              <a:tr h="470329">
                <a:tc>
                  <a:txBody>
                    <a:bodyPr/>
                    <a:lstStyle/>
                    <a:p>
                      <a:pPr algn="r"/>
                      <a:r>
                        <a:rPr lang="en-GB" sz="2000" dirty="0"/>
                        <a:t>you want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q </a:t>
                      </a:r>
                      <a:r>
                        <a:rPr lang="en-GB" sz="2000" dirty="0"/>
                        <a:t>_ _ _ 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2766452"/>
                  </a:ext>
                </a:extLst>
              </a:tr>
              <a:tr h="470329">
                <a:tc>
                  <a:txBody>
                    <a:bodyPr/>
                    <a:lstStyle/>
                    <a:p>
                      <a:pPr algn="r"/>
                      <a:r>
                        <a:rPr lang="en-GB" sz="2000" dirty="0"/>
                        <a:t>she/he wants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q</a:t>
                      </a:r>
                      <a:r>
                        <a:rPr lang="en-GB" sz="2000" dirty="0"/>
                        <a:t> </a:t>
                      </a:r>
                      <a:r>
                        <a:rPr lang="en-GB" sz="2000" b="1" dirty="0"/>
                        <a:t>u i e r 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959610"/>
                  </a:ext>
                </a:extLst>
              </a:tr>
            </a:tbl>
          </a:graphicData>
        </a:graphic>
      </p:graphicFrame>
      <p:sp>
        <p:nvSpPr>
          <p:cNvPr id="13" name="TextBox 12">
            <a:extLst>
              <a:ext uri="{FF2B5EF4-FFF2-40B4-BE49-F238E27FC236}">
                <a16:creationId xmlns:a16="http://schemas.microsoft.com/office/drawing/2014/main" id="{EB0736A9-A4BA-4FE2-8400-51D76F11EC51}"/>
              </a:ext>
            </a:extLst>
          </p:cNvPr>
          <p:cNvSpPr txBox="1"/>
          <p:nvPr/>
        </p:nvSpPr>
        <p:spPr>
          <a:xfrm>
            <a:off x="6383867" y="3569962"/>
            <a:ext cx="6045201" cy="523220"/>
          </a:xfrm>
          <a:prstGeom prst="rect">
            <a:avLst/>
          </a:prstGeom>
          <a:noFill/>
        </p:spPr>
        <p:txBody>
          <a:bodyPr wrap="square" rtlCol="0">
            <a:spAutoFit/>
          </a:bodyPr>
          <a:lstStyle/>
          <a:p>
            <a:r>
              <a:rPr lang="en-GB" sz="2800" b="1" dirty="0"/>
              <a:t>D</a:t>
            </a:r>
            <a:r>
              <a:rPr lang="en-GB" sz="2000" dirty="0"/>
              <a:t> Fill in the missing verb forms:</a:t>
            </a:r>
          </a:p>
        </p:txBody>
      </p:sp>
      <p:sp>
        <p:nvSpPr>
          <p:cNvPr id="14" name="TextBox 13">
            <a:extLst>
              <a:ext uri="{FF2B5EF4-FFF2-40B4-BE49-F238E27FC236}">
                <a16:creationId xmlns:a16="http://schemas.microsoft.com/office/drawing/2014/main" id="{EF906B8B-B695-482A-B94F-E3D254189E45}"/>
              </a:ext>
            </a:extLst>
          </p:cNvPr>
          <p:cNvSpPr txBox="1"/>
          <p:nvPr/>
        </p:nvSpPr>
        <p:spPr>
          <a:xfrm>
            <a:off x="3200400" y="1499412"/>
            <a:ext cx="2472267" cy="400110"/>
          </a:xfrm>
          <a:prstGeom prst="rect">
            <a:avLst/>
          </a:prstGeom>
          <a:noFill/>
        </p:spPr>
        <p:txBody>
          <a:bodyPr wrap="square" rtlCol="0">
            <a:spAutoFit/>
          </a:bodyPr>
          <a:lstStyle/>
          <a:p>
            <a:r>
              <a:rPr lang="en-GB" sz="2000" b="1" dirty="0" err="1">
                <a:solidFill>
                  <a:srgbClr val="00B050"/>
                </a:solidFill>
              </a:rPr>
              <a:t>el</a:t>
            </a:r>
            <a:r>
              <a:rPr lang="en-GB" sz="2000" b="1" dirty="0">
                <a:solidFill>
                  <a:srgbClr val="00B050"/>
                </a:solidFill>
              </a:rPr>
              <a:t> padre</a:t>
            </a:r>
          </a:p>
        </p:txBody>
      </p:sp>
      <p:sp>
        <p:nvSpPr>
          <p:cNvPr id="15" name="TextBox 14">
            <a:extLst>
              <a:ext uri="{FF2B5EF4-FFF2-40B4-BE49-F238E27FC236}">
                <a16:creationId xmlns:a16="http://schemas.microsoft.com/office/drawing/2014/main" id="{72B97FA6-3C11-4AB9-A4AE-B89568726693}"/>
              </a:ext>
            </a:extLst>
          </p:cNvPr>
          <p:cNvSpPr txBox="1"/>
          <p:nvPr/>
        </p:nvSpPr>
        <p:spPr>
          <a:xfrm>
            <a:off x="406399" y="2051922"/>
            <a:ext cx="2472267" cy="400110"/>
          </a:xfrm>
          <a:prstGeom prst="rect">
            <a:avLst/>
          </a:prstGeom>
          <a:noFill/>
        </p:spPr>
        <p:txBody>
          <a:bodyPr wrap="square" rtlCol="0">
            <a:spAutoFit/>
          </a:bodyPr>
          <a:lstStyle/>
          <a:p>
            <a:r>
              <a:rPr lang="en-GB" sz="2000" b="1" dirty="0">
                <a:solidFill>
                  <a:srgbClr val="00B050"/>
                </a:solidFill>
              </a:rPr>
              <a:t>la </a:t>
            </a:r>
            <a:r>
              <a:rPr lang="en-GB" sz="2000" b="1" dirty="0" err="1">
                <a:solidFill>
                  <a:srgbClr val="00B050"/>
                </a:solidFill>
              </a:rPr>
              <a:t>hermana</a:t>
            </a:r>
            <a:endParaRPr lang="en-GB" sz="2000" b="1" dirty="0">
              <a:solidFill>
                <a:srgbClr val="00B050"/>
              </a:solidFill>
            </a:endParaRPr>
          </a:p>
        </p:txBody>
      </p:sp>
      <p:pic>
        <p:nvPicPr>
          <p:cNvPr id="17" name="Picture 16" descr="A green check mark on a black background&#10;&#10;Description automatically generated">
            <a:extLst>
              <a:ext uri="{FF2B5EF4-FFF2-40B4-BE49-F238E27FC236}">
                <a16:creationId xmlns:a16="http://schemas.microsoft.com/office/drawing/2014/main" id="{61D0C433-AE6B-4379-A7A2-E7B040B0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31" y="3453213"/>
            <a:ext cx="606931" cy="609513"/>
          </a:xfrm>
          <a:prstGeom prst="rect">
            <a:avLst/>
          </a:prstGeom>
        </p:spPr>
      </p:pic>
      <p:pic>
        <p:nvPicPr>
          <p:cNvPr id="18" name="Picture 17" descr="A green check mark on a black background&#10;&#10;Description automatically generated">
            <a:extLst>
              <a:ext uri="{FF2B5EF4-FFF2-40B4-BE49-F238E27FC236}">
                <a16:creationId xmlns:a16="http://schemas.microsoft.com/office/drawing/2014/main" id="{3F49114C-0C09-4D17-A111-4D0BA4EBE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400" y="4262252"/>
            <a:ext cx="606931" cy="609513"/>
          </a:xfrm>
          <a:prstGeom prst="rect">
            <a:avLst/>
          </a:prstGeom>
        </p:spPr>
      </p:pic>
      <p:pic>
        <p:nvPicPr>
          <p:cNvPr id="19" name="Picture 18" descr="A green check mark on a black background&#10;&#10;Description automatically generated">
            <a:extLst>
              <a:ext uri="{FF2B5EF4-FFF2-40B4-BE49-F238E27FC236}">
                <a16:creationId xmlns:a16="http://schemas.microsoft.com/office/drawing/2014/main" id="{2524FD8D-E0F9-4024-AAFF-0703FADFA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532" y="4640527"/>
            <a:ext cx="606931" cy="609513"/>
          </a:xfrm>
          <a:prstGeom prst="rect">
            <a:avLst/>
          </a:prstGeom>
        </p:spPr>
      </p:pic>
      <p:pic>
        <p:nvPicPr>
          <p:cNvPr id="20" name="Picture 19" descr="A green check mark on a black background&#10;&#10;Description automatically generated">
            <a:extLst>
              <a:ext uri="{FF2B5EF4-FFF2-40B4-BE49-F238E27FC236}">
                <a16:creationId xmlns:a16="http://schemas.microsoft.com/office/drawing/2014/main" id="{CE948096-9897-483A-BC4A-216FB81E7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64" y="5056855"/>
            <a:ext cx="606931" cy="609513"/>
          </a:xfrm>
          <a:prstGeom prst="rect">
            <a:avLst/>
          </a:prstGeom>
        </p:spPr>
      </p:pic>
      <p:pic>
        <p:nvPicPr>
          <p:cNvPr id="21" name="Picture 20" descr="A green check mark on a black background&#10;&#10;Description automatically generated">
            <a:extLst>
              <a:ext uri="{FF2B5EF4-FFF2-40B4-BE49-F238E27FC236}">
                <a16:creationId xmlns:a16="http://schemas.microsoft.com/office/drawing/2014/main" id="{95303843-51E8-4A14-8129-97974B991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531" y="5486037"/>
            <a:ext cx="606931" cy="609513"/>
          </a:xfrm>
          <a:prstGeom prst="rect">
            <a:avLst/>
          </a:prstGeom>
        </p:spPr>
      </p:pic>
      <p:sp>
        <p:nvSpPr>
          <p:cNvPr id="22" name="TextBox 21">
            <a:extLst>
              <a:ext uri="{FF2B5EF4-FFF2-40B4-BE49-F238E27FC236}">
                <a16:creationId xmlns:a16="http://schemas.microsoft.com/office/drawing/2014/main" id="{15F127BF-FE43-40D7-BCFD-DAC0C2FA811A}"/>
              </a:ext>
            </a:extLst>
          </p:cNvPr>
          <p:cNvSpPr txBox="1"/>
          <p:nvPr/>
        </p:nvSpPr>
        <p:spPr>
          <a:xfrm>
            <a:off x="8568268" y="2033274"/>
            <a:ext cx="541867" cy="400110"/>
          </a:xfrm>
          <a:prstGeom prst="rect">
            <a:avLst/>
          </a:prstGeom>
          <a:noFill/>
        </p:spPr>
        <p:txBody>
          <a:bodyPr wrap="square" rtlCol="0">
            <a:spAutoFit/>
          </a:bodyPr>
          <a:lstStyle/>
          <a:p>
            <a:r>
              <a:rPr lang="en-GB" sz="2000" b="1" dirty="0">
                <a:solidFill>
                  <a:srgbClr val="00B050"/>
                </a:solidFill>
              </a:rPr>
              <a:t>oy</a:t>
            </a:r>
          </a:p>
        </p:txBody>
      </p:sp>
      <p:sp>
        <p:nvSpPr>
          <p:cNvPr id="23" name="TextBox 22">
            <a:extLst>
              <a:ext uri="{FF2B5EF4-FFF2-40B4-BE49-F238E27FC236}">
                <a16:creationId xmlns:a16="http://schemas.microsoft.com/office/drawing/2014/main" id="{8C70B1DB-7BD7-4616-B457-D24C0CAE3F38}"/>
              </a:ext>
            </a:extLst>
          </p:cNvPr>
          <p:cNvSpPr txBox="1"/>
          <p:nvPr/>
        </p:nvSpPr>
        <p:spPr>
          <a:xfrm>
            <a:off x="8568267" y="2512880"/>
            <a:ext cx="541867" cy="400110"/>
          </a:xfrm>
          <a:prstGeom prst="rect">
            <a:avLst/>
          </a:prstGeom>
          <a:noFill/>
        </p:spPr>
        <p:txBody>
          <a:bodyPr wrap="square" rtlCol="0">
            <a:spAutoFit/>
          </a:bodyPr>
          <a:lstStyle/>
          <a:p>
            <a:r>
              <a:rPr lang="en-GB" sz="2000" b="1" dirty="0">
                <a:solidFill>
                  <a:srgbClr val="00B050"/>
                </a:solidFill>
              </a:rPr>
              <a:t>as</a:t>
            </a:r>
          </a:p>
        </p:txBody>
      </p:sp>
      <p:sp>
        <p:nvSpPr>
          <p:cNvPr id="24" name="TextBox 23">
            <a:extLst>
              <a:ext uri="{FF2B5EF4-FFF2-40B4-BE49-F238E27FC236}">
                <a16:creationId xmlns:a16="http://schemas.microsoft.com/office/drawing/2014/main" id="{3ADAEAD4-9ADD-4E22-9F4F-71FE9BD4FC9A}"/>
              </a:ext>
            </a:extLst>
          </p:cNvPr>
          <p:cNvSpPr txBox="1"/>
          <p:nvPr/>
        </p:nvSpPr>
        <p:spPr>
          <a:xfrm>
            <a:off x="8517468" y="3007981"/>
            <a:ext cx="541867" cy="400110"/>
          </a:xfrm>
          <a:prstGeom prst="rect">
            <a:avLst/>
          </a:prstGeom>
          <a:noFill/>
        </p:spPr>
        <p:txBody>
          <a:bodyPr wrap="square" rtlCol="0">
            <a:spAutoFit/>
          </a:bodyPr>
          <a:lstStyle/>
          <a:p>
            <a:r>
              <a:rPr lang="en-GB" sz="2000" b="1" dirty="0">
                <a:solidFill>
                  <a:srgbClr val="00B050"/>
                </a:solidFill>
              </a:rPr>
              <a:t>a</a:t>
            </a:r>
          </a:p>
        </p:txBody>
      </p:sp>
      <p:sp>
        <p:nvSpPr>
          <p:cNvPr id="25" name="TextBox 24">
            <a:extLst>
              <a:ext uri="{FF2B5EF4-FFF2-40B4-BE49-F238E27FC236}">
                <a16:creationId xmlns:a16="http://schemas.microsoft.com/office/drawing/2014/main" id="{0A9B7739-4407-4D39-A2EE-5BA811E7010A}"/>
              </a:ext>
            </a:extLst>
          </p:cNvPr>
          <p:cNvSpPr txBox="1"/>
          <p:nvPr/>
        </p:nvSpPr>
        <p:spPr>
          <a:xfrm>
            <a:off x="9287936" y="4264220"/>
            <a:ext cx="1693333" cy="400110"/>
          </a:xfrm>
          <a:prstGeom prst="rect">
            <a:avLst/>
          </a:prstGeom>
          <a:noFill/>
        </p:spPr>
        <p:txBody>
          <a:bodyPr wrap="square" rtlCol="0">
            <a:spAutoFit/>
          </a:bodyPr>
          <a:lstStyle/>
          <a:p>
            <a:r>
              <a:rPr lang="en-GB" sz="2000" b="1" dirty="0" err="1">
                <a:solidFill>
                  <a:srgbClr val="00B050"/>
                </a:solidFill>
              </a:rPr>
              <a:t>uerer</a:t>
            </a:r>
            <a:endParaRPr lang="en-GB" sz="2000" b="1" dirty="0">
              <a:solidFill>
                <a:srgbClr val="00B050"/>
              </a:solidFill>
            </a:endParaRPr>
          </a:p>
        </p:txBody>
      </p:sp>
      <p:sp>
        <p:nvSpPr>
          <p:cNvPr id="26" name="TextBox 25">
            <a:extLst>
              <a:ext uri="{FF2B5EF4-FFF2-40B4-BE49-F238E27FC236}">
                <a16:creationId xmlns:a16="http://schemas.microsoft.com/office/drawing/2014/main" id="{E6A3BC03-2E33-4424-91D7-21CB76A57305}"/>
              </a:ext>
            </a:extLst>
          </p:cNvPr>
          <p:cNvSpPr txBox="1"/>
          <p:nvPr/>
        </p:nvSpPr>
        <p:spPr>
          <a:xfrm>
            <a:off x="8558466" y="4728347"/>
            <a:ext cx="1693333" cy="400110"/>
          </a:xfrm>
          <a:prstGeom prst="rect">
            <a:avLst/>
          </a:prstGeom>
          <a:noFill/>
        </p:spPr>
        <p:txBody>
          <a:bodyPr wrap="square" rtlCol="0">
            <a:spAutoFit/>
          </a:bodyPr>
          <a:lstStyle/>
          <a:p>
            <a:r>
              <a:rPr lang="en-GB" sz="2000" b="1" dirty="0" err="1">
                <a:solidFill>
                  <a:srgbClr val="00B050"/>
                </a:solidFill>
              </a:rPr>
              <a:t>uiero</a:t>
            </a:r>
            <a:endParaRPr lang="en-GB" sz="2000" b="1" dirty="0">
              <a:solidFill>
                <a:srgbClr val="00B050"/>
              </a:solidFill>
            </a:endParaRPr>
          </a:p>
        </p:txBody>
      </p:sp>
      <p:sp>
        <p:nvSpPr>
          <p:cNvPr id="27" name="TextBox 26">
            <a:extLst>
              <a:ext uri="{FF2B5EF4-FFF2-40B4-BE49-F238E27FC236}">
                <a16:creationId xmlns:a16="http://schemas.microsoft.com/office/drawing/2014/main" id="{3DAE51D8-4CF9-4537-B5F5-1F3BA8169FCD}"/>
              </a:ext>
            </a:extLst>
          </p:cNvPr>
          <p:cNvSpPr txBox="1"/>
          <p:nvPr/>
        </p:nvSpPr>
        <p:spPr>
          <a:xfrm>
            <a:off x="8558466" y="5223960"/>
            <a:ext cx="1693333" cy="400110"/>
          </a:xfrm>
          <a:prstGeom prst="rect">
            <a:avLst/>
          </a:prstGeom>
          <a:noFill/>
        </p:spPr>
        <p:txBody>
          <a:bodyPr wrap="square" rtlCol="0">
            <a:spAutoFit/>
          </a:bodyPr>
          <a:lstStyle/>
          <a:p>
            <a:r>
              <a:rPr lang="en-GB" sz="2000" b="1" dirty="0" err="1">
                <a:solidFill>
                  <a:srgbClr val="00B050"/>
                </a:solidFill>
              </a:rPr>
              <a:t>uieres</a:t>
            </a:r>
            <a:endParaRPr lang="en-GB" sz="2000" b="1" dirty="0">
              <a:solidFill>
                <a:srgbClr val="00B050"/>
              </a:solidFill>
            </a:endParaRPr>
          </a:p>
        </p:txBody>
      </p:sp>
    </p:spTree>
    <p:extLst>
      <p:ext uri="{BB962C8B-B14F-4D97-AF65-F5344CB8AC3E}">
        <p14:creationId xmlns:p14="http://schemas.microsoft.com/office/powerpoint/2010/main" val="31411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P spid="23"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algn="ctr"/>
            <a:r>
              <a:rPr lang="en-GB" sz="11500" b="1" dirty="0">
                <a:latin typeface="Century Gothic" panose="020B0502020202020204" pitchFamily="34" charset="0"/>
              </a:rPr>
              <a:t>debes</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[you must | you have to]</a:t>
            </a:r>
          </a:p>
          <a:p>
            <a:pPr algn="ctr"/>
            <a:endParaRPr lang="en-GB" sz="3200" dirty="0">
              <a:latin typeface="Century Gothic" panose="020B050202020202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dirty="0">
                <a:latin typeface="Century Gothic" panose="020B0502020202020204" pitchFamily="34" charset="0"/>
              </a:rPr>
              <a:t>You </a:t>
            </a:r>
            <a:r>
              <a:rPr lang="en-HK" sz="3200" b="1" dirty="0">
                <a:solidFill>
                  <a:srgbClr val="EA5F00"/>
                </a:solidFill>
                <a:latin typeface="Century Gothic" panose="020B0502020202020204" pitchFamily="34" charset="0"/>
              </a:rPr>
              <a:t>must / have to</a:t>
            </a:r>
            <a:r>
              <a:rPr lang="en-HK" sz="3200" b="1" dirty="0">
                <a:solidFill>
                  <a:srgbClr val="EA5F00"/>
                </a:solidFill>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arrive early to class</a:t>
            </a:r>
            <a:r>
              <a:rPr lang="en-GB" sz="3200" dirty="0">
                <a:latin typeface="Century Gothic" panose="020B0502020202020204" pitchFamily="34" charset="0"/>
              </a:rPr>
              <a:t>].</a:t>
            </a:r>
          </a:p>
        </p:txBody>
      </p:sp>
      <p:sp>
        <p:nvSpPr>
          <p:cNvPr id="2" name="Title 1">
            <a:extLst>
              <a:ext uri="{FF2B5EF4-FFF2-40B4-BE49-F238E27FC236}">
                <a16:creationId xmlns:a16="http://schemas.microsoft.com/office/drawing/2014/main" id="{C49C060D-F687-4595-BCC5-C621C053436C}"/>
              </a:ext>
            </a:extLst>
          </p:cNvPr>
          <p:cNvSpPr>
            <a:spLocks noGrp="1"/>
          </p:cNvSpPr>
          <p:nvPr>
            <p:ph type="title"/>
          </p:nvPr>
        </p:nvSpPr>
        <p:spPr>
          <a:xfrm>
            <a:off x="947585" y="3693607"/>
            <a:ext cx="10515600" cy="1325563"/>
          </a:xfrm>
        </p:spPr>
        <p:txBody>
          <a:bodyPr>
            <a:normAutofit/>
          </a:bodyPr>
          <a:lstStyle/>
          <a:p>
            <a:pPr lvl="0" algn="ctr">
              <a:lnSpc>
                <a:spcPct val="100000"/>
              </a:lnSpc>
              <a:spcBef>
                <a:spcPts val="0"/>
              </a:spcBef>
            </a:pPr>
            <a:r>
              <a:rPr lang="en-GB" sz="4500" b="1" dirty="0">
                <a:solidFill>
                  <a:srgbClr val="EA5F00"/>
                </a:solidFill>
                <a:ea typeface="+mn-ea"/>
                <a:cs typeface="+mn-cs"/>
              </a:rPr>
              <a:t>D</a:t>
            </a:r>
            <a:r>
              <a:rPr lang="en-GB" sz="4500" b="1" dirty="0">
                <a:solidFill>
                  <a:srgbClr val="EA5F00"/>
                </a:solidFill>
                <a:ea typeface="+mn-ea"/>
                <a:cs typeface="Calibri" panose="020F0502020204030204" pitchFamily="34" charset="0"/>
              </a:rPr>
              <a:t>ebes</a:t>
            </a:r>
            <a:r>
              <a:rPr lang="en-GB" sz="4500" dirty="0">
                <a:solidFill>
                  <a:srgbClr val="5B9BD5">
                    <a:lumMod val="50000"/>
                  </a:srgbClr>
                </a:solidFill>
                <a:ea typeface="+mn-ea"/>
                <a:cs typeface="+mn-cs"/>
              </a:rPr>
              <a:t> </a:t>
            </a:r>
            <a:r>
              <a:rPr lang="en-GB" sz="4500" dirty="0" err="1">
                <a:solidFill>
                  <a:schemeClr val="tx1"/>
                </a:solidFill>
                <a:ea typeface="+mn-ea"/>
                <a:cs typeface="+mn-cs"/>
              </a:rPr>
              <a:t>llegar</a:t>
            </a:r>
            <a:r>
              <a:rPr lang="en-GB" sz="4500" dirty="0">
                <a:solidFill>
                  <a:schemeClr val="tx1"/>
                </a:solidFill>
                <a:ea typeface="+mn-ea"/>
                <a:cs typeface="+mn-cs"/>
              </a:rPr>
              <a:t> </a:t>
            </a:r>
            <a:r>
              <a:rPr lang="en-GB" sz="4500" dirty="0" err="1">
                <a:solidFill>
                  <a:schemeClr val="tx1"/>
                </a:solidFill>
                <a:ea typeface="+mn-ea"/>
                <a:cs typeface="+mn-cs"/>
              </a:rPr>
              <a:t>temprano</a:t>
            </a:r>
            <a:r>
              <a:rPr lang="en-GB" sz="4500" dirty="0">
                <a:solidFill>
                  <a:schemeClr val="tx1"/>
                </a:solidFill>
                <a:ea typeface="+mn-ea"/>
                <a:cs typeface="+mn-cs"/>
              </a:rPr>
              <a:t> a clase.</a:t>
            </a:r>
            <a:endParaRPr lang="en-GB" dirty="0">
              <a:solidFill>
                <a:schemeClr val="tx1"/>
              </a:solidFill>
            </a:endParaRPr>
          </a:p>
        </p:txBody>
      </p:sp>
    </p:spTree>
    <p:extLst>
      <p:ext uri="{BB962C8B-B14F-4D97-AF65-F5344CB8AC3E}">
        <p14:creationId xmlns:p14="http://schemas.microsoft.com/office/powerpoint/2010/main" val="222919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bes llegar temprano a clas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FD2505-83BA-42D5-9BEA-C7DCA2177D3D}"/>
              </a:ext>
            </a:extLst>
          </p:cNvPr>
          <p:cNvSpPr>
            <a:spLocks noGrp="1"/>
          </p:cNvSpPr>
          <p:nvPr>
            <p:ph type="title"/>
          </p:nvPr>
        </p:nvSpPr>
        <p:spPr>
          <a:xfrm>
            <a:off x="-1" y="213558"/>
            <a:ext cx="5751095" cy="568496"/>
          </a:xfrm>
        </p:spPr>
        <p:txBody>
          <a:bodyPr>
            <a:normAutofit/>
          </a:bodyPr>
          <a:lstStyle/>
          <a:p>
            <a:r>
              <a:rPr lang="en-GB" sz="2800" dirty="0"/>
              <a:t>Sofía no </a:t>
            </a:r>
            <a:r>
              <a:rPr lang="en-GB" sz="2800" dirty="0" err="1"/>
              <a:t>puede</a:t>
            </a:r>
            <a:r>
              <a:rPr lang="en-GB" sz="2800" dirty="0"/>
              <a:t> </a:t>
            </a:r>
            <a:r>
              <a:rPr lang="en-GB" sz="2800" dirty="0" err="1"/>
              <a:t>ir</a:t>
            </a:r>
            <a:r>
              <a:rPr lang="en-GB" sz="2800" dirty="0"/>
              <a:t> a la playa</a:t>
            </a:r>
          </a:p>
        </p:txBody>
      </p:sp>
      <p:pic>
        <p:nvPicPr>
          <p:cNvPr id="5" name="Picture 4">
            <a:extLst>
              <a:ext uri="{FF2B5EF4-FFF2-40B4-BE49-F238E27FC236}">
                <a16:creationId xmlns:a16="http://schemas.microsoft.com/office/drawing/2014/main" id="{4B03BA1E-7634-4F2D-98D2-81C8604C2C6D}"/>
              </a:ext>
            </a:extLst>
          </p:cNvPr>
          <p:cNvPicPr>
            <a:picLocks noChangeAspect="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l="44955" t="27128" r="24600" b="10383"/>
          <a:stretch/>
        </p:blipFill>
        <p:spPr>
          <a:xfrm>
            <a:off x="9706081" y="2768048"/>
            <a:ext cx="2431659" cy="2807537"/>
          </a:xfrm>
          <a:prstGeom prst="rect">
            <a:avLst/>
          </a:prstGeom>
        </p:spPr>
      </p:pic>
      <p:sp>
        <p:nvSpPr>
          <p:cNvPr id="6" name="Rectangular Callout 17">
            <a:extLst>
              <a:ext uri="{FF2B5EF4-FFF2-40B4-BE49-F238E27FC236}">
                <a16:creationId xmlns:a16="http://schemas.microsoft.com/office/drawing/2014/main" id="{600AE17C-A4B3-403B-AD2A-0C35437CFD81}"/>
              </a:ext>
            </a:extLst>
          </p:cNvPr>
          <p:cNvSpPr/>
          <p:nvPr/>
        </p:nvSpPr>
        <p:spPr>
          <a:xfrm>
            <a:off x="218427" y="2350732"/>
            <a:ext cx="7985773" cy="3539482"/>
          </a:xfrm>
          <a:prstGeom prst="wedgeRectCallout">
            <a:avLst>
              <a:gd name="adj1" fmla="val 66312"/>
              <a:gd name="adj2" fmla="val 1209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48D9E579-B881-4E93-8CC5-361289C4FFAE}"/>
              </a:ext>
            </a:extLst>
          </p:cNvPr>
          <p:cNvSpPr txBox="1"/>
          <p:nvPr/>
        </p:nvSpPr>
        <p:spPr>
          <a:xfrm>
            <a:off x="281567" y="2450173"/>
            <a:ext cx="9487654" cy="461665"/>
          </a:xfrm>
          <a:prstGeom prst="rect">
            <a:avLst/>
          </a:prstGeom>
          <a:noFill/>
        </p:spPr>
        <p:txBody>
          <a:bodyPr wrap="square" rtlCol="0">
            <a:spAutoFit/>
          </a:bodyPr>
          <a:lstStyle/>
          <a:p>
            <a:r>
              <a:rPr lang="en-GB" sz="2400" dirty="0"/>
              <a:t>1) “</a:t>
            </a:r>
            <a:r>
              <a:rPr lang="en-GB" sz="2400" b="1" dirty="0"/>
              <a:t>Debo limpiar los </a:t>
            </a:r>
            <a:r>
              <a:rPr lang="en-GB" sz="2400" b="1" dirty="0" err="1"/>
              <a:t>zapatos</a:t>
            </a:r>
            <a:r>
              <a:rPr lang="en-GB" sz="2400" b="1" dirty="0"/>
              <a:t>.” </a:t>
            </a:r>
          </a:p>
        </p:txBody>
      </p:sp>
      <p:sp>
        <p:nvSpPr>
          <p:cNvPr id="8" name="TextBox 7">
            <a:extLst>
              <a:ext uri="{FF2B5EF4-FFF2-40B4-BE49-F238E27FC236}">
                <a16:creationId xmlns:a16="http://schemas.microsoft.com/office/drawing/2014/main" id="{E308BC15-415A-4D4E-9602-6CF431ABED08}"/>
              </a:ext>
            </a:extLst>
          </p:cNvPr>
          <p:cNvSpPr txBox="1"/>
          <p:nvPr/>
        </p:nvSpPr>
        <p:spPr>
          <a:xfrm>
            <a:off x="281567" y="3566083"/>
            <a:ext cx="6461054" cy="461665"/>
          </a:xfrm>
          <a:prstGeom prst="rect">
            <a:avLst/>
          </a:prstGeom>
          <a:noFill/>
        </p:spPr>
        <p:txBody>
          <a:bodyPr wrap="square" rtlCol="0">
            <a:spAutoFit/>
          </a:bodyPr>
          <a:lstStyle/>
          <a:p>
            <a:r>
              <a:rPr lang="en-GB" sz="2400" dirty="0"/>
              <a:t>2) </a:t>
            </a:r>
            <a:r>
              <a:rPr lang="en-GB" sz="2400" b="1" dirty="0"/>
              <a:t>“Debes lavar los </a:t>
            </a:r>
            <a:r>
              <a:rPr lang="en-GB" sz="2400" b="1" dirty="0" err="1"/>
              <a:t>platos</a:t>
            </a:r>
            <a:r>
              <a:rPr lang="en-GB" sz="2400" b="1" dirty="0"/>
              <a:t>.” </a:t>
            </a:r>
          </a:p>
        </p:txBody>
      </p:sp>
      <p:sp>
        <p:nvSpPr>
          <p:cNvPr id="9" name="TextBox 8">
            <a:extLst>
              <a:ext uri="{FF2B5EF4-FFF2-40B4-BE49-F238E27FC236}">
                <a16:creationId xmlns:a16="http://schemas.microsoft.com/office/drawing/2014/main" id="{18B45B26-5CBE-48DE-A16B-639AAB7EF6A3}"/>
              </a:ext>
            </a:extLst>
          </p:cNvPr>
          <p:cNvSpPr txBox="1"/>
          <p:nvPr/>
        </p:nvSpPr>
        <p:spPr>
          <a:xfrm>
            <a:off x="218427" y="4855725"/>
            <a:ext cx="6804673" cy="461665"/>
          </a:xfrm>
          <a:prstGeom prst="rect">
            <a:avLst/>
          </a:prstGeom>
          <a:noFill/>
        </p:spPr>
        <p:txBody>
          <a:bodyPr wrap="square" rtlCol="0">
            <a:spAutoFit/>
          </a:bodyPr>
          <a:lstStyle/>
          <a:p>
            <a:r>
              <a:rPr lang="en-GB" sz="2400" dirty="0"/>
              <a:t>3) “</a:t>
            </a:r>
            <a:r>
              <a:rPr lang="en-GB" sz="2400" b="1" dirty="0"/>
              <a:t>Debo </a:t>
            </a:r>
            <a:r>
              <a:rPr lang="en-GB" sz="2400" b="1" dirty="0" err="1"/>
              <a:t>organizar</a:t>
            </a:r>
            <a:r>
              <a:rPr lang="en-GB" sz="2400" b="1" dirty="0"/>
              <a:t> los </a:t>
            </a:r>
            <a:r>
              <a:rPr lang="en-GB" sz="2400" b="1" dirty="0" err="1"/>
              <a:t>papeles</a:t>
            </a:r>
            <a:r>
              <a:rPr lang="en-GB" sz="2400" b="1" dirty="0"/>
              <a:t> en la mesa.”</a:t>
            </a:r>
          </a:p>
        </p:txBody>
      </p:sp>
      <p:sp>
        <p:nvSpPr>
          <p:cNvPr id="10" name="TextBox 9">
            <a:extLst>
              <a:ext uri="{FF2B5EF4-FFF2-40B4-BE49-F238E27FC236}">
                <a16:creationId xmlns:a16="http://schemas.microsoft.com/office/drawing/2014/main" id="{B05A2B1C-79D6-48E0-8FA6-9B28B90116EC}"/>
              </a:ext>
            </a:extLst>
          </p:cNvPr>
          <p:cNvSpPr txBox="1"/>
          <p:nvPr/>
        </p:nvSpPr>
        <p:spPr>
          <a:xfrm>
            <a:off x="766616" y="3999699"/>
            <a:ext cx="5418285" cy="461665"/>
          </a:xfrm>
          <a:prstGeom prst="rect">
            <a:avLst/>
          </a:prstGeom>
          <a:noFill/>
        </p:spPr>
        <p:txBody>
          <a:bodyPr wrap="square" rtlCol="0">
            <a:spAutoFit/>
          </a:bodyPr>
          <a:lstStyle/>
          <a:p>
            <a:r>
              <a:rPr lang="en-GB" sz="2400" dirty="0"/>
              <a:t>You must wash the dishes. </a:t>
            </a:r>
          </a:p>
        </p:txBody>
      </p:sp>
      <p:sp>
        <p:nvSpPr>
          <p:cNvPr id="11" name="TextBox 10">
            <a:extLst>
              <a:ext uri="{FF2B5EF4-FFF2-40B4-BE49-F238E27FC236}">
                <a16:creationId xmlns:a16="http://schemas.microsoft.com/office/drawing/2014/main" id="{1BA97951-E259-40B4-A668-DC2414963365}"/>
              </a:ext>
            </a:extLst>
          </p:cNvPr>
          <p:cNvSpPr txBox="1"/>
          <p:nvPr/>
        </p:nvSpPr>
        <p:spPr>
          <a:xfrm>
            <a:off x="769056" y="5294716"/>
            <a:ext cx="7985773" cy="461665"/>
          </a:xfrm>
          <a:prstGeom prst="rect">
            <a:avLst/>
          </a:prstGeom>
          <a:noFill/>
        </p:spPr>
        <p:txBody>
          <a:bodyPr wrap="square" rtlCol="0">
            <a:spAutoFit/>
          </a:bodyPr>
          <a:lstStyle/>
          <a:p>
            <a:r>
              <a:rPr lang="en-GB" sz="2400" dirty="0"/>
              <a:t>I must organise the papers on the desk.</a:t>
            </a:r>
          </a:p>
        </p:txBody>
      </p:sp>
      <p:sp>
        <p:nvSpPr>
          <p:cNvPr id="12" name="TextBox 11">
            <a:extLst>
              <a:ext uri="{FF2B5EF4-FFF2-40B4-BE49-F238E27FC236}">
                <a16:creationId xmlns:a16="http://schemas.microsoft.com/office/drawing/2014/main" id="{7BDF739E-0EA4-4F5D-9393-2E73139721B1}"/>
              </a:ext>
            </a:extLst>
          </p:cNvPr>
          <p:cNvSpPr txBox="1"/>
          <p:nvPr/>
        </p:nvSpPr>
        <p:spPr>
          <a:xfrm>
            <a:off x="766616" y="2869386"/>
            <a:ext cx="3929747" cy="461665"/>
          </a:xfrm>
          <a:prstGeom prst="rect">
            <a:avLst/>
          </a:prstGeom>
          <a:noFill/>
        </p:spPr>
        <p:txBody>
          <a:bodyPr wrap="square" rtlCol="0">
            <a:spAutoFit/>
          </a:bodyPr>
          <a:lstStyle/>
          <a:p>
            <a:r>
              <a:rPr lang="en-GB" sz="2400" dirty="0"/>
              <a:t>I must clean the shoes. </a:t>
            </a:r>
          </a:p>
        </p:txBody>
      </p:sp>
      <p:sp>
        <p:nvSpPr>
          <p:cNvPr id="13" name="Cloud Callout 6">
            <a:extLst>
              <a:ext uri="{FF2B5EF4-FFF2-40B4-BE49-F238E27FC236}">
                <a16:creationId xmlns:a16="http://schemas.microsoft.com/office/drawing/2014/main" id="{071A870E-7190-4729-99EB-E778F3B9C04B}"/>
              </a:ext>
            </a:extLst>
          </p:cNvPr>
          <p:cNvSpPr/>
          <p:nvPr/>
        </p:nvSpPr>
        <p:spPr>
          <a:xfrm>
            <a:off x="8665928" y="967786"/>
            <a:ext cx="3471812" cy="1464786"/>
          </a:xfrm>
          <a:prstGeom prst="cloudCallout">
            <a:avLst>
              <a:gd name="adj1" fmla="val 3420"/>
              <a:gd name="adj2" fmla="val 78892"/>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Quiero ir a la playa, pero hoy no puedo. </a:t>
            </a:r>
          </a:p>
        </p:txBody>
      </p:sp>
      <p:pic>
        <p:nvPicPr>
          <p:cNvPr id="14" name="Picture 13">
            <a:extLst>
              <a:ext uri="{FF2B5EF4-FFF2-40B4-BE49-F238E27FC236}">
                <a16:creationId xmlns:a16="http://schemas.microsoft.com/office/drawing/2014/main" id="{B9AE3ECD-C89D-483E-83F2-70C485409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1318" y="1326104"/>
            <a:ext cx="344088" cy="344088"/>
          </a:xfrm>
          <a:prstGeom prst="rect">
            <a:avLst/>
          </a:prstGeom>
        </p:spPr>
      </p:pic>
      <p:sp>
        <p:nvSpPr>
          <p:cNvPr id="15" name="Rounded Rectangle 11">
            <a:extLst>
              <a:ext uri="{FF2B5EF4-FFF2-40B4-BE49-F238E27FC236}">
                <a16:creationId xmlns:a16="http://schemas.microsoft.com/office/drawing/2014/main" id="{72A3D06F-BF27-4622-BC92-C5737948A395}"/>
              </a:ext>
            </a:extLst>
          </p:cNvPr>
          <p:cNvSpPr/>
          <p:nvPr/>
        </p:nvSpPr>
        <p:spPr>
          <a:xfrm>
            <a:off x="10702977" y="258166"/>
            <a:ext cx="1225167"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7" name="TextBox 16">
            <a:extLst>
              <a:ext uri="{FF2B5EF4-FFF2-40B4-BE49-F238E27FC236}">
                <a16:creationId xmlns:a16="http://schemas.microsoft.com/office/drawing/2014/main" id="{55B84440-047C-4374-AD8D-FE1DA07C1456}"/>
              </a:ext>
            </a:extLst>
          </p:cNvPr>
          <p:cNvSpPr txBox="1"/>
          <p:nvPr/>
        </p:nvSpPr>
        <p:spPr>
          <a:xfrm>
            <a:off x="54260" y="940476"/>
            <a:ext cx="6688361" cy="707886"/>
          </a:xfrm>
          <a:prstGeom prst="rect">
            <a:avLst/>
          </a:prstGeom>
          <a:noFill/>
        </p:spPr>
        <p:txBody>
          <a:bodyPr wrap="square" rtlCol="0">
            <a:spAutoFit/>
          </a:bodyPr>
          <a:lstStyle/>
          <a:p>
            <a:r>
              <a:rPr lang="en-GB" sz="2000" dirty="0">
                <a:latin typeface="Century Gothic" panose="020B0502020202020204" pitchFamily="34" charset="0"/>
              </a:rPr>
              <a:t>¿Quién debe hacer la tarea? Y la tarea, ¿qué es? </a:t>
            </a:r>
            <a:br>
              <a:rPr lang="en-GB" sz="2000" dirty="0">
                <a:latin typeface="Century Gothic" panose="020B0502020202020204" pitchFamily="34" charset="0"/>
              </a:rPr>
            </a:br>
            <a:r>
              <a:rPr lang="en-GB" sz="2000" dirty="0">
                <a:latin typeface="Century Gothic" panose="020B0502020202020204" pitchFamily="34" charset="0"/>
              </a:rPr>
              <a:t>Escribe la frase en inglés.</a:t>
            </a:r>
          </a:p>
        </p:txBody>
      </p:sp>
      <p:pic>
        <p:nvPicPr>
          <p:cNvPr id="19" name="Picture 18" descr="A cartoon of a child&#10;&#10;Description automatically generated">
            <a:extLst>
              <a:ext uri="{FF2B5EF4-FFF2-40B4-BE49-F238E27FC236}">
                <a16:creationId xmlns:a16="http://schemas.microsoft.com/office/drawing/2014/main" id="{D1FB5664-FEA2-4484-8847-E66082141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4349" y="1097552"/>
            <a:ext cx="1101619" cy="1101619"/>
          </a:xfrm>
          <a:prstGeom prst="rect">
            <a:avLst/>
          </a:prstGeom>
        </p:spPr>
      </p:pic>
    </p:spTree>
    <p:extLst>
      <p:ext uri="{BB962C8B-B14F-4D97-AF65-F5344CB8AC3E}">
        <p14:creationId xmlns:p14="http://schemas.microsoft.com/office/powerpoint/2010/main" val="118940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3 - Lesson 44</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Amanda Izquierdo / Nick Avery / Rachel Hawkes</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20.04.24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790089" cy="1484251"/>
          </a:xfrm>
        </p:spPr>
        <p:txBody>
          <a:bodyPr>
            <a:normAutofit/>
          </a:bodyPr>
          <a:lstStyle/>
          <a:p>
            <a:r>
              <a:rPr lang="en-GB" b="1" dirty="0">
                <a:solidFill>
                  <a:prstClr val="white"/>
                </a:solidFill>
              </a:rPr>
              <a:t>Talking about what people can, must or want to do</a:t>
            </a:r>
            <a:br>
              <a:rPr lang="en-GB" dirty="0">
                <a:solidFill>
                  <a:prstClr val="white"/>
                </a:solidFill>
              </a:rPr>
            </a:br>
            <a:r>
              <a:rPr lang="en-GB" dirty="0">
                <a:solidFill>
                  <a:prstClr val="white"/>
                </a:solidFill>
              </a:rPr>
              <a:t>Using modal verb ‘</a:t>
            </a:r>
            <a:r>
              <a:rPr lang="en-GB" dirty="0" err="1">
                <a:solidFill>
                  <a:prstClr val="white"/>
                </a:solidFill>
              </a:rPr>
              <a:t>deber</a:t>
            </a:r>
            <a:r>
              <a:rPr lang="en-GB" dirty="0">
                <a:solidFill>
                  <a:prstClr val="white"/>
                </a:solidFill>
              </a:rPr>
              <a:t>’</a:t>
            </a:r>
          </a:p>
          <a:p>
            <a:pPr algn="l"/>
            <a:r>
              <a:rPr lang="en-GB" dirty="0">
                <a:solidFill>
                  <a:prstClr val="white"/>
                </a:solidFill>
              </a:rPr>
              <a:t>SSC [ca] [co] [cu] (revisited)</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694551"/>
            <a:ext cx="8360585" cy="844550"/>
          </a:xfrm>
        </p:spPr>
        <p:txBody>
          <a:bodyPr>
            <a:normAutofit fontScale="70000" lnSpcReduction="20000"/>
          </a:bodyPr>
          <a:lstStyle/>
          <a:p>
            <a:r>
              <a:rPr lang="en-GB" sz="4800" dirty="0" err="1">
                <a:solidFill>
                  <a:prstClr val="white"/>
                </a:solidFill>
              </a:rPr>
              <a:t>Actividades</a:t>
            </a:r>
            <a:r>
              <a:rPr lang="en-GB" sz="4800" dirty="0">
                <a:solidFill>
                  <a:prstClr val="white"/>
                </a:solidFill>
              </a:rPr>
              <a:t> con amigos y con </a:t>
            </a:r>
            <a:r>
              <a:rPr lang="en-GB" sz="4800" dirty="0" err="1">
                <a:solidFill>
                  <a:prstClr val="white"/>
                </a:solidFill>
              </a:rPr>
              <a:t>familia</a:t>
            </a:r>
            <a:endParaRPr lang="en-GB" sz="4800" dirty="0"/>
          </a:p>
        </p:txBody>
      </p:sp>
      <p:pic>
        <p:nvPicPr>
          <p:cNvPr id="5" name="Picture 4">
            <a:extLst>
              <a:ext uri="{FF2B5EF4-FFF2-40B4-BE49-F238E27FC236}">
                <a16:creationId xmlns:a16="http://schemas.microsoft.com/office/drawing/2014/main" id="{2D5DCA8C-4B48-4F88-ADE0-6F466ACDDF97}"/>
              </a:ext>
            </a:extLst>
          </p:cNvPr>
          <p:cNvPicPr>
            <a:picLocks noChangeAspect="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l="44955" t="27128" r="24600" b="10383"/>
          <a:stretch/>
        </p:blipFill>
        <p:spPr>
          <a:xfrm>
            <a:off x="7920714" y="3380678"/>
            <a:ext cx="3088180" cy="3565541"/>
          </a:xfrm>
          <a:prstGeom prst="rect">
            <a:avLst/>
          </a:prstGeom>
        </p:spPr>
      </p:pic>
    </p:spTree>
    <p:extLst>
      <p:ext uri="{BB962C8B-B14F-4D97-AF65-F5344CB8AC3E}">
        <p14:creationId xmlns:p14="http://schemas.microsoft.com/office/powerpoint/2010/main" val="4106157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E5D23-6BED-4921-BFA1-1F82716D5A4D}"/>
              </a:ext>
            </a:extLst>
          </p:cNvPr>
          <p:cNvSpPr>
            <a:spLocks noGrp="1"/>
          </p:cNvSpPr>
          <p:nvPr>
            <p:ph type="title"/>
          </p:nvPr>
        </p:nvSpPr>
        <p:spPr>
          <a:xfrm>
            <a:off x="0" y="213557"/>
            <a:ext cx="1642533" cy="647577"/>
          </a:xfrm>
        </p:spPr>
        <p:txBody>
          <a:bodyPr>
            <a:normAutofit/>
          </a:bodyPr>
          <a:lstStyle/>
          <a:p>
            <a:r>
              <a:rPr lang="en-GB" sz="2800" dirty="0" err="1"/>
              <a:t>Inicio</a:t>
            </a:r>
            <a:endParaRPr lang="en-GB" sz="2800" dirty="0"/>
          </a:p>
        </p:txBody>
      </p:sp>
      <p:graphicFrame>
        <p:nvGraphicFramePr>
          <p:cNvPr id="5" name="Table 5">
            <a:extLst>
              <a:ext uri="{FF2B5EF4-FFF2-40B4-BE49-F238E27FC236}">
                <a16:creationId xmlns:a16="http://schemas.microsoft.com/office/drawing/2014/main" id="{E45480BF-D8C2-4FF6-B753-94B95109E604}"/>
              </a:ext>
            </a:extLst>
          </p:cNvPr>
          <p:cNvGraphicFramePr>
            <a:graphicFrameLocks noGrp="1"/>
          </p:cNvGraphicFramePr>
          <p:nvPr>
            <p:extLst>
              <p:ext uri="{D42A27DB-BD31-4B8C-83A1-F6EECF244321}">
                <p14:modId xmlns:p14="http://schemas.microsoft.com/office/powerpoint/2010/main" val="3833246394"/>
              </p:ext>
            </p:extLst>
          </p:nvPr>
        </p:nvGraphicFramePr>
        <p:xfrm>
          <a:off x="203199" y="1024465"/>
          <a:ext cx="11768668" cy="5304146"/>
        </p:xfrm>
        <a:graphic>
          <a:graphicData uri="http://schemas.openxmlformats.org/drawingml/2006/table">
            <a:tbl>
              <a:tblPr firstRow="1" bandRow="1">
                <a:tableStyleId>{5940675A-B579-460E-94D1-54222C63F5DA}</a:tableStyleId>
              </a:tblPr>
              <a:tblGrid>
                <a:gridCol w="6079068">
                  <a:extLst>
                    <a:ext uri="{9D8B030D-6E8A-4147-A177-3AD203B41FA5}">
                      <a16:colId xmlns:a16="http://schemas.microsoft.com/office/drawing/2014/main" val="1086171010"/>
                    </a:ext>
                  </a:extLst>
                </a:gridCol>
                <a:gridCol w="5689600">
                  <a:extLst>
                    <a:ext uri="{9D8B030D-6E8A-4147-A177-3AD203B41FA5}">
                      <a16:colId xmlns:a16="http://schemas.microsoft.com/office/drawing/2014/main" val="1358265949"/>
                    </a:ext>
                  </a:extLst>
                </a:gridCol>
              </a:tblGrid>
              <a:tr h="530414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93483043"/>
                  </a:ext>
                </a:extLst>
              </a:tr>
            </a:tbl>
          </a:graphicData>
        </a:graphic>
      </p:graphicFrame>
      <p:sp>
        <p:nvSpPr>
          <p:cNvPr id="8" name="TextBox 7">
            <a:extLst>
              <a:ext uri="{FF2B5EF4-FFF2-40B4-BE49-F238E27FC236}">
                <a16:creationId xmlns:a16="http://schemas.microsoft.com/office/drawing/2014/main" id="{F73D25A0-4505-4645-A29E-F171485DA863}"/>
              </a:ext>
            </a:extLst>
          </p:cNvPr>
          <p:cNvSpPr txBox="1"/>
          <p:nvPr/>
        </p:nvSpPr>
        <p:spPr>
          <a:xfrm>
            <a:off x="6366934" y="4407391"/>
            <a:ext cx="6045201" cy="523220"/>
          </a:xfrm>
          <a:prstGeom prst="rect">
            <a:avLst/>
          </a:prstGeom>
          <a:noFill/>
        </p:spPr>
        <p:txBody>
          <a:bodyPr wrap="square" rtlCol="0">
            <a:spAutoFit/>
          </a:bodyPr>
          <a:lstStyle/>
          <a:p>
            <a:r>
              <a:rPr lang="en-GB" sz="2800" b="1" dirty="0"/>
              <a:t>D</a:t>
            </a:r>
            <a:r>
              <a:rPr lang="en-GB" sz="2000" dirty="0"/>
              <a:t> What do these words mean?</a:t>
            </a:r>
          </a:p>
        </p:txBody>
      </p:sp>
      <p:graphicFrame>
        <p:nvGraphicFramePr>
          <p:cNvPr id="9" name="Table 9">
            <a:extLst>
              <a:ext uri="{FF2B5EF4-FFF2-40B4-BE49-F238E27FC236}">
                <a16:creationId xmlns:a16="http://schemas.microsoft.com/office/drawing/2014/main" id="{52286E31-F319-4DFD-8045-9233B7031D2B}"/>
              </a:ext>
            </a:extLst>
          </p:cNvPr>
          <p:cNvGraphicFramePr>
            <a:graphicFrameLocks noGrp="1"/>
          </p:cNvGraphicFramePr>
          <p:nvPr>
            <p:extLst>
              <p:ext uri="{D42A27DB-BD31-4B8C-83A1-F6EECF244321}">
                <p14:modId xmlns:p14="http://schemas.microsoft.com/office/powerpoint/2010/main" val="1758034194"/>
              </p:ext>
            </p:extLst>
          </p:nvPr>
        </p:nvGraphicFramePr>
        <p:xfrm>
          <a:off x="6457678" y="1488984"/>
          <a:ext cx="3098800" cy="2773680"/>
        </p:xfrm>
        <a:graphic>
          <a:graphicData uri="http://schemas.openxmlformats.org/drawingml/2006/table">
            <a:tbl>
              <a:tblPr firstRow="1" bandRow="1">
                <a:tableStyleId>{5940675A-B579-460E-94D1-54222C63F5DA}</a:tableStyleId>
              </a:tblPr>
              <a:tblGrid>
                <a:gridCol w="1549400">
                  <a:extLst>
                    <a:ext uri="{9D8B030D-6E8A-4147-A177-3AD203B41FA5}">
                      <a16:colId xmlns:a16="http://schemas.microsoft.com/office/drawing/2014/main" val="664270645"/>
                    </a:ext>
                  </a:extLst>
                </a:gridCol>
                <a:gridCol w="1549400">
                  <a:extLst>
                    <a:ext uri="{9D8B030D-6E8A-4147-A177-3AD203B41FA5}">
                      <a16:colId xmlns:a16="http://schemas.microsoft.com/office/drawing/2014/main" val="4165987061"/>
                    </a:ext>
                  </a:extLst>
                </a:gridCol>
              </a:tblGrid>
              <a:tr h="370840">
                <a:tc>
                  <a:txBody>
                    <a:bodyPr/>
                    <a:lstStyle/>
                    <a:p>
                      <a:r>
                        <a:rPr lang="en-GB" sz="2000" dirty="0" err="1"/>
                        <a:t>organizar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7">
                  <a:txBody>
                    <a:bodyPr/>
                    <a:lstStyle/>
                    <a:p>
                      <a:r>
                        <a:rPr lang="en-GB" sz="2000" dirty="0"/>
                        <a:t>la </a:t>
                      </a:r>
                      <a:r>
                        <a:rPr lang="en-GB" sz="2000" dirty="0" err="1"/>
                        <a:t>ropa</a:t>
                      </a:r>
                      <a:endParaRPr lang="en-GB" sz="2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4753349"/>
                  </a:ext>
                </a:extLst>
              </a:tr>
              <a:tr h="370840">
                <a:tc>
                  <a:txBody>
                    <a:bodyPr/>
                    <a:lstStyle/>
                    <a:p>
                      <a:r>
                        <a:rPr lang="en-GB" sz="2000" dirty="0" err="1"/>
                        <a:t>querer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1408899032"/>
                  </a:ext>
                </a:extLst>
              </a:tr>
              <a:tr h="370840">
                <a:tc>
                  <a:txBody>
                    <a:bodyPr/>
                    <a:lstStyle/>
                    <a:p>
                      <a:r>
                        <a:rPr lang="en-GB" sz="2000" dirty="0" err="1"/>
                        <a:t>buscar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2488262009"/>
                  </a:ext>
                </a:extLst>
              </a:tr>
              <a:tr h="370840">
                <a:tc>
                  <a:txBody>
                    <a:bodyPr/>
                    <a:lstStyle/>
                    <a:p>
                      <a:r>
                        <a:rPr lang="en-GB" sz="2000" dirty="0" err="1"/>
                        <a:t>preparar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2400615046"/>
                  </a:ext>
                </a:extLst>
              </a:tr>
              <a:tr h="370840">
                <a:tc>
                  <a:txBody>
                    <a:bodyPr/>
                    <a:lstStyle/>
                    <a:p>
                      <a:r>
                        <a:rPr lang="en-GB" sz="2000" dirty="0"/>
                        <a:t>pasar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4016778517"/>
                  </a:ext>
                </a:extLst>
              </a:tr>
              <a:tr h="370840">
                <a:tc>
                  <a:txBody>
                    <a:bodyPr/>
                    <a:lstStyle/>
                    <a:p>
                      <a:r>
                        <a:rPr lang="en-GB" sz="2000" dirty="0" err="1"/>
                        <a:t>lavar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1707842557"/>
                  </a:ext>
                </a:extLst>
              </a:tr>
              <a:tr h="370840">
                <a:tc>
                  <a:txBody>
                    <a:bodyPr/>
                    <a:lstStyle/>
                    <a:p>
                      <a:r>
                        <a:rPr lang="en-GB" sz="2000" dirty="0" err="1"/>
                        <a:t>limpiar</a:t>
                      </a:r>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2000" dirty="0"/>
                    </a:p>
                  </a:txBody>
                  <a:tcPr/>
                </a:tc>
                <a:extLst>
                  <a:ext uri="{0D108BD9-81ED-4DB2-BD59-A6C34878D82A}">
                    <a16:rowId xmlns:a16="http://schemas.microsoft.com/office/drawing/2014/main" val="893898492"/>
                  </a:ext>
                </a:extLst>
              </a:tr>
            </a:tbl>
          </a:graphicData>
        </a:graphic>
      </p:graphicFrame>
      <p:sp>
        <p:nvSpPr>
          <p:cNvPr id="10" name="TextBox 9">
            <a:extLst>
              <a:ext uri="{FF2B5EF4-FFF2-40B4-BE49-F238E27FC236}">
                <a16:creationId xmlns:a16="http://schemas.microsoft.com/office/drawing/2014/main" id="{BF17D765-014A-4A95-835F-187C2633FE2D}"/>
              </a:ext>
            </a:extLst>
          </p:cNvPr>
          <p:cNvSpPr txBox="1"/>
          <p:nvPr/>
        </p:nvSpPr>
        <p:spPr>
          <a:xfrm>
            <a:off x="270933" y="3884171"/>
            <a:ext cx="6045201" cy="523220"/>
          </a:xfrm>
          <a:prstGeom prst="rect">
            <a:avLst/>
          </a:prstGeom>
          <a:noFill/>
        </p:spPr>
        <p:txBody>
          <a:bodyPr wrap="square" rtlCol="0">
            <a:spAutoFit/>
          </a:bodyPr>
          <a:lstStyle/>
          <a:p>
            <a:r>
              <a:rPr lang="en-GB" sz="2800" b="1" dirty="0"/>
              <a:t>B</a:t>
            </a:r>
            <a:r>
              <a:rPr lang="en-GB" sz="2000" dirty="0"/>
              <a:t> Fill in the missing verb forms:</a:t>
            </a:r>
          </a:p>
        </p:txBody>
      </p:sp>
      <p:graphicFrame>
        <p:nvGraphicFramePr>
          <p:cNvPr id="11" name="Table 11">
            <a:extLst>
              <a:ext uri="{FF2B5EF4-FFF2-40B4-BE49-F238E27FC236}">
                <a16:creationId xmlns:a16="http://schemas.microsoft.com/office/drawing/2014/main" id="{2E21EBF2-5891-40DB-8038-DDDE8B979211}"/>
              </a:ext>
            </a:extLst>
          </p:cNvPr>
          <p:cNvGraphicFramePr>
            <a:graphicFrameLocks noGrp="1"/>
          </p:cNvGraphicFramePr>
          <p:nvPr>
            <p:extLst>
              <p:ext uri="{D42A27DB-BD31-4B8C-83A1-F6EECF244321}">
                <p14:modId xmlns:p14="http://schemas.microsoft.com/office/powerpoint/2010/main" val="2288638253"/>
              </p:ext>
            </p:extLst>
          </p:nvPr>
        </p:nvGraphicFramePr>
        <p:xfrm>
          <a:off x="220133" y="4262664"/>
          <a:ext cx="5283200" cy="1881316"/>
        </p:xfrm>
        <a:graphic>
          <a:graphicData uri="http://schemas.openxmlformats.org/drawingml/2006/table">
            <a:tbl>
              <a:tblPr firstRow="1" bandRow="1">
                <a:tableStyleId>{5940675A-B579-460E-94D1-54222C63F5DA}</a:tableStyleId>
              </a:tblPr>
              <a:tblGrid>
                <a:gridCol w="2751667">
                  <a:extLst>
                    <a:ext uri="{9D8B030D-6E8A-4147-A177-3AD203B41FA5}">
                      <a16:colId xmlns:a16="http://schemas.microsoft.com/office/drawing/2014/main" val="3206799838"/>
                    </a:ext>
                  </a:extLst>
                </a:gridCol>
                <a:gridCol w="2531533">
                  <a:extLst>
                    <a:ext uri="{9D8B030D-6E8A-4147-A177-3AD203B41FA5}">
                      <a16:colId xmlns:a16="http://schemas.microsoft.com/office/drawing/2014/main" val="1745117537"/>
                    </a:ext>
                  </a:extLst>
                </a:gridCol>
              </a:tblGrid>
              <a:tr h="470329">
                <a:tc gridSpan="2">
                  <a:txBody>
                    <a:bodyPr/>
                    <a:lstStyle/>
                    <a:p>
                      <a:pPr algn="ctr"/>
                      <a:r>
                        <a:rPr lang="en-GB" sz="2000" dirty="0"/>
                        <a:t>to have to, must - </a:t>
                      </a:r>
                      <a:r>
                        <a:rPr lang="en-GB" sz="2000" b="1" dirty="0" err="1"/>
                        <a:t>deber</a:t>
                      </a:r>
                      <a:endParaRPr lang="en-GB" sz="2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GB" dirty="0"/>
                    </a:p>
                  </a:txBody>
                  <a:tcPr/>
                </a:tc>
                <a:extLst>
                  <a:ext uri="{0D108BD9-81ED-4DB2-BD59-A6C34878D82A}">
                    <a16:rowId xmlns:a16="http://schemas.microsoft.com/office/drawing/2014/main" val="367153240"/>
                  </a:ext>
                </a:extLst>
              </a:tr>
              <a:tr h="470329">
                <a:tc>
                  <a:txBody>
                    <a:bodyPr/>
                    <a:lstStyle/>
                    <a:p>
                      <a:pPr algn="r"/>
                      <a:r>
                        <a:rPr lang="en-GB" sz="2000" dirty="0"/>
                        <a:t>I must, have 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d </a:t>
                      </a:r>
                      <a:r>
                        <a:rPr lang="en-GB" sz="2000" dirty="0"/>
                        <a:t>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6449787"/>
                  </a:ext>
                </a:extLst>
              </a:tr>
              <a:tr h="470329">
                <a:tc>
                  <a:txBody>
                    <a:bodyPr/>
                    <a:lstStyle/>
                    <a:p>
                      <a:pPr algn="r"/>
                      <a:r>
                        <a:rPr lang="en-GB" sz="2000" dirty="0"/>
                        <a:t>you must, have 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d </a:t>
                      </a:r>
                      <a:r>
                        <a:rPr lang="en-GB" sz="2000" dirty="0"/>
                        <a:t>_ 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2766452"/>
                  </a:ext>
                </a:extLst>
              </a:tr>
              <a:tr h="470329">
                <a:tc>
                  <a:txBody>
                    <a:bodyPr/>
                    <a:lstStyle/>
                    <a:p>
                      <a:pPr algn="r"/>
                      <a:r>
                        <a:rPr lang="en-GB" sz="2000" dirty="0"/>
                        <a:t>she/he must, has 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b="1" dirty="0"/>
                        <a:t>d </a:t>
                      </a:r>
                      <a:r>
                        <a:rPr lang="en-GB" sz="2000" dirty="0"/>
                        <a:t>_ _ _</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959610"/>
                  </a:ext>
                </a:extLst>
              </a:tr>
            </a:tbl>
          </a:graphicData>
        </a:graphic>
      </p:graphicFrame>
      <p:graphicFrame>
        <p:nvGraphicFramePr>
          <p:cNvPr id="14" name="Table 4">
            <a:extLst>
              <a:ext uri="{FF2B5EF4-FFF2-40B4-BE49-F238E27FC236}">
                <a16:creationId xmlns:a16="http://schemas.microsoft.com/office/drawing/2014/main" id="{3CADAFCD-F7FD-4785-9406-59A7443310C9}"/>
              </a:ext>
            </a:extLst>
          </p:cNvPr>
          <p:cNvGraphicFramePr/>
          <p:nvPr>
            <p:extLst>
              <p:ext uri="{D42A27DB-BD31-4B8C-83A1-F6EECF244321}">
                <p14:modId xmlns:p14="http://schemas.microsoft.com/office/powerpoint/2010/main" val="225413462"/>
              </p:ext>
            </p:extLst>
          </p:nvPr>
        </p:nvGraphicFramePr>
        <p:xfrm>
          <a:off x="341338" y="1515092"/>
          <a:ext cx="5149841" cy="2316480"/>
        </p:xfrm>
        <a:graphic>
          <a:graphicData uri="http://schemas.openxmlformats.org/drawingml/2006/table">
            <a:tbl>
              <a:tblPr>
                <a:gradFill rotWithShape="1">
                  <a:gsLst>
                    <a:gs pos="0">
                      <a:srgbClr val="1D6FA9">
                        <a:tint val="50000"/>
                        <a:satMod val="300000"/>
                      </a:srgbClr>
                    </a:gs>
                    <a:gs pos="35000">
                      <a:srgbClr val="1D6FA9">
                        <a:tint val="37000"/>
                        <a:satMod val="300000"/>
                      </a:srgbClr>
                    </a:gs>
                    <a:gs pos="100000">
                      <a:srgbClr val="1D6FA9">
                        <a:tint val="15000"/>
                        <a:satMod val="350000"/>
                      </a:srgbClr>
                    </a:gs>
                  </a:gsLst>
                  <a:lin ang="16200000" scaled="1"/>
                </a:gradFill>
                <a:effectLst>
                  <a:outerShdw blurRad="40000" dist="20000" dir="5400000" rotWithShape="0">
                    <a:srgbClr val="000000">
                      <a:alpha val="38000"/>
                    </a:srgbClr>
                  </a:outerShdw>
                </a:effectLst>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3732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endParaRPr lang="en-GB" sz="28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400" b="1" strike="noStrike" spc="-1" dirty="0">
                          <a:solidFill>
                            <a:schemeClr val="tx1"/>
                          </a:solidFill>
                          <a:latin typeface="Century Gothic" panose="020B0502020202020204" pitchFamily="34" charset="0"/>
                        </a:rPr>
                        <a:t>hoy</a:t>
                      </a:r>
                      <a:br>
                        <a:rPr lang="en-GB" sz="2400" b="1" strike="noStrike" spc="-1" dirty="0">
                          <a:solidFill>
                            <a:schemeClr val="tx1"/>
                          </a:solidFill>
                          <a:latin typeface="Century Gothic" panose="020B0502020202020204" pitchFamily="34" charset="0"/>
                        </a:rPr>
                      </a:br>
                      <a:r>
                        <a:rPr lang="en-GB" sz="1800" b="0" strike="noStrike" spc="-1" dirty="0">
                          <a:solidFill>
                            <a:schemeClr val="tx1"/>
                          </a:solidFill>
                          <a:latin typeface="Century Gothic" panose="020B0502020202020204" pitchFamily="34" charset="0"/>
                        </a:rPr>
                        <a:t>(today)</a:t>
                      </a:r>
                      <a:endParaRPr lang="en-GB" sz="2400" b="1"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400" b="1" strike="noStrike" spc="-1" dirty="0" err="1">
                          <a:solidFill>
                            <a:schemeClr val="tx1"/>
                          </a:solidFill>
                          <a:latin typeface="Century Gothic" panose="020B0502020202020204" pitchFamily="34" charset="0"/>
                        </a:rPr>
                        <a:t>mañana</a:t>
                      </a:r>
                      <a:br>
                        <a:rPr lang="en-GB" sz="2400" b="1" strike="noStrike" spc="-1" dirty="0">
                          <a:solidFill>
                            <a:schemeClr val="tx1"/>
                          </a:solidFill>
                          <a:latin typeface="Century Gothic" panose="020B0502020202020204" pitchFamily="34" charset="0"/>
                        </a:rPr>
                      </a:br>
                      <a:r>
                        <a:rPr lang="en-GB" sz="1800" b="0" strike="noStrike" spc="-1" dirty="0">
                          <a:solidFill>
                            <a:schemeClr val="tx1"/>
                          </a:solidFill>
                          <a:latin typeface="Century Gothic" panose="020B0502020202020204" pitchFamily="34" charset="0"/>
                        </a:rPr>
                        <a:t>(tomorrow)</a:t>
                      </a:r>
                      <a:endParaRPr lang="en-GB" sz="2400" b="1"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80771333"/>
                  </a:ext>
                </a:extLst>
              </a:tr>
              <a:tr h="2021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a:solidFill>
                            <a:schemeClr val="tx1"/>
                          </a:solidFill>
                          <a:latin typeface="Century Gothic" panose="020B0502020202020204" pitchFamily="34" charset="0"/>
                        </a:rPr>
                        <a:t>1</a:t>
                      </a: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endParaRPr lang="en-GB" sz="20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err="1">
                          <a:solidFill>
                            <a:schemeClr val="tx1"/>
                          </a:solidFill>
                          <a:latin typeface="Century Gothic" panose="020B0502020202020204" pitchFamily="34" charset="0"/>
                        </a:rPr>
                        <a:t>jueves</a:t>
                      </a:r>
                      <a:endParaRPr lang="en-GB" sz="20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2021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a:solidFill>
                            <a:schemeClr val="tx1"/>
                          </a:solidFill>
                          <a:latin typeface="Century Gothic" panose="020B0502020202020204" pitchFamily="34" charset="0"/>
                        </a:rPr>
                        <a:t>2</a:t>
                      </a: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a:solidFill>
                            <a:schemeClr val="tx1"/>
                          </a:solidFill>
                          <a:latin typeface="Century Gothic" panose="020B0502020202020204" pitchFamily="34" charset="0"/>
                        </a:rPr>
                        <a:t>lunes</a:t>
                      </a: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endParaRPr lang="en-GB" sz="20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2021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a:solidFill>
                            <a:schemeClr val="tx1"/>
                          </a:solidFill>
                          <a:latin typeface="Century Gothic" panose="020B0502020202020204" pitchFamily="34" charset="0"/>
                        </a:rPr>
                        <a:t>3</a:t>
                      </a: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endParaRPr lang="en-GB" sz="2000" b="0" strike="noStrike" spc="-1">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err="1">
                          <a:solidFill>
                            <a:schemeClr val="tx1"/>
                          </a:solidFill>
                          <a:latin typeface="Century Gothic" panose="020B0502020202020204" pitchFamily="34" charset="0"/>
                        </a:rPr>
                        <a:t>sábado</a:t>
                      </a:r>
                      <a:endParaRPr lang="en-GB" sz="20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2021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a:solidFill>
                            <a:schemeClr val="tx1"/>
                          </a:solidFill>
                          <a:latin typeface="Century Gothic" panose="020B0502020202020204" pitchFamily="34" charset="0"/>
                        </a:rPr>
                        <a:t>4</a:t>
                      </a: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r>
                        <a:rPr lang="en-GB" sz="2000" b="0" strike="noStrike" spc="-1" dirty="0" err="1">
                          <a:solidFill>
                            <a:schemeClr val="tx1"/>
                          </a:solidFill>
                          <a:latin typeface="Century Gothic" panose="020B0502020202020204" pitchFamily="34" charset="0"/>
                        </a:rPr>
                        <a:t>domingo</a:t>
                      </a:r>
                      <a:endParaRPr lang="en-GB" sz="20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endParaRPr lang="en-GB" sz="2000" b="0" strike="noStrike" spc="-1" dirty="0">
                        <a:solidFill>
                          <a:schemeClr val="tx1"/>
                        </a:solidFill>
                        <a:latin typeface="Century Gothic" panose="020B0502020202020204" pitchFamily="34" charset="0"/>
                      </a:endParaRPr>
                    </a:p>
                  </a:txBody>
                  <a:tcPr anchor="ctr">
                    <a:lnL w="9525" cap="flat" cmpd="sng" algn="ctr">
                      <a:solidFill>
                        <a:srgbClr val="1D6FA9">
                          <a:shade val="95000"/>
                          <a:satMod val="105000"/>
                        </a:srgbClr>
                      </a:solidFill>
                      <a:prstDash val="solid"/>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15" name="TextBox 14">
            <a:extLst>
              <a:ext uri="{FF2B5EF4-FFF2-40B4-BE49-F238E27FC236}">
                <a16:creationId xmlns:a16="http://schemas.microsoft.com/office/drawing/2014/main" id="{9B311A5E-06FD-47E6-A221-33A57DD03C60}"/>
              </a:ext>
            </a:extLst>
          </p:cNvPr>
          <p:cNvSpPr txBox="1"/>
          <p:nvPr/>
        </p:nvSpPr>
        <p:spPr>
          <a:xfrm>
            <a:off x="203199" y="1031621"/>
            <a:ext cx="6045201" cy="523220"/>
          </a:xfrm>
          <a:prstGeom prst="rect">
            <a:avLst/>
          </a:prstGeom>
          <a:noFill/>
        </p:spPr>
        <p:txBody>
          <a:bodyPr wrap="square" rtlCol="0">
            <a:spAutoFit/>
          </a:bodyPr>
          <a:lstStyle/>
          <a:p>
            <a:r>
              <a:rPr lang="en-GB" sz="2800" b="1" dirty="0"/>
              <a:t>A</a:t>
            </a:r>
            <a:r>
              <a:rPr lang="en-GB" sz="2000" dirty="0"/>
              <a:t> Fill in the missing days in Spanish.</a:t>
            </a:r>
          </a:p>
        </p:txBody>
      </p:sp>
      <p:sp>
        <p:nvSpPr>
          <p:cNvPr id="16" name="TextBox 15">
            <a:extLst>
              <a:ext uri="{FF2B5EF4-FFF2-40B4-BE49-F238E27FC236}">
                <a16:creationId xmlns:a16="http://schemas.microsoft.com/office/drawing/2014/main" id="{710C7205-F88C-4984-B5F7-A08E11D79341}"/>
              </a:ext>
            </a:extLst>
          </p:cNvPr>
          <p:cNvSpPr txBox="1"/>
          <p:nvPr/>
        </p:nvSpPr>
        <p:spPr>
          <a:xfrm>
            <a:off x="6457676" y="1144272"/>
            <a:ext cx="6045201" cy="523220"/>
          </a:xfrm>
          <a:prstGeom prst="rect">
            <a:avLst/>
          </a:prstGeom>
          <a:noFill/>
        </p:spPr>
        <p:txBody>
          <a:bodyPr wrap="square" rtlCol="0">
            <a:spAutoFit/>
          </a:bodyPr>
          <a:lstStyle/>
          <a:p>
            <a:r>
              <a:rPr lang="en-GB" sz="2800" b="1" dirty="0"/>
              <a:t>C</a:t>
            </a:r>
            <a:r>
              <a:rPr lang="en-GB" sz="2000" dirty="0"/>
              <a:t> Which verbs can go before ‘</a:t>
            </a:r>
            <a:r>
              <a:rPr lang="en-GB" sz="2000" b="1" dirty="0"/>
              <a:t>la </a:t>
            </a:r>
            <a:r>
              <a:rPr lang="en-GB" sz="2000" b="1" dirty="0" err="1"/>
              <a:t>ropa</a:t>
            </a:r>
            <a:r>
              <a:rPr lang="en-GB" sz="2000" dirty="0"/>
              <a:t>’?</a:t>
            </a:r>
          </a:p>
        </p:txBody>
      </p:sp>
      <p:graphicFrame>
        <p:nvGraphicFramePr>
          <p:cNvPr id="17" name="Table 11">
            <a:extLst>
              <a:ext uri="{FF2B5EF4-FFF2-40B4-BE49-F238E27FC236}">
                <a16:creationId xmlns:a16="http://schemas.microsoft.com/office/drawing/2014/main" id="{A5407173-EC66-42F0-87FA-691A8F157148}"/>
              </a:ext>
            </a:extLst>
          </p:cNvPr>
          <p:cNvGraphicFramePr>
            <a:graphicFrameLocks noGrp="1"/>
          </p:cNvGraphicFramePr>
          <p:nvPr>
            <p:extLst>
              <p:ext uri="{D42A27DB-BD31-4B8C-83A1-F6EECF244321}">
                <p14:modId xmlns:p14="http://schemas.microsoft.com/office/powerpoint/2010/main" val="1775678011"/>
              </p:ext>
            </p:extLst>
          </p:nvPr>
        </p:nvGraphicFramePr>
        <p:xfrm>
          <a:off x="6457676" y="4829967"/>
          <a:ext cx="5283201" cy="1410987"/>
        </p:xfrm>
        <a:graphic>
          <a:graphicData uri="http://schemas.openxmlformats.org/drawingml/2006/table">
            <a:tbl>
              <a:tblPr firstRow="1" bandRow="1">
                <a:tableStyleId>{5940675A-B579-460E-94D1-54222C63F5DA}</a:tableStyleId>
              </a:tblPr>
              <a:tblGrid>
                <a:gridCol w="1405107">
                  <a:extLst>
                    <a:ext uri="{9D8B030D-6E8A-4147-A177-3AD203B41FA5}">
                      <a16:colId xmlns:a16="http://schemas.microsoft.com/office/drawing/2014/main" val="3206799838"/>
                    </a:ext>
                  </a:extLst>
                </a:gridCol>
                <a:gridCol w="1292698">
                  <a:extLst>
                    <a:ext uri="{9D8B030D-6E8A-4147-A177-3AD203B41FA5}">
                      <a16:colId xmlns:a16="http://schemas.microsoft.com/office/drawing/2014/main" val="1745117537"/>
                    </a:ext>
                  </a:extLst>
                </a:gridCol>
                <a:gridCol w="1292698">
                  <a:extLst>
                    <a:ext uri="{9D8B030D-6E8A-4147-A177-3AD203B41FA5}">
                      <a16:colId xmlns:a16="http://schemas.microsoft.com/office/drawing/2014/main" val="3457471438"/>
                    </a:ext>
                  </a:extLst>
                </a:gridCol>
                <a:gridCol w="1292698">
                  <a:extLst>
                    <a:ext uri="{9D8B030D-6E8A-4147-A177-3AD203B41FA5}">
                      <a16:colId xmlns:a16="http://schemas.microsoft.com/office/drawing/2014/main" val="2700878777"/>
                    </a:ext>
                  </a:extLst>
                </a:gridCol>
              </a:tblGrid>
              <a:tr h="470329">
                <a:tc>
                  <a:txBody>
                    <a:bodyPr/>
                    <a:lstStyle/>
                    <a:p>
                      <a:pPr algn="l"/>
                      <a:r>
                        <a:rPr lang="en-GB" sz="2000" dirty="0" err="1"/>
                        <a:t>el</a:t>
                      </a:r>
                      <a:r>
                        <a:rPr lang="en-GB" sz="2000" dirty="0"/>
                        <a:t> dinero</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________</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err="1"/>
                        <a:t>el</a:t>
                      </a:r>
                      <a:r>
                        <a:rPr lang="en-GB" sz="2000" dirty="0"/>
                        <a:t> </a:t>
                      </a:r>
                      <a:r>
                        <a:rPr lang="en-GB" sz="2000" dirty="0" err="1"/>
                        <a:t>suelo</a:t>
                      </a:r>
                      <a:endParaRPr lang="en-GB" sz="2000" dirty="0"/>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________</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449787"/>
                  </a:ext>
                </a:extLst>
              </a:tr>
              <a:tr h="470329">
                <a:tc>
                  <a:txBody>
                    <a:bodyPr/>
                    <a:lstStyle/>
                    <a:p>
                      <a:pPr algn="l"/>
                      <a:r>
                        <a:rPr lang="en-GB" sz="2000" dirty="0" err="1"/>
                        <a:t>el</a:t>
                      </a:r>
                      <a:r>
                        <a:rPr lang="en-GB" sz="2000" dirty="0"/>
                        <a:t> </a:t>
                      </a:r>
                      <a:r>
                        <a:rPr lang="en-GB" sz="2000" dirty="0" err="1"/>
                        <a:t>tiempo</a:t>
                      </a:r>
                      <a:endParaRPr lang="en-GB" sz="2000" dirty="0"/>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________</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a</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________</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2766452"/>
                  </a:ext>
                </a:extLst>
              </a:tr>
              <a:tr h="470329">
                <a:tc>
                  <a:txBody>
                    <a:bodyPr/>
                    <a:lstStyle/>
                    <a:p>
                      <a:pPr algn="l"/>
                      <a:r>
                        <a:rPr lang="en-GB" sz="2000" dirty="0"/>
                        <a:t>junto(s)</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________</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solo</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t>________</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959610"/>
                  </a:ext>
                </a:extLst>
              </a:tr>
            </a:tbl>
          </a:graphicData>
        </a:graphic>
      </p:graphicFrame>
      <p:sp>
        <p:nvSpPr>
          <p:cNvPr id="18" name="TextBox 17">
            <a:extLst>
              <a:ext uri="{FF2B5EF4-FFF2-40B4-BE49-F238E27FC236}">
                <a16:creationId xmlns:a16="http://schemas.microsoft.com/office/drawing/2014/main" id="{9C9EBCB6-A514-40D7-B472-E6F4EE10C628}"/>
              </a:ext>
            </a:extLst>
          </p:cNvPr>
          <p:cNvSpPr txBox="1"/>
          <p:nvPr/>
        </p:nvSpPr>
        <p:spPr>
          <a:xfrm>
            <a:off x="613611" y="2223080"/>
            <a:ext cx="2472267" cy="400110"/>
          </a:xfrm>
          <a:prstGeom prst="rect">
            <a:avLst/>
          </a:prstGeom>
          <a:noFill/>
        </p:spPr>
        <p:txBody>
          <a:bodyPr wrap="square" rtlCol="0">
            <a:spAutoFit/>
          </a:bodyPr>
          <a:lstStyle/>
          <a:p>
            <a:pPr algn="ctr"/>
            <a:r>
              <a:rPr lang="en-GB" sz="2000" b="1" dirty="0" err="1">
                <a:solidFill>
                  <a:srgbClr val="00B050"/>
                </a:solidFill>
              </a:rPr>
              <a:t>miércoles</a:t>
            </a:r>
            <a:endParaRPr lang="en-GB" sz="2000" b="1" dirty="0">
              <a:solidFill>
                <a:srgbClr val="00B050"/>
              </a:solidFill>
            </a:endParaRPr>
          </a:p>
        </p:txBody>
      </p:sp>
      <p:pic>
        <p:nvPicPr>
          <p:cNvPr id="19" name="Picture 18" descr="A green check mark on a black background&#10;&#10;Description automatically generated">
            <a:extLst>
              <a:ext uri="{FF2B5EF4-FFF2-40B4-BE49-F238E27FC236}">
                <a16:creationId xmlns:a16="http://schemas.microsoft.com/office/drawing/2014/main" id="{19E67F39-028D-4A3E-95BB-BD1BB6616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147" y="1707447"/>
            <a:ext cx="606931" cy="609513"/>
          </a:xfrm>
          <a:prstGeom prst="rect">
            <a:avLst/>
          </a:prstGeom>
        </p:spPr>
      </p:pic>
      <p:sp>
        <p:nvSpPr>
          <p:cNvPr id="20" name="TextBox 19">
            <a:extLst>
              <a:ext uri="{FF2B5EF4-FFF2-40B4-BE49-F238E27FC236}">
                <a16:creationId xmlns:a16="http://schemas.microsoft.com/office/drawing/2014/main" id="{981E7412-6724-4838-90E6-3DCB58EB474A}"/>
              </a:ext>
            </a:extLst>
          </p:cNvPr>
          <p:cNvSpPr txBox="1"/>
          <p:nvPr/>
        </p:nvSpPr>
        <p:spPr>
          <a:xfrm>
            <a:off x="3420083" y="2660069"/>
            <a:ext cx="1460127" cy="400110"/>
          </a:xfrm>
          <a:prstGeom prst="rect">
            <a:avLst/>
          </a:prstGeom>
          <a:noFill/>
        </p:spPr>
        <p:txBody>
          <a:bodyPr wrap="square" rtlCol="0">
            <a:spAutoFit/>
          </a:bodyPr>
          <a:lstStyle/>
          <a:p>
            <a:pPr algn="ctr"/>
            <a:r>
              <a:rPr lang="en-GB" sz="2000" b="1" dirty="0">
                <a:solidFill>
                  <a:srgbClr val="00B050"/>
                </a:solidFill>
              </a:rPr>
              <a:t>martes</a:t>
            </a:r>
          </a:p>
        </p:txBody>
      </p:sp>
      <p:pic>
        <p:nvPicPr>
          <p:cNvPr id="21" name="Picture 20" descr="A green check mark on a black background&#10;&#10;Description automatically generated">
            <a:extLst>
              <a:ext uri="{FF2B5EF4-FFF2-40B4-BE49-F238E27FC236}">
                <a16:creationId xmlns:a16="http://schemas.microsoft.com/office/drawing/2014/main" id="{20D806BF-4A0A-406C-A367-92A1F5004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146" y="2064429"/>
            <a:ext cx="606931" cy="609513"/>
          </a:xfrm>
          <a:prstGeom prst="rect">
            <a:avLst/>
          </a:prstGeom>
        </p:spPr>
      </p:pic>
      <p:sp>
        <p:nvSpPr>
          <p:cNvPr id="22" name="TextBox 21">
            <a:extLst>
              <a:ext uri="{FF2B5EF4-FFF2-40B4-BE49-F238E27FC236}">
                <a16:creationId xmlns:a16="http://schemas.microsoft.com/office/drawing/2014/main" id="{EF630683-AC71-4368-8F71-AD124D410C65}"/>
              </a:ext>
            </a:extLst>
          </p:cNvPr>
          <p:cNvSpPr txBox="1"/>
          <p:nvPr/>
        </p:nvSpPr>
        <p:spPr>
          <a:xfrm>
            <a:off x="1175395" y="3018502"/>
            <a:ext cx="1460127" cy="400110"/>
          </a:xfrm>
          <a:prstGeom prst="rect">
            <a:avLst/>
          </a:prstGeom>
          <a:noFill/>
        </p:spPr>
        <p:txBody>
          <a:bodyPr wrap="square" rtlCol="0">
            <a:spAutoFit/>
          </a:bodyPr>
          <a:lstStyle/>
          <a:p>
            <a:pPr algn="ctr"/>
            <a:r>
              <a:rPr lang="en-GB" sz="2000" b="1" dirty="0" err="1">
                <a:solidFill>
                  <a:srgbClr val="00B050"/>
                </a:solidFill>
              </a:rPr>
              <a:t>viernes</a:t>
            </a:r>
            <a:endParaRPr lang="en-GB" sz="2000" b="1" dirty="0">
              <a:solidFill>
                <a:srgbClr val="00B050"/>
              </a:solidFill>
            </a:endParaRPr>
          </a:p>
        </p:txBody>
      </p:sp>
      <p:sp>
        <p:nvSpPr>
          <p:cNvPr id="23" name="TextBox 22">
            <a:extLst>
              <a:ext uri="{FF2B5EF4-FFF2-40B4-BE49-F238E27FC236}">
                <a16:creationId xmlns:a16="http://schemas.microsoft.com/office/drawing/2014/main" id="{B173CA1B-C9D2-4603-B73F-C80BDBAB5F8C}"/>
              </a:ext>
            </a:extLst>
          </p:cNvPr>
          <p:cNvSpPr txBox="1"/>
          <p:nvPr/>
        </p:nvSpPr>
        <p:spPr>
          <a:xfrm>
            <a:off x="3416484" y="3454478"/>
            <a:ext cx="1460127" cy="400110"/>
          </a:xfrm>
          <a:prstGeom prst="rect">
            <a:avLst/>
          </a:prstGeom>
          <a:noFill/>
        </p:spPr>
        <p:txBody>
          <a:bodyPr wrap="square" rtlCol="0">
            <a:spAutoFit/>
          </a:bodyPr>
          <a:lstStyle/>
          <a:p>
            <a:pPr algn="ctr"/>
            <a:r>
              <a:rPr lang="en-GB" sz="2000" b="1" dirty="0">
                <a:solidFill>
                  <a:srgbClr val="00B050"/>
                </a:solidFill>
              </a:rPr>
              <a:t>lunes</a:t>
            </a:r>
          </a:p>
        </p:txBody>
      </p:sp>
      <p:sp>
        <p:nvSpPr>
          <p:cNvPr id="24" name="TextBox 23">
            <a:extLst>
              <a:ext uri="{FF2B5EF4-FFF2-40B4-BE49-F238E27FC236}">
                <a16:creationId xmlns:a16="http://schemas.microsoft.com/office/drawing/2014/main" id="{D0C78841-4CC1-4CCF-AA12-D11BE43B0D60}"/>
              </a:ext>
            </a:extLst>
          </p:cNvPr>
          <p:cNvSpPr txBox="1"/>
          <p:nvPr/>
        </p:nvSpPr>
        <p:spPr>
          <a:xfrm>
            <a:off x="3225799" y="4768584"/>
            <a:ext cx="1460127" cy="400110"/>
          </a:xfrm>
          <a:prstGeom prst="rect">
            <a:avLst/>
          </a:prstGeom>
          <a:noFill/>
        </p:spPr>
        <p:txBody>
          <a:bodyPr wrap="square" rtlCol="0">
            <a:spAutoFit/>
          </a:bodyPr>
          <a:lstStyle/>
          <a:p>
            <a:r>
              <a:rPr lang="en-GB" sz="2000" b="1" dirty="0" err="1">
                <a:solidFill>
                  <a:srgbClr val="00B050"/>
                </a:solidFill>
              </a:rPr>
              <a:t>ebo</a:t>
            </a:r>
            <a:endParaRPr lang="en-GB" sz="2000" b="1" dirty="0">
              <a:solidFill>
                <a:srgbClr val="00B050"/>
              </a:solidFill>
            </a:endParaRPr>
          </a:p>
        </p:txBody>
      </p:sp>
      <p:sp>
        <p:nvSpPr>
          <p:cNvPr id="25" name="TextBox 24">
            <a:extLst>
              <a:ext uri="{FF2B5EF4-FFF2-40B4-BE49-F238E27FC236}">
                <a16:creationId xmlns:a16="http://schemas.microsoft.com/office/drawing/2014/main" id="{59C779DF-C99B-4857-9930-BB83700A3DD7}"/>
              </a:ext>
            </a:extLst>
          </p:cNvPr>
          <p:cNvSpPr txBox="1"/>
          <p:nvPr/>
        </p:nvSpPr>
        <p:spPr>
          <a:xfrm>
            <a:off x="3225798" y="5244195"/>
            <a:ext cx="1460127" cy="400110"/>
          </a:xfrm>
          <a:prstGeom prst="rect">
            <a:avLst/>
          </a:prstGeom>
          <a:noFill/>
        </p:spPr>
        <p:txBody>
          <a:bodyPr wrap="square" rtlCol="0">
            <a:spAutoFit/>
          </a:bodyPr>
          <a:lstStyle/>
          <a:p>
            <a:r>
              <a:rPr lang="en-GB" sz="2000" b="1" dirty="0" err="1">
                <a:solidFill>
                  <a:srgbClr val="00B050"/>
                </a:solidFill>
              </a:rPr>
              <a:t>ebes</a:t>
            </a:r>
            <a:endParaRPr lang="en-GB" sz="2000" b="1" dirty="0">
              <a:solidFill>
                <a:srgbClr val="00B050"/>
              </a:solidFill>
            </a:endParaRPr>
          </a:p>
        </p:txBody>
      </p:sp>
      <p:sp>
        <p:nvSpPr>
          <p:cNvPr id="26" name="TextBox 25">
            <a:extLst>
              <a:ext uri="{FF2B5EF4-FFF2-40B4-BE49-F238E27FC236}">
                <a16:creationId xmlns:a16="http://schemas.microsoft.com/office/drawing/2014/main" id="{1F87836D-7C7C-4E92-821C-97FA7AEE6383}"/>
              </a:ext>
            </a:extLst>
          </p:cNvPr>
          <p:cNvSpPr txBox="1"/>
          <p:nvPr/>
        </p:nvSpPr>
        <p:spPr>
          <a:xfrm>
            <a:off x="3225797" y="5682942"/>
            <a:ext cx="1460127" cy="400110"/>
          </a:xfrm>
          <a:prstGeom prst="rect">
            <a:avLst/>
          </a:prstGeom>
          <a:noFill/>
        </p:spPr>
        <p:txBody>
          <a:bodyPr wrap="square" rtlCol="0">
            <a:spAutoFit/>
          </a:bodyPr>
          <a:lstStyle/>
          <a:p>
            <a:r>
              <a:rPr lang="en-GB" sz="2000" b="1" dirty="0" err="1">
                <a:solidFill>
                  <a:srgbClr val="00B050"/>
                </a:solidFill>
              </a:rPr>
              <a:t>ebe</a:t>
            </a:r>
            <a:endParaRPr lang="en-GB" sz="2000" b="1" dirty="0">
              <a:solidFill>
                <a:srgbClr val="00B050"/>
              </a:solidFill>
            </a:endParaRPr>
          </a:p>
        </p:txBody>
      </p:sp>
      <p:pic>
        <p:nvPicPr>
          <p:cNvPr id="27" name="Picture 26" descr="A green check mark on a black background&#10;&#10;Description automatically generated">
            <a:extLst>
              <a:ext uri="{FF2B5EF4-FFF2-40B4-BE49-F238E27FC236}">
                <a16:creationId xmlns:a16="http://schemas.microsoft.com/office/drawing/2014/main" id="{1BE6BA36-2785-4702-A1D5-8145398C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80" y="2495073"/>
            <a:ext cx="606931" cy="609513"/>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F45F0F6E-0EA7-491D-A271-6D6696184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272" y="3322654"/>
            <a:ext cx="606931" cy="609513"/>
          </a:xfrm>
          <a:prstGeom prst="rect">
            <a:avLst/>
          </a:prstGeom>
        </p:spPr>
      </p:pic>
      <p:pic>
        <p:nvPicPr>
          <p:cNvPr id="29" name="Picture 28" descr="A green check mark on a black background&#10;&#10;Description automatically generated">
            <a:extLst>
              <a:ext uri="{FF2B5EF4-FFF2-40B4-BE49-F238E27FC236}">
                <a16:creationId xmlns:a16="http://schemas.microsoft.com/office/drawing/2014/main" id="{676F4DD2-5342-4437-95AF-ED27DF3AD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814" y="3704861"/>
            <a:ext cx="606931" cy="609513"/>
          </a:xfrm>
          <a:prstGeom prst="rect">
            <a:avLst/>
          </a:prstGeom>
        </p:spPr>
      </p:pic>
      <p:sp>
        <p:nvSpPr>
          <p:cNvPr id="30" name="TextBox 29">
            <a:extLst>
              <a:ext uri="{FF2B5EF4-FFF2-40B4-BE49-F238E27FC236}">
                <a16:creationId xmlns:a16="http://schemas.microsoft.com/office/drawing/2014/main" id="{217980D2-4928-46FA-819F-6EE17CF01322}"/>
              </a:ext>
            </a:extLst>
          </p:cNvPr>
          <p:cNvSpPr txBox="1"/>
          <p:nvPr/>
        </p:nvSpPr>
        <p:spPr>
          <a:xfrm>
            <a:off x="7923745" y="4844772"/>
            <a:ext cx="1460127" cy="400110"/>
          </a:xfrm>
          <a:prstGeom prst="rect">
            <a:avLst/>
          </a:prstGeom>
          <a:noFill/>
        </p:spPr>
        <p:txBody>
          <a:bodyPr wrap="square" rtlCol="0">
            <a:spAutoFit/>
          </a:bodyPr>
          <a:lstStyle/>
          <a:p>
            <a:r>
              <a:rPr lang="en-GB" sz="2000" b="1" dirty="0">
                <a:solidFill>
                  <a:srgbClr val="00B050"/>
                </a:solidFill>
              </a:rPr>
              <a:t>money</a:t>
            </a:r>
          </a:p>
        </p:txBody>
      </p:sp>
      <p:sp>
        <p:nvSpPr>
          <p:cNvPr id="31" name="TextBox 30">
            <a:extLst>
              <a:ext uri="{FF2B5EF4-FFF2-40B4-BE49-F238E27FC236}">
                <a16:creationId xmlns:a16="http://schemas.microsoft.com/office/drawing/2014/main" id="{CBB80DC5-40AA-4CD4-8190-D14C484C1F0A}"/>
              </a:ext>
            </a:extLst>
          </p:cNvPr>
          <p:cNvSpPr txBox="1"/>
          <p:nvPr/>
        </p:nvSpPr>
        <p:spPr>
          <a:xfrm>
            <a:off x="7923744" y="5299776"/>
            <a:ext cx="1460127" cy="400110"/>
          </a:xfrm>
          <a:prstGeom prst="rect">
            <a:avLst/>
          </a:prstGeom>
          <a:noFill/>
        </p:spPr>
        <p:txBody>
          <a:bodyPr wrap="square" rtlCol="0">
            <a:spAutoFit/>
          </a:bodyPr>
          <a:lstStyle/>
          <a:p>
            <a:r>
              <a:rPr lang="en-GB" sz="2000" b="1" dirty="0">
                <a:solidFill>
                  <a:srgbClr val="00B050"/>
                </a:solidFill>
              </a:rPr>
              <a:t>time</a:t>
            </a:r>
          </a:p>
        </p:txBody>
      </p:sp>
      <p:sp>
        <p:nvSpPr>
          <p:cNvPr id="32" name="TextBox 31">
            <a:extLst>
              <a:ext uri="{FF2B5EF4-FFF2-40B4-BE49-F238E27FC236}">
                <a16:creationId xmlns:a16="http://schemas.microsoft.com/office/drawing/2014/main" id="{F1B65F6A-879C-48F1-8254-9AFB5344162F}"/>
              </a:ext>
            </a:extLst>
          </p:cNvPr>
          <p:cNvSpPr txBox="1"/>
          <p:nvPr/>
        </p:nvSpPr>
        <p:spPr>
          <a:xfrm>
            <a:off x="7923744" y="5817503"/>
            <a:ext cx="1460127" cy="400110"/>
          </a:xfrm>
          <a:prstGeom prst="rect">
            <a:avLst/>
          </a:prstGeom>
          <a:noFill/>
        </p:spPr>
        <p:txBody>
          <a:bodyPr wrap="square" rtlCol="0">
            <a:spAutoFit/>
          </a:bodyPr>
          <a:lstStyle/>
          <a:p>
            <a:r>
              <a:rPr lang="en-GB" sz="2000" b="1" dirty="0">
                <a:solidFill>
                  <a:srgbClr val="00B050"/>
                </a:solidFill>
              </a:rPr>
              <a:t>together</a:t>
            </a:r>
          </a:p>
        </p:txBody>
      </p:sp>
      <p:sp>
        <p:nvSpPr>
          <p:cNvPr id="33" name="TextBox 32">
            <a:extLst>
              <a:ext uri="{FF2B5EF4-FFF2-40B4-BE49-F238E27FC236}">
                <a16:creationId xmlns:a16="http://schemas.microsoft.com/office/drawing/2014/main" id="{917EF5D1-C3EA-4307-AE25-36BCBA725378}"/>
              </a:ext>
            </a:extLst>
          </p:cNvPr>
          <p:cNvSpPr txBox="1"/>
          <p:nvPr/>
        </p:nvSpPr>
        <p:spPr>
          <a:xfrm>
            <a:off x="10459887" y="4844772"/>
            <a:ext cx="1460127" cy="400110"/>
          </a:xfrm>
          <a:prstGeom prst="rect">
            <a:avLst/>
          </a:prstGeom>
          <a:noFill/>
        </p:spPr>
        <p:txBody>
          <a:bodyPr wrap="square" rtlCol="0">
            <a:spAutoFit/>
          </a:bodyPr>
          <a:lstStyle/>
          <a:p>
            <a:r>
              <a:rPr lang="en-GB" sz="2000" b="1" dirty="0">
                <a:solidFill>
                  <a:srgbClr val="00B050"/>
                </a:solidFill>
              </a:rPr>
              <a:t>floor</a:t>
            </a:r>
          </a:p>
        </p:txBody>
      </p:sp>
      <p:sp>
        <p:nvSpPr>
          <p:cNvPr id="34" name="TextBox 33">
            <a:extLst>
              <a:ext uri="{FF2B5EF4-FFF2-40B4-BE49-F238E27FC236}">
                <a16:creationId xmlns:a16="http://schemas.microsoft.com/office/drawing/2014/main" id="{FA8300EE-9EF0-4885-A739-162C6820C9D8}"/>
              </a:ext>
            </a:extLst>
          </p:cNvPr>
          <p:cNvSpPr txBox="1"/>
          <p:nvPr/>
        </p:nvSpPr>
        <p:spPr>
          <a:xfrm>
            <a:off x="10435052" y="5311505"/>
            <a:ext cx="1460127" cy="400110"/>
          </a:xfrm>
          <a:prstGeom prst="rect">
            <a:avLst/>
          </a:prstGeom>
          <a:noFill/>
        </p:spPr>
        <p:txBody>
          <a:bodyPr wrap="square" rtlCol="0">
            <a:spAutoFit/>
          </a:bodyPr>
          <a:lstStyle/>
          <a:p>
            <a:r>
              <a:rPr lang="en-GB" sz="2000" b="1" dirty="0">
                <a:solidFill>
                  <a:srgbClr val="00B050"/>
                </a:solidFill>
              </a:rPr>
              <a:t>to</a:t>
            </a:r>
          </a:p>
        </p:txBody>
      </p:sp>
      <p:sp>
        <p:nvSpPr>
          <p:cNvPr id="35" name="TextBox 34">
            <a:extLst>
              <a:ext uri="{FF2B5EF4-FFF2-40B4-BE49-F238E27FC236}">
                <a16:creationId xmlns:a16="http://schemas.microsoft.com/office/drawing/2014/main" id="{36ACC67E-7CA0-4760-8038-0CBDC600B469}"/>
              </a:ext>
            </a:extLst>
          </p:cNvPr>
          <p:cNvSpPr txBox="1"/>
          <p:nvPr/>
        </p:nvSpPr>
        <p:spPr>
          <a:xfrm>
            <a:off x="10435051" y="5776229"/>
            <a:ext cx="1460127" cy="400110"/>
          </a:xfrm>
          <a:prstGeom prst="rect">
            <a:avLst/>
          </a:prstGeom>
          <a:noFill/>
        </p:spPr>
        <p:txBody>
          <a:bodyPr wrap="square" rtlCol="0">
            <a:spAutoFit/>
          </a:bodyPr>
          <a:lstStyle/>
          <a:p>
            <a:r>
              <a:rPr lang="en-GB" sz="2000" b="1" dirty="0">
                <a:solidFill>
                  <a:srgbClr val="00B050"/>
                </a:solidFill>
              </a:rPr>
              <a:t>alone</a:t>
            </a:r>
          </a:p>
        </p:txBody>
      </p:sp>
    </p:spTree>
    <p:extLst>
      <p:ext uri="{BB962C8B-B14F-4D97-AF65-F5344CB8AC3E}">
        <p14:creationId xmlns:p14="http://schemas.microsoft.com/office/powerpoint/2010/main" val="39246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P spid="24" grpId="0"/>
      <p:bldP spid="25" grpId="0"/>
      <p:bldP spid="26" grpId="0"/>
      <p:bldP spid="30" grpId="0"/>
      <p:bldP spid="31" grpId="0"/>
      <p:bldP spid="32" grpId="0"/>
      <p:bldP spid="33" grpId="0"/>
      <p:bldP spid="3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0286" y="2921168"/>
            <a:ext cx="112280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a:ea typeface="+mn-ea"/>
                <a:cs typeface="Calibri" panose="020F0502020204030204" pitchFamily="34" charset="0"/>
              </a:rPr>
              <a:t>Doy libros a un </a:t>
            </a:r>
            <a:r>
              <a:rPr kumimoji="0" lang="es-CO" sz="60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co</a:t>
            </a:r>
            <a:r>
              <a:rPr kumimoji="0" lang="es-CO" sz="6000" b="0" i="0" u="none" strike="noStrike" kern="1200" cap="none" spc="0" normalizeH="0" baseline="0" noProof="0" dirty="0">
                <a:ln>
                  <a:noFill/>
                </a:ln>
                <a:effectLst/>
                <a:uLnTx/>
                <a:uFillTx/>
                <a:latin typeface="Century Gothic"/>
                <a:ea typeface="+mn-ea"/>
                <a:cs typeface="Calibri" panose="020F0502020204030204" pitchFamily="34" charset="0"/>
              </a:rPr>
              <a:t>mpañero.</a:t>
            </a:r>
          </a:p>
        </p:txBody>
      </p:sp>
      <p:sp>
        <p:nvSpPr>
          <p:cNvPr id="13" name="TextBox 12"/>
          <p:cNvSpPr txBox="1"/>
          <p:nvPr/>
        </p:nvSpPr>
        <p:spPr>
          <a:xfrm>
            <a:off x="980285" y="3884626"/>
            <a:ext cx="7960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I </a:t>
            </a:r>
            <a:r>
              <a:rPr kumimoji="0" lang="es-CO" sz="4400" b="0" i="0" u="none" strike="noStrike" kern="1200" cap="none" spc="0" normalizeH="0" baseline="0" noProof="0" dirty="0" err="1">
                <a:ln>
                  <a:noFill/>
                </a:ln>
                <a:effectLst/>
                <a:uLnTx/>
                <a:uFillTx/>
                <a:latin typeface="Century Gothic"/>
                <a:ea typeface="+mn-ea"/>
                <a:cs typeface="Calibri" panose="020F0502020204030204" pitchFamily="34" charset="0"/>
              </a:rPr>
              <a:t>give</a:t>
            </a: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 </a:t>
            </a:r>
            <a:r>
              <a:rPr kumimoji="0" lang="es-CO" sz="4400" b="0" i="0" u="none" strike="noStrike" kern="1200" cap="none" spc="0" normalizeH="0" baseline="0" noProof="0" dirty="0" err="1">
                <a:ln>
                  <a:noFill/>
                </a:ln>
                <a:effectLst/>
                <a:uLnTx/>
                <a:uFillTx/>
                <a:latin typeface="Century Gothic"/>
                <a:ea typeface="+mn-ea"/>
                <a:cs typeface="Calibri" panose="020F0502020204030204" pitchFamily="34" charset="0"/>
              </a:rPr>
              <a:t>books</a:t>
            </a: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 to a </a:t>
            </a:r>
            <a:r>
              <a:rPr kumimoji="0" lang="es-CO" sz="4400" b="0" i="0" u="none" strike="noStrike" kern="1200" cap="none" spc="0" normalizeH="0" baseline="0" noProof="0" dirty="0" err="1">
                <a:ln>
                  <a:noFill/>
                </a:ln>
                <a:effectLst/>
                <a:uLnTx/>
                <a:uFillTx/>
                <a:latin typeface="Century Gothic"/>
                <a:ea typeface="+mn-ea"/>
                <a:cs typeface="Calibri" panose="020F0502020204030204" pitchFamily="34" charset="0"/>
              </a:rPr>
              <a:t>classmate</a:t>
            </a: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a:t>
            </a:r>
          </a:p>
        </p:txBody>
      </p:sp>
      <p:sp>
        <p:nvSpPr>
          <p:cNvPr id="16" name="Action Button: Custom 15">
            <a:hlinkClick r:id="" action="ppaction://noaction" highlightClick="1">
              <a:snd r:embed="rId3" name="doy libros a un companero.wav"/>
            </a:hlinkClick>
          </p:cNvPr>
          <p:cNvSpPr/>
          <p:nvPr/>
        </p:nvSpPr>
        <p:spPr>
          <a:xfrm>
            <a:off x="980285" y="2049487"/>
            <a:ext cx="468000" cy="432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38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entury Gothic"/>
                <a:ea typeface="+mn-ea"/>
                <a:cs typeface="+mn-cs"/>
              </a:rPr>
              <a:t>[co]</a:t>
            </a:r>
          </a:p>
        </p:txBody>
      </p:sp>
      <p:sp>
        <p:nvSpPr>
          <p:cNvPr id="2" name="Title 1"/>
          <p:cNvSpPr>
            <a:spLocks noGrp="1"/>
          </p:cNvSpPr>
          <p:nvPr>
            <p:ph type="title"/>
          </p:nvPr>
        </p:nvSpPr>
        <p:spPr/>
        <p:txBody>
          <a:bodyPr>
            <a:normAutofit/>
          </a:bodyPr>
          <a:lstStyle/>
          <a:p>
            <a:r>
              <a:rPr kumimoji="0" lang="en-GB" sz="2800" b="1" i="1" u="none" strike="noStrike" kern="1200" cap="none" spc="0" normalizeH="0" baseline="0" noProof="0">
                <a:ln>
                  <a:noFill/>
                </a:ln>
                <a:effectLst/>
                <a:uLnTx/>
                <a:uFillTx/>
                <a:latin typeface="Century Gothic" panose="020B0502020202020204" pitchFamily="34" charset="0"/>
                <a:ea typeface="+mj-ea"/>
                <a:cs typeface="+mj-cs"/>
              </a:rPr>
              <a:t>¿</a:t>
            </a:r>
            <a:r>
              <a:rPr kumimoji="0" lang="en-GB" sz="2800" b="1" i="0" u="none" strike="noStrike" kern="1200" cap="none" spc="0" normalizeH="0" baseline="0" noProof="0">
                <a:ln>
                  <a:noFill/>
                </a:ln>
                <a:effectLst/>
                <a:uLnTx/>
                <a:uFillTx/>
                <a:latin typeface="Century Gothic" panose="020B0502020202020204" pitchFamily="34" charset="0"/>
                <a:ea typeface="+mj-ea"/>
                <a:cs typeface="+mj-cs"/>
              </a:rPr>
              <a:t>[CA], [CO] o [CU]?</a:t>
            </a:r>
            <a:endParaRPr lang="en-GB" sz="2800" dirty="0"/>
          </a:p>
        </p:txBody>
      </p:sp>
      <p:sp>
        <p:nvSpPr>
          <p:cNvPr id="10" name="TextBox 9">
            <a:extLst>
              <a:ext uri="{FF2B5EF4-FFF2-40B4-BE49-F238E27FC236}">
                <a16:creationId xmlns:a16="http://schemas.microsoft.com/office/drawing/2014/main" id="{DB2DA7B8-20E1-4FE3-BB9D-3A5BAD51E768}"/>
              </a:ext>
            </a:extLst>
          </p:cNvPr>
          <p:cNvSpPr txBox="1"/>
          <p:nvPr/>
        </p:nvSpPr>
        <p:spPr>
          <a:xfrm>
            <a:off x="118204" y="1047315"/>
            <a:ext cx="10099883" cy="461665"/>
          </a:xfrm>
          <a:prstGeom prst="rect">
            <a:avLst/>
          </a:prstGeom>
          <a:noFill/>
        </p:spPr>
        <p:txBody>
          <a:bodyPr wrap="square">
            <a:spAutoFit/>
          </a:bodyPr>
          <a:lstStyle/>
          <a:p>
            <a:r>
              <a:rPr kumimoji="0" lang="en-GB" sz="2400" b="1" u="none" strike="noStrike" kern="1200" cap="none" spc="0" normalizeH="0" baseline="0" noProof="0" dirty="0" err="1">
                <a:ln>
                  <a:noFill/>
                </a:ln>
                <a:effectLst/>
                <a:uLnTx/>
                <a:uFillTx/>
                <a:latin typeface="Century Gothic" panose="020B0502020202020204" pitchFamily="34" charset="0"/>
                <a:ea typeface="+mj-ea"/>
                <a:cs typeface="+mj-cs"/>
              </a:rPr>
              <a:t>Escucha</a:t>
            </a:r>
            <a:r>
              <a:rPr kumimoji="0" lang="en-GB" sz="2400" b="1" u="none" strike="noStrike" kern="1200" cap="none" spc="0" normalizeH="0" baseline="0" noProof="0" dirty="0">
                <a:ln>
                  <a:noFill/>
                </a:ln>
                <a:effectLst/>
                <a:uLnTx/>
                <a:uFillTx/>
                <a:latin typeface="Century Gothic" panose="020B0502020202020204" pitchFamily="34" charset="0"/>
                <a:ea typeface="+mj-ea"/>
                <a:cs typeface="+mj-cs"/>
              </a:rPr>
              <a:t>. Escribe [ca], [co] o [cu].</a:t>
            </a:r>
            <a:endParaRPr lang="en-GB" sz="2400" dirty="0"/>
          </a:p>
        </p:txBody>
      </p:sp>
      <p:sp>
        <p:nvSpPr>
          <p:cNvPr id="11" name="Rounded Rectangle 11">
            <a:extLst>
              <a:ext uri="{FF2B5EF4-FFF2-40B4-BE49-F238E27FC236}">
                <a16:creationId xmlns:a16="http://schemas.microsoft.com/office/drawing/2014/main" id="{EB9A49DE-00C8-4C82-9464-0272144E8710}"/>
              </a:ext>
            </a:extLst>
          </p:cNvPr>
          <p:cNvSpPr/>
          <p:nvPr/>
        </p:nvSpPr>
        <p:spPr>
          <a:xfrm>
            <a:off x="10479505" y="136426"/>
            <a:ext cx="1376449"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6479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GB" sz="2800" b="1" i="1" u="none" strike="noStrike" kern="1200" cap="none" spc="0" normalizeH="0" baseline="0" noProof="0">
                <a:ln>
                  <a:noFill/>
                </a:ln>
                <a:effectLst/>
                <a:uLnTx/>
                <a:uFillTx/>
                <a:latin typeface="Century Gothic" panose="020B0502020202020204" pitchFamily="34" charset="0"/>
                <a:ea typeface="+mj-ea"/>
                <a:cs typeface="+mj-cs"/>
              </a:rPr>
              <a:t>¿</a:t>
            </a:r>
            <a:r>
              <a:rPr kumimoji="0" lang="en-GB" sz="2800" b="1" i="0" u="none" strike="noStrike" kern="1200" cap="none" spc="0" normalizeH="0" baseline="0" noProof="0">
                <a:ln>
                  <a:noFill/>
                </a:ln>
                <a:effectLst/>
                <a:uLnTx/>
                <a:uFillTx/>
                <a:latin typeface="Century Gothic" panose="020B0502020202020204" pitchFamily="34" charset="0"/>
                <a:ea typeface="+mj-ea"/>
                <a:cs typeface="+mj-cs"/>
              </a:rPr>
              <a:t>[CA], [CO] o [CU]?</a:t>
            </a:r>
            <a:endParaRPr lang="en-GB" sz="2800" dirty="0"/>
          </a:p>
        </p:txBody>
      </p:sp>
      <p:sp>
        <p:nvSpPr>
          <p:cNvPr id="10" name="TextBox 9">
            <a:extLst>
              <a:ext uri="{FF2B5EF4-FFF2-40B4-BE49-F238E27FC236}">
                <a16:creationId xmlns:a16="http://schemas.microsoft.com/office/drawing/2014/main" id="{DB2DA7B8-20E1-4FE3-BB9D-3A5BAD51E768}"/>
              </a:ext>
            </a:extLst>
          </p:cNvPr>
          <p:cNvSpPr txBox="1"/>
          <p:nvPr/>
        </p:nvSpPr>
        <p:spPr>
          <a:xfrm>
            <a:off x="118204" y="1047315"/>
            <a:ext cx="10099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Escribe [ca], [co] o [cu].</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Rounded Rectangle 11">
            <a:extLst>
              <a:ext uri="{FF2B5EF4-FFF2-40B4-BE49-F238E27FC236}">
                <a16:creationId xmlns:a16="http://schemas.microsoft.com/office/drawing/2014/main" id="{EB9A49DE-00C8-4C82-9464-0272144E8710}"/>
              </a:ext>
            </a:extLst>
          </p:cNvPr>
          <p:cNvSpPr/>
          <p:nvPr/>
        </p:nvSpPr>
        <p:spPr>
          <a:xfrm>
            <a:off x="10479505" y="136426"/>
            <a:ext cx="1376449"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B4708FE-47A0-4E46-A7AE-ACE5F1FAD5EB}"/>
              </a:ext>
            </a:extLst>
          </p:cNvPr>
          <p:cNvSpPr txBox="1"/>
          <p:nvPr/>
        </p:nvSpPr>
        <p:spPr>
          <a:xfrm>
            <a:off x="1595621" y="1942321"/>
            <a:ext cx="2321285"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entury Gothic"/>
                <a:ea typeface="+mn-ea"/>
                <a:cs typeface="+mn-cs"/>
              </a:rPr>
              <a:t>[co] [ca]</a:t>
            </a:r>
          </a:p>
        </p:txBody>
      </p:sp>
      <p:sp>
        <p:nvSpPr>
          <p:cNvPr id="16" name="TextBox 15">
            <a:extLst>
              <a:ext uri="{FF2B5EF4-FFF2-40B4-BE49-F238E27FC236}">
                <a16:creationId xmlns:a16="http://schemas.microsoft.com/office/drawing/2014/main" id="{1E5AFC42-AF8E-4AFC-BB3A-C575F96E343C}"/>
              </a:ext>
            </a:extLst>
          </p:cNvPr>
          <p:cNvSpPr txBox="1"/>
          <p:nvPr/>
        </p:nvSpPr>
        <p:spPr>
          <a:xfrm>
            <a:off x="813852" y="2862340"/>
            <a:ext cx="11378148"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La hermana pasa tiempo </a:t>
            </a:r>
            <a:r>
              <a:rPr kumimoji="0" lang="es-CO" sz="44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co</a:t>
            </a: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n</a:t>
            </a:r>
            <a:r>
              <a:rPr kumimoji="0" lang="es-CO" sz="4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 </a:t>
            </a: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un amigo en la </a:t>
            </a:r>
            <a:r>
              <a:rPr kumimoji="0" lang="es-CO" sz="44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ca</a:t>
            </a:r>
            <a:r>
              <a:rPr kumimoji="0" lang="es-CO" sz="4400" b="0" i="0" u="none" strike="noStrike" kern="1200" cap="none" spc="0" normalizeH="0" baseline="0" noProof="0" dirty="0">
                <a:ln>
                  <a:noFill/>
                </a:ln>
                <a:effectLst/>
                <a:uLnTx/>
                <a:uFillTx/>
                <a:latin typeface="Century Gothic"/>
                <a:ea typeface="+mn-ea"/>
                <a:cs typeface="Calibri" panose="020F0502020204030204" pitchFamily="34" charset="0"/>
              </a:rPr>
              <a:t>lle.</a:t>
            </a:r>
          </a:p>
        </p:txBody>
      </p:sp>
      <p:sp>
        <p:nvSpPr>
          <p:cNvPr id="17" name="Action Button: Custom 15">
            <a:hlinkClick r:id="" action="ppaction://noaction" highlightClick="1">
              <a:snd r:embed="rId3" name="la hermana pasa tiempo con un amigo en la calle.wav"/>
            </a:hlinkClick>
            <a:extLst>
              <a:ext uri="{FF2B5EF4-FFF2-40B4-BE49-F238E27FC236}">
                <a16:creationId xmlns:a16="http://schemas.microsoft.com/office/drawing/2014/main" id="{90218E98-67B2-4869-B46A-E799757358AA}"/>
              </a:ext>
            </a:extLst>
          </p:cNvPr>
          <p:cNvSpPr/>
          <p:nvPr/>
        </p:nvSpPr>
        <p:spPr>
          <a:xfrm>
            <a:off x="980285" y="2049487"/>
            <a:ext cx="468000" cy="432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pic>
        <p:nvPicPr>
          <p:cNvPr id="20" name="Picture 19">
            <a:extLst>
              <a:ext uri="{FF2B5EF4-FFF2-40B4-BE49-F238E27FC236}">
                <a16:creationId xmlns:a16="http://schemas.microsoft.com/office/drawing/2014/main" id="{E757E4C3-AA57-4678-940D-61A3A157B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806" y="1884342"/>
            <a:ext cx="522871" cy="544657"/>
          </a:xfrm>
          <a:prstGeom prst="rect">
            <a:avLst/>
          </a:prstGeom>
        </p:spPr>
      </p:pic>
      <p:sp>
        <p:nvSpPr>
          <p:cNvPr id="21" name="TextBox 20">
            <a:extLst>
              <a:ext uri="{FF2B5EF4-FFF2-40B4-BE49-F238E27FC236}">
                <a16:creationId xmlns:a16="http://schemas.microsoft.com/office/drawing/2014/main" id="{BB007FED-5577-4C3D-A751-4A86E05A7028}"/>
              </a:ext>
            </a:extLst>
          </p:cNvPr>
          <p:cNvSpPr txBox="1"/>
          <p:nvPr/>
        </p:nvSpPr>
        <p:spPr>
          <a:xfrm>
            <a:off x="813852" y="4357985"/>
            <a:ext cx="1220832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dirty="0">
                <a:ln>
                  <a:noFill/>
                </a:ln>
                <a:effectLst/>
                <a:uLnTx/>
                <a:uFillTx/>
                <a:latin typeface="Century Gothic"/>
                <a:ea typeface="+mn-ea"/>
                <a:cs typeface="Calibri" panose="020F0502020204030204" pitchFamily="34" charset="0"/>
              </a:rPr>
              <a:t>The sister spends time with a (male) friend in the street.</a:t>
            </a:r>
          </a:p>
        </p:txBody>
      </p:sp>
    </p:spTree>
    <p:extLst>
      <p:ext uri="{BB962C8B-B14F-4D97-AF65-F5344CB8AC3E}">
        <p14:creationId xmlns:p14="http://schemas.microsoft.com/office/powerpoint/2010/main" val="38145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38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entury Gothic"/>
                <a:ea typeface="+mn-ea"/>
                <a:cs typeface="+mn-cs"/>
              </a:rPr>
              <a:t>[co]</a:t>
            </a:r>
          </a:p>
        </p:txBody>
      </p:sp>
      <p:sp>
        <p:nvSpPr>
          <p:cNvPr id="2" name="Title 1"/>
          <p:cNvSpPr>
            <a:spLocks noGrp="1"/>
          </p:cNvSpPr>
          <p:nvPr>
            <p:ph type="title"/>
          </p:nvPr>
        </p:nvSpPr>
        <p:spPr/>
        <p:txBody>
          <a:bodyPr>
            <a:normAutofit/>
          </a:bodyPr>
          <a:lstStyle/>
          <a:p>
            <a:r>
              <a:rPr kumimoji="0" lang="en-GB" sz="2800" b="1" i="1" u="none" strike="noStrike" kern="1200" cap="none" spc="0" normalizeH="0" baseline="0" noProof="0">
                <a:ln>
                  <a:noFill/>
                </a:ln>
                <a:effectLst/>
                <a:uLnTx/>
                <a:uFillTx/>
                <a:latin typeface="Century Gothic" panose="020B0502020202020204" pitchFamily="34" charset="0"/>
                <a:ea typeface="+mj-ea"/>
                <a:cs typeface="+mj-cs"/>
              </a:rPr>
              <a:t>¿</a:t>
            </a:r>
            <a:r>
              <a:rPr kumimoji="0" lang="en-GB" sz="2800" b="1" i="0" u="none" strike="noStrike" kern="1200" cap="none" spc="0" normalizeH="0" baseline="0" noProof="0">
                <a:ln>
                  <a:noFill/>
                </a:ln>
                <a:effectLst/>
                <a:uLnTx/>
                <a:uFillTx/>
                <a:latin typeface="Century Gothic" panose="020B0502020202020204" pitchFamily="34" charset="0"/>
                <a:ea typeface="+mj-ea"/>
                <a:cs typeface="+mj-cs"/>
              </a:rPr>
              <a:t>[CA], [CO] o [CU]?</a:t>
            </a:r>
            <a:endParaRPr lang="en-GB" sz="2800" dirty="0"/>
          </a:p>
        </p:txBody>
      </p:sp>
      <p:sp>
        <p:nvSpPr>
          <p:cNvPr id="10" name="TextBox 9">
            <a:extLst>
              <a:ext uri="{FF2B5EF4-FFF2-40B4-BE49-F238E27FC236}">
                <a16:creationId xmlns:a16="http://schemas.microsoft.com/office/drawing/2014/main" id="{DB2DA7B8-20E1-4FE3-BB9D-3A5BAD51E768}"/>
              </a:ext>
            </a:extLst>
          </p:cNvPr>
          <p:cNvSpPr txBox="1"/>
          <p:nvPr/>
        </p:nvSpPr>
        <p:spPr>
          <a:xfrm>
            <a:off x="118204" y="1047315"/>
            <a:ext cx="10099883" cy="461665"/>
          </a:xfrm>
          <a:prstGeom prst="rect">
            <a:avLst/>
          </a:prstGeom>
          <a:noFill/>
        </p:spPr>
        <p:txBody>
          <a:bodyPr wrap="square">
            <a:spAutoFit/>
          </a:bodyPr>
          <a:lstStyle/>
          <a:p>
            <a:r>
              <a:rPr kumimoji="0" lang="en-GB" sz="2400" b="1" u="none" strike="noStrike" kern="1200" cap="none" spc="0" normalizeH="0" baseline="0" noProof="0" dirty="0" err="1">
                <a:ln>
                  <a:noFill/>
                </a:ln>
                <a:effectLst/>
                <a:uLnTx/>
                <a:uFillTx/>
                <a:latin typeface="Century Gothic" panose="020B0502020202020204" pitchFamily="34" charset="0"/>
                <a:ea typeface="+mj-ea"/>
                <a:cs typeface="+mj-cs"/>
              </a:rPr>
              <a:t>Escucha</a:t>
            </a:r>
            <a:r>
              <a:rPr kumimoji="0" lang="en-GB" sz="2400" b="1" u="none" strike="noStrike" kern="1200" cap="none" spc="0" normalizeH="0" baseline="0" noProof="0" dirty="0">
                <a:ln>
                  <a:noFill/>
                </a:ln>
                <a:effectLst/>
                <a:uLnTx/>
                <a:uFillTx/>
                <a:latin typeface="Century Gothic" panose="020B0502020202020204" pitchFamily="34" charset="0"/>
                <a:ea typeface="+mj-ea"/>
                <a:cs typeface="+mj-cs"/>
              </a:rPr>
              <a:t>. Escribe [ca], [co] o [cu].</a:t>
            </a:r>
            <a:endParaRPr lang="en-GB" sz="2400" dirty="0"/>
          </a:p>
        </p:txBody>
      </p:sp>
      <p:sp>
        <p:nvSpPr>
          <p:cNvPr id="11" name="Rounded Rectangle 11">
            <a:extLst>
              <a:ext uri="{FF2B5EF4-FFF2-40B4-BE49-F238E27FC236}">
                <a16:creationId xmlns:a16="http://schemas.microsoft.com/office/drawing/2014/main" id="{EB9A49DE-00C8-4C82-9464-0272144E8710}"/>
              </a:ext>
            </a:extLst>
          </p:cNvPr>
          <p:cNvSpPr/>
          <p:nvPr/>
        </p:nvSpPr>
        <p:spPr>
          <a:xfrm>
            <a:off x="10479505" y="136426"/>
            <a:ext cx="1376449"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ACB946FB-7EF0-4787-8C80-7F38E77EE096}"/>
              </a:ext>
            </a:extLst>
          </p:cNvPr>
          <p:cNvSpPr txBox="1"/>
          <p:nvPr/>
        </p:nvSpPr>
        <p:spPr>
          <a:xfrm>
            <a:off x="693821" y="2629019"/>
            <a:ext cx="12208327"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effectLst/>
                <a:uLnTx/>
                <a:uFillTx/>
                <a:latin typeface="Century Gothic"/>
                <a:ea typeface="+mn-ea"/>
                <a:cs typeface="Calibri" panose="020F0502020204030204" pitchFamily="34" charset="0"/>
              </a:rPr>
              <a:t>La madre quiere un </a:t>
            </a:r>
            <a:r>
              <a:rPr kumimoji="0" lang="es-CO" sz="48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co</a:t>
            </a:r>
            <a:r>
              <a:rPr kumimoji="0" lang="es-CO" sz="4800" b="0" i="0" u="none" strike="noStrike" kern="1200" cap="none" spc="0" normalizeH="0" baseline="0" noProof="0" dirty="0">
                <a:ln>
                  <a:noFill/>
                </a:ln>
                <a:effectLst/>
                <a:uLnTx/>
                <a:uFillTx/>
                <a:latin typeface="Century Gothic"/>
                <a:ea typeface="+mn-ea"/>
                <a:cs typeface="Calibri" panose="020F0502020204030204" pitchFamily="34" charset="0"/>
              </a:rPr>
              <a:t>che blan</a:t>
            </a:r>
            <a:r>
              <a:rPr kumimoji="0" lang="es-CO" sz="48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rPr>
              <a:t>co</a:t>
            </a:r>
            <a:r>
              <a:rPr kumimoji="0" lang="es-CO" sz="4800" b="0" i="0" u="none" strike="noStrike" kern="1200" cap="none" spc="0" normalizeH="0" baseline="0" noProof="0" dirty="0">
                <a:ln>
                  <a:noFill/>
                </a:ln>
                <a:effectLst/>
                <a:uLnTx/>
                <a:uFillTx/>
                <a:latin typeface="Century Gothic"/>
                <a:ea typeface="+mn-ea"/>
                <a:cs typeface="Calibri" panose="020F0502020204030204" pitchFamily="34" charset="0"/>
              </a:rPr>
              <a:t>.</a:t>
            </a:r>
          </a:p>
        </p:txBody>
      </p:sp>
      <p:sp>
        <p:nvSpPr>
          <p:cNvPr id="14" name="TextBox 13">
            <a:extLst>
              <a:ext uri="{FF2B5EF4-FFF2-40B4-BE49-F238E27FC236}">
                <a16:creationId xmlns:a16="http://schemas.microsoft.com/office/drawing/2014/main" id="{675E66D4-EE49-4185-8AA7-2651142F8027}"/>
              </a:ext>
            </a:extLst>
          </p:cNvPr>
          <p:cNvSpPr txBox="1"/>
          <p:nvPr/>
        </p:nvSpPr>
        <p:spPr>
          <a:xfrm>
            <a:off x="693822" y="3768849"/>
            <a:ext cx="1220832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err="1">
                <a:ln>
                  <a:noFill/>
                </a:ln>
                <a:effectLst/>
                <a:uLnTx/>
                <a:uFillTx/>
                <a:latin typeface="Century Gothic"/>
                <a:ea typeface="+mn-ea"/>
                <a:cs typeface="Calibri" panose="020F0502020204030204" pitchFamily="34" charset="0"/>
              </a:rPr>
              <a:t>The</a:t>
            </a:r>
            <a:r>
              <a:rPr kumimoji="0" lang="es-CO" sz="3600" b="0" i="0" u="none" strike="noStrike" kern="1200" cap="none" spc="0" normalizeH="0" baseline="0" noProof="0" dirty="0">
                <a:ln>
                  <a:noFill/>
                </a:ln>
                <a:effectLst/>
                <a:uLnTx/>
                <a:uFillTx/>
                <a:latin typeface="Century Gothic"/>
                <a:ea typeface="+mn-ea"/>
                <a:cs typeface="Calibri" panose="020F0502020204030204" pitchFamily="34" charset="0"/>
              </a:rPr>
              <a:t> </a:t>
            </a:r>
            <a:r>
              <a:rPr kumimoji="0" lang="es-CO" sz="3600" b="0" i="0" u="none" strike="noStrike" kern="1200" cap="none" spc="0" normalizeH="0" baseline="0" noProof="0" dirty="0" err="1">
                <a:ln>
                  <a:noFill/>
                </a:ln>
                <a:effectLst/>
                <a:uLnTx/>
                <a:uFillTx/>
                <a:latin typeface="Century Gothic"/>
                <a:ea typeface="+mn-ea"/>
                <a:cs typeface="Calibri" panose="020F0502020204030204" pitchFamily="34" charset="0"/>
              </a:rPr>
              <a:t>mother</a:t>
            </a:r>
            <a:r>
              <a:rPr kumimoji="0" lang="es-CO" sz="3600" b="0" i="0" u="none" strike="noStrike" kern="1200" cap="none" spc="0" normalizeH="0" baseline="0" noProof="0" dirty="0">
                <a:ln>
                  <a:noFill/>
                </a:ln>
                <a:effectLst/>
                <a:uLnTx/>
                <a:uFillTx/>
                <a:latin typeface="Century Gothic"/>
                <a:ea typeface="+mn-ea"/>
                <a:cs typeface="Calibri" panose="020F0502020204030204" pitchFamily="34" charset="0"/>
              </a:rPr>
              <a:t> </a:t>
            </a:r>
            <a:r>
              <a:rPr kumimoji="0" lang="es-CO" sz="3600" b="0" i="0" u="none" strike="noStrike" kern="1200" cap="none" spc="0" normalizeH="0" baseline="0" noProof="0" dirty="0" err="1">
                <a:ln>
                  <a:noFill/>
                </a:ln>
                <a:effectLst/>
                <a:uLnTx/>
                <a:uFillTx/>
                <a:latin typeface="Century Gothic"/>
                <a:ea typeface="+mn-ea"/>
                <a:cs typeface="Calibri" panose="020F0502020204030204" pitchFamily="34" charset="0"/>
              </a:rPr>
              <a:t>wants</a:t>
            </a:r>
            <a:r>
              <a:rPr kumimoji="0" lang="es-CO" sz="3600" b="0" i="0" u="none" strike="noStrike" kern="1200" cap="none" spc="0" normalizeH="0" baseline="0" noProof="0" dirty="0">
                <a:ln>
                  <a:noFill/>
                </a:ln>
                <a:effectLst/>
                <a:uLnTx/>
                <a:uFillTx/>
                <a:latin typeface="Century Gothic"/>
                <a:ea typeface="+mn-ea"/>
                <a:cs typeface="Calibri" panose="020F0502020204030204" pitchFamily="34" charset="0"/>
              </a:rPr>
              <a:t> a </a:t>
            </a:r>
            <a:r>
              <a:rPr kumimoji="0" lang="es-CO" sz="3600" b="0" i="0" u="none" strike="noStrike" kern="1200" cap="none" spc="0" normalizeH="0" baseline="0" noProof="0" dirty="0" err="1">
                <a:ln>
                  <a:noFill/>
                </a:ln>
                <a:effectLst/>
                <a:uLnTx/>
                <a:uFillTx/>
                <a:latin typeface="Century Gothic"/>
                <a:ea typeface="+mn-ea"/>
                <a:cs typeface="Calibri" panose="020F0502020204030204" pitchFamily="34" charset="0"/>
              </a:rPr>
              <a:t>white</a:t>
            </a:r>
            <a:r>
              <a:rPr kumimoji="0" lang="es-CO" sz="3600" b="0" i="0" u="none" strike="noStrike" kern="1200" cap="none" spc="0" normalizeH="0" baseline="0" noProof="0" dirty="0">
                <a:ln>
                  <a:noFill/>
                </a:ln>
                <a:effectLst/>
                <a:uLnTx/>
                <a:uFillTx/>
                <a:latin typeface="Century Gothic"/>
                <a:ea typeface="+mn-ea"/>
                <a:cs typeface="Calibri" panose="020F0502020204030204" pitchFamily="34" charset="0"/>
              </a:rPr>
              <a:t> car.</a:t>
            </a:r>
          </a:p>
        </p:txBody>
      </p:sp>
      <p:sp>
        <p:nvSpPr>
          <p:cNvPr id="15" name="Action Button: Custom 15">
            <a:hlinkClick r:id="" action="ppaction://noaction" highlightClick="1">
              <a:snd r:embed="rId4" name="la madre quiere un coche blanco.wav"/>
            </a:hlinkClick>
            <a:extLst>
              <a:ext uri="{FF2B5EF4-FFF2-40B4-BE49-F238E27FC236}">
                <a16:creationId xmlns:a16="http://schemas.microsoft.com/office/drawing/2014/main" id="{35DECD28-386A-4830-A1E0-2E13F603F476}"/>
              </a:ext>
            </a:extLst>
          </p:cNvPr>
          <p:cNvSpPr/>
          <p:nvPr/>
        </p:nvSpPr>
        <p:spPr>
          <a:xfrm>
            <a:off x="882974" y="2103069"/>
            <a:ext cx="468000" cy="432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Tree>
    <p:extLst>
      <p:ext uri="{BB962C8B-B14F-4D97-AF65-F5344CB8AC3E}">
        <p14:creationId xmlns:p14="http://schemas.microsoft.com/office/powerpoint/2010/main" val="11821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FACA88-E0AE-43AA-B3E1-26396917D064}"/>
              </a:ext>
            </a:extLst>
          </p:cNvPr>
          <p:cNvSpPr>
            <a:spLocks noGrp="1"/>
          </p:cNvSpPr>
          <p:nvPr>
            <p:ph type="title"/>
          </p:nvPr>
        </p:nvSpPr>
        <p:spPr>
          <a:xfrm>
            <a:off x="0" y="213557"/>
            <a:ext cx="2668772" cy="647577"/>
          </a:xfrm>
        </p:spPr>
        <p:txBody>
          <a:bodyPr>
            <a:normAutofit/>
          </a:bodyPr>
          <a:lstStyle/>
          <a:p>
            <a:r>
              <a:rPr lang="en-GB" sz="2800" dirty="0" err="1"/>
              <a:t>Vocabulario</a:t>
            </a:r>
            <a:endParaRPr lang="en-GB" sz="2800" dirty="0"/>
          </a:p>
        </p:txBody>
      </p:sp>
      <p:sp>
        <p:nvSpPr>
          <p:cNvPr id="4" name="Rounded Rectangle 11">
            <a:extLst>
              <a:ext uri="{FF2B5EF4-FFF2-40B4-BE49-F238E27FC236}">
                <a16:creationId xmlns:a16="http://schemas.microsoft.com/office/drawing/2014/main" id="{28AB588C-057B-4E8D-AAEE-1741868695B4}"/>
              </a:ext>
            </a:extLst>
          </p:cNvPr>
          <p:cNvSpPr/>
          <p:nvPr/>
        </p:nvSpPr>
        <p:spPr>
          <a:xfrm>
            <a:off x="10024533" y="258166"/>
            <a:ext cx="1903611" cy="429221"/>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descr="A green arrow coming out of a box&#10;&#10;Description automatically generated">
            <a:extLst>
              <a:ext uri="{FF2B5EF4-FFF2-40B4-BE49-F238E27FC236}">
                <a16:creationId xmlns:a16="http://schemas.microsoft.com/office/drawing/2014/main" id="{EDFA9A6D-28E0-422D-95E2-55DF526B7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652" y="1678414"/>
            <a:ext cx="1787867" cy="1701210"/>
          </a:xfrm>
          <a:prstGeom prst="rect">
            <a:avLst/>
          </a:prstGeom>
        </p:spPr>
      </p:pic>
      <p:pic>
        <p:nvPicPr>
          <p:cNvPr id="38" name="Picture 37">
            <a:extLst>
              <a:ext uri="{FF2B5EF4-FFF2-40B4-BE49-F238E27FC236}">
                <a16:creationId xmlns:a16="http://schemas.microsoft.com/office/drawing/2014/main" id="{B66969FA-708F-4701-B31A-DCBAFACF539B}"/>
              </a:ext>
            </a:extLst>
          </p:cNvPr>
          <p:cNvPicPr>
            <a:picLocks noChangeAspect="1"/>
          </p:cNvPicPr>
          <p:nvPr/>
        </p:nvPicPr>
        <p:blipFill>
          <a:blip r:embed="rId4"/>
          <a:stretch>
            <a:fillRect/>
          </a:stretch>
        </p:blipFill>
        <p:spPr>
          <a:xfrm>
            <a:off x="6389549" y="1822223"/>
            <a:ext cx="1913721" cy="1342378"/>
          </a:xfrm>
          <a:prstGeom prst="rect">
            <a:avLst/>
          </a:prstGeom>
        </p:spPr>
      </p:pic>
      <p:sp>
        <p:nvSpPr>
          <p:cNvPr id="12" name="TextBox 11">
            <a:extLst>
              <a:ext uri="{FF2B5EF4-FFF2-40B4-BE49-F238E27FC236}">
                <a16:creationId xmlns:a16="http://schemas.microsoft.com/office/drawing/2014/main" id="{288E4016-7F92-42FD-9424-C79C96621CEE}"/>
              </a:ext>
            </a:extLst>
          </p:cNvPr>
          <p:cNvSpPr txBox="1"/>
          <p:nvPr/>
        </p:nvSpPr>
        <p:spPr>
          <a:xfrm>
            <a:off x="3422633" y="1200273"/>
            <a:ext cx="2107935" cy="461665"/>
          </a:xfrm>
          <a:prstGeom prst="rect">
            <a:avLst/>
          </a:prstGeom>
          <a:noFill/>
        </p:spPr>
        <p:txBody>
          <a:bodyPr wrap="square">
            <a:spAutoFit/>
          </a:bodyPr>
          <a:lstStyle/>
          <a:p>
            <a:r>
              <a:rPr lang="en-GB" sz="2400" dirty="0" err="1"/>
              <a:t>sacar</a:t>
            </a:r>
            <a:endParaRPr lang="en-GB" sz="2400" dirty="0"/>
          </a:p>
        </p:txBody>
      </p:sp>
      <p:sp>
        <p:nvSpPr>
          <p:cNvPr id="13" name="TextBox 12">
            <a:extLst>
              <a:ext uri="{FF2B5EF4-FFF2-40B4-BE49-F238E27FC236}">
                <a16:creationId xmlns:a16="http://schemas.microsoft.com/office/drawing/2014/main" id="{7C567311-D404-40BE-A920-7C145945BEE7}"/>
              </a:ext>
            </a:extLst>
          </p:cNvPr>
          <p:cNvSpPr txBox="1"/>
          <p:nvPr/>
        </p:nvSpPr>
        <p:spPr>
          <a:xfrm>
            <a:off x="3070652" y="3330979"/>
            <a:ext cx="1959486" cy="400110"/>
          </a:xfrm>
          <a:prstGeom prst="rect">
            <a:avLst/>
          </a:prstGeom>
          <a:noFill/>
        </p:spPr>
        <p:txBody>
          <a:bodyPr wrap="square">
            <a:spAutoFit/>
          </a:bodyPr>
          <a:lstStyle/>
          <a:p>
            <a:pPr algn="ctr"/>
            <a:r>
              <a:rPr lang="en-GB" sz="2000" dirty="0"/>
              <a:t>to take out</a:t>
            </a:r>
          </a:p>
        </p:txBody>
      </p:sp>
      <p:sp>
        <p:nvSpPr>
          <p:cNvPr id="14" name="TextBox 13">
            <a:extLst>
              <a:ext uri="{FF2B5EF4-FFF2-40B4-BE49-F238E27FC236}">
                <a16:creationId xmlns:a16="http://schemas.microsoft.com/office/drawing/2014/main" id="{2D388773-B348-4740-8F12-087E7301BC89}"/>
              </a:ext>
            </a:extLst>
          </p:cNvPr>
          <p:cNvSpPr txBox="1"/>
          <p:nvPr/>
        </p:nvSpPr>
        <p:spPr>
          <a:xfrm>
            <a:off x="6543750" y="1216749"/>
            <a:ext cx="2107935" cy="461665"/>
          </a:xfrm>
          <a:prstGeom prst="rect">
            <a:avLst/>
          </a:prstGeom>
          <a:noFill/>
        </p:spPr>
        <p:txBody>
          <a:bodyPr wrap="square">
            <a:spAutoFit/>
          </a:bodyPr>
          <a:lstStyle/>
          <a:p>
            <a:r>
              <a:rPr lang="en-GB" sz="2400" dirty="0"/>
              <a:t>la </a:t>
            </a:r>
            <a:r>
              <a:rPr lang="en-GB" sz="2400" dirty="0" err="1"/>
              <a:t>basura</a:t>
            </a:r>
            <a:endParaRPr lang="en-GB" sz="2400" dirty="0"/>
          </a:p>
        </p:txBody>
      </p:sp>
      <p:sp>
        <p:nvSpPr>
          <p:cNvPr id="15" name="TextBox 14">
            <a:extLst>
              <a:ext uri="{FF2B5EF4-FFF2-40B4-BE49-F238E27FC236}">
                <a16:creationId xmlns:a16="http://schemas.microsoft.com/office/drawing/2014/main" id="{2AE75B93-BFF9-4A84-8DC5-3FB8C3CE6E93}"/>
              </a:ext>
            </a:extLst>
          </p:cNvPr>
          <p:cNvSpPr txBox="1"/>
          <p:nvPr/>
        </p:nvSpPr>
        <p:spPr>
          <a:xfrm>
            <a:off x="6326261" y="3330979"/>
            <a:ext cx="1959486" cy="400110"/>
          </a:xfrm>
          <a:prstGeom prst="rect">
            <a:avLst/>
          </a:prstGeom>
          <a:noFill/>
        </p:spPr>
        <p:txBody>
          <a:bodyPr wrap="square">
            <a:spAutoFit/>
          </a:bodyPr>
          <a:lstStyle/>
          <a:p>
            <a:pPr algn="ctr"/>
            <a:r>
              <a:rPr lang="en-GB" sz="2000" dirty="0"/>
              <a:t>rubbish</a:t>
            </a:r>
          </a:p>
        </p:txBody>
      </p:sp>
      <p:sp>
        <p:nvSpPr>
          <p:cNvPr id="16" name="TextBox 15">
            <a:extLst>
              <a:ext uri="{FF2B5EF4-FFF2-40B4-BE49-F238E27FC236}">
                <a16:creationId xmlns:a16="http://schemas.microsoft.com/office/drawing/2014/main" id="{FDB39126-FBE4-4219-B3C8-CC7A47C0B6F3}"/>
              </a:ext>
            </a:extLst>
          </p:cNvPr>
          <p:cNvSpPr txBox="1"/>
          <p:nvPr/>
        </p:nvSpPr>
        <p:spPr>
          <a:xfrm>
            <a:off x="1232886" y="4814705"/>
            <a:ext cx="2107935" cy="461665"/>
          </a:xfrm>
          <a:prstGeom prst="rect">
            <a:avLst/>
          </a:prstGeom>
          <a:noFill/>
        </p:spPr>
        <p:txBody>
          <a:bodyPr wrap="square">
            <a:spAutoFit/>
          </a:bodyPr>
          <a:lstStyle/>
          <a:p>
            <a:r>
              <a:rPr lang="en-GB" sz="2400" dirty="0" err="1"/>
              <a:t>aunque</a:t>
            </a:r>
            <a:endParaRPr lang="en-GB" sz="2400" dirty="0"/>
          </a:p>
        </p:txBody>
      </p:sp>
      <p:sp>
        <p:nvSpPr>
          <p:cNvPr id="17" name="TextBox 16">
            <a:extLst>
              <a:ext uri="{FF2B5EF4-FFF2-40B4-BE49-F238E27FC236}">
                <a16:creationId xmlns:a16="http://schemas.microsoft.com/office/drawing/2014/main" id="{F66D2AE8-0B11-43AD-9F96-FA15CCB51D10}"/>
              </a:ext>
            </a:extLst>
          </p:cNvPr>
          <p:cNvSpPr txBox="1"/>
          <p:nvPr/>
        </p:nvSpPr>
        <p:spPr>
          <a:xfrm>
            <a:off x="887381" y="5308339"/>
            <a:ext cx="1959486" cy="400110"/>
          </a:xfrm>
          <a:prstGeom prst="rect">
            <a:avLst/>
          </a:prstGeom>
          <a:noFill/>
        </p:spPr>
        <p:txBody>
          <a:bodyPr wrap="square">
            <a:spAutoFit/>
          </a:bodyPr>
          <a:lstStyle/>
          <a:p>
            <a:pPr algn="ctr"/>
            <a:r>
              <a:rPr lang="en-GB" sz="2000" dirty="0"/>
              <a:t>although</a:t>
            </a:r>
          </a:p>
        </p:txBody>
      </p:sp>
      <p:sp>
        <p:nvSpPr>
          <p:cNvPr id="19" name="TextBox 18">
            <a:extLst>
              <a:ext uri="{FF2B5EF4-FFF2-40B4-BE49-F238E27FC236}">
                <a16:creationId xmlns:a16="http://schemas.microsoft.com/office/drawing/2014/main" id="{6312E472-4731-4134-845B-5DD993C17C3F}"/>
              </a:ext>
            </a:extLst>
          </p:cNvPr>
          <p:cNvSpPr txBox="1"/>
          <p:nvPr/>
        </p:nvSpPr>
        <p:spPr>
          <a:xfrm>
            <a:off x="5042032" y="4814704"/>
            <a:ext cx="2107935" cy="461665"/>
          </a:xfrm>
          <a:prstGeom prst="rect">
            <a:avLst/>
          </a:prstGeom>
          <a:noFill/>
        </p:spPr>
        <p:txBody>
          <a:bodyPr wrap="square">
            <a:spAutoFit/>
          </a:bodyPr>
          <a:lstStyle/>
          <a:p>
            <a:pPr algn="ctr"/>
            <a:r>
              <a:rPr lang="en-GB" sz="2400" dirty="0" err="1"/>
              <a:t>si</a:t>
            </a:r>
            <a:endParaRPr lang="en-GB" sz="2400" dirty="0"/>
          </a:p>
        </p:txBody>
      </p:sp>
      <p:sp>
        <p:nvSpPr>
          <p:cNvPr id="20" name="TextBox 19">
            <a:extLst>
              <a:ext uri="{FF2B5EF4-FFF2-40B4-BE49-F238E27FC236}">
                <a16:creationId xmlns:a16="http://schemas.microsoft.com/office/drawing/2014/main" id="{10B5EB62-0813-4A68-9ED1-5247379DEE1C}"/>
              </a:ext>
            </a:extLst>
          </p:cNvPr>
          <p:cNvSpPr txBox="1"/>
          <p:nvPr/>
        </p:nvSpPr>
        <p:spPr>
          <a:xfrm>
            <a:off x="5131104" y="5314876"/>
            <a:ext cx="1959486" cy="400110"/>
          </a:xfrm>
          <a:prstGeom prst="rect">
            <a:avLst/>
          </a:prstGeom>
          <a:noFill/>
        </p:spPr>
        <p:txBody>
          <a:bodyPr wrap="square">
            <a:spAutoFit/>
          </a:bodyPr>
          <a:lstStyle/>
          <a:p>
            <a:pPr algn="ctr"/>
            <a:r>
              <a:rPr lang="en-GB" sz="2000" dirty="0"/>
              <a:t>if</a:t>
            </a:r>
          </a:p>
        </p:txBody>
      </p:sp>
      <p:sp>
        <p:nvSpPr>
          <p:cNvPr id="21" name="TextBox 20">
            <a:extLst>
              <a:ext uri="{FF2B5EF4-FFF2-40B4-BE49-F238E27FC236}">
                <a16:creationId xmlns:a16="http://schemas.microsoft.com/office/drawing/2014/main" id="{8B1E7397-F30A-4739-A5AF-CE198F2931F6}"/>
              </a:ext>
            </a:extLst>
          </p:cNvPr>
          <p:cNvSpPr txBox="1"/>
          <p:nvPr/>
        </p:nvSpPr>
        <p:spPr>
          <a:xfrm>
            <a:off x="9008433" y="4814704"/>
            <a:ext cx="2107935" cy="461665"/>
          </a:xfrm>
          <a:prstGeom prst="rect">
            <a:avLst/>
          </a:prstGeom>
          <a:noFill/>
        </p:spPr>
        <p:txBody>
          <a:bodyPr wrap="square">
            <a:spAutoFit/>
          </a:bodyPr>
          <a:lstStyle/>
          <a:p>
            <a:pPr algn="ctr"/>
            <a:r>
              <a:rPr lang="en-GB" sz="2400" dirty="0" err="1"/>
              <a:t>otro</a:t>
            </a:r>
            <a:endParaRPr lang="en-GB" sz="2400" dirty="0"/>
          </a:p>
        </p:txBody>
      </p:sp>
      <p:sp>
        <p:nvSpPr>
          <p:cNvPr id="22" name="TextBox 21">
            <a:extLst>
              <a:ext uri="{FF2B5EF4-FFF2-40B4-BE49-F238E27FC236}">
                <a16:creationId xmlns:a16="http://schemas.microsoft.com/office/drawing/2014/main" id="{7FEAD196-F1CC-483B-B89E-F8B8E1A9BDF5}"/>
              </a:ext>
            </a:extLst>
          </p:cNvPr>
          <p:cNvSpPr txBox="1"/>
          <p:nvPr/>
        </p:nvSpPr>
        <p:spPr>
          <a:xfrm>
            <a:off x="9097505" y="5314876"/>
            <a:ext cx="1959486" cy="400110"/>
          </a:xfrm>
          <a:prstGeom prst="rect">
            <a:avLst/>
          </a:prstGeom>
          <a:noFill/>
        </p:spPr>
        <p:txBody>
          <a:bodyPr wrap="square">
            <a:spAutoFit/>
          </a:bodyPr>
          <a:lstStyle/>
          <a:p>
            <a:pPr algn="ctr"/>
            <a:r>
              <a:rPr lang="en-GB" sz="2000" dirty="0"/>
              <a:t>another, other</a:t>
            </a:r>
          </a:p>
        </p:txBody>
      </p:sp>
      <p:sp>
        <p:nvSpPr>
          <p:cNvPr id="23" name="Rectangular Callout 10">
            <a:extLst>
              <a:ext uri="{FF2B5EF4-FFF2-40B4-BE49-F238E27FC236}">
                <a16:creationId xmlns:a16="http://schemas.microsoft.com/office/drawing/2014/main" id="{238ED2BE-124E-4647-A347-8995D0886EC4}"/>
              </a:ext>
            </a:extLst>
          </p:cNvPr>
          <p:cNvSpPr/>
          <p:nvPr/>
        </p:nvSpPr>
        <p:spPr>
          <a:xfrm>
            <a:off x="2846867" y="258166"/>
            <a:ext cx="6934807" cy="4092712"/>
          </a:xfrm>
          <a:prstGeom prst="wedgeRectCallout">
            <a:avLst>
              <a:gd name="adj1" fmla="val 48396"/>
              <a:gd name="adj2" fmla="val 67104"/>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Otro</a:t>
            </a:r>
            <a:r>
              <a:rPr lang="en-GB" sz="2400" dirty="0">
                <a:solidFill>
                  <a:schemeClr val="tx1"/>
                </a:solidFill>
              </a:rPr>
              <a:t> is an adjective, so it needs to agree in </a:t>
            </a:r>
            <a:r>
              <a:rPr lang="en-GB" sz="2400" b="1" i="1" dirty="0">
                <a:solidFill>
                  <a:schemeClr val="tx1"/>
                </a:solidFill>
              </a:rPr>
              <a:t>gender</a:t>
            </a:r>
            <a:r>
              <a:rPr lang="en-GB" sz="2400" dirty="0">
                <a:solidFill>
                  <a:schemeClr val="tx1"/>
                </a:solidFill>
              </a:rPr>
              <a:t> with the noun.</a:t>
            </a:r>
          </a:p>
          <a:p>
            <a:endParaRPr lang="en-GB" sz="2400" dirty="0">
              <a:solidFill>
                <a:schemeClr val="tx1"/>
              </a:solidFill>
            </a:endParaRPr>
          </a:p>
          <a:p>
            <a:r>
              <a:rPr lang="en-GB" sz="2400" dirty="0">
                <a:solidFill>
                  <a:schemeClr val="tx1"/>
                </a:solidFill>
              </a:rPr>
              <a:t>‘</a:t>
            </a:r>
            <a:r>
              <a:rPr lang="en-GB" sz="2400" dirty="0" err="1">
                <a:solidFill>
                  <a:schemeClr val="tx1"/>
                </a:solidFill>
              </a:rPr>
              <a:t>Otr</a:t>
            </a:r>
            <a:r>
              <a:rPr lang="en-GB" sz="2400" b="1" dirty="0" err="1">
                <a:solidFill>
                  <a:schemeClr val="tx1"/>
                </a:solidFill>
              </a:rPr>
              <a:t>o</a:t>
            </a:r>
            <a:r>
              <a:rPr lang="en-GB" sz="2400" dirty="0">
                <a:solidFill>
                  <a:schemeClr val="tx1"/>
                </a:solidFill>
              </a:rPr>
              <a:t> </a:t>
            </a:r>
            <a:r>
              <a:rPr lang="en-GB" sz="2400" dirty="0" err="1">
                <a:solidFill>
                  <a:schemeClr val="tx1"/>
                </a:solidFill>
              </a:rPr>
              <a:t>chic</a:t>
            </a:r>
            <a:r>
              <a:rPr lang="en-GB" sz="2400" b="1" dirty="0" err="1">
                <a:solidFill>
                  <a:schemeClr val="tx1"/>
                </a:solidFill>
              </a:rPr>
              <a:t>o</a:t>
            </a:r>
            <a:r>
              <a:rPr lang="en-GB" sz="2400" dirty="0">
                <a:solidFill>
                  <a:schemeClr val="tx1"/>
                </a:solidFill>
              </a:rPr>
              <a:t>’ – another boy</a:t>
            </a:r>
          </a:p>
          <a:p>
            <a:r>
              <a:rPr lang="en-GB" sz="2400" dirty="0">
                <a:solidFill>
                  <a:schemeClr val="tx1"/>
                </a:solidFill>
              </a:rPr>
              <a:t>‘</a:t>
            </a:r>
            <a:r>
              <a:rPr lang="en-GB" sz="2400" dirty="0" err="1">
                <a:solidFill>
                  <a:schemeClr val="tx1"/>
                </a:solidFill>
              </a:rPr>
              <a:t>Otr</a:t>
            </a:r>
            <a:r>
              <a:rPr lang="en-GB" sz="2400" b="1" dirty="0" err="1">
                <a:solidFill>
                  <a:schemeClr val="tx1"/>
                </a:solidFill>
              </a:rPr>
              <a:t>a</a:t>
            </a:r>
            <a:r>
              <a:rPr lang="en-GB" sz="2400" dirty="0">
                <a:solidFill>
                  <a:schemeClr val="tx1"/>
                </a:solidFill>
              </a:rPr>
              <a:t> </a:t>
            </a:r>
            <a:r>
              <a:rPr lang="en-GB" sz="2400" dirty="0" err="1">
                <a:solidFill>
                  <a:schemeClr val="tx1"/>
                </a:solidFill>
              </a:rPr>
              <a:t>chic</a:t>
            </a:r>
            <a:r>
              <a:rPr lang="en-GB" sz="2400" b="1" dirty="0" err="1">
                <a:solidFill>
                  <a:schemeClr val="tx1"/>
                </a:solidFill>
              </a:rPr>
              <a:t>a</a:t>
            </a:r>
            <a:r>
              <a:rPr lang="en-GB" sz="2400" dirty="0">
                <a:solidFill>
                  <a:schemeClr val="tx1"/>
                </a:solidFill>
              </a:rPr>
              <a:t>’ – another girl</a:t>
            </a:r>
          </a:p>
          <a:p>
            <a:endParaRPr lang="en-GB" sz="2400" dirty="0">
              <a:solidFill>
                <a:schemeClr val="tx1"/>
              </a:solidFill>
            </a:endParaRPr>
          </a:p>
          <a:p>
            <a:r>
              <a:rPr lang="en-GB" sz="2400" dirty="0">
                <a:solidFill>
                  <a:schemeClr val="tx1"/>
                </a:solidFill>
              </a:rPr>
              <a:t>It also needs to agree in </a:t>
            </a:r>
            <a:r>
              <a:rPr lang="en-GB" sz="2400" b="1" i="1" dirty="0">
                <a:solidFill>
                  <a:schemeClr val="tx1"/>
                </a:solidFill>
              </a:rPr>
              <a:t>number</a:t>
            </a:r>
            <a:r>
              <a:rPr lang="en-GB" sz="2400" dirty="0">
                <a:solidFill>
                  <a:schemeClr val="tx1"/>
                </a:solidFill>
              </a:rPr>
              <a:t>.</a:t>
            </a:r>
          </a:p>
          <a:p>
            <a:endParaRPr lang="en-GB" sz="2400" dirty="0">
              <a:solidFill>
                <a:schemeClr val="tx1"/>
              </a:solidFill>
            </a:endParaRPr>
          </a:p>
          <a:p>
            <a:r>
              <a:rPr lang="en-GB" sz="2400" dirty="0">
                <a:solidFill>
                  <a:schemeClr val="tx1"/>
                </a:solidFill>
              </a:rPr>
              <a:t>‘</a:t>
            </a:r>
            <a:r>
              <a:rPr lang="en-GB" sz="2400" dirty="0" err="1">
                <a:solidFill>
                  <a:schemeClr val="tx1"/>
                </a:solidFill>
              </a:rPr>
              <a:t>Otr</a:t>
            </a:r>
            <a:r>
              <a:rPr lang="en-GB" sz="2400" b="1" dirty="0" err="1">
                <a:solidFill>
                  <a:schemeClr val="tx1"/>
                </a:solidFill>
              </a:rPr>
              <a:t>os</a:t>
            </a:r>
            <a:r>
              <a:rPr lang="en-GB" sz="2400" dirty="0">
                <a:solidFill>
                  <a:schemeClr val="tx1"/>
                </a:solidFill>
              </a:rPr>
              <a:t> </a:t>
            </a:r>
            <a:r>
              <a:rPr lang="en-GB" sz="2400" dirty="0" err="1">
                <a:solidFill>
                  <a:schemeClr val="tx1"/>
                </a:solidFill>
              </a:rPr>
              <a:t>regal</a:t>
            </a:r>
            <a:r>
              <a:rPr lang="en-GB" sz="2400" b="1" dirty="0" err="1">
                <a:solidFill>
                  <a:schemeClr val="tx1"/>
                </a:solidFill>
              </a:rPr>
              <a:t>os</a:t>
            </a:r>
            <a:r>
              <a:rPr lang="en-GB" sz="2400" dirty="0">
                <a:solidFill>
                  <a:schemeClr val="tx1"/>
                </a:solidFill>
              </a:rPr>
              <a:t>’ – other presents</a:t>
            </a:r>
          </a:p>
          <a:p>
            <a:r>
              <a:rPr lang="en-GB" sz="2400" dirty="0">
                <a:solidFill>
                  <a:schemeClr val="tx1"/>
                </a:solidFill>
              </a:rPr>
              <a:t>‘</a:t>
            </a:r>
            <a:r>
              <a:rPr lang="en-GB" sz="2400" dirty="0" err="1">
                <a:solidFill>
                  <a:schemeClr val="tx1"/>
                </a:solidFill>
              </a:rPr>
              <a:t>Otr</a:t>
            </a:r>
            <a:r>
              <a:rPr lang="en-GB" sz="2400" b="1" dirty="0" err="1">
                <a:solidFill>
                  <a:schemeClr val="tx1"/>
                </a:solidFill>
              </a:rPr>
              <a:t>as</a:t>
            </a:r>
            <a:r>
              <a:rPr lang="en-GB" sz="2400" dirty="0">
                <a:solidFill>
                  <a:schemeClr val="tx1"/>
                </a:solidFill>
              </a:rPr>
              <a:t> vist</a:t>
            </a:r>
            <a:r>
              <a:rPr lang="en-GB" sz="2400" b="1" dirty="0">
                <a:solidFill>
                  <a:schemeClr val="tx1"/>
                </a:solidFill>
              </a:rPr>
              <a:t>as</a:t>
            </a:r>
            <a:r>
              <a:rPr lang="en-GB" sz="2400" dirty="0">
                <a:solidFill>
                  <a:schemeClr val="tx1"/>
                </a:solidFill>
              </a:rPr>
              <a:t>’ – other views </a:t>
            </a:r>
          </a:p>
        </p:txBody>
      </p:sp>
    </p:spTree>
    <p:extLst>
      <p:ext uri="{BB962C8B-B14F-4D97-AF65-F5344CB8AC3E}">
        <p14:creationId xmlns:p14="http://schemas.microsoft.com/office/powerpoint/2010/main" val="327081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9" grpId="0"/>
      <p:bldP spid="20" grpId="0"/>
      <p:bldP spid="21" grpId="0"/>
      <p:bldP spid="2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err="1"/>
              <a:t>En</a:t>
            </a:r>
            <a:r>
              <a:rPr lang="en-GB" dirty="0"/>
              <a:t> pareja</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1579426334"/>
              </p:ext>
            </p:extLst>
          </p:nvPr>
        </p:nvGraphicFramePr>
        <p:xfrm>
          <a:off x="1678114" y="2265034"/>
          <a:ext cx="8835772" cy="3749040"/>
        </p:xfrm>
        <a:graphic>
          <a:graphicData uri="http://schemas.openxmlformats.org/drawingml/2006/table">
            <a:tbl>
              <a:tblPr firstRow="1" bandRow="1"/>
              <a:tblGrid>
                <a:gridCol w="2381101">
                  <a:extLst>
                    <a:ext uri="{9D8B030D-6E8A-4147-A177-3AD203B41FA5}">
                      <a16:colId xmlns:a16="http://schemas.microsoft.com/office/drawing/2014/main" val="2605482868"/>
                    </a:ext>
                  </a:extLst>
                </a:gridCol>
                <a:gridCol w="3283026">
                  <a:extLst>
                    <a:ext uri="{9D8B030D-6E8A-4147-A177-3AD203B41FA5}">
                      <a16:colId xmlns:a16="http://schemas.microsoft.com/office/drawing/2014/main" val="3998369992"/>
                    </a:ext>
                  </a:extLst>
                </a:gridCol>
                <a:gridCol w="3171645">
                  <a:extLst>
                    <a:ext uri="{9D8B030D-6E8A-4147-A177-3AD203B41FA5}">
                      <a16:colId xmlns:a16="http://schemas.microsoft.com/office/drawing/2014/main" val="1877817290"/>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debo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debes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debe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organizar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limpiar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lavar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sacar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comprar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buscar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hacer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preparar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dar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cambiar</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suelo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basura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ropa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 comida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regalo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cama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los </a:t>
                      </a:r>
                      <a:r>
                        <a:rPr lang="en-GB" sz="2400" b="0" dirty="0" err="1">
                          <a:solidFill>
                            <a:schemeClr val="tx1"/>
                          </a:solidFill>
                          <a:latin typeface="Century Gothic" panose="020B0502020202020204" pitchFamily="34" charset="0"/>
                        </a:rPr>
                        <a:t>deberes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los </a:t>
                      </a:r>
                      <a:r>
                        <a:rPr lang="en-GB" sz="2400" b="0" dirty="0" err="1">
                          <a:solidFill>
                            <a:schemeClr val="tx1"/>
                          </a:solidFill>
                          <a:latin typeface="Century Gothic" panose="020B0502020202020204" pitchFamily="34" charset="0"/>
                        </a:rPr>
                        <a:t>libros</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198561" y="1085827"/>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470313" y="110294"/>
            <a:ext cx="6477918"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5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inglés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br>
              <a:rPr kumimoji="0" lang="en-GB" sz="2400" b="0" i="0" u="none" strike="noStrike" kern="1200" cap="none" spc="0" normalizeH="0" baseline="0" noProof="0" dirty="0">
                <a:ln>
                  <a:noFill/>
                </a:ln>
                <a:solidFill>
                  <a:srgbClr val="FFFFFF"/>
                </a:solidFill>
                <a:effectLst/>
                <a:uLnTx/>
                <a:uFillTx/>
                <a:latin typeface="Century Gothic"/>
                <a:ea typeface="+mn-ea"/>
                <a:cs typeface="+mn-cs"/>
              </a:rPr>
            </a:b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2841170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6ADE5-5B64-42E4-82E1-414068EE6698}"/>
              </a:ext>
            </a:extLst>
          </p:cNvPr>
          <p:cNvSpPr>
            <a:spLocks noGrp="1"/>
          </p:cNvSpPr>
          <p:nvPr>
            <p:ph type="title"/>
          </p:nvPr>
        </p:nvSpPr>
        <p:spPr>
          <a:xfrm>
            <a:off x="0" y="213557"/>
            <a:ext cx="3645568" cy="592559"/>
          </a:xfrm>
        </p:spPr>
        <p:txBody>
          <a:bodyPr>
            <a:normAutofit/>
          </a:bodyPr>
          <a:lstStyle/>
          <a:p>
            <a:r>
              <a:rPr lang="en-GB" sz="2400" dirty="0"/>
              <a:t>¡</a:t>
            </a:r>
            <a:r>
              <a:rPr lang="en-GB" sz="2400" dirty="0" err="1"/>
              <a:t>Muchas</a:t>
            </a:r>
            <a:r>
              <a:rPr lang="en-GB" sz="2400" dirty="0"/>
              <a:t> </a:t>
            </a:r>
            <a:r>
              <a:rPr lang="en-GB" sz="2400" dirty="0" err="1"/>
              <a:t>tareas</a:t>
            </a:r>
            <a:r>
              <a:rPr lang="en-GB" sz="2400" dirty="0"/>
              <a:t>! (1/2)</a:t>
            </a:r>
          </a:p>
        </p:txBody>
      </p:sp>
      <p:sp>
        <p:nvSpPr>
          <p:cNvPr id="4" name="Rounded Rectangle 11">
            <a:extLst>
              <a:ext uri="{FF2B5EF4-FFF2-40B4-BE49-F238E27FC236}">
                <a16:creationId xmlns:a16="http://schemas.microsoft.com/office/drawing/2014/main" id="{491FDF49-9570-48A5-970F-FC7DCB7D3C11}"/>
              </a:ext>
            </a:extLst>
          </p:cNvPr>
          <p:cNvSpPr/>
          <p:nvPr/>
        </p:nvSpPr>
        <p:spPr>
          <a:xfrm>
            <a:off x="10702977" y="258166"/>
            <a:ext cx="1225167"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CA381D48-A5F4-4720-AAB7-A35ABBB976A4}"/>
              </a:ext>
            </a:extLst>
          </p:cNvPr>
          <p:cNvGraphicFramePr>
            <a:graphicFrameLocks noGrp="1"/>
          </p:cNvGraphicFramePr>
          <p:nvPr>
            <p:extLst>
              <p:ext uri="{D42A27DB-BD31-4B8C-83A1-F6EECF244321}">
                <p14:modId xmlns:p14="http://schemas.microsoft.com/office/powerpoint/2010/main" val="3222508170"/>
              </p:ext>
            </p:extLst>
          </p:nvPr>
        </p:nvGraphicFramePr>
        <p:xfrm>
          <a:off x="330726" y="1955415"/>
          <a:ext cx="11597418" cy="2286000"/>
        </p:xfrm>
        <a:graphic>
          <a:graphicData uri="http://schemas.openxmlformats.org/drawingml/2006/table">
            <a:tbl>
              <a:tblPr firstRow="1" bandRow="1">
                <a:tableStyleId>{5C22544A-7EE6-4342-B048-85BDC9FD1C3A}</a:tableStyleId>
              </a:tblPr>
              <a:tblGrid>
                <a:gridCol w="1656774">
                  <a:extLst>
                    <a:ext uri="{9D8B030D-6E8A-4147-A177-3AD203B41FA5}">
                      <a16:colId xmlns:a16="http://schemas.microsoft.com/office/drawing/2014/main" val="320313501"/>
                    </a:ext>
                  </a:extLst>
                </a:gridCol>
                <a:gridCol w="1656774">
                  <a:extLst>
                    <a:ext uri="{9D8B030D-6E8A-4147-A177-3AD203B41FA5}">
                      <a16:colId xmlns:a16="http://schemas.microsoft.com/office/drawing/2014/main" val="1290553855"/>
                    </a:ext>
                  </a:extLst>
                </a:gridCol>
                <a:gridCol w="1656774">
                  <a:extLst>
                    <a:ext uri="{9D8B030D-6E8A-4147-A177-3AD203B41FA5}">
                      <a16:colId xmlns:a16="http://schemas.microsoft.com/office/drawing/2014/main" val="589345182"/>
                    </a:ext>
                  </a:extLst>
                </a:gridCol>
                <a:gridCol w="1656774">
                  <a:extLst>
                    <a:ext uri="{9D8B030D-6E8A-4147-A177-3AD203B41FA5}">
                      <a16:colId xmlns:a16="http://schemas.microsoft.com/office/drawing/2014/main" val="3932603604"/>
                    </a:ext>
                  </a:extLst>
                </a:gridCol>
                <a:gridCol w="1656774">
                  <a:extLst>
                    <a:ext uri="{9D8B030D-6E8A-4147-A177-3AD203B41FA5}">
                      <a16:colId xmlns:a16="http://schemas.microsoft.com/office/drawing/2014/main" val="522824932"/>
                    </a:ext>
                  </a:extLst>
                </a:gridCol>
                <a:gridCol w="1656774">
                  <a:extLst>
                    <a:ext uri="{9D8B030D-6E8A-4147-A177-3AD203B41FA5}">
                      <a16:colId xmlns:a16="http://schemas.microsoft.com/office/drawing/2014/main" val="3310721859"/>
                    </a:ext>
                  </a:extLst>
                </a:gridCol>
                <a:gridCol w="1656774">
                  <a:extLst>
                    <a:ext uri="{9D8B030D-6E8A-4147-A177-3AD203B41FA5}">
                      <a16:colId xmlns:a16="http://schemas.microsoft.com/office/drawing/2014/main" val="1582313098"/>
                    </a:ext>
                  </a:extLst>
                </a:gridCol>
              </a:tblGrid>
              <a:tr h="376154">
                <a:tc>
                  <a:txBody>
                    <a:bodyPr/>
                    <a:lstStyle/>
                    <a:p>
                      <a:pPr algn="ctr"/>
                      <a:r>
                        <a:rPr lang="en-GB" sz="2000" dirty="0" err="1">
                          <a:solidFill>
                            <a:schemeClr val="tx1"/>
                          </a:solidFill>
                        </a:rPr>
                        <a:t>lu</a:t>
                      </a:r>
                      <a:endParaRPr lang="en-GB" sz="2000" dirty="0">
                        <a:solidFill>
                          <a:schemeClr val="tx1"/>
                        </a:solidFill>
                      </a:endParaRPr>
                    </a:p>
                  </a:txBody>
                  <a:tcPr>
                    <a:solidFill>
                      <a:srgbClr val="E3EAFD"/>
                    </a:solidFill>
                  </a:tcPr>
                </a:tc>
                <a:tc>
                  <a:txBody>
                    <a:bodyPr/>
                    <a:lstStyle/>
                    <a:p>
                      <a:pPr algn="ctr"/>
                      <a:r>
                        <a:rPr lang="en-GB" sz="2000" dirty="0">
                          <a:solidFill>
                            <a:schemeClr val="tx1"/>
                          </a:solidFill>
                        </a:rPr>
                        <a:t>ma</a:t>
                      </a:r>
                    </a:p>
                  </a:txBody>
                  <a:tcPr>
                    <a:solidFill>
                      <a:srgbClr val="E3EAFD"/>
                    </a:solidFill>
                  </a:tcPr>
                </a:tc>
                <a:tc>
                  <a:txBody>
                    <a:bodyPr/>
                    <a:lstStyle/>
                    <a:p>
                      <a:pPr algn="ctr"/>
                      <a:r>
                        <a:rPr lang="en-GB" sz="2000" dirty="0">
                          <a:solidFill>
                            <a:schemeClr val="tx1"/>
                          </a:solidFill>
                        </a:rPr>
                        <a:t>mi</a:t>
                      </a:r>
                    </a:p>
                  </a:txBody>
                  <a:tcPr>
                    <a:solidFill>
                      <a:srgbClr val="E3EAFD"/>
                    </a:solidFill>
                  </a:tcPr>
                </a:tc>
                <a:tc>
                  <a:txBody>
                    <a:bodyPr/>
                    <a:lstStyle/>
                    <a:p>
                      <a:pPr algn="ctr"/>
                      <a:r>
                        <a:rPr lang="en-GB" sz="2000" dirty="0" err="1">
                          <a:solidFill>
                            <a:schemeClr val="tx1"/>
                          </a:solidFill>
                        </a:rPr>
                        <a:t>ju</a:t>
                      </a:r>
                      <a:endParaRPr lang="en-GB" sz="2000" dirty="0">
                        <a:solidFill>
                          <a:schemeClr val="tx1"/>
                        </a:solidFill>
                      </a:endParaRPr>
                    </a:p>
                  </a:txBody>
                  <a:tcPr>
                    <a:solidFill>
                      <a:srgbClr val="E3EAFD"/>
                    </a:solidFill>
                  </a:tcPr>
                </a:tc>
                <a:tc>
                  <a:txBody>
                    <a:bodyPr/>
                    <a:lstStyle/>
                    <a:p>
                      <a:pPr algn="ctr"/>
                      <a:r>
                        <a:rPr lang="en-GB" sz="2000" dirty="0">
                          <a:solidFill>
                            <a:schemeClr val="tx1"/>
                          </a:solidFill>
                        </a:rPr>
                        <a:t>vi</a:t>
                      </a:r>
                    </a:p>
                  </a:txBody>
                  <a:tcPr>
                    <a:solidFill>
                      <a:srgbClr val="E3EAFD"/>
                    </a:solidFill>
                  </a:tcPr>
                </a:tc>
                <a:tc>
                  <a:txBody>
                    <a:bodyPr/>
                    <a:lstStyle/>
                    <a:p>
                      <a:pPr algn="ctr"/>
                      <a:r>
                        <a:rPr lang="en-GB" sz="2000" dirty="0" err="1">
                          <a:solidFill>
                            <a:schemeClr val="tx1"/>
                          </a:solidFill>
                        </a:rPr>
                        <a:t>sa</a:t>
                      </a:r>
                      <a:endParaRPr lang="en-GB" sz="2000" dirty="0">
                        <a:solidFill>
                          <a:schemeClr val="tx1"/>
                        </a:solidFill>
                      </a:endParaRPr>
                    </a:p>
                  </a:txBody>
                  <a:tcPr>
                    <a:solidFill>
                      <a:srgbClr val="E3EAFD"/>
                    </a:solidFill>
                  </a:tcPr>
                </a:tc>
                <a:tc>
                  <a:txBody>
                    <a:bodyPr/>
                    <a:lstStyle/>
                    <a:p>
                      <a:pPr algn="ctr"/>
                      <a:r>
                        <a:rPr lang="en-GB" sz="2000" dirty="0">
                          <a:solidFill>
                            <a:schemeClr val="tx1"/>
                          </a:solidFill>
                        </a:rPr>
                        <a:t>do</a:t>
                      </a:r>
                    </a:p>
                  </a:txBody>
                  <a:tcPr>
                    <a:solidFill>
                      <a:srgbClr val="E3EAFD"/>
                    </a:solidFill>
                  </a:tcPr>
                </a:tc>
                <a:extLst>
                  <a:ext uri="{0D108BD9-81ED-4DB2-BD59-A6C34878D82A}">
                    <a16:rowId xmlns:a16="http://schemas.microsoft.com/office/drawing/2014/main" val="33441302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extLst>
                  <a:ext uri="{0D108BD9-81ED-4DB2-BD59-A6C34878D82A}">
                    <a16:rowId xmlns:a16="http://schemas.microsoft.com/office/drawing/2014/main" val="3032736497"/>
                  </a:ext>
                </a:extLst>
              </a:tr>
              <a:tr h="1003084">
                <a:tc>
                  <a:txBody>
                    <a:bodyPr/>
                    <a:lstStyle/>
                    <a:p>
                      <a:r>
                        <a:rPr lang="en-GB" sz="1600" b="1" dirty="0">
                          <a:solidFill>
                            <a:schemeClr val="tx1"/>
                          </a:solidFill>
                        </a:rPr>
                        <a:t>C</a:t>
                      </a:r>
                      <a:r>
                        <a:rPr lang="en-GB" sz="1600" dirty="0">
                          <a:solidFill>
                            <a:schemeClr val="tx1"/>
                          </a:solidFill>
                        </a:rPr>
                        <a:t> clean the bike</a:t>
                      </a:r>
                    </a:p>
                    <a:p>
                      <a:endParaRPr lang="en-GB" sz="1600" dirty="0">
                        <a:solidFill>
                          <a:schemeClr val="tx1"/>
                        </a:solidFill>
                      </a:endParaRPr>
                    </a:p>
                    <a:p>
                      <a:r>
                        <a:rPr lang="en-GB" sz="1600" b="1" dirty="0">
                          <a:solidFill>
                            <a:schemeClr val="tx1"/>
                          </a:solidFill>
                        </a:rPr>
                        <a:t>D</a:t>
                      </a:r>
                      <a:r>
                        <a:rPr lang="en-GB" sz="1600" dirty="0">
                          <a:solidFill>
                            <a:schemeClr val="tx1"/>
                          </a:solidFill>
                        </a:rPr>
                        <a:t> buy a newspaper</a:t>
                      </a:r>
                    </a:p>
                  </a:txBody>
                  <a:tcPr>
                    <a:solidFill>
                      <a:srgbClr val="E3EAFD"/>
                    </a:solidFill>
                  </a:tcPr>
                </a:tc>
                <a:tc>
                  <a:txBody>
                    <a:bodyPr/>
                    <a:lstStyle/>
                    <a:p>
                      <a:r>
                        <a:rPr lang="en-GB" sz="1600" b="1" dirty="0">
                          <a:solidFill>
                            <a:schemeClr val="tx1"/>
                          </a:solidFill>
                        </a:rPr>
                        <a:t>C </a:t>
                      </a:r>
                      <a:r>
                        <a:rPr lang="en-GB" sz="1600" dirty="0">
                          <a:solidFill>
                            <a:schemeClr val="tx1"/>
                          </a:solidFill>
                        </a:rPr>
                        <a:t>clean the house</a:t>
                      </a:r>
                    </a:p>
                    <a:p>
                      <a:endParaRPr lang="en-GB" sz="1600" dirty="0">
                        <a:solidFill>
                          <a:schemeClr val="tx1"/>
                        </a:solidFill>
                      </a:endParaRPr>
                    </a:p>
                    <a:p>
                      <a:r>
                        <a:rPr lang="en-GB" sz="1600" b="1" dirty="0">
                          <a:solidFill>
                            <a:schemeClr val="tx1"/>
                          </a:solidFill>
                        </a:rPr>
                        <a:t>D </a:t>
                      </a:r>
                      <a:r>
                        <a:rPr lang="en-GB" sz="1600" dirty="0">
                          <a:solidFill>
                            <a:schemeClr val="tx1"/>
                          </a:solidFill>
                        </a:rPr>
                        <a:t>organize the books</a:t>
                      </a:r>
                    </a:p>
                  </a:txBody>
                  <a:tcPr>
                    <a:solidFill>
                      <a:srgbClr val="E3EAFD"/>
                    </a:solidFill>
                  </a:tcPr>
                </a:tc>
                <a:tc>
                  <a:txBody>
                    <a:bodyPr/>
                    <a:lstStyle/>
                    <a:p>
                      <a:r>
                        <a:rPr lang="en-GB" sz="1600" b="1" dirty="0">
                          <a:solidFill>
                            <a:schemeClr val="tx1"/>
                          </a:solidFill>
                        </a:rPr>
                        <a:t>C </a:t>
                      </a:r>
                      <a:r>
                        <a:rPr lang="en-GB" sz="1600" dirty="0">
                          <a:solidFill>
                            <a:schemeClr val="tx1"/>
                          </a:solidFill>
                        </a:rPr>
                        <a:t>look for a new shirt</a:t>
                      </a:r>
                    </a:p>
                    <a:p>
                      <a:endParaRPr lang="en-GB" sz="1600" dirty="0">
                        <a:solidFill>
                          <a:schemeClr val="tx1"/>
                        </a:solidFill>
                      </a:endParaRPr>
                    </a:p>
                    <a:p>
                      <a:r>
                        <a:rPr lang="en-GB" sz="1600" b="1" dirty="0">
                          <a:solidFill>
                            <a:schemeClr val="tx1"/>
                          </a:solidFill>
                        </a:rPr>
                        <a:t>D </a:t>
                      </a:r>
                      <a:r>
                        <a:rPr lang="en-GB" sz="1600" dirty="0">
                          <a:solidFill>
                            <a:schemeClr val="tx1"/>
                          </a:solidFill>
                        </a:rPr>
                        <a:t>wash a shirt</a:t>
                      </a:r>
                    </a:p>
                  </a:txBody>
                  <a:tcPr>
                    <a:solidFill>
                      <a:srgbClr val="E3EAFD"/>
                    </a:solidFill>
                  </a:tcPr>
                </a:tc>
                <a:tc>
                  <a:txBody>
                    <a:bodyPr/>
                    <a:lstStyle/>
                    <a:p>
                      <a:r>
                        <a:rPr lang="en-GB" sz="1600" b="1" dirty="0">
                          <a:solidFill>
                            <a:schemeClr val="tx1"/>
                          </a:solidFill>
                        </a:rPr>
                        <a:t>C </a:t>
                      </a:r>
                      <a:r>
                        <a:rPr lang="en-GB" sz="1600" dirty="0">
                          <a:solidFill>
                            <a:schemeClr val="tx1"/>
                          </a:solidFill>
                        </a:rPr>
                        <a:t>walk to school</a:t>
                      </a:r>
                    </a:p>
                    <a:p>
                      <a:endParaRPr lang="en-GB" sz="1600" dirty="0">
                        <a:solidFill>
                          <a:schemeClr val="tx1"/>
                        </a:solidFill>
                      </a:endParaRPr>
                    </a:p>
                    <a:p>
                      <a:r>
                        <a:rPr lang="en-GB" sz="1600" b="1" dirty="0">
                          <a:solidFill>
                            <a:schemeClr val="tx1"/>
                          </a:solidFill>
                        </a:rPr>
                        <a:t>D </a:t>
                      </a:r>
                      <a:r>
                        <a:rPr lang="en-GB" sz="1600" dirty="0">
                          <a:solidFill>
                            <a:schemeClr val="tx1"/>
                          </a:solidFill>
                        </a:rPr>
                        <a:t>buy a new phone</a:t>
                      </a:r>
                    </a:p>
                  </a:txBody>
                  <a:tcPr>
                    <a:solidFill>
                      <a:srgbClr val="E3EAFD"/>
                    </a:solidFill>
                  </a:tcPr>
                </a:tc>
                <a:tc>
                  <a:txBody>
                    <a:bodyPr/>
                    <a:lstStyle/>
                    <a:p>
                      <a:r>
                        <a:rPr lang="en-GB" sz="1600" b="1" dirty="0">
                          <a:solidFill>
                            <a:schemeClr val="tx1"/>
                          </a:solidFill>
                        </a:rPr>
                        <a:t>C </a:t>
                      </a:r>
                      <a:r>
                        <a:rPr lang="en-GB" sz="1600" dirty="0">
                          <a:solidFill>
                            <a:schemeClr val="tx1"/>
                          </a:solidFill>
                        </a:rPr>
                        <a:t>study English</a:t>
                      </a:r>
                    </a:p>
                    <a:p>
                      <a:endParaRPr lang="en-GB" sz="1600" dirty="0">
                        <a:solidFill>
                          <a:schemeClr val="tx1"/>
                        </a:solidFill>
                      </a:endParaRPr>
                    </a:p>
                    <a:p>
                      <a:r>
                        <a:rPr lang="en-GB" sz="1600" b="1" dirty="0">
                          <a:solidFill>
                            <a:schemeClr val="tx1"/>
                          </a:solidFill>
                        </a:rPr>
                        <a:t>D </a:t>
                      </a:r>
                      <a:r>
                        <a:rPr lang="en-GB" sz="1600" dirty="0">
                          <a:solidFill>
                            <a:schemeClr val="tx1"/>
                          </a:solidFill>
                        </a:rPr>
                        <a:t>make the beds</a:t>
                      </a:r>
                    </a:p>
                  </a:txBody>
                  <a:tcPr>
                    <a:solidFill>
                      <a:srgbClr val="E3EAFD"/>
                    </a:solidFill>
                  </a:tcPr>
                </a:tc>
                <a:tc>
                  <a:txBody>
                    <a:bodyPr/>
                    <a:lstStyle/>
                    <a:p>
                      <a:r>
                        <a:rPr lang="en-GB" sz="1600" b="1" dirty="0">
                          <a:solidFill>
                            <a:schemeClr val="tx1"/>
                          </a:solidFill>
                        </a:rPr>
                        <a:t>C </a:t>
                      </a:r>
                      <a:r>
                        <a:rPr lang="en-GB" sz="1600" dirty="0">
                          <a:solidFill>
                            <a:schemeClr val="tx1"/>
                          </a:solidFill>
                        </a:rPr>
                        <a:t>change the gift</a:t>
                      </a:r>
                    </a:p>
                    <a:p>
                      <a:endParaRPr lang="en-GB" sz="1600" dirty="0">
                        <a:solidFill>
                          <a:schemeClr val="tx1"/>
                        </a:solidFill>
                      </a:endParaRPr>
                    </a:p>
                    <a:p>
                      <a:r>
                        <a:rPr lang="en-GB" sz="1600" b="1" dirty="0">
                          <a:solidFill>
                            <a:schemeClr val="tx1"/>
                          </a:solidFill>
                        </a:rPr>
                        <a:t>D </a:t>
                      </a:r>
                      <a:r>
                        <a:rPr lang="en-GB" sz="1600" dirty="0">
                          <a:solidFill>
                            <a:schemeClr val="tx1"/>
                          </a:solidFill>
                        </a:rPr>
                        <a:t>wash the dog</a:t>
                      </a:r>
                    </a:p>
                  </a:txBody>
                  <a:tcPr>
                    <a:solidFill>
                      <a:srgbClr val="E3EAFD"/>
                    </a:solidFill>
                  </a:tcPr>
                </a:tc>
                <a:tc>
                  <a:txBody>
                    <a:bodyPr/>
                    <a:lstStyle/>
                    <a:p>
                      <a:r>
                        <a:rPr lang="en-GB" sz="1600" b="1" dirty="0">
                          <a:solidFill>
                            <a:schemeClr val="tx1"/>
                          </a:solidFill>
                        </a:rPr>
                        <a:t>C </a:t>
                      </a:r>
                      <a:r>
                        <a:rPr lang="en-GB" sz="1600" dirty="0">
                          <a:solidFill>
                            <a:schemeClr val="tx1"/>
                          </a:solidFill>
                        </a:rPr>
                        <a:t>wash the plates</a:t>
                      </a:r>
                    </a:p>
                    <a:p>
                      <a:endParaRPr lang="en-GB" sz="1600" dirty="0">
                        <a:solidFill>
                          <a:schemeClr val="tx1"/>
                        </a:solidFill>
                      </a:endParaRPr>
                    </a:p>
                    <a:p>
                      <a:r>
                        <a:rPr lang="en-GB" sz="1600" b="1" dirty="0">
                          <a:solidFill>
                            <a:schemeClr val="tx1"/>
                          </a:solidFill>
                        </a:rPr>
                        <a:t>D </a:t>
                      </a:r>
                      <a:r>
                        <a:rPr lang="en-GB" sz="1600" dirty="0">
                          <a:solidFill>
                            <a:schemeClr val="tx1"/>
                          </a:solidFill>
                        </a:rPr>
                        <a:t>work in the shop</a:t>
                      </a:r>
                    </a:p>
                  </a:txBody>
                  <a:tcPr>
                    <a:solidFill>
                      <a:srgbClr val="E3EAFD"/>
                    </a:solidFill>
                  </a:tcPr>
                </a:tc>
                <a:extLst>
                  <a:ext uri="{0D108BD9-81ED-4DB2-BD59-A6C34878D82A}">
                    <a16:rowId xmlns:a16="http://schemas.microsoft.com/office/drawing/2014/main" val="1222783487"/>
                  </a:ext>
                </a:extLst>
              </a:tr>
            </a:tbl>
          </a:graphicData>
        </a:graphic>
      </p:graphicFrame>
      <p:pic>
        <p:nvPicPr>
          <p:cNvPr id="6" name="Picture 5">
            <a:extLst>
              <a:ext uri="{FF2B5EF4-FFF2-40B4-BE49-F238E27FC236}">
                <a16:creationId xmlns:a16="http://schemas.microsoft.com/office/drawing/2014/main" id="{8F57660D-35FC-4E7B-8871-FAD2D95A014E}"/>
              </a:ext>
            </a:extLst>
          </p:cNvPr>
          <p:cNvPicPr>
            <a:picLocks noChangeAspect="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l="44955" t="27128" r="24600" b="10383"/>
          <a:stretch/>
        </p:blipFill>
        <p:spPr>
          <a:xfrm>
            <a:off x="3336683" y="0"/>
            <a:ext cx="1786646" cy="2062820"/>
          </a:xfrm>
          <a:prstGeom prst="rect">
            <a:avLst/>
          </a:prstGeom>
        </p:spPr>
      </p:pic>
      <p:pic>
        <p:nvPicPr>
          <p:cNvPr id="7" name="Picture 6" descr="A cartoon of a child&#10;&#10;Description automatically generated">
            <a:extLst>
              <a:ext uri="{FF2B5EF4-FFF2-40B4-BE49-F238E27FC236}">
                <a16:creationId xmlns:a16="http://schemas.microsoft.com/office/drawing/2014/main" id="{3DE174DA-34B0-4332-B3C9-74EBF3019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970" y="184688"/>
            <a:ext cx="1101619" cy="1101619"/>
          </a:xfrm>
          <a:prstGeom prst="rect">
            <a:avLst/>
          </a:prstGeom>
        </p:spPr>
      </p:pic>
      <p:sp>
        <p:nvSpPr>
          <p:cNvPr id="8" name="Speech Bubble: Rectangle with Corners Rounded 7">
            <a:extLst>
              <a:ext uri="{FF2B5EF4-FFF2-40B4-BE49-F238E27FC236}">
                <a16:creationId xmlns:a16="http://schemas.microsoft.com/office/drawing/2014/main" id="{3D37A12C-AEF7-4E48-8DB6-388014E12E38}"/>
              </a:ext>
            </a:extLst>
          </p:cNvPr>
          <p:cNvSpPr/>
          <p:nvPr/>
        </p:nvSpPr>
        <p:spPr>
          <a:xfrm>
            <a:off x="5123329" y="258167"/>
            <a:ext cx="2865639" cy="547950"/>
          </a:xfrm>
          <a:prstGeom prst="wedgeRoundRectCallout">
            <a:avLst>
              <a:gd name="adj1" fmla="val -55719"/>
              <a:gd name="adj2" fmla="val 37392"/>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Debo… y </a:t>
            </a:r>
            <a:r>
              <a:rPr lang="en-GB" sz="2000" dirty="0" err="1">
                <a:solidFill>
                  <a:schemeClr val="tx1"/>
                </a:solidFill>
              </a:rPr>
              <a:t>debes</a:t>
            </a:r>
            <a:r>
              <a:rPr lang="en-GB" sz="2000" dirty="0">
                <a:solidFill>
                  <a:schemeClr val="tx1"/>
                </a:solidFill>
              </a:rPr>
              <a:t>…</a:t>
            </a:r>
          </a:p>
        </p:txBody>
      </p:sp>
    </p:spTree>
    <p:extLst>
      <p:ext uri="{BB962C8B-B14F-4D97-AF65-F5344CB8AC3E}">
        <p14:creationId xmlns:p14="http://schemas.microsoft.com/office/powerpoint/2010/main" val="2713307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87B10-DB18-EC40-96EA-A983131E6FCF}"/>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9" name="Picture 9" descr="hous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5795" y="2104669"/>
            <a:ext cx="2115550" cy="13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pic>
        <p:nvPicPr>
          <p:cNvPr id="3" name="Picture 2" descr="the countrysid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6273" y="1383427"/>
            <a:ext cx="2184937" cy="16387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grpSp>
        <p:nvGrpSpPr>
          <p:cNvPr id="5" name="Group 4" descr="two hands, one holding British pounds, one holding euros. "/>
          <p:cNvGrpSpPr/>
          <p:nvPr/>
        </p:nvGrpSpPr>
        <p:grpSpPr>
          <a:xfrm>
            <a:off x="1100163" y="4437156"/>
            <a:ext cx="2337159" cy="1586132"/>
            <a:chOff x="1100163" y="4437156"/>
            <a:chExt cx="2337159" cy="1586132"/>
          </a:xfrm>
        </p:grpSpPr>
        <p:pic>
          <p:nvPicPr>
            <p:cNvPr id="8198" name="Picture 6" descr="two hands exchanging two different currencies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0163" y="4437156"/>
              <a:ext cx="2337159" cy="1581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682077">
              <a:off x="2036470" y="5072966"/>
              <a:ext cx="382096" cy="461665"/>
            </a:xfrm>
            <a:prstGeom prst="rect">
              <a:avLst/>
            </a:prstGeom>
            <a:noFill/>
          </p:spPr>
          <p:txBody>
            <a:bodyPr wrap="square" rtlCol="0">
              <a:spAutoFit/>
            </a:bodyPr>
            <a:lstStyle/>
            <a:p>
              <a:r>
                <a:rPr lang="en-GB" sz="2400" b="1" dirty="0"/>
                <a:t>£</a:t>
              </a:r>
            </a:p>
          </p:txBody>
        </p:sp>
        <p:sp>
          <p:nvSpPr>
            <p:cNvPr id="18" name="TextBox 17"/>
            <p:cNvSpPr txBox="1"/>
            <p:nvPr/>
          </p:nvSpPr>
          <p:spPr>
            <a:xfrm rot="682077">
              <a:off x="1955648" y="5561623"/>
              <a:ext cx="382096" cy="461665"/>
            </a:xfrm>
            <a:prstGeom prst="rect">
              <a:avLst/>
            </a:prstGeom>
            <a:noFill/>
          </p:spPr>
          <p:txBody>
            <a:bodyPr wrap="square" rtlCol="0">
              <a:spAutoFit/>
            </a:bodyPr>
            <a:lstStyle/>
            <a:p>
              <a:r>
                <a:rPr lang="en-GB" sz="2400" b="1" dirty="0"/>
                <a:t>$</a:t>
              </a:r>
            </a:p>
          </p:txBody>
        </p:sp>
      </p:gr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20" name="TextBox 19"/>
          <p:cNvSpPr txBox="1"/>
          <p:nvPr/>
        </p:nvSpPr>
        <p:spPr>
          <a:xfrm>
            <a:off x="5148039" y="5561623"/>
            <a:ext cx="1895922"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[street]</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pic>
        <p:nvPicPr>
          <p:cNvPr id="8194" name="Picture 2" descr="woman's fa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87725" y="1329716"/>
            <a:ext cx="1510963" cy="1549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pic>
        <p:nvPicPr>
          <p:cNvPr id="2" name="Picture 1" descr=" boy singing on stag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87725" y="4509141"/>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145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ca_cas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ca_camp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ca_camp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ca_ca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subTnLst>
                                    <p:audio>
                                      <p:cMediaNode>
                                        <p:cTn display="0" masterRel="sameClick">
                                          <p:stCondLst>
                                            <p:cond evt="begin" delay="0">
                                              <p:tn val="36"/>
                                            </p:cond>
                                          </p:stCondLst>
                                          <p:endCondLst>
                                            <p:cond evt="onStopAudio" delay="0">
                                              <p:tgtEl>
                                                <p:sldTgt/>
                                              </p:tgtEl>
                                            </p:cond>
                                          </p:endCondLst>
                                        </p:cTn>
                                        <p:tgtEl>
                                          <p:sndTgt r:embed="rId6" name="ca_ca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a_cambi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7" name="ca_cambi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ca_call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ca_call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ca_cant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a_ca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12" grpId="0"/>
      <p:bldP spid="10" grpId="0"/>
      <p:bldP spid="9" grpId="0"/>
      <p:bldP spid="20" grpId="0"/>
      <p:bldP spid="11"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6ADE5-5B64-42E4-82E1-414068EE6698}"/>
              </a:ext>
            </a:extLst>
          </p:cNvPr>
          <p:cNvSpPr>
            <a:spLocks noGrp="1"/>
          </p:cNvSpPr>
          <p:nvPr>
            <p:ph type="title"/>
          </p:nvPr>
        </p:nvSpPr>
        <p:spPr>
          <a:xfrm>
            <a:off x="0" y="213557"/>
            <a:ext cx="3657600" cy="592559"/>
          </a:xfrm>
        </p:spPr>
        <p:txBody>
          <a:bodyPr>
            <a:normAutofit/>
          </a:bodyPr>
          <a:lstStyle/>
          <a:p>
            <a:r>
              <a:rPr lang="en-GB" sz="2400" dirty="0"/>
              <a:t>¡</a:t>
            </a:r>
            <a:r>
              <a:rPr lang="en-GB" sz="2400" dirty="0" err="1"/>
              <a:t>Muchas</a:t>
            </a:r>
            <a:r>
              <a:rPr lang="en-GB" sz="2400" dirty="0"/>
              <a:t> </a:t>
            </a:r>
            <a:r>
              <a:rPr lang="en-GB" sz="2400" dirty="0" err="1"/>
              <a:t>tareas</a:t>
            </a:r>
            <a:r>
              <a:rPr lang="en-GB" sz="2400" dirty="0"/>
              <a:t>! (2/2)</a:t>
            </a:r>
          </a:p>
        </p:txBody>
      </p:sp>
      <p:sp>
        <p:nvSpPr>
          <p:cNvPr id="4" name="Rounded Rectangle 11">
            <a:extLst>
              <a:ext uri="{FF2B5EF4-FFF2-40B4-BE49-F238E27FC236}">
                <a16:creationId xmlns:a16="http://schemas.microsoft.com/office/drawing/2014/main" id="{491FDF49-9570-48A5-970F-FC7DCB7D3C11}"/>
              </a:ext>
            </a:extLst>
          </p:cNvPr>
          <p:cNvSpPr/>
          <p:nvPr/>
        </p:nvSpPr>
        <p:spPr>
          <a:xfrm>
            <a:off x="10702977" y="258166"/>
            <a:ext cx="1225167"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CA381D48-A5F4-4720-AAB7-A35ABBB976A4}"/>
              </a:ext>
            </a:extLst>
          </p:cNvPr>
          <p:cNvGraphicFramePr>
            <a:graphicFrameLocks noGrp="1"/>
          </p:cNvGraphicFramePr>
          <p:nvPr>
            <p:extLst>
              <p:ext uri="{D42A27DB-BD31-4B8C-83A1-F6EECF244321}">
                <p14:modId xmlns:p14="http://schemas.microsoft.com/office/powerpoint/2010/main" val="2686821041"/>
              </p:ext>
            </p:extLst>
          </p:nvPr>
        </p:nvGraphicFramePr>
        <p:xfrm>
          <a:off x="330726" y="1955415"/>
          <a:ext cx="11597418" cy="2529840"/>
        </p:xfrm>
        <a:graphic>
          <a:graphicData uri="http://schemas.openxmlformats.org/drawingml/2006/table">
            <a:tbl>
              <a:tblPr firstRow="1" bandRow="1">
                <a:tableStyleId>{5C22544A-7EE6-4342-B048-85BDC9FD1C3A}</a:tableStyleId>
              </a:tblPr>
              <a:tblGrid>
                <a:gridCol w="1656774">
                  <a:extLst>
                    <a:ext uri="{9D8B030D-6E8A-4147-A177-3AD203B41FA5}">
                      <a16:colId xmlns:a16="http://schemas.microsoft.com/office/drawing/2014/main" val="320313501"/>
                    </a:ext>
                  </a:extLst>
                </a:gridCol>
                <a:gridCol w="1656774">
                  <a:extLst>
                    <a:ext uri="{9D8B030D-6E8A-4147-A177-3AD203B41FA5}">
                      <a16:colId xmlns:a16="http://schemas.microsoft.com/office/drawing/2014/main" val="1290553855"/>
                    </a:ext>
                  </a:extLst>
                </a:gridCol>
                <a:gridCol w="1656774">
                  <a:extLst>
                    <a:ext uri="{9D8B030D-6E8A-4147-A177-3AD203B41FA5}">
                      <a16:colId xmlns:a16="http://schemas.microsoft.com/office/drawing/2014/main" val="589345182"/>
                    </a:ext>
                  </a:extLst>
                </a:gridCol>
                <a:gridCol w="1656774">
                  <a:extLst>
                    <a:ext uri="{9D8B030D-6E8A-4147-A177-3AD203B41FA5}">
                      <a16:colId xmlns:a16="http://schemas.microsoft.com/office/drawing/2014/main" val="3932603604"/>
                    </a:ext>
                  </a:extLst>
                </a:gridCol>
                <a:gridCol w="1656774">
                  <a:extLst>
                    <a:ext uri="{9D8B030D-6E8A-4147-A177-3AD203B41FA5}">
                      <a16:colId xmlns:a16="http://schemas.microsoft.com/office/drawing/2014/main" val="522824932"/>
                    </a:ext>
                  </a:extLst>
                </a:gridCol>
                <a:gridCol w="1656774">
                  <a:extLst>
                    <a:ext uri="{9D8B030D-6E8A-4147-A177-3AD203B41FA5}">
                      <a16:colId xmlns:a16="http://schemas.microsoft.com/office/drawing/2014/main" val="3310721859"/>
                    </a:ext>
                  </a:extLst>
                </a:gridCol>
                <a:gridCol w="1656774">
                  <a:extLst>
                    <a:ext uri="{9D8B030D-6E8A-4147-A177-3AD203B41FA5}">
                      <a16:colId xmlns:a16="http://schemas.microsoft.com/office/drawing/2014/main" val="1582313098"/>
                    </a:ext>
                  </a:extLst>
                </a:gridCol>
              </a:tblGrid>
              <a:tr h="376154">
                <a:tc>
                  <a:txBody>
                    <a:bodyPr/>
                    <a:lstStyle/>
                    <a:p>
                      <a:pPr algn="ctr"/>
                      <a:r>
                        <a:rPr lang="en-GB" sz="2000" dirty="0" err="1">
                          <a:solidFill>
                            <a:schemeClr val="tx1"/>
                          </a:solidFill>
                        </a:rPr>
                        <a:t>lu</a:t>
                      </a:r>
                      <a:endParaRPr lang="en-GB" sz="2000" dirty="0">
                        <a:solidFill>
                          <a:schemeClr val="tx1"/>
                        </a:solidFill>
                      </a:endParaRPr>
                    </a:p>
                  </a:txBody>
                  <a:tcPr>
                    <a:solidFill>
                      <a:srgbClr val="E3EAFD"/>
                    </a:solidFill>
                  </a:tcPr>
                </a:tc>
                <a:tc>
                  <a:txBody>
                    <a:bodyPr/>
                    <a:lstStyle/>
                    <a:p>
                      <a:pPr algn="ctr"/>
                      <a:r>
                        <a:rPr lang="en-GB" sz="2000" dirty="0">
                          <a:solidFill>
                            <a:schemeClr val="tx1"/>
                          </a:solidFill>
                        </a:rPr>
                        <a:t>ma</a:t>
                      </a:r>
                    </a:p>
                  </a:txBody>
                  <a:tcPr>
                    <a:solidFill>
                      <a:srgbClr val="E3EAFD"/>
                    </a:solidFill>
                  </a:tcPr>
                </a:tc>
                <a:tc>
                  <a:txBody>
                    <a:bodyPr/>
                    <a:lstStyle/>
                    <a:p>
                      <a:pPr algn="ctr"/>
                      <a:r>
                        <a:rPr lang="en-GB" sz="2000" dirty="0">
                          <a:solidFill>
                            <a:schemeClr val="tx1"/>
                          </a:solidFill>
                        </a:rPr>
                        <a:t>mi</a:t>
                      </a:r>
                    </a:p>
                  </a:txBody>
                  <a:tcPr>
                    <a:solidFill>
                      <a:srgbClr val="E3EAFD"/>
                    </a:solidFill>
                  </a:tcPr>
                </a:tc>
                <a:tc>
                  <a:txBody>
                    <a:bodyPr/>
                    <a:lstStyle/>
                    <a:p>
                      <a:pPr algn="ctr"/>
                      <a:r>
                        <a:rPr lang="en-GB" sz="2000" dirty="0" err="1">
                          <a:solidFill>
                            <a:schemeClr val="tx1"/>
                          </a:solidFill>
                        </a:rPr>
                        <a:t>ju</a:t>
                      </a:r>
                      <a:endParaRPr lang="en-GB" sz="2000" dirty="0">
                        <a:solidFill>
                          <a:schemeClr val="tx1"/>
                        </a:solidFill>
                      </a:endParaRPr>
                    </a:p>
                  </a:txBody>
                  <a:tcPr>
                    <a:solidFill>
                      <a:srgbClr val="E3EAFD"/>
                    </a:solidFill>
                  </a:tcPr>
                </a:tc>
                <a:tc>
                  <a:txBody>
                    <a:bodyPr/>
                    <a:lstStyle/>
                    <a:p>
                      <a:pPr algn="ctr"/>
                      <a:r>
                        <a:rPr lang="en-GB" sz="2000" dirty="0">
                          <a:solidFill>
                            <a:schemeClr val="tx1"/>
                          </a:solidFill>
                        </a:rPr>
                        <a:t>vi</a:t>
                      </a:r>
                    </a:p>
                  </a:txBody>
                  <a:tcPr>
                    <a:solidFill>
                      <a:srgbClr val="E3EAFD"/>
                    </a:solidFill>
                  </a:tcPr>
                </a:tc>
                <a:tc>
                  <a:txBody>
                    <a:bodyPr/>
                    <a:lstStyle/>
                    <a:p>
                      <a:pPr algn="ctr"/>
                      <a:r>
                        <a:rPr lang="en-GB" sz="2000" dirty="0" err="1">
                          <a:solidFill>
                            <a:schemeClr val="tx1"/>
                          </a:solidFill>
                        </a:rPr>
                        <a:t>sa</a:t>
                      </a:r>
                      <a:endParaRPr lang="en-GB" sz="2000" dirty="0">
                        <a:solidFill>
                          <a:schemeClr val="tx1"/>
                        </a:solidFill>
                      </a:endParaRPr>
                    </a:p>
                  </a:txBody>
                  <a:tcPr>
                    <a:solidFill>
                      <a:srgbClr val="E3EAFD"/>
                    </a:solidFill>
                  </a:tcPr>
                </a:tc>
                <a:tc>
                  <a:txBody>
                    <a:bodyPr/>
                    <a:lstStyle/>
                    <a:p>
                      <a:pPr algn="ctr"/>
                      <a:r>
                        <a:rPr lang="en-GB" sz="2000" dirty="0">
                          <a:solidFill>
                            <a:schemeClr val="tx1"/>
                          </a:solidFill>
                        </a:rPr>
                        <a:t>do</a:t>
                      </a:r>
                    </a:p>
                  </a:txBody>
                  <a:tcPr>
                    <a:solidFill>
                      <a:srgbClr val="E3EAFD"/>
                    </a:solidFill>
                  </a:tcPr>
                </a:tc>
                <a:extLst>
                  <a:ext uri="{0D108BD9-81ED-4DB2-BD59-A6C34878D82A}">
                    <a16:rowId xmlns:a16="http://schemas.microsoft.com/office/drawing/2014/main" val="33441302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a:t>
                      </a:r>
                      <a:r>
                        <a:rPr lang="en-GB" sz="1600" b="0" dirty="0">
                          <a:solidFill>
                            <a:schemeClr val="tx1"/>
                          </a:solidFill>
                        </a:rPr>
                        <a:t> I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B</a:t>
                      </a:r>
                      <a:r>
                        <a:rPr lang="en-GB" sz="1600" b="0" dirty="0">
                          <a:solidFill>
                            <a:schemeClr val="tx1"/>
                          </a:solidFill>
                        </a:rPr>
                        <a:t> you must…</a:t>
                      </a:r>
                    </a:p>
                  </a:txBody>
                  <a:tcPr>
                    <a:solidFill>
                      <a:srgbClr val="E3EAFD"/>
                    </a:solidFill>
                  </a:tcPr>
                </a:tc>
                <a:extLst>
                  <a:ext uri="{0D108BD9-81ED-4DB2-BD59-A6C34878D82A}">
                    <a16:rowId xmlns:a16="http://schemas.microsoft.com/office/drawing/2014/main" val="3032736497"/>
                  </a:ext>
                </a:extLst>
              </a:tr>
              <a:tr h="1003084">
                <a:tc>
                  <a:txBody>
                    <a:bodyPr/>
                    <a:lstStyle/>
                    <a:p>
                      <a:r>
                        <a:rPr lang="en-GB" sz="1600" b="1" dirty="0">
                          <a:solidFill>
                            <a:schemeClr val="tx1"/>
                          </a:solidFill>
                        </a:rPr>
                        <a:t>C </a:t>
                      </a:r>
                      <a:r>
                        <a:rPr lang="en-GB" sz="1600" dirty="0">
                          <a:solidFill>
                            <a:schemeClr val="tx1"/>
                          </a:solidFill>
                        </a:rPr>
                        <a:t>clean the floor</a:t>
                      </a:r>
                    </a:p>
                    <a:p>
                      <a:endParaRPr lang="en-GB" sz="1600" dirty="0">
                        <a:solidFill>
                          <a:schemeClr val="tx1"/>
                        </a:solidFill>
                      </a:endParaRPr>
                    </a:p>
                    <a:p>
                      <a:r>
                        <a:rPr lang="en-GB" sz="1600" b="1" dirty="0">
                          <a:solidFill>
                            <a:schemeClr val="tx1"/>
                          </a:solidFill>
                        </a:rPr>
                        <a:t>D </a:t>
                      </a:r>
                      <a:r>
                        <a:rPr lang="en-GB" sz="1600" dirty="0">
                          <a:solidFill>
                            <a:schemeClr val="tx1"/>
                          </a:solidFill>
                        </a:rPr>
                        <a:t>buy a present</a:t>
                      </a:r>
                    </a:p>
                  </a:txBody>
                  <a:tcPr>
                    <a:solidFill>
                      <a:srgbClr val="E3EAFD"/>
                    </a:solidFill>
                  </a:tcPr>
                </a:tc>
                <a:tc>
                  <a:txBody>
                    <a:bodyPr/>
                    <a:lstStyle/>
                    <a:p>
                      <a:r>
                        <a:rPr lang="en-GB" sz="1600" b="1" dirty="0">
                          <a:solidFill>
                            <a:schemeClr val="tx1"/>
                          </a:solidFill>
                        </a:rPr>
                        <a:t>C </a:t>
                      </a:r>
                      <a:r>
                        <a:rPr lang="en-GB" sz="1600" dirty="0">
                          <a:solidFill>
                            <a:schemeClr val="tx1"/>
                          </a:solidFill>
                        </a:rPr>
                        <a:t>walk to the shop</a:t>
                      </a:r>
                    </a:p>
                    <a:p>
                      <a:endParaRPr lang="en-GB" sz="1600" dirty="0">
                        <a:solidFill>
                          <a:schemeClr val="tx1"/>
                        </a:solidFill>
                      </a:endParaRPr>
                    </a:p>
                    <a:p>
                      <a:r>
                        <a:rPr lang="en-GB" sz="1600" b="1" dirty="0">
                          <a:solidFill>
                            <a:schemeClr val="tx1"/>
                          </a:solidFill>
                        </a:rPr>
                        <a:t>D </a:t>
                      </a:r>
                      <a:r>
                        <a:rPr lang="en-GB" sz="1600" dirty="0">
                          <a:solidFill>
                            <a:schemeClr val="tx1"/>
                          </a:solidFill>
                        </a:rPr>
                        <a:t>study science </a:t>
                      </a:r>
                    </a:p>
                  </a:txBody>
                  <a:tcPr>
                    <a:solidFill>
                      <a:srgbClr val="E3EAFD"/>
                    </a:solidFill>
                  </a:tcPr>
                </a:tc>
                <a:tc>
                  <a:txBody>
                    <a:bodyPr/>
                    <a:lstStyle/>
                    <a:p>
                      <a:r>
                        <a:rPr lang="en-GB" sz="1600" b="1" dirty="0">
                          <a:solidFill>
                            <a:schemeClr val="tx1"/>
                          </a:solidFill>
                        </a:rPr>
                        <a:t>C </a:t>
                      </a:r>
                      <a:r>
                        <a:rPr lang="en-GB" sz="1600" dirty="0">
                          <a:solidFill>
                            <a:schemeClr val="tx1"/>
                          </a:solidFill>
                        </a:rPr>
                        <a:t>wash the clothes</a:t>
                      </a:r>
                    </a:p>
                    <a:p>
                      <a:endParaRPr lang="en-GB" sz="1600" dirty="0">
                        <a:solidFill>
                          <a:schemeClr val="tx1"/>
                        </a:solidFill>
                      </a:endParaRPr>
                    </a:p>
                    <a:p>
                      <a:r>
                        <a:rPr lang="en-GB" sz="1600" b="1" dirty="0">
                          <a:solidFill>
                            <a:schemeClr val="tx1"/>
                          </a:solidFill>
                        </a:rPr>
                        <a:t>D </a:t>
                      </a:r>
                      <a:r>
                        <a:rPr lang="en-GB" sz="1600" dirty="0">
                          <a:solidFill>
                            <a:schemeClr val="tx1"/>
                          </a:solidFill>
                        </a:rPr>
                        <a:t>wash the plates</a:t>
                      </a:r>
                    </a:p>
                  </a:txBody>
                  <a:tcPr>
                    <a:solidFill>
                      <a:srgbClr val="E3EAFD"/>
                    </a:solidFill>
                  </a:tcPr>
                </a:tc>
                <a:tc>
                  <a:txBody>
                    <a:bodyPr/>
                    <a:lstStyle/>
                    <a:p>
                      <a:r>
                        <a:rPr lang="en-GB" sz="1600" b="1" dirty="0">
                          <a:solidFill>
                            <a:schemeClr val="tx1"/>
                          </a:solidFill>
                        </a:rPr>
                        <a:t>C </a:t>
                      </a:r>
                      <a:r>
                        <a:rPr lang="en-GB" sz="1600" dirty="0">
                          <a:solidFill>
                            <a:schemeClr val="tx1"/>
                          </a:solidFill>
                        </a:rPr>
                        <a:t>speak to the headmaster</a:t>
                      </a:r>
                    </a:p>
                    <a:p>
                      <a:endParaRPr lang="en-GB" sz="1600" dirty="0">
                        <a:solidFill>
                          <a:schemeClr val="tx1"/>
                        </a:solidFill>
                      </a:endParaRPr>
                    </a:p>
                    <a:p>
                      <a:r>
                        <a:rPr lang="en-GB" sz="1600" b="1" dirty="0">
                          <a:solidFill>
                            <a:schemeClr val="tx1"/>
                          </a:solidFill>
                        </a:rPr>
                        <a:t>D </a:t>
                      </a:r>
                      <a:r>
                        <a:rPr lang="en-GB" sz="1600" dirty="0">
                          <a:solidFill>
                            <a:schemeClr val="tx1"/>
                          </a:solidFill>
                        </a:rPr>
                        <a:t>study Spanish</a:t>
                      </a:r>
                    </a:p>
                  </a:txBody>
                  <a:tcPr>
                    <a:solidFill>
                      <a:srgbClr val="E3EAFD"/>
                    </a:solidFill>
                  </a:tcPr>
                </a:tc>
                <a:tc>
                  <a:txBody>
                    <a:bodyPr/>
                    <a:lstStyle/>
                    <a:p>
                      <a:r>
                        <a:rPr lang="en-GB" sz="1600" b="1" dirty="0">
                          <a:solidFill>
                            <a:schemeClr val="tx1"/>
                          </a:solidFill>
                        </a:rPr>
                        <a:t>C </a:t>
                      </a:r>
                      <a:r>
                        <a:rPr lang="en-GB" sz="1600" dirty="0">
                          <a:solidFill>
                            <a:schemeClr val="tx1"/>
                          </a:solidFill>
                        </a:rPr>
                        <a:t>clean the windows</a:t>
                      </a:r>
                    </a:p>
                    <a:p>
                      <a:endParaRPr lang="en-GB" sz="1600" dirty="0">
                        <a:solidFill>
                          <a:schemeClr val="tx1"/>
                        </a:solidFill>
                      </a:endParaRPr>
                    </a:p>
                    <a:p>
                      <a:r>
                        <a:rPr lang="en-GB" sz="1600" b="1" dirty="0">
                          <a:solidFill>
                            <a:schemeClr val="tx1"/>
                          </a:solidFill>
                        </a:rPr>
                        <a:t>D </a:t>
                      </a:r>
                      <a:r>
                        <a:rPr lang="en-GB" sz="1600" dirty="0">
                          <a:solidFill>
                            <a:schemeClr val="tx1"/>
                          </a:solidFill>
                        </a:rPr>
                        <a:t>do the homework</a:t>
                      </a:r>
                    </a:p>
                  </a:txBody>
                  <a:tcPr>
                    <a:solidFill>
                      <a:srgbClr val="E3EAFD"/>
                    </a:solidFill>
                  </a:tcPr>
                </a:tc>
                <a:tc>
                  <a:txBody>
                    <a:bodyPr/>
                    <a:lstStyle/>
                    <a:p>
                      <a:r>
                        <a:rPr lang="en-GB" sz="1600" b="1" dirty="0">
                          <a:solidFill>
                            <a:schemeClr val="tx1"/>
                          </a:solidFill>
                        </a:rPr>
                        <a:t>C </a:t>
                      </a:r>
                      <a:r>
                        <a:rPr lang="en-GB" sz="1600" dirty="0">
                          <a:solidFill>
                            <a:schemeClr val="tx1"/>
                          </a:solidFill>
                        </a:rPr>
                        <a:t>clean the house</a:t>
                      </a:r>
                    </a:p>
                    <a:p>
                      <a:endParaRPr lang="en-GB" sz="1600" dirty="0">
                        <a:solidFill>
                          <a:schemeClr val="tx1"/>
                        </a:solidFill>
                      </a:endParaRPr>
                    </a:p>
                    <a:p>
                      <a:r>
                        <a:rPr lang="en-GB" sz="1600" b="1" dirty="0">
                          <a:solidFill>
                            <a:schemeClr val="tx1"/>
                          </a:solidFill>
                        </a:rPr>
                        <a:t>D </a:t>
                      </a:r>
                      <a:r>
                        <a:rPr lang="en-GB" sz="1600" dirty="0">
                          <a:solidFill>
                            <a:schemeClr val="tx1"/>
                          </a:solidFill>
                        </a:rPr>
                        <a:t>give a present to grandma</a:t>
                      </a:r>
                    </a:p>
                  </a:txBody>
                  <a:tcPr>
                    <a:solidFill>
                      <a:srgbClr val="E3EAFD"/>
                    </a:solidFill>
                  </a:tcPr>
                </a:tc>
                <a:tc>
                  <a:txBody>
                    <a:bodyPr/>
                    <a:lstStyle/>
                    <a:p>
                      <a:r>
                        <a:rPr lang="en-GB" sz="1600" b="1" dirty="0">
                          <a:solidFill>
                            <a:schemeClr val="tx1"/>
                          </a:solidFill>
                        </a:rPr>
                        <a:t>C </a:t>
                      </a:r>
                      <a:r>
                        <a:rPr lang="en-GB" sz="1600" dirty="0">
                          <a:solidFill>
                            <a:schemeClr val="tx1"/>
                          </a:solidFill>
                        </a:rPr>
                        <a:t>rest in the countryside</a:t>
                      </a:r>
                    </a:p>
                    <a:p>
                      <a:endParaRPr lang="en-GB" sz="1600" dirty="0">
                        <a:solidFill>
                          <a:schemeClr val="tx1"/>
                        </a:solidFill>
                      </a:endParaRPr>
                    </a:p>
                    <a:p>
                      <a:r>
                        <a:rPr lang="en-GB" sz="1600" b="1" dirty="0">
                          <a:solidFill>
                            <a:schemeClr val="tx1"/>
                          </a:solidFill>
                        </a:rPr>
                        <a:t>D </a:t>
                      </a:r>
                      <a:r>
                        <a:rPr lang="en-GB" sz="1600" dirty="0">
                          <a:solidFill>
                            <a:schemeClr val="tx1"/>
                          </a:solidFill>
                        </a:rPr>
                        <a:t>prepare food</a:t>
                      </a:r>
                    </a:p>
                  </a:txBody>
                  <a:tcPr>
                    <a:solidFill>
                      <a:srgbClr val="E3EAFD"/>
                    </a:solidFill>
                  </a:tcPr>
                </a:tc>
                <a:extLst>
                  <a:ext uri="{0D108BD9-81ED-4DB2-BD59-A6C34878D82A}">
                    <a16:rowId xmlns:a16="http://schemas.microsoft.com/office/drawing/2014/main" val="1222783487"/>
                  </a:ext>
                </a:extLst>
              </a:tr>
            </a:tbl>
          </a:graphicData>
        </a:graphic>
      </p:graphicFrame>
      <p:pic>
        <p:nvPicPr>
          <p:cNvPr id="6" name="Picture 5">
            <a:extLst>
              <a:ext uri="{FF2B5EF4-FFF2-40B4-BE49-F238E27FC236}">
                <a16:creationId xmlns:a16="http://schemas.microsoft.com/office/drawing/2014/main" id="{8F57660D-35FC-4E7B-8871-FAD2D95A014E}"/>
              </a:ext>
            </a:extLst>
          </p:cNvPr>
          <p:cNvPicPr>
            <a:picLocks noChangeAspect="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l="44955" t="27128" r="24600" b="10383"/>
          <a:stretch/>
        </p:blipFill>
        <p:spPr>
          <a:xfrm>
            <a:off x="3336683" y="0"/>
            <a:ext cx="1786646" cy="2062820"/>
          </a:xfrm>
          <a:prstGeom prst="rect">
            <a:avLst/>
          </a:prstGeom>
        </p:spPr>
      </p:pic>
      <p:pic>
        <p:nvPicPr>
          <p:cNvPr id="7" name="Picture 6" descr="A cartoon of a child&#10;&#10;Description automatically generated">
            <a:extLst>
              <a:ext uri="{FF2B5EF4-FFF2-40B4-BE49-F238E27FC236}">
                <a16:creationId xmlns:a16="http://schemas.microsoft.com/office/drawing/2014/main" id="{3DE174DA-34B0-4332-B3C9-74EBF3019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970" y="184688"/>
            <a:ext cx="1101619" cy="1101619"/>
          </a:xfrm>
          <a:prstGeom prst="rect">
            <a:avLst/>
          </a:prstGeom>
        </p:spPr>
      </p:pic>
      <p:sp>
        <p:nvSpPr>
          <p:cNvPr id="8" name="Speech Bubble: Rectangle with Corners Rounded 7">
            <a:extLst>
              <a:ext uri="{FF2B5EF4-FFF2-40B4-BE49-F238E27FC236}">
                <a16:creationId xmlns:a16="http://schemas.microsoft.com/office/drawing/2014/main" id="{3D37A12C-AEF7-4E48-8DB6-388014E12E38}"/>
              </a:ext>
            </a:extLst>
          </p:cNvPr>
          <p:cNvSpPr/>
          <p:nvPr/>
        </p:nvSpPr>
        <p:spPr>
          <a:xfrm>
            <a:off x="5123329" y="258167"/>
            <a:ext cx="2865639" cy="547950"/>
          </a:xfrm>
          <a:prstGeom prst="wedgeRoundRectCallout">
            <a:avLst>
              <a:gd name="adj1" fmla="val -55719"/>
              <a:gd name="adj2" fmla="val 37392"/>
              <a:gd name="adj3" fmla="val 1666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Debo…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debes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73921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8"/>
            <a:ext cx="3513221" cy="526542"/>
          </a:xfrm>
        </p:spPr>
        <p:txBody>
          <a:bodyPr>
            <a:normAutofit/>
          </a:bodyPr>
          <a:lstStyle/>
          <a:p>
            <a:r>
              <a:rPr lang="en-GB" sz="2400" b="1" dirty="0"/>
              <a:t>Sofía </a:t>
            </a:r>
            <a:r>
              <a:rPr lang="en-GB" sz="2400" b="1" dirty="0" err="1"/>
              <a:t>está</a:t>
            </a:r>
            <a:r>
              <a:rPr lang="en-GB" sz="2400" b="1" dirty="0"/>
              <a:t> </a:t>
            </a:r>
            <a:r>
              <a:rPr lang="en-GB" sz="2400" b="1" dirty="0" err="1"/>
              <a:t>frustrada</a:t>
            </a:r>
            <a:r>
              <a:rPr lang="en-GB" sz="2400" b="1" dirty="0"/>
              <a:t>! </a:t>
            </a:r>
          </a:p>
        </p:txBody>
      </p:sp>
      <p:sp>
        <p:nvSpPr>
          <p:cNvPr id="5" name="Title 1"/>
          <p:cNvSpPr txBox="1">
            <a:spLocks/>
          </p:cNvSpPr>
          <p:nvPr/>
        </p:nvSpPr>
        <p:spPr>
          <a:xfrm>
            <a:off x="339290" y="1146227"/>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chemeClr val="tx1"/>
                </a:solidFill>
              </a:rPr>
              <a:t>¿</a:t>
            </a:r>
            <a:r>
              <a:rPr lang="en-GB" sz="2200" b="1" dirty="0" err="1">
                <a:solidFill>
                  <a:schemeClr val="tx1"/>
                </a:solidFill>
              </a:rPr>
              <a:t>Puedo</a:t>
            </a:r>
            <a:r>
              <a:rPr lang="en-GB" sz="2200" b="1" dirty="0">
                <a:solidFill>
                  <a:schemeClr val="tx1"/>
                </a:solidFill>
              </a:rPr>
              <a:t>/e, </a:t>
            </a:r>
            <a:r>
              <a:rPr lang="en-GB" sz="2200" b="1" dirty="0" err="1">
                <a:solidFill>
                  <a:schemeClr val="tx1"/>
                </a:solidFill>
              </a:rPr>
              <a:t>debo</a:t>
            </a:r>
            <a:r>
              <a:rPr lang="en-GB" sz="2200" b="1" dirty="0">
                <a:solidFill>
                  <a:schemeClr val="tx1"/>
                </a:solidFill>
              </a:rPr>
              <a:t>/e o </a:t>
            </a:r>
            <a:r>
              <a:rPr lang="en-GB" sz="2200" b="1" dirty="0" err="1">
                <a:solidFill>
                  <a:schemeClr val="tx1"/>
                </a:solidFill>
              </a:rPr>
              <a:t>quiero</a:t>
            </a:r>
            <a:r>
              <a:rPr lang="en-GB" sz="2200" b="1" dirty="0">
                <a:solidFill>
                  <a:schemeClr val="tx1"/>
                </a:solidFill>
              </a:rPr>
              <a:t>/e? Lee y </a:t>
            </a:r>
            <a:r>
              <a:rPr lang="en-GB" sz="2200" b="1" dirty="0" err="1">
                <a:solidFill>
                  <a:schemeClr val="tx1"/>
                </a:solidFill>
              </a:rPr>
              <a:t>completa</a:t>
            </a:r>
            <a:r>
              <a:rPr lang="en-GB" sz="2200" b="1" dirty="0">
                <a:solidFill>
                  <a:schemeClr val="tx1"/>
                </a:solidFill>
              </a:rPr>
              <a:t>. </a:t>
            </a:r>
            <a:r>
              <a:rPr lang="en-GB" sz="2200" b="1" dirty="0" err="1">
                <a:solidFill>
                  <a:schemeClr val="tx1"/>
                </a:solidFill>
              </a:rPr>
              <a:t>Luego</a:t>
            </a:r>
            <a:r>
              <a:rPr lang="en-GB" sz="2200" b="1" dirty="0">
                <a:solidFill>
                  <a:schemeClr val="tx1"/>
                </a:solidFill>
              </a:rPr>
              <a:t>, </a:t>
            </a:r>
            <a:r>
              <a:rPr lang="en-GB" sz="2200" b="1" dirty="0" err="1">
                <a:solidFill>
                  <a:schemeClr val="tx1"/>
                </a:solidFill>
              </a:rPr>
              <a:t>escucha</a:t>
            </a:r>
            <a:r>
              <a:rPr lang="en-GB" sz="2200" b="1" dirty="0">
                <a:solidFill>
                  <a:schemeClr val="tx1"/>
                </a:solidFill>
              </a:rPr>
              <a:t>.</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sp>
        <p:nvSpPr>
          <p:cNvPr id="8" name="Title 30"/>
          <p:cNvSpPr txBox="1">
            <a:spLocks/>
          </p:cNvSpPr>
          <p:nvPr/>
        </p:nvSpPr>
        <p:spPr>
          <a:xfrm>
            <a:off x="11340163" y="346330"/>
            <a:ext cx="55319" cy="27228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err="1">
                <a:solidFill>
                  <a:schemeClr val="bg1"/>
                </a:solidFill>
              </a:rPr>
              <a:t>escuchar</a:t>
            </a:r>
            <a:r>
              <a:rPr lang="en-GB" sz="100" b="1" dirty="0">
                <a:solidFill>
                  <a:schemeClr val="bg1"/>
                </a:solidFill>
              </a:rPr>
              <a:t> / </a:t>
            </a:r>
            <a:r>
              <a:rPr lang="en-GB" sz="100" b="1" dirty="0" err="1">
                <a:solidFill>
                  <a:schemeClr val="bg1"/>
                </a:solidFill>
              </a:rPr>
              <a:t>escribir</a:t>
            </a:r>
            <a:endParaRPr lang="en-GB" sz="100" dirty="0"/>
          </a:p>
        </p:txBody>
      </p:sp>
      <p:sp>
        <p:nvSpPr>
          <p:cNvPr id="10" name="TextBox 9"/>
          <p:cNvSpPr txBox="1"/>
          <p:nvPr/>
        </p:nvSpPr>
        <p:spPr>
          <a:xfrm>
            <a:off x="419074" y="1654335"/>
            <a:ext cx="11353851" cy="4401205"/>
          </a:xfrm>
          <a:prstGeom prst="rect">
            <a:avLst/>
          </a:prstGeom>
          <a:noFill/>
        </p:spPr>
        <p:txBody>
          <a:bodyPr wrap="square" rtlCol="0">
            <a:spAutoFit/>
          </a:bodyPr>
          <a:lstStyle/>
          <a:p>
            <a:r>
              <a:rPr lang="en-GB" sz="2000" dirty="0"/>
              <a:t>La vida </a:t>
            </a:r>
            <a:r>
              <a:rPr lang="en-GB" sz="2000" dirty="0" err="1"/>
              <a:t>puede</a:t>
            </a:r>
            <a:r>
              <a:rPr lang="en-GB" sz="2000" dirty="0"/>
              <a:t> ser complicada, ¿no? Quiero hacer unas cosas, pero no __________. __________ hacer otras, pero no quiero. Ay, ay, ay…</a:t>
            </a:r>
          </a:p>
          <a:p>
            <a:endParaRPr lang="en-GB" sz="2000" dirty="0"/>
          </a:p>
          <a:p>
            <a:r>
              <a:rPr lang="en-GB" sz="2000" dirty="0"/>
              <a:t>Un </a:t>
            </a:r>
            <a:r>
              <a:rPr lang="en-GB" sz="2000" dirty="0" err="1"/>
              <a:t>ejemplo</a:t>
            </a:r>
            <a:r>
              <a:rPr lang="en-GB" sz="2000" dirty="0"/>
              <a:t>: los viernes por la tarde, hay una clase de </a:t>
            </a:r>
            <a:r>
              <a:rPr lang="en-GB" sz="2000" dirty="0" err="1"/>
              <a:t>bádminton</a:t>
            </a:r>
            <a:r>
              <a:rPr lang="en-GB" sz="2000" dirty="0"/>
              <a:t>. Es un deporte fantástico y __________ participar, pero no __________ </a:t>
            </a:r>
            <a:r>
              <a:rPr lang="en-GB" sz="2000" dirty="0">
                <a:sym typeface="Wingdings" panose="05000000000000000000" pitchFamily="2" charset="2"/>
              </a:rPr>
              <a:t>porque está muy lejos de aquí. </a:t>
            </a:r>
            <a:endParaRPr lang="en-GB" sz="2000" dirty="0"/>
          </a:p>
          <a:p>
            <a:endParaRPr lang="en-GB" sz="2000" dirty="0"/>
          </a:p>
          <a:p>
            <a:r>
              <a:rPr lang="en-GB" sz="2000" dirty="0" err="1"/>
              <a:t>Otro</a:t>
            </a:r>
            <a:r>
              <a:rPr lang="en-GB" sz="2000" dirty="0"/>
              <a:t> </a:t>
            </a:r>
            <a:r>
              <a:rPr lang="en-GB" sz="2000" dirty="0" err="1"/>
              <a:t>ejemplo</a:t>
            </a:r>
            <a:r>
              <a:rPr lang="en-GB" sz="2000" dirty="0"/>
              <a:t>: los sábados __________ hacer unas cosas en casa (lavar la ropa, sacar la basura, limpiar las bicicletas). Quiero pasar tiempo con amigos, pero no __________ </a:t>
            </a:r>
            <a:r>
              <a:rPr lang="en-GB" sz="2000" dirty="0">
                <a:sym typeface="Wingdings" panose="05000000000000000000" pitchFamily="2" charset="2"/>
              </a:rPr>
              <a:t></a:t>
            </a:r>
            <a:r>
              <a:rPr lang="en-GB" sz="2000" dirty="0"/>
              <a:t>. También mi hermano __________ hacer otras tareas, aunque solo por la mañana. Por la tarde__________ descansar si __________.</a:t>
            </a:r>
          </a:p>
          <a:p>
            <a:endParaRPr lang="en-GB" sz="2000" dirty="0"/>
          </a:p>
          <a:p>
            <a:r>
              <a:rPr lang="en-GB" sz="2000" dirty="0"/>
              <a:t>Los martes y jueves tengo una clase de matemáticas. Debo estudiar en silencio, pero no quiero. Aunque no __________ hablar, necesito pedir ayuda. Es normal querer preguntar, ¿no? ¡</a:t>
            </a:r>
            <a:r>
              <a:rPr lang="en-GB" sz="2000" dirty="0" err="1"/>
              <a:t>Grrr</a:t>
            </a:r>
            <a:r>
              <a:rPr lang="en-GB" sz="2000" dirty="0"/>
              <a:t>!</a:t>
            </a:r>
          </a:p>
        </p:txBody>
      </p:sp>
      <p:pic>
        <p:nvPicPr>
          <p:cNvPr id="14" name="Persona frustrada (normal)">
            <a:hlinkClick r:id="" action="ppaction://media"/>
            <a:extLst>
              <a:ext uri="{FF2B5EF4-FFF2-40B4-BE49-F238E27FC236}">
                <a16:creationId xmlns:a16="http://schemas.microsoft.com/office/drawing/2014/main" id="{F4790368-46F6-402D-B847-4D5DC9D33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2719" y="550422"/>
            <a:ext cx="609600" cy="609600"/>
          </a:xfrm>
          <a:prstGeom prst="rect">
            <a:avLst/>
          </a:prstGeom>
        </p:spPr>
      </p:pic>
      <p:sp>
        <p:nvSpPr>
          <p:cNvPr id="12" name="Rounded Rectangle 11">
            <a:extLst>
              <a:ext uri="{FF2B5EF4-FFF2-40B4-BE49-F238E27FC236}">
                <a16:creationId xmlns:a16="http://schemas.microsoft.com/office/drawing/2014/main" id="{A316DD52-7894-4A75-969C-CA0645DA2978}"/>
              </a:ext>
            </a:extLst>
          </p:cNvPr>
          <p:cNvSpPr/>
          <p:nvPr/>
        </p:nvSpPr>
        <p:spPr>
          <a:xfrm>
            <a:off x="9383844" y="258166"/>
            <a:ext cx="2544300"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3" name="TextBox 12">
            <a:extLst>
              <a:ext uri="{FF2B5EF4-FFF2-40B4-BE49-F238E27FC236}">
                <a16:creationId xmlns:a16="http://schemas.microsoft.com/office/drawing/2014/main" id="{264215E7-9854-497E-BC8B-FB6C278C22DF}"/>
              </a:ext>
            </a:extLst>
          </p:cNvPr>
          <p:cNvSpPr txBox="1"/>
          <p:nvPr/>
        </p:nvSpPr>
        <p:spPr>
          <a:xfrm>
            <a:off x="4054143" y="185091"/>
            <a:ext cx="5270041" cy="646331"/>
          </a:xfrm>
          <a:prstGeom prst="rect">
            <a:avLst/>
          </a:prstGeom>
          <a:noFill/>
        </p:spPr>
        <p:txBody>
          <a:bodyPr wrap="square">
            <a:spAutoFit/>
          </a:bodyPr>
          <a:lstStyle/>
          <a:p>
            <a:r>
              <a:rPr lang="en-US" dirty="0"/>
              <a:t>She has left a voicemail message for a teen magazine with an advice section. </a:t>
            </a:r>
            <a:endParaRPr lang="en-GB" dirty="0"/>
          </a:p>
        </p:txBody>
      </p:sp>
      <p:pic>
        <p:nvPicPr>
          <p:cNvPr id="15" name="Picture 14" descr="A cartoon of a person with arms crossed&#10;&#10;Description automatically generated">
            <a:extLst>
              <a:ext uri="{FF2B5EF4-FFF2-40B4-BE49-F238E27FC236}">
                <a16:creationId xmlns:a16="http://schemas.microsoft.com/office/drawing/2014/main" id="{5325B423-D6F1-480D-B9E0-F499B2C88DE8}"/>
              </a:ext>
            </a:extLst>
          </p:cNvPr>
          <p:cNvPicPr>
            <a:picLocks noChangeAspect="1"/>
          </p:cNvPicPr>
          <p:nvPr/>
        </p:nvPicPr>
        <p:blipFill rotWithShape="1">
          <a:blip r:embed="rId6">
            <a:extLst>
              <a:ext uri="{28A0092B-C50C-407E-A947-70E740481C1C}">
                <a14:useLocalDpi xmlns:a14="http://schemas.microsoft.com/office/drawing/2010/main" val="0"/>
              </a:ext>
            </a:extLst>
          </a:blip>
          <a:srcRect b="58992"/>
          <a:stretch/>
        </p:blipFill>
        <p:spPr>
          <a:xfrm>
            <a:off x="3237330" y="19337"/>
            <a:ext cx="757153" cy="989250"/>
          </a:xfrm>
          <a:prstGeom prst="rect">
            <a:avLst/>
          </a:prstGeom>
        </p:spPr>
      </p:pic>
    </p:spTree>
    <p:extLst>
      <p:ext uri="{BB962C8B-B14F-4D97-AF65-F5344CB8AC3E}">
        <p14:creationId xmlns:p14="http://schemas.microsoft.com/office/powerpoint/2010/main" val="10033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4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8"/>
            <a:ext cx="3513221" cy="526542"/>
          </a:xfrm>
        </p:spPr>
        <p:txBody>
          <a:bodyPr>
            <a:normAutofit/>
          </a:bodyPr>
          <a:lstStyle/>
          <a:p>
            <a:r>
              <a:rPr lang="en-GB" sz="2400" b="1" dirty="0"/>
              <a:t>Sofía </a:t>
            </a:r>
            <a:r>
              <a:rPr lang="en-GB" sz="2400" b="1" dirty="0" err="1"/>
              <a:t>está</a:t>
            </a:r>
            <a:r>
              <a:rPr lang="en-GB" sz="2400" b="1" dirty="0"/>
              <a:t> </a:t>
            </a:r>
            <a:r>
              <a:rPr lang="en-GB" sz="2400" b="1" dirty="0" err="1"/>
              <a:t>frustrada</a:t>
            </a:r>
            <a:r>
              <a:rPr lang="en-GB" sz="2400" b="1" dirty="0"/>
              <a:t>! </a:t>
            </a:r>
          </a:p>
        </p:txBody>
      </p:sp>
      <p:sp>
        <p:nvSpPr>
          <p:cNvPr id="5" name="Title 1"/>
          <p:cNvSpPr txBox="1">
            <a:spLocks/>
          </p:cNvSpPr>
          <p:nvPr/>
        </p:nvSpPr>
        <p:spPr>
          <a:xfrm>
            <a:off x="339290" y="1146227"/>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chemeClr val="tx1"/>
                </a:solidFill>
              </a:rPr>
              <a:t>¿</a:t>
            </a:r>
            <a:r>
              <a:rPr lang="en-GB" sz="2200" b="1" dirty="0" err="1">
                <a:solidFill>
                  <a:schemeClr val="tx1"/>
                </a:solidFill>
              </a:rPr>
              <a:t>Puedo</a:t>
            </a:r>
            <a:r>
              <a:rPr lang="en-GB" sz="2200" b="1" dirty="0">
                <a:solidFill>
                  <a:schemeClr val="tx1"/>
                </a:solidFill>
              </a:rPr>
              <a:t>/e, </a:t>
            </a:r>
            <a:r>
              <a:rPr lang="en-GB" sz="2200" b="1" dirty="0" err="1">
                <a:solidFill>
                  <a:schemeClr val="tx1"/>
                </a:solidFill>
              </a:rPr>
              <a:t>debo</a:t>
            </a:r>
            <a:r>
              <a:rPr lang="en-GB" sz="2200" b="1" dirty="0">
                <a:solidFill>
                  <a:schemeClr val="tx1"/>
                </a:solidFill>
              </a:rPr>
              <a:t>/e o </a:t>
            </a:r>
            <a:r>
              <a:rPr lang="en-GB" sz="2200" b="1" dirty="0" err="1">
                <a:solidFill>
                  <a:schemeClr val="tx1"/>
                </a:solidFill>
              </a:rPr>
              <a:t>quiero</a:t>
            </a:r>
            <a:r>
              <a:rPr lang="en-GB" sz="2200" b="1" dirty="0">
                <a:solidFill>
                  <a:schemeClr val="tx1"/>
                </a:solidFill>
              </a:rPr>
              <a:t>/e? Lee y </a:t>
            </a:r>
            <a:r>
              <a:rPr lang="en-GB" sz="2200" b="1" dirty="0" err="1">
                <a:solidFill>
                  <a:schemeClr val="tx1"/>
                </a:solidFill>
              </a:rPr>
              <a:t>completa</a:t>
            </a:r>
            <a:r>
              <a:rPr lang="en-GB" sz="2200" b="1" dirty="0">
                <a:solidFill>
                  <a:schemeClr val="tx1"/>
                </a:solidFill>
              </a:rPr>
              <a:t>. </a:t>
            </a:r>
            <a:r>
              <a:rPr lang="en-GB" sz="2200" b="1" dirty="0" err="1">
                <a:solidFill>
                  <a:schemeClr val="tx1"/>
                </a:solidFill>
              </a:rPr>
              <a:t>Luego</a:t>
            </a:r>
            <a:r>
              <a:rPr lang="en-GB" sz="2200" b="1" dirty="0">
                <a:solidFill>
                  <a:schemeClr val="tx1"/>
                </a:solidFill>
              </a:rPr>
              <a:t>, </a:t>
            </a:r>
            <a:r>
              <a:rPr lang="en-GB" sz="2200" b="1" dirty="0" err="1">
                <a:solidFill>
                  <a:schemeClr val="tx1"/>
                </a:solidFill>
              </a:rPr>
              <a:t>escucha</a:t>
            </a:r>
            <a:r>
              <a:rPr lang="en-GB" sz="2200" b="1" dirty="0">
                <a:solidFill>
                  <a:schemeClr val="tx1"/>
                </a:solidFill>
              </a:rPr>
              <a:t>.</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sp>
        <p:nvSpPr>
          <p:cNvPr id="8" name="Title 30"/>
          <p:cNvSpPr txBox="1">
            <a:spLocks/>
          </p:cNvSpPr>
          <p:nvPr/>
        </p:nvSpPr>
        <p:spPr>
          <a:xfrm>
            <a:off x="11340163" y="346330"/>
            <a:ext cx="55319" cy="27228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err="1">
                <a:solidFill>
                  <a:schemeClr val="bg1"/>
                </a:solidFill>
              </a:rPr>
              <a:t>escuchar</a:t>
            </a:r>
            <a:r>
              <a:rPr lang="en-GB" sz="100" b="1" dirty="0">
                <a:solidFill>
                  <a:schemeClr val="bg1"/>
                </a:solidFill>
              </a:rPr>
              <a:t> / </a:t>
            </a:r>
            <a:r>
              <a:rPr lang="en-GB" sz="100" b="1" dirty="0" err="1">
                <a:solidFill>
                  <a:schemeClr val="bg1"/>
                </a:solidFill>
              </a:rPr>
              <a:t>escribir</a:t>
            </a:r>
            <a:endParaRPr lang="en-GB" sz="100" dirty="0"/>
          </a:p>
        </p:txBody>
      </p:sp>
      <p:sp>
        <p:nvSpPr>
          <p:cNvPr id="10" name="TextBox 9"/>
          <p:cNvSpPr txBox="1"/>
          <p:nvPr/>
        </p:nvSpPr>
        <p:spPr>
          <a:xfrm>
            <a:off x="419074" y="1654335"/>
            <a:ext cx="11353851" cy="4401205"/>
          </a:xfrm>
          <a:prstGeom prst="rect">
            <a:avLst/>
          </a:prstGeom>
          <a:noFill/>
        </p:spPr>
        <p:txBody>
          <a:bodyPr wrap="square" rtlCol="0">
            <a:spAutoFit/>
          </a:bodyPr>
          <a:lstStyle/>
          <a:p>
            <a:r>
              <a:rPr lang="en-GB" sz="2000" dirty="0"/>
              <a:t>La vida </a:t>
            </a:r>
            <a:r>
              <a:rPr lang="en-GB" sz="2000" dirty="0" err="1"/>
              <a:t>puede</a:t>
            </a:r>
            <a:r>
              <a:rPr lang="en-GB" sz="2000" dirty="0"/>
              <a:t> ser complicada, ¿no? Quiero hacer unas cosas, pero no __________. __________ hacer otras, pero no quiero. Ay, ay, ay…</a:t>
            </a:r>
          </a:p>
          <a:p>
            <a:endParaRPr lang="en-GB" sz="2000" dirty="0"/>
          </a:p>
          <a:p>
            <a:r>
              <a:rPr lang="en-GB" sz="2000" dirty="0"/>
              <a:t>Un </a:t>
            </a:r>
            <a:r>
              <a:rPr lang="en-GB" sz="2000" dirty="0" err="1"/>
              <a:t>ejemplo</a:t>
            </a:r>
            <a:r>
              <a:rPr lang="en-GB" sz="2000" dirty="0"/>
              <a:t>: los viernes por la tarde, hay una clase de </a:t>
            </a:r>
            <a:r>
              <a:rPr lang="en-GB" sz="2000" dirty="0" err="1"/>
              <a:t>bádminton</a:t>
            </a:r>
            <a:r>
              <a:rPr lang="en-GB" sz="2000" dirty="0"/>
              <a:t>. Es un deporte fantástico y __________ participar, pero no __________ </a:t>
            </a:r>
            <a:r>
              <a:rPr lang="en-GB" sz="2000" dirty="0">
                <a:sym typeface="Wingdings" panose="05000000000000000000" pitchFamily="2" charset="2"/>
              </a:rPr>
              <a:t>porque está muy lejos de aquí. </a:t>
            </a:r>
            <a:endParaRPr lang="en-GB" sz="2000" dirty="0"/>
          </a:p>
          <a:p>
            <a:endParaRPr lang="en-GB" sz="2000" dirty="0"/>
          </a:p>
          <a:p>
            <a:r>
              <a:rPr lang="en-GB" sz="2000" dirty="0" err="1"/>
              <a:t>Otro</a:t>
            </a:r>
            <a:r>
              <a:rPr lang="en-GB" sz="2000" dirty="0"/>
              <a:t> </a:t>
            </a:r>
            <a:r>
              <a:rPr lang="en-GB" sz="2000" dirty="0" err="1"/>
              <a:t>ejemplo</a:t>
            </a:r>
            <a:r>
              <a:rPr lang="en-GB" sz="2000" dirty="0"/>
              <a:t>: los sábados __________ hacer unas cosas en casa (lavar la ropa, sacar la basura, limpiar las bicicletas). Quiero pasar tiempo con amigos, pero no __________ </a:t>
            </a:r>
            <a:r>
              <a:rPr lang="en-GB" sz="2000" dirty="0">
                <a:sym typeface="Wingdings" panose="05000000000000000000" pitchFamily="2" charset="2"/>
              </a:rPr>
              <a:t></a:t>
            </a:r>
            <a:r>
              <a:rPr lang="en-GB" sz="2000" dirty="0"/>
              <a:t>. También mi hermano __________ hacer otras tareas, aunque solo por la mañana. Por la tarde__________ descansar si __________.</a:t>
            </a:r>
          </a:p>
          <a:p>
            <a:endParaRPr lang="en-GB" sz="2000" dirty="0"/>
          </a:p>
          <a:p>
            <a:r>
              <a:rPr lang="en-GB" sz="2000" dirty="0"/>
              <a:t>Los martes y jueves tengo una clase de matemáticas. Debo estudiar en silencio, pero no quiero. Aunque no __________ hablar, necesito pedir ayuda. Es normal querer preguntar, ¿no? ¡</a:t>
            </a:r>
            <a:r>
              <a:rPr lang="en-GB" sz="2000" dirty="0" err="1"/>
              <a:t>Grrr</a:t>
            </a:r>
            <a:r>
              <a:rPr lang="en-GB" sz="2000" dirty="0"/>
              <a:t>!</a:t>
            </a:r>
          </a:p>
        </p:txBody>
      </p:sp>
      <p:pic>
        <p:nvPicPr>
          <p:cNvPr id="14" name="Persona frustrada (normal)">
            <a:hlinkClick r:id="" action="ppaction://media"/>
            <a:extLst>
              <a:ext uri="{FF2B5EF4-FFF2-40B4-BE49-F238E27FC236}">
                <a16:creationId xmlns:a16="http://schemas.microsoft.com/office/drawing/2014/main" id="{F4790368-46F6-402D-B847-4D5DC9D33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2719" y="550422"/>
            <a:ext cx="609600" cy="609600"/>
          </a:xfrm>
          <a:prstGeom prst="rect">
            <a:avLst/>
          </a:prstGeom>
        </p:spPr>
      </p:pic>
      <p:sp>
        <p:nvSpPr>
          <p:cNvPr id="12" name="Rounded Rectangle 11">
            <a:extLst>
              <a:ext uri="{FF2B5EF4-FFF2-40B4-BE49-F238E27FC236}">
                <a16:creationId xmlns:a16="http://schemas.microsoft.com/office/drawing/2014/main" id="{A316DD52-7894-4A75-969C-CA0645DA2978}"/>
              </a:ext>
            </a:extLst>
          </p:cNvPr>
          <p:cNvSpPr/>
          <p:nvPr/>
        </p:nvSpPr>
        <p:spPr>
          <a:xfrm>
            <a:off x="9383844" y="258166"/>
            <a:ext cx="2544300"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3" name="TextBox 12">
            <a:extLst>
              <a:ext uri="{FF2B5EF4-FFF2-40B4-BE49-F238E27FC236}">
                <a16:creationId xmlns:a16="http://schemas.microsoft.com/office/drawing/2014/main" id="{264215E7-9854-497E-BC8B-FB6C278C22DF}"/>
              </a:ext>
            </a:extLst>
          </p:cNvPr>
          <p:cNvSpPr txBox="1"/>
          <p:nvPr/>
        </p:nvSpPr>
        <p:spPr>
          <a:xfrm>
            <a:off x="4054143" y="185091"/>
            <a:ext cx="5270041" cy="646331"/>
          </a:xfrm>
          <a:prstGeom prst="rect">
            <a:avLst/>
          </a:prstGeom>
          <a:noFill/>
        </p:spPr>
        <p:txBody>
          <a:bodyPr wrap="square">
            <a:spAutoFit/>
          </a:bodyPr>
          <a:lstStyle/>
          <a:p>
            <a:r>
              <a:rPr lang="en-US" dirty="0"/>
              <a:t>She has left a voicemail message for a teen magazine with an advice section. </a:t>
            </a:r>
            <a:endParaRPr lang="en-GB" dirty="0"/>
          </a:p>
        </p:txBody>
      </p:sp>
      <p:pic>
        <p:nvPicPr>
          <p:cNvPr id="15" name="Picture 14" descr="A cartoon of a person with arms crossed&#10;&#10;Description automatically generated">
            <a:extLst>
              <a:ext uri="{FF2B5EF4-FFF2-40B4-BE49-F238E27FC236}">
                <a16:creationId xmlns:a16="http://schemas.microsoft.com/office/drawing/2014/main" id="{5325B423-D6F1-480D-B9E0-F499B2C88DE8}"/>
              </a:ext>
            </a:extLst>
          </p:cNvPr>
          <p:cNvPicPr>
            <a:picLocks noChangeAspect="1"/>
          </p:cNvPicPr>
          <p:nvPr/>
        </p:nvPicPr>
        <p:blipFill rotWithShape="1">
          <a:blip r:embed="rId6">
            <a:extLst>
              <a:ext uri="{28A0092B-C50C-407E-A947-70E740481C1C}">
                <a14:useLocalDpi xmlns:a14="http://schemas.microsoft.com/office/drawing/2010/main" val="0"/>
              </a:ext>
            </a:extLst>
          </a:blip>
          <a:srcRect b="58992"/>
          <a:stretch/>
        </p:blipFill>
        <p:spPr>
          <a:xfrm>
            <a:off x="3237330" y="19337"/>
            <a:ext cx="757153" cy="989250"/>
          </a:xfrm>
          <a:prstGeom prst="rect">
            <a:avLst/>
          </a:prstGeom>
        </p:spPr>
      </p:pic>
      <p:sp>
        <p:nvSpPr>
          <p:cNvPr id="16" name="TextBox 15">
            <a:extLst>
              <a:ext uri="{FF2B5EF4-FFF2-40B4-BE49-F238E27FC236}">
                <a16:creationId xmlns:a16="http://schemas.microsoft.com/office/drawing/2014/main" id="{57C1289D-2079-4CDA-B78A-3DDFD9A62666}"/>
              </a:ext>
            </a:extLst>
          </p:cNvPr>
          <p:cNvSpPr txBox="1"/>
          <p:nvPr/>
        </p:nvSpPr>
        <p:spPr>
          <a:xfrm>
            <a:off x="9455877" y="1613860"/>
            <a:ext cx="2472267" cy="400110"/>
          </a:xfrm>
          <a:prstGeom prst="rect">
            <a:avLst/>
          </a:prstGeom>
          <a:noFill/>
        </p:spPr>
        <p:txBody>
          <a:bodyPr wrap="square" rtlCol="0">
            <a:spAutoFit/>
          </a:bodyPr>
          <a:lstStyle/>
          <a:p>
            <a:r>
              <a:rPr lang="en-GB" sz="2000" b="1" dirty="0" err="1">
                <a:solidFill>
                  <a:srgbClr val="00B050"/>
                </a:solidFill>
              </a:rPr>
              <a:t>puedo</a:t>
            </a:r>
            <a:endParaRPr lang="en-GB" sz="2000" b="1" dirty="0">
              <a:solidFill>
                <a:srgbClr val="00B050"/>
              </a:solidFill>
            </a:endParaRPr>
          </a:p>
        </p:txBody>
      </p:sp>
      <p:sp>
        <p:nvSpPr>
          <p:cNvPr id="17" name="TextBox 16">
            <a:extLst>
              <a:ext uri="{FF2B5EF4-FFF2-40B4-BE49-F238E27FC236}">
                <a16:creationId xmlns:a16="http://schemas.microsoft.com/office/drawing/2014/main" id="{400493FC-7BBF-45CA-8521-159919B08643}"/>
              </a:ext>
            </a:extLst>
          </p:cNvPr>
          <p:cNvSpPr txBox="1"/>
          <p:nvPr/>
        </p:nvSpPr>
        <p:spPr>
          <a:xfrm>
            <a:off x="580636" y="1923430"/>
            <a:ext cx="2472267" cy="400110"/>
          </a:xfrm>
          <a:prstGeom prst="rect">
            <a:avLst/>
          </a:prstGeom>
          <a:noFill/>
        </p:spPr>
        <p:txBody>
          <a:bodyPr wrap="square" rtlCol="0">
            <a:spAutoFit/>
          </a:bodyPr>
          <a:lstStyle/>
          <a:p>
            <a:r>
              <a:rPr lang="en-GB" sz="2000" b="1" dirty="0">
                <a:solidFill>
                  <a:srgbClr val="00B050"/>
                </a:solidFill>
              </a:rPr>
              <a:t>Debo</a:t>
            </a:r>
          </a:p>
        </p:txBody>
      </p:sp>
      <p:sp>
        <p:nvSpPr>
          <p:cNvPr id="18" name="TextBox 17">
            <a:extLst>
              <a:ext uri="{FF2B5EF4-FFF2-40B4-BE49-F238E27FC236}">
                <a16:creationId xmlns:a16="http://schemas.microsoft.com/office/drawing/2014/main" id="{C102E7A7-A97F-410D-98DD-46CC02D84405}"/>
              </a:ext>
            </a:extLst>
          </p:cNvPr>
          <p:cNvSpPr txBox="1"/>
          <p:nvPr/>
        </p:nvSpPr>
        <p:spPr>
          <a:xfrm>
            <a:off x="3237330" y="4076201"/>
            <a:ext cx="1236134" cy="400110"/>
          </a:xfrm>
          <a:prstGeom prst="rect">
            <a:avLst/>
          </a:prstGeom>
          <a:noFill/>
        </p:spPr>
        <p:txBody>
          <a:bodyPr wrap="square" rtlCol="0">
            <a:spAutoFit/>
          </a:bodyPr>
          <a:lstStyle/>
          <a:p>
            <a:pPr algn="ctr"/>
            <a:r>
              <a:rPr lang="en-GB" sz="2000" b="1" dirty="0">
                <a:solidFill>
                  <a:srgbClr val="00B050"/>
                </a:solidFill>
              </a:rPr>
              <a:t>debe</a:t>
            </a:r>
          </a:p>
        </p:txBody>
      </p:sp>
      <p:sp>
        <p:nvSpPr>
          <p:cNvPr id="19" name="TextBox 18">
            <a:extLst>
              <a:ext uri="{FF2B5EF4-FFF2-40B4-BE49-F238E27FC236}">
                <a16:creationId xmlns:a16="http://schemas.microsoft.com/office/drawing/2014/main" id="{AF109DAE-DF86-4B56-99E1-EDCDF02ECC12}"/>
              </a:ext>
            </a:extLst>
          </p:cNvPr>
          <p:cNvSpPr txBox="1"/>
          <p:nvPr/>
        </p:nvSpPr>
        <p:spPr>
          <a:xfrm>
            <a:off x="5723952" y="2837396"/>
            <a:ext cx="1236134" cy="400110"/>
          </a:xfrm>
          <a:prstGeom prst="rect">
            <a:avLst/>
          </a:prstGeom>
          <a:noFill/>
        </p:spPr>
        <p:txBody>
          <a:bodyPr wrap="square" rtlCol="0">
            <a:spAutoFit/>
          </a:bodyPr>
          <a:lstStyle/>
          <a:p>
            <a:pPr algn="ctr"/>
            <a:r>
              <a:rPr lang="en-GB" sz="2000" b="1" dirty="0" err="1">
                <a:solidFill>
                  <a:srgbClr val="00B050"/>
                </a:solidFill>
              </a:rPr>
              <a:t>puedo</a:t>
            </a:r>
            <a:endParaRPr lang="en-GB" sz="2000" b="1" dirty="0">
              <a:solidFill>
                <a:srgbClr val="00B050"/>
              </a:solidFill>
            </a:endParaRPr>
          </a:p>
        </p:txBody>
      </p:sp>
      <p:sp>
        <p:nvSpPr>
          <p:cNvPr id="20" name="TextBox 19">
            <a:extLst>
              <a:ext uri="{FF2B5EF4-FFF2-40B4-BE49-F238E27FC236}">
                <a16:creationId xmlns:a16="http://schemas.microsoft.com/office/drawing/2014/main" id="{91A3BCBE-4060-4106-B607-B3AE06B7CD8F}"/>
              </a:ext>
            </a:extLst>
          </p:cNvPr>
          <p:cNvSpPr txBox="1"/>
          <p:nvPr/>
        </p:nvSpPr>
        <p:spPr>
          <a:xfrm>
            <a:off x="3729734" y="3482619"/>
            <a:ext cx="1236134" cy="400110"/>
          </a:xfrm>
          <a:prstGeom prst="rect">
            <a:avLst/>
          </a:prstGeom>
          <a:noFill/>
        </p:spPr>
        <p:txBody>
          <a:bodyPr wrap="square" rtlCol="0">
            <a:spAutoFit/>
          </a:bodyPr>
          <a:lstStyle/>
          <a:p>
            <a:pPr algn="ctr"/>
            <a:r>
              <a:rPr lang="en-GB" sz="2000" b="1" dirty="0" err="1">
                <a:solidFill>
                  <a:srgbClr val="00B050"/>
                </a:solidFill>
              </a:rPr>
              <a:t>debo</a:t>
            </a:r>
            <a:endParaRPr lang="en-GB" sz="2000" b="1" dirty="0">
              <a:solidFill>
                <a:srgbClr val="00B050"/>
              </a:solidFill>
            </a:endParaRPr>
          </a:p>
        </p:txBody>
      </p:sp>
      <p:sp>
        <p:nvSpPr>
          <p:cNvPr id="21" name="TextBox 20">
            <a:extLst>
              <a:ext uri="{FF2B5EF4-FFF2-40B4-BE49-F238E27FC236}">
                <a16:creationId xmlns:a16="http://schemas.microsoft.com/office/drawing/2014/main" id="{EFC46AE5-0029-4EBE-A4F6-2FB59A586A30}"/>
              </a:ext>
            </a:extLst>
          </p:cNvPr>
          <p:cNvSpPr txBox="1"/>
          <p:nvPr/>
        </p:nvSpPr>
        <p:spPr>
          <a:xfrm>
            <a:off x="9408664" y="3760357"/>
            <a:ext cx="1236134" cy="400110"/>
          </a:xfrm>
          <a:prstGeom prst="rect">
            <a:avLst/>
          </a:prstGeom>
          <a:noFill/>
        </p:spPr>
        <p:txBody>
          <a:bodyPr wrap="square" rtlCol="0">
            <a:spAutoFit/>
          </a:bodyPr>
          <a:lstStyle/>
          <a:p>
            <a:pPr algn="ctr"/>
            <a:r>
              <a:rPr lang="en-GB" sz="2000" b="1" dirty="0" err="1">
                <a:solidFill>
                  <a:srgbClr val="00B050"/>
                </a:solidFill>
              </a:rPr>
              <a:t>puedo</a:t>
            </a:r>
            <a:endParaRPr lang="en-GB" sz="2000" b="1" dirty="0">
              <a:solidFill>
                <a:srgbClr val="00B050"/>
              </a:solidFill>
            </a:endParaRPr>
          </a:p>
        </p:txBody>
      </p:sp>
      <p:sp>
        <p:nvSpPr>
          <p:cNvPr id="22" name="TextBox 21">
            <a:extLst>
              <a:ext uri="{FF2B5EF4-FFF2-40B4-BE49-F238E27FC236}">
                <a16:creationId xmlns:a16="http://schemas.microsoft.com/office/drawing/2014/main" id="{D25AD695-10C3-4B3D-9198-CAB9F415201D}"/>
              </a:ext>
            </a:extLst>
          </p:cNvPr>
          <p:cNvSpPr txBox="1"/>
          <p:nvPr/>
        </p:nvSpPr>
        <p:spPr>
          <a:xfrm>
            <a:off x="2001196" y="2833668"/>
            <a:ext cx="1236134" cy="400110"/>
          </a:xfrm>
          <a:prstGeom prst="rect">
            <a:avLst/>
          </a:prstGeom>
          <a:noFill/>
        </p:spPr>
        <p:txBody>
          <a:bodyPr wrap="square" rtlCol="0">
            <a:spAutoFit/>
          </a:bodyPr>
          <a:lstStyle/>
          <a:p>
            <a:pPr algn="ctr"/>
            <a:r>
              <a:rPr lang="en-GB" sz="2000" b="1" dirty="0" err="1">
                <a:solidFill>
                  <a:srgbClr val="00B050"/>
                </a:solidFill>
              </a:rPr>
              <a:t>quiero</a:t>
            </a:r>
            <a:endParaRPr lang="en-GB" sz="2000" b="1" dirty="0">
              <a:solidFill>
                <a:srgbClr val="00B050"/>
              </a:solidFill>
            </a:endParaRPr>
          </a:p>
        </p:txBody>
      </p:sp>
      <p:sp>
        <p:nvSpPr>
          <p:cNvPr id="23" name="TextBox 22">
            <a:extLst>
              <a:ext uri="{FF2B5EF4-FFF2-40B4-BE49-F238E27FC236}">
                <a16:creationId xmlns:a16="http://schemas.microsoft.com/office/drawing/2014/main" id="{72A13F2B-6783-415D-B9C8-1DFFAEABCF8E}"/>
              </a:ext>
            </a:extLst>
          </p:cNvPr>
          <p:cNvSpPr txBox="1"/>
          <p:nvPr/>
        </p:nvSpPr>
        <p:spPr>
          <a:xfrm>
            <a:off x="1138543" y="4383360"/>
            <a:ext cx="1236134" cy="400110"/>
          </a:xfrm>
          <a:prstGeom prst="rect">
            <a:avLst/>
          </a:prstGeom>
          <a:noFill/>
        </p:spPr>
        <p:txBody>
          <a:bodyPr wrap="square" rtlCol="0">
            <a:spAutoFit/>
          </a:bodyPr>
          <a:lstStyle/>
          <a:p>
            <a:pPr algn="ctr"/>
            <a:r>
              <a:rPr lang="en-GB" sz="2000" b="1" dirty="0" err="1">
                <a:solidFill>
                  <a:srgbClr val="00B050"/>
                </a:solidFill>
              </a:rPr>
              <a:t>puede</a:t>
            </a:r>
            <a:endParaRPr lang="en-GB" sz="2000" b="1" dirty="0">
              <a:solidFill>
                <a:srgbClr val="00B050"/>
              </a:solidFill>
            </a:endParaRPr>
          </a:p>
        </p:txBody>
      </p:sp>
      <p:sp>
        <p:nvSpPr>
          <p:cNvPr id="24" name="TextBox 23">
            <a:extLst>
              <a:ext uri="{FF2B5EF4-FFF2-40B4-BE49-F238E27FC236}">
                <a16:creationId xmlns:a16="http://schemas.microsoft.com/office/drawing/2014/main" id="{24D6B1BB-6530-40C7-A632-BE9B1289D8AF}"/>
              </a:ext>
            </a:extLst>
          </p:cNvPr>
          <p:cNvSpPr txBox="1"/>
          <p:nvPr/>
        </p:nvSpPr>
        <p:spPr>
          <a:xfrm>
            <a:off x="4099983" y="4378944"/>
            <a:ext cx="1236134" cy="400110"/>
          </a:xfrm>
          <a:prstGeom prst="rect">
            <a:avLst/>
          </a:prstGeom>
          <a:noFill/>
        </p:spPr>
        <p:txBody>
          <a:bodyPr wrap="square" rtlCol="0">
            <a:spAutoFit/>
          </a:bodyPr>
          <a:lstStyle/>
          <a:p>
            <a:pPr algn="ctr"/>
            <a:r>
              <a:rPr lang="en-GB" sz="2000" b="1" dirty="0" err="1">
                <a:solidFill>
                  <a:srgbClr val="00B050"/>
                </a:solidFill>
              </a:rPr>
              <a:t>quiere</a:t>
            </a:r>
            <a:endParaRPr lang="en-GB" sz="2000" b="1" dirty="0">
              <a:solidFill>
                <a:srgbClr val="00B050"/>
              </a:solidFill>
            </a:endParaRPr>
          </a:p>
        </p:txBody>
      </p:sp>
      <p:sp>
        <p:nvSpPr>
          <p:cNvPr id="25" name="TextBox 24">
            <a:extLst>
              <a:ext uri="{FF2B5EF4-FFF2-40B4-BE49-F238E27FC236}">
                <a16:creationId xmlns:a16="http://schemas.microsoft.com/office/drawing/2014/main" id="{4E74FF49-ED8A-428E-8F7C-6B4C18F1BA88}"/>
              </a:ext>
            </a:extLst>
          </p:cNvPr>
          <p:cNvSpPr txBox="1"/>
          <p:nvPr/>
        </p:nvSpPr>
        <p:spPr>
          <a:xfrm>
            <a:off x="2863849" y="5310903"/>
            <a:ext cx="1236134" cy="400110"/>
          </a:xfrm>
          <a:prstGeom prst="rect">
            <a:avLst/>
          </a:prstGeom>
          <a:noFill/>
        </p:spPr>
        <p:txBody>
          <a:bodyPr wrap="square" rtlCol="0">
            <a:spAutoFit/>
          </a:bodyPr>
          <a:lstStyle/>
          <a:p>
            <a:pPr algn="ctr"/>
            <a:r>
              <a:rPr lang="en-GB" sz="2000" b="1" dirty="0" err="1">
                <a:solidFill>
                  <a:srgbClr val="00B050"/>
                </a:solidFill>
              </a:rPr>
              <a:t>puedo</a:t>
            </a:r>
            <a:endParaRPr lang="en-GB" sz="2000" b="1" dirty="0">
              <a:solidFill>
                <a:srgbClr val="00B050"/>
              </a:solidFill>
            </a:endParaRPr>
          </a:p>
        </p:txBody>
      </p:sp>
    </p:spTree>
    <p:extLst>
      <p:ext uri="{BB962C8B-B14F-4D97-AF65-F5344CB8AC3E}">
        <p14:creationId xmlns:p14="http://schemas.microsoft.com/office/powerpoint/2010/main" val="21137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remove" display="0">
                  <p:stCondLst>
                    <p:cond delay="indefinite"/>
                  </p:stCondLst>
                  <p:endCondLst>
                    <p:cond evt="onStopAudio" delay="0">
                      <p:tgtEl>
                        <p:sldTgt/>
                      </p:tgtEl>
                    </p:cond>
                  </p:endCondLst>
                </p:cTn>
                <p:tgtEl>
                  <p:spTgt spid="14"/>
                </p:tgtEl>
              </p:cMediaNode>
            </p:audio>
          </p:childTnLst>
        </p:cTn>
      </p:par>
    </p:tnLst>
    <p:bldLst>
      <p:bldP spid="16" grpId="0"/>
      <p:bldP spid="17" grpId="0"/>
      <p:bldP spid="18" grpId="0"/>
      <p:bldP spid="19" grpId="0"/>
      <p:bldP spid="20" grpId="0"/>
      <p:bldP spid="21" grpId="0"/>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200" dirty="0"/>
              <a:t>El </a:t>
            </a:r>
            <a:r>
              <a:rPr lang="en-GB" sz="2200" dirty="0" err="1"/>
              <a:t>mensaje</a:t>
            </a:r>
            <a:r>
              <a:rPr lang="en-GB" sz="2200" dirty="0"/>
              <a:t> de Nadia (1/2)</a:t>
            </a:r>
          </a:p>
        </p:txBody>
      </p:sp>
      <p:graphicFrame>
        <p:nvGraphicFramePr>
          <p:cNvPr id="5" name="Table 24">
            <a:extLst>
              <a:ext uri="{FF2B5EF4-FFF2-40B4-BE49-F238E27FC236}">
                <a16:creationId xmlns:a16="http://schemas.microsoft.com/office/drawing/2014/main" id="{187A7D4B-3DD5-40B1-BCC1-0180B12683A7}"/>
              </a:ext>
            </a:extLst>
          </p:cNvPr>
          <p:cNvGraphicFramePr>
            <a:graphicFrameLocks noGrp="1"/>
          </p:cNvGraphicFramePr>
          <p:nvPr>
            <p:extLst>
              <p:ext uri="{D42A27DB-BD31-4B8C-83A1-F6EECF244321}">
                <p14:modId xmlns:p14="http://schemas.microsoft.com/office/powerpoint/2010/main" val="487647727"/>
              </p:ext>
            </p:extLst>
          </p:nvPr>
        </p:nvGraphicFramePr>
        <p:xfrm>
          <a:off x="2032000" y="1046820"/>
          <a:ext cx="8128000" cy="5151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38598826"/>
                    </a:ext>
                  </a:extLst>
                </a:gridCol>
                <a:gridCol w="4064000">
                  <a:extLst>
                    <a:ext uri="{9D8B030D-6E8A-4147-A177-3AD203B41FA5}">
                      <a16:colId xmlns:a16="http://schemas.microsoft.com/office/drawing/2014/main" val="2128015393"/>
                    </a:ext>
                  </a:extLst>
                </a:gridCol>
              </a:tblGrid>
              <a:tr h="370840">
                <a:tc>
                  <a:txBody>
                    <a:bodyPr/>
                    <a:lstStyle/>
                    <a:p>
                      <a:pPr algn="ctr"/>
                      <a:r>
                        <a:rPr lang="en-GB" sz="2000" dirty="0" err="1">
                          <a:solidFill>
                            <a:schemeClr val="tx1"/>
                          </a:solidFill>
                        </a:rPr>
                        <a:t>español</a:t>
                      </a:r>
                      <a:endParaRPr lang="en-GB" dirty="0">
                        <a:solidFill>
                          <a:schemeClr val="tx1"/>
                        </a:solidFill>
                      </a:endParaRPr>
                    </a:p>
                  </a:txBody>
                  <a:tcPr>
                    <a:solidFill>
                      <a:srgbClr val="FBF0D5"/>
                    </a:solidFill>
                  </a:tcPr>
                </a:tc>
                <a:tc>
                  <a:txBody>
                    <a:bodyPr/>
                    <a:lstStyle/>
                    <a:p>
                      <a:pPr algn="ctr"/>
                      <a:r>
                        <a:rPr lang="en-GB" sz="2000" dirty="0" err="1">
                          <a:solidFill>
                            <a:schemeClr val="tx1"/>
                          </a:solidFill>
                        </a:rPr>
                        <a:t>inglés</a:t>
                      </a:r>
                      <a:endParaRPr lang="en-GB" dirty="0">
                        <a:solidFill>
                          <a:schemeClr val="tx1"/>
                        </a:solidFill>
                      </a:endParaRPr>
                    </a:p>
                  </a:txBody>
                  <a:tcPr>
                    <a:solidFill>
                      <a:srgbClr val="FBF0D5"/>
                    </a:solidFill>
                  </a:tcPr>
                </a:tc>
                <a:extLst>
                  <a:ext uri="{0D108BD9-81ED-4DB2-BD59-A6C34878D82A}">
                    <a16:rowId xmlns:a16="http://schemas.microsoft.com/office/drawing/2014/main" val="1686890139"/>
                  </a:ext>
                </a:extLst>
              </a:tr>
              <a:tr h="370840">
                <a:tc>
                  <a:txBody>
                    <a:bodyPr/>
                    <a:lstStyle/>
                    <a:p>
                      <a:r>
                        <a:rPr lang="en-GB" sz="2000" dirty="0" err="1">
                          <a:solidFill>
                            <a:schemeClr val="tx1"/>
                          </a:solidFill>
                        </a:rPr>
                        <a:t>puede</a:t>
                      </a:r>
                      <a:r>
                        <a:rPr lang="en-GB" sz="2000" dirty="0">
                          <a:solidFill>
                            <a:schemeClr val="tx1"/>
                          </a:solidFill>
                        </a:rPr>
                        <a:t> ser</a:t>
                      </a:r>
                    </a:p>
                  </a:txBody>
                  <a:tcPr>
                    <a:solidFill>
                      <a:srgbClr val="FBF0D5"/>
                    </a:solidFill>
                  </a:tcPr>
                </a:tc>
                <a:tc>
                  <a:txBody>
                    <a:bodyPr/>
                    <a:lstStyle/>
                    <a:p>
                      <a:r>
                        <a:rPr lang="en-GB" sz="2000" dirty="0">
                          <a:solidFill>
                            <a:schemeClr val="tx1"/>
                          </a:solidFill>
                        </a:rPr>
                        <a:t>it can be</a:t>
                      </a:r>
                    </a:p>
                  </a:txBody>
                  <a:tcPr>
                    <a:solidFill>
                      <a:srgbClr val="FBF0D5"/>
                    </a:solidFill>
                  </a:tcPr>
                </a:tc>
                <a:extLst>
                  <a:ext uri="{0D108BD9-81ED-4DB2-BD59-A6C34878D82A}">
                    <a16:rowId xmlns:a16="http://schemas.microsoft.com/office/drawing/2014/main" val="2175166176"/>
                  </a:ext>
                </a:extLst>
              </a:tr>
              <a:tr h="0">
                <a:tc>
                  <a:txBody>
                    <a:bodyPr/>
                    <a:lstStyle/>
                    <a:p>
                      <a:r>
                        <a:rPr lang="en-GB" sz="2000" dirty="0">
                          <a:solidFill>
                            <a:schemeClr val="tx1"/>
                          </a:solidFill>
                        </a:rPr>
                        <a:t>quiero hacer</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 want to do</a:t>
                      </a:r>
                    </a:p>
                  </a:txBody>
                  <a:tcPr>
                    <a:solidFill>
                      <a:srgbClr val="FBF0D5"/>
                    </a:solidFill>
                  </a:tcPr>
                </a:tc>
                <a:extLst>
                  <a:ext uri="{0D108BD9-81ED-4DB2-BD59-A6C34878D82A}">
                    <a16:rowId xmlns:a16="http://schemas.microsoft.com/office/drawing/2014/main" val="4262794923"/>
                  </a:ext>
                </a:extLst>
              </a:tr>
              <a:tr h="370840">
                <a:tc>
                  <a:txBody>
                    <a:bodyPr/>
                    <a:lstStyle/>
                    <a:p>
                      <a:r>
                        <a:rPr lang="en-GB" sz="2000" dirty="0">
                          <a:solidFill>
                            <a:schemeClr val="tx1"/>
                          </a:solidFill>
                        </a:rPr>
                        <a:t>debo hacer</a:t>
                      </a:r>
                    </a:p>
                  </a:txBody>
                  <a:tcPr>
                    <a:solidFill>
                      <a:srgbClr val="FBF0D5"/>
                    </a:solidFill>
                  </a:tcPr>
                </a:tc>
                <a:tc>
                  <a:txBody>
                    <a:bodyPr/>
                    <a:lstStyle/>
                    <a:p>
                      <a:r>
                        <a:rPr lang="en-GB" sz="2000" dirty="0">
                          <a:solidFill>
                            <a:schemeClr val="tx1"/>
                          </a:solidFill>
                        </a:rPr>
                        <a:t>I must do</a:t>
                      </a:r>
                    </a:p>
                  </a:txBody>
                  <a:tcPr>
                    <a:solidFill>
                      <a:srgbClr val="FBF0D5"/>
                    </a:solidFill>
                  </a:tcPr>
                </a:tc>
                <a:extLst>
                  <a:ext uri="{0D108BD9-81ED-4DB2-BD59-A6C34878D82A}">
                    <a16:rowId xmlns:a16="http://schemas.microsoft.com/office/drawing/2014/main" val="1537203006"/>
                  </a:ext>
                </a:extLst>
              </a:tr>
              <a:tr h="370840">
                <a:tc>
                  <a:txBody>
                    <a:bodyPr/>
                    <a:lstStyle/>
                    <a:p>
                      <a:r>
                        <a:rPr lang="en-GB" sz="2000" dirty="0">
                          <a:solidFill>
                            <a:schemeClr val="tx1"/>
                          </a:solidFill>
                        </a:rPr>
                        <a:t>quiero participar</a:t>
                      </a:r>
                    </a:p>
                  </a:txBody>
                  <a:tcPr>
                    <a:solidFill>
                      <a:srgbClr val="FBF0D5"/>
                    </a:solidFill>
                  </a:tcPr>
                </a:tc>
                <a:tc>
                  <a:txBody>
                    <a:bodyPr/>
                    <a:lstStyle/>
                    <a:p>
                      <a:r>
                        <a:rPr lang="en-GB" sz="2000" dirty="0">
                          <a:solidFill>
                            <a:schemeClr val="tx1"/>
                          </a:solidFill>
                        </a:rPr>
                        <a:t>I want to participate</a:t>
                      </a:r>
                    </a:p>
                  </a:txBody>
                  <a:tcPr>
                    <a:solidFill>
                      <a:srgbClr val="FBF0D5"/>
                    </a:solidFill>
                  </a:tcPr>
                </a:tc>
                <a:extLst>
                  <a:ext uri="{0D108BD9-81ED-4DB2-BD59-A6C34878D82A}">
                    <a16:rowId xmlns:a16="http://schemas.microsoft.com/office/drawing/2014/main" val="3667515053"/>
                  </a:ext>
                </a:extLst>
              </a:tr>
              <a:tr h="370840">
                <a:tc>
                  <a:txBody>
                    <a:bodyPr/>
                    <a:lstStyle/>
                    <a:p>
                      <a:r>
                        <a:rPr lang="en-GB" sz="2000" dirty="0">
                          <a:solidFill>
                            <a:schemeClr val="tx1"/>
                          </a:solidFill>
                        </a:rPr>
                        <a:t>debo hacer</a:t>
                      </a:r>
                    </a:p>
                  </a:txBody>
                  <a:tcPr>
                    <a:solidFill>
                      <a:srgbClr val="FBF0D5"/>
                    </a:solidFill>
                  </a:tcPr>
                </a:tc>
                <a:tc>
                  <a:txBody>
                    <a:bodyPr/>
                    <a:lstStyle/>
                    <a:p>
                      <a:r>
                        <a:rPr lang="en-GB" sz="2000" dirty="0">
                          <a:solidFill>
                            <a:schemeClr val="tx1"/>
                          </a:solidFill>
                        </a:rPr>
                        <a:t>I must do</a:t>
                      </a:r>
                    </a:p>
                  </a:txBody>
                  <a:tcPr>
                    <a:solidFill>
                      <a:srgbClr val="FBF0D5"/>
                    </a:solidFill>
                  </a:tcPr>
                </a:tc>
                <a:extLst>
                  <a:ext uri="{0D108BD9-81ED-4DB2-BD59-A6C34878D82A}">
                    <a16:rowId xmlns:a16="http://schemas.microsoft.com/office/drawing/2014/main" val="1867482239"/>
                  </a:ext>
                </a:extLst>
              </a:tr>
              <a:tr h="370840">
                <a:tc>
                  <a:txBody>
                    <a:bodyPr/>
                    <a:lstStyle/>
                    <a:p>
                      <a:r>
                        <a:rPr lang="en-GB" sz="2000" dirty="0">
                          <a:solidFill>
                            <a:schemeClr val="tx1"/>
                          </a:solidFill>
                        </a:rPr>
                        <a:t>quiero pasar</a:t>
                      </a:r>
                    </a:p>
                  </a:txBody>
                  <a:tcPr>
                    <a:solidFill>
                      <a:srgbClr val="FBF0D5"/>
                    </a:solidFill>
                  </a:tcPr>
                </a:tc>
                <a:tc>
                  <a:txBody>
                    <a:bodyPr/>
                    <a:lstStyle/>
                    <a:p>
                      <a:r>
                        <a:rPr lang="en-GB" sz="2000" dirty="0">
                          <a:solidFill>
                            <a:schemeClr val="tx1"/>
                          </a:solidFill>
                        </a:rPr>
                        <a:t>I want to spend</a:t>
                      </a:r>
                    </a:p>
                  </a:txBody>
                  <a:tcPr>
                    <a:solidFill>
                      <a:srgbClr val="FBF0D5"/>
                    </a:solidFill>
                  </a:tcPr>
                </a:tc>
                <a:extLst>
                  <a:ext uri="{0D108BD9-81ED-4DB2-BD59-A6C34878D82A}">
                    <a16:rowId xmlns:a16="http://schemas.microsoft.com/office/drawing/2014/main" val="4219962985"/>
                  </a:ext>
                </a:extLst>
              </a:tr>
              <a:tr h="370840">
                <a:tc>
                  <a:txBody>
                    <a:bodyPr/>
                    <a:lstStyle/>
                    <a:p>
                      <a:r>
                        <a:rPr lang="en-GB" sz="2000" dirty="0">
                          <a:solidFill>
                            <a:schemeClr val="tx1"/>
                          </a:solidFill>
                        </a:rPr>
                        <a:t>debe hacer</a:t>
                      </a:r>
                    </a:p>
                  </a:txBody>
                  <a:tcPr>
                    <a:solidFill>
                      <a:srgbClr val="FBF0D5"/>
                    </a:solidFill>
                  </a:tcPr>
                </a:tc>
                <a:tc>
                  <a:txBody>
                    <a:bodyPr/>
                    <a:lstStyle/>
                    <a:p>
                      <a:r>
                        <a:rPr lang="en-GB" sz="2000" dirty="0">
                          <a:solidFill>
                            <a:schemeClr val="tx1"/>
                          </a:solidFill>
                        </a:rPr>
                        <a:t>he must do</a:t>
                      </a:r>
                    </a:p>
                  </a:txBody>
                  <a:tcPr>
                    <a:solidFill>
                      <a:srgbClr val="FBF0D5"/>
                    </a:solidFill>
                  </a:tcPr>
                </a:tc>
                <a:extLst>
                  <a:ext uri="{0D108BD9-81ED-4DB2-BD59-A6C34878D82A}">
                    <a16:rowId xmlns:a16="http://schemas.microsoft.com/office/drawing/2014/main" val="2653576449"/>
                  </a:ext>
                </a:extLst>
              </a:tr>
              <a:tr h="370840">
                <a:tc>
                  <a:txBody>
                    <a:bodyPr/>
                    <a:lstStyle/>
                    <a:p>
                      <a:r>
                        <a:rPr lang="en-GB" sz="2000" dirty="0" err="1">
                          <a:solidFill>
                            <a:schemeClr val="tx1"/>
                          </a:solidFill>
                        </a:rPr>
                        <a:t>puede</a:t>
                      </a:r>
                      <a:r>
                        <a:rPr lang="en-GB" sz="2000" dirty="0">
                          <a:solidFill>
                            <a:schemeClr val="tx1"/>
                          </a:solidFill>
                        </a:rPr>
                        <a:t> descansar</a:t>
                      </a:r>
                    </a:p>
                  </a:txBody>
                  <a:tcPr>
                    <a:solidFill>
                      <a:srgbClr val="FBF0D5"/>
                    </a:solidFill>
                  </a:tcPr>
                </a:tc>
                <a:tc>
                  <a:txBody>
                    <a:bodyPr/>
                    <a:lstStyle/>
                    <a:p>
                      <a:r>
                        <a:rPr lang="en-GB" sz="2000" dirty="0">
                          <a:solidFill>
                            <a:schemeClr val="tx1"/>
                          </a:solidFill>
                        </a:rPr>
                        <a:t>he can rest</a:t>
                      </a:r>
                    </a:p>
                  </a:txBody>
                  <a:tcPr>
                    <a:solidFill>
                      <a:srgbClr val="FBF0D5"/>
                    </a:solidFill>
                  </a:tcPr>
                </a:tc>
                <a:extLst>
                  <a:ext uri="{0D108BD9-81ED-4DB2-BD59-A6C34878D82A}">
                    <a16:rowId xmlns:a16="http://schemas.microsoft.com/office/drawing/2014/main" val="3930268192"/>
                  </a:ext>
                </a:extLst>
              </a:tr>
              <a:tr h="370840">
                <a:tc>
                  <a:txBody>
                    <a:bodyPr/>
                    <a:lstStyle/>
                    <a:p>
                      <a:r>
                        <a:rPr lang="en-GB" sz="2000" dirty="0">
                          <a:solidFill>
                            <a:schemeClr val="tx1"/>
                          </a:solidFill>
                        </a:rPr>
                        <a:t>debo estudiar</a:t>
                      </a:r>
                    </a:p>
                  </a:txBody>
                  <a:tcPr>
                    <a:solidFill>
                      <a:srgbClr val="FBF0D5"/>
                    </a:solidFill>
                  </a:tcPr>
                </a:tc>
                <a:tc>
                  <a:txBody>
                    <a:bodyPr/>
                    <a:lstStyle/>
                    <a:p>
                      <a:r>
                        <a:rPr lang="en-GB" sz="2000" dirty="0">
                          <a:solidFill>
                            <a:schemeClr val="tx1"/>
                          </a:solidFill>
                        </a:rPr>
                        <a:t>I must study</a:t>
                      </a:r>
                    </a:p>
                  </a:txBody>
                  <a:tcPr>
                    <a:solidFill>
                      <a:srgbClr val="FBF0D5"/>
                    </a:solidFill>
                  </a:tcPr>
                </a:tc>
                <a:extLst>
                  <a:ext uri="{0D108BD9-81ED-4DB2-BD59-A6C34878D82A}">
                    <a16:rowId xmlns:a16="http://schemas.microsoft.com/office/drawing/2014/main" val="1385257387"/>
                  </a:ext>
                </a:extLst>
              </a:tr>
              <a:tr h="370840">
                <a:tc>
                  <a:txBody>
                    <a:bodyPr/>
                    <a:lstStyle/>
                    <a:p>
                      <a:r>
                        <a:rPr lang="en-GB" sz="2000" dirty="0">
                          <a:solidFill>
                            <a:schemeClr val="tx1"/>
                          </a:solidFill>
                        </a:rPr>
                        <a:t>debo hablar</a:t>
                      </a:r>
                    </a:p>
                  </a:txBody>
                  <a:tcPr>
                    <a:solidFill>
                      <a:srgbClr val="FBF0D5"/>
                    </a:solidFill>
                  </a:tcPr>
                </a:tc>
                <a:tc>
                  <a:txBody>
                    <a:bodyPr/>
                    <a:lstStyle/>
                    <a:p>
                      <a:r>
                        <a:rPr lang="en-GB" sz="2000" dirty="0">
                          <a:solidFill>
                            <a:schemeClr val="tx1"/>
                          </a:solidFill>
                        </a:rPr>
                        <a:t>I must speak</a:t>
                      </a:r>
                    </a:p>
                  </a:txBody>
                  <a:tcPr>
                    <a:solidFill>
                      <a:srgbClr val="FBF0D5"/>
                    </a:solidFill>
                  </a:tcPr>
                </a:tc>
                <a:extLst>
                  <a:ext uri="{0D108BD9-81ED-4DB2-BD59-A6C34878D82A}">
                    <a16:rowId xmlns:a16="http://schemas.microsoft.com/office/drawing/2014/main" val="3002651078"/>
                  </a:ext>
                </a:extLst>
              </a:tr>
              <a:tr h="370840">
                <a:tc>
                  <a:txBody>
                    <a:bodyPr/>
                    <a:lstStyle/>
                    <a:p>
                      <a:r>
                        <a:rPr lang="en-GB" sz="2000" dirty="0">
                          <a:solidFill>
                            <a:schemeClr val="tx1"/>
                          </a:solidFill>
                        </a:rPr>
                        <a:t>necesito pedir</a:t>
                      </a:r>
                    </a:p>
                  </a:txBody>
                  <a:tcPr>
                    <a:solidFill>
                      <a:srgbClr val="FBF0D5"/>
                    </a:solidFill>
                  </a:tcPr>
                </a:tc>
                <a:tc>
                  <a:txBody>
                    <a:bodyPr/>
                    <a:lstStyle/>
                    <a:p>
                      <a:r>
                        <a:rPr lang="en-GB" sz="2000" dirty="0">
                          <a:solidFill>
                            <a:schemeClr val="tx1"/>
                          </a:solidFill>
                        </a:rPr>
                        <a:t>I need to ask</a:t>
                      </a:r>
                    </a:p>
                  </a:txBody>
                  <a:tcPr>
                    <a:solidFill>
                      <a:srgbClr val="FBF0D5"/>
                    </a:solidFill>
                  </a:tcPr>
                </a:tc>
                <a:extLst>
                  <a:ext uri="{0D108BD9-81ED-4DB2-BD59-A6C34878D82A}">
                    <a16:rowId xmlns:a16="http://schemas.microsoft.com/office/drawing/2014/main" val="2679218280"/>
                  </a:ext>
                </a:extLst>
              </a:tr>
              <a:tr h="370840">
                <a:tc>
                  <a:txBody>
                    <a:bodyPr/>
                    <a:lstStyle/>
                    <a:p>
                      <a:r>
                        <a:rPr lang="en-GB" sz="2000" dirty="0">
                          <a:solidFill>
                            <a:schemeClr val="tx1"/>
                          </a:solidFill>
                        </a:rPr>
                        <a:t>querer preguntar</a:t>
                      </a:r>
                    </a:p>
                  </a:txBody>
                  <a:tcPr>
                    <a:solidFill>
                      <a:srgbClr val="FBF0D5"/>
                    </a:solidFill>
                  </a:tcPr>
                </a:tc>
                <a:tc>
                  <a:txBody>
                    <a:bodyPr/>
                    <a:lstStyle/>
                    <a:p>
                      <a:r>
                        <a:rPr lang="en-GB" sz="2000" dirty="0">
                          <a:solidFill>
                            <a:schemeClr val="tx1"/>
                          </a:solidFill>
                        </a:rPr>
                        <a:t>to want to ask</a:t>
                      </a:r>
                    </a:p>
                  </a:txBody>
                  <a:tcPr>
                    <a:solidFill>
                      <a:srgbClr val="FBF0D5"/>
                    </a:solidFill>
                  </a:tcPr>
                </a:tc>
                <a:extLst>
                  <a:ext uri="{0D108BD9-81ED-4DB2-BD59-A6C34878D82A}">
                    <a16:rowId xmlns:a16="http://schemas.microsoft.com/office/drawing/2014/main" val="4201630557"/>
                  </a:ext>
                </a:extLst>
              </a:tr>
            </a:tbl>
          </a:graphicData>
        </a:graphic>
      </p:graphicFrame>
      <p:sp>
        <p:nvSpPr>
          <p:cNvPr id="46" name="ZoneTexte 2">
            <a:extLst>
              <a:ext uri="{FF2B5EF4-FFF2-40B4-BE49-F238E27FC236}">
                <a16:creationId xmlns:a16="http://schemas.microsoft.com/office/drawing/2014/main" id="{A011C07C-07DC-46E6-9A43-9402618656AC}"/>
              </a:ext>
            </a:extLst>
          </p:cNvPr>
          <p:cNvSpPr txBox="1"/>
          <p:nvPr/>
        </p:nvSpPr>
        <p:spPr>
          <a:xfrm>
            <a:off x="270308" y="951297"/>
            <a:ext cx="1595309" cy="430887"/>
          </a:xfrm>
          <a:prstGeom prst="rect">
            <a:avLst/>
          </a:prstGeom>
          <a:noFill/>
        </p:spPr>
        <p:txBody>
          <a:bodyPr wrap="square" rtlCol="0">
            <a:spAutoFit/>
          </a:bodyPr>
          <a:lstStyle/>
          <a:p>
            <a:r>
              <a:rPr lang="es-ES" sz="2200" dirty="0">
                <a:solidFill>
                  <a:schemeClr val="accent1">
                    <a:lumMod val="50000"/>
                  </a:schemeClr>
                </a:solidFill>
              </a:rPr>
              <a:t>Solución:</a:t>
            </a:r>
          </a:p>
        </p:txBody>
      </p:sp>
      <p:sp>
        <p:nvSpPr>
          <p:cNvPr id="6" name="Rounded Rectangle 11">
            <a:extLst>
              <a:ext uri="{FF2B5EF4-FFF2-40B4-BE49-F238E27FC236}">
                <a16:creationId xmlns:a16="http://schemas.microsoft.com/office/drawing/2014/main" id="{146566A1-9E9F-4D6E-9141-A268A0EBC908}"/>
              </a:ext>
            </a:extLst>
          </p:cNvPr>
          <p:cNvSpPr/>
          <p:nvPr/>
        </p:nvSpPr>
        <p:spPr>
          <a:xfrm>
            <a:off x="11093116" y="258166"/>
            <a:ext cx="835028"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7" name="Picture 6" descr="A cartoon of a person with arms crossed&#10;&#10;Description automatically generated">
            <a:extLst>
              <a:ext uri="{FF2B5EF4-FFF2-40B4-BE49-F238E27FC236}">
                <a16:creationId xmlns:a16="http://schemas.microsoft.com/office/drawing/2014/main" id="{99E250D6-C7F8-4A1B-95FA-1195249CD3C8}"/>
              </a:ext>
            </a:extLst>
          </p:cNvPr>
          <p:cNvPicPr>
            <a:picLocks noChangeAspect="1"/>
          </p:cNvPicPr>
          <p:nvPr/>
        </p:nvPicPr>
        <p:blipFill rotWithShape="1">
          <a:blip r:embed="rId3">
            <a:extLst>
              <a:ext uri="{28A0092B-C50C-407E-A947-70E740481C1C}">
                <a14:useLocalDpi xmlns:a14="http://schemas.microsoft.com/office/drawing/2010/main" val="0"/>
              </a:ext>
            </a:extLst>
          </a:blip>
          <a:srcRect b="58992"/>
          <a:stretch/>
        </p:blipFill>
        <p:spPr>
          <a:xfrm>
            <a:off x="10524556" y="672115"/>
            <a:ext cx="757153" cy="989250"/>
          </a:xfrm>
          <a:prstGeom prst="rect">
            <a:avLst/>
          </a:prstGeom>
        </p:spPr>
      </p:pic>
      <p:sp>
        <p:nvSpPr>
          <p:cNvPr id="9" name="TextBox 8">
            <a:extLst>
              <a:ext uri="{FF2B5EF4-FFF2-40B4-BE49-F238E27FC236}">
                <a16:creationId xmlns:a16="http://schemas.microsoft.com/office/drawing/2014/main" id="{3BE2050F-7E72-41A0-BA0B-13C3ED9B25F2}"/>
              </a:ext>
            </a:extLst>
          </p:cNvPr>
          <p:cNvSpPr txBox="1"/>
          <p:nvPr/>
        </p:nvSpPr>
        <p:spPr>
          <a:xfrm>
            <a:off x="4427580" y="214803"/>
            <a:ext cx="6136104" cy="646331"/>
          </a:xfrm>
          <a:prstGeom prst="rect">
            <a:avLst/>
          </a:prstGeom>
          <a:noFill/>
        </p:spPr>
        <p:txBody>
          <a:bodyPr wrap="square">
            <a:spAutoFit/>
          </a:bodyPr>
          <a:lstStyle/>
          <a:p>
            <a:r>
              <a:rPr lang="en-US" dirty="0"/>
              <a:t>Find all examples of two verbs together in the text; write the English translation for each verb phrase.</a:t>
            </a:r>
            <a:endParaRPr lang="en-GB" dirty="0"/>
          </a:p>
        </p:txBody>
      </p:sp>
      <p:sp>
        <p:nvSpPr>
          <p:cNvPr id="8" name="Rectangle 7">
            <a:extLst>
              <a:ext uri="{FF2B5EF4-FFF2-40B4-BE49-F238E27FC236}">
                <a16:creationId xmlns:a16="http://schemas.microsoft.com/office/drawing/2014/main" id="{999F928B-FCC3-48BB-ACF4-27294E790135}"/>
              </a:ext>
            </a:extLst>
          </p:cNvPr>
          <p:cNvSpPr/>
          <p:nvPr/>
        </p:nvSpPr>
        <p:spPr>
          <a:xfrm>
            <a:off x="6096000" y="1479884"/>
            <a:ext cx="4064000" cy="4718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44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4476583" cy="647577"/>
          </a:xfrm>
        </p:spPr>
        <p:txBody>
          <a:bodyPr>
            <a:normAutofit/>
          </a:bodyPr>
          <a:lstStyle/>
          <a:p>
            <a:r>
              <a:rPr lang="en-GB" sz="2400" b="1" dirty="0"/>
              <a:t>El </a:t>
            </a:r>
            <a:r>
              <a:rPr lang="en-GB" sz="2400" b="1" dirty="0" err="1"/>
              <a:t>mensaje</a:t>
            </a:r>
            <a:r>
              <a:rPr lang="en-GB" sz="2400" b="1" dirty="0"/>
              <a:t> de Nadia (2/2)</a:t>
            </a:r>
          </a:p>
        </p:txBody>
      </p:sp>
      <p:sp>
        <p:nvSpPr>
          <p:cNvPr id="5" name="Title 1"/>
          <p:cNvSpPr txBox="1">
            <a:spLocks/>
          </p:cNvSpPr>
          <p:nvPr/>
        </p:nvSpPr>
        <p:spPr>
          <a:xfrm>
            <a:off x="178874" y="1073459"/>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Lee </a:t>
            </a:r>
            <a:r>
              <a:rPr lang="en-GB" sz="2400" b="1" dirty="0" err="1">
                <a:solidFill>
                  <a:schemeClr val="tx1"/>
                </a:solidFill>
              </a:rPr>
              <a:t>el</a:t>
            </a:r>
            <a:r>
              <a:rPr lang="en-GB" sz="2400" b="1" dirty="0">
                <a:solidFill>
                  <a:schemeClr val="tx1"/>
                </a:solidFill>
              </a:rPr>
              <a:t> </a:t>
            </a:r>
            <a:r>
              <a:rPr lang="en-GB" sz="2400" b="1" dirty="0" err="1">
                <a:solidFill>
                  <a:schemeClr val="tx1"/>
                </a:solidFill>
              </a:rPr>
              <a:t>texto</a:t>
            </a:r>
            <a:r>
              <a:rPr lang="en-GB" sz="2400" b="1" dirty="0">
                <a:solidFill>
                  <a:schemeClr val="tx1"/>
                </a:solidFill>
              </a:rPr>
              <a:t> </a:t>
            </a:r>
            <a:r>
              <a:rPr lang="en-GB" sz="2400" b="1" dirty="0" err="1">
                <a:solidFill>
                  <a:schemeClr val="tx1"/>
                </a:solidFill>
              </a:rPr>
              <a:t>otra</a:t>
            </a:r>
            <a:r>
              <a:rPr lang="en-GB" sz="2400" b="1" dirty="0">
                <a:solidFill>
                  <a:schemeClr val="tx1"/>
                </a:solidFill>
              </a:rPr>
              <a:t> </a:t>
            </a:r>
            <a:r>
              <a:rPr lang="en-GB" sz="2400" b="1" dirty="0" err="1">
                <a:solidFill>
                  <a:schemeClr val="tx1"/>
                </a:solidFill>
              </a:rPr>
              <a:t>vez</a:t>
            </a:r>
            <a:r>
              <a:rPr lang="en-GB" sz="2400" b="1" dirty="0">
                <a:solidFill>
                  <a:schemeClr val="tx1"/>
                </a:solidFill>
              </a:rPr>
              <a:t>. ¿</a:t>
            </a:r>
            <a:r>
              <a:rPr lang="en-GB" sz="2400" b="1" dirty="0" err="1">
                <a:solidFill>
                  <a:schemeClr val="tx1"/>
                </a:solidFill>
              </a:rPr>
              <a:t>Verdadero</a:t>
            </a:r>
            <a:r>
              <a:rPr lang="en-GB" sz="2400" b="1" dirty="0">
                <a:solidFill>
                  <a:schemeClr val="tx1"/>
                </a:solidFill>
              </a:rPr>
              <a:t> o </a:t>
            </a:r>
            <a:r>
              <a:rPr lang="en-GB" sz="2400" b="1" dirty="0" err="1">
                <a:solidFill>
                  <a:schemeClr val="tx1"/>
                </a:solidFill>
              </a:rPr>
              <a:t>falso</a:t>
            </a:r>
            <a:r>
              <a:rPr lang="en-GB" sz="2400" b="1" dirty="0">
                <a:solidFill>
                  <a:schemeClr val="tx1"/>
                </a:solidFill>
              </a:rPr>
              <a:t>?</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sp>
        <p:nvSpPr>
          <p:cNvPr id="8" name="Title 30"/>
          <p:cNvSpPr txBox="1">
            <a:spLocks/>
          </p:cNvSpPr>
          <p:nvPr/>
        </p:nvSpPr>
        <p:spPr>
          <a:xfrm flipH="1">
            <a:off x="11317222" y="386493"/>
            <a:ext cx="45719" cy="110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schemeClr val="bg1"/>
                </a:solidFill>
              </a:rPr>
              <a:t>leer</a:t>
            </a:r>
            <a:endParaRPr lang="en-GB" sz="100" dirty="0"/>
          </a:p>
        </p:txBody>
      </p:sp>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ext uri="{D42A27DB-BD31-4B8C-83A1-F6EECF244321}">
                <p14:modId xmlns:p14="http://schemas.microsoft.com/office/powerpoint/2010/main" val="3505166476"/>
              </p:ext>
            </p:extLst>
          </p:nvPr>
        </p:nvGraphicFramePr>
        <p:xfrm>
          <a:off x="1190147" y="1671323"/>
          <a:ext cx="10150013" cy="4412616"/>
        </p:xfrm>
        <a:graphic>
          <a:graphicData uri="http://schemas.openxmlformats.org/drawingml/2006/table">
            <a:tbl>
              <a:tblPr firstRow="1" bandRow="1">
                <a:tableStyleId>{5C22544A-7EE6-4342-B048-85BDC9FD1C3A}</a:tableStyleId>
              </a:tblPr>
              <a:tblGrid>
                <a:gridCol w="7039453">
                  <a:extLst>
                    <a:ext uri="{9D8B030D-6E8A-4147-A177-3AD203B41FA5}">
                      <a16:colId xmlns:a16="http://schemas.microsoft.com/office/drawing/2014/main" val="3196789534"/>
                    </a:ext>
                  </a:extLst>
                </a:gridCol>
                <a:gridCol w="1627839">
                  <a:extLst>
                    <a:ext uri="{9D8B030D-6E8A-4147-A177-3AD203B41FA5}">
                      <a16:colId xmlns:a16="http://schemas.microsoft.com/office/drawing/2014/main" val="922133167"/>
                    </a:ext>
                  </a:extLst>
                </a:gridCol>
                <a:gridCol w="1482721">
                  <a:extLst>
                    <a:ext uri="{9D8B030D-6E8A-4147-A177-3AD203B41FA5}">
                      <a16:colId xmlns:a16="http://schemas.microsoft.com/office/drawing/2014/main" val="517537551"/>
                    </a:ext>
                  </a:extLst>
                </a:gridCol>
              </a:tblGrid>
              <a:tr h="463947">
                <a:tc>
                  <a:txBody>
                    <a:bodyPr/>
                    <a:lstStyle/>
                    <a:p>
                      <a:endParaRPr lang="en-GB" sz="2000" dirty="0">
                        <a:solidFill>
                          <a:schemeClr val="tx1"/>
                        </a:solidFill>
                      </a:endParaRPr>
                    </a:p>
                  </a:txBody>
                  <a:tcPr>
                    <a:solidFill>
                      <a:srgbClr val="FBF0D5"/>
                    </a:solidFill>
                  </a:tcPr>
                </a:tc>
                <a:tc>
                  <a:txBody>
                    <a:bodyPr/>
                    <a:lstStyle/>
                    <a:p>
                      <a:pPr algn="ctr"/>
                      <a:r>
                        <a:rPr lang="en-GB" sz="2000" dirty="0" err="1">
                          <a:solidFill>
                            <a:schemeClr val="tx1"/>
                          </a:solidFill>
                        </a:rPr>
                        <a:t>Verdadero</a:t>
                      </a:r>
                      <a:r>
                        <a:rPr lang="en-GB" sz="2000" dirty="0">
                          <a:solidFill>
                            <a:schemeClr val="tx1"/>
                          </a:solidFill>
                        </a:rPr>
                        <a:t> (V)</a:t>
                      </a:r>
                    </a:p>
                  </a:txBody>
                  <a:tcPr>
                    <a:solidFill>
                      <a:srgbClr val="FBF0D5"/>
                    </a:solidFill>
                  </a:tcPr>
                </a:tc>
                <a:tc>
                  <a:txBody>
                    <a:bodyPr/>
                    <a:lstStyle/>
                    <a:p>
                      <a:pPr algn="ctr"/>
                      <a:r>
                        <a:rPr lang="en-GB" sz="2000" dirty="0" err="1">
                          <a:solidFill>
                            <a:schemeClr val="tx1"/>
                          </a:solidFill>
                        </a:rPr>
                        <a:t>Falso</a:t>
                      </a:r>
                      <a:r>
                        <a:rPr lang="en-GB" sz="2000" dirty="0">
                          <a:solidFill>
                            <a:schemeClr val="tx1"/>
                          </a:solidFill>
                        </a:rPr>
                        <a:t> </a:t>
                      </a:r>
                    </a:p>
                    <a:p>
                      <a:pPr algn="ctr"/>
                      <a:r>
                        <a:rPr lang="en-GB" sz="2000" dirty="0">
                          <a:solidFill>
                            <a:schemeClr val="tx1"/>
                          </a:solidFill>
                        </a:rPr>
                        <a:t>(F)</a:t>
                      </a:r>
                    </a:p>
                  </a:txBody>
                  <a:tcPr>
                    <a:solidFill>
                      <a:srgbClr val="FBF0D5"/>
                    </a:solidFill>
                  </a:tcPr>
                </a:tc>
                <a:extLst>
                  <a:ext uri="{0D108BD9-81ED-4DB2-BD59-A6C34878D82A}">
                    <a16:rowId xmlns:a16="http://schemas.microsoft.com/office/drawing/2014/main" val="368604094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Leonor puede participar en la clase de bádminton.</a:t>
                      </a:r>
                    </a:p>
                  </a:txBody>
                  <a:tcPr>
                    <a:solidFill>
                      <a:srgbClr val="FBF0D5"/>
                    </a:solidFill>
                  </a:tcPr>
                </a:tc>
                <a:tc>
                  <a:txBody>
                    <a:bodyPr/>
                    <a:lstStyle/>
                    <a:p>
                      <a:endParaRPr lang="en-GB" sz="2000" dirty="0">
                        <a:solidFill>
                          <a:schemeClr val="tx1"/>
                        </a:solidFill>
                      </a:endParaRPr>
                    </a:p>
                  </a:txBody>
                  <a:tcPr>
                    <a:solidFill>
                      <a:srgbClr val="FBF0D5"/>
                    </a:solidFill>
                  </a:tcPr>
                </a:tc>
                <a:tc>
                  <a:txBody>
                    <a:bodyPr/>
                    <a:lstStyle/>
                    <a:p>
                      <a:endParaRPr lang="en-GB" sz="2000">
                        <a:solidFill>
                          <a:schemeClr val="tx1"/>
                        </a:solidFill>
                      </a:endParaRPr>
                    </a:p>
                  </a:txBody>
                  <a:tcPr>
                    <a:solidFill>
                      <a:srgbClr val="FBF0D5"/>
                    </a:solidFill>
                  </a:tcPr>
                </a:tc>
                <a:extLst>
                  <a:ext uri="{0D108BD9-81ED-4DB2-BD59-A6C34878D82A}">
                    <a16:rowId xmlns:a16="http://schemas.microsoft.com/office/drawing/2014/main" val="1547271477"/>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Los sábados Leonor quiere hacer tareas en casa.</a:t>
                      </a:r>
                    </a:p>
                  </a:txBody>
                  <a:tcPr>
                    <a:solidFill>
                      <a:srgbClr val="FBF0D5"/>
                    </a:solidFill>
                  </a:tcPr>
                </a:tc>
                <a:tc>
                  <a:txBody>
                    <a:bodyPr/>
                    <a:lstStyle/>
                    <a:p>
                      <a:endParaRPr lang="en-GB" sz="2000" dirty="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325719133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El hermano quiere pasar tiempo con amigos.</a:t>
                      </a:r>
                    </a:p>
                  </a:txBody>
                  <a:tcPr>
                    <a:solidFill>
                      <a:srgbClr val="FBF0D5"/>
                    </a:solidFill>
                  </a:tcPr>
                </a:tc>
                <a:tc>
                  <a:txBody>
                    <a:bodyPr/>
                    <a:lstStyle/>
                    <a:p>
                      <a:endParaRPr lang="en-GB" sz="2000" dirty="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2727177618"/>
                  </a:ext>
                </a:extLst>
              </a:tr>
              <a:tr h="463947">
                <a:tc>
                  <a:txBody>
                    <a:bodyPr/>
                    <a:lstStyle/>
                    <a:p>
                      <a:r>
                        <a:rPr lang="es-ES" sz="2000" dirty="0">
                          <a:solidFill>
                            <a:schemeClr val="tx1"/>
                          </a:solidFill>
                        </a:rPr>
                        <a:t>El hermano debe hacer tareas en casa por la mañana.</a:t>
                      </a:r>
                      <a:endParaRPr lang="en-GB" sz="2000" dirty="0">
                        <a:solidFill>
                          <a:schemeClr val="tx1"/>
                        </a:solidFill>
                      </a:endParaRPr>
                    </a:p>
                  </a:txBody>
                  <a:tcPr>
                    <a:solidFill>
                      <a:srgbClr val="FBF0D5"/>
                    </a:solidFill>
                  </a:tcPr>
                </a:tc>
                <a:tc>
                  <a:txBody>
                    <a:bodyPr/>
                    <a:lstStyle/>
                    <a:p>
                      <a:endParaRPr lang="en-GB" sz="200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4207029472"/>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El hermano no puede descansar por la tarde.</a:t>
                      </a:r>
                    </a:p>
                  </a:txBody>
                  <a:tcPr>
                    <a:solidFill>
                      <a:srgbClr val="FBF0D5"/>
                    </a:solidFill>
                  </a:tcPr>
                </a:tc>
                <a:tc>
                  <a:txBody>
                    <a:bodyPr/>
                    <a:lstStyle/>
                    <a:p>
                      <a:endParaRPr lang="en-GB" sz="200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2181723234"/>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Leonor no quiere estudiar matemáticas.</a:t>
                      </a:r>
                    </a:p>
                  </a:txBody>
                  <a:tcPr>
                    <a:solidFill>
                      <a:srgbClr val="FBF0D5"/>
                    </a:solidFill>
                  </a:tcPr>
                </a:tc>
                <a:tc>
                  <a:txBody>
                    <a:bodyPr/>
                    <a:lstStyle/>
                    <a:p>
                      <a:endParaRPr lang="en-GB" sz="200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3029340340"/>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Leonor quiere pedir ayuda en clase.</a:t>
                      </a:r>
                    </a:p>
                  </a:txBody>
                  <a:tcPr>
                    <a:solidFill>
                      <a:srgbClr val="FBF0D5"/>
                    </a:solidFill>
                  </a:tcPr>
                </a:tc>
                <a:tc>
                  <a:txBody>
                    <a:bodyPr/>
                    <a:lstStyle/>
                    <a:p>
                      <a:endParaRPr lang="en-GB" sz="200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1932297935"/>
                  </a:ext>
                </a:extLst>
              </a:tr>
              <a:tr h="463947">
                <a:tc>
                  <a:txBody>
                    <a:bodyPr/>
                    <a:lstStyle/>
                    <a:p>
                      <a:r>
                        <a:rPr lang="es-ES" sz="2000" dirty="0">
                          <a:solidFill>
                            <a:schemeClr val="tx1"/>
                          </a:solidFill>
                        </a:rPr>
                        <a:t>Leonor no quiere preguntar en clase.</a:t>
                      </a:r>
                      <a:endParaRPr lang="en-GB" sz="2000" dirty="0">
                        <a:solidFill>
                          <a:schemeClr val="tx1"/>
                        </a:solidFill>
                      </a:endParaRPr>
                    </a:p>
                  </a:txBody>
                  <a:tcPr>
                    <a:solidFill>
                      <a:srgbClr val="FBF0D5"/>
                    </a:solidFill>
                  </a:tcPr>
                </a:tc>
                <a:tc>
                  <a:txBody>
                    <a:bodyPr/>
                    <a:lstStyle/>
                    <a:p>
                      <a:endParaRPr lang="en-GB" sz="2000">
                        <a:solidFill>
                          <a:schemeClr val="tx1"/>
                        </a:solidFill>
                      </a:endParaRPr>
                    </a:p>
                  </a:txBody>
                  <a:tcPr>
                    <a:solidFill>
                      <a:srgbClr val="FBF0D5"/>
                    </a:solidFill>
                  </a:tcPr>
                </a:tc>
                <a:tc>
                  <a:txBody>
                    <a:bodyPr/>
                    <a:lstStyle/>
                    <a:p>
                      <a:endParaRPr lang="en-GB" sz="2000" dirty="0">
                        <a:solidFill>
                          <a:schemeClr val="tx1"/>
                        </a:solidFill>
                      </a:endParaRPr>
                    </a:p>
                  </a:txBody>
                  <a:tcPr>
                    <a:solidFill>
                      <a:srgbClr val="FBF0D5"/>
                    </a:solidFill>
                  </a:tcPr>
                </a:tc>
                <a:extLst>
                  <a:ext uri="{0D108BD9-81ED-4DB2-BD59-A6C34878D82A}">
                    <a16:rowId xmlns:a16="http://schemas.microsoft.com/office/drawing/2014/main" val="317671530"/>
                  </a:ext>
                </a:extLst>
              </a:tr>
            </a:tbl>
          </a:graphicData>
        </a:graphic>
      </p:graphicFrame>
      <p:sp>
        <p:nvSpPr>
          <p:cNvPr id="1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2" name="Picture 11" descr="A cartoon of a person with arms crossed&#10;&#10;Description automatically generated">
            <a:extLst>
              <a:ext uri="{FF2B5EF4-FFF2-40B4-BE49-F238E27FC236}">
                <a16:creationId xmlns:a16="http://schemas.microsoft.com/office/drawing/2014/main" id="{354B71FC-2D54-4912-B6DA-782C6666697C}"/>
              </a:ext>
            </a:extLst>
          </p:cNvPr>
          <p:cNvPicPr>
            <a:picLocks noChangeAspect="1"/>
          </p:cNvPicPr>
          <p:nvPr/>
        </p:nvPicPr>
        <p:blipFill rotWithShape="1">
          <a:blip r:embed="rId3">
            <a:extLst>
              <a:ext uri="{28A0092B-C50C-407E-A947-70E740481C1C}">
                <a14:useLocalDpi xmlns:a14="http://schemas.microsoft.com/office/drawing/2010/main" val="0"/>
              </a:ext>
            </a:extLst>
          </a:blip>
          <a:srcRect b="58992"/>
          <a:stretch/>
        </p:blipFill>
        <p:spPr>
          <a:xfrm>
            <a:off x="4476583" y="-53024"/>
            <a:ext cx="757153" cy="989250"/>
          </a:xfrm>
          <a:prstGeom prst="rect">
            <a:avLst/>
          </a:prstGeom>
        </p:spPr>
      </p:pic>
      <p:pic>
        <p:nvPicPr>
          <p:cNvPr id="14" name="Picture 13">
            <a:extLst>
              <a:ext uri="{FF2B5EF4-FFF2-40B4-BE49-F238E27FC236}">
                <a16:creationId xmlns:a16="http://schemas.microsoft.com/office/drawing/2014/main" id="{8BF12C7D-EB5A-4FFE-9CF3-2D359DC3F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035" y="2454859"/>
            <a:ext cx="322576" cy="336016"/>
          </a:xfrm>
          <a:prstGeom prst="rect">
            <a:avLst/>
          </a:prstGeom>
        </p:spPr>
      </p:pic>
      <p:pic>
        <p:nvPicPr>
          <p:cNvPr id="15" name="Picture 14">
            <a:extLst>
              <a:ext uri="{FF2B5EF4-FFF2-40B4-BE49-F238E27FC236}">
                <a16:creationId xmlns:a16="http://schemas.microsoft.com/office/drawing/2014/main" id="{5751C22B-B246-4570-82F9-C14D1FD698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5873" y="2898752"/>
            <a:ext cx="322576" cy="336016"/>
          </a:xfrm>
          <a:prstGeom prst="rect">
            <a:avLst/>
          </a:prstGeom>
        </p:spPr>
      </p:pic>
      <p:pic>
        <p:nvPicPr>
          <p:cNvPr id="16" name="Picture 15">
            <a:extLst>
              <a:ext uri="{FF2B5EF4-FFF2-40B4-BE49-F238E27FC236}">
                <a16:creationId xmlns:a16="http://schemas.microsoft.com/office/drawing/2014/main" id="{6D3BC945-8EA8-42DF-BB65-8C1BA415F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055" y="3350505"/>
            <a:ext cx="322576" cy="336016"/>
          </a:xfrm>
          <a:prstGeom prst="rect">
            <a:avLst/>
          </a:prstGeom>
        </p:spPr>
      </p:pic>
      <p:pic>
        <p:nvPicPr>
          <p:cNvPr id="17" name="Picture 16">
            <a:extLst>
              <a:ext uri="{FF2B5EF4-FFF2-40B4-BE49-F238E27FC236}">
                <a16:creationId xmlns:a16="http://schemas.microsoft.com/office/drawing/2014/main" id="{B69796E8-2426-4813-B84B-1BE79237A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0863" y="3840436"/>
            <a:ext cx="322576" cy="336016"/>
          </a:xfrm>
          <a:prstGeom prst="rect">
            <a:avLst/>
          </a:prstGeom>
        </p:spPr>
      </p:pic>
      <p:pic>
        <p:nvPicPr>
          <p:cNvPr id="18" name="Picture 17">
            <a:extLst>
              <a:ext uri="{FF2B5EF4-FFF2-40B4-BE49-F238E27FC236}">
                <a16:creationId xmlns:a16="http://schemas.microsoft.com/office/drawing/2014/main" id="{5D3BEBF6-259D-43B2-9BEC-2A3D22996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045" y="4281202"/>
            <a:ext cx="322576" cy="336016"/>
          </a:xfrm>
          <a:prstGeom prst="rect">
            <a:avLst/>
          </a:prstGeom>
        </p:spPr>
      </p:pic>
      <p:pic>
        <p:nvPicPr>
          <p:cNvPr id="19" name="Picture 18">
            <a:extLst>
              <a:ext uri="{FF2B5EF4-FFF2-40B4-BE49-F238E27FC236}">
                <a16:creationId xmlns:a16="http://schemas.microsoft.com/office/drawing/2014/main" id="{8CE8F031-B233-428C-AB77-0ED6559EA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045" y="4718526"/>
            <a:ext cx="322576" cy="336016"/>
          </a:xfrm>
          <a:prstGeom prst="rect">
            <a:avLst/>
          </a:prstGeom>
        </p:spPr>
      </p:pic>
      <p:pic>
        <p:nvPicPr>
          <p:cNvPr id="20" name="Picture 19">
            <a:extLst>
              <a:ext uri="{FF2B5EF4-FFF2-40B4-BE49-F238E27FC236}">
                <a16:creationId xmlns:a16="http://schemas.microsoft.com/office/drawing/2014/main" id="{2E9D53AD-A2C3-4200-8C3A-5A749AA0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853" y="5246637"/>
            <a:ext cx="322576" cy="336016"/>
          </a:xfrm>
          <a:prstGeom prst="rect">
            <a:avLst/>
          </a:prstGeom>
        </p:spPr>
      </p:pic>
      <p:pic>
        <p:nvPicPr>
          <p:cNvPr id="21" name="Picture 20">
            <a:extLst>
              <a:ext uri="{FF2B5EF4-FFF2-40B4-BE49-F238E27FC236}">
                <a16:creationId xmlns:a16="http://schemas.microsoft.com/office/drawing/2014/main" id="{39F0F196-F583-4E09-8314-4B4DDA7077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853" y="5694779"/>
            <a:ext cx="322576" cy="336016"/>
          </a:xfrm>
          <a:prstGeom prst="rect">
            <a:avLst/>
          </a:prstGeom>
        </p:spPr>
      </p:pic>
    </p:spTree>
    <p:extLst>
      <p:ext uri="{BB962C8B-B14F-4D97-AF65-F5344CB8AC3E}">
        <p14:creationId xmlns:p14="http://schemas.microsoft.com/office/powerpoint/2010/main" val="29980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a:bodyPr>
          <a:lstStyle/>
          <a:p>
            <a:r>
              <a:rPr lang="en-GB" sz="2400" b="1" dirty="0">
                <a:solidFill>
                  <a:schemeClr val="tx1"/>
                </a:solidFill>
              </a:rPr>
              <a:t>Leticia, the magazine’s lifestyle guru, has responded to Sofía!</a:t>
            </a:r>
          </a:p>
        </p:txBody>
      </p:sp>
      <p:sp>
        <p:nvSpPr>
          <p:cNvPr id="5" name="Title 1"/>
          <p:cNvSpPr txBox="1">
            <a:spLocks/>
          </p:cNvSpPr>
          <p:nvPr/>
        </p:nvSpPr>
        <p:spPr>
          <a:xfrm>
            <a:off x="339290" y="79127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chemeClr val="tx1"/>
                </a:solidFill>
              </a:rPr>
              <a:t>Translate her response into Spanish:</a:t>
            </a:r>
          </a:p>
        </p:txBody>
      </p:sp>
      <p:sp>
        <p:nvSpPr>
          <p:cNvPr id="7" name="Title 4"/>
          <p:cNvSpPr txBox="1">
            <a:spLocks/>
          </p:cNvSpPr>
          <p:nvPr/>
        </p:nvSpPr>
        <p:spPr>
          <a:xfrm>
            <a:off x="11095746" y="364729"/>
            <a:ext cx="244417" cy="149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10" name="TextBox 9"/>
          <p:cNvSpPr txBox="1"/>
          <p:nvPr/>
        </p:nvSpPr>
        <p:spPr>
          <a:xfrm>
            <a:off x="419074" y="1891225"/>
            <a:ext cx="11353851" cy="4154984"/>
          </a:xfrm>
          <a:prstGeom prst="rect">
            <a:avLst/>
          </a:prstGeom>
          <a:noFill/>
        </p:spPr>
        <p:txBody>
          <a:bodyPr wrap="square" rtlCol="0">
            <a:spAutoFit/>
          </a:bodyPr>
          <a:lstStyle/>
          <a:p>
            <a:r>
              <a:rPr lang="en-GB" sz="2200" dirty="0"/>
              <a:t>Hello Leonor,</a:t>
            </a:r>
          </a:p>
          <a:p>
            <a:endParaRPr lang="en-GB" sz="2200" dirty="0"/>
          </a:p>
          <a:p>
            <a:r>
              <a:rPr lang="en-GB" sz="2200" dirty="0"/>
              <a:t>I understand your problem. You want to do some things but you must do other tasks.</a:t>
            </a:r>
          </a:p>
          <a:p>
            <a:endParaRPr lang="en-GB" sz="2200" dirty="0"/>
          </a:p>
          <a:p>
            <a:r>
              <a:rPr lang="en-GB" sz="2200" dirty="0"/>
              <a:t>Although you can’t go to the badminton class, you can look for other sports and other activities.</a:t>
            </a:r>
          </a:p>
          <a:p>
            <a:endParaRPr lang="en-GB" sz="2200" dirty="0"/>
          </a:p>
          <a:p>
            <a:r>
              <a:rPr lang="en-GB" sz="2200" dirty="0"/>
              <a:t>Also, you must talk with your brother. You can ask for help. If he has time, he can clean the bikes and take out the rubbish.  </a:t>
            </a:r>
          </a:p>
          <a:p>
            <a:endParaRPr lang="en-GB" sz="2200" dirty="0"/>
          </a:p>
          <a:p>
            <a:r>
              <a:rPr lang="en-GB" sz="2200" dirty="0"/>
              <a:t>Bye!</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3"/>
          <a:srcRect l="38138" t="25236" r="39043" b="38434"/>
          <a:stretch/>
        </p:blipFill>
        <p:spPr>
          <a:xfrm>
            <a:off x="10618657" y="914386"/>
            <a:ext cx="954179" cy="854090"/>
          </a:xfrm>
          <a:prstGeom prst="rect">
            <a:avLst/>
          </a:prstGeom>
        </p:spPr>
      </p:pic>
      <p:pic>
        <p:nvPicPr>
          <p:cNvPr id="1026" name="Picture 2" descr="Girl Face Clip Art">
            <a:extLst>
              <a:ext uri="{FF2B5EF4-FFF2-40B4-BE49-F238E27FC236}">
                <a16:creationId xmlns:a16="http://schemas.microsoft.com/office/drawing/2014/main" id="{1C559A34-0B12-4C30-929D-533519B8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66" y="353253"/>
            <a:ext cx="1021736" cy="12976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961307" y="5446044"/>
            <a:ext cx="3314700" cy="400110"/>
          </a:xfrm>
          <a:prstGeom prst="rect">
            <a:avLst/>
          </a:prstGeom>
          <a:noFill/>
        </p:spPr>
        <p:txBody>
          <a:bodyPr wrap="square" rtlCol="0">
            <a:spAutoFit/>
          </a:bodyPr>
          <a:lstStyle/>
          <a:p>
            <a:r>
              <a:rPr lang="en-GB" sz="2000" i="1" dirty="0"/>
              <a:t>your (singular) = tu</a:t>
            </a:r>
          </a:p>
        </p:txBody>
      </p:sp>
      <p:sp>
        <p:nvSpPr>
          <p:cNvPr id="12" name="TextBox 11"/>
          <p:cNvSpPr txBox="1"/>
          <p:nvPr/>
        </p:nvSpPr>
        <p:spPr>
          <a:xfrm>
            <a:off x="8961307" y="5846154"/>
            <a:ext cx="3314700" cy="400110"/>
          </a:xfrm>
          <a:prstGeom prst="rect">
            <a:avLst/>
          </a:prstGeom>
          <a:noFill/>
        </p:spPr>
        <p:txBody>
          <a:bodyPr wrap="square" rtlCol="0">
            <a:spAutoFit/>
          </a:bodyPr>
          <a:lstStyle/>
          <a:p>
            <a:r>
              <a:rPr lang="en-GB" sz="2000" i="1" dirty="0"/>
              <a:t>problem = problema (m.)</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792918" y="258166"/>
            <a:ext cx="113522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11166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dirty="0">
                <a:solidFill>
                  <a:schemeClr val="tx1"/>
                </a:solidFill>
              </a:rPr>
              <a:t>Leticia, the magazine’s lifestyle guru, has responded to Leonor!</a:t>
            </a:r>
          </a:p>
        </p:txBody>
      </p:sp>
      <p:sp>
        <p:nvSpPr>
          <p:cNvPr id="7" name="Title 4"/>
          <p:cNvSpPr txBox="1">
            <a:spLocks/>
          </p:cNvSpPr>
          <p:nvPr/>
        </p:nvSpPr>
        <p:spPr>
          <a:xfrm>
            <a:off x="11185288" y="438606"/>
            <a:ext cx="154875" cy="110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10" name="TextBox 9"/>
          <p:cNvSpPr txBox="1"/>
          <p:nvPr/>
        </p:nvSpPr>
        <p:spPr>
          <a:xfrm>
            <a:off x="419074" y="2010539"/>
            <a:ext cx="11353851" cy="3816429"/>
          </a:xfrm>
          <a:prstGeom prst="rect">
            <a:avLst/>
          </a:prstGeom>
          <a:noFill/>
        </p:spPr>
        <p:txBody>
          <a:bodyPr wrap="square" rtlCol="0">
            <a:spAutoFit/>
          </a:bodyPr>
          <a:lstStyle/>
          <a:p>
            <a:r>
              <a:rPr lang="en-GB" sz="2200" dirty="0"/>
              <a:t>Hola Leonor:</a:t>
            </a:r>
          </a:p>
          <a:p>
            <a:endParaRPr lang="en-GB" sz="2200" dirty="0"/>
          </a:p>
          <a:p>
            <a:r>
              <a:rPr lang="en-GB" sz="2200" dirty="0" err="1"/>
              <a:t>Entiendo</a:t>
            </a:r>
            <a:r>
              <a:rPr lang="en-GB" sz="2200" dirty="0"/>
              <a:t> </a:t>
            </a:r>
            <a:r>
              <a:rPr lang="en-GB" sz="2200" dirty="0" err="1"/>
              <a:t>tu</a:t>
            </a:r>
            <a:r>
              <a:rPr lang="en-GB" sz="2200" dirty="0"/>
              <a:t> problema. </a:t>
            </a:r>
            <a:r>
              <a:rPr lang="en-GB" sz="2200" dirty="0" err="1"/>
              <a:t>Quieres</a:t>
            </a:r>
            <a:r>
              <a:rPr lang="en-GB" sz="2200" dirty="0"/>
              <a:t> hacer unas cosas pero debes hacer otras tareas.</a:t>
            </a:r>
          </a:p>
          <a:p>
            <a:endParaRPr lang="en-GB" sz="2200" dirty="0"/>
          </a:p>
          <a:p>
            <a:r>
              <a:rPr lang="en-GB" sz="2200" dirty="0"/>
              <a:t>Aunque no puedes </a:t>
            </a:r>
            <a:r>
              <a:rPr lang="en-GB" sz="2200" dirty="0" err="1"/>
              <a:t>ir</a:t>
            </a:r>
            <a:r>
              <a:rPr lang="en-GB" sz="2200" dirty="0"/>
              <a:t> a la </a:t>
            </a:r>
            <a:r>
              <a:rPr lang="en-GB" sz="2200" dirty="0" err="1"/>
              <a:t>clase</a:t>
            </a:r>
            <a:r>
              <a:rPr lang="en-GB" sz="2200" dirty="0"/>
              <a:t> de </a:t>
            </a:r>
            <a:r>
              <a:rPr lang="en-GB" sz="2200" dirty="0" err="1"/>
              <a:t>bádminton</a:t>
            </a:r>
            <a:r>
              <a:rPr lang="en-GB" sz="2200" dirty="0"/>
              <a:t>, puedes </a:t>
            </a:r>
            <a:r>
              <a:rPr lang="en-GB" sz="2200" dirty="0" err="1"/>
              <a:t>buscar</a:t>
            </a:r>
            <a:r>
              <a:rPr lang="en-GB" sz="2200" dirty="0"/>
              <a:t> </a:t>
            </a:r>
            <a:r>
              <a:rPr lang="en-GB" sz="2200" dirty="0" err="1"/>
              <a:t>otros</a:t>
            </a:r>
            <a:r>
              <a:rPr lang="en-GB" sz="2200" dirty="0"/>
              <a:t> </a:t>
            </a:r>
            <a:r>
              <a:rPr lang="en-GB" sz="2200" dirty="0" err="1"/>
              <a:t>deportes</a:t>
            </a:r>
            <a:r>
              <a:rPr lang="en-GB" sz="2200" dirty="0"/>
              <a:t> y otras </a:t>
            </a:r>
            <a:r>
              <a:rPr lang="en-GB" sz="2200" dirty="0" err="1"/>
              <a:t>actividades</a:t>
            </a:r>
            <a:r>
              <a:rPr lang="en-GB" sz="2200" dirty="0"/>
              <a:t>.</a:t>
            </a:r>
          </a:p>
          <a:p>
            <a:endParaRPr lang="en-GB" sz="2200" dirty="0"/>
          </a:p>
          <a:p>
            <a:r>
              <a:rPr lang="en-GB" sz="2200" dirty="0"/>
              <a:t>También, debes hablar con tu hermano. </a:t>
            </a:r>
            <a:r>
              <a:rPr lang="en-GB" sz="2200" dirty="0" err="1"/>
              <a:t>Puedes</a:t>
            </a:r>
            <a:r>
              <a:rPr lang="en-GB" sz="2200" dirty="0"/>
              <a:t> pedir ayuda. Si </a:t>
            </a:r>
            <a:r>
              <a:rPr lang="en-GB" sz="2200" dirty="0" err="1"/>
              <a:t>tiene</a:t>
            </a:r>
            <a:r>
              <a:rPr lang="en-GB" sz="2200" dirty="0"/>
              <a:t> </a:t>
            </a:r>
            <a:r>
              <a:rPr lang="en-GB" sz="2200" dirty="0" err="1"/>
              <a:t>tiempo</a:t>
            </a:r>
            <a:r>
              <a:rPr lang="en-GB" sz="2200" dirty="0"/>
              <a:t>, </a:t>
            </a:r>
            <a:r>
              <a:rPr lang="en-GB" sz="2200" dirty="0" err="1"/>
              <a:t>puede</a:t>
            </a:r>
            <a:r>
              <a:rPr lang="en-GB" sz="2200" dirty="0"/>
              <a:t> limpiar las bicicletas y sacar la basura.</a:t>
            </a:r>
          </a:p>
          <a:p>
            <a:endParaRPr lang="en-GB" sz="2200" dirty="0"/>
          </a:p>
          <a:p>
            <a:r>
              <a:rPr lang="en-GB" sz="2200" dirty="0"/>
              <a:t>¡</a:t>
            </a:r>
            <a:r>
              <a:rPr lang="en-GB" sz="2200" dirty="0" err="1"/>
              <a:t>Adiós</a:t>
            </a:r>
            <a:r>
              <a:rPr lang="en-GB" sz="2200" dirty="0"/>
              <a:t>!</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3"/>
          <a:srcRect l="38138" t="25236" r="39043" b="38434"/>
          <a:stretch/>
        </p:blipFill>
        <p:spPr>
          <a:xfrm>
            <a:off x="10618657" y="914386"/>
            <a:ext cx="954179" cy="854090"/>
          </a:xfrm>
          <a:prstGeom prst="rect">
            <a:avLst/>
          </a:prstGeom>
        </p:spPr>
      </p:pic>
      <p:pic>
        <p:nvPicPr>
          <p:cNvPr id="1026" name="Picture 2" descr="Girl Face Clip Art">
            <a:extLst>
              <a:ext uri="{FF2B5EF4-FFF2-40B4-BE49-F238E27FC236}">
                <a16:creationId xmlns:a16="http://schemas.microsoft.com/office/drawing/2014/main" id="{1C559A34-0B12-4C30-929D-533519B8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66" y="353253"/>
            <a:ext cx="1021736" cy="129764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2">
            <a:extLst>
              <a:ext uri="{FF2B5EF4-FFF2-40B4-BE49-F238E27FC236}">
                <a16:creationId xmlns:a16="http://schemas.microsoft.com/office/drawing/2014/main" id="{7CD1C67F-29D6-4BED-8290-C88E1A12A62E}"/>
              </a:ext>
            </a:extLst>
          </p:cNvPr>
          <p:cNvSpPr txBox="1"/>
          <p:nvPr/>
        </p:nvSpPr>
        <p:spPr>
          <a:xfrm>
            <a:off x="339290" y="1275234"/>
            <a:ext cx="1595309" cy="430887"/>
          </a:xfrm>
          <a:prstGeom prst="rect">
            <a:avLst/>
          </a:prstGeom>
          <a:noFill/>
        </p:spPr>
        <p:txBody>
          <a:bodyPr wrap="square" rtlCol="0">
            <a:spAutoFit/>
          </a:bodyPr>
          <a:lstStyle/>
          <a:p>
            <a:r>
              <a:rPr lang="es-ES" sz="2200" dirty="0"/>
              <a:t>Solución:</a:t>
            </a: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92918" y="258166"/>
            <a:ext cx="1135225"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20803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2.2.1</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2.1.1			</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7.2.2.4:</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597C4-D6FD-A346-B6A8-B68BDBFEE20D}"/>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6" descr="boy eating a cob of corn"/>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5574655" y="1935793"/>
            <a:ext cx="1042689" cy="1516014"/>
          </a:xfrm>
          <a:prstGeom prst="rect">
            <a:avLst/>
          </a:prstGeom>
        </p:spPr>
      </p:pic>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pic>
        <p:nvPicPr>
          <p:cNvPr id="9224" name="Picture 8" descr="the beach"/>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558" t="24883" r="12184" b="22699"/>
          <a:stretch/>
        </p:blipFill>
        <p:spPr bwMode="auto">
          <a:xfrm>
            <a:off x="1221795" y="1217730"/>
            <a:ext cx="1698905" cy="1251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grpSp>
        <p:nvGrpSpPr>
          <p:cNvPr id="6" name="Group 5" descr="pencil crayons with an arrow pointing to the white one"/>
          <p:cNvGrpSpPr/>
          <p:nvPr/>
        </p:nvGrpSpPr>
        <p:grpSpPr>
          <a:xfrm>
            <a:off x="960660" y="4392696"/>
            <a:ext cx="2464343" cy="1646426"/>
            <a:chOff x="1095896" y="4621539"/>
            <a:chExt cx="2464343" cy="1646426"/>
          </a:xfrm>
        </p:grpSpPr>
        <p:pic>
          <p:nvPicPr>
            <p:cNvPr id="9220" name="Picture 4" descr="coloured crayons with the white crayon highlight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896" y="4621539"/>
              <a:ext cx="1939963" cy="1286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white cray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275449">
              <a:off x="2659858" y="4824774"/>
              <a:ext cx="900381" cy="982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2929542" y="6000574"/>
              <a:ext cx="193062" cy="267391"/>
            </a:xfrm>
            <a:prstGeom prst="straightConnector1">
              <a:avLst/>
            </a:prstGeom>
            <a:ln w="381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22" name="TextBox 21"/>
          <p:cNvSpPr txBox="1"/>
          <p:nvPr/>
        </p:nvSpPr>
        <p:spPr>
          <a:xfrm>
            <a:off x="4947962" y="5587106"/>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[how…</a:t>
            </a:r>
            <a:r>
              <a:rPr lang="en-GB" sz="3600" b="1" dirty="0">
                <a:solidFill>
                  <a:srgbClr val="115076"/>
                </a:solidFill>
                <a:latin typeface="Century Gothic" panose="020B0502020202020204" pitchFamily="34" charset="0"/>
                <a:cs typeface="Calibri" panose="020F0502020204030204" pitchFamily="34" charset="0"/>
              </a:rPr>
              <a:t>?</a:t>
            </a:r>
            <a:r>
              <a:rPr lang="en-GB" sz="3600"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pic>
        <p:nvPicPr>
          <p:cNvPr id="27" name="Picture 5" descr="ca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7113" y="1323837"/>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
        <p:nvSpPr>
          <p:cNvPr id="14" name="TextBox 13"/>
          <p:cNvSpPr txBox="1"/>
          <p:nvPr/>
        </p:nvSpPr>
        <p:spPr>
          <a:xfrm>
            <a:off x="9404333" y="4183486"/>
            <a:ext cx="1484079" cy="369332"/>
          </a:xfrm>
          <a:prstGeom prst="rect">
            <a:avLst/>
          </a:prstGeom>
          <a:noFill/>
        </p:spPr>
        <p:txBody>
          <a:bodyPr wrap="square" rtlCol="0">
            <a:spAutoFit/>
          </a:bodyPr>
          <a:lstStyle/>
          <a:p>
            <a:pPr algn="ctr"/>
            <a:r>
              <a:rPr lang="en-GB" dirty="0">
                <a:solidFill>
                  <a:srgbClr val="115076"/>
                </a:solidFill>
              </a:rPr>
              <a:t>Con ketchup</a:t>
            </a:r>
          </a:p>
        </p:txBody>
      </p:sp>
      <p:grpSp>
        <p:nvGrpSpPr>
          <p:cNvPr id="2" name="Group 1" descr="fries with ketchup and a green checkmark, fries without ketchip and a red cross"/>
          <p:cNvGrpSpPr/>
          <p:nvPr/>
        </p:nvGrpSpPr>
        <p:grpSpPr>
          <a:xfrm>
            <a:off x="9563537" y="4515689"/>
            <a:ext cx="1359167" cy="1618580"/>
            <a:chOff x="9563537" y="4515689"/>
            <a:chExt cx="1359167" cy="1618580"/>
          </a:xfrm>
        </p:grpSpPr>
        <p:pic>
          <p:nvPicPr>
            <p:cNvPr id="15"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een checkmar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d cro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ketchu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1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_come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o_com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co_cost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fade">
                                      <p:cBhvr>
                                        <p:cTn id="28" dur="500"/>
                                        <p:tgtEl>
                                          <p:spTgt spid="9224"/>
                                        </p:tgtEl>
                                      </p:cBhvr>
                                    </p:animEffect>
                                  </p:childTnLst>
                                  <p:subTnLst>
                                    <p:audio>
                                      <p:cMediaNode>
                                        <p:cTn display="0" masterRel="sameClick">
                                          <p:stCondLst>
                                            <p:cond evt="begin" delay="0">
                                              <p:tn val="26"/>
                                            </p:cond>
                                          </p:stCondLst>
                                          <p:endCondLst>
                                            <p:cond evt="onStopAudio" delay="0">
                                              <p:tgtEl>
                                                <p:sldTgt/>
                                              </p:tgtEl>
                                            </p:cond>
                                          </p:endCondLst>
                                        </p:cTn>
                                        <p:tgtEl>
                                          <p:sndTgt r:embed="rId5" name="co_cos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co_co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6" name="co_coch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o_blanc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subTnLst>
                                    <p:audio>
                                      <p:cMediaNode>
                                        <p:cTn display="0" masterRel="sameClick">
                                          <p:stCondLst>
                                            <p:cond evt="begin" delay="0">
                                              <p:tn val="46"/>
                                            </p:cond>
                                          </p:stCondLst>
                                          <p:endCondLst>
                                            <p:cond evt="onStopAudio" delay="0">
                                              <p:tgtEl>
                                                <p:sldTgt/>
                                              </p:tgtEl>
                                            </p:cond>
                                          </p:endCondLst>
                                        </p:cTn>
                                        <p:tgtEl>
                                          <p:sndTgt r:embed="rId7" name="co_blanc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8" name="co_co%CC%81m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co_co%CC%81m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c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o_con.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9" name="c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22" grpId="0"/>
      <p:bldP spid="9"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81102-000E-724D-BCDD-A420A33693F8}"/>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cu</a:t>
            </a:r>
            <a:endParaRPr lang="en-US" sz="12000" b="0"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4" descr="silhouette of a man's bac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3464" y="1859193"/>
            <a:ext cx="385071" cy="1431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pic>
        <p:nvPicPr>
          <p:cNvPr id="2" name="Picture 1" descr="the Mona Lis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2851" y="1246060"/>
            <a:ext cx="998700" cy="15106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pic>
        <p:nvPicPr>
          <p:cNvPr id="10244" name="Picture 4" descr="girl with headpho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0593" y="4409036"/>
            <a:ext cx="1173094" cy="16674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pic>
        <p:nvPicPr>
          <p:cNvPr id="10248" name="Picture 8" descr="a 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3777" y="5220583"/>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pic>
        <p:nvPicPr>
          <p:cNvPr id="10242" name="Picture 2" descr="the number fou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7005" y="1239915"/>
            <a:ext cx="1508210" cy="15082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pic>
        <p:nvPicPr>
          <p:cNvPr id="10246" name="Picture 6" descr="an empty picturefram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68615" y="4380073"/>
            <a:ext cx="2127873" cy="168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u_cuerpo.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5" name="cu_cultur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5" name="cu_cultur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6" name="cu_cuat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42"/>
                                        </p:tgtEl>
                                        <p:attrNameLst>
                                          <p:attrName>style.visibility</p:attrName>
                                        </p:attrNameLst>
                                      </p:cBhvr>
                                      <p:to>
                                        <p:strVal val="visible"/>
                                      </p:to>
                                    </p:set>
                                    <p:animEffect transition="in" filter="fade">
                                      <p:cBhvr>
                                        <p:cTn id="39" dur="500"/>
                                        <p:tgtEl>
                                          <p:spTgt spid="10242"/>
                                        </p:tgtEl>
                                      </p:cBhvr>
                                    </p:animEffect>
                                  </p:childTnLst>
                                  <p:subTnLst>
                                    <p:audio>
                                      <p:cMediaNode>
                                        <p:cTn display="0" masterRel="sameClick">
                                          <p:stCondLst>
                                            <p:cond evt="begin" delay="0">
                                              <p:tn val="37"/>
                                            </p:cond>
                                          </p:stCondLst>
                                          <p:endCondLst>
                                            <p:cond evt="onStopAudio" delay="0">
                                              <p:tgtEl>
                                                <p:sldTgt/>
                                              </p:tgtEl>
                                            </p:cond>
                                          </p:endCondLst>
                                        </p:cTn>
                                        <p:tgtEl>
                                          <p:sndTgt r:embed="rId6" name="cu_cuat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7" name="cu_escuchar.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44"/>
                                        </p:tgtEl>
                                        <p:attrNameLst>
                                          <p:attrName>style.visibility</p:attrName>
                                        </p:attrNameLst>
                                      </p:cBhvr>
                                      <p:to>
                                        <p:strVal val="visible"/>
                                      </p:to>
                                    </p:set>
                                    <p:animEffect transition="in" filter="fade">
                                      <p:cBhvr>
                                        <p:cTn id="49" dur="500"/>
                                        <p:tgtEl>
                                          <p:spTgt spid="10244"/>
                                        </p:tgtEl>
                                      </p:cBhvr>
                                    </p:animEffect>
                                  </p:childTnLst>
                                  <p:subTnLst>
                                    <p:audio>
                                      <p:cMediaNode>
                                        <p:cTn display="0" masterRel="sameClick">
                                          <p:stCondLst>
                                            <p:cond evt="begin" delay="0">
                                              <p:tn val="47"/>
                                            </p:cond>
                                          </p:stCondLst>
                                          <p:endCondLst>
                                            <p:cond evt="onStopAudio" delay="0">
                                              <p:tgtEl>
                                                <p:sldTgt/>
                                              </p:tgtEl>
                                            </p:cond>
                                          </p:endCondLst>
                                        </p:cTn>
                                        <p:tgtEl>
                                          <p:sndTgt r:embed="rId7" name="cu_escuchar.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8" name="cu_escuela.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48"/>
                                        </p:tgtEl>
                                        <p:attrNameLst>
                                          <p:attrName>style.visibility</p:attrName>
                                        </p:attrNameLst>
                                      </p:cBhvr>
                                      <p:to>
                                        <p:strVal val="visible"/>
                                      </p:to>
                                    </p:set>
                                    <p:animEffect transition="in" filter="fade">
                                      <p:cBhvr>
                                        <p:cTn id="59" dur="500"/>
                                        <p:tgtEl>
                                          <p:spTgt spid="10248"/>
                                        </p:tgtEl>
                                      </p:cBhvr>
                                    </p:animEffect>
                                  </p:childTnLst>
                                  <p:subTnLst>
                                    <p:audio>
                                      <p:cMediaNode>
                                        <p:cTn display="0" masterRel="sameClick">
                                          <p:stCondLst>
                                            <p:cond evt="begin" delay="0">
                                              <p:tn val="57"/>
                                            </p:cond>
                                          </p:stCondLst>
                                          <p:endCondLst>
                                            <p:cond evt="onStopAudio" delay="0">
                                              <p:tgtEl>
                                                <p:sldTgt/>
                                              </p:tgtEl>
                                            </p:cond>
                                          </p:endCondLst>
                                        </p:cTn>
                                        <p:tgtEl>
                                          <p:sndTgt r:embed="rId8" name="cu_escuela.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9" name="cu_cuadro.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46"/>
                                        </p:tgtEl>
                                        <p:attrNameLst>
                                          <p:attrName>style.visibility</p:attrName>
                                        </p:attrNameLst>
                                      </p:cBhvr>
                                      <p:to>
                                        <p:strVal val="visible"/>
                                      </p:to>
                                    </p:set>
                                    <p:animEffect transition="in" filter="fade">
                                      <p:cBhvr>
                                        <p:cTn id="69" dur="500"/>
                                        <p:tgtEl>
                                          <p:spTgt spid="10246"/>
                                        </p:tgtEl>
                                      </p:cBhvr>
                                    </p:animEffect>
                                  </p:childTnLst>
                                  <p:subTnLst>
                                    <p:audio>
                                      <p:cMediaNode>
                                        <p:cTn display="0" masterRel="sameClick">
                                          <p:stCondLst>
                                            <p:cond evt="begin" delay="0">
                                              <p:tn val="67"/>
                                            </p:cond>
                                          </p:stCondLst>
                                          <p:endCondLst>
                                            <p:cond evt="onStopAudio" delay="0">
                                              <p:tgtEl>
                                                <p:sldTgt/>
                                              </p:tgtEl>
                                            </p:cond>
                                          </p:endCondLst>
                                        </p:cTn>
                                        <p:tgtEl>
                                          <p:sndTgt r:embed="rId9" name="cu_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11" grpId="0"/>
      <p:bldP spid="15" grpId="0"/>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E0E54-6913-42E2-9C29-90E84DF72171}"/>
              </a:ext>
            </a:extLst>
          </p:cNvPr>
          <p:cNvSpPr>
            <a:spLocks noGrp="1"/>
          </p:cNvSpPr>
          <p:nvPr>
            <p:ph type="body" sz="quarter" idx="10"/>
          </p:nvPr>
        </p:nvSpPr>
        <p:spPr>
          <a:xfrm>
            <a:off x="373064" y="1065214"/>
            <a:ext cx="4215870" cy="441854"/>
          </a:xfrm>
        </p:spPr>
        <p:txBody>
          <a:bodyPr/>
          <a:lstStyle/>
          <a:p>
            <a:r>
              <a:rPr lang="en-GB" b="1" dirty="0" err="1"/>
              <a:t>Escuchas</a:t>
            </a:r>
            <a:r>
              <a:rPr lang="en-GB" b="1" dirty="0"/>
              <a:t> [ca] [co] o [cu]?</a:t>
            </a:r>
          </a:p>
        </p:txBody>
      </p:sp>
      <p:sp>
        <p:nvSpPr>
          <p:cNvPr id="3" name="Title 2">
            <a:extLst>
              <a:ext uri="{FF2B5EF4-FFF2-40B4-BE49-F238E27FC236}">
                <a16:creationId xmlns:a16="http://schemas.microsoft.com/office/drawing/2014/main" id="{01D75B28-8DA0-4F2F-8916-15E0A6461831}"/>
              </a:ext>
            </a:extLst>
          </p:cNvPr>
          <p:cNvSpPr>
            <a:spLocks noGrp="1"/>
          </p:cNvSpPr>
          <p:nvPr>
            <p:ph type="title"/>
          </p:nvPr>
        </p:nvSpPr>
        <p:spPr>
          <a:xfrm>
            <a:off x="0" y="213557"/>
            <a:ext cx="3352800" cy="647577"/>
          </a:xfrm>
        </p:spPr>
        <p:txBody>
          <a:bodyPr/>
          <a:lstStyle/>
          <a:p>
            <a:r>
              <a:rPr lang="en-GB" dirty="0"/>
              <a:t>[ca] [co] [cu]</a:t>
            </a:r>
          </a:p>
        </p:txBody>
      </p:sp>
      <p:sp>
        <p:nvSpPr>
          <p:cNvPr id="5" name="Rounded Rectangle 11">
            <a:extLst>
              <a:ext uri="{FF2B5EF4-FFF2-40B4-BE49-F238E27FC236}">
                <a16:creationId xmlns:a16="http://schemas.microsoft.com/office/drawing/2014/main" id="{DDB1488D-3570-43D3-8D9F-296A5EAA1DED}"/>
              </a:ext>
            </a:extLst>
          </p:cNvPr>
          <p:cNvSpPr/>
          <p:nvPr/>
        </p:nvSpPr>
        <p:spPr>
          <a:xfrm>
            <a:off x="9398833" y="258166"/>
            <a:ext cx="2529311"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 Placeholder 3">
            <a:extLst>
              <a:ext uri="{FF2B5EF4-FFF2-40B4-BE49-F238E27FC236}">
                <a16:creationId xmlns:a16="http://schemas.microsoft.com/office/drawing/2014/main" id="{DC96F985-4337-4774-B66D-5ED46F8E9F6F}"/>
              </a:ext>
            </a:extLst>
          </p:cNvPr>
          <p:cNvSpPr txBox="1">
            <a:spLocks/>
          </p:cNvSpPr>
          <p:nvPr/>
        </p:nvSpPr>
        <p:spPr>
          <a:xfrm>
            <a:off x="4588934" y="1065214"/>
            <a:ext cx="7339210" cy="4418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t>
            </a:r>
            <a:r>
              <a:rPr lang="en-GB" b="1" dirty="0" err="1"/>
              <a:t>Qué</a:t>
            </a:r>
            <a:r>
              <a:rPr lang="en-GB" b="1" dirty="0"/>
              <a:t> palabra es? ¿</a:t>
            </a:r>
            <a:r>
              <a:rPr lang="en-GB" b="1" dirty="0" err="1"/>
              <a:t>Qué</a:t>
            </a:r>
            <a:r>
              <a:rPr lang="en-GB" b="1" dirty="0"/>
              <a:t> </a:t>
            </a:r>
            <a:r>
              <a:rPr lang="en-GB" b="1" dirty="0" err="1"/>
              <a:t>significa</a:t>
            </a:r>
            <a:r>
              <a:rPr lang="en-GB" b="1" dirty="0"/>
              <a:t> </a:t>
            </a:r>
            <a:r>
              <a:rPr lang="en-GB" b="1" dirty="0" err="1"/>
              <a:t>en</a:t>
            </a:r>
            <a:r>
              <a:rPr lang="en-GB" b="1" dirty="0"/>
              <a:t> </a:t>
            </a:r>
            <a:r>
              <a:rPr lang="en-GB" b="1" dirty="0" err="1"/>
              <a:t>inglés</a:t>
            </a:r>
            <a:r>
              <a:rPr lang="en-GB" b="1" dirty="0"/>
              <a:t>?</a:t>
            </a:r>
          </a:p>
        </p:txBody>
      </p:sp>
      <p:sp>
        <p:nvSpPr>
          <p:cNvPr id="7" name="Action Button: Custom 4">
            <a:hlinkClick r:id="" action="ppaction://noaction" highlightClick="1">
              <a:snd r:embed="rId3" name="comida.wav"/>
            </a:hlinkClick>
            <a:extLst>
              <a:ext uri="{FF2B5EF4-FFF2-40B4-BE49-F238E27FC236}">
                <a16:creationId xmlns:a16="http://schemas.microsoft.com/office/drawing/2014/main" id="{F02C587D-092F-44DB-9019-7C9DDF81DCE3}"/>
              </a:ext>
            </a:extLst>
          </p:cNvPr>
          <p:cNvSpPr/>
          <p:nvPr/>
        </p:nvSpPr>
        <p:spPr>
          <a:xfrm>
            <a:off x="532367" y="1711148"/>
            <a:ext cx="396000" cy="360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9" name="TextBox 8">
            <a:extLst>
              <a:ext uri="{FF2B5EF4-FFF2-40B4-BE49-F238E27FC236}">
                <a16:creationId xmlns:a16="http://schemas.microsoft.com/office/drawing/2014/main" id="{1BAD3214-633E-4BC6-9BBB-07D95B63C315}"/>
              </a:ext>
            </a:extLst>
          </p:cNvPr>
          <p:cNvSpPr txBox="1"/>
          <p:nvPr/>
        </p:nvSpPr>
        <p:spPr>
          <a:xfrm>
            <a:off x="1126067" y="1660315"/>
            <a:ext cx="855133" cy="461665"/>
          </a:xfrm>
          <a:prstGeom prst="rect">
            <a:avLst/>
          </a:prstGeom>
          <a:noFill/>
        </p:spPr>
        <p:txBody>
          <a:bodyPr wrap="square">
            <a:spAutoFit/>
          </a:bodyPr>
          <a:lstStyle/>
          <a:p>
            <a:r>
              <a:rPr lang="en-GB" sz="2400" b="1" dirty="0"/>
              <a:t>[co] </a:t>
            </a:r>
            <a:endParaRPr lang="en-GB" sz="2400" dirty="0"/>
          </a:p>
        </p:txBody>
      </p:sp>
      <p:sp>
        <p:nvSpPr>
          <p:cNvPr id="10" name="TextBox 9">
            <a:extLst>
              <a:ext uri="{FF2B5EF4-FFF2-40B4-BE49-F238E27FC236}">
                <a16:creationId xmlns:a16="http://schemas.microsoft.com/office/drawing/2014/main" id="{4679B465-E2C7-43A9-A367-C268FA1C973C}"/>
              </a:ext>
            </a:extLst>
          </p:cNvPr>
          <p:cNvSpPr txBox="1"/>
          <p:nvPr/>
        </p:nvSpPr>
        <p:spPr>
          <a:xfrm>
            <a:off x="2480999" y="1660315"/>
            <a:ext cx="2107935" cy="461665"/>
          </a:xfrm>
          <a:prstGeom prst="rect">
            <a:avLst/>
          </a:prstGeom>
          <a:noFill/>
        </p:spPr>
        <p:txBody>
          <a:bodyPr wrap="square">
            <a:spAutoFit/>
          </a:bodyPr>
          <a:lstStyle/>
          <a:p>
            <a:r>
              <a:rPr lang="en-GB" sz="2400" b="1" dirty="0">
                <a:solidFill>
                  <a:srgbClr val="FABD00"/>
                </a:solidFill>
              </a:rPr>
              <a:t>co</a:t>
            </a:r>
            <a:r>
              <a:rPr lang="en-GB" sz="2400" b="1" dirty="0"/>
              <a:t>mida </a:t>
            </a:r>
            <a:endParaRPr lang="en-GB" sz="2400" dirty="0"/>
          </a:p>
        </p:txBody>
      </p:sp>
      <p:sp>
        <p:nvSpPr>
          <p:cNvPr id="11" name="TextBox 10">
            <a:extLst>
              <a:ext uri="{FF2B5EF4-FFF2-40B4-BE49-F238E27FC236}">
                <a16:creationId xmlns:a16="http://schemas.microsoft.com/office/drawing/2014/main" id="{17166DF0-5A61-4C6A-83EF-C9CC54F0ECAB}"/>
              </a:ext>
            </a:extLst>
          </p:cNvPr>
          <p:cNvSpPr txBox="1"/>
          <p:nvPr/>
        </p:nvSpPr>
        <p:spPr>
          <a:xfrm>
            <a:off x="4428333" y="1711148"/>
            <a:ext cx="2107935" cy="461665"/>
          </a:xfrm>
          <a:prstGeom prst="rect">
            <a:avLst/>
          </a:prstGeom>
          <a:noFill/>
        </p:spPr>
        <p:txBody>
          <a:bodyPr wrap="square">
            <a:spAutoFit/>
          </a:bodyPr>
          <a:lstStyle/>
          <a:p>
            <a:r>
              <a:rPr lang="en-GB" sz="2400" b="1" dirty="0">
                <a:latin typeface="Segoe Print" panose="02000600000000000000" pitchFamily="2" charset="0"/>
              </a:rPr>
              <a:t>food</a:t>
            </a:r>
            <a:endParaRPr lang="en-GB" sz="2400" dirty="0">
              <a:latin typeface="Segoe Print" panose="02000600000000000000" pitchFamily="2" charset="0"/>
            </a:endParaRPr>
          </a:p>
        </p:txBody>
      </p:sp>
      <p:sp>
        <p:nvSpPr>
          <p:cNvPr id="12" name="Action Button: Custom 5">
            <a:hlinkClick r:id="" action="ppaction://noaction" highlightClick="1">
              <a:snd r:embed="rId4" name="película.wav"/>
            </a:hlinkClick>
            <a:extLst>
              <a:ext uri="{FF2B5EF4-FFF2-40B4-BE49-F238E27FC236}">
                <a16:creationId xmlns:a16="http://schemas.microsoft.com/office/drawing/2014/main" id="{83A38746-3247-4992-AE2E-6C0E3BC07785}"/>
              </a:ext>
            </a:extLst>
          </p:cNvPr>
          <p:cNvSpPr/>
          <p:nvPr/>
        </p:nvSpPr>
        <p:spPr>
          <a:xfrm>
            <a:off x="532367" y="4192240"/>
            <a:ext cx="396000" cy="360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3" name="Action Button: Custom 8">
            <a:hlinkClick r:id="" action="ppaction://noaction" highlightClick="1">
              <a:snd r:embed="rId5" name="campo.wav"/>
            </a:hlinkClick>
            <a:extLst>
              <a:ext uri="{FF2B5EF4-FFF2-40B4-BE49-F238E27FC236}">
                <a16:creationId xmlns:a16="http://schemas.microsoft.com/office/drawing/2014/main" id="{6D7149D5-6D9C-4629-8FD4-958DB4DE9656}"/>
              </a:ext>
            </a:extLst>
          </p:cNvPr>
          <p:cNvSpPr/>
          <p:nvPr/>
        </p:nvSpPr>
        <p:spPr>
          <a:xfrm>
            <a:off x="532367" y="2951694"/>
            <a:ext cx="396000" cy="360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14" name="Action Button: Custom 13">
            <a:hlinkClick r:id="" action="ppaction://noaction" highlightClick="1">
              <a:snd r:embed="rId6" name="descansar.wav"/>
            </a:hlinkClick>
            <a:extLst>
              <a:ext uri="{FF2B5EF4-FFF2-40B4-BE49-F238E27FC236}">
                <a16:creationId xmlns:a16="http://schemas.microsoft.com/office/drawing/2014/main" id="{14162DD9-1127-49BD-9435-CC7A28666520}"/>
              </a:ext>
            </a:extLst>
          </p:cNvPr>
          <p:cNvSpPr/>
          <p:nvPr/>
        </p:nvSpPr>
        <p:spPr>
          <a:xfrm>
            <a:off x="532367" y="5432786"/>
            <a:ext cx="396000" cy="360000"/>
          </a:xfrm>
          <a:prstGeom prst="actionButtonBlank">
            <a:avLst/>
          </a:prstGeom>
          <a:solidFill>
            <a:srgbClr val="385FAE"/>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5" name="TextBox 14">
            <a:extLst>
              <a:ext uri="{FF2B5EF4-FFF2-40B4-BE49-F238E27FC236}">
                <a16:creationId xmlns:a16="http://schemas.microsoft.com/office/drawing/2014/main" id="{501BF79F-894D-48AF-8F57-58E243E4A17C}"/>
              </a:ext>
            </a:extLst>
          </p:cNvPr>
          <p:cNvSpPr txBox="1"/>
          <p:nvPr/>
        </p:nvSpPr>
        <p:spPr>
          <a:xfrm>
            <a:off x="1126067" y="2900861"/>
            <a:ext cx="855133" cy="461665"/>
          </a:xfrm>
          <a:prstGeom prst="rect">
            <a:avLst/>
          </a:prstGeom>
          <a:noFill/>
        </p:spPr>
        <p:txBody>
          <a:bodyPr wrap="square">
            <a:spAutoFit/>
          </a:bodyPr>
          <a:lstStyle/>
          <a:p>
            <a:r>
              <a:rPr lang="en-GB" sz="2400" b="1" dirty="0"/>
              <a:t>[ca] </a:t>
            </a:r>
            <a:endParaRPr lang="en-GB" sz="2400" dirty="0"/>
          </a:p>
        </p:txBody>
      </p:sp>
      <p:sp>
        <p:nvSpPr>
          <p:cNvPr id="16" name="TextBox 15">
            <a:extLst>
              <a:ext uri="{FF2B5EF4-FFF2-40B4-BE49-F238E27FC236}">
                <a16:creationId xmlns:a16="http://schemas.microsoft.com/office/drawing/2014/main" id="{950F6BED-6D89-4D52-B896-B6B92C7102B7}"/>
              </a:ext>
            </a:extLst>
          </p:cNvPr>
          <p:cNvSpPr txBox="1"/>
          <p:nvPr/>
        </p:nvSpPr>
        <p:spPr>
          <a:xfrm>
            <a:off x="2480999" y="2900591"/>
            <a:ext cx="2107935" cy="461665"/>
          </a:xfrm>
          <a:prstGeom prst="rect">
            <a:avLst/>
          </a:prstGeom>
          <a:noFill/>
        </p:spPr>
        <p:txBody>
          <a:bodyPr wrap="square">
            <a:spAutoFit/>
          </a:bodyPr>
          <a:lstStyle/>
          <a:p>
            <a:r>
              <a:rPr lang="en-GB" sz="2400" b="1" dirty="0">
                <a:solidFill>
                  <a:srgbClr val="FABD00"/>
                </a:solidFill>
              </a:rPr>
              <a:t>ca</a:t>
            </a:r>
            <a:r>
              <a:rPr lang="en-GB" sz="2400" b="1" dirty="0"/>
              <a:t>mpo </a:t>
            </a:r>
            <a:endParaRPr lang="en-GB" sz="2400" dirty="0"/>
          </a:p>
        </p:txBody>
      </p:sp>
      <p:sp>
        <p:nvSpPr>
          <p:cNvPr id="17" name="TextBox 16">
            <a:extLst>
              <a:ext uri="{FF2B5EF4-FFF2-40B4-BE49-F238E27FC236}">
                <a16:creationId xmlns:a16="http://schemas.microsoft.com/office/drawing/2014/main" id="{DCAF017B-2D40-45F5-A219-C2967995398E}"/>
              </a:ext>
            </a:extLst>
          </p:cNvPr>
          <p:cNvSpPr txBox="1"/>
          <p:nvPr/>
        </p:nvSpPr>
        <p:spPr>
          <a:xfrm>
            <a:off x="4428333" y="2951424"/>
            <a:ext cx="2632867" cy="461665"/>
          </a:xfrm>
          <a:prstGeom prst="rect">
            <a:avLst/>
          </a:prstGeom>
          <a:noFill/>
        </p:spPr>
        <p:txBody>
          <a:bodyPr wrap="square">
            <a:spAutoFit/>
          </a:bodyPr>
          <a:lstStyle/>
          <a:p>
            <a:r>
              <a:rPr lang="en-GB" sz="2400" b="1" dirty="0">
                <a:latin typeface="Segoe Print" panose="02000600000000000000" pitchFamily="2" charset="0"/>
              </a:rPr>
              <a:t>country(side)</a:t>
            </a:r>
            <a:endParaRPr lang="en-GB" sz="2400" dirty="0">
              <a:latin typeface="Segoe Print" panose="02000600000000000000" pitchFamily="2" charset="0"/>
            </a:endParaRPr>
          </a:p>
        </p:txBody>
      </p:sp>
      <p:sp>
        <p:nvSpPr>
          <p:cNvPr id="18" name="TextBox 17">
            <a:extLst>
              <a:ext uri="{FF2B5EF4-FFF2-40B4-BE49-F238E27FC236}">
                <a16:creationId xmlns:a16="http://schemas.microsoft.com/office/drawing/2014/main" id="{D5A5B04F-5444-49C1-B070-20780E7565CE}"/>
              </a:ext>
            </a:extLst>
          </p:cNvPr>
          <p:cNvSpPr txBox="1"/>
          <p:nvPr/>
        </p:nvSpPr>
        <p:spPr>
          <a:xfrm>
            <a:off x="1126067" y="4146161"/>
            <a:ext cx="855133" cy="461665"/>
          </a:xfrm>
          <a:prstGeom prst="rect">
            <a:avLst/>
          </a:prstGeom>
          <a:noFill/>
        </p:spPr>
        <p:txBody>
          <a:bodyPr wrap="square">
            <a:spAutoFit/>
          </a:bodyPr>
          <a:lstStyle/>
          <a:p>
            <a:r>
              <a:rPr lang="en-GB" sz="2400" b="1" dirty="0"/>
              <a:t>[cu] </a:t>
            </a:r>
            <a:endParaRPr lang="en-GB" sz="2400" dirty="0"/>
          </a:p>
        </p:txBody>
      </p:sp>
      <p:sp>
        <p:nvSpPr>
          <p:cNvPr id="19" name="TextBox 18">
            <a:extLst>
              <a:ext uri="{FF2B5EF4-FFF2-40B4-BE49-F238E27FC236}">
                <a16:creationId xmlns:a16="http://schemas.microsoft.com/office/drawing/2014/main" id="{035BCE4B-E947-469A-B9FB-1F3C152F9B97}"/>
              </a:ext>
            </a:extLst>
          </p:cNvPr>
          <p:cNvSpPr txBox="1"/>
          <p:nvPr/>
        </p:nvSpPr>
        <p:spPr>
          <a:xfrm>
            <a:off x="2480999" y="4145891"/>
            <a:ext cx="2107935" cy="461665"/>
          </a:xfrm>
          <a:prstGeom prst="rect">
            <a:avLst/>
          </a:prstGeom>
          <a:noFill/>
        </p:spPr>
        <p:txBody>
          <a:bodyPr wrap="square">
            <a:spAutoFit/>
          </a:bodyPr>
          <a:lstStyle/>
          <a:p>
            <a:r>
              <a:rPr lang="en-GB" sz="2400" b="1" dirty="0" err="1"/>
              <a:t>pelí</a:t>
            </a:r>
            <a:r>
              <a:rPr lang="en-GB" sz="2400" b="1" dirty="0" err="1">
                <a:solidFill>
                  <a:srgbClr val="FABD00"/>
                </a:solidFill>
              </a:rPr>
              <a:t>cu</a:t>
            </a:r>
            <a:r>
              <a:rPr lang="en-GB" sz="2400" b="1" dirty="0" err="1"/>
              <a:t>la</a:t>
            </a:r>
            <a:r>
              <a:rPr lang="en-GB" sz="2400" b="1" dirty="0"/>
              <a:t> </a:t>
            </a:r>
            <a:endParaRPr lang="en-GB" sz="2400" dirty="0"/>
          </a:p>
        </p:txBody>
      </p:sp>
      <p:sp>
        <p:nvSpPr>
          <p:cNvPr id="20" name="TextBox 19">
            <a:extLst>
              <a:ext uri="{FF2B5EF4-FFF2-40B4-BE49-F238E27FC236}">
                <a16:creationId xmlns:a16="http://schemas.microsoft.com/office/drawing/2014/main" id="{0B048EE8-61F6-447B-8218-A65C0BDFBB46}"/>
              </a:ext>
            </a:extLst>
          </p:cNvPr>
          <p:cNvSpPr txBox="1"/>
          <p:nvPr/>
        </p:nvSpPr>
        <p:spPr>
          <a:xfrm>
            <a:off x="4428333" y="4196724"/>
            <a:ext cx="2632867" cy="461665"/>
          </a:xfrm>
          <a:prstGeom prst="rect">
            <a:avLst/>
          </a:prstGeom>
          <a:noFill/>
        </p:spPr>
        <p:txBody>
          <a:bodyPr wrap="square">
            <a:spAutoFit/>
          </a:bodyPr>
          <a:lstStyle/>
          <a:p>
            <a:r>
              <a:rPr lang="en-GB" sz="2400" b="1" dirty="0">
                <a:latin typeface="Segoe Print" panose="02000600000000000000" pitchFamily="2" charset="0"/>
              </a:rPr>
              <a:t>film</a:t>
            </a:r>
            <a:endParaRPr lang="en-GB" sz="2400" dirty="0">
              <a:latin typeface="Segoe Print" panose="02000600000000000000" pitchFamily="2" charset="0"/>
            </a:endParaRPr>
          </a:p>
        </p:txBody>
      </p:sp>
      <p:sp>
        <p:nvSpPr>
          <p:cNvPr id="21" name="TextBox 20">
            <a:extLst>
              <a:ext uri="{FF2B5EF4-FFF2-40B4-BE49-F238E27FC236}">
                <a16:creationId xmlns:a16="http://schemas.microsoft.com/office/drawing/2014/main" id="{19D6320D-9F43-4534-B0B9-86D21BCEE340}"/>
              </a:ext>
            </a:extLst>
          </p:cNvPr>
          <p:cNvSpPr txBox="1"/>
          <p:nvPr/>
        </p:nvSpPr>
        <p:spPr>
          <a:xfrm>
            <a:off x="1126067" y="5340628"/>
            <a:ext cx="855133" cy="461665"/>
          </a:xfrm>
          <a:prstGeom prst="rect">
            <a:avLst/>
          </a:prstGeom>
          <a:noFill/>
        </p:spPr>
        <p:txBody>
          <a:bodyPr wrap="square">
            <a:spAutoFit/>
          </a:bodyPr>
          <a:lstStyle/>
          <a:p>
            <a:r>
              <a:rPr lang="en-GB" sz="2400" b="1" dirty="0"/>
              <a:t>[ca] </a:t>
            </a:r>
            <a:endParaRPr lang="en-GB" sz="2400" dirty="0"/>
          </a:p>
        </p:txBody>
      </p:sp>
      <p:sp>
        <p:nvSpPr>
          <p:cNvPr id="22" name="TextBox 21">
            <a:extLst>
              <a:ext uri="{FF2B5EF4-FFF2-40B4-BE49-F238E27FC236}">
                <a16:creationId xmlns:a16="http://schemas.microsoft.com/office/drawing/2014/main" id="{6DFC880F-C4B4-4C49-AB89-D6A598E20577}"/>
              </a:ext>
            </a:extLst>
          </p:cNvPr>
          <p:cNvSpPr txBox="1"/>
          <p:nvPr/>
        </p:nvSpPr>
        <p:spPr>
          <a:xfrm>
            <a:off x="2480999" y="5340358"/>
            <a:ext cx="2107935" cy="461665"/>
          </a:xfrm>
          <a:prstGeom prst="rect">
            <a:avLst/>
          </a:prstGeom>
          <a:noFill/>
        </p:spPr>
        <p:txBody>
          <a:bodyPr wrap="square">
            <a:spAutoFit/>
          </a:bodyPr>
          <a:lstStyle/>
          <a:p>
            <a:r>
              <a:rPr lang="en-GB" sz="2400" b="1" dirty="0" err="1"/>
              <a:t>des</a:t>
            </a:r>
            <a:r>
              <a:rPr lang="en-GB" sz="2400" b="1" dirty="0" err="1">
                <a:solidFill>
                  <a:srgbClr val="FABD00"/>
                </a:solidFill>
              </a:rPr>
              <a:t>ca</a:t>
            </a:r>
            <a:r>
              <a:rPr lang="en-GB" sz="2400" b="1" dirty="0" err="1"/>
              <a:t>nsar</a:t>
            </a:r>
            <a:r>
              <a:rPr lang="en-GB" sz="2400" b="1" dirty="0"/>
              <a:t> </a:t>
            </a:r>
            <a:endParaRPr lang="en-GB" sz="2400" dirty="0"/>
          </a:p>
        </p:txBody>
      </p:sp>
      <p:sp>
        <p:nvSpPr>
          <p:cNvPr id="23" name="TextBox 22">
            <a:extLst>
              <a:ext uri="{FF2B5EF4-FFF2-40B4-BE49-F238E27FC236}">
                <a16:creationId xmlns:a16="http://schemas.microsoft.com/office/drawing/2014/main" id="{F8CA7259-2598-4C67-BEA6-FBBB064AA049}"/>
              </a:ext>
            </a:extLst>
          </p:cNvPr>
          <p:cNvSpPr txBox="1"/>
          <p:nvPr/>
        </p:nvSpPr>
        <p:spPr>
          <a:xfrm>
            <a:off x="4428333" y="5391191"/>
            <a:ext cx="2632867" cy="461665"/>
          </a:xfrm>
          <a:prstGeom prst="rect">
            <a:avLst/>
          </a:prstGeom>
          <a:noFill/>
        </p:spPr>
        <p:txBody>
          <a:bodyPr wrap="square">
            <a:spAutoFit/>
          </a:bodyPr>
          <a:lstStyle/>
          <a:p>
            <a:r>
              <a:rPr lang="en-GB" sz="2400" b="1" dirty="0">
                <a:latin typeface="Segoe Print" panose="02000600000000000000" pitchFamily="2" charset="0"/>
              </a:rPr>
              <a:t>to rest, relax</a:t>
            </a:r>
            <a:endParaRPr lang="en-GB" sz="2400" dirty="0">
              <a:latin typeface="Segoe Print" panose="02000600000000000000" pitchFamily="2" charset="0"/>
            </a:endParaRPr>
          </a:p>
        </p:txBody>
      </p:sp>
    </p:spTree>
    <p:extLst>
      <p:ext uri="{BB962C8B-B14F-4D97-AF65-F5344CB8AC3E}">
        <p14:creationId xmlns:p14="http://schemas.microsoft.com/office/powerpoint/2010/main" val="12822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5" grpId="0"/>
      <p:bldP spid="16" grpId="0"/>
      <p:bldP spid="17" grpId="0"/>
      <p:bldP spid="18"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paper with black lines&#10;&#10;Description automatically generated with medium confidence">
            <a:extLst>
              <a:ext uri="{FF2B5EF4-FFF2-40B4-BE49-F238E27FC236}">
                <a16:creationId xmlns:a16="http://schemas.microsoft.com/office/drawing/2014/main" id="{7FA1F23F-6828-4A42-A5D9-DE017306D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2338">
            <a:off x="2119147" y="218660"/>
            <a:ext cx="8112976" cy="6858000"/>
          </a:xfrm>
          <a:prstGeom prst="rect">
            <a:avLst/>
          </a:prstGeom>
        </p:spPr>
      </p:pic>
      <p:sp>
        <p:nvSpPr>
          <p:cNvPr id="3" name="Title 2">
            <a:extLst>
              <a:ext uri="{FF2B5EF4-FFF2-40B4-BE49-F238E27FC236}">
                <a16:creationId xmlns:a16="http://schemas.microsoft.com/office/drawing/2014/main" id="{2097A0AE-7E30-4F78-BCD5-BE65BE3D1D86}"/>
              </a:ext>
            </a:extLst>
          </p:cNvPr>
          <p:cNvSpPr>
            <a:spLocks noGrp="1"/>
          </p:cNvSpPr>
          <p:nvPr>
            <p:ph type="title"/>
          </p:nvPr>
        </p:nvSpPr>
        <p:spPr>
          <a:xfrm>
            <a:off x="-1" y="213557"/>
            <a:ext cx="4656667" cy="647577"/>
          </a:xfrm>
        </p:spPr>
        <p:txBody>
          <a:bodyPr>
            <a:normAutofit/>
          </a:bodyPr>
          <a:lstStyle/>
          <a:p>
            <a:r>
              <a:rPr lang="en-GB" sz="2800" dirty="0"/>
              <a:t>Los días de la </a:t>
            </a:r>
            <a:r>
              <a:rPr lang="en-GB" sz="2800" dirty="0" err="1"/>
              <a:t>semana</a:t>
            </a:r>
            <a:endParaRPr lang="en-GB" sz="2800" dirty="0"/>
          </a:p>
        </p:txBody>
      </p:sp>
      <p:sp>
        <p:nvSpPr>
          <p:cNvPr id="4" name="Rounded Rectangle 11">
            <a:extLst>
              <a:ext uri="{FF2B5EF4-FFF2-40B4-BE49-F238E27FC236}">
                <a16:creationId xmlns:a16="http://schemas.microsoft.com/office/drawing/2014/main" id="{B71E7A89-9BEE-4E2C-9E52-5E789C098A46}"/>
              </a:ext>
            </a:extLst>
          </p:cNvPr>
          <p:cNvSpPr/>
          <p:nvPr/>
        </p:nvSpPr>
        <p:spPr>
          <a:xfrm>
            <a:off x="10024533" y="258166"/>
            <a:ext cx="1903611" cy="429221"/>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A3C71629-D553-4FD8-ACD6-D9CE345C1DE0}"/>
              </a:ext>
            </a:extLst>
          </p:cNvPr>
          <p:cNvSpPr txBox="1"/>
          <p:nvPr/>
        </p:nvSpPr>
        <p:spPr>
          <a:xfrm>
            <a:off x="4067700" y="1320657"/>
            <a:ext cx="2107935" cy="461665"/>
          </a:xfrm>
          <a:prstGeom prst="rect">
            <a:avLst/>
          </a:prstGeom>
          <a:noFill/>
        </p:spPr>
        <p:txBody>
          <a:bodyPr wrap="square">
            <a:spAutoFit/>
          </a:bodyPr>
          <a:lstStyle/>
          <a:p>
            <a:r>
              <a:rPr lang="en-GB" sz="2400" b="1" dirty="0"/>
              <a:t>lunes</a:t>
            </a:r>
            <a:endParaRPr lang="en-GB" sz="2400" dirty="0"/>
          </a:p>
        </p:txBody>
      </p:sp>
      <p:sp>
        <p:nvSpPr>
          <p:cNvPr id="6" name="TextBox 5">
            <a:extLst>
              <a:ext uri="{FF2B5EF4-FFF2-40B4-BE49-F238E27FC236}">
                <a16:creationId xmlns:a16="http://schemas.microsoft.com/office/drawing/2014/main" id="{2C8ED20B-F7ED-4871-879E-D0CB3D89D7A8}"/>
              </a:ext>
            </a:extLst>
          </p:cNvPr>
          <p:cNvSpPr txBox="1"/>
          <p:nvPr/>
        </p:nvSpPr>
        <p:spPr>
          <a:xfrm>
            <a:off x="7082080" y="1320657"/>
            <a:ext cx="2107935" cy="461665"/>
          </a:xfrm>
          <a:prstGeom prst="rect">
            <a:avLst/>
          </a:prstGeom>
          <a:noFill/>
        </p:spPr>
        <p:txBody>
          <a:bodyPr wrap="square">
            <a:spAutoFit/>
          </a:bodyPr>
          <a:lstStyle/>
          <a:p>
            <a:r>
              <a:rPr lang="en-GB" sz="2400" b="1" dirty="0">
                <a:latin typeface="Segoe Print" panose="02000600000000000000" pitchFamily="2" charset="0"/>
              </a:rPr>
              <a:t>Monday</a:t>
            </a:r>
            <a:endParaRPr lang="en-GB" sz="2400" dirty="0">
              <a:latin typeface="Segoe Print" panose="02000600000000000000" pitchFamily="2" charset="0"/>
            </a:endParaRPr>
          </a:p>
        </p:txBody>
      </p:sp>
      <p:sp>
        <p:nvSpPr>
          <p:cNvPr id="9" name="TextBox 8">
            <a:extLst>
              <a:ext uri="{FF2B5EF4-FFF2-40B4-BE49-F238E27FC236}">
                <a16:creationId xmlns:a16="http://schemas.microsoft.com/office/drawing/2014/main" id="{A03343DE-0FCC-4B66-A447-9769FB9235B7}"/>
              </a:ext>
            </a:extLst>
          </p:cNvPr>
          <p:cNvSpPr txBox="1"/>
          <p:nvPr/>
        </p:nvSpPr>
        <p:spPr>
          <a:xfrm>
            <a:off x="4067700" y="1988811"/>
            <a:ext cx="2107935" cy="461665"/>
          </a:xfrm>
          <a:prstGeom prst="rect">
            <a:avLst/>
          </a:prstGeom>
          <a:noFill/>
        </p:spPr>
        <p:txBody>
          <a:bodyPr wrap="square">
            <a:spAutoFit/>
          </a:bodyPr>
          <a:lstStyle/>
          <a:p>
            <a:r>
              <a:rPr lang="en-GB" sz="2400" b="1" dirty="0"/>
              <a:t>martes</a:t>
            </a:r>
            <a:endParaRPr lang="en-GB" sz="2400" dirty="0"/>
          </a:p>
        </p:txBody>
      </p:sp>
      <p:sp>
        <p:nvSpPr>
          <p:cNvPr id="10" name="TextBox 9">
            <a:extLst>
              <a:ext uri="{FF2B5EF4-FFF2-40B4-BE49-F238E27FC236}">
                <a16:creationId xmlns:a16="http://schemas.microsoft.com/office/drawing/2014/main" id="{810EF161-52E2-401D-9FBB-F7DC6FF7FA74}"/>
              </a:ext>
            </a:extLst>
          </p:cNvPr>
          <p:cNvSpPr txBox="1"/>
          <p:nvPr/>
        </p:nvSpPr>
        <p:spPr>
          <a:xfrm>
            <a:off x="7082080" y="1988811"/>
            <a:ext cx="2107935" cy="461665"/>
          </a:xfrm>
          <a:prstGeom prst="rect">
            <a:avLst/>
          </a:prstGeom>
          <a:noFill/>
        </p:spPr>
        <p:txBody>
          <a:bodyPr wrap="square">
            <a:spAutoFit/>
          </a:bodyPr>
          <a:lstStyle/>
          <a:p>
            <a:r>
              <a:rPr lang="en-GB" sz="2400" b="1" dirty="0">
                <a:latin typeface="Segoe Print" panose="02000600000000000000" pitchFamily="2" charset="0"/>
              </a:rPr>
              <a:t>Tuesday</a:t>
            </a:r>
            <a:endParaRPr lang="en-GB" sz="2400" dirty="0">
              <a:latin typeface="Segoe Print" panose="02000600000000000000" pitchFamily="2" charset="0"/>
            </a:endParaRPr>
          </a:p>
        </p:txBody>
      </p:sp>
      <p:sp>
        <p:nvSpPr>
          <p:cNvPr id="11" name="TextBox 10">
            <a:extLst>
              <a:ext uri="{FF2B5EF4-FFF2-40B4-BE49-F238E27FC236}">
                <a16:creationId xmlns:a16="http://schemas.microsoft.com/office/drawing/2014/main" id="{3A3F33FB-C3C4-432B-82C4-38AC45779626}"/>
              </a:ext>
            </a:extLst>
          </p:cNvPr>
          <p:cNvSpPr txBox="1"/>
          <p:nvPr/>
        </p:nvSpPr>
        <p:spPr>
          <a:xfrm>
            <a:off x="4067700" y="2656965"/>
            <a:ext cx="2107935" cy="461665"/>
          </a:xfrm>
          <a:prstGeom prst="rect">
            <a:avLst/>
          </a:prstGeom>
          <a:noFill/>
        </p:spPr>
        <p:txBody>
          <a:bodyPr wrap="square">
            <a:spAutoFit/>
          </a:bodyPr>
          <a:lstStyle/>
          <a:p>
            <a:r>
              <a:rPr lang="en-GB" sz="2400" b="1" dirty="0" err="1"/>
              <a:t>miércoles</a:t>
            </a:r>
            <a:endParaRPr lang="en-GB" sz="2400" dirty="0"/>
          </a:p>
        </p:txBody>
      </p:sp>
      <p:sp>
        <p:nvSpPr>
          <p:cNvPr id="12" name="TextBox 11">
            <a:extLst>
              <a:ext uri="{FF2B5EF4-FFF2-40B4-BE49-F238E27FC236}">
                <a16:creationId xmlns:a16="http://schemas.microsoft.com/office/drawing/2014/main" id="{7882509B-834E-49BE-92A9-D19D0D860BB2}"/>
              </a:ext>
            </a:extLst>
          </p:cNvPr>
          <p:cNvSpPr txBox="1"/>
          <p:nvPr/>
        </p:nvSpPr>
        <p:spPr>
          <a:xfrm>
            <a:off x="7082080" y="2656965"/>
            <a:ext cx="2107935" cy="461665"/>
          </a:xfrm>
          <a:prstGeom prst="rect">
            <a:avLst/>
          </a:prstGeom>
          <a:noFill/>
        </p:spPr>
        <p:txBody>
          <a:bodyPr wrap="square">
            <a:spAutoFit/>
          </a:bodyPr>
          <a:lstStyle/>
          <a:p>
            <a:r>
              <a:rPr lang="en-GB" sz="2400" b="1" dirty="0">
                <a:latin typeface="Segoe Print" panose="02000600000000000000" pitchFamily="2" charset="0"/>
              </a:rPr>
              <a:t>Wednesday</a:t>
            </a:r>
            <a:endParaRPr lang="en-GB" sz="2400" dirty="0">
              <a:latin typeface="Segoe Print" panose="02000600000000000000" pitchFamily="2" charset="0"/>
            </a:endParaRPr>
          </a:p>
        </p:txBody>
      </p:sp>
      <p:sp>
        <p:nvSpPr>
          <p:cNvPr id="13" name="TextBox 12">
            <a:extLst>
              <a:ext uri="{FF2B5EF4-FFF2-40B4-BE49-F238E27FC236}">
                <a16:creationId xmlns:a16="http://schemas.microsoft.com/office/drawing/2014/main" id="{9F3D345A-EB63-420E-94D5-0595F22E6F38}"/>
              </a:ext>
            </a:extLst>
          </p:cNvPr>
          <p:cNvSpPr txBox="1"/>
          <p:nvPr/>
        </p:nvSpPr>
        <p:spPr>
          <a:xfrm>
            <a:off x="4067700" y="3325119"/>
            <a:ext cx="2107935" cy="461665"/>
          </a:xfrm>
          <a:prstGeom prst="rect">
            <a:avLst/>
          </a:prstGeom>
          <a:noFill/>
        </p:spPr>
        <p:txBody>
          <a:bodyPr wrap="square">
            <a:spAutoFit/>
          </a:bodyPr>
          <a:lstStyle/>
          <a:p>
            <a:r>
              <a:rPr lang="en-GB" sz="2400" b="1" dirty="0" err="1"/>
              <a:t>jueves</a:t>
            </a:r>
            <a:endParaRPr lang="en-GB" sz="2400" dirty="0"/>
          </a:p>
        </p:txBody>
      </p:sp>
      <p:sp>
        <p:nvSpPr>
          <p:cNvPr id="14" name="TextBox 13">
            <a:extLst>
              <a:ext uri="{FF2B5EF4-FFF2-40B4-BE49-F238E27FC236}">
                <a16:creationId xmlns:a16="http://schemas.microsoft.com/office/drawing/2014/main" id="{4EE339B0-435C-4040-B1A7-A4F0B69B3646}"/>
              </a:ext>
            </a:extLst>
          </p:cNvPr>
          <p:cNvSpPr txBox="1"/>
          <p:nvPr/>
        </p:nvSpPr>
        <p:spPr>
          <a:xfrm>
            <a:off x="7082080" y="3325119"/>
            <a:ext cx="2107935" cy="461665"/>
          </a:xfrm>
          <a:prstGeom prst="rect">
            <a:avLst/>
          </a:prstGeom>
          <a:noFill/>
        </p:spPr>
        <p:txBody>
          <a:bodyPr wrap="square">
            <a:spAutoFit/>
          </a:bodyPr>
          <a:lstStyle/>
          <a:p>
            <a:r>
              <a:rPr lang="en-GB" sz="2400" b="1" dirty="0">
                <a:latin typeface="Segoe Print" panose="02000600000000000000" pitchFamily="2" charset="0"/>
              </a:rPr>
              <a:t>Thursday</a:t>
            </a:r>
            <a:endParaRPr lang="en-GB" sz="2400" dirty="0">
              <a:latin typeface="Segoe Print" panose="02000600000000000000" pitchFamily="2" charset="0"/>
            </a:endParaRPr>
          </a:p>
        </p:txBody>
      </p:sp>
      <p:sp>
        <p:nvSpPr>
          <p:cNvPr id="15" name="TextBox 14">
            <a:extLst>
              <a:ext uri="{FF2B5EF4-FFF2-40B4-BE49-F238E27FC236}">
                <a16:creationId xmlns:a16="http://schemas.microsoft.com/office/drawing/2014/main" id="{8C8F26A9-3438-4C27-B345-4B28D88CD54D}"/>
              </a:ext>
            </a:extLst>
          </p:cNvPr>
          <p:cNvSpPr txBox="1"/>
          <p:nvPr/>
        </p:nvSpPr>
        <p:spPr>
          <a:xfrm>
            <a:off x="4067700" y="3993273"/>
            <a:ext cx="2107935" cy="461665"/>
          </a:xfrm>
          <a:prstGeom prst="rect">
            <a:avLst/>
          </a:prstGeom>
          <a:noFill/>
        </p:spPr>
        <p:txBody>
          <a:bodyPr wrap="square">
            <a:spAutoFit/>
          </a:bodyPr>
          <a:lstStyle/>
          <a:p>
            <a:r>
              <a:rPr lang="en-GB" sz="2400" b="1" dirty="0" err="1"/>
              <a:t>viernes</a:t>
            </a:r>
            <a:endParaRPr lang="en-GB" sz="2400" dirty="0"/>
          </a:p>
        </p:txBody>
      </p:sp>
      <p:sp>
        <p:nvSpPr>
          <p:cNvPr id="16" name="TextBox 15">
            <a:extLst>
              <a:ext uri="{FF2B5EF4-FFF2-40B4-BE49-F238E27FC236}">
                <a16:creationId xmlns:a16="http://schemas.microsoft.com/office/drawing/2014/main" id="{26A421FC-83DE-4913-A0B1-FE323B3F2E14}"/>
              </a:ext>
            </a:extLst>
          </p:cNvPr>
          <p:cNvSpPr txBox="1"/>
          <p:nvPr/>
        </p:nvSpPr>
        <p:spPr>
          <a:xfrm>
            <a:off x="7082080" y="3993273"/>
            <a:ext cx="2107935" cy="461665"/>
          </a:xfrm>
          <a:prstGeom prst="rect">
            <a:avLst/>
          </a:prstGeom>
          <a:noFill/>
        </p:spPr>
        <p:txBody>
          <a:bodyPr wrap="square">
            <a:spAutoFit/>
          </a:bodyPr>
          <a:lstStyle/>
          <a:p>
            <a:r>
              <a:rPr lang="en-GB" sz="2400" b="1" dirty="0">
                <a:latin typeface="Segoe Print" panose="02000600000000000000" pitchFamily="2" charset="0"/>
              </a:rPr>
              <a:t>Friday</a:t>
            </a:r>
            <a:endParaRPr lang="en-GB" sz="2400" dirty="0">
              <a:latin typeface="Segoe Print" panose="02000600000000000000" pitchFamily="2" charset="0"/>
            </a:endParaRPr>
          </a:p>
        </p:txBody>
      </p:sp>
      <p:sp>
        <p:nvSpPr>
          <p:cNvPr id="17" name="TextBox 16">
            <a:extLst>
              <a:ext uri="{FF2B5EF4-FFF2-40B4-BE49-F238E27FC236}">
                <a16:creationId xmlns:a16="http://schemas.microsoft.com/office/drawing/2014/main" id="{17741635-8546-4CAC-9E94-6E355D7E1C45}"/>
              </a:ext>
            </a:extLst>
          </p:cNvPr>
          <p:cNvSpPr txBox="1"/>
          <p:nvPr/>
        </p:nvSpPr>
        <p:spPr>
          <a:xfrm>
            <a:off x="4067700" y="4661427"/>
            <a:ext cx="2107935" cy="461665"/>
          </a:xfrm>
          <a:prstGeom prst="rect">
            <a:avLst/>
          </a:prstGeom>
          <a:noFill/>
        </p:spPr>
        <p:txBody>
          <a:bodyPr wrap="square">
            <a:spAutoFit/>
          </a:bodyPr>
          <a:lstStyle/>
          <a:p>
            <a:r>
              <a:rPr lang="en-GB" sz="2400" b="1" dirty="0" err="1"/>
              <a:t>sábado</a:t>
            </a:r>
            <a:endParaRPr lang="en-GB" sz="2400" dirty="0"/>
          </a:p>
        </p:txBody>
      </p:sp>
      <p:sp>
        <p:nvSpPr>
          <p:cNvPr id="18" name="TextBox 17">
            <a:extLst>
              <a:ext uri="{FF2B5EF4-FFF2-40B4-BE49-F238E27FC236}">
                <a16:creationId xmlns:a16="http://schemas.microsoft.com/office/drawing/2014/main" id="{16F759E3-F041-4FE3-9B5F-4B2DB62143E8}"/>
              </a:ext>
            </a:extLst>
          </p:cNvPr>
          <p:cNvSpPr txBox="1"/>
          <p:nvPr/>
        </p:nvSpPr>
        <p:spPr>
          <a:xfrm>
            <a:off x="7082080" y="4661427"/>
            <a:ext cx="2107935" cy="461665"/>
          </a:xfrm>
          <a:prstGeom prst="rect">
            <a:avLst/>
          </a:prstGeom>
          <a:noFill/>
        </p:spPr>
        <p:txBody>
          <a:bodyPr wrap="square">
            <a:spAutoFit/>
          </a:bodyPr>
          <a:lstStyle/>
          <a:p>
            <a:r>
              <a:rPr lang="en-GB" sz="2400" b="1" dirty="0">
                <a:latin typeface="Segoe Print" panose="02000600000000000000" pitchFamily="2" charset="0"/>
              </a:rPr>
              <a:t>Saturday</a:t>
            </a:r>
            <a:endParaRPr lang="en-GB" sz="2400" dirty="0">
              <a:latin typeface="Segoe Print" panose="02000600000000000000" pitchFamily="2" charset="0"/>
            </a:endParaRPr>
          </a:p>
        </p:txBody>
      </p:sp>
      <p:sp>
        <p:nvSpPr>
          <p:cNvPr id="19" name="TextBox 18">
            <a:extLst>
              <a:ext uri="{FF2B5EF4-FFF2-40B4-BE49-F238E27FC236}">
                <a16:creationId xmlns:a16="http://schemas.microsoft.com/office/drawing/2014/main" id="{44C203ED-FE71-49DE-9050-CD495F0D490E}"/>
              </a:ext>
            </a:extLst>
          </p:cNvPr>
          <p:cNvSpPr txBox="1"/>
          <p:nvPr/>
        </p:nvSpPr>
        <p:spPr>
          <a:xfrm>
            <a:off x="4067700" y="5329580"/>
            <a:ext cx="2107935" cy="461665"/>
          </a:xfrm>
          <a:prstGeom prst="rect">
            <a:avLst/>
          </a:prstGeom>
          <a:noFill/>
        </p:spPr>
        <p:txBody>
          <a:bodyPr wrap="square">
            <a:spAutoFit/>
          </a:bodyPr>
          <a:lstStyle/>
          <a:p>
            <a:r>
              <a:rPr lang="en-GB" sz="2400" b="1" dirty="0" err="1"/>
              <a:t>domingo</a:t>
            </a:r>
            <a:endParaRPr lang="en-GB" sz="2400" dirty="0"/>
          </a:p>
        </p:txBody>
      </p:sp>
      <p:sp>
        <p:nvSpPr>
          <p:cNvPr id="20" name="TextBox 19">
            <a:extLst>
              <a:ext uri="{FF2B5EF4-FFF2-40B4-BE49-F238E27FC236}">
                <a16:creationId xmlns:a16="http://schemas.microsoft.com/office/drawing/2014/main" id="{E2865D55-2CFD-4552-8A87-A3BC756D14BD}"/>
              </a:ext>
            </a:extLst>
          </p:cNvPr>
          <p:cNvSpPr txBox="1"/>
          <p:nvPr/>
        </p:nvSpPr>
        <p:spPr>
          <a:xfrm>
            <a:off x="7082080" y="5329580"/>
            <a:ext cx="2107935" cy="461665"/>
          </a:xfrm>
          <a:prstGeom prst="rect">
            <a:avLst/>
          </a:prstGeom>
          <a:noFill/>
        </p:spPr>
        <p:txBody>
          <a:bodyPr wrap="square">
            <a:spAutoFit/>
          </a:bodyPr>
          <a:lstStyle/>
          <a:p>
            <a:r>
              <a:rPr lang="en-GB" sz="2400" b="1" dirty="0">
                <a:latin typeface="Segoe Print" panose="02000600000000000000" pitchFamily="2" charset="0"/>
              </a:rPr>
              <a:t>Sunday</a:t>
            </a:r>
            <a:endParaRPr lang="en-GB" sz="2400" dirty="0">
              <a:latin typeface="Segoe Print" panose="02000600000000000000" pitchFamily="2" charset="0"/>
            </a:endParaRPr>
          </a:p>
        </p:txBody>
      </p:sp>
      <p:sp>
        <p:nvSpPr>
          <p:cNvPr id="21" name="Rectangular Callout 2">
            <a:extLst>
              <a:ext uri="{FF2B5EF4-FFF2-40B4-BE49-F238E27FC236}">
                <a16:creationId xmlns:a16="http://schemas.microsoft.com/office/drawing/2014/main" id="{3B66F09F-A2F4-4224-B0A5-E8FD3FECD043}"/>
              </a:ext>
            </a:extLst>
          </p:cNvPr>
          <p:cNvSpPr/>
          <p:nvPr/>
        </p:nvSpPr>
        <p:spPr>
          <a:xfrm>
            <a:off x="74246" y="1359421"/>
            <a:ext cx="3305988" cy="4270849"/>
          </a:xfrm>
          <a:prstGeom prst="wedgeRectCallout">
            <a:avLst>
              <a:gd name="adj1" fmla="val 59536"/>
              <a:gd name="adj2" fmla="val -2248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To say ‘</a:t>
            </a:r>
            <a:r>
              <a:rPr lang="en-GB" sz="2000" b="1" i="1" dirty="0">
                <a:solidFill>
                  <a:schemeClr val="tx1"/>
                </a:solidFill>
              </a:rPr>
              <a:t>on</a:t>
            </a:r>
            <a:r>
              <a:rPr lang="en-GB" sz="2000" dirty="0">
                <a:solidFill>
                  <a:schemeClr val="tx1"/>
                </a:solidFill>
              </a:rPr>
              <a:t>’ a day you just use ‘el’ or ‘los’. </a:t>
            </a:r>
          </a:p>
          <a:p>
            <a:endParaRPr lang="en-GB" sz="2000" dirty="0">
              <a:solidFill>
                <a:schemeClr val="tx1"/>
              </a:solidFill>
            </a:endParaRPr>
          </a:p>
          <a:p>
            <a:r>
              <a:rPr lang="en-GB" sz="2000" b="1" dirty="0">
                <a:solidFill>
                  <a:schemeClr val="tx1"/>
                </a:solidFill>
              </a:rPr>
              <a:t>(On) Monday</a:t>
            </a:r>
            <a:r>
              <a:rPr lang="en-GB" sz="2000" dirty="0">
                <a:solidFill>
                  <a:schemeClr val="tx1"/>
                </a:solidFill>
              </a:rPr>
              <a:t> = </a:t>
            </a:r>
            <a:r>
              <a:rPr lang="en-GB" sz="2000" b="1" dirty="0">
                <a:solidFill>
                  <a:schemeClr val="tx1"/>
                </a:solidFill>
              </a:rPr>
              <a:t>el lunes</a:t>
            </a:r>
          </a:p>
          <a:p>
            <a:r>
              <a:rPr lang="en-GB" sz="2000" b="1" dirty="0">
                <a:solidFill>
                  <a:schemeClr val="tx1"/>
                </a:solidFill>
              </a:rPr>
              <a:t>(On) Monday</a:t>
            </a:r>
            <a:r>
              <a:rPr lang="en-GB" sz="2000" b="1" u="sng" dirty="0">
                <a:solidFill>
                  <a:schemeClr val="tx1"/>
                </a:solidFill>
              </a:rPr>
              <a:t>s</a:t>
            </a:r>
            <a:r>
              <a:rPr lang="en-GB" sz="2000" dirty="0">
                <a:solidFill>
                  <a:schemeClr val="tx1"/>
                </a:solidFill>
              </a:rPr>
              <a:t> = </a:t>
            </a:r>
            <a:r>
              <a:rPr lang="en-GB" sz="2000" b="1" dirty="0">
                <a:solidFill>
                  <a:schemeClr val="tx1"/>
                </a:solidFill>
              </a:rPr>
              <a:t>los lunes</a:t>
            </a:r>
          </a:p>
          <a:p>
            <a:endParaRPr lang="en-GB" sz="2000" dirty="0">
              <a:solidFill>
                <a:schemeClr val="tx1"/>
              </a:solidFill>
            </a:endParaRPr>
          </a:p>
          <a:p>
            <a:r>
              <a:rPr lang="en-GB" sz="2000" dirty="0">
                <a:solidFill>
                  <a:schemeClr val="tx1"/>
                </a:solidFill>
              </a:rPr>
              <a:t>We add </a:t>
            </a:r>
            <a:r>
              <a:rPr lang="en-GB" sz="2000" b="1" dirty="0">
                <a:solidFill>
                  <a:schemeClr val="tx1"/>
                </a:solidFill>
              </a:rPr>
              <a:t>–s </a:t>
            </a:r>
            <a:r>
              <a:rPr lang="en-GB" sz="2000" dirty="0">
                <a:solidFill>
                  <a:schemeClr val="tx1"/>
                </a:solidFill>
              </a:rPr>
              <a:t>to ‘sábado’ and ‘domingo’ to make them plural.</a:t>
            </a:r>
          </a:p>
          <a:p>
            <a:endParaRPr lang="en-GB" sz="2000" dirty="0">
              <a:solidFill>
                <a:schemeClr val="tx1"/>
              </a:solidFill>
            </a:endParaRPr>
          </a:p>
          <a:p>
            <a:r>
              <a:rPr lang="en-GB" sz="2000" dirty="0">
                <a:solidFill>
                  <a:schemeClr val="tx1"/>
                </a:solidFill>
              </a:rPr>
              <a:t>(On) Saturday</a:t>
            </a:r>
            <a:r>
              <a:rPr lang="en-GB" sz="2000" b="1" u="sng" dirty="0">
                <a:solidFill>
                  <a:schemeClr val="tx1"/>
                </a:solidFill>
              </a:rPr>
              <a:t>s</a:t>
            </a:r>
            <a:r>
              <a:rPr lang="en-GB" sz="2000" dirty="0">
                <a:solidFill>
                  <a:schemeClr val="tx1"/>
                </a:solidFill>
              </a:rPr>
              <a:t> = los sábado</a:t>
            </a:r>
            <a:r>
              <a:rPr lang="en-GB" sz="2000" b="1" dirty="0">
                <a:solidFill>
                  <a:schemeClr val="tx1"/>
                </a:solidFill>
              </a:rPr>
              <a:t>s</a:t>
            </a:r>
            <a:r>
              <a:rPr lang="en-GB" sz="2000" dirty="0">
                <a:solidFill>
                  <a:schemeClr val="tx1"/>
                </a:solidFill>
              </a:rPr>
              <a:t>.</a:t>
            </a:r>
          </a:p>
          <a:p>
            <a:r>
              <a:rPr lang="en-GB" sz="2000" dirty="0">
                <a:solidFill>
                  <a:schemeClr val="tx1"/>
                </a:solidFill>
              </a:rPr>
              <a:t>(On) Sunday</a:t>
            </a:r>
            <a:r>
              <a:rPr lang="en-GB" sz="2000" b="1" u="sng" dirty="0">
                <a:solidFill>
                  <a:schemeClr val="tx1"/>
                </a:solidFill>
              </a:rPr>
              <a:t>s</a:t>
            </a:r>
            <a:r>
              <a:rPr lang="en-GB" sz="2000" dirty="0">
                <a:solidFill>
                  <a:schemeClr val="tx1"/>
                </a:solidFill>
              </a:rPr>
              <a:t> = los domingo</a:t>
            </a:r>
            <a:r>
              <a:rPr lang="en-GB" sz="2000" b="1" dirty="0">
                <a:solidFill>
                  <a:schemeClr val="tx1"/>
                </a:solidFill>
              </a:rPr>
              <a:t>s</a:t>
            </a:r>
            <a:r>
              <a:rPr lang="en-GB" sz="2000" dirty="0">
                <a:solidFill>
                  <a:schemeClr val="tx1"/>
                </a:solidFill>
              </a:rPr>
              <a:t>.</a:t>
            </a:r>
          </a:p>
        </p:txBody>
      </p:sp>
      <p:sp>
        <p:nvSpPr>
          <p:cNvPr id="22" name="Rectangular Callout 3">
            <a:extLst>
              <a:ext uri="{FF2B5EF4-FFF2-40B4-BE49-F238E27FC236}">
                <a16:creationId xmlns:a16="http://schemas.microsoft.com/office/drawing/2014/main" id="{E799815D-046B-401D-AD76-ACDC0981C0A3}"/>
              </a:ext>
            </a:extLst>
          </p:cNvPr>
          <p:cNvSpPr/>
          <p:nvPr/>
        </p:nvSpPr>
        <p:spPr>
          <a:xfrm>
            <a:off x="5429322" y="31899"/>
            <a:ext cx="2833528" cy="951960"/>
          </a:xfrm>
          <a:prstGeom prst="wedgeRectCallout">
            <a:avLst>
              <a:gd name="adj1" fmla="val -90868"/>
              <a:gd name="adj2" fmla="val 87193"/>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Weekdays in Spanish don’t start with a capital letter.</a:t>
            </a:r>
          </a:p>
        </p:txBody>
      </p:sp>
    </p:spTree>
    <p:extLst>
      <p:ext uri="{BB962C8B-B14F-4D97-AF65-F5344CB8AC3E}">
        <p14:creationId xmlns:p14="http://schemas.microsoft.com/office/powerpoint/2010/main" val="420578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FACA88-E0AE-43AA-B3E1-26396917D064}"/>
              </a:ext>
            </a:extLst>
          </p:cNvPr>
          <p:cNvSpPr>
            <a:spLocks noGrp="1"/>
          </p:cNvSpPr>
          <p:nvPr>
            <p:ph type="title"/>
          </p:nvPr>
        </p:nvSpPr>
        <p:spPr>
          <a:xfrm>
            <a:off x="0" y="213557"/>
            <a:ext cx="2668772" cy="647577"/>
          </a:xfrm>
        </p:spPr>
        <p:txBody>
          <a:bodyPr>
            <a:normAutofit/>
          </a:bodyPr>
          <a:lstStyle/>
          <a:p>
            <a:r>
              <a:rPr lang="en-GB" sz="2800" dirty="0" err="1"/>
              <a:t>Vocabulario</a:t>
            </a:r>
            <a:endParaRPr lang="en-GB" sz="2800" dirty="0"/>
          </a:p>
        </p:txBody>
      </p:sp>
      <p:sp>
        <p:nvSpPr>
          <p:cNvPr id="4" name="Rounded Rectangle 11">
            <a:extLst>
              <a:ext uri="{FF2B5EF4-FFF2-40B4-BE49-F238E27FC236}">
                <a16:creationId xmlns:a16="http://schemas.microsoft.com/office/drawing/2014/main" id="{28AB588C-057B-4E8D-AAEE-1741868695B4}"/>
              </a:ext>
            </a:extLst>
          </p:cNvPr>
          <p:cNvSpPr/>
          <p:nvPr/>
        </p:nvSpPr>
        <p:spPr>
          <a:xfrm>
            <a:off x="10024533" y="258166"/>
            <a:ext cx="1903611" cy="429221"/>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8" name="Picture 7" descr="A clipboard with a pencil and check marks&#10;&#10;Description automatically generated">
            <a:extLst>
              <a:ext uri="{FF2B5EF4-FFF2-40B4-BE49-F238E27FC236}">
                <a16:creationId xmlns:a16="http://schemas.microsoft.com/office/drawing/2014/main" id="{8ABC9C3D-EE60-47A1-8649-18EFA41A6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10" y="1337489"/>
            <a:ext cx="1718055" cy="1701210"/>
          </a:xfrm>
          <a:prstGeom prst="rect">
            <a:avLst/>
          </a:prstGeom>
        </p:spPr>
      </p:pic>
      <p:pic>
        <p:nvPicPr>
          <p:cNvPr id="18" name="Picture 17" descr="A room with a wood floor and a white wall&#10;&#10;Description automatically generated">
            <a:extLst>
              <a:ext uri="{FF2B5EF4-FFF2-40B4-BE49-F238E27FC236}">
                <a16:creationId xmlns:a16="http://schemas.microsoft.com/office/drawing/2014/main" id="{2D138553-2B98-4687-8BD8-E568CD65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983" y="4436263"/>
            <a:ext cx="1198537" cy="1404879"/>
          </a:xfrm>
          <a:prstGeom prst="rect">
            <a:avLst/>
          </a:prstGeom>
        </p:spPr>
      </p:pic>
      <p:pic>
        <p:nvPicPr>
          <p:cNvPr id="30" name="Picture 29" descr="A bucket and a vacuum cleaner&#10;&#10;Description automatically generated">
            <a:extLst>
              <a:ext uri="{FF2B5EF4-FFF2-40B4-BE49-F238E27FC236}">
                <a16:creationId xmlns:a16="http://schemas.microsoft.com/office/drawing/2014/main" id="{A1D2FA7B-7CE8-4847-B5AD-733CF1AC7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496" y="1373846"/>
            <a:ext cx="1787868" cy="1701211"/>
          </a:xfrm>
          <a:prstGeom prst="rect">
            <a:avLst/>
          </a:prstGeom>
        </p:spPr>
      </p:pic>
      <p:pic>
        <p:nvPicPr>
          <p:cNvPr id="34" name="Picture 33" descr="A bucket and sponge on a blue circle&#10;&#10;Description automatically generated">
            <a:extLst>
              <a:ext uri="{FF2B5EF4-FFF2-40B4-BE49-F238E27FC236}">
                <a16:creationId xmlns:a16="http://schemas.microsoft.com/office/drawing/2014/main" id="{74B4DE02-9674-4B19-A0C9-5CC87E4B7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2450" y="1373847"/>
            <a:ext cx="1787867" cy="1701210"/>
          </a:xfrm>
          <a:prstGeom prst="rect">
            <a:avLst/>
          </a:prstGeom>
        </p:spPr>
      </p:pic>
      <p:pic>
        <p:nvPicPr>
          <p:cNvPr id="35" name="Picture 34">
            <a:extLst>
              <a:ext uri="{FF2B5EF4-FFF2-40B4-BE49-F238E27FC236}">
                <a16:creationId xmlns:a16="http://schemas.microsoft.com/office/drawing/2014/main" id="{5430A360-9C19-44E0-B5F1-999A513B0E69}"/>
              </a:ext>
            </a:extLst>
          </p:cNvPr>
          <p:cNvPicPr>
            <a:picLocks noChangeAspect="1"/>
          </p:cNvPicPr>
          <p:nvPr/>
        </p:nvPicPr>
        <p:blipFill>
          <a:blip r:embed="rId7"/>
          <a:stretch>
            <a:fillRect/>
          </a:stretch>
        </p:blipFill>
        <p:spPr>
          <a:xfrm>
            <a:off x="2906986" y="4225448"/>
            <a:ext cx="1446731" cy="1925683"/>
          </a:xfrm>
          <a:prstGeom prst="rect">
            <a:avLst/>
          </a:prstGeom>
        </p:spPr>
      </p:pic>
      <p:sp>
        <p:nvSpPr>
          <p:cNvPr id="39" name="TextBox 38">
            <a:extLst>
              <a:ext uri="{FF2B5EF4-FFF2-40B4-BE49-F238E27FC236}">
                <a16:creationId xmlns:a16="http://schemas.microsoft.com/office/drawing/2014/main" id="{BF317BDB-5106-44A9-B42B-6E0D1629BA9B}"/>
              </a:ext>
            </a:extLst>
          </p:cNvPr>
          <p:cNvSpPr txBox="1"/>
          <p:nvPr/>
        </p:nvSpPr>
        <p:spPr>
          <a:xfrm>
            <a:off x="1177120" y="906079"/>
            <a:ext cx="2107935" cy="461665"/>
          </a:xfrm>
          <a:prstGeom prst="rect">
            <a:avLst/>
          </a:prstGeom>
          <a:noFill/>
        </p:spPr>
        <p:txBody>
          <a:bodyPr wrap="square">
            <a:spAutoFit/>
          </a:bodyPr>
          <a:lstStyle/>
          <a:p>
            <a:r>
              <a:rPr lang="en-GB" sz="2400" dirty="0" err="1"/>
              <a:t>organizar</a:t>
            </a:r>
            <a:r>
              <a:rPr lang="en-GB" sz="2400" dirty="0"/>
              <a:t> </a:t>
            </a:r>
          </a:p>
        </p:txBody>
      </p:sp>
      <p:sp>
        <p:nvSpPr>
          <p:cNvPr id="40" name="TextBox 39">
            <a:extLst>
              <a:ext uri="{FF2B5EF4-FFF2-40B4-BE49-F238E27FC236}">
                <a16:creationId xmlns:a16="http://schemas.microsoft.com/office/drawing/2014/main" id="{87BD0E14-CC12-4101-A7E1-7C3525457510}"/>
              </a:ext>
            </a:extLst>
          </p:cNvPr>
          <p:cNvSpPr txBox="1"/>
          <p:nvPr/>
        </p:nvSpPr>
        <p:spPr>
          <a:xfrm>
            <a:off x="947500" y="3038699"/>
            <a:ext cx="1959486" cy="707886"/>
          </a:xfrm>
          <a:prstGeom prst="rect">
            <a:avLst/>
          </a:prstGeom>
          <a:noFill/>
        </p:spPr>
        <p:txBody>
          <a:bodyPr wrap="square">
            <a:spAutoFit/>
          </a:bodyPr>
          <a:lstStyle/>
          <a:p>
            <a:pPr algn="ctr"/>
            <a:r>
              <a:rPr lang="en-GB" sz="2000" dirty="0"/>
              <a:t>to organise, organising</a:t>
            </a:r>
          </a:p>
        </p:txBody>
      </p:sp>
      <p:sp>
        <p:nvSpPr>
          <p:cNvPr id="41" name="TextBox 40">
            <a:extLst>
              <a:ext uri="{FF2B5EF4-FFF2-40B4-BE49-F238E27FC236}">
                <a16:creationId xmlns:a16="http://schemas.microsoft.com/office/drawing/2014/main" id="{32853E49-643D-47DA-ACCB-0033A5DA8A02}"/>
              </a:ext>
            </a:extLst>
          </p:cNvPr>
          <p:cNvSpPr txBox="1"/>
          <p:nvPr/>
        </p:nvSpPr>
        <p:spPr>
          <a:xfrm>
            <a:off x="4911792" y="906078"/>
            <a:ext cx="2107935" cy="461665"/>
          </a:xfrm>
          <a:prstGeom prst="rect">
            <a:avLst/>
          </a:prstGeom>
          <a:noFill/>
        </p:spPr>
        <p:txBody>
          <a:bodyPr wrap="square">
            <a:spAutoFit/>
          </a:bodyPr>
          <a:lstStyle/>
          <a:p>
            <a:pPr algn="ctr"/>
            <a:r>
              <a:rPr lang="en-GB" sz="2400" dirty="0" err="1"/>
              <a:t>lavar</a:t>
            </a:r>
            <a:endParaRPr lang="en-GB" sz="2400" dirty="0"/>
          </a:p>
        </p:txBody>
      </p:sp>
      <p:sp>
        <p:nvSpPr>
          <p:cNvPr id="42" name="TextBox 41">
            <a:extLst>
              <a:ext uri="{FF2B5EF4-FFF2-40B4-BE49-F238E27FC236}">
                <a16:creationId xmlns:a16="http://schemas.microsoft.com/office/drawing/2014/main" id="{04317DD2-46CE-4B0D-9446-96928F0BEE11}"/>
              </a:ext>
            </a:extLst>
          </p:cNvPr>
          <p:cNvSpPr txBox="1"/>
          <p:nvPr/>
        </p:nvSpPr>
        <p:spPr>
          <a:xfrm>
            <a:off x="8646463" y="894276"/>
            <a:ext cx="2107935" cy="461665"/>
          </a:xfrm>
          <a:prstGeom prst="rect">
            <a:avLst/>
          </a:prstGeom>
          <a:noFill/>
        </p:spPr>
        <p:txBody>
          <a:bodyPr wrap="square">
            <a:spAutoFit/>
          </a:bodyPr>
          <a:lstStyle/>
          <a:p>
            <a:pPr algn="ctr"/>
            <a:r>
              <a:rPr lang="en-GB" sz="2400" dirty="0" err="1"/>
              <a:t>limpiar</a:t>
            </a:r>
            <a:endParaRPr lang="en-GB" sz="2400" dirty="0"/>
          </a:p>
        </p:txBody>
      </p:sp>
      <p:sp>
        <p:nvSpPr>
          <p:cNvPr id="43" name="TextBox 42">
            <a:extLst>
              <a:ext uri="{FF2B5EF4-FFF2-40B4-BE49-F238E27FC236}">
                <a16:creationId xmlns:a16="http://schemas.microsoft.com/office/drawing/2014/main" id="{92DCE464-8EA2-4F11-9E34-B7BD605A28D5}"/>
              </a:ext>
            </a:extLst>
          </p:cNvPr>
          <p:cNvSpPr txBox="1"/>
          <p:nvPr/>
        </p:nvSpPr>
        <p:spPr>
          <a:xfrm>
            <a:off x="2496862" y="3931694"/>
            <a:ext cx="2107935" cy="461665"/>
          </a:xfrm>
          <a:prstGeom prst="rect">
            <a:avLst/>
          </a:prstGeom>
          <a:noFill/>
        </p:spPr>
        <p:txBody>
          <a:bodyPr wrap="square">
            <a:spAutoFit/>
          </a:bodyPr>
          <a:lstStyle/>
          <a:p>
            <a:pPr algn="ctr"/>
            <a:r>
              <a:rPr lang="en-GB" sz="2400" dirty="0"/>
              <a:t>la </a:t>
            </a:r>
            <a:r>
              <a:rPr lang="en-GB" sz="2400" dirty="0" err="1"/>
              <a:t>ropa</a:t>
            </a:r>
            <a:endParaRPr lang="en-GB" sz="2400" dirty="0"/>
          </a:p>
        </p:txBody>
      </p:sp>
      <p:sp>
        <p:nvSpPr>
          <p:cNvPr id="44" name="TextBox 43">
            <a:extLst>
              <a:ext uri="{FF2B5EF4-FFF2-40B4-BE49-F238E27FC236}">
                <a16:creationId xmlns:a16="http://schemas.microsoft.com/office/drawing/2014/main" id="{B0743A4B-CE96-43ED-A9D8-A6BBB98DE711}"/>
              </a:ext>
            </a:extLst>
          </p:cNvPr>
          <p:cNvSpPr txBox="1"/>
          <p:nvPr/>
        </p:nvSpPr>
        <p:spPr>
          <a:xfrm>
            <a:off x="6929286" y="3931693"/>
            <a:ext cx="2107935" cy="461665"/>
          </a:xfrm>
          <a:prstGeom prst="rect">
            <a:avLst/>
          </a:prstGeom>
          <a:noFill/>
        </p:spPr>
        <p:txBody>
          <a:bodyPr wrap="square">
            <a:spAutoFit/>
          </a:bodyPr>
          <a:lstStyle/>
          <a:p>
            <a:pPr algn="ctr"/>
            <a:r>
              <a:rPr lang="en-GB" sz="2400" dirty="0" err="1"/>
              <a:t>el</a:t>
            </a:r>
            <a:r>
              <a:rPr lang="en-GB" sz="2400" dirty="0"/>
              <a:t> </a:t>
            </a:r>
            <a:r>
              <a:rPr lang="en-GB" sz="2400" dirty="0" err="1"/>
              <a:t>suelo</a:t>
            </a:r>
            <a:endParaRPr lang="en-GB" sz="2400" dirty="0"/>
          </a:p>
        </p:txBody>
      </p:sp>
      <p:sp>
        <p:nvSpPr>
          <p:cNvPr id="45" name="TextBox 44">
            <a:extLst>
              <a:ext uri="{FF2B5EF4-FFF2-40B4-BE49-F238E27FC236}">
                <a16:creationId xmlns:a16="http://schemas.microsoft.com/office/drawing/2014/main" id="{E3135531-35FC-48C4-9D7C-EE55D7A2C503}"/>
              </a:ext>
            </a:extLst>
          </p:cNvPr>
          <p:cNvSpPr txBox="1"/>
          <p:nvPr/>
        </p:nvSpPr>
        <p:spPr>
          <a:xfrm>
            <a:off x="4816641" y="3075057"/>
            <a:ext cx="1959486" cy="707886"/>
          </a:xfrm>
          <a:prstGeom prst="rect">
            <a:avLst/>
          </a:prstGeom>
          <a:noFill/>
        </p:spPr>
        <p:txBody>
          <a:bodyPr wrap="square">
            <a:spAutoFit/>
          </a:bodyPr>
          <a:lstStyle/>
          <a:p>
            <a:pPr algn="ctr"/>
            <a:r>
              <a:rPr lang="en-GB" sz="2000" dirty="0"/>
              <a:t>to wash, washing</a:t>
            </a:r>
          </a:p>
        </p:txBody>
      </p:sp>
      <p:sp>
        <p:nvSpPr>
          <p:cNvPr id="46" name="TextBox 45">
            <a:extLst>
              <a:ext uri="{FF2B5EF4-FFF2-40B4-BE49-F238E27FC236}">
                <a16:creationId xmlns:a16="http://schemas.microsoft.com/office/drawing/2014/main" id="{CC8CB97A-E6E6-4326-890C-E9F62770A608}"/>
              </a:ext>
            </a:extLst>
          </p:cNvPr>
          <p:cNvSpPr txBox="1"/>
          <p:nvPr/>
        </p:nvSpPr>
        <p:spPr>
          <a:xfrm>
            <a:off x="8720687" y="3121942"/>
            <a:ext cx="1959486" cy="707886"/>
          </a:xfrm>
          <a:prstGeom prst="rect">
            <a:avLst/>
          </a:prstGeom>
          <a:noFill/>
        </p:spPr>
        <p:txBody>
          <a:bodyPr wrap="square">
            <a:spAutoFit/>
          </a:bodyPr>
          <a:lstStyle/>
          <a:p>
            <a:pPr algn="ctr"/>
            <a:r>
              <a:rPr lang="en-GB" sz="2000" dirty="0"/>
              <a:t>to clean, cleaning</a:t>
            </a:r>
          </a:p>
        </p:txBody>
      </p:sp>
      <p:sp>
        <p:nvSpPr>
          <p:cNvPr id="47" name="TextBox 46">
            <a:extLst>
              <a:ext uri="{FF2B5EF4-FFF2-40B4-BE49-F238E27FC236}">
                <a16:creationId xmlns:a16="http://schemas.microsoft.com/office/drawing/2014/main" id="{37648B1E-9644-40AC-8977-45EA1A379C29}"/>
              </a:ext>
            </a:extLst>
          </p:cNvPr>
          <p:cNvSpPr txBox="1"/>
          <p:nvPr/>
        </p:nvSpPr>
        <p:spPr>
          <a:xfrm>
            <a:off x="2571086" y="5841142"/>
            <a:ext cx="1959486" cy="400110"/>
          </a:xfrm>
          <a:prstGeom prst="rect">
            <a:avLst/>
          </a:prstGeom>
          <a:noFill/>
        </p:spPr>
        <p:txBody>
          <a:bodyPr wrap="square">
            <a:spAutoFit/>
          </a:bodyPr>
          <a:lstStyle/>
          <a:p>
            <a:pPr algn="ctr"/>
            <a:r>
              <a:rPr lang="en-GB" sz="2000" dirty="0"/>
              <a:t>clothing</a:t>
            </a:r>
          </a:p>
        </p:txBody>
      </p:sp>
      <p:sp>
        <p:nvSpPr>
          <p:cNvPr id="48" name="TextBox 47">
            <a:extLst>
              <a:ext uri="{FF2B5EF4-FFF2-40B4-BE49-F238E27FC236}">
                <a16:creationId xmlns:a16="http://schemas.microsoft.com/office/drawing/2014/main" id="{D17678CB-7623-4059-A015-E7756474758E}"/>
              </a:ext>
            </a:extLst>
          </p:cNvPr>
          <p:cNvSpPr txBox="1"/>
          <p:nvPr/>
        </p:nvSpPr>
        <p:spPr>
          <a:xfrm>
            <a:off x="7003509" y="5841142"/>
            <a:ext cx="1959486" cy="400110"/>
          </a:xfrm>
          <a:prstGeom prst="rect">
            <a:avLst/>
          </a:prstGeom>
          <a:noFill/>
        </p:spPr>
        <p:txBody>
          <a:bodyPr wrap="square">
            <a:spAutoFit/>
          </a:bodyPr>
          <a:lstStyle/>
          <a:p>
            <a:pPr algn="ctr"/>
            <a:r>
              <a:rPr lang="en-GB" sz="2000" dirty="0"/>
              <a:t>floor</a:t>
            </a:r>
          </a:p>
        </p:txBody>
      </p:sp>
    </p:spTree>
    <p:extLst>
      <p:ext uri="{BB962C8B-B14F-4D97-AF65-F5344CB8AC3E}">
        <p14:creationId xmlns:p14="http://schemas.microsoft.com/office/powerpoint/2010/main" val="25995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79405" cy="675471"/>
          </a:xfrm>
        </p:spPr>
        <p:txBody>
          <a:bodyPr>
            <a:normAutofit/>
          </a:bodyPr>
          <a:lstStyle/>
          <a:p>
            <a:r>
              <a:rPr lang="es-ES" sz="2800" b="1" dirty="0">
                <a:solidFill>
                  <a:schemeClr val="bg1"/>
                </a:solidFill>
              </a:rPr>
              <a:t>Vocabulario</a:t>
            </a:r>
          </a:p>
        </p:txBody>
      </p:sp>
      <p:graphicFrame>
        <p:nvGraphicFramePr>
          <p:cNvPr id="6" name="Table 19">
            <a:extLst>
              <a:ext uri="{FF2B5EF4-FFF2-40B4-BE49-F238E27FC236}">
                <a16:creationId xmlns:a16="http://schemas.microsoft.com/office/drawing/2014/main" id="{A279AC97-0552-4A54-9975-DC50626A1D95}"/>
              </a:ext>
            </a:extLst>
          </p:cNvPr>
          <p:cNvGraphicFramePr>
            <a:graphicFrameLocks noGrp="1"/>
          </p:cNvGraphicFramePr>
          <p:nvPr>
            <p:extLst>
              <p:ext uri="{D42A27DB-BD31-4B8C-83A1-F6EECF244321}">
                <p14:modId xmlns:p14="http://schemas.microsoft.com/office/powerpoint/2010/main" val="254190340"/>
              </p:ext>
            </p:extLst>
          </p:nvPr>
        </p:nvGraphicFramePr>
        <p:xfrm>
          <a:off x="2860869" y="499729"/>
          <a:ext cx="6925444" cy="5439979"/>
        </p:xfrm>
        <a:graphic>
          <a:graphicData uri="http://schemas.openxmlformats.org/drawingml/2006/table">
            <a:tbl>
              <a:tblPr firstRow="1" firstCol="1" bandRow="1">
                <a:tableStyleId>{5940675A-B579-460E-94D1-54222C63F5DA}</a:tableStyleId>
              </a:tblPr>
              <a:tblGrid>
                <a:gridCol w="593670">
                  <a:extLst>
                    <a:ext uri="{9D8B030D-6E8A-4147-A177-3AD203B41FA5}">
                      <a16:colId xmlns:a16="http://schemas.microsoft.com/office/drawing/2014/main" val="20000"/>
                    </a:ext>
                  </a:extLst>
                </a:gridCol>
                <a:gridCol w="3165887">
                  <a:extLst>
                    <a:ext uri="{9D8B030D-6E8A-4147-A177-3AD203B41FA5}">
                      <a16:colId xmlns:a16="http://schemas.microsoft.com/office/drawing/2014/main" val="20001"/>
                    </a:ext>
                  </a:extLst>
                </a:gridCol>
                <a:gridCol w="3165887">
                  <a:extLst>
                    <a:ext uri="{9D8B030D-6E8A-4147-A177-3AD203B41FA5}">
                      <a16:colId xmlns:a16="http://schemas.microsoft.com/office/drawing/2014/main" val="20002"/>
                    </a:ext>
                  </a:extLst>
                </a:gridCol>
              </a:tblGrid>
              <a:tr h="436183">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16983">
                <a:tc>
                  <a:txBody>
                    <a:bodyPr/>
                    <a:lstStyle/>
                    <a:p>
                      <a:pPr algn="ctr">
                        <a:lnSpc>
                          <a:spcPct val="107000"/>
                        </a:lnSpc>
                        <a:spcAft>
                          <a:spcPts val="0"/>
                        </a:spcAft>
                      </a:pPr>
                      <a:r>
                        <a:rPr lang="en-GB" sz="2000" b="1" dirty="0">
                          <a:solidFill>
                            <a:schemeClr val="tx1"/>
                          </a:solidFill>
                          <a:effectLst/>
                          <a:latin typeface="+mj-lt"/>
                        </a:rPr>
                        <a:t>1</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lunes</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Monday</a:t>
                      </a:r>
                    </a:p>
                  </a:txBody>
                  <a:tcPr marL="68580" marR="68580" marT="0" marB="0" anchor="ctr"/>
                </a:tc>
                <a:extLst>
                  <a:ext uri="{0D108BD9-81ED-4DB2-BD59-A6C34878D82A}">
                    <a16:rowId xmlns:a16="http://schemas.microsoft.com/office/drawing/2014/main" val="10001"/>
                  </a:ext>
                </a:extLst>
              </a:tr>
              <a:tr h="416983">
                <a:tc>
                  <a:txBody>
                    <a:bodyPr/>
                    <a:lstStyle/>
                    <a:p>
                      <a:pPr algn="ctr">
                        <a:lnSpc>
                          <a:spcPct val="107000"/>
                        </a:lnSpc>
                        <a:spcAft>
                          <a:spcPts val="0"/>
                        </a:spcAft>
                      </a:pPr>
                      <a:r>
                        <a:rPr lang="en-GB" sz="2000" b="1" dirty="0">
                          <a:solidFill>
                            <a:schemeClr val="tx1"/>
                          </a:solidFill>
                          <a:effectLst/>
                          <a:latin typeface="+mj-lt"/>
                        </a:rPr>
                        <a:t>2</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martes</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Tuesday</a:t>
                      </a:r>
                    </a:p>
                  </a:txBody>
                  <a:tcPr marL="68580" marR="68580" marT="0" marB="0" anchor="ctr"/>
                </a:tc>
                <a:extLst>
                  <a:ext uri="{0D108BD9-81ED-4DB2-BD59-A6C34878D82A}">
                    <a16:rowId xmlns:a16="http://schemas.microsoft.com/office/drawing/2014/main" val="10002"/>
                  </a:ext>
                </a:extLst>
              </a:tr>
              <a:tr h="416983">
                <a:tc>
                  <a:txBody>
                    <a:bodyPr/>
                    <a:lstStyle/>
                    <a:p>
                      <a:pPr algn="ctr">
                        <a:lnSpc>
                          <a:spcPct val="107000"/>
                        </a:lnSpc>
                        <a:spcAft>
                          <a:spcPts val="0"/>
                        </a:spcAft>
                      </a:pPr>
                      <a:r>
                        <a:rPr lang="en-GB" sz="2000" b="1" dirty="0">
                          <a:solidFill>
                            <a:schemeClr val="tx1"/>
                          </a:solidFill>
                          <a:effectLst/>
                          <a:latin typeface="+mj-lt"/>
                        </a:rPr>
                        <a:t>3</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miércoles</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Wednesday</a:t>
                      </a:r>
                    </a:p>
                  </a:txBody>
                  <a:tcPr marL="68580" marR="68580" marT="0" marB="0" anchor="ctr"/>
                </a:tc>
                <a:extLst>
                  <a:ext uri="{0D108BD9-81ED-4DB2-BD59-A6C34878D82A}">
                    <a16:rowId xmlns:a16="http://schemas.microsoft.com/office/drawing/2014/main" val="10003"/>
                  </a:ext>
                </a:extLst>
              </a:tr>
              <a:tr h="416983">
                <a:tc>
                  <a:txBody>
                    <a:bodyPr/>
                    <a:lstStyle/>
                    <a:p>
                      <a:pPr algn="ctr">
                        <a:lnSpc>
                          <a:spcPct val="107000"/>
                        </a:lnSpc>
                        <a:spcAft>
                          <a:spcPts val="0"/>
                        </a:spcAft>
                      </a:pPr>
                      <a:r>
                        <a:rPr lang="en-GB" sz="2000" b="1" dirty="0">
                          <a:solidFill>
                            <a:schemeClr val="tx1"/>
                          </a:solidFill>
                          <a:effectLst/>
                          <a:latin typeface="+mj-lt"/>
                        </a:rPr>
                        <a:t>4</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jueves</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Thursday</a:t>
                      </a:r>
                    </a:p>
                  </a:txBody>
                  <a:tcPr marL="68580" marR="68580" marT="0" marB="0" anchor="ctr"/>
                </a:tc>
                <a:extLst>
                  <a:ext uri="{0D108BD9-81ED-4DB2-BD59-A6C34878D82A}">
                    <a16:rowId xmlns:a16="http://schemas.microsoft.com/office/drawing/2014/main" val="10004"/>
                  </a:ext>
                </a:extLst>
              </a:tr>
              <a:tr h="416983">
                <a:tc>
                  <a:txBody>
                    <a:bodyPr/>
                    <a:lstStyle/>
                    <a:p>
                      <a:pPr algn="ctr">
                        <a:lnSpc>
                          <a:spcPct val="107000"/>
                        </a:lnSpc>
                        <a:spcAft>
                          <a:spcPts val="0"/>
                        </a:spcAft>
                      </a:pPr>
                      <a:r>
                        <a:rPr lang="en-GB" sz="2000" b="1" dirty="0">
                          <a:solidFill>
                            <a:schemeClr val="tx1"/>
                          </a:solidFill>
                          <a:effectLst/>
                          <a:latin typeface="+mj-lt"/>
                        </a:rPr>
                        <a:t>5</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viernes</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Friday</a:t>
                      </a:r>
                    </a:p>
                  </a:txBody>
                  <a:tcPr marL="68580" marR="68580" marT="0" marB="0" anchor="ctr"/>
                </a:tc>
                <a:extLst>
                  <a:ext uri="{0D108BD9-81ED-4DB2-BD59-A6C34878D82A}">
                    <a16:rowId xmlns:a16="http://schemas.microsoft.com/office/drawing/2014/main" val="10005"/>
                  </a:ext>
                </a:extLst>
              </a:tr>
              <a:tr h="416983">
                <a:tc>
                  <a:txBody>
                    <a:bodyPr/>
                    <a:lstStyle/>
                    <a:p>
                      <a:pPr algn="ctr">
                        <a:lnSpc>
                          <a:spcPct val="107000"/>
                        </a:lnSpc>
                        <a:spcAft>
                          <a:spcPts val="0"/>
                        </a:spcAft>
                      </a:pPr>
                      <a:r>
                        <a:rPr lang="en-GB" sz="2000" b="1" dirty="0">
                          <a:solidFill>
                            <a:schemeClr val="tx1"/>
                          </a:solidFill>
                          <a:effectLst/>
                          <a:latin typeface="+mj-lt"/>
                        </a:rPr>
                        <a:t>6</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sábado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Saturday</a:t>
                      </a:r>
                    </a:p>
                  </a:txBody>
                  <a:tcPr marL="68580" marR="68580" marT="0" marB="0" anchor="ctr"/>
                </a:tc>
                <a:extLst>
                  <a:ext uri="{0D108BD9-81ED-4DB2-BD59-A6C34878D82A}">
                    <a16:rowId xmlns:a16="http://schemas.microsoft.com/office/drawing/2014/main" val="10006"/>
                  </a:ext>
                </a:extLst>
              </a:tr>
              <a:tr h="416983">
                <a:tc>
                  <a:txBody>
                    <a:bodyPr/>
                    <a:lstStyle/>
                    <a:p>
                      <a:pPr algn="ctr">
                        <a:lnSpc>
                          <a:spcPct val="107000"/>
                        </a:lnSpc>
                        <a:spcAft>
                          <a:spcPts val="0"/>
                        </a:spcAft>
                      </a:pPr>
                      <a:r>
                        <a:rPr lang="en-GB" sz="2000" b="1" dirty="0">
                          <a:solidFill>
                            <a:schemeClr val="tx1"/>
                          </a:solidFill>
                          <a:effectLst/>
                          <a:latin typeface="+mj-lt"/>
                        </a:rPr>
                        <a:t>7</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domingo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Sunday</a:t>
                      </a:r>
                    </a:p>
                  </a:txBody>
                  <a:tcPr marL="68580" marR="68580" marT="0" marB="0" anchor="ctr"/>
                </a:tc>
                <a:extLst>
                  <a:ext uri="{0D108BD9-81ED-4DB2-BD59-A6C34878D82A}">
                    <a16:rowId xmlns:a16="http://schemas.microsoft.com/office/drawing/2014/main" val="10007"/>
                  </a:ext>
                </a:extLst>
              </a:tr>
              <a:tr h="416983">
                <a:tc>
                  <a:txBody>
                    <a:bodyPr/>
                    <a:lstStyle/>
                    <a:p>
                      <a:pPr algn="ctr">
                        <a:lnSpc>
                          <a:spcPct val="107000"/>
                        </a:lnSpc>
                        <a:spcAft>
                          <a:spcPts val="0"/>
                        </a:spcAft>
                      </a:pPr>
                      <a:r>
                        <a:rPr lang="en-GB" sz="2000" b="1" dirty="0">
                          <a:solidFill>
                            <a:schemeClr val="tx1"/>
                          </a:solidFill>
                          <a:effectLst/>
                          <a:latin typeface="+mj-lt"/>
                        </a:rPr>
                        <a:t>8</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lavar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wash, washing</a:t>
                      </a:r>
                    </a:p>
                  </a:txBody>
                  <a:tcPr marL="68580" marR="68580" marT="0" marB="0" anchor="ctr"/>
                </a:tc>
                <a:extLst>
                  <a:ext uri="{0D108BD9-81ED-4DB2-BD59-A6C34878D82A}">
                    <a16:rowId xmlns:a16="http://schemas.microsoft.com/office/drawing/2014/main" val="10008"/>
                  </a:ext>
                </a:extLst>
              </a:tr>
              <a:tr h="416983">
                <a:tc>
                  <a:txBody>
                    <a:bodyPr/>
                    <a:lstStyle/>
                    <a:p>
                      <a:pPr algn="ctr">
                        <a:lnSpc>
                          <a:spcPct val="107000"/>
                        </a:lnSpc>
                        <a:spcAft>
                          <a:spcPts val="0"/>
                        </a:spcAft>
                      </a:pPr>
                      <a:r>
                        <a:rPr lang="en-GB" sz="2000" b="1" dirty="0">
                          <a:solidFill>
                            <a:schemeClr val="tx1"/>
                          </a:solidFill>
                          <a:effectLst/>
                          <a:latin typeface="+mj-lt"/>
                        </a:rPr>
                        <a:t>9</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ropa</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clothes</a:t>
                      </a:r>
                    </a:p>
                  </a:txBody>
                  <a:tcPr marL="68580" marR="68580" marT="0" marB="0" anchor="ctr"/>
                </a:tc>
                <a:extLst>
                  <a:ext uri="{0D108BD9-81ED-4DB2-BD59-A6C34878D82A}">
                    <a16:rowId xmlns:a16="http://schemas.microsoft.com/office/drawing/2014/main" val="10009"/>
                  </a:ext>
                </a:extLst>
              </a:tr>
              <a:tr h="416983">
                <a:tc>
                  <a:txBody>
                    <a:bodyPr/>
                    <a:lstStyle/>
                    <a:p>
                      <a:pPr algn="ctr">
                        <a:lnSpc>
                          <a:spcPct val="107000"/>
                        </a:lnSpc>
                        <a:spcAft>
                          <a:spcPts val="0"/>
                        </a:spcAft>
                      </a:pPr>
                      <a:r>
                        <a:rPr lang="en-GB" sz="2000" b="1" dirty="0">
                          <a:solidFill>
                            <a:schemeClr val="tx1"/>
                          </a:solidFill>
                          <a:effectLst/>
                          <a:latin typeface="+mj-lt"/>
                        </a:rPr>
                        <a:t>10</a:t>
                      </a:r>
                      <a:endParaRPr lang="en-GB" sz="16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limpiar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clean, cleaning</a:t>
                      </a:r>
                    </a:p>
                  </a:txBody>
                  <a:tcPr marL="68580" marR="68580" marT="0" marB="0" anchor="ctr"/>
                </a:tc>
                <a:extLst>
                  <a:ext uri="{0D108BD9-81ED-4DB2-BD59-A6C34878D82A}">
                    <a16:rowId xmlns:a16="http://schemas.microsoft.com/office/drawing/2014/main" val="10010"/>
                  </a:ext>
                </a:extLst>
              </a:tr>
              <a:tr h="416983">
                <a:tc>
                  <a:txBody>
                    <a:bodyPr/>
                    <a:lstStyle/>
                    <a:p>
                      <a:pPr algn="ctr">
                        <a:lnSpc>
                          <a:spcPct val="107000"/>
                        </a:lnSpc>
                        <a:spcAft>
                          <a:spcPts val="0"/>
                        </a:spcAft>
                      </a:pPr>
                      <a:r>
                        <a:rPr lang="en-GB" sz="2000" b="1" dirty="0">
                          <a:solidFill>
                            <a:schemeClr val="tx1"/>
                          </a:solidFill>
                          <a:effectLst/>
                          <a:latin typeface="+mj-lt"/>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suelo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floor</a:t>
                      </a:r>
                    </a:p>
                  </a:txBody>
                  <a:tcPr marL="68580" marR="68580" marT="0" marB="0" anchor="ctr"/>
                </a:tc>
                <a:extLst>
                  <a:ext uri="{0D108BD9-81ED-4DB2-BD59-A6C34878D82A}">
                    <a16:rowId xmlns:a16="http://schemas.microsoft.com/office/drawing/2014/main" val="3632464017"/>
                  </a:ext>
                </a:extLst>
              </a:tr>
              <a:tr h="41698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kern="1200" dirty="0">
                          <a:solidFill>
                            <a:schemeClr val="tx1"/>
                          </a:solidFill>
                          <a:effectLst/>
                          <a:latin typeface="+mj-lt"/>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organizar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organise, organising</a:t>
                      </a:r>
                    </a:p>
                  </a:txBody>
                  <a:tcPr marL="68580" marR="68580" marT="0" marB="0" anchor="ctr"/>
                </a:tc>
                <a:extLst>
                  <a:ext uri="{0D108BD9-81ED-4DB2-BD59-A6C34878D82A}">
                    <a16:rowId xmlns:a16="http://schemas.microsoft.com/office/drawing/2014/main" val="1387477903"/>
                  </a:ext>
                </a:extLst>
              </a:tr>
            </a:tbl>
          </a:graphicData>
        </a:graphic>
      </p:graphicFrame>
      <p:sp>
        <p:nvSpPr>
          <p:cNvPr id="4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905678" y="137587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4"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900800" y="137587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Rectangle 44"/>
          <p:cNvSpPr/>
          <p:nvPr/>
        </p:nvSpPr>
        <p:spPr>
          <a:xfrm>
            <a:off x="11585792" y="135731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6"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30530" y="120659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4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902827" y="534018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48" name="Rectangle 47" descr="box to hide timer as it goes off the page">
            <a:extLst>
              <a:ext uri="{FF2B5EF4-FFF2-40B4-BE49-F238E27FC236}">
                <a16:creationId xmlns:a16="http://schemas.microsoft.com/office/drawing/2014/main" id="{80BB973F-93FA-4A26-B850-9E1862347B2F}"/>
              </a:ext>
            </a:extLst>
          </p:cNvPr>
          <p:cNvSpPr/>
          <p:nvPr/>
        </p:nvSpPr>
        <p:spPr>
          <a:xfrm>
            <a:off x="10752084" y="556313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Rectangle 48"/>
          <p:cNvSpPr/>
          <p:nvPr/>
        </p:nvSpPr>
        <p:spPr>
          <a:xfrm>
            <a:off x="10775866" y="5536872"/>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a:off x="10897394" y="5532134"/>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1606941" y="1380209"/>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10626124" y="5740162"/>
            <a:ext cx="1058732" cy="382082"/>
          </a:xfrm>
          <a:prstGeom prst="actionButtonBlank">
            <a:avLst/>
          </a:prstGeom>
          <a:solidFill>
            <a:schemeClr val="tx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488547" y="73336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Segundos</a:t>
            </a:r>
            <a:endParaRPr lang="en-GB" b="1" dirty="0">
              <a:latin typeface="Century Gothic" panose="020B0502020202020204" pitchFamily="34" charset="0"/>
            </a:endParaRPr>
          </a:p>
        </p:txBody>
      </p:sp>
      <p:grpSp>
        <p:nvGrpSpPr>
          <p:cNvPr id="13" name="Group 12"/>
          <p:cNvGrpSpPr/>
          <p:nvPr/>
        </p:nvGrpSpPr>
        <p:grpSpPr>
          <a:xfrm>
            <a:off x="6654379" y="968012"/>
            <a:ext cx="3109855" cy="4938323"/>
            <a:chOff x="7264070" y="1357311"/>
            <a:chExt cx="3109855" cy="4938323"/>
          </a:xfrm>
        </p:grpSpPr>
        <p:sp>
          <p:nvSpPr>
            <p:cNvPr id="54" name="Rectangle 53"/>
            <p:cNvSpPr/>
            <p:nvPr/>
          </p:nvSpPr>
          <p:spPr>
            <a:xfrm>
              <a:off x="7272294" y="1357311"/>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277925" y="1768552"/>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270650" y="220912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7276281" y="262036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264070" y="3031607"/>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7269701" y="3442848"/>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7272294" y="3863299"/>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277925" y="4274540"/>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270650" y="4715113"/>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7276281" y="5126354"/>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7264070" y="553759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7269701" y="594883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p:cNvGrpSpPr/>
          <p:nvPr/>
        </p:nvGrpSpPr>
        <p:grpSpPr>
          <a:xfrm>
            <a:off x="3494911" y="972750"/>
            <a:ext cx="3109855" cy="4938323"/>
            <a:chOff x="7264070" y="1357311"/>
            <a:chExt cx="3109855" cy="4938323"/>
          </a:xfrm>
        </p:grpSpPr>
        <p:sp>
          <p:nvSpPr>
            <p:cNvPr id="67" name="Rectangle 66"/>
            <p:cNvSpPr/>
            <p:nvPr/>
          </p:nvSpPr>
          <p:spPr>
            <a:xfrm>
              <a:off x="7272294" y="1357311"/>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277925" y="1768552"/>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7270650" y="220912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7276281" y="262036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7264070" y="3031607"/>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7269701" y="3442848"/>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7272294" y="3863299"/>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7277925" y="4274540"/>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7270650" y="4715113"/>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7276281" y="5126354"/>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7264070" y="553759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7269701" y="594883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ounded Rectangle 11">
            <a:extLst>
              <a:ext uri="{FF2B5EF4-FFF2-40B4-BE49-F238E27FC236}">
                <a16:creationId xmlns:a16="http://schemas.microsoft.com/office/drawing/2014/main" id="{BA90A9FF-AD47-410E-98FD-BCC18E9A8D50}"/>
              </a:ext>
            </a:extLst>
          </p:cNvPr>
          <p:cNvSpPr/>
          <p:nvPr/>
        </p:nvSpPr>
        <p:spPr>
          <a:xfrm>
            <a:off x="10752084" y="130397"/>
            <a:ext cx="1176060" cy="369332"/>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6994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6"/>
                                        </p:tgtEl>
                                      </p:cBhvr>
                                    </p:animEffect>
                                    <p:set>
                                      <p:cBhvr>
                                        <p:cTn id="22"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2"/>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44"/>
                                        </p:tgtEl>
                                      </p:cBhvr>
                                    </p:animEffect>
                                    <p:set>
                                      <p:cBhvr>
                                        <p:cTn id="28" dur="1" fill="hold">
                                          <p:stCondLst>
                                            <p:cond delay="58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3610</TotalTime>
  <Words>6436</Words>
  <Application>Microsoft Office PowerPoint</Application>
  <PresentationFormat>Widescreen</PresentationFormat>
  <Paragraphs>918</Paragraphs>
  <Slides>37</Slides>
  <Notes>37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Segoe Print</vt:lpstr>
      <vt:lpstr>NCELP_German_2022</vt:lpstr>
      <vt:lpstr>PowerPoint Presentation</vt:lpstr>
      <vt:lpstr>Inicio</vt:lpstr>
      <vt:lpstr>ca</vt:lpstr>
      <vt:lpstr>co</vt:lpstr>
      <vt:lpstr>cu</vt:lpstr>
      <vt:lpstr>[ca] [co] [cu]</vt:lpstr>
      <vt:lpstr>Los días de la semana</vt:lpstr>
      <vt:lpstr>Vocabulario</vt:lpstr>
      <vt:lpstr>Vocabulario</vt:lpstr>
      <vt:lpstr>Talking about what people must do Using the modal verb ‘deber’</vt:lpstr>
      <vt:lpstr>debo</vt:lpstr>
      <vt:lpstr>debo</vt:lpstr>
      <vt:lpstr>Debo preparar la comida.</vt:lpstr>
      <vt:lpstr>Mi hermano debe lavar los platos.</vt:lpstr>
      <vt:lpstr>Sofía escribe una lista de tareas</vt:lpstr>
      <vt:lpstr>Una idea de Nadia</vt:lpstr>
      <vt:lpstr>Una idea de Nadia</vt:lpstr>
      <vt:lpstr>debes</vt:lpstr>
      <vt:lpstr>debes</vt:lpstr>
      <vt:lpstr>Debes llegar temprano a clase.</vt:lpstr>
      <vt:lpstr>Sofía no puede ir a la playa</vt:lpstr>
      <vt:lpstr>PowerPoint Presentation</vt:lpstr>
      <vt:lpstr>Inicio</vt:lpstr>
      <vt:lpstr>¿[CA], [CO] o [CU]?</vt:lpstr>
      <vt:lpstr>¿[CA], [CO] o [CU]?</vt:lpstr>
      <vt:lpstr>¿[CA], [CO] o [CU]?</vt:lpstr>
      <vt:lpstr>Vocabulario</vt:lpstr>
      <vt:lpstr>En pareja</vt:lpstr>
      <vt:lpstr>¡Muchas tareas! (1/2)</vt:lpstr>
      <vt:lpstr>¡Muchas tareas! (2/2)</vt:lpstr>
      <vt:lpstr>Sofía está frustrada! </vt:lpstr>
      <vt:lpstr>Sofía está frustrada! </vt:lpstr>
      <vt:lpstr>El mensaje de Nadia (1/2)</vt:lpstr>
      <vt:lpstr>El mensaje de Nadia (2/2)</vt:lpstr>
      <vt:lpstr>Leticia, the magazine’s lifestyle guru, has responded to Sofía!</vt:lpstr>
      <vt:lpstr>Leticia, the magazine’s lifestyle guru, has responded to Leonor!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36</cp:revision>
  <dcterms:created xsi:type="dcterms:W3CDTF">2024-04-20T04:19:57Z</dcterms:created>
  <dcterms:modified xsi:type="dcterms:W3CDTF">2024-04-22T16:30:44Z</dcterms:modified>
</cp:coreProperties>
</file>