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59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8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33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9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1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2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84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8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7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228C-C18A-4E7C-AFA2-4FDC6DF873EB}" type="datetimeFigureOut">
              <a:rPr lang="en-GB" smtClean="0"/>
              <a:t>23/08/2011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CE3C-13A6-4DD4-B279-46EE3399C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0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5"/>
          <p:cNvSpPr txBox="1">
            <a:spLocks noChangeArrowheads="1"/>
          </p:cNvSpPr>
          <p:nvPr/>
        </p:nvSpPr>
        <p:spPr bwMode="auto">
          <a:xfrm>
            <a:off x="214313" y="71438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smtClean="0">
                <a:latin typeface="Calibri" pitchFamily="34" charset="0"/>
              </a:rPr>
              <a:t>Y9 </a:t>
            </a:r>
            <a:r>
              <a:rPr lang="en-GB" sz="2800" dirty="0">
                <a:latin typeface="Calibri" pitchFamily="34" charset="0"/>
              </a:rPr>
              <a:t>Speaking:  Peer Assessment Sheet</a:t>
            </a:r>
          </a:p>
        </p:txBody>
      </p:sp>
      <p:graphicFrame>
        <p:nvGraphicFramePr>
          <p:cNvPr id="3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979029"/>
              </p:ext>
            </p:extLst>
          </p:nvPr>
        </p:nvGraphicFramePr>
        <p:xfrm>
          <a:off x="214313" y="2550344"/>
          <a:ext cx="8383588" cy="4191024"/>
        </p:xfrm>
        <a:graphic>
          <a:graphicData uri="http://schemas.openxmlformats.org/drawingml/2006/table">
            <a:tbl>
              <a:tblPr/>
              <a:tblGrid>
                <a:gridCol w="471408"/>
                <a:gridCol w="7912180"/>
              </a:tblGrid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Questions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¿</a:t>
                      </a:r>
                      <a:r>
                        <a:rPr kumimoji="0" lang="en-GB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Qué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gusta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comer? (</a:t>
                      </a:r>
                      <a:r>
                        <a:rPr lang="en-GB" sz="2200" dirty="0" smtClean="0"/>
                        <a:t>¿</a:t>
                      </a:r>
                      <a:r>
                        <a:rPr lang="en-GB" sz="2200" dirty="0" err="1" smtClean="0"/>
                        <a:t>Qué</a:t>
                      </a:r>
                      <a:r>
                        <a:rPr lang="en-GB" sz="2200" dirty="0" smtClean="0"/>
                        <a:t> no </a:t>
                      </a:r>
                      <a:r>
                        <a:rPr lang="en-GB" sz="2200" dirty="0" err="1" smtClean="0"/>
                        <a:t>te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gusta</a:t>
                      </a:r>
                      <a:r>
                        <a:rPr lang="en-GB" sz="2200" dirty="0" smtClean="0"/>
                        <a:t>?)</a:t>
                      </a: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¿</a:t>
                      </a:r>
                      <a:r>
                        <a:rPr lang="en-GB" sz="2200" dirty="0" err="1" smtClean="0"/>
                        <a:t>Conoces</a:t>
                      </a:r>
                      <a:r>
                        <a:rPr lang="en-GB" sz="2200" dirty="0" smtClean="0"/>
                        <a:t> un </a:t>
                      </a:r>
                      <a:r>
                        <a:rPr lang="en-GB" sz="2200" dirty="0" err="1" smtClean="0"/>
                        <a:t>plato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típico</a:t>
                      </a:r>
                      <a:r>
                        <a:rPr lang="en-GB" sz="2200" dirty="0" smtClean="0"/>
                        <a:t> de los </a:t>
                      </a:r>
                      <a:r>
                        <a:rPr lang="en-GB" sz="2200" dirty="0" err="1" smtClean="0"/>
                        <a:t>país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hispánicos</a:t>
                      </a:r>
                      <a:r>
                        <a:rPr lang="en-GB" sz="2200" dirty="0" smtClean="0"/>
                        <a:t>?  (</a:t>
                      </a:r>
                      <a:r>
                        <a:rPr lang="en-GB" sz="2200" dirty="0" err="1" smtClean="0"/>
                        <a:t>por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ejemplo</a:t>
                      </a:r>
                      <a:r>
                        <a:rPr lang="en-GB" sz="2200" dirty="0" smtClean="0"/>
                        <a:t>, </a:t>
                      </a:r>
                      <a:r>
                        <a:rPr lang="en-GB" sz="2200" dirty="0" err="1" smtClean="0"/>
                        <a:t>las</a:t>
                      </a:r>
                      <a:r>
                        <a:rPr lang="en-GB" sz="2200" dirty="0" smtClean="0"/>
                        <a:t> empanadas)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¿</a:t>
                      </a:r>
                      <a:r>
                        <a:rPr lang="en-GB" sz="2200" dirty="0" err="1" smtClean="0"/>
                        <a:t>Qué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es</a:t>
                      </a:r>
                      <a:r>
                        <a:rPr lang="en-GB" sz="2200" dirty="0" smtClean="0"/>
                        <a:t>?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¿</a:t>
                      </a:r>
                      <a:r>
                        <a:rPr lang="en-GB" sz="2200" dirty="0" err="1" smtClean="0"/>
                        <a:t>Qué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ingredientes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lleva</a:t>
                      </a:r>
                      <a:r>
                        <a:rPr lang="en-GB" sz="2200" dirty="0" smtClean="0"/>
                        <a:t>(n)?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¿</a:t>
                      </a:r>
                      <a:r>
                        <a:rPr lang="en-GB" sz="2200" dirty="0" err="1" smtClean="0"/>
                        <a:t>Cuál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es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tu</a:t>
                      </a:r>
                      <a:r>
                        <a:rPr lang="en-GB" sz="2200" dirty="0" smtClean="0"/>
                        <a:t> snack </a:t>
                      </a:r>
                      <a:r>
                        <a:rPr lang="en-GB" sz="2200" dirty="0" err="1" smtClean="0"/>
                        <a:t>preferido</a:t>
                      </a:r>
                      <a:r>
                        <a:rPr lang="en-GB" sz="2200" dirty="0" smtClean="0"/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¿</a:t>
                      </a:r>
                      <a:r>
                        <a:rPr lang="en-GB" sz="2200" dirty="0" err="1" smtClean="0"/>
                        <a:t>Cómo</a:t>
                      </a:r>
                      <a:r>
                        <a:rPr lang="en-GB" sz="2200" dirty="0" smtClean="0"/>
                        <a:t> se </a:t>
                      </a:r>
                      <a:r>
                        <a:rPr lang="en-GB" sz="2200" dirty="0" err="1" smtClean="0"/>
                        <a:t>prepara</a:t>
                      </a:r>
                      <a:r>
                        <a:rPr lang="en-GB" sz="2200" dirty="0" smtClean="0"/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¿</a:t>
                      </a:r>
                      <a:r>
                        <a:rPr lang="en-GB" sz="2200" dirty="0" err="1" smtClean="0"/>
                        <a:t>Qué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comiste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esta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mañana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para</a:t>
                      </a:r>
                      <a:r>
                        <a:rPr lang="en-GB" sz="2200" dirty="0" smtClean="0"/>
                        <a:t> el </a:t>
                      </a:r>
                      <a:r>
                        <a:rPr lang="en-GB" sz="2200" dirty="0" err="1" smtClean="0"/>
                        <a:t>desayuno</a:t>
                      </a:r>
                      <a:r>
                        <a:rPr lang="en-GB" sz="2200" dirty="0" smtClean="0"/>
                        <a:t>?</a:t>
                      </a:r>
                      <a:endParaRPr lang="en-GB" sz="2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/>
                        <a:t>¿</a:t>
                      </a:r>
                      <a:r>
                        <a:rPr lang="en-GB" sz="2200" dirty="0" err="1" smtClean="0"/>
                        <a:t>Qué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bebiste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esta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mañana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err="1" smtClean="0"/>
                        <a:t>para</a:t>
                      </a:r>
                      <a:r>
                        <a:rPr lang="en-GB" sz="2200" dirty="0" smtClean="0"/>
                        <a:t> el </a:t>
                      </a:r>
                      <a:r>
                        <a:rPr lang="en-GB" sz="2200" dirty="0" err="1" smtClean="0"/>
                        <a:t>desayuno</a:t>
                      </a:r>
                      <a:r>
                        <a:rPr lang="en-GB" sz="2200" dirty="0" smtClean="0"/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68" name="Text Box 145"/>
          <p:cNvSpPr txBox="1">
            <a:spLocks noChangeArrowheads="1"/>
          </p:cNvSpPr>
          <p:nvPr/>
        </p:nvSpPr>
        <p:spPr bwMode="auto">
          <a:xfrm>
            <a:off x="188913" y="549275"/>
            <a:ext cx="695483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Calibri" pitchFamily="34" charset="0"/>
              </a:rPr>
              <a:t>You are going to assess the speaking of others in your class today.  You are going to assess at least 3 different students in your class in a speaking line.  Ask your partner all of the </a:t>
            </a:r>
            <a:r>
              <a:rPr lang="en-GB" sz="2000" dirty="0" smtClean="0">
                <a:latin typeface="Calibri" pitchFamily="34" charset="0"/>
              </a:rPr>
              <a:t>8 </a:t>
            </a:r>
            <a:r>
              <a:rPr lang="en-GB" sz="2000" dirty="0">
                <a:latin typeface="Calibri" pitchFamily="34" charset="0"/>
              </a:rPr>
              <a:t>questions listed below and then s/he will ask you </a:t>
            </a:r>
            <a:r>
              <a:rPr lang="en-GB" sz="2000" dirty="0" smtClean="0">
                <a:latin typeface="Calibri" pitchFamily="34" charset="0"/>
              </a:rPr>
              <a:t>2 spontaneous questions</a:t>
            </a:r>
            <a:r>
              <a:rPr lang="en-GB" sz="2000" dirty="0">
                <a:latin typeface="Calibri" pitchFamily="34" charset="0"/>
              </a:rPr>
              <a:t>.  For each answer or question give him/her either 2,1 or 0.  At least 3 students will also assess your speaking.  </a:t>
            </a:r>
          </a:p>
        </p:txBody>
      </p:sp>
      <p:pic>
        <p:nvPicPr>
          <p:cNvPr id="65569" name="Picture 3" descr="c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714375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42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589976"/>
              </p:ext>
            </p:extLst>
          </p:nvPr>
        </p:nvGraphicFramePr>
        <p:xfrm>
          <a:off x="285750" y="571500"/>
          <a:ext cx="8429625" cy="5948359"/>
        </p:xfrm>
        <a:graphic>
          <a:graphicData uri="http://schemas.openxmlformats.org/drawingml/2006/table">
            <a:tbl>
              <a:tblPr/>
              <a:tblGrid>
                <a:gridCol w="713506"/>
                <a:gridCol w="856635"/>
                <a:gridCol w="856634"/>
                <a:gridCol w="858771"/>
                <a:gridCol w="5144079"/>
              </a:tblGrid>
              <a:tr h="82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Marksheme.  Give 2, 1 or 0 for each answer</a:t>
                      </a: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= full sentence answer (or question), ready response, not much hesitation, significant effort to sound Spanish</a:t>
                      </a:r>
                      <a:b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= answer that does communicate BUT might not be complete sentence, some attempt to sound Spanish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= cannot answer OR does not recognise the question so gives a different answer</a:t>
                      </a:r>
                    </a:p>
                  </a:txBody>
                  <a:tcPr marL="91439" marR="91439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L="91439" marR="9143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/20</a:t>
                      </a: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/20</a:t>
                      </a: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/20</a:t>
                      </a:r>
                    </a:p>
                  </a:txBody>
                  <a:tcPr marL="91439" marR="9143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140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209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</cp:revision>
  <dcterms:created xsi:type="dcterms:W3CDTF">2011-07-15T10:58:52Z</dcterms:created>
  <dcterms:modified xsi:type="dcterms:W3CDTF">2011-08-23T09:04:01Z</dcterms:modified>
</cp:coreProperties>
</file>