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89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FD23F-F1AD-490F-B08A-9AE501A6A304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E750D-6D08-4A0F-BF2A-1FFBF5E77C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13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Before</a:t>
            </a:r>
            <a:r>
              <a:rPr lang="en-GB" baseline="0" dirty="0" smtClean="0"/>
              <a:t> listening, pupils see how many LA countries they can name – they write on their copies of this map.  The list of teams can be display to help them (previous slide).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http://marcoele.com/descargas/3/ortega-muevete.pdf</a:t>
            </a:r>
            <a:br>
              <a:rPr lang="en-GB" dirty="0" smtClean="0"/>
            </a:br>
            <a:r>
              <a:rPr lang="en-GB" dirty="0" smtClean="0"/>
              <a:t>https://www.youtube.com/watch?v=Hsy0D-KhnEM </a:t>
            </a:r>
          </a:p>
          <a:p>
            <a:endParaRPr lang="en-GB" dirty="0" smtClean="0"/>
          </a:p>
          <a:p>
            <a:r>
              <a:rPr lang="en-GB" dirty="0" smtClean="0"/>
              <a:t>http://marcoele.com/actividades/canciones/</a:t>
            </a:r>
            <a:br>
              <a:rPr lang="en-GB" dirty="0" smtClean="0"/>
            </a:br>
            <a:r>
              <a:rPr lang="en-GB" dirty="0" smtClean="0"/>
              <a:t>http://www.todoele.net/canciones/Cancion_list.asp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638F6-38CC-4AB1-91F0-8C757110CD7E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54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Confirm the answers. Pupils need to write them all onto</a:t>
            </a:r>
            <a:r>
              <a:rPr lang="en-GB" baseline="0" dirty="0" smtClean="0"/>
              <a:t> their maps.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638F6-38CC-4AB1-91F0-8C757110CD7E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04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Listen to the song – pupils have sheet A or B and need to fill in the countries. 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638F6-38CC-4AB1-91F0-8C757110CD7E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27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Look at the answers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638F6-38CC-4AB1-91F0-8C757110CD7E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77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Students put all the countries from the song text into alphabetical order,</a:t>
            </a:r>
            <a:r>
              <a:rPr lang="en-GB" baseline="0" dirty="0" smtClean="0"/>
              <a:t> as they listen to the song again.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638F6-38CC-4AB1-91F0-8C757110CD7E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92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Students put all the countries from the song text into alphabetical order,</a:t>
            </a:r>
            <a:r>
              <a:rPr lang="en-GB" baseline="0" dirty="0" smtClean="0"/>
              <a:t> as they listen to the song again.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638F6-38CC-4AB1-91F0-8C757110CD7E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57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Answers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638F6-38CC-4AB1-91F0-8C757110CD7E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99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EA1B-ACDE-4A44-A351-FE50B0EEE0BA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554B-3B29-4A0B-98A6-AC2C5C2C0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791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EA1B-ACDE-4A44-A351-FE50B0EEE0BA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554B-3B29-4A0B-98A6-AC2C5C2C0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94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EA1B-ACDE-4A44-A351-FE50B0EEE0BA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554B-3B29-4A0B-98A6-AC2C5C2C0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773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EA1B-ACDE-4A44-A351-FE50B0EEE0BA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554B-3B29-4A0B-98A6-AC2C5C2C0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52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EA1B-ACDE-4A44-A351-FE50B0EEE0BA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554B-3B29-4A0B-98A6-AC2C5C2C0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450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EA1B-ACDE-4A44-A351-FE50B0EEE0BA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554B-3B29-4A0B-98A6-AC2C5C2C0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862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EA1B-ACDE-4A44-A351-FE50B0EEE0BA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554B-3B29-4A0B-98A6-AC2C5C2C0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70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EA1B-ACDE-4A44-A351-FE50B0EEE0BA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554B-3B29-4A0B-98A6-AC2C5C2C0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644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EA1B-ACDE-4A44-A351-FE50B0EEE0BA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554B-3B29-4A0B-98A6-AC2C5C2C0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3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EA1B-ACDE-4A44-A351-FE50B0EEE0BA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554B-3B29-4A0B-98A6-AC2C5C2C0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77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EA1B-ACDE-4A44-A351-FE50B0EEE0BA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554B-3B29-4A0B-98A6-AC2C5C2C0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402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1EA1B-ACDE-4A44-A351-FE50B0EEE0BA}" type="datetimeFigureOut">
              <a:rPr lang="en-GB" smtClean="0"/>
              <a:t>25/08/2014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9554B-3B29-4A0B-98A6-AC2C5C2C0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94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737" y="33337"/>
            <a:ext cx="5724525" cy="6791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53926" y="-4577"/>
            <a:ext cx="4351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 smtClean="0">
                <a:solidFill>
                  <a:prstClr val="black"/>
                </a:solidFill>
                <a:latin typeface="AR CENA" panose="02000000000000000000" pitchFamily="2" charset="0"/>
              </a:rPr>
              <a:t>América</a:t>
            </a:r>
            <a:r>
              <a:rPr lang="en-GB" sz="4400" b="1" dirty="0" smtClean="0">
                <a:solidFill>
                  <a:prstClr val="black"/>
                </a:solidFill>
                <a:latin typeface="AR CENA" panose="02000000000000000000" pitchFamily="2" charset="0"/>
              </a:rPr>
              <a:t> Latina</a:t>
            </a:r>
            <a:endParaRPr lang="en-GB" sz="4400" b="1" dirty="0">
              <a:solidFill>
                <a:prstClr val="black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7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75423" y="382239"/>
          <a:ext cx="8601309" cy="6353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141"/>
                <a:gridCol w="3697513"/>
                <a:gridCol w="604633"/>
                <a:gridCol w="3696022"/>
              </a:tblGrid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Argentina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11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anchor="ctr"/>
                </a:tc>
              </a:tr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2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12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anchor="ctr"/>
                </a:tc>
              </a:tr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3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13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anchor="ctr"/>
                </a:tc>
              </a:tr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4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14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anchor="ctr"/>
                </a:tc>
              </a:tr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5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15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anchor="ctr"/>
                </a:tc>
              </a:tr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6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16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</a:tr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7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17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</a:tr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8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18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</a:tr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9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19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Venezuela</a:t>
                      </a:r>
                      <a:endParaRPr lang="en-GB" sz="2400" dirty="0"/>
                    </a:p>
                  </a:txBody>
                  <a:tcPr anchor="ctr"/>
                </a:tc>
              </a:tr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10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03610" y="1092820"/>
            <a:ext cx="324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Bolivia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2198" y="2371490"/>
            <a:ext cx="324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Chile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2198" y="3014541"/>
            <a:ext cx="324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Colombia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3609" y="3657592"/>
            <a:ext cx="324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Costa Rica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2198" y="4300643"/>
            <a:ext cx="324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Cuba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2198" y="4943694"/>
            <a:ext cx="324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Ecuador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2198" y="5586745"/>
            <a:ext cx="324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El Salvador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2198" y="6229796"/>
            <a:ext cx="324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Guatemala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3" y="446031"/>
            <a:ext cx="324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Honduras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4" y="1739590"/>
            <a:ext cx="324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Nicaragua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4" y="2382642"/>
            <a:ext cx="324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Panamá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4" y="3025694"/>
            <a:ext cx="324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Paraguay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4" y="1096538"/>
            <a:ext cx="324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México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4" y="3668745"/>
            <a:ext cx="324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prstClr val="black"/>
                </a:solidFill>
              </a:rPr>
              <a:t>Perú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3" y="4311796"/>
            <a:ext cx="3754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prstClr val="black"/>
                </a:solidFill>
              </a:rPr>
              <a:t>República</a:t>
            </a:r>
            <a:r>
              <a:rPr lang="en-GB" sz="2400" dirty="0" smtClean="0">
                <a:solidFill>
                  <a:prstClr val="black"/>
                </a:solidFill>
              </a:rPr>
              <a:t> </a:t>
            </a:r>
            <a:r>
              <a:rPr lang="en-GB" sz="2400" dirty="0" err="1" smtClean="0">
                <a:solidFill>
                  <a:prstClr val="black"/>
                </a:solidFill>
              </a:rPr>
              <a:t>Dominicana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67095" y="4951125"/>
            <a:ext cx="324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Uruguay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2198" y="1747026"/>
            <a:ext cx="3245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prstClr val="black"/>
                </a:solidFill>
              </a:rPr>
              <a:t>Brasil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6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0570" y="118533"/>
            <a:ext cx="5758822" cy="67394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3926" y="-4577"/>
            <a:ext cx="4351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 smtClean="0">
                <a:solidFill>
                  <a:prstClr val="black"/>
                </a:solidFill>
                <a:latin typeface="AR CENA" panose="02000000000000000000" pitchFamily="2" charset="0"/>
              </a:rPr>
              <a:t>América</a:t>
            </a:r>
            <a:r>
              <a:rPr lang="en-GB" sz="4400" b="1" dirty="0" smtClean="0">
                <a:solidFill>
                  <a:prstClr val="black"/>
                </a:solidFill>
                <a:latin typeface="AR CENA" panose="02000000000000000000" pitchFamily="2" charset="0"/>
              </a:rPr>
              <a:t> Latina</a:t>
            </a:r>
            <a:endParaRPr lang="en-GB" sz="4400" b="1" dirty="0">
              <a:solidFill>
                <a:prstClr val="black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7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949" y="764864"/>
            <a:ext cx="6858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8780"/>
            <a:r>
              <a:rPr lang="es-ES" sz="2000" dirty="0">
                <a:solidFill>
                  <a:srgbClr val="000000"/>
                </a:solidFill>
              </a:rPr>
              <a:t>Desde el Caribe a </a:t>
            </a:r>
            <a:r>
              <a:rPr lang="es-ES" sz="2000" dirty="0" err="1">
                <a:solidFill>
                  <a:srgbClr val="000000"/>
                </a:solidFill>
              </a:rPr>
              <a:t>Soweto</a:t>
            </a:r>
            <a:r>
              <a:rPr lang="es-ES" sz="2000" dirty="0">
                <a:solidFill>
                  <a:srgbClr val="000000"/>
                </a:solidFill>
              </a:rPr>
              <a:t> en África </a:t>
            </a:r>
          </a:p>
          <a:p>
            <a:pPr marR="48780"/>
            <a:r>
              <a:rPr lang="es-ES" sz="2000" dirty="0">
                <a:solidFill>
                  <a:srgbClr val="000000"/>
                </a:solidFill>
              </a:rPr>
              <a:t>va nuestra canción como un saludo, </a:t>
            </a:r>
          </a:p>
          <a:p>
            <a:pPr marR="48780"/>
            <a:r>
              <a:rPr lang="es-ES" sz="2000" dirty="0">
                <a:solidFill>
                  <a:srgbClr val="000000"/>
                </a:solidFill>
              </a:rPr>
              <a:t>para los que defienden su derecho a libertad </a:t>
            </a:r>
          </a:p>
          <a:p>
            <a:pPr marR="48780"/>
            <a:r>
              <a:rPr lang="es-ES" sz="2000" dirty="0">
                <a:solidFill>
                  <a:srgbClr val="000000"/>
                </a:solidFill>
              </a:rPr>
              <a:t>(y) usan la verdad como su escudo. </a:t>
            </a:r>
          </a:p>
          <a:p>
            <a:pPr marR="48780"/>
            <a:r>
              <a:rPr lang="es-ES" sz="2000" dirty="0">
                <a:solidFill>
                  <a:srgbClr val="000000"/>
                </a:solidFill>
              </a:rPr>
              <a:t>No hay bala que mate a la verdad </a:t>
            </a:r>
          </a:p>
          <a:p>
            <a:pPr marR="48780"/>
            <a:r>
              <a:rPr lang="es-ES" sz="2000" dirty="0">
                <a:solidFill>
                  <a:srgbClr val="000000"/>
                </a:solidFill>
              </a:rPr>
              <a:t>cuando la defiende la razón. </a:t>
            </a:r>
          </a:p>
          <a:p>
            <a:pPr marR="48780"/>
            <a:r>
              <a:rPr lang="es-ES" sz="2000" dirty="0">
                <a:solidFill>
                  <a:srgbClr val="000000"/>
                </a:solidFill>
              </a:rPr>
              <a:t>Reunámonos todos para acabar con la maldad. </a:t>
            </a:r>
          </a:p>
          <a:p>
            <a:pPr marR="48780"/>
            <a:r>
              <a:rPr lang="es-ES" sz="2000" dirty="0">
                <a:solidFill>
                  <a:srgbClr val="000000"/>
                </a:solidFill>
              </a:rPr>
              <a:t>Muévete y pon todo el corazón, aquí y allá. </a:t>
            </a:r>
          </a:p>
          <a:p>
            <a:pPr marR="48780"/>
            <a:r>
              <a:rPr lang="es-ES" sz="2000" dirty="0">
                <a:solidFill>
                  <a:srgbClr val="000000"/>
                </a:solidFill>
              </a:rPr>
              <a:t>Todo el mundo busca su comodidad </a:t>
            </a:r>
          </a:p>
          <a:p>
            <a:pPr marR="48780"/>
            <a:r>
              <a:rPr lang="es-ES" sz="2000" dirty="0">
                <a:solidFill>
                  <a:srgbClr val="000000"/>
                </a:solidFill>
              </a:rPr>
              <a:t>y esto ha sido así toda la vida. </a:t>
            </a:r>
          </a:p>
          <a:p>
            <a:pPr marR="48780"/>
            <a:r>
              <a:rPr lang="es-ES" sz="2000" dirty="0">
                <a:solidFill>
                  <a:srgbClr val="000000"/>
                </a:solidFill>
              </a:rPr>
              <a:t>Y el que va delante casi nunca mira atrás </a:t>
            </a:r>
          </a:p>
          <a:p>
            <a:pPr marR="48780"/>
            <a:r>
              <a:rPr lang="es-ES" sz="2000" dirty="0">
                <a:solidFill>
                  <a:srgbClr val="000000"/>
                </a:solidFill>
              </a:rPr>
              <a:t>para ayudar al que lo pida. </a:t>
            </a:r>
          </a:p>
          <a:p>
            <a:pPr marR="48780"/>
            <a:r>
              <a:rPr lang="es-ES" sz="2000" dirty="0">
                <a:solidFill>
                  <a:srgbClr val="000000"/>
                </a:solidFill>
              </a:rPr>
              <a:t>Pero hoy día llega la necesidad de seguir un rumbo diferente. </a:t>
            </a:r>
          </a:p>
          <a:p>
            <a:pPr marR="48780"/>
            <a:r>
              <a:rPr lang="es-ES" sz="2000" dirty="0">
                <a:solidFill>
                  <a:srgbClr val="000000"/>
                </a:solidFill>
              </a:rPr>
              <a:t>Brindarnos la mano para acabar con la maldad, </a:t>
            </a:r>
          </a:p>
          <a:p>
            <a:pPr marR="48780"/>
            <a:r>
              <a:rPr lang="es-ES" sz="2000" dirty="0">
                <a:solidFill>
                  <a:srgbClr val="000000"/>
                </a:solidFill>
              </a:rPr>
              <a:t>depende el futuro de la gente. </a:t>
            </a:r>
          </a:p>
          <a:p>
            <a:pPr marR="48780"/>
            <a:r>
              <a:rPr lang="es-ES" sz="2000" dirty="0">
                <a:solidFill>
                  <a:srgbClr val="000000"/>
                </a:solidFill>
              </a:rPr>
              <a:t>Ay, ay aquí y allá, </a:t>
            </a:r>
          </a:p>
          <a:p>
            <a:pPr marR="48780"/>
            <a:r>
              <a:rPr lang="es-ES" sz="2000" dirty="0">
                <a:solidFill>
                  <a:srgbClr val="000000"/>
                </a:solidFill>
              </a:rPr>
              <a:t>A darnos la mano para acabar con la maldad.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402" y="118533"/>
            <a:ext cx="699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prstClr val="black"/>
                </a:solidFill>
              </a:rPr>
              <a:t>Muévete</a:t>
            </a:r>
            <a:r>
              <a:rPr lang="en-GB" dirty="0" smtClean="0">
                <a:solidFill>
                  <a:prstClr val="black"/>
                </a:solidFill>
              </a:rPr>
              <a:t/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Rubén Blades 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4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ben Blades - Muevete (HQ Audio) - YouTub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420" y="631065"/>
            <a:ext cx="7298028" cy="547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7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175" y="-312529"/>
            <a:ext cx="402101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600" dirty="0">
              <a:solidFill>
                <a:srgbClr val="000000"/>
              </a:solidFill>
            </a:endParaRPr>
          </a:p>
          <a:p>
            <a:pPr marR="48780"/>
            <a:r>
              <a:rPr lang="en-GB" dirty="0" err="1" smtClean="0">
                <a:solidFill>
                  <a:srgbClr val="000000"/>
                </a:solidFill>
              </a:rPr>
              <a:t>Que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avance</a:t>
            </a:r>
            <a:r>
              <a:rPr lang="en-GB" dirty="0">
                <a:solidFill>
                  <a:srgbClr val="000000"/>
                </a:solidFill>
              </a:rPr>
              <a:t> mi </a:t>
            </a:r>
            <a:r>
              <a:rPr lang="en-GB" dirty="0" err="1">
                <a:solidFill>
                  <a:srgbClr val="000000"/>
                </a:solidFill>
              </a:rPr>
              <a:t>gente</a:t>
            </a:r>
            <a:r>
              <a:rPr lang="en-GB" dirty="0">
                <a:solidFill>
                  <a:srgbClr val="000000"/>
                </a:solidFill>
              </a:rPr>
              <a:t>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Mueve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sz="2400" b="1" dirty="0" smtClean="0">
                <a:solidFill>
                  <a:srgbClr val="000000"/>
                </a:solidFill>
              </a:rPr>
              <a:t>P____________, </a:t>
            </a:r>
            <a:endParaRPr lang="en-GB" b="1" dirty="0">
              <a:solidFill>
                <a:srgbClr val="000000"/>
              </a:solidFill>
            </a:endParaRP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Mueve el cuerpo rico con seguridad,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Todo el mundo de frente contra la maldad,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 err="1">
                <a:solidFill>
                  <a:srgbClr val="000000"/>
                </a:solidFill>
              </a:rPr>
              <a:t>Pa</a:t>
            </a:r>
            <a:r>
              <a:rPr lang="es-ES" dirty="0">
                <a:solidFill>
                  <a:srgbClr val="000000"/>
                </a:solidFill>
              </a:rPr>
              <a:t>´ acabar el racismo que hay aquí y allá,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La cantan los niños y mamá y papá.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Por nuestro futuro y el de América,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Lo pide la gente en todas las esquinas,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Ay, muévete </a:t>
            </a:r>
            <a:r>
              <a:rPr lang="es-ES" sz="2400" b="1" dirty="0">
                <a:solidFill>
                  <a:srgbClr val="000000"/>
                </a:solidFill>
              </a:rPr>
              <a:t>México</a:t>
            </a:r>
            <a:r>
              <a:rPr lang="es-ES" dirty="0">
                <a:solidFill>
                  <a:srgbClr val="000000"/>
                </a:solidFill>
              </a:rPr>
              <a:t>, muévete </a:t>
            </a:r>
            <a:r>
              <a:rPr lang="es-ES" sz="2400" b="1" dirty="0" smtClean="0">
                <a:solidFill>
                  <a:srgbClr val="000000"/>
                </a:solidFill>
              </a:rPr>
              <a:t>C______</a:t>
            </a:r>
            <a:r>
              <a:rPr lang="es-ES" dirty="0" smtClean="0">
                <a:solidFill>
                  <a:srgbClr val="000000"/>
                </a:solidFill>
              </a:rPr>
              <a:t>, </a:t>
            </a:r>
            <a:r>
              <a:rPr lang="es-ES" dirty="0">
                <a:solidFill>
                  <a:srgbClr val="000000"/>
                </a:solidFill>
              </a:rPr>
              <a:t>muévete </a:t>
            </a:r>
            <a:r>
              <a:rPr lang="es-ES" sz="2400" b="1" dirty="0">
                <a:solidFill>
                  <a:srgbClr val="000000"/>
                </a:solidFill>
              </a:rPr>
              <a:t>Argentina</a:t>
            </a:r>
            <a:r>
              <a:rPr lang="es-ES" dirty="0">
                <a:solidFill>
                  <a:srgbClr val="000000"/>
                </a:solidFill>
              </a:rPr>
              <a:t>, 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0" y="201769"/>
            <a:ext cx="4572000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Mueve </a:t>
            </a:r>
            <a:r>
              <a:rPr lang="es-ES" sz="2400" b="1" dirty="0" smtClean="0">
                <a:solidFill>
                  <a:srgbClr val="000000"/>
                </a:solidFill>
              </a:rPr>
              <a:t>G_____________, </a:t>
            </a:r>
            <a:r>
              <a:rPr lang="es-ES" sz="2400" b="1" dirty="0">
                <a:solidFill>
                  <a:srgbClr val="000000"/>
                </a:solidFill>
              </a:rPr>
              <a:t>Honduras</a:t>
            </a:r>
            <a:r>
              <a:rPr lang="es-ES" dirty="0">
                <a:solidFill>
                  <a:srgbClr val="000000"/>
                </a:solidFill>
              </a:rPr>
              <a:t>, mueve </a:t>
            </a:r>
            <a:r>
              <a:rPr lang="es-ES" sz="2400" b="1" dirty="0" smtClean="0">
                <a:solidFill>
                  <a:srgbClr val="000000"/>
                </a:solidFill>
              </a:rPr>
              <a:t>C_____ R____</a:t>
            </a:r>
            <a:r>
              <a:rPr lang="es-ES" dirty="0" smtClean="0">
                <a:solidFill>
                  <a:srgbClr val="000000"/>
                </a:solidFill>
              </a:rPr>
              <a:t>, </a:t>
            </a:r>
            <a:endParaRPr lang="es-ES" dirty="0">
              <a:solidFill>
                <a:srgbClr val="000000"/>
              </a:solidFill>
            </a:endParaRP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Mueve </a:t>
            </a:r>
            <a:r>
              <a:rPr lang="es-ES" sz="2400" b="1" dirty="0">
                <a:solidFill>
                  <a:srgbClr val="000000"/>
                </a:solidFill>
              </a:rPr>
              <a:t>Perú</a:t>
            </a:r>
            <a:r>
              <a:rPr lang="es-ES" dirty="0">
                <a:solidFill>
                  <a:srgbClr val="000000"/>
                </a:solidFill>
              </a:rPr>
              <a:t> y por </a:t>
            </a:r>
            <a:r>
              <a:rPr lang="es-ES" sz="2400" b="1" dirty="0" smtClean="0">
                <a:solidFill>
                  <a:srgbClr val="000000"/>
                </a:solidFill>
              </a:rPr>
              <a:t>N__________</a:t>
            </a:r>
            <a:r>
              <a:rPr lang="es-ES" dirty="0" smtClean="0">
                <a:solidFill>
                  <a:srgbClr val="000000"/>
                </a:solidFill>
              </a:rPr>
              <a:t>, </a:t>
            </a:r>
            <a:r>
              <a:rPr lang="es-ES" dirty="0">
                <a:solidFill>
                  <a:srgbClr val="000000"/>
                </a:solidFill>
              </a:rPr>
              <a:t>que hoy te necesita,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Mueve </a:t>
            </a:r>
            <a:r>
              <a:rPr lang="es-ES" sz="2400" b="1" dirty="0">
                <a:solidFill>
                  <a:srgbClr val="000000"/>
                </a:solidFill>
              </a:rPr>
              <a:t>Colombia</a:t>
            </a:r>
            <a:r>
              <a:rPr lang="es-ES" dirty="0">
                <a:solidFill>
                  <a:srgbClr val="000000"/>
                </a:solidFill>
              </a:rPr>
              <a:t>, mueve </a:t>
            </a:r>
            <a:r>
              <a:rPr lang="es-ES" sz="2400" b="1" dirty="0" smtClean="0">
                <a:solidFill>
                  <a:srgbClr val="000000"/>
                </a:solidFill>
              </a:rPr>
              <a:t>E_ S____________</a:t>
            </a:r>
            <a:r>
              <a:rPr lang="es-ES" dirty="0" smtClean="0">
                <a:solidFill>
                  <a:srgbClr val="000000"/>
                </a:solidFill>
              </a:rPr>
              <a:t>, </a:t>
            </a:r>
            <a:endParaRPr lang="es-ES" dirty="0">
              <a:solidFill>
                <a:srgbClr val="000000"/>
              </a:solidFill>
            </a:endParaRP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Muévete </a:t>
            </a:r>
            <a:r>
              <a:rPr lang="es-ES" sz="2400" b="1" dirty="0">
                <a:solidFill>
                  <a:srgbClr val="000000"/>
                </a:solidFill>
              </a:rPr>
              <a:t>Venezuela, </a:t>
            </a:r>
            <a:r>
              <a:rPr lang="es-ES" sz="2400" b="1" dirty="0" smtClean="0">
                <a:solidFill>
                  <a:srgbClr val="000000"/>
                </a:solidFill>
              </a:rPr>
              <a:t>B________, </a:t>
            </a:r>
            <a:r>
              <a:rPr lang="es-ES" dirty="0">
                <a:solidFill>
                  <a:srgbClr val="000000"/>
                </a:solidFill>
              </a:rPr>
              <a:t>avanza </a:t>
            </a:r>
            <a:r>
              <a:rPr lang="es-ES" sz="2400" b="1" dirty="0">
                <a:solidFill>
                  <a:srgbClr val="000000"/>
                </a:solidFill>
              </a:rPr>
              <a:t>Ecuador</a:t>
            </a:r>
            <a:r>
              <a:rPr lang="es-ES" dirty="0">
                <a:solidFill>
                  <a:srgbClr val="000000"/>
                </a:solidFill>
              </a:rPr>
              <a:t>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sz="2400" b="1" dirty="0" smtClean="0">
                <a:solidFill>
                  <a:srgbClr val="000000"/>
                </a:solidFill>
              </a:rPr>
              <a:t>C_______</a:t>
            </a:r>
            <a:r>
              <a:rPr lang="en-GB" dirty="0" smtClean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sz="2400" b="1" dirty="0">
                <a:solidFill>
                  <a:srgbClr val="000000"/>
                </a:solidFill>
              </a:rPr>
              <a:t>Bolivia, </a:t>
            </a:r>
            <a:r>
              <a:rPr lang="en-GB" dirty="0" err="1">
                <a:solidFill>
                  <a:srgbClr val="000000"/>
                </a:solidFill>
              </a:rPr>
              <a:t>mueve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sz="2400" b="1" dirty="0" smtClean="0">
                <a:solidFill>
                  <a:srgbClr val="000000"/>
                </a:solidFill>
              </a:rPr>
              <a:t>P_____________, </a:t>
            </a:r>
            <a:endParaRPr lang="en-GB" b="1" dirty="0">
              <a:solidFill>
                <a:srgbClr val="000000"/>
              </a:solidFill>
            </a:endParaRP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pt-BR" dirty="0">
                <a:solidFill>
                  <a:srgbClr val="000000"/>
                </a:solidFill>
              </a:rPr>
              <a:t>Anda </a:t>
            </a:r>
            <a:r>
              <a:rPr lang="pt-BR" sz="2400" b="1" dirty="0">
                <a:solidFill>
                  <a:srgbClr val="000000"/>
                </a:solidFill>
              </a:rPr>
              <a:t>República Dominicana</a:t>
            </a:r>
            <a:r>
              <a:rPr lang="pt-BR" dirty="0">
                <a:solidFill>
                  <a:srgbClr val="000000"/>
                </a:solidFill>
              </a:rPr>
              <a:t>, camina </a:t>
            </a:r>
            <a:r>
              <a:rPr lang="pt-BR" sz="2400" b="1" dirty="0" smtClean="0">
                <a:solidFill>
                  <a:srgbClr val="000000"/>
                </a:solidFill>
              </a:rPr>
              <a:t>U_____________, </a:t>
            </a:r>
            <a:endParaRPr lang="pt-BR" b="1" dirty="0">
              <a:solidFill>
                <a:srgbClr val="000000"/>
              </a:solidFill>
            </a:endParaRP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0" y="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err="1" smtClean="0">
                <a:solidFill>
                  <a:prstClr val="black"/>
                </a:solidFill>
              </a:rPr>
              <a:t>Alumno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sz="2400" b="1" dirty="0" smtClean="0">
                <a:solidFill>
                  <a:prstClr val="black"/>
                </a:solidFill>
              </a:rPr>
              <a:t>A</a:t>
            </a:r>
            <a:endParaRPr lang="en-GB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64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175" y="-312529"/>
            <a:ext cx="4021017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600" dirty="0">
              <a:solidFill>
                <a:srgbClr val="000000"/>
              </a:solidFill>
            </a:endParaRPr>
          </a:p>
          <a:p>
            <a:pPr marR="48780"/>
            <a:r>
              <a:rPr lang="en-GB" dirty="0" err="1" smtClean="0">
                <a:solidFill>
                  <a:srgbClr val="000000"/>
                </a:solidFill>
              </a:rPr>
              <a:t>Que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avance</a:t>
            </a:r>
            <a:r>
              <a:rPr lang="en-GB" dirty="0">
                <a:solidFill>
                  <a:srgbClr val="000000"/>
                </a:solidFill>
              </a:rPr>
              <a:t> mi </a:t>
            </a:r>
            <a:r>
              <a:rPr lang="en-GB" dirty="0" err="1">
                <a:solidFill>
                  <a:srgbClr val="000000"/>
                </a:solidFill>
              </a:rPr>
              <a:t>gente</a:t>
            </a:r>
            <a:r>
              <a:rPr lang="en-GB" dirty="0">
                <a:solidFill>
                  <a:srgbClr val="000000"/>
                </a:solidFill>
              </a:rPr>
              <a:t>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Mueve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sz="2400" b="1" dirty="0">
                <a:solidFill>
                  <a:srgbClr val="000000"/>
                </a:solidFill>
              </a:rPr>
              <a:t>Panamá, </a:t>
            </a:r>
            <a:endParaRPr lang="en-GB" b="1" dirty="0">
              <a:solidFill>
                <a:srgbClr val="000000"/>
              </a:solidFill>
            </a:endParaRP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Mueve el cuerpo rico con seguridad,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Todo el mundo de frente contra la maldad,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 err="1">
                <a:solidFill>
                  <a:srgbClr val="000000"/>
                </a:solidFill>
              </a:rPr>
              <a:t>Pa</a:t>
            </a:r>
            <a:r>
              <a:rPr lang="es-ES" dirty="0">
                <a:solidFill>
                  <a:srgbClr val="000000"/>
                </a:solidFill>
              </a:rPr>
              <a:t>´ acabar el racismo que hay aquí y allá,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La cantan los niños y mamá y papá.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Por nuestro futuro y el de América,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Lo pide la gente en todas las esquinas,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Ay, muévete </a:t>
            </a:r>
            <a:r>
              <a:rPr lang="es-ES" sz="2400" b="1" dirty="0" smtClean="0">
                <a:solidFill>
                  <a:srgbClr val="000000"/>
                </a:solidFill>
              </a:rPr>
              <a:t>M__________</a:t>
            </a:r>
            <a:r>
              <a:rPr lang="es-ES" dirty="0" smtClean="0">
                <a:solidFill>
                  <a:srgbClr val="000000"/>
                </a:solidFill>
              </a:rPr>
              <a:t>, </a:t>
            </a:r>
            <a:r>
              <a:rPr lang="es-ES" dirty="0">
                <a:solidFill>
                  <a:srgbClr val="000000"/>
                </a:solidFill>
              </a:rPr>
              <a:t>muévete </a:t>
            </a:r>
            <a:r>
              <a:rPr lang="es-ES" sz="2400" b="1" dirty="0">
                <a:solidFill>
                  <a:srgbClr val="000000"/>
                </a:solidFill>
              </a:rPr>
              <a:t>Cuba</a:t>
            </a:r>
            <a:r>
              <a:rPr lang="es-ES" dirty="0">
                <a:solidFill>
                  <a:srgbClr val="000000"/>
                </a:solidFill>
              </a:rPr>
              <a:t>, muévete </a:t>
            </a:r>
            <a:r>
              <a:rPr lang="es-ES" sz="2400" b="1" dirty="0" smtClean="0">
                <a:solidFill>
                  <a:srgbClr val="000000"/>
                </a:solidFill>
              </a:rPr>
              <a:t>A_________________</a:t>
            </a:r>
            <a:r>
              <a:rPr lang="es-ES" dirty="0" smtClean="0">
                <a:solidFill>
                  <a:srgbClr val="000000"/>
                </a:solidFill>
              </a:rPr>
              <a:t>, 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0" y="201769"/>
            <a:ext cx="4572000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Mueve </a:t>
            </a:r>
            <a:r>
              <a:rPr lang="es-ES" sz="2400" b="1" dirty="0">
                <a:solidFill>
                  <a:srgbClr val="000000"/>
                </a:solidFill>
              </a:rPr>
              <a:t>Guatemala, </a:t>
            </a:r>
            <a:r>
              <a:rPr lang="es-ES" sz="2400" b="1" dirty="0" smtClean="0">
                <a:solidFill>
                  <a:srgbClr val="000000"/>
                </a:solidFill>
              </a:rPr>
              <a:t>H__________</a:t>
            </a:r>
            <a:r>
              <a:rPr lang="es-ES" dirty="0" smtClean="0">
                <a:solidFill>
                  <a:srgbClr val="000000"/>
                </a:solidFill>
              </a:rPr>
              <a:t>, </a:t>
            </a:r>
            <a:r>
              <a:rPr lang="es-ES" dirty="0">
                <a:solidFill>
                  <a:srgbClr val="000000"/>
                </a:solidFill>
              </a:rPr>
              <a:t>mueve </a:t>
            </a:r>
            <a:r>
              <a:rPr lang="es-ES" sz="2400" b="1" dirty="0">
                <a:solidFill>
                  <a:srgbClr val="000000"/>
                </a:solidFill>
              </a:rPr>
              <a:t>Costa Rica</a:t>
            </a:r>
            <a:r>
              <a:rPr lang="es-ES" dirty="0">
                <a:solidFill>
                  <a:srgbClr val="000000"/>
                </a:solidFill>
              </a:rPr>
              <a:t>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Mueve </a:t>
            </a:r>
            <a:r>
              <a:rPr lang="es-ES" sz="2400" b="1" dirty="0" smtClean="0">
                <a:solidFill>
                  <a:srgbClr val="000000"/>
                </a:solidFill>
              </a:rPr>
              <a:t>P____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>
                <a:solidFill>
                  <a:srgbClr val="000000"/>
                </a:solidFill>
              </a:rPr>
              <a:t>y por </a:t>
            </a:r>
            <a:r>
              <a:rPr lang="es-ES" sz="2400" b="1" dirty="0">
                <a:solidFill>
                  <a:srgbClr val="000000"/>
                </a:solidFill>
              </a:rPr>
              <a:t>Nicaragua</a:t>
            </a:r>
            <a:r>
              <a:rPr lang="es-ES" dirty="0">
                <a:solidFill>
                  <a:srgbClr val="000000"/>
                </a:solidFill>
              </a:rPr>
              <a:t>, que hoy te necesita,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Mueve </a:t>
            </a:r>
            <a:r>
              <a:rPr lang="es-ES" sz="2400" b="1" dirty="0" smtClean="0">
                <a:solidFill>
                  <a:srgbClr val="000000"/>
                </a:solidFill>
              </a:rPr>
              <a:t>C___________</a:t>
            </a:r>
            <a:r>
              <a:rPr lang="es-ES" dirty="0" smtClean="0">
                <a:solidFill>
                  <a:srgbClr val="000000"/>
                </a:solidFill>
              </a:rPr>
              <a:t>, </a:t>
            </a:r>
            <a:r>
              <a:rPr lang="es-ES" dirty="0">
                <a:solidFill>
                  <a:srgbClr val="000000"/>
                </a:solidFill>
              </a:rPr>
              <a:t>mueve </a:t>
            </a:r>
            <a:r>
              <a:rPr lang="es-ES" sz="2400" b="1" dirty="0">
                <a:solidFill>
                  <a:srgbClr val="000000"/>
                </a:solidFill>
              </a:rPr>
              <a:t>El Salvador</a:t>
            </a:r>
            <a:r>
              <a:rPr lang="es-ES" dirty="0">
                <a:solidFill>
                  <a:srgbClr val="000000"/>
                </a:solidFill>
              </a:rPr>
              <a:t>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</a:rPr>
              <a:t>Muévete </a:t>
            </a:r>
            <a:r>
              <a:rPr lang="es-ES" sz="2400" b="1" dirty="0" smtClean="0">
                <a:solidFill>
                  <a:srgbClr val="000000"/>
                </a:solidFill>
              </a:rPr>
              <a:t>V___________, </a:t>
            </a:r>
            <a:r>
              <a:rPr lang="es-ES" sz="2400" b="1" dirty="0">
                <a:solidFill>
                  <a:srgbClr val="000000"/>
                </a:solidFill>
              </a:rPr>
              <a:t>Brasil, </a:t>
            </a:r>
            <a:r>
              <a:rPr lang="es-ES" dirty="0">
                <a:solidFill>
                  <a:srgbClr val="000000"/>
                </a:solidFill>
              </a:rPr>
              <a:t>avanza </a:t>
            </a:r>
            <a:r>
              <a:rPr lang="es-ES" sz="2400" b="1" dirty="0" smtClean="0">
                <a:solidFill>
                  <a:srgbClr val="000000"/>
                </a:solidFill>
              </a:rPr>
              <a:t>E_____________</a:t>
            </a:r>
            <a:r>
              <a:rPr lang="es-ES" dirty="0" smtClean="0">
                <a:solidFill>
                  <a:srgbClr val="000000"/>
                </a:solidFill>
              </a:rPr>
              <a:t>, </a:t>
            </a:r>
            <a:endParaRPr lang="es-ES" dirty="0">
              <a:solidFill>
                <a:srgbClr val="000000"/>
              </a:solidFill>
            </a:endParaRP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sz="2400" b="1" dirty="0">
                <a:solidFill>
                  <a:srgbClr val="000000"/>
                </a:solidFill>
              </a:rPr>
              <a:t>Chile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sz="2400" b="1" dirty="0" smtClean="0">
                <a:solidFill>
                  <a:srgbClr val="000000"/>
                </a:solidFill>
              </a:rPr>
              <a:t>B_______, </a:t>
            </a:r>
            <a:r>
              <a:rPr lang="en-GB" dirty="0" err="1">
                <a:solidFill>
                  <a:srgbClr val="000000"/>
                </a:solidFill>
              </a:rPr>
              <a:t>mueve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sz="2400" b="1" dirty="0">
                <a:solidFill>
                  <a:srgbClr val="000000"/>
                </a:solidFill>
              </a:rPr>
              <a:t>Paraguay, </a:t>
            </a:r>
            <a:endParaRPr lang="en-GB" b="1" dirty="0">
              <a:solidFill>
                <a:srgbClr val="000000"/>
              </a:solidFill>
            </a:endParaRP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</a:p>
          <a:p>
            <a:pPr marR="48780"/>
            <a:r>
              <a:rPr lang="pt-BR" dirty="0">
                <a:solidFill>
                  <a:srgbClr val="000000"/>
                </a:solidFill>
              </a:rPr>
              <a:t>Anda </a:t>
            </a:r>
            <a:r>
              <a:rPr lang="pt-BR" sz="2400" b="1" dirty="0" smtClean="0">
                <a:solidFill>
                  <a:srgbClr val="000000"/>
                </a:solidFill>
              </a:rPr>
              <a:t>R_________ D___________</a:t>
            </a:r>
            <a:r>
              <a:rPr lang="pt-BR" dirty="0" smtClean="0">
                <a:solidFill>
                  <a:srgbClr val="000000"/>
                </a:solidFill>
              </a:rPr>
              <a:t>, </a:t>
            </a:r>
            <a:r>
              <a:rPr lang="pt-BR" dirty="0">
                <a:solidFill>
                  <a:srgbClr val="000000"/>
                </a:solidFill>
              </a:rPr>
              <a:t>camina </a:t>
            </a:r>
            <a:r>
              <a:rPr lang="pt-BR" sz="2400" b="1" dirty="0">
                <a:solidFill>
                  <a:srgbClr val="000000"/>
                </a:solidFill>
              </a:rPr>
              <a:t>Uruguay, </a:t>
            </a:r>
            <a:endParaRPr lang="pt-BR" b="1" dirty="0">
              <a:solidFill>
                <a:srgbClr val="000000"/>
              </a:solidFill>
            </a:endParaRPr>
          </a:p>
          <a:p>
            <a:pPr marR="48780"/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, </a:t>
            </a:r>
            <a:r>
              <a:rPr lang="en-GB" dirty="0" err="1">
                <a:solidFill>
                  <a:srgbClr val="000000"/>
                </a:solidFill>
              </a:rPr>
              <a:t>muévete</a:t>
            </a:r>
            <a:r>
              <a:rPr lang="en-GB" dirty="0">
                <a:solidFill>
                  <a:srgbClr val="000000"/>
                </a:solidFill>
              </a:rPr>
              <a:t>.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0" y="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err="1" smtClean="0">
                <a:solidFill>
                  <a:prstClr val="black"/>
                </a:solidFill>
              </a:rPr>
              <a:t>Alumno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sz="2400" b="1" dirty="0" smtClean="0">
                <a:solidFill>
                  <a:prstClr val="black"/>
                </a:solidFill>
              </a:rPr>
              <a:t>B</a:t>
            </a:r>
            <a:endParaRPr lang="en-GB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2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175" y="-312529"/>
            <a:ext cx="402101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600" dirty="0">
              <a:solidFill>
                <a:srgbClr val="000000"/>
              </a:solidFill>
              <a:latin typeface="Rockwell" panose="02060603020205020403" pitchFamily="18" charset="0"/>
            </a:endParaRPr>
          </a:p>
          <a:p>
            <a:pPr marR="48780"/>
            <a:r>
              <a:rPr lang="en-GB" dirty="0" err="1" smtClean="0">
                <a:solidFill>
                  <a:srgbClr val="000000"/>
                </a:solidFill>
                <a:latin typeface="Rockwell" panose="02060603020205020403" pitchFamily="18" charset="0"/>
              </a:rPr>
              <a:t>Que</a:t>
            </a:r>
            <a:r>
              <a:rPr lang="en-GB" dirty="0" smtClean="0">
                <a:solidFill>
                  <a:srgbClr val="000000"/>
                </a:solidFill>
                <a:latin typeface="Rockwell" panose="02060603020205020403" pitchFamily="1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avance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 mi </a:t>
            </a:r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gente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Mueve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 </a:t>
            </a:r>
            <a:r>
              <a:rPr lang="en-GB" sz="2400" b="1" dirty="0">
                <a:solidFill>
                  <a:srgbClr val="000000"/>
                </a:solidFill>
                <a:latin typeface="Rockwell" panose="02060603020205020403" pitchFamily="18" charset="0"/>
              </a:rPr>
              <a:t>Panamá, </a:t>
            </a:r>
            <a:endParaRPr lang="en-GB" b="1" dirty="0">
              <a:solidFill>
                <a:srgbClr val="000000"/>
              </a:solidFill>
              <a:latin typeface="Rockwell" panose="02060603020205020403" pitchFamily="18" charset="0"/>
            </a:endParaRPr>
          </a:p>
          <a:p>
            <a:pPr marR="48780"/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Mueve el cuerpo rico con seguridad,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Todo el mundo de frente contra la maldad,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. </a:t>
            </a:r>
          </a:p>
          <a:p>
            <a:pPr marR="48780"/>
            <a:r>
              <a:rPr lang="es-ES" dirty="0" err="1">
                <a:solidFill>
                  <a:srgbClr val="000000"/>
                </a:solidFill>
                <a:latin typeface="Rockwell" panose="02060603020205020403" pitchFamily="18" charset="0"/>
              </a:rPr>
              <a:t>Pa</a:t>
            </a:r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´ acabar el racismo que hay aquí y allá,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La cantan los niños y mamá y papá.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Por nuestro futuro y el de América,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Lo pide la gente en todas las esquinas,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Ay, muévete </a:t>
            </a:r>
            <a:r>
              <a:rPr lang="es-ES" sz="2400" b="1" dirty="0">
                <a:solidFill>
                  <a:srgbClr val="000000"/>
                </a:solidFill>
                <a:latin typeface="Rockwell" panose="02060603020205020403" pitchFamily="18" charset="0"/>
              </a:rPr>
              <a:t>México</a:t>
            </a:r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, muévete </a:t>
            </a:r>
            <a:r>
              <a:rPr lang="es-ES" sz="2400" b="1" dirty="0">
                <a:solidFill>
                  <a:srgbClr val="000000"/>
                </a:solidFill>
                <a:latin typeface="Rockwell" panose="02060603020205020403" pitchFamily="18" charset="0"/>
              </a:rPr>
              <a:t>Cuba</a:t>
            </a:r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, muévete </a:t>
            </a:r>
            <a:r>
              <a:rPr lang="es-ES" sz="2400" b="1" dirty="0">
                <a:solidFill>
                  <a:srgbClr val="000000"/>
                </a:solidFill>
                <a:latin typeface="Rockwell" panose="02060603020205020403" pitchFamily="18" charset="0"/>
              </a:rPr>
              <a:t>Argentina</a:t>
            </a:r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0" y="201769"/>
            <a:ext cx="4572000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pPr marR="48780"/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Mueve </a:t>
            </a:r>
            <a:r>
              <a:rPr lang="es-ES" sz="2400" b="1" dirty="0">
                <a:solidFill>
                  <a:srgbClr val="000000"/>
                </a:solidFill>
                <a:latin typeface="Rockwell" panose="02060603020205020403" pitchFamily="18" charset="0"/>
              </a:rPr>
              <a:t>Guatemala, Honduras</a:t>
            </a:r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, mueve </a:t>
            </a:r>
            <a:r>
              <a:rPr lang="es-ES" sz="2400" b="1" dirty="0">
                <a:solidFill>
                  <a:srgbClr val="000000"/>
                </a:solidFill>
                <a:latin typeface="Rockwell" panose="02060603020205020403" pitchFamily="18" charset="0"/>
              </a:rPr>
              <a:t>Costa Rica</a:t>
            </a:r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Mueve </a:t>
            </a:r>
            <a:r>
              <a:rPr lang="es-ES" sz="2400" b="1" dirty="0">
                <a:solidFill>
                  <a:srgbClr val="000000"/>
                </a:solidFill>
                <a:latin typeface="Rockwell" panose="02060603020205020403" pitchFamily="18" charset="0"/>
              </a:rPr>
              <a:t>Perú</a:t>
            </a:r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 y por </a:t>
            </a:r>
            <a:r>
              <a:rPr lang="es-ES" sz="2400" b="1" dirty="0">
                <a:solidFill>
                  <a:srgbClr val="000000"/>
                </a:solidFill>
                <a:latin typeface="Rockwell" panose="02060603020205020403" pitchFamily="18" charset="0"/>
              </a:rPr>
              <a:t>Nicaragua</a:t>
            </a:r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, que hoy te necesita,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Mueve </a:t>
            </a:r>
            <a:r>
              <a:rPr lang="es-ES" sz="2400" b="1" dirty="0">
                <a:solidFill>
                  <a:srgbClr val="000000"/>
                </a:solidFill>
                <a:latin typeface="Rockwell" panose="02060603020205020403" pitchFamily="18" charset="0"/>
              </a:rPr>
              <a:t>Colombia</a:t>
            </a:r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, mueve </a:t>
            </a:r>
            <a:r>
              <a:rPr lang="es-ES" sz="2400" b="1" dirty="0">
                <a:solidFill>
                  <a:srgbClr val="000000"/>
                </a:solidFill>
                <a:latin typeface="Rockwell" panose="02060603020205020403" pitchFamily="18" charset="0"/>
              </a:rPr>
              <a:t>El Salvador</a:t>
            </a:r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. </a:t>
            </a:r>
          </a:p>
          <a:p>
            <a:pPr marR="48780"/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Muévete </a:t>
            </a:r>
            <a:r>
              <a:rPr lang="es-ES" sz="2400" b="1" dirty="0">
                <a:solidFill>
                  <a:srgbClr val="000000"/>
                </a:solidFill>
                <a:latin typeface="Rockwell" panose="02060603020205020403" pitchFamily="18" charset="0"/>
              </a:rPr>
              <a:t>Venezuela, Brasil, </a:t>
            </a:r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avanza </a:t>
            </a:r>
            <a:r>
              <a:rPr lang="es-ES" sz="2400" b="1" dirty="0">
                <a:solidFill>
                  <a:srgbClr val="000000"/>
                </a:solidFill>
                <a:latin typeface="Rockwell" panose="02060603020205020403" pitchFamily="18" charset="0"/>
              </a:rPr>
              <a:t>Ecuador</a:t>
            </a:r>
            <a:r>
              <a:rPr lang="es-ES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. </a:t>
            </a:r>
          </a:p>
          <a:p>
            <a:pPr marR="48780"/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 </a:t>
            </a:r>
            <a:r>
              <a:rPr lang="en-GB" sz="2400" b="1" dirty="0">
                <a:solidFill>
                  <a:srgbClr val="000000"/>
                </a:solidFill>
                <a:latin typeface="Rockwell" panose="02060603020205020403" pitchFamily="18" charset="0"/>
              </a:rPr>
              <a:t>Chile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 </a:t>
            </a:r>
            <a:r>
              <a:rPr lang="en-GB" sz="2400" b="1" dirty="0">
                <a:solidFill>
                  <a:srgbClr val="000000"/>
                </a:solidFill>
                <a:latin typeface="Rockwell" panose="02060603020205020403" pitchFamily="18" charset="0"/>
              </a:rPr>
              <a:t>Bolivia, </a:t>
            </a:r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mueve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 </a:t>
            </a:r>
            <a:r>
              <a:rPr lang="en-GB" sz="2400" b="1" dirty="0">
                <a:solidFill>
                  <a:srgbClr val="000000"/>
                </a:solidFill>
                <a:latin typeface="Rockwell" panose="02060603020205020403" pitchFamily="18" charset="0"/>
              </a:rPr>
              <a:t>Paraguay, </a:t>
            </a:r>
            <a:endParaRPr lang="en-GB" b="1" dirty="0">
              <a:solidFill>
                <a:srgbClr val="000000"/>
              </a:solidFill>
              <a:latin typeface="Rockwell" panose="02060603020205020403" pitchFamily="18" charset="0"/>
            </a:endParaRPr>
          </a:p>
          <a:p>
            <a:pPr marR="48780"/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. </a:t>
            </a:r>
          </a:p>
          <a:p>
            <a:pPr marR="48780"/>
            <a:r>
              <a:rPr lang="pt-BR" dirty="0">
                <a:solidFill>
                  <a:srgbClr val="000000"/>
                </a:solidFill>
                <a:latin typeface="Rockwell" panose="02060603020205020403" pitchFamily="18" charset="0"/>
              </a:rPr>
              <a:t>Anda </a:t>
            </a:r>
            <a:r>
              <a:rPr lang="pt-BR" sz="2400" b="1" dirty="0">
                <a:solidFill>
                  <a:srgbClr val="000000"/>
                </a:solidFill>
                <a:latin typeface="Rockwell" panose="02060603020205020403" pitchFamily="18" charset="0"/>
              </a:rPr>
              <a:t>República Dominicana</a:t>
            </a:r>
            <a:r>
              <a:rPr lang="pt-BR" dirty="0">
                <a:solidFill>
                  <a:srgbClr val="000000"/>
                </a:solidFill>
                <a:latin typeface="Rockwell" panose="02060603020205020403" pitchFamily="18" charset="0"/>
              </a:rPr>
              <a:t>, camina </a:t>
            </a:r>
            <a:r>
              <a:rPr lang="pt-BR" sz="2400" b="1" dirty="0">
                <a:solidFill>
                  <a:srgbClr val="000000"/>
                </a:solidFill>
                <a:latin typeface="Rockwell" panose="02060603020205020403" pitchFamily="18" charset="0"/>
              </a:rPr>
              <a:t>Uruguay, </a:t>
            </a:r>
            <a:endParaRPr lang="pt-BR" b="1" dirty="0">
              <a:solidFill>
                <a:srgbClr val="000000"/>
              </a:solidFill>
              <a:latin typeface="Rockwell" panose="02060603020205020403" pitchFamily="18" charset="0"/>
            </a:endParaRPr>
          </a:p>
          <a:p>
            <a:pPr marR="48780"/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Rockwell" panose="02060603020205020403" pitchFamily="18" charset="0"/>
              </a:rPr>
              <a:t>muévete</a:t>
            </a:r>
            <a:r>
              <a:rPr lang="en-GB" dirty="0">
                <a:solidFill>
                  <a:srgbClr val="000000"/>
                </a:solidFill>
                <a:latin typeface="Rockwell" panose="02060603020205020403" pitchFamily="18" charset="0"/>
              </a:rPr>
              <a:t>. </a:t>
            </a:r>
            <a:endParaRPr lang="en-GB" dirty="0">
              <a:solidFill>
                <a:prstClr val="black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966" y="98569"/>
            <a:ext cx="888752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prstClr val="black"/>
                </a:solidFill>
              </a:rPr>
              <a:t>Después de </a:t>
            </a:r>
            <a:r>
              <a:rPr lang="es-ES" dirty="0" smtClean="0">
                <a:solidFill>
                  <a:prstClr val="black"/>
                </a:solidFill>
              </a:rPr>
              <a:t>escuchar.</a:t>
            </a:r>
            <a:endParaRPr lang="es-ES" dirty="0">
              <a:solidFill>
                <a:prstClr val="black"/>
              </a:solidFill>
            </a:endParaRPr>
          </a:p>
          <a:p>
            <a:r>
              <a:rPr lang="es-ES" dirty="0">
                <a:solidFill>
                  <a:prstClr val="black"/>
                </a:solidFill>
              </a:rPr>
              <a:t>En parejas. ¿En qué países del mapa se habla español? </a:t>
            </a:r>
            <a:r>
              <a:rPr lang="es-ES" dirty="0" smtClean="0">
                <a:solidFill>
                  <a:prstClr val="black"/>
                </a:solidFill>
              </a:rPr>
              <a:t/>
            </a:r>
            <a:br>
              <a:rPr lang="es-ES" dirty="0" smtClean="0">
                <a:solidFill>
                  <a:prstClr val="black"/>
                </a:solidFill>
              </a:rPr>
            </a:br>
            <a:r>
              <a:rPr lang="es-ES" dirty="0" smtClean="0">
                <a:solidFill>
                  <a:prstClr val="black"/>
                </a:solidFill>
              </a:rPr>
              <a:t>Ponlos </a:t>
            </a:r>
            <a:r>
              <a:rPr lang="es-ES" dirty="0">
                <a:solidFill>
                  <a:prstClr val="black"/>
                </a:solidFill>
              </a:rPr>
              <a:t>en orden alfabético.</a:t>
            </a:r>
          </a:p>
          <a:p>
            <a:r>
              <a:rPr lang="es-ES" dirty="0">
                <a:solidFill>
                  <a:prstClr val="black"/>
                </a:solidFill>
              </a:rPr>
              <a:t>Ej.: -Se habla español en </a:t>
            </a:r>
            <a:r>
              <a:rPr lang="es-ES" sz="2400" b="1" dirty="0">
                <a:solidFill>
                  <a:prstClr val="black"/>
                </a:solidFill>
              </a:rPr>
              <a:t>Argentina.</a:t>
            </a:r>
            <a:endParaRPr lang="es-ES" b="1" dirty="0">
              <a:solidFill>
                <a:prstClr val="black"/>
              </a:solidFill>
            </a:endParaRPr>
          </a:p>
          <a:p>
            <a:r>
              <a:rPr lang="es-ES" dirty="0">
                <a:solidFill>
                  <a:prstClr val="black"/>
                </a:solidFill>
              </a:rPr>
              <a:t>•Sí, y en </a:t>
            </a:r>
            <a:r>
              <a:rPr lang="es-ES" sz="2400" b="1" dirty="0" smtClean="0">
                <a:solidFill>
                  <a:prstClr val="black"/>
                </a:solidFill>
              </a:rPr>
              <a:t>Bolivia</a:t>
            </a:r>
            <a:r>
              <a:rPr lang="es-ES" dirty="0" smtClean="0">
                <a:solidFill>
                  <a:prstClr val="black"/>
                </a:solidFill>
              </a:rPr>
              <a:t> </a:t>
            </a:r>
            <a:r>
              <a:rPr lang="es-ES" dirty="0">
                <a:solidFill>
                  <a:prstClr val="black"/>
                </a:solidFill>
              </a:rPr>
              <a:t>también.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8966" y="2196119"/>
            <a:ext cx="1925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prstClr val="black"/>
                </a:solidFill>
              </a:rPr>
              <a:t>1 Argentina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966" y="2631676"/>
            <a:ext cx="1505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prstClr val="black"/>
                </a:solidFill>
              </a:rPr>
              <a:t>2 Bolivia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966" y="3093341"/>
            <a:ext cx="1338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prstClr val="black"/>
                </a:solidFill>
              </a:rPr>
              <a:t>3 Brasil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386" y="3555006"/>
            <a:ext cx="950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prstClr val="black"/>
                </a:solidFill>
              </a:rPr>
              <a:t>4 ???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386" y="6252105"/>
            <a:ext cx="21204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prstClr val="black"/>
                </a:solidFill>
              </a:rPr>
              <a:t>19 Venezuela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8368" y="3941578"/>
            <a:ext cx="950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prstClr val="black"/>
                </a:solidFill>
              </a:rPr>
              <a:t>5 ???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78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375423" y="382239"/>
          <a:ext cx="8601309" cy="6353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141"/>
                <a:gridCol w="3697513"/>
                <a:gridCol w="604633"/>
                <a:gridCol w="3696022"/>
              </a:tblGrid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Argentina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11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anchor="ctr"/>
                </a:tc>
              </a:tr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2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12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anchor="ctr"/>
                </a:tc>
              </a:tr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3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13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anchor="ctr"/>
                </a:tc>
              </a:tr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4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14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anchor="ctr"/>
                </a:tc>
              </a:tr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5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15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anchor="ctr"/>
                </a:tc>
              </a:tr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6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16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</a:tr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7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17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</a:tr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8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18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</a:tr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9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19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Venezuela</a:t>
                      </a:r>
                      <a:endParaRPr lang="en-GB" sz="2400" dirty="0"/>
                    </a:p>
                  </a:txBody>
                  <a:tcPr anchor="ctr"/>
                </a:tc>
              </a:tr>
              <a:tr h="63531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10</a:t>
                      </a:r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11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908</Words>
  <Application>Microsoft Office PowerPoint</Application>
  <PresentationFormat>On-screen Show (4:3)</PresentationFormat>
  <Paragraphs>199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 CENA</vt:lpstr>
      <vt:lpstr>Arial</vt:lpstr>
      <vt:lpstr>Calibri</vt:lpstr>
      <vt:lpstr>Calibri Light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55WD</cp:lastModifiedBy>
  <cp:revision>1</cp:revision>
  <dcterms:created xsi:type="dcterms:W3CDTF">2014-08-25T18:02:34Z</dcterms:created>
  <dcterms:modified xsi:type="dcterms:W3CDTF">2014-08-25T18:03:23Z</dcterms:modified>
</cp:coreProperties>
</file>