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D11FDA-E218-4A28-AAC5-C280E08541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37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045C6-2629-4FC3-AE0E-A79A4EA69EB8}" type="slidenum">
              <a:rPr lang="en-GB"/>
              <a:pPr/>
              <a:t>14</a:t>
            </a:fld>
            <a:endParaRPr lang="en-GB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/>
              <a:t>¡Elige la frase correcta! = Choose the correct answer.</a:t>
            </a:r>
          </a:p>
          <a:p>
            <a:r>
              <a:rPr lang="en-GB"/>
              <a:t>Click on the sentences to hear them pronounced. Click anywhere else on the screen for the answer to appear.</a:t>
            </a:r>
          </a:p>
        </p:txBody>
      </p:sp>
    </p:spTree>
    <p:extLst>
      <p:ext uri="{BB962C8B-B14F-4D97-AF65-F5344CB8AC3E}">
        <p14:creationId xmlns:p14="http://schemas.microsoft.com/office/powerpoint/2010/main" val="407676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6255E-0C50-4102-A94D-185E6B5854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9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80CB0-FF14-4C9A-AD86-F8D8502F47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8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58324-9405-460E-B11C-48CB777956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552EB-3A39-491B-AEBF-79CB029164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6864D-96B5-4939-8437-40F3416E78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2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A105-8326-434C-A08F-0E653C519C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3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CC113-17B4-482D-AB95-83C586013F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2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78BE4-0BEB-48D0-98D8-B1D8F2ECB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3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4870-90ED-46F9-8A8F-15DAE0AB2E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6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1B9BB-74CB-4821-ABD1-73601EB5DF7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9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1FE56-95F9-4907-A7B6-2BA8462C82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2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6F468-175D-420D-9653-82FB6717FC0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image" Target="../media/image14.png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image" Target="../media/image15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7" Type="http://schemas.openxmlformats.org/officeDocument/2006/relationships/image" Target="../media/image16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0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an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-171450"/>
            <a:ext cx="6911975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AutoShape 5">
            <a:hlinkClick r:id="" action="ppaction://noaction" highlightClick="1">
              <a:snd r:embed="rId3" name="1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163"/>
            <a:ext cx="7632700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AutoShape 3">
            <a:hlinkClick r:id="" action="ppaction://noaction" highlightClick="1">
              <a:snd r:embed="rId3" name="10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an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100013"/>
            <a:ext cx="7561262" cy="70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3">
            <a:hlinkClick r:id="" action="ppaction://noaction" highlightClick="1">
              <a:snd r:embed="rId3" name="11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-100013"/>
            <a:ext cx="6985000" cy="67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AutoShape 3">
            <a:hlinkClick r:id="" action="ppaction://noaction" highlightClick="1">
              <a:snd r:embed="rId3" name="12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scan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665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6" name="AutoShape 22">
            <a:hlinkClick r:id="" action="ppaction://noaction" highlightClick="1">
              <a:snd r:embed="rId3" name="13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693863"/>
            <a:ext cx="50673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>
            <a:hlinkClick r:id="" action="ppaction://noaction">
              <a:snd r:embed="rId4" name="1f.wav"/>
            </a:hlinkClick>
          </p:cNvPr>
          <p:cNvSpPr txBox="1">
            <a:spLocks noChangeArrowheads="1"/>
          </p:cNvSpPr>
          <p:nvPr/>
        </p:nvSpPr>
        <p:spPr bwMode="auto">
          <a:xfrm>
            <a:off x="5221288" y="1458913"/>
            <a:ext cx="3671887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La camiseta es amarillo.</a:t>
            </a:r>
          </a:p>
        </p:txBody>
      </p:sp>
      <p:sp>
        <p:nvSpPr>
          <p:cNvPr id="16390" name="Text Box 6">
            <a:hlinkClick r:id="" action="ppaction://noaction">
              <a:snd r:embed="rId5" name="2t.wav"/>
            </a:hlinkClick>
          </p:cNvPr>
          <p:cNvSpPr txBox="1">
            <a:spLocks noChangeArrowheads="1"/>
          </p:cNvSpPr>
          <p:nvPr/>
        </p:nvSpPr>
        <p:spPr bwMode="auto">
          <a:xfrm>
            <a:off x="5219700" y="2324100"/>
            <a:ext cx="367188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La camiseta es amarilla.</a:t>
            </a:r>
          </a:p>
        </p:txBody>
      </p:sp>
      <p:sp>
        <p:nvSpPr>
          <p:cNvPr id="16391" name="Text Box 7">
            <a:hlinkClick r:id="" action="ppaction://noaction">
              <a:snd r:embed="rId6" name="3f.wav"/>
            </a:hlinkClick>
          </p:cNvPr>
          <p:cNvSpPr txBox="1">
            <a:spLocks noChangeArrowheads="1"/>
          </p:cNvSpPr>
          <p:nvPr/>
        </p:nvSpPr>
        <p:spPr bwMode="auto">
          <a:xfrm>
            <a:off x="5219700" y="3187700"/>
            <a:ext cx="367188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La camiseta es amarillos.</a:t>
            </a:r>
          </a:p>
        </p:txBody>
      </p:sp>
      <p:sp>
        <p:nvSpPr>
          <p:cNvPr id="16392" name="Text Box 8">
            <a:hlinkClick r:id="" action="ppaction://noaction">
              <a:snd r:embed="rId7" name="4f.wav"/>
            </a:hlinkClick>
          </p:cNvPr>
          <p:cNvSpPr txBox="1">
            <a:spLocks noChangeArrowheads="1"/>
          </p:cNvSpPr>
          <p:nvPr/>
        </p:nvSpPr>
        <p:spPr bwMode="auto">
          <a:xfrm>
            <a:off x="5219700" y="4051300"/>
            <a:ext cx="367188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La camiseta es amarillas.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643438" y="141287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a.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643438" y="23241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b.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643438" y="325913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c.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643438" y="40513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d.</a:t>
            </a:r>
          </a:p>
        </p:txBody>
      </p:sp>
      <p:sp>
        <p:nvSpPr>
          <p:cNvPr id="16397" name="Text Box 13">
            <a:hlinkClick r:id="" action="ppaction://noaction">
              <a:snd r:embed="rId8" name="elige.wav"/>
            </a:hlinkClick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321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cs typeface="Arial" panose="020B0604020202020204" pitchFamily="34" charset="0"/>
              </a:rPr>
              <a:t>¡</a:t>
            </a:r>
            <a:r>
              <a:rPr lang="en-GB" sz="2800" b="1"/>
              <a:t>Elige la frase correcta!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219700" y="1989138"/>
            <a:ext cx="36718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La camiseta</a:t>
            </a:r>
            <a:r>
              <a:rPr lang="en-GB" sz="2400">
                <a:solidFill>
                  <a:schemeClr val="bg1"/>
                </a:solidFill>
              </a:rPr>
              <a:t> </a:t>
            </a:r>
            <a:r>
              <a:rPr lang="en-GB" sz="2400"/>
              <a:t>es amarill</a:t>
            </a:r>
            <a:r>
              <a:rPr lang="en-GB" sz="2400">
                <a:solidFill>
                  <a:srgbClr val="FF0000"/>
                </a:solidFill>
              </a:rPr>
              <a:t>a</a:t>
            </a:r>
            <a:r>
              <a:rPr lang="en-GB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hlinkClick r:id="" action="ppaction://noaction">
              <a:snd r:embed="rId2" name="af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1458913"/>
            <a:ext cx="3959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Los pantalones son roja.</a:t>
            </a:r>
          </a:p>
        </p:txBody>
      </p:sp>
      <p:sp>
        <p:nvSpPr>
          <p:cNvPr id="18436" name="Text Box 4">
            <a:hlinkClick r:id="" action="ppaction://noaction">
              <a:snd r:embed="rId3" name="bf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2324100"/>
            <a:ext cx="3959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Los pantalones son rojas.</a:t>
            </a:r>
          </a:p>
        </p:txBody>
      </p:sp>
      <p:sp>
        <p:nvSpPr>
          <p:cNvPr id="18437" name="Text Box 5">
            <a:hlinkClick r:id="" action="ppaction://noaction">
              <a:snd r:embed="rId4" name="ct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3187700"/>
            <a:ext cx="3959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Los pantalones son rojos.</a:t>
            </a:r>
          </a:p>
        </p:txBody>
      </p:sp>
      <p:sp>
        <p:nvSpPr>
          <p:cNvPr id="18438" name="Text Box 6">
            <a:hlinkClick r:id="" action="ppaction://noaction">
              <a:snd r:embed="rId5" name="df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4051300"/>
            <a:ext cx="39909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Los pantalones son rojo.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284663" y="141287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a.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284663" y="23241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b.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84663" y="325913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c.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284663" y="40513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d.</a:t>
            </a:r>
          </a:p>
        </p:txBody>
      </p:sp>
      <p:sp>
        <p:nvSpPr>
          <p:cNvPr id="18443" name="Text Box 11">
            <a:hlinkClick r:id="" action="ppaction://noaction">
              <a:snd r:embed="rId6" name="elige.wav"/>
            </a:hlinkClick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321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cs typeface="Arial" panose="020B0604020202020204" pitchFamily="34" charset="0"/>
              </a:rPr>
              <a:t>¡</a:t>
            </a:r>
            <a:r>
              <a:rPr lang="en-GB" sz="2800" b="1"/>
              <a:t>Elige la frase correcta!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38195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716463" y="2781300"/>
            <a:ext cx="3959225" cy="457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Los pantalones </a:t>
            </a:r>
            <a:r>
              <a:rPr lang="en-GB" sz="2400"/>
              <a:t>son roj</a:t>
            </a:r>
            <a:r>
              <a:rPr lang="en-GB" sz="2400">
                <a:solidFill>
                  <a:schemeClr val="accent2"/>
                </a:solidFill>
              </a:rPr>
              <a:t>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hlinkClick r:id="" action="ppaction://noaction">
              <a:snd r:embed="rId2" name="vaf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1458913"/>
            <a:ext cx="3959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Los zapatos son verdes.</a:t>
            </a:r>
          </a:p>
        </p:txBody>
      </p:sp>
      <p:sp>
        <p:nvSpPr>
          <p:cNvPr id="19459" name="Text Box 3">
            <a:hlinkClick r:id="" action="ppaction://noaction">
              <a:snd r:embed="rId3" name="v2f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2324100"/>
            <a:ext cx="3959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Los zapatos son verde.</a:t>
            </a:r>
          </a:p>
        </p:txBody>
      </p:sp>
      <p:sp>
        <p:nvSpPr>
          <p:cNvPr id="19460" name="Text Box 4">
            <a:hlinkClick r:id="" action="ppaction://noaction">
              <a:snd r:embed="rId4" name="v3f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3187700"/>
            <a:ext cx="3959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Los zapatos son azul.</a:t>
            </a:r>
          </a:p>
        </p:txBody>
      </p:sp>
      <p:sp>
        <p:nvSpPr>
          <p:cNvPr id="19461" name="Text Box 5">
            <a:hlinkClick r:id="" action="ppaction://noaction">
              <a:snd r:embed="rId5" name="v4t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4051300"/>
            <a:ext cx="39909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Los zapatos son azules.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284663" y="141287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a.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284663" y="23241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b.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284663" y="325913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c.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284663" y="40513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d.</a:t>
            </a:r>
          </a:p>
        </p:txBody>
      </p:sp>
      <p:sp>
        <p:nvSpPr>
          <p:cNvPr id="19466" name="Text Box 10">
            <a:hlinkClick r:id="" action="ppaction://noaction">
              <a:snd r:embed="rId6" name="elige.wav"/>
            </a:hlinkClick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321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cs typeface="Arial" panose="020B0604020202020204" pitchFamily="34" charset="0"/>
              </a:rPr>
              <a:t>¡</a:t>
            </a:r>
            <a:r>
              <a:rPr lang="en-GB" sz="2800" b="1"/>
              <a:t>Elige la frase correcta!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706938" y="3644900"/>
            <a:ext cx="4029075" cy="457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Los zapatos </a:t>
            </a:r>
            <a:r>
              <a:rPr lang="en-GB" sz="2400"/>
              <a:t>son azul</a:t>
            </a:r>
            <a:r>
              <a:rPr lang="en-GB" sz="2400">
                <a:solidFill>
                  <a:schemeClr val="accent2"/>
                </a:solidFill>
              </a:rPr>
              <a:t>es.</a:t>
            </a:r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5175"/>
            <a:ext cx="4432301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471488"/>
            <a:ext cx="5953126" cy="61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>
            <a:hlinkClick r:id="" action="ppaction://noaction">
              <a:snd r:embed="rId3" name="medias.wav"/>
            </a:hlinkClick>
          </p:cNvPr>
          <p:cNvSpPr txBox="1">
            <a:spLocks noChangeArrowheads="1"/>
          </p:cNvSpPr>
          <p:nvPr/>
        </p:nvSpPr>
        <p:spPr bwMode="auto">
          <a:xfrm>
            <a:off x="5219700" y="1916113"/>
            <a:ext cx="3744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Las medias son …</a:t>
            </a:r>
          </a:p>
        </p:txBody>
      </p:sp>
      <p:sp>
        <p:nvSpPr>
          <p:cNvPr id="17416" name="Text Box 8">
            <a:hlinkClick r:id="" action="ppaction://noaction">
              <a:snd r:embed="rId4" name="rojas.wav"/>
            </a:hlinkClick>
          </p:cNvPr>
          <p:cNvSpPr txBox="1">
            <a:spLocks noChangeArrowheads="1"/>
          </p:cNvSpPr>
          <p:nvPr/>
        </p:nvSpPr>
        <p:spPr bwMode="auto">
          <a:xfrm>
            <a:off x="6156325" y="2605088"/>
            <a:ext cx="16557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/>
              <a:t>rojas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5433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>
            <a:hlinkClick r:id="" action="ppaction://noaction">
              <a:snd r:embed="rId3" name="cami.wav"/>
            </a:hlinkClick>
          </p:cNvPr>
          <p:cNvSpPr txBox="1">
            <a:spLocks noChangeArrowheads="1"/>
          </p:cNvSpPr>
          <p:nvPr/>
        </p:nvSpPr>
        <p:spPr bwMode="auto">
          <a:xfrm>
            <a:off x="4211638" y="2633663"/>
            <a:ext cx="3744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La camiseta es …</a:t>
            </a:r>
          </a:p>
        </p:txBody>
      </p:sp>
      <p:sp>
        <p:nvSpPr>
          <p:cNvPr id="20486" name="Text Box 6">
            <a:hlinkClick r:id="" action="ppaction://noaction">
              <a:snd r:embed="rId4" name="azul.wav"/>
            </a:hlinkClick>
          </p:cNvPr>
          <p:cNvSpPr txBox="1">
            <a:spLocks noChangeArrowheads="1"/>
          </p:cNvSpPr>
          <p:nvPr/>
        </p:nvSpPr>
        <p:spPr bwMode="auto">
          <a:xfrm>
            <a:off x="5651500" y="3284538"/>
            <a:ext cx="16557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/>
              <a:t>azul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733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hlinkClick r:id="" action="ppaction://noaction">
              <a:snd r:embed="rId3" name="zapatos.wav"/>
            </a:hlinkClick>
          </p:cNvPr>
          <p:cNvSpPr txBox="1">
            <a:spLocks noChangeArrowheads="1"/>
          </p:cNvSpPr>
          <p:nvPr/>
        </p:nvSpPr>
        <p:spPr bwMode="auto">
          <a:xfrm>
            <a:off x="4211638" y="2633663"/>
            <a:ext cx="3744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Los zapatos son …</a:t>
            </a:r>
          </a:p>
        </p:txBody>
      </p:sp>
      <p:sp>
        <p:nvSpPr>
          <p:cNvPr id="21510" name="Text Box 6">
            <a:hlinkClick r:id="" action="ppaction://noaction">
              <a:snd r:embed="rId4" name="amarillos.wav"/>
            </a:hlinkClick>
          </p:cNvPr>
          <p:cNvSpPr txBox="1">
            <a:spLocks noChangeArrowheads="1"/>
          </p:cNvSpPr>
          <p:nvPr/>
        </p:nvSpPr>
        <p:spPr bwMode="auto">
          <a:xfrm>
            <a:off x="5651500" y="3284538"/>
            <a:ext cx="2952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/>
              <a:t>amarillos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scan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431" r="1405" b="1431"/>
          <a:stretch>
            <a:fillRect/>
          </a:stretch>
        </p:blipFill>
        <p:spPr bwMode="auto">
          <a:xfrm>
            <a:off x="1216025" y="192088"/>
            <a:ext cx="6784975" cy="657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AutoShape 5">
            <a:hlinkClick r:id="" action="ppaction://noaction" highlightClick="1">
              <a:snd r:embed="rId3" name="2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403350" y="5516563"/>
            <a:ext cx="55451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Los zapatos son _____________</a:t>
            </a:r>
          </a:p>
          <a:p>
            <a:pPr>
              <a:spcBef>
                <a:spcPct val="50000"/>
              </a:spcBef>
            </a:pPr>
            <a:r>
              <a:rPr lang="en-GB" sz="2400"/>
              <a:t>y _____________.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27088" y="4581525"/>
            <a:ext cx="554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Los pantalones son _____________.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188913"/>
            <a:ext cx="4149725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114425" y="2708275"/>
            <a:ext cx="55451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La camiseta es _____________</a:t>
            </a:r>
          </a:p>
          <a:p>
            <a:pPr>
              <a:spcBef>
                <a:spcPct val="50000"/>
              </a:spcBef>
            </a:pPr>
            <a:r>
              <a:rPr lang="en-GB" sz="2400"/>
              <a:t>y ____________.</a:t>
            </a:r>
          </a:p>
        </p:txBody>
      </p:sp>
      <p:sp>
        <p:nvSpPr>
          <p:cNvPr id="22540" name="Text Box 12">
            <a:hlinkClick r:id="" action="ppaction://noaction">
              <a:snd r:embed="rId3" name="des.wav"/>
            </a:hlinkClick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3600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cs typeface="Arial" panose="020B0604020202020204" pitchFamily="34" charset="0"/>
              </a:rPr>
              <a:t>¡Describe Charlie!</a:t>
            </a:r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1187450" y="2684463"/>
            <a:ext cx="4464050" cy="985837"/>
            <a:chOff x="748" y="1691"/>
            <a:chExt cx="2812" cy="621"/>
          </a:xfrm>
        </p:grpSpPr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1973" y="1691"/>
              <a:ext cx="15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verde</a:t>
              </a: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748" y="2024"/>
              <a:ext cx="15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blanca</a:t>
              </a:r>
            </a:p>
          </p:txBody>
        </p:sp>
      </p:grp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492500" y="4546600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azules</a:t>
            </a:r>
          </a:p>
        </p:txBody>
      </p:sp>
      <p:grpSp>
        <p:nvGrpSpPr>
          <p:cNvPr id="22547" name="Group 19"/>
          <p:cNvGrpSpPr>
            <a:grpSpLocks/>
          </p:cNvGrpSpPr>
          <p:nvPr/>
        </p:nvGrpSpPr>
        <p:grpSpPr bwMode="auto">
          <a:xfrm>
            <a:off x="1619250" y="5492750"/>
            <a:ext cx="4464050" cy="985838"/>
            <a:chOff x="1020" y="3460"/>
            <a:chExt cx="2812" cy="621"/>
          </a:xfrm>
        </p:grpSpPr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2245" y="3460"/>
              <a:ext cx="15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azules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1020" y="3793"/>
              <a:ext cx="15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blancos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n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-315913"/>
            <a:ext cx="8375650" cy="84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AutoShape 3">
            <a:hlinkClick r:id="" action="ppaction://noaction" highlightClick="1">
              <a:snd r:embed="rId3" name="3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an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71463"/>
            <a:ext cx="6753225" cy="751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5">
            <a:hlinkClick r:id="" action="ppaction://noaction" highlightClick="1">
              <a:snd r:embed="rId3" name="4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an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0"/>
            <a:ext cx="7069138" cy="71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AutoShape 3">
            <a:hlinkClick r:id="" action="ppaction://noaction" highlightClick="1">
              <a:snd r:embed="rId3" name="5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can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-242888"/>
            <a:ext cx="7308850" cy="74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AutoShape 3">
            <a:hlinkClick r:id="" action="ppaction://noaction" highlightClick="1">
              <a:snd r:embed="rId3" name="6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242888"/>
            <a:ext cx="7380288" cy="784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AutoShape 3">
            <a:hlinkClick r:id="" action="ppaction://noaction" highlightClick="1">
              <a:snd r:embed="rId3" name="7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67691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AutoShape 3">
            <a:hlinkClick r:id="" action="ppaction://noaction" highlightClick="1">
              <a:snd r:embed="rId3" name="8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an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990600"/>
            <a:ext cx="74803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AutoShape 3">
            <a:hlinkClick r:id="" action="ppaction://noaction" highlightClick="1">
              <a:snd r:embed="rId3" name="9.wav"/>
            </a:hlinkClick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Sound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191</Words>
  <Application>Microsoft Office PowerPoint</Application>
  <PresentationFormat>On-screen Show (4:3)</PresentationFormat>
  <Paragraphs>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55WD</cp:lastModifiedBy>
  <cp:revision>28</cp:revision>
  <dcterms:created xsi:type="dcterms:W3CDTF">2008-04-11T12:07:06Z</dcterms:created>
  <dcterms:modified xsi:type="dcterms:W3CDTF">2014-08-09T16:27:41Z</dcterms:modified>
</cp:coreProperties>
</file>