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5" r:id="rId2"/>
    <p:sldId id="262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121" autoAdjust="0"/>
  </p:normalViewPr>
  <p:slideViewPr>
    <p:cSldViewPr snapToGrid="0">
      <p:cViewPr varScale="1">
        <p:scale>
          <a:sx n="72" d="100"/>
          <a:sy n="72" d="100"/>
        </p:scale>
        <p:origin x="26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2B06ED-CC9F-4A21-84BA-53C7ACB87C95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D056AF-F3B4-45EF-A6E7-70518DDF3B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050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 and practise the names of these 6 festivals and see if pupils can suggest what they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56AF-F3B4-45EF-A6E7-70518DDF3B8C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78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Model</a:t>
            </a:r>
            <a:r>
              <a:rPr lang="en-GB" baseline="0" dirty="0"/>
              <a:t> full sentence answers </a:t>
            </a:r>
            <a:endParaRPr lang="en-GB" dirty="0"/>
          </a:p>
          <a:p>
            <a:pPr marL="228600" indent="-228600">
              <a:buAutoNum type="arabicPeriod"/>
            </a:pPr>
            <a:endParaRPr lang="en-GB" dirty="0"/>
          </a:p>
          <a:p>
            <a:pPr marL="228600" indent="-228600">
              <a:buAutoNum type="arabicPeriod"/>
            </a:pPr>
            <a:r>
              <a:rPr lang="en-GB" dirty="0" err="1"/>
              <a:t>Pâques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mars/</a:t>
            </a:r>
            <a:r>
              <a:rPr lang="en-GB" dirty="0" err="1"/>
              <a:t>avril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r>
              <a:rPr lang="en-GB" dirty="0"/>
              <a:t>la jour de </a:t>
            </a:r>
            <a:r>
              <a:rPr lang="en-GB" dirty="0" err="1"/>
              <a:t>l’an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décembre</a:t>
            </a:r>
            <a:r>
              <a:rPr lang="en-GB" dirty="0"/>
              <a:t>/</a:t>
            </a:r>
            <a:r>
              <a:rPr lang="en-GB" dirty="0" err="1"/>
              <a:t>janvier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la fête </a:t>
            </a:r>
            <a:r>
              <a:rPr lang="en-GB" dirty="0" err="1"/>
              <a:t>nationale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juillet</a:t>
            </a:r>
            <a:endParaRPr lang="en-GB" dirty="0"/>
          </a:p>
          <a:p>
            <a:pPr marL="228600" indent="-228600">
              <a:buAutoNum type="arabicPeriod"/>
            </a:pPr>
            <a:r>
              <a:rPr lang="en-GB" dirty="0"/>
              <a:t>le premier</a:t>
            </a:r>
            <a:r>
              <a:rPr lang="en-GB" baseline="0" dirty="0"/>
              <a:t> </a:t>
            </a:r>
            <a:r>
              <a:rPr lang="en-GB" baseline="0" dirty="0" err="1"/>
              <a:t>avril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avril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le jour de </a:t>
            </a:r>
            <a:r>
              <a:rPr lang="en-GB" baseline="0" dirty="0" err="1"/>
              <a:t>l’Armistice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novembre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le </a:t>
            </a:r>
            <a:r>
              <a:rPr lang="en-GB" baseline="0" dirty="0" err="1"/>
              <a:t>mardi</a:t>
            </a:r>
            <a:r>
              <a:rPr lang="en-GB" baseline="0" dirty="0"/>
              <a:t> </a:t>
            </a:r>
            <a:r>
              <a:rPr lang="en-GB" baseline="0" dirty="0" err="1"/>
              <a:t>gras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février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56AF-F3B4-45EF-A6E7-70518DDF3B8C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609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 work them out in pairs and then volunteer answers, reading aloud from the text. To check the answers off, a small version of the festival</a:t>
            </a:r>
            <a:r>
              <a:rPr lang="en-GB" baseline="0" dirty="0"/>
              <a:t> image appears on each click, next to the correct sentence (this will cue the oral activity to follow).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Then the whole</a:t>
            </a:r>
            <a:r>
              <a:rPr lang="en-GB" baseline="0" dirty="0"/>
              <a:t> class practises, with the teacher starting off the phrase (in jumbled order) and the pupils finishing it chorally.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56AF-F3B4-45EF-A6E7-70518DDF3B8C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4260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Pupils try</a:t>
            </a:r>
            <a:r>
              <a:rPr lang="en-GB" baseline="0" dirty="0"/>
              <a:t> to create sentences, taking one element from 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56AF-F3B4-45EF-A6E7-70518DDF3B8C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582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267C-F646-4F68-B4C4-054DB1F4F568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5EFAC-A050-4EB3-AEFF-0CC65FB64E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043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BAA7-FBC3-4777-B632-2BF8D90CEA41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49A98-46A5-4708-B5E9-8225FAFE7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446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3F37-E750-4718-A0B8-F0A1678E50C0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EC6B3-DE30-4488-8DCC-6E194114F6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8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97859-68EE-4070-B69F-0C1C80F607A7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D5D1F-0121-4593-B583-94BCDE21B3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30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D0F19-CBDB-4729-81AD-7E97CBFE7F1A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A6B8C-4CC1-435A-AC15-EA7157D543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37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55A6-62BE-413C-B80D-E848571A14F1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4ECA9-F28F-4A16-9E47-6C2C372ACF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978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4044-9004-4DB8-A773-A40A5858FD6A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F9910-BEFB-41CA-848F-CD72D2208E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120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30BC-687F-4DF3-B46C-C28426378351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B436F-275C-4B1D-B132-C39F5F617D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48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2801-7559-45CD-94FE-0B894A76283F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FE857-5E54-42F4-BEC7-D545785C96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113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15E2-16AF-4998-AE1B-94AA29F497E1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3CB14-13D8-4568-B222-FD75C67CE1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73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1B96-D697-4637-BBEB-AA550EEED02D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38AFB-F2F6-4544-A9AD-01ED4AB49E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5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61A5A0-9CFE-4798-A2DE-1E60DFE4D684}" type="datetimeFigureOut">
              <a:rPr lang="en-GB"/>
              <a:pPr>
                <a:defRPr/>
              </a:pPr>
              <a:t>21/02/2019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33DC5B-535E-4578-BDC4-352B4FEBBE5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6.pn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0677" y="349627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6000" b="1" dirty="0">
                <a:latin typeface="Tw Cen MT" panose="020B0602020104020603" pitchFamily="34" charset="0"/>
              </a:rPr>
              <a:t>Nous </a:t>
            </a:r>
            <a:r>
              <a:rPr lang="en-GB" altLang="en-US" sz="6000" b="1" dirty="0" err="1">
                <a:latin typeface="Tw Cen MT" panose="020B0602020104020603" pitchFamily="34" charset="0"/>
              </a:rPr>
              <a:t>allons</a:t>
            </a:r>
            <a:r>
              <a:rPr lang="en-GB" altLang="en-US" sz="6000" b="1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en-GB" sz="36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 err="1"/>
              <a:t>apprendre</a:t>
            </a:r>
            <a:r>
              <a:rPr lang="en-GB" sz="3600" dirty="0"/>
              <a:t> des </a:t>
            </a:r>
            <a:r>
              <a:rPr lang="en-GB" sz="3600" dirty="0" err="1"/>
              <a:t>informations</a:t>
            </a:r>
            <a:r>
              <a:rPr lang="en-GB" sz="3600" dirty="0"/>
              <a:t> sur 6 </a:t>
            </a:r>
            <a:r>
              <a:rPr lang="en-GB" sz="3600" b="1" dirty="0"/>
              <a:t>fêtes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France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3600" dirty="0" err="1"/>
              <a:t>écrivez</a:t>
            </a:r>
            <a:r>
              <a:rPr lang="en-GB" sz="3600" dirty="0"/>
              <a:t> des phrases du </a:t>
            </a:r>
            <a:r>
              <a:rPr lang="en-GB" sz="3600" dirty="0" err="1"/>
              <a:t>mémoire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4" y="4412182"/>
            <a:ext cx="2301667" cy="1994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33" y="349627"/>
            <a:ext cx="2595664" cy="137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17" y="4176191"/>
            <a:ext cx="1256767" cy="1354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19" y="5081521"/>
            <a:ext cx="1256767" cy="1354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1" y="5081521"/>
            <a:ext cx="1628338" cy="1427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11" y="3143082"/>
            <a:ext cx="1670722" cy="2325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21560"/>
              </p:ext>
            </p:extLst>
          </p:nvPr>
        </p:nvGraphicFramePr>
        <p:xfrm>
          <a:off x="258968" y="1158982"/>
          <a:ext cx="8637123" cy="5365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9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829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29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3933" y="0"/>
            <a:ext cx="7280275" cy="1117600"/>
          </a:xfrm>
        </p:spPr>
        <p:txBody>
          <a:bodyPr/>
          <a:lstStyle/>
          <a:p>
            <a:pPr algn="l" eaLnBrk="1" hangingPunct="1"/>
            <a:r>
              <a:rPr lang="en-GB" altLang="en-US" dirty="0">
                <a:latin typeface="Tw Cen MT" panose="020B0602020104020603" pitchFamily="34" charset="0"/>
              </a:rPr>
              <a:t>Les fêtes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5" y="3959433"/>
            <a:ext cx="2433904" cy="1622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1" y="4122086"/>
            <a:ext cx="2301667" cy="1994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0" y="1712588"/>
            <a:ext cx="2595664" cy="137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37" y="1343809"/>
            <a:ext cx="1795124" cy="1980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35" y="4370186"/>
            <a:ext cx="827187" cy="1226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94" y="3886095"/>
            <a:ext cx="1256767" cy="1354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6" y="4791425"/>
            <a:ext cx="1256767" cy="1354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25" y="1450576"/>
            <a:ext cx="2015689" cy="1767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39" y="3918683"/>
            <a:ext cx="1670722" cy="23256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0127" y="3195553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dirty="0" err="1">
                <a:latin typeface="Tw Cen MT" panose="020B0602020104020603" pitchFamily="34" charset="0"/>
              </a:rPr>
              <a:t>Pâcques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7151" y="3230970"/>
            <a:ext cx="3015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le premier </a:t>
            </a:r>
            <a:r>
              <a:rPr lang="en-GB" altLang="en-US" sz="3600" dirty="0" err="1">
                <a:latin typeface="Tw Cen MT" panose="020B0602020104020603" pitchFamily="34" charset="0"/>
              </a:rPr>
              <a:t>avril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991" y="3210536"/>
            <a:ext cx="265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le </a:t>
            </a:r>
            <a:r>
              <a:rPr lang="en-GB" altLang="en-US" sz="3600" dirty="0" err="1">
                <a:latin typeface="Tw Cen MT" panose="020B0602020104020603" pitchFamily="34" charset="0"/>
              </a:rPr>
              <a:t>mardi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gras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968" y="5923404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Tw Cen MT" panose="020B0602020104020603" pitchFamily="34" charset="0"/>
              </a:rPr>
              <a:t>la fête </a:t>
            </a:r>
            <a:r>
              <a:rPr lang="en-GB" altLang="en-US" sz="3200" dirty="0" err="1">
                <a:latin typeface="Tw Cen MT" panose="020B0602020104020603" pitchFamily="34" charset="0"/>
              </a:rPr>
              <a:t>nationale</a:t>
            </a:r>
            <a:endParaRPr lang="en-GB" altLang="en-US" sz="3200" dirty="0"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6054" y="5392623"/>
            <a:ext cx="2069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le jour de </a:t>
            </a:r>
            <a:br>
              <a:rPr lang="en-GB" altLang="en-US" sz="3600" dirty="0">
                <a:latin typeface="Tw Cen MT" panose="020B0602020104020603" pitchFamily="34" charset="0"/>
              </a:rPr>
            </a:br>
            <a:r>
              <a:rPr lang="en-GB" altLang="en-US" sz="3600" dirty="0" err="1">
                <a:latin typeface="Tw Cen MT" panose="020B0602020104020603" pitchFamily="34" charset="0"/>
              </a:rPr>
              <a:t>l’Armistice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0774" y="5928001"/>
            <a:ext cx="2728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le jour de </a:t>
            </a:r>
            <a:r>
              <a:rPr lang="en-GB" altLang="en-US" sz="3600" dirty="0" err="1">
                <a:latin typeface="Tw Cen MT" panose="020B0602020104020603" pitchFamily="34" charset="0"/>
              </a:rPr>
              <a:t>l’an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9842" y="327456"/>
            <a:ext cx="7886700" cy="1325563"/>
          </a:xfrm>
        </p:spPr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>La fête, </a:t>
            </a:r>
            <a:r>
              <a:rPr lang="en-GB" dirty="0" err="1">
                <a:latin typeface="Tw Cen MT" panose="020B0602020104020603" pitchFamily="34" charset="0"/>
              </a:rPr>
              <a:t>c’est</a:t>
            </a:r>
            <a:r>
              <a:rPr lang="en-GB" dirty="0">
                <a:latin typeface="Tw Cen MT" panose="020B0602020104020603" pitchFamily="34" charset="0"/>
              </a:rPr>
              <a:t> </a:t>
            </a:r>
            <a:r>
              <a:rPr lang="en-GB" dirty="0" err="1">
                <a:latin typeface="Tw Cen MT" panose="020B0602020104020603" pitchFamily="34" charset="0"/>
              </a:rPr>
              <a:t>quand</a:t>
            </a:r>
            <a:r>
              <a:rPr lang="en-GB" dirty="0">
                <a:latin typeface="Tw Cen MT" panose="020B0602020104020603" pitchFamily="34" charset="0"/>
              </a:rPr>
              <a:t>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0811" y="1371196"/>
            <a:ext cx="3868340" cy="823912"/>
          </a:xfrm>
        </p:spPr>
        <p:txBody>
          <a:bodyPr/>
          <a:lstStyle/>
          <a:p>
            <a:r>
              <a:rPr lang="en-GB" sz="4000" dirty="0">
                <a:latin typeface="Tw Cen MT" panose="020B0602020104020603" pitchFamily="34" charset="0"/>
              </a:rPr>
              <a:t>la fête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0810" y="2195108"/>
            <a:ext cx="4136653" cy="3684588"/>
          </a:xfrm>
        </p:spPr>
        <p:txBody>
          <a:bodyPr/>
          <a:lstStyle/>
          <a:p>
            <a:r>
              <a:rPr lang="en-GB" sz="3600" dirty="0" err="1">
                <a:latin typeface="Tw Cen MT" panose="020B0602020104020603" pitchFamily="34" charset="0"/>
              </a:rPr>
              <a:t>Pâques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le jour de </a:t>
            </a:r>
            <a:r>
              <a:rPr lang="en-GB" sz="3600" dirty="0" err="1">
                <a:latin typeface="Tw Cen MT" panose="020B0602020104020603" pitchFamily="34" charset="0"/>
              </a:rPr>
              <a:t>l’an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la fête </a:t>
            </a:r>
            <a:r>
              <a:rPr lang="en-GB" sz="3600" dirty="0" err="1">
                <a:latin typeface="Tw Cen MT" panose="020B0602020104020603" pitchFamily="34" charset="0"/>
              </a:rPr>
              <a:t>nationale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le premier </a:t>
            </a:r>
            <a:r>
              <a:rPr lang="en-GB" sz="3600" dirty="0" err="1">
                <a:latin typeface="Tw Cen MT" panose="020B0602020104020603" pitchFamily="34" charset="0"/>
              </a:rPr>
              <a:t>avril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le jour de </a:t>
            </a:r>
            <a:r>
              <a:rPr lang="en-GB" sz="3600" dirty="0" err="1">
                <a:latin typeface="Tw Cen MT" panose="020B0602020104020603" pitchFamily="34" charset="0"/>
              </a:rPr>
              <a:t>l’Armistice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le </a:t>
            </a:r>
            <a:r>
              <a:rPr lang="en-GB" sz="3600" dirty="0" err="1">
                <a:latin typeface="Tw Cen MT" panose="020B0602020104020603" pitchFamily="34" charset="0"/>
              </a:rPr>
              <a:t>mardi</a:t>
            </a:r>
            <a:r>
              <a:rPr lang="en-GB" sz="3600" dirty="0">
                <a:latin typeface="Tw Cen MT" panose="020B0602020104020603" pitchFamily="34" charset="0"/>
              </a:rPr>
              <a:t> </a:t>
            </a:r>
            <a:r>
              <a:rPr lang="en-GB" sz="3600" dirty="0" err="1">
                <a:latin typeface="Tw Cen MT" panose="020B0602020104020603" pitchFamily="34" charset="0"/>
              </a:rPr>
              <a:t>gras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56609" y="1371196"/>
            <a:ext cx="3887391" cy="823912"/>
          </a:xfrm>
        </p:spPr>
        <p:txBody>
          <a:bodyPr/>
          <a:lstStyle/>
          <a:p>
            <a:r>
              <a:rPr lang="en-GB" sz="4000" dirty="0">
                <a:latin typeface="Tw Cen MT" panose="020B0602020104020603" pitchFamily="34" charset="0"/>
              </a:rPr>
              <a:t>le </a:t>
            </a:r>
            <a:r>
              <a:rPr lang="en-GB" sz="4000" dirty="0" err="1">
                <a:latin typeface="Tw Cen MT" panose="020B0602020104020603" pitchFamily="34" charset="0"/>
              </a:rPr>
              <a:t>mois</a:t>
            </a:r>
            <a:endParaRPr lang="en-GB" sz="4000" dirty="0">
              <a:latin typeface="Tw Cen MT" panose="020B06020201040206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256609" y="2195108"/>
            <a:ext cx="3887391" cy="3684588"/>
          </a:xfrm>
        </p:spPr>
        <p:txBody>
          <a:bodyPr/>
          <a:lstStyle/>
          <a:p>
            <a:r>
              <a:rPr lang="en-GB" sz="3600" dirty="0" err="1">
                <a:latin typeface="Tw Cen MT" panose="020B0602020104020603" pitchFamily="34" charset="0"/>
              </a:rPr>
              <a:t>février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>
                <a:latin typeface="Tw Cen MT" panose="020B0602020104020603" pitchFamily="34" charset="0"/>
              </a:rPr>
              <a:t>mars/</a:t>
            </a:r>
            <a:r>
              <a:rPr lang="en-GB" sz="3600" dirty="0" err="1">
                <a:latin typeface="Tw Cen MT" panose="020B0602020104020603" pitchFamily="34" charset="0"/>
              </a:rPr>
              <a:t>avril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 err="1">
                <a:latin typeface="Tw Cen MT" panose="020B0602020104020603" pitchFamily="34" charset="0"/>
              </a:rPr>
              <a:t>avril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 err="1">
                <a:latin typeface="Tw Cen MT" panose="020B0602020104020603" pitchFamily="34" charset="0"/>
              </a:rPr>
              <a:t>juillet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 err="1">
                <a:latin typeface="Tw Cen MT" panose="020B0602020104020603" pitchFamily="34" charset="0"/>
              </a:rPr>
              <a:t>novembre</a:t>
            </a:r>
            <a:endParaRPr lang="en-GB" sz="3600" dirty="0">
              <a:latin typeface="Tw Cen MT" panose="020B0602020104020603" pitchFamily="34" charset="0"/>
            </a:endParaRPr>
          </a:p>
          <a:p>
            <a:r>
              <a:rPr lang="en-GB" sz="3600" dirty="0" err="1">
                <a:latin typeface="Tw Cen MT" panose="020B0602020104020603" pitchFamily="34" charset="0"/>
              </a:rPr>
              <a:t>décembre</a:t>
            </a:r>
            <a:r>
              <a:rPr lang="en-GB" sz="3600" dirty="0">
                <a:latin typeface="Tw Cen MT" panose="020B0602020104020603" pitchFamily="34" charset="0"/>
              </a:rPr>
              <a:t>/</a:t>
            </a:r>
            <a:r>
              <a:rPr lang="en-GB" sz="3600" dirty="0" err="1">
                <a:latin typeface="Tw Cen MT" panose="020B0602020104020603" pitchFamily="34" charset="0"/>
              </a:rPr>
              <a:t>janvier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878" y="197544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729" y="265240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728" y="329976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8728" y="386998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544" y="451734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6544" y="5103489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88819" y="2567860"/>
            <a:ext cx="2767790" cy="5462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93141" y="3125129"/>
            <a:ext cx="1706403" cy="23155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79462" y="3763561"/>
            <a:ext cx="1182267" cy="5193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977834" y="3752504"/>
            <a:ext cx="1383895" cy="596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70595" y="4976006"/>
            <a:ext cx="5911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98348" y="2468023"/>
            <a:ext cx="1763381" cy="31714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5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3" y="689649"/>
            <a:ext cx="1593819" cy="84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34" y="526639"/>
            <a:ext cx="1061097" cy="1170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97" y="586048"/>
            <a:ext cx="1065058" cy="93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40" y="2052735"/>
            <a:ext cx="1306582" cy="18187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0318" y="2103803"/>
            <a:ext cx="1560234" cy="1487115"/>
            <a:chOff x="459990" y="1919021"/>
            <a:chExt cx="1560234" cy="148711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90" y="2113004"/>
              <a:ext cx="1458350" cy="126390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29" y="1919021"/>
              <a:ext cx="796295" cy="8583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69" y="2547811"/>
              <a:ext cx="796295" cy="85832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678882" y="2294928"/>
            <a:ext cx="1848107" cy="1232071"/>
            <a:chOff x="3902937" y="1919021"/>
            <a:chExt cx="1848107" cy="123207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937" y="1919021"/>
              <a:ext cx="1848107" cy="12320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497" y="2219883"/>
              <a:ext cx="628098" cy="931209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-25966" y="676587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1855" y="4981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69676" y="49813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497" y="231895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33950" y="225406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77947" y="225406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66850"/>
              </p:ext>
            </p:extLst>
          </p:nvPr>
        </p:nvGraphicFramePr>
        <p:xfrm>
          <a:off x="238242" y="3811714"/>
          <a:ext cx="870805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w Cen MT" panose="020B06020201040206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 Cen MT" panose="020B0602020104020603" pitchFamily="34" charset="0"/>
                        </a:rPr>
                        <a:t>…on mange des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oeufs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chocolat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w Cen MT" panose="020B06020201040206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 Cen MT" panose="020B0602020104020603" pitchFamily="34" charset="0"/>
                        </a:rPr>
                        <a:t>…on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porte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des costumes</a:t>
                      </a:r>
                      <a:r>
                        <a:rPr lang="en-GB" sz="2400" baseline="0" dirty="0">
                          <a:latin typeface="Tw Cen MT" panose="020B0602020104020603" pitchFamily="34" charset="0"/>
                        </a:rPr>
                        <a:t> et on </a:t>
                      </a:r>
                      <a:r>
                        <a:rPr lang="en-GB" sz="2400" baseline="0" dirty="0" err="1">
                          <a:latin typeface="Tw Cen MT" panose="020B0602020104020603" pitchFamily="34" charset="0"/>
                        </a:rPr>
                        <a:t>danse</a:t>
                      </a:r>
                      <a:r>
                        <a:rPr lang="en-GB" sz="2400" baseline="0" dirty="0">
                          <a:latin typeface="Tw Cen MT" panose="020B0602020104020603" pitchFamily="34" charset="0"/>
                        </a:rPr>
                        <a:t>.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w Cen MT" panose="020B0602020104020603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 Cen MT" panose="020B0602020104020603" pitchFamily="34" charset="0"/>
                        </a:rPr>
                        <a:t>…on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commémore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les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soldats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de la guerre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mondiale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w Cen MT" panose="020B06020201040206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 Cen MT" panose="020B0602020104020603" pitchFamily="34" charset="0"/>
                        </a:rPr>
                        <a:t>…on fait les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poissons</a:t>
                      </a:r>
                      <a:r>
                        <a:rPr lang="en-GB" sz="24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4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baseline="0" dirty="0">
                          <a:latin typeface="Tw Cen MT" panose="020B0602020104020603" pitchFamily="34" charset="0"/>
                        </a:rPr>
                        <a:t>papier.</a:t>
                      </a:r>
                      <a:endParaRPr lang="en-GB" sz="24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w Cen MT" panose="020B0602020104020603" pitchFamily="3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 Cen MT" panose="020B0602020104020603" pitchFamily="34" charset="0"/>
                        </a:rPr>
                        <a:t>…on mange un grand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repas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et on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boit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du champagne.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Tw Cen MT" panose="020B0602020104020603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w Cen MT" panose="020B0602020104020603" pitchFamily="34" charset="0"/>
                        </a:rPr>
                        <a:t>…on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regarde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les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feux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400" dirty="0" err="1">
                          <a:latin typeface="Tw Cen MT" panose="020B0602020104020603" pitchFamily="34" charset="0"/>
                        </a:rPr>
                        <a:t>d’artifice</a:t>
                      </a:r>
                      <a:r>
                        <a:rPr lang="en-GB" sz="2400" dirty="0"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97105" y="192985"/>
            <a:ext cx="2239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Tw Cen MT" panose="020B0602020104020603" pitchFamily="34" charset="0"/>
              </a:rPr>
              <a:t>Au </a:t>
            </a:r>
            <a:r>
              <a:rPr lang="en-GB" altLang="en-US" sz="2400" dirty="0" err="1">
                <a:latin typeface="Tw Cen MT" panose="020B0602020104020603" pitchFamily="34" charset="0"/>
              </a:rPr>
              <a:t>mardi</a:t>
            </a:r>
            <a:r>
              <a:rPr lang="en-GB" altLang="en-US" sz="2400" dirty="0">
                <a:latin typeface="Tw Cen MT" panose="020B0602020104020603" pitchFamily="34" charset="0"/>
              </a:rPr>
              <a:t> </a:t>
            </a:r>
            <a:r>
              <a:rPr lang="en-GB" altLang="en-US" sz="2400" dirty="0" err="1">
                <a:latin typeface="Tw Cen MT" panose="020B0602020104020603" pitchFamily="34" charset="0"/>
              </a:rPr>
              <a:t>gras</a:t>
            </a:r>
            <a:r>
              <a:rPr lang="en-GB" altLang="en-US" sz="2400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05077" y="188837"/>
            <a:ext cx="164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Tw Cen MT" panose="020B0602020104020603" pitchFamily="34" charset="0"/>
              </a:rPr>
              <a:t>À </a:t>
            </a:r>
            <a:r>
              <a:rPr lang="en-GB" altLang="en-US" sz="2400" dirty="0" err="1">
                <a:latin typeface="Tw Cen MT" panose="020B0602020104020603" pitchFamily="34" charset="0"/>
              </a:rPr>
              <a:t>Pâques</a:t>
            </a:r>
            <a:r>
              <a:rPr lang="en-GB" altLang="en-US" sz="2400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1348" y="168082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Tw Cen MT" panose="020B0602020104020603" pitchFamily="34" charset="0"/>
              </a:rPr>
              <a:t>Le premier </a:t>
            </a:r>
            <a:r>
              <a:rPr lang="en-GB" altLang="en-US" sz="2400" dirty="0" err="1">
                <a:latin typeface="Tw Cen MT" panose="020B0602020104020603" pitchFamily="34" charset="0"/>
              </a:rPr>
              <a:t>avril</a:t>
            </a:r>
            <a:r>
              <a:rPr lang="en-GB" altLang="en-US" sz="2400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927" y="1772575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Tw Cen MT" panose="020B0602020104020603" pitchFamily="34" charset="0"/>
              </a:rPr>
              <a:t>À la fête </a:t>
            </a:r>
            <a:r>
              <a:rPr lang="en-GB" altLang="en-US" sz="2400" dirty="0" err="1">
                <a:latin typeface="Tw Cen MT" panose="020B0602020104020603" pitchFamily="34" charset="0"/>
              </a:rPr>
              <a:t>nationale</a:t>
            </a:r>
            <a:r>
              <a:rPr lang="en-GB" altLang="en-US" sz="2400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13642" y="1763933"/>
            <a:ext cx="3029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Tw Cen MT" panose="020B0602020104020603" pitchFamily="34" charset="0"/>
              </a:rPr>
              <a:t>Le jour de </a:t>
            </a:r>
            <a:r>
              <a:rPr lang="en-GB" altLang="en-US" sz="2400" dirty="0" err="1">
                <a:latin typeface="Tw Cen MT" panose="020B0602020104020603" pitchFamily="34" charset="0"/>
              </a:rPr>
              <a:t>l’Armistice</a:t>
            </a:r>
            <a:r>
              <a:rPr lang="en-GB" altLang="en-US" sz="2400" dirty="0">
                <a:latin typeface="Tw Cen MT" panose="020B0602020104020603" pitchFamily="34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8354" y="1771382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2400" dirty="0">
                <a:latin typeface="Tw Cen MT" panose="020B0602020104020603" pitchFamily="34" charset="0"/>
              </a:rPr>
              <a:t>Le jour de </a:t>
            </a:r>
            <a:r>
              <a:rPr lang="en-GB" altLang="en-US" sz="2400" dirty="0" err="1">
                <a:latin typeface="Tw Cen MT" panose="020B0602020104020603" pitchFamily="34" charset="0"/>
              </a:rPr>
              <a:t>l’an</a:t>
            </a:r>
            <a:r>
              <a:rPr lang="en-GB" altLang="en-US" sz="2400" dirty="0">
                <a:latin typeface="Tw Cen MT" panose="020B0602020104020603" pitchFamily="34" charset="0"/>
              </a:rPr>
              <a:t>…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84" y="3811714"/>
            <a:ext cx="525009" cy="4602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765" y="4297342"/>
            <a:ext cx="737455" cy="390851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7176521" y="4735716"/>
            <a:ext cx="571110" cy="447598"/>
            <a:chOff x="3902937" y="1919021"/>
            <a:chExt cx="1848107" cy="12320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937" y="1919021"/>
              <a:ext cx="1848107" cy="12320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497" y="2219883"/>
              <a:ext cx="628098" cy="931209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22" y="5183314"/>
            <a:ext cx="394649" cy="4354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07" y="5448995"/>
            <a:ext cx="506776" cy="70544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934548" y="6144290"/>
            <a:ext cx="592440" cy="564676"/>
            <a:chOff x="459990" y="1919021"/>
            <a:chExt cx="1560234" cy="148711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90" y="2113004"/>
              <a:ext cx="1458350" cy="126390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29" y="1919021"/>
              <a:ext cx="796295" cy="85832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69" y="2547811"/>
              <a:ext cx="796295" cy="858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46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0744"/>
              </p:ext>
            </p:extLst>
          </p:nvPr>
        </p:nvGraphicFramePr>
        <p:xfrm>
          <a:off x="288325" y="1310505"/>
          <a:ext cx="8509690" cy="469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5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1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2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60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248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novembre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à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Pâques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on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porte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un grand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repas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et on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boit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du champagne.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248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avril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au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mardi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Tw Cen MT" panose="020B0602020104020603" pitchFamily="34" charset="0"/>
                        </a:rPr>
                        <a:t>gras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,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on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commémore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les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poissons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papier.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48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juillet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le jour de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l’an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on mange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les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Tw Cen MT" panose="020B0602020104020603" pitchFamily="34" charset="0"/>
                        </a:rPr>
                        <a:t>feux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Tw Cen MT" panose="020B0602020104020603" pitchFamily="34" charset="0"/>
                        </a:rPr>
                        <a:t>d’artifice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.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248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mars/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avril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le jour de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l’Armistice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on mange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les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soldats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248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décembre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/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janvier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le premier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avril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on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regarde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des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oeufs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baseline="0" dirty="0" err="1">
                          <a:latin typeface="Tw Cen MT" panose="020B0602020104020603" pitchFamily="34" charset="0"/>
                        </a:rPr>
                        <a:t>chocolat</a:t>
                      </a:r>
                      <a:r>
                        <a:rPr lang="en-GB" sz="2000" baseline="0" dirty="0">
                          <a:latin typeface="Tw Cen MT" panose="020B0602020104020603" pitchFamily="34" charset="0"/>
                        </a:rPr>
                        <a:t>.</a:t>
                      </a:r>
                      <a:endParaRPr lang="en-GB" sz="2000" dirty="0">
                        <a:latin typeface="Tw Cen MT" panose="020B06020201040206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248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En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février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à la fête </a:t>
                      </a:r>
                      <a:r>
                        <a:rPr lang="en-GB" sz="2000" dirty="0" err="1">
                          <a:latin typeface="Tw Cen MT" panose="020B0602020104020603" pitchFamily="34" charset="0"/>
                        </a:rPr>
                        <a:t>nationale</a:t>
                      </a:r>
                      <a:r>
                        <a:rPr lang="en-GB" sz="2000" dirty="0">
                          <a:latin typeface="Tw Cen MT" panose="020B0602020104020603" pitchFamily="34" charset="0"/>
                        </a:rPr>
                        <a:t>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on fait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Tw Cen MT" panose="020B0602020104020603" pitchFamily="34" charset="0"/>
                        </a:rPr>
                        <a:t>des costumes.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184999" y="228602"/>
            <a:ext cx="78867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GB" dirty="0" err="1">
                <a:latin typeface="Tw Cen MT" panose="020B0602020104020603" pitchFamily="34" charset="0"/>
              </a:rPr>
              <a:t>Écrivez</a:t>
            </a:r>
            <a:r>
              <a:rPr lang="en-GB" dirty="0">
                <a:latin typeface="Tw Cen MT" panose="020B0602020104020603" pitchFamily="34" charset="0"/>
              </a:rPr>
              <a:t> six phrases </a:t>
            </a:r>
            <a:r>
              <a:rPr lang="en-GB" dirty="0" err="1">
                <a:latin typeface="Tw Cen MT" panose="020B0602020104020603" pitchFamily="34" charset="0"/>
              </a:rPr>
              <a:t>correctes</a:t>
            </a:r>
            <a:r>
              <a:rPr lang="en-GB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31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390</Words>
  <Application>Microsoft Office PowerPoint</Application>
  <PresentationFormat>On-screen Show (4:3)</PresentationFormat>
  <Paragraphs>102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Tw Cen MT</vt:lpstr>
      <vt:lpstr>Office Theme</vt:lpstr>
      <vt:lpstr>Nous allons…</vt:lpstr>
      <vt:lpstr>Les fêtes</vt:lpstr>
      <vt:lpstr>La fête, c’est quand?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40</cp:revision>
  <dcterms:created xsi:type="dcterms:W3CDTF">2014-09-02T18:26:09Z</dcterms:created>
  <dcterms:modified xsi:type="dcterms:W3CDTF">2019-02-21T14:55:36Z</dcterms:modified>
</cp:coreProperties>
</file>