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62" r:id="rId4"/>
    <p:sldId id="265" r:id="rId5"/>
    <p:sldId id="259" r:id="rId6"/>
    <p:sldId id="267" r:id="rId7"/>
    <p:sldId id="260" r:id="rId8"/>
    <p:sldId id="263" r:id="rId9"/>
    <p:sldId id="258" r:id="rId10"/>
    <p:sldId id="266" r:id="rId11"/>
    <p:sldId id="257" r:id="rId12"/>
    <p:sldId id="264" r:id="rId13"/>
  </p:sldIdLst>
  <p:sldSz cx="9144000" cy="6858000" type="screen4x3"/>
  <p:notesSz cx="6858000" cy="9083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a:defRPr sz="1200"/>
            </a:lvl1pPr>
          </a:lstStyle>
          <a:p>
            <a:fld id="{7D48BEC2-CCE9-4D96-835C-E6B98C156008}" type="datetimeFigureOut">
              <a:rPr lang="fr-FR" smtClean="0"/>
              <a:t>07/02/2012</a:t>
            </a:fld>
            <a:endParaRPr lang="fr-FR"/>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a:defRPr sz="1200"/>
            </a:lvl1pPr>
          </a:lstStyle>
          <a:p>
            <a:fld id="{BB004B28-AF7E-4CA2-ABD6-FD12B21CA0E7}" type="slidenum">
              <a:rPr lang="fr-FR" smtClean="0"/>
              <a:t>‹#›</a:t>
            </a:fld>
            <a:endParaRPr lang="fr-FR"/>
          </a:p>
        </p:txBody>
      </p:sp>
    </p:spTree>
    <p:extLst>
      <p:ext uri="{BB962C8B-B14F-4D97-AF65-F5344CB8AC3E}">
        <p14:creationId xmlns:p14="http://schemas.microsoft.com/office/powerpoint/2010/main" val="1343783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6541A5-E365-4D0A-96CB-6ADC7C77AB9D}" type="slidenum">
              <a:rPr lang="en-GB"/>
              <a:pPr/>
              <a:t>9</a:t>
            </a:fld>
            <a:endParaRPr lang="en-GB"/>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6CC972AB-F552-4C27-A3D5-E60DD6BA86E2}" type="datetimeFigureOut">
              <a:rPr lang="fr-FR" smtClean="0"/>
              <a:t>07/02/2012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206857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CC972AB-F552-4C27-A3D5-E60DD6BA86E2}" type="datetimeFigureOut">
              <a:rPr lang="fr-FR" smtClean="0"/>
              <a:t>07/02/2012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85151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CC972AB-F552-4C27-A3D5-E60DD6BA86E2}" type="datetimeFigureOut">
              <a:rPr lang="fr-FR" smtClean="0"/>
              <a:t>07/02/2012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328374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CC972AB-F552-4C27-A3D5-E60DD6BA86E2}" type="datetimeFigureOut">
              <a:rPr lang="fr-FR" smtClean="0"/>
              <a:t>07/02/2012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240899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C972AB-F552-4C27-A3D5-E60DD6BA86E2}" type="datetimeFigureOut">
              <a:rPr lang="fr-FR" smtClean="0"/>
              <a:t>07/02/2012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320787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6CC972AB-F552-4C27-A3D5-E60DD6BA86E2}" type="datetimeFigureOut">
              <a:rPr lang="fr-FR" smtClean="0"/>
              <a:t>07/02/2012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139555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6CC972AB-F552-4C27-A3D5-E60DD6BA86E2}" type="datetimeFigureOut">
              <a:rPr lang="fr-FR" smtClean="0"/>
              <a:t>07/02/2012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79434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6CC972AB-F552-4C27-A3D5-E60DD6BA86E2}" type="datetimeFigureOut">
              <a:rPr lang="fr-FR" smtClean="0"/>
              <a:t>07/02/2012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2751923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972AB-F552-4C27-A3D5-E60DD6BA86E2}" type="datetimeFigureOut">
              <a:rPr lang="fr-FR" smtClean="0"/>
              <a:t>07/02/2012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868503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C972AB-F552-4C27-A3D5-E60DD6BA86E2}" type="datetimeFigureOut">
              <a:rPr lang="fr-FR" smtClean="0"/>
              <a:t>07/02/2012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61846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C972AB-F552-4C27-A3D5-E60DD6BA86E2}" type="datetimeFigureOut">
              <a:rPr lang="fr-FR" smtClean="0"/>
              <a:t>07/02/2012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746135-5A85-425F-A9FC-05CBA9C0E9DF}" type="slidenum">
              <a:rPr lang="fr-FR" smtClean="0"/>
              <a:t>‹#›</a:t>
            </a:fld>
            <a:endParaRPr lang="fr-FR"/>
          </a:p>
        </p:txBody>
      </p:sp>
    </p:spTree>
    <p:extLst>
      <p:ext uri="{BB962C8B-B14F-4D97-AF65-F5344CB8AC3E}">
        <p14:creationId xmlns:p14="http://schemas.microsoft.com/office/powerpoint/2010/main" val="150660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972AB-F552-4C27-A3D5-E60DD6BA86E2}" type="datetimeFigureOut">
              <a:rPr lang="fr-FR" smtClean="0"/>
              <a:t>07/02/2012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46135-5A85-425F-A9FC-05CBA9C0E9DF}" type="slidenum">
              <a:rPr lang="fr-FR" smtClean="0"/>
              <a:t>‹#›</a:t>
            </a:fld>
            <a:endParaRPr lang="fr-FR"/>
          </a:p>
        </p:txBody>
      </p:sp>
    </p:spTree>
    <p:extLst>
      <p:ext uri="{BB962C8B-B14F-4D97-AF65-F5344CB8AC3E}">
        <p14:creationId xmlns:p14="http://schemas.microsoft.com/office/powerpoint/2010/main" val="297186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quizlet.com/9784307/nvq-level-2-spanish-en-el-hotel-repaso-flash-cards/" TargetMode="External"/><Relationship Id="rId2" Type="http://schemas.openxmlformats.org/officeDocument/2006/relationships/hyperlink" Target="http://quizlet.com/9781376/nvq-spanish-level-2-directions-flash-cards/" TargetMode="External"/><Relationship Id="rId1" Type="http://schemas.openxmlformats.org/officeDocument/2006/relationships/slideLayout" Target="../slideLayouts/slideLayout2.xml"/><Relationship Id="rId5" Type="http://schemas.openxmlformats.org/officeDocument/2006/relationships/hyperlink" Target="http://quizlet.com/9784528/nvq-level-2-spanish-en-el-restaurante-repaso-flash-cards/" TargetMode="External"/><Relationship Id="rId4" Type="http://schemas.openxmlformats.org/officeDocument/2006/relationships/hyperlink" Target="http://quizlet.com/9784401/nvq-level-2-spanish-days-months-times-numbers-repaso-flash-card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b="1" dirty="0" smtClean="0"/>
              <a:t>11 NVQ </a:t>
            </a:r>
            <a:r>
              <a:rPr lang="en-GB" sz="6600" b="1" dirty="0" err="1" smtClean="0"/>
              <a:t>Español</a:t>
            </a:r>
            <a:endParaRPr lang="fr-FR" sz="6600" b="1" dirty="0"/>
          </a:p>
        </p:txBody>
      </p:sp>
      <p:sp>
        <p:nvSpPr>
          <p:cNvPr id="3" name="Subtitle 2"/>
          <p:cNvSpPr>
            <a:spLocks noGrp="1"/>
          </p:cNvSpPr>
          <p:nvPr>
            <p:ph type="subTitle" idx="1"/>
          </p:nvPr>
        </p:nvSpPr>
        <p:spPr/>
        <p:txBody>
          <a:bodyPr/>
          <a:lstStyle/>
          <a:p>
            <a:r>
              <a:rPr lang="en-GB" dirty="0" err="1" smtClean="0"/>
              <a:t>Días</a:t>
            </a:r>
            <a:r>
              <a:rPr lang="en-GB" dirty="0" smtClean="0"/>
              <a:t>, </a:t>
            </a:r>
            <a:r>
              <a:rPr lang="en-GB" dirty="0" err="1" smtClean="0"/>
              <a:t>Fechas</a:t>
            </a:r>
            <a:r>
              <a:rPr lang="en-GB" dirty="0" smtClean="0"/>
              <a:t>, </a:t>
            </a:r>
            <a:r>
              <a:rPr lang="en-GB" dirty="0" err="1" smtClean="0"/>
              <a:t>Números</a:t>
            </a:r>
            <a:r>
              <a:rPr lang="en-GB" dirty="0" smtClean="0"/>
              <a:t>, </a:t>
            </a:r>
            <a:r>
              <a:rPr lang="en-GB" dirty="0" err="1" smtClean="0"/>
              <a:t>Indicaciones</a:t>
            </a:r>
            <a:r>
              <a:rPr lang="en-GB" dirty="0" smtClean="0"/>
              <a:t>, </a:t>
            </a:r>
            <a:r>
              <a:rPr lang="en-GB" dirty="0" err="1" smtClean="0"/>
              <a:t>Hoteles</a:t>
            </a:r>
            <a:r>
              <a:rPr lang="en-GB" dirty="0" smtClean="0"/>
              <a:t> y </a:t>
            </a:r>
            <a:r>
              <a:rPr lang="en-GB" dirty="0" err="1" smtClean="0"/>
              <a:t>Restaurantes</a:t>
            </a:r>
            <a:endParaRPr lang="fr-FR" dirty="0"/>
          </a:p>
        </p:txBody>
      </p:sp>
    </p:spTree>
    <p:extLst>
      <p:ext uri="{BB962C8B-B14F-4D97-AF65-F5344CB8AC3E}">
        <p14:creationId xmlns:p14="http://schemas.microsoft.com/office/powerpoint/2010/main" val="1315792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85508525"/>
              </p:ext>
            </p:extLst>
          </p:nvPr>
        </p:nvGraphicFramePr>
        <p:xfrm>
          <a:off x="251520" y="2348880"/>
          <a:ext cx="8712968" cy="1368152"/>
        </p:xfrm>
        <a:graphic>
          <a:graphicData uri="http://schemas.openxmlformats.org/drawingml/2006/table">
            <a:tbl>
              <a:tblPr firstRow="1" bandRow="1">
                <a:tableStyleId>{5940675A-B579-460E-94D1-54222C63F5DA}</a:tableStyleId>
              </a:tblPr>
              <a:tblGrid>
                <a:gridCol w="1089121"/>
                <a:gridCol w="1089121"/>
                <a:gridCol w="1089121"/>
                <a:gridCol w="1089121"/>
                <a:gridCol w="1089121"/>
                <a:gridCol w="1089121"/>
                <a:gridCol w="1089121"/>
                <a:gridCol w="1089121"/>
              </a:tblGrid>
              <a:tr h="1368152">
                <a:tc>
                  <a:txBody>
                    <a:bodyPr/>
                    <a:lstStyle/>
                    <a:p>
                      <a:pPr algn="ctr"/>
                      <a:r>
                        <a:rPr lang="en-GB" dirty="0" smtClean="0"/>
                        <a:t>a </a:t>
                      </a:r>
                      <a:r>
                        <a:rPr lang="en-GB" dirty="0" err="1" smtClean="0"/>
                        <a:t>las</a:t>
                      </a:r>
                      <a:r>
                        <a:rPr lang="en-GB" dirty="0" smtClean="0"/>
                        <a:t> once</a:t>
                      </a:r>
                      <a:endParaRPr lang="fr-FR" dirty="0"/>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dirty="0" err="1" smtClean="0"/>
                        <a:t>arroz</a:t>
                      </a:r>
                      <a:r>
                        <a:rPr lang="en-GB" dirty="0" smtClean="0"/>
                        <a:t> con </a:t>
                      </a:r>
                      <a:r>
                        <a:rPr lang="en-GB" dirty="0" err="1" smtClean="0"/>
                        <a:t>pollo</a:t>
                      </a:r>
                      <a:endParaRPr lang="fr-FR" dirty="0"/>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dirty="0" err="1" smtClean="0"/>
                        <a:t>lunes</a:t>
                      </a:r>
                      <a:endParaRPr lang="fr-FR" dirty="0"/>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dirty="0" err="1" smtClean="0"/>
                        <a:t>siga</a:t>
                      </a:r>
                      <a:r>
                        <a:rPr lang="en-GB" dirty="0" smtClean="0"/>
                        <a:t> </a:t>
                      </a:r>
                      <a:r>
                        <a:rPr lang="en-GB" dirty="0" err="1" smtClean="0"/>
                        <a:t>todo</a:t>
                      </a:r>
                      <a:r>
                        <a:rPr lang="en-GB" dirty="0" smtClean="0"/>
                        <a:t> recto</a:t>
                      </a:r>
                      <a:endParaRPr lang="fr-FR" dirty="0"/>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dirty="0" err="1" smtClean="0"/>
                        <a:t>jueves</a:t>
                      </a:r>
                      <a:endParaRPr lang="fr-FR" dirty="0"/>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dirty="0" err="1" smtClean="0"/>
                        <a:t>treinta</a:t>
                      </a:r>
                      <a:r>
                        <a:rPr lang="en-GB" dirty="0" smtClean="0"/>
                        <a:t> y </a:t>
                      </a:r>
                      <a:r>
                        <a:rPr lang="en-GB" dirty="0" err="1" smtClean="0"/>
                        <a:t>cuatro</a:t>
                      </a:r>
                      <a:endParaRPr lang="fr-FR" dirty="0"/>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dirty="0" smtClean="0"/>
                        <a:t>paella</a:t>
                      </a:r>
                      <a:endParaRPr lang="fr-FR" dirty="0"/>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dirty="0" smtClean="0"/>
                        <a:t>a </a:t>
                      </a:r>
                      <a:r>
                        <a:rPr lang="en-GB" dirty="0" err="1" smtClean="0"/>
                        <a:t>las</a:t>
                      </a:r>
                      <a:r>
                        <a:rPr lang="en-GB" dirty="0" smtClean="0"/>
                        <a:t> dos y media</a:t>
                      </a:r>
                      <a:endParaRPr lang="fr-FR" dirty="0"/>
                    </a:p>
                  </a:txBody>
                  <a:tcPr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116032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Vocabulary practice tasks</a:t>
            </a:r>
            <a:endParaRPr lang="fr-FR" b="1" dirty="0"/>
          </a:p>
        </p:txBody>
      </p:sp>
      <p:sp>
        <p:nvSpPr>
          <p:cNvPr id="3" name="Content Placeholder 2"/>
          <p:cNvSpPr>
            <a:spLocks noGrp="1"/>
          </p:cNvSpPr>
          <p:nvPr>
            <p:ph idx="1"/>
          </p:nvPr>
        </p:nvSpPr>
        <p:spPr/>
        <p:txBody>
          <a:bodyPr>
            <a:normAutofit lnSpcReduction="10000"/>
          </a:bodyPr>
          <a:lstStyle/>
          <a:p>
            <a:r>
              <a:rPr lang="fr-FR" dirty="0" smtClean="0">
                <a:hlinkClick r:id="rId2"/>
              </a:rPr>
              <a:t>http://quizlet.com/9781376/nvq-spanish-level-2-directions-flash-cards/</a:t>
            </a:r>
            <a:r>
              <a:rPr lang="fr-FR" dirty="0" smtClean="0"/>
              <a:t> </a:t>
            </a:r>
          </a:p>
          <a:p>
            <a:r>
              <a:rPr lang="fr-FR" dirty="0" smtClean="0">
                <a:hlinkClick r:id="rId3"/>
              </a:rPr>
              <a:t>http://quizlet.com/9784307/nvq-level-2-spanish-en-el-hotel-repaso-flash-cards/</a:t>
            </a:r>
            <a:r>
              <a:rPr lang="fr-FR" dirty="0" smtClean="0"/>
              <a:t> </a:t>
            </a:r>
          </a:p>
          <a:p>
            <a:r>
              <a:rPr lang="fr-FR" dirty="0" smtClean="0">
                <a:hlinkClick r:id="rId4"/>
              </a:rPr>
              <a:t>http://quizlet.com/9784401/nvq-level-2-spanish-days-months-times-numbers-repaso-flash-cards/</a:t>
            </a:r>
            <a:r>
              <a:rPr lang="fr-FR" dirty="0" smtClean="0"/>
              <a:t> </a:t>
            </a:r>
          </a:p>
          <a:p>
            <a:r>
              <a:rPr lang="fr-FR" dirty="0" smtClean="0">
                <a:hlinkClick r:id="rId5"/>
              </a:rPr>
              <a:t>http://quizlet.com/9784528/nvq-level-2-spanish-en-el-restaurante-repaso-flash-cards/</a:t>
            </a:r>
            <a:r>
              <a:rPr lang="fr-FR" dirty="0" smtClean="0"/>
              <a:t> </a:t>
            </a:r>
            <a:endParaRPr lang="fr-FR" dirty="0"/>
          </a:p>
        </p:txBody>
      </p:sp>
    </p:spTree>
    <p:extLst>
      <p:ext uri="{BB962C8B-B14F-4D97-AF65-F5344CB8AC3E}">
        <p14:creationId xmlns:p14="http://schemas.microsoft.com/office/powerpoint/2010/main" val="393434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283968"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1948803315"/>
              </p:ext>
            </p:extLst>
          </p:nvPr>
        </p:nvGraphicFramePr>
        <p:xfrm>
          <a:off x="371872" y="986663"/>
          <a:ext cx="3431704" cy="5486400"/>
        </p:xfrm>
        <a:graphic>
          <a:graphicData uri="http://schemas.openxmlformats.org/drawingml/2006/table">
            <a:tbl>
              <a:tblPr firstRow="1" bandRow="1">
                <a:tableStyleId>{5940675A-B579-460E-94D1-54222C63F5DA}</a:tableStyleId>
              </a:tblPr>
              <a:tblGrid>
                <a:gridCol w="983432"/>
                <a:gridCol w="2448272"/>
              </a:tblGrid>
              <a:tr h="370840">
                <a:tc>
                  <a:txBody>
                    <a:bodyPr/>
                    <a:lstStyle/>
                    <a:p>
                      <a:pPr algn="ctr"/>
                      <a:r>
                        <a:rPr lang="en-GB" b="1" dirty="0" err="1" smtClean="0"/>
                        <a:t>Ejemplo</a:t>
                      </a:r>
                      <a:endParaRPr lang="fr-FR" b="1" dirty="0"/>
                    </a:p>
                  </a:txBody>
                  <a:tcPr/>
                </a:tc>
                <a:tc>
                  <a:txBody>
                    <a:bodyPr/>
                    <a:lstStyle/>
                    <a:p>
                      <a:r>
                        <a:rPr lang="en-GB" dirty="0" smtClean="0"/>
                        <a:t>Dos</a:t>
                      </a:r>
                      <a:r>
                        <a:rPr lang="en-GB" baseline="0" dirty="0" smtClean="0"/>
                        <a:t> mil </a:t>
                      </a:r>
                      <a:r>
                        <a:rPr lang="en-GB" baseline="0" dirty="0" err="1" smtClean="0"/>
                        <a:t>cuatro</a:t>
                      </a:r>
                      <a:r>
                        <a:rPr lang="en-GB" baseline="0" dirty="0" smtClean="0"/>
                        <a:t/>
                      </a:r>
                      <a:br>
                        <a:rPr lang="en-GB" baseline="0" dirty="0" smtClean="0"/>
                      </a:br>
                      <a:r>
                        <a:rPr lang="en-GB" b="1" i="1" baseline="0" dirty="0" smtClean="0"/>
                        <a:t>Do they know it’s Christmas? – Band Aid</a:t>
                      </a:r>
                    </a:p>
                  </a:txBody>
                  <a:tcPr/>
                </a:tc>
              </a:tr>
              <a:tr h="370840">
                <a:tc>
                  <a:txBody>
                    <a:bodyPr/>
                    <a:lstStyle/>
                    <a:p>
                      <a:pPr algn="ctr"/>
                      <a:r>
                        <a:rPr lang="en-GB" dirty="0" smtClean="0"/>
                        <a:t>1</a:t>
                      </a:r>
                      <a:endParaRPr lang="fr-FR" dirty="0"/>
                    </a:p>
                  </a:txBody>
                  <a:tcPr/>
                </a:tc>
                <a:tc>
                  <a:txBody>
                    <a:bodyPr/>
                    <a:lstStyle/>
                    <a:p>
                      <a:r>
                        <a:rPr lang="en-GB" dirty="0" smtClean="0"/>
                        <a:t>Dos mil once</a:t>
                      </a:r>
                    </a:p>
                    <a:p>
                      <a:endParaRPr lang="en-GB" dirty="0" smtClean="0"/>
                    </a:p>
                    <a:p>
                      <a:endParaRPr lang="fr-FR" dirty="0"/>
                    </a:p>
                  </a:txBody>
                  <a:tcPr/>
                </a:tc>
              </a:tr>
              <a:tr h="370840">
                <a:tc>
                  <a:txBody>
                    <a:bodyPr/>
                    <a:lstStyle/>
                    <a:p>
                      <a:pPr algn="ctr"/>
                      <a:r>
                        <a:rPr lang="en-GB" dirty="0" smtClean="0"/>
                        <a:t>2</a:t>
                      </a:r>
                      <a:endParaRPr lang="fr-FR" dirty="0"/>
                    </a:p>
                  </a:txBody>
                  <a:tcPr/>
                </a:tc>
                <a:tc>
                  <a:txBody>
                    <a:bodyPr/>
                    <a:lstStyle/>
                    <a:p>
                      <a:r>
                        <a:rPr lang="en-GB" dirty="0" smtClean="0"/>
                        <a:t>Dos mil </a:t>
                      </a:r>
                      <a:r>
                        <a:rPr lang="en-GB" dirty="0" err="1" smtClean="0"/>
                        <a:t>cinco</a:t>
                      </a:r>
                      <a:endParaRPr lang="en-GB" dirty="0" smtClean="0"/>
                    </a:p>
                    <a:p>
                      <a:endParaRPr lang="en-GB" dirty="0" smtClean="0"/>
                    </a:p>
                    <a:p>
                      <a:endParaRPr lang="fr-FR" dirty="0"/>
                    </a:p>
                  </a:txBody>
                  <a:tcPr/>
                </a:tc>
              </a:tr>
              <a:tr h="370840">
                <a:tc>
                  <a:txBody>
                    <a:bodyPr/>
                    <a:lstStyle/>
                    <a:p>
                      <a:pPr algn="ctr"/>
                      <a:r>
                        <a:rPr lang="en-GB" dirty="0" smtClean="0"/>
                        <a:t>3</a:t>
                      </a:r>
                      <a:endParaRPr lang="fr-FR" dirty="0"/>
                    </a:p>
                  </a:txBody>
                  <a:tcPr/>
                </a:tc>
                <a:tc>
                  <a:txBody>
                    <a:bodyPr/>
                    <a:lstStyle/>
                    <a:p>
                      <a:r>
                        <a:rPr lang="en-GB" dirty="0" smtClean="0"/>
                        <a:t>Dos mil </a:t>
                      </a:r>
                    </a:p>
                    <a:p>
                      <a:endParaRPr lang="en-GB" dirty="0" smtClean="0"/>
                    </a:p>
                    <a:p>
                      <a:endParaRPr lang="fr-FR" dirty="0"/>
                    </a:p>
                  </a:txBody>
                  <a:tcPr/>
                </a:tc>
              </a:tr>
              <a:tr h="370840">
                <a:tc>
                  <a:txBody>
                    <a:bodyPr/>
                    <a:lstStyle/>
                    <a:p>
                      <a:pPr algn="ctr"/>
                      <a:r>
                        <a:rPr lang="en-GB" dirty="0" smtClean="0"/>
                        <a:t>4</a:t>
                      </a:r>
                      <a:endParaRPr lang="fr-FR" dirty="0"/>
                    </a:p>
                  </a:txBody>
                  <a:tcPr/>
                </a:tc>
                <a:tc>
                  <a:txBody>
                    <a:bodyPr/>
                    <a:lstStyle/>
                    <a:p>
                      <a:r>
                        <a:rPr lang="en-GB" dirty="0" smtClean="0"/>
                        <a:t>Dos mil </a:t>
                      </a:r>
                      <a:r>
                        <a:rPr lang="en-GB" dirty="0" err="1" smtClean="0"/>
                        <a:t>ocho</a:t>
                      </a:r>
                      <a:endParaRPr lang="en-GB" dirty="0" smtClean="0"/>
                    </a:p>
                    <a:p>
                      <a:endParaRPr lang="en-GB" dirty="0" smtClean="0"/>
                    </a:p>
                    <a:p>
                      <a:endParaRPr lang="fr-FR" dirty="0"/>
                    </a:p>
                  </a:txBody>
                  <a:tcPr/>
                </a:tc>
              </a:tr>
              <a:tr h="370840">
                <a:tc>
                  <a:txBody>
                    <a:bodyPr/>
                    <a:lstStyle/>
                    <a:p>
                      <a:pPr algn="ctr"/>
                      <a:r>
                        <a:rPr lang="en-GB" dirty="0" smtClean="0"/>
                        <a:t>5</a:t>
                      </a:r>
                      <a:endParaRPr lang="fr-FR" dirty="0"/>
                    </a:p>
                  </a:txBody>
                  <a:tcPr/>
                </a:tc>
                <a:tc>
                  <a:txBody>
                    <a:bodyPr/>
                    <a:lstStyle/>
                    <a:p>
                      <a:r>
                        <a:rPr lang="en-GB" dirty="0" smtClean="0"/>
                        <a:t>Dos mil </a:t>
                      </a:r>
                      <a:r>
                        <a:rPr lang="en-GB" dirty="0" err="1" smtClean="0"/>
                        <a:t>diez</a:t>
                      </a:r>
                      <a:endParaRPr lang="fr-FR" dirty="0" smtClean="0"/>
                    </a:p>
                    <a:p>
                      <a:endParaRPr lang="en-GB" dirty="0" smtClean="0"/>
                    </a:p>
                    <a:p>
                      <a:endParaRPr lang="fr-FR" dirty="0"/>
                    </a:p>
                  </a:txBody>
                  <a:tcPr/>
                </a:tc>
              </a:tr>
            </a:tbl>
          </a:graphicData>
        </a:graphic>
      </p:graphicFrame>
      <p:sp>
        <p:nvSpPr>
          <p:cNvPr id="7" name="TextBox 6"/>
          <p:cNvSpPr txBox="1"/>
          <p:nvPr/>
        </p:nvSpPr>
        <p:spPr>
          <a:xfrm>
            <a:off x="259196" y="116632"/>
            <a:ext cx="3672408" cy="646331"/>
          </a:xfrm>
          <a:prstGeom prst="rect">
            <a:avLst/>
          </a:prstGeom>
          <a:noFill/>
        </p:spPr>
        <p:txBody>
          <a:bodyPr wrap="square" rtlCol="0">
            <a:spAutoFit/>
          </a:bodyPr>
          <a:lstStyle/>
          <a:p>
            <a:r>
              <a:rPr lang="en-GB" b="1" dirty="0" smtClean="0"/>
              <a:t>La </a:t>
            </a:r>
            <a:r>
              <a:rPr lang="en-GB" b="1" dirty="0" err="1" smtClean="0"/>
              <a:t>canción</a:t>
            </a:r>
            <a:r>
              <a:rPr lang="en-GB" b="1" dirty="0" smtClean="0"/>
              <a:t> </a:t>
            </a:r>
            <a:r>
              <a:rPr lang="en-GB" b="1" dirty="0" err="1" smtClean="0"/>
              <a:t>más</a:t>
            </a:r>
            <a:r>
              <a:rPr lang="en-GB" b="1" dirty="0" smtClean="0"/>
              <a:t> popular </a:t>
            </a:r>
            <a:br>
              <a:rPr lang="en-GB" b="1" dirty="0" smtClean="0"/>
            </a:br>
            <a:r>
              <a:rPr lang="en-GB" b="1" dirty="0" smtClean="0"/>
              <a:t>(</a:t>
            </a:r>
            <a:r>
              <a:rPr lang="en-GB" b="1" dirty="0" err="1" smtClean="0"/>
              <a:t>número</a:t>
            </a:r>
            <a:r>
              <a:rPr lang="en-GB" b="1" dirty="0" smtClean="0"/>
              <a:t> </a:t>
            </a:r>
            <a:r>
              <a:rPr lang="en-GB" b="1" dirty="0" err="1" smtClean="0"/>
              <a:t>uno</a:t>
            </a:r>
            <a:r>
              <a:rPr lang="en-GB" b="1" dirty="0" smtClean="0"/>
              <a:t>) en </a:t>
            </a:r>
            <a:r>
              <a:rPr lang="en-GB" b="1" dirty="0" err="1" smtClean="0"/>
              <a:t>Navidad</a:t>
            </a:r>
            <a:endParaRPr lang="fr-FR" b="1" dirty="0"/>
          </a:p>
        </p:txBody>
      </p:sp>
      <p:graphicFrame>
        <p:nvGraphicFramePr>
          <p:cNvPr id="8" name="Table 7"/>
          <p:cNvGraphicFramePr>
            <a:graphicFrameLocks noGrp="1"/>
          </p:cNvGraphicFramePr>
          <p:nvPr>
            <p:extLst>
              <p:ext uri="{D42A27DB-BD31-4B8C-83A1-F6EECF244321}">
                <p14:modId xmlns:p14="http://schemas.microsoft.com/office/powerpoint/2010/main" val="3533886161"/>
              </p:ext>
            </p:extLst>
          </p:nvPr>
        </p:nvGraphicFramePr>
        <p:xfrm>
          <a:off x="4788024" y="980560"/>
          <a:ext cx="4061668" cy="5544784"/>
        </p:xfrm>
        <a:graphic>
          <a:graphicData uri="http://schemas.openxmlformats.org/drawingml/2006/table">
            <a:tbl>
              <a:tblPr firstRow="1" bandRow="1">
                <a:tableStyleId>{5940675A-B579-460E-94D1-54222C63F5DA}</a:tableStyleId>
              </a:tblPr>
              <a:tblGrid>
                <a:gridCol w="1224136"/>
                <a:gridCol w="2837532"/>
              </a:tblGrid>
              <a:tr h="862522">
                <a:tc>
                  <a:txBody>
                    <a:bodyPr/>
                    <a:lstStyle/>
                    <a:p>
                      <a:pPr algn="ctr"/>
                      <a:r>
                        <a:rPr lang="en-GB" sz="2800" b="1" dirty="0" smtClean="0"/>
                        <a:t>2004</a:t>
                      </a:r>
                      <a:endParaRPr lang="fr-FR" sz="2800" b="1" dirty="0"/>
                    </a:p>
                  </a:txBody>
                  <a:tcPr anchor="ctr"/>
                </a:tc>
                <a:tc>
                  <a:txBody>
                    <a:bodyPr/>
                    <a:lstStyle/>
                    <a:p>
                      <a:r>
                        <a:rPr lang="en-GB" dirty="0" smtClean="0"/>
                        <a:t>Do they know it’s Christmas? – Band Aid</a:t>
                      </a:r>
                      <a:endParaRPr lang="fr-FR" dirty="0"/>
                    </a:p>
                  </a:txBody>
                  <a:tcPr anchor="ctr"/>
                </a:tc>
              </a:tr>
              <a:tr h="862522">
                <a:tc>
                  <a:txBody>
                    <a:bodyPr/>
                    <a:lstStyle/>
                    <a:p>
                      <a:endParaRPr lang="fr-FR" dirty="0"/>
                    </a:p>
                  </a:txBody>
                  <a:tcPr anchor="ctr"/>
                </a:tc>
                <a:tc>
                  <a:txBody>
                    <a:bodyPr/>
                    <a:lstStyle/>
                    <a:p>
                      <a:r>
                        <a:rPr lang="en-GB" dirty="0" smtClean="0"/>
                        <a:t>That’s my goal</a:t>
                      </a:r>
                      <a:r>
                        <a:rPr lang="en-GB" baseline="0" dirty="0" smtClean="0"/>
                        <a:t> – Shayne Ward</a:t>
                      </a:r>
                      <a:endParaRPr lang="fr-FR" dirty="0"/>
                    </a:p>
                  </a:txBody>
                  <a:tcPr anchor="ctr"/>
                </a:tc>
              </a:tr>
              <a:tr h="862522">
                <a:tc>
                  <a:txBody>
                    <a:bodyPr/>
                    <a:lstStyle/>
                    <a:p>
                      <a:endParaRPr lang="en-GB" dirty="0" smtClean="0"/>
                    </a:p>
                  </a:txBody>
                  <a:tcPr anchor="ctr"/>
                </a:tc>
                <a:tc>
                  <a:txBody>
                    <a:bodyPr/>
                    <a:lstStyle/>
                    <a:p>
                      <a:r>
                        <a:rPr lang="en-GB" dirty="0" smtClean="0"/>
                        <a:t>Hallelujah</a:t>
                      </a:r>
                      <a:r>
                        <a:rPr lang="en-GB" baseline="0" dirty="0" smtClean="0"/>
                        <a:t> – Alexandra Burke</a:t>
                      </a:r>
                      <a:endParaRPr lang="en-GB" dirty="0" smtClean="0"/>
                    </a:p>
                  </a:txBody>
                  <a:tcPr anchor="ctr"/>
                </a:tc>
              </a:tr>
              <a:tr h="862522">
                <a:tc>
                  <a:txBody>
                    <a:bodyPr/>
                    <a:lstStyle/>
                    <a:p>
                      <a:endParaRPr lang="en-GB" dirty="0" smtClean="0"/>
                    </a:p>
                  </a:txBody>
                  <a:tcPr anchor="ctr"/>
                </a:tc>
                <a:tc>
                  <a:txBody>
                    <a:bodyPr/>
                    <a:lstStyle/>
                    <a:p>
                      <a:r>
                        <a:rPr lang="en-GB" dirty="0" smtClean="0"/>
                        <a:t>When</a:t>
                      </a:r>
                      <a:r>
                        <a:rPr lang="en-GB" baseline="0" dirty="0" smtClean="0"/>
                        <a:t> we collide – Matt </a:t>
                      </a:r>
                      <a:r>
                        <a:rPr lang="en-GB" baseline="0" dirty="0" err="1" smtClean="0"/>
                        <a:t>Cardle</a:t>
                      </a:r>
                      <a:endParaRPr lang="en-GB" dirty="0" smtClean="0"/>
                    </a:p>
                  </a:txBody>
                  <a:tcPr anchor="ctr"/>
                </a:tc>
              </a:tr>
              <a:tr h="1232174">
                <a:tc>
                  <a:txBody>
                    <a:bodyPr/>
                    <a:lstStyle/>
                    <a:p>
                      <a:endParaRPr lang="en-GB" dirty="0" smtClean="0"/>
                    </a:p>
                  </a:txBody>
                  <a:tcPr anchor="ctr"/>
                </a:tc>
                <a:tc>
                  <a:txBody>
                    <a:bodyPr/>
                    <a:lstStyle/>
                    <a:p>
                      <a:r>
                        <a:rPr lang="en-GB" dirty="0" smtClean="0"/>
                        <a:t>Killing in the name – Rage</a:t>
                      </a:r>
                      <a:r>
                        <a:rPr lang="en-GB" baseline="0" dirty="0" smtClean="0"/>
                        <a:t> against the machine</a:t>
                      </a:r>
                      <a:endParaRPr lang="en-GB" dirty="0" smtClean="0"/>
                    </a:p>
                  </a:txBody>
                  <a:tcPr anchor="ctr"/>
                </a:tc>
              </a:tr>
              <a:tr h="862522">
                <a:tc>
                  <a:txBody>
                    <a:bodyPr/>
                    <a:lstStyle/>
                    <a:p>
                      <a:endParaRPr lang="fr-FR" dirty="0"/>
                    </a:p>
                  </a:txBody>
                  <a:tcPr anchor="ctr"/>
                </a:tc>
                <a:tc>
                  <a:txBody>
                    <a:bodyPr/>
                    <a:lstStyle/>
                    <a:p>
                      <a:r>
                        <a:rPr lang="en-GB" baseline="0" dirty="0" smtClean="0"/>
                        <a:t>Can we fix it? - </a:t>
                      </a:r>
                      <a:r>
                        <a:rPr lang="en-GB" dirty="0" smtClean="0"/>
                        <a:t>Bob</a:t>
                      </a:r>
                      <a:r>
                        <a:rPr lang="en-GB" baseline="0" dirty="0" smtClean="0"/>
                        <a:t> the Builder</a:t>
                      </a:r>
                      <a:endParaRPr lang="fr-FR" dirty="0"/>
                    </a:p>
                  </a:txBody>
                  <a:tcPr anchor="ctr"/>
                </a:tc>
              </a:tr>
            </a:tbl>
          </a:graphicData>
        </a:graphic>
      </p:graphicFrame>
      <p:sp>
        <p:nvSpPr>
          <p:cNvPr id="9" name="TextBox 8"/>
          <p:cNvSpPr txBox="1"/>
          <p:nvPr/>
        </p:nvSpPr>
        <p:spPr>
          <a:xfrm>
            <a:off x="4788024" y="139479"/>
            <a:ext cx="3672408" cy="646331"/>
          </a:xfrm>
          <a:prstGeom prst="rect">
            <a:avLst/>
          </a:prstGeom>
          <a:noFill/>
        </p:spPr>
        <p:txBody>
          <a:bodyPr wrap="square" rtlCol="0">
            <a:spAutoFit/>
          </a:bodyPr>
          <a:lstStyle/>
          <a:p>
            <a:r>
              <a:rPr lang="en-GB" b="1" dirty="0" smtClean="0"/>
              <a:t>La </a:t>
            </a:r>
            <a:r>
              <a:rPr lang="en-GB" b="1" dirty="0" err="1" smtClean="0"/>
              <a:t>canción</a:t>
            </a:r>
            <a:r>
              <a:rPr lang="en-GB" b="1" dirty="0" smtClean="0"/>
              <a:t> </a:t>
            </a:r>
            <a:r>
              <a:rPr lang="en-GB" b="1" dirty="0" err="1" smtClean="0"/>
              <a:t>más</a:t>
            </a:r>
            <a:r>
              <a:rPr lang="en-GB" b="1" dirty="0" smtClean="0"/>
              <a:t> popular </a:t>
            </a:r>
            <a:br>
              <a:rPr lang="en-GB" b="1" dirty="0" smtClean="0"/>
            </a:br>
            <a:r>
              <a:rPr lang="en-GB" b="1" dirty="0" smtClean="0"/>
              <a:t>(</a:t>
            </a:r>
            <a:r>
              <a:rPr lang="en-GB" b="1" dirty="0" err="1" smtClean="0"/>
              <a:t>número</a:t>
            </a:r>
            <a:r>
              <a:rPr lang="en-GB" b="1" dirty="0" smtClean="0"/>
              <a:t> </a:t>
            </a:r>
            <a:r>
              <a:rPr lang="en-GB" b="1" dirty="0" err="1" smtClean="0"/>
              <a:t>uno</a:t>
            </a:r>
            <a:r>
              <a:rPr lang="en-GB" b="1" dirty="0" smtClean="0"/>
              <a:t>) en </a:t>
            </a:r>
            <a:r>
              <a:rPr lang="en-GB" b="1" dirty="0" err="1" smtClean="0"/>
              <a:t>Navidad</a:t>
            </a:r>
            <a:endParaRPr lang="fr-FR" b="1" dirty="0"/>
          </a:p>
        </p:txBody>
      </p:sp>
    </p:spTree>
    <p:extLst>
      <p:ext uri="{BB962C8B-B14F-4D97-AF65-F5344CB8AC3E}">
        <p14:creationId xmlns:p14="http://schemas.microsoft.com/office/powerpoint/2010/main" val="271448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283968"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2303103372"/>
              </p:ext>
            </p:extLst>
          </p:nvPr>
        </p:nvGraphicFramePr>
        <p:xfrm>
          <a:off x="371872" y="986663"/>
          <a:ext cx="3431704" cy="5212080"/>
        </p:xfrm>
        <a:graphic>
          <a:graphicData uri="http://schemas.openxmlformats.org/drawingml/2006/table">
            <a:tbl>
              <a:tblPr firstRow="1" bandRow="1">
                <a:tableStyleId>{5940675A-B579-460E-94D1-54222C63F5DA}</a:tableStyleId>
              </a:tblPr>
              <a:tblGrid>
                <a:gridCol w="983432"/>
                <a:gridCol w="2448272"/>
              </a:tblGrid>
              <a:tr h="370840">
                <a:tc>
                  <a:txBody>
                    <a:bodyPr/>
                    <a:lstStyle/>
                    <a:p>
                      <a:pPr algn="ctr"/>
                      <a:r>
                        <a:rPr lang="en-GB" b="1" dirty="0" err="1" smtClean="0"/>
                        <a:t>Ejemplo</a:t>
                      </a:r>
                      <a:endParaRPr lang="fr-FR" b="1" dirty="0"/>
                    </a:p>
                  </a:txBody>
                  <a:tcPr/>
                </a:tc>
                <a:tc>
                  <a:txBody>
                    <a:bodyPr/>
                    <a:lstStyle/>
                    <a:p>
                      <a:r>
                        <a:rPr lang="en-GB" dirty="0" smtClean="0"/>
                        <a:t>Dos</a:t>
                      </a:r>
                      <a:r>
                        <a:rPr lang="en-GB" baseline="0" dirty="0" smtClean="0"/>
                        <a:t> mil </a:t>
                      </a:r>
                      <a:r>
                        <a:rPr lang="en-GB" baseline="0" dirty="0" err="1" smtClean="0"/>
                        <a:t>cuatro</a:t>
                      </a:r>
                      <a:r>
                        <a:rPr lang="en-GB" baseline="0" dirty="0" smtClean="0"/>
                        <a:t/>
                      </a:r>
                      <a:br>
                        <a:rPr lang="en-GB" baseline="0" dirty="0" smtClean="0"/>
                      </a:br>
                      <a:endParaRPr lang="en-GB" b="1" i="1" baseline="0" dirty="0" smtClean="0"/>
                    </a:p>
                  </a:txBody>
                  <a:tcPr/>
                </a:tc>
              </a:tr>
              <a:tr h="370840">
                <a:tc>
                  <a:txBody>
                    <a:bodyPr/>
                    <a:lstStyle/>
                    <a:p>
                      <a:pPr algn="ctr"/>
                      <a:r>
                        <a:rPr lang="en-GB" dirty="0" smtClean="0"/>
                        <a:t>1</a:t>
                      </a:r>
                      <a:endParaRPr lang="fr-FR" dirty="0"/>
                    </a:p>
                  </a:txBody>
                  <a:tcPr/>
                </a:tc>
                <a:tc>
                  <a:txBody>
                    <a:bodyPr/>
                    <a:lstStyle/>
                    <a:p>
                      <a:r>
                        <a:rPr lang="en-GB" dirty="0" smtClean="0"/>
                        <a:t>Dos mil once</a:t>
                      </a:r>
                    </a:p>
                    <a:p>
                      <a:endParaRPr lang="en-GB" dirty="0" smtClean="0"/>
                    </a:p>
                    <a:p>
                      <a:endParaRPr lang="fr-FR" dirty="0"/>
                    </a:p>
                  </a:txBody>
                  <a:tcPr/>
                </a:tc>
              </a:tr>
              <a:tr h="370840">
                <a:tc>
                  <a:txBody>
                    <a:bodyPr/>
                    <a:lstStyle/>
                    <a:p>
                      <a:pPr algn="ctr"/>
                      <a:r>
                        <a:rPr lang="en-GB" dirty="0" smtClean="0"/>
                        <a:t>2</a:t>
                      </a:r>
                      <a:endParaRPr lang="fr-FR" dirty="0"/>
                    </a:p>
                  </a:txBody>
                  <a:tcPr/>
                </a:tc>
                <a:tc>
                  <a:txBody>
                    <a:bodyPr/>
                    <a:lstStyle/>
                    <a:p>
                      <a:r>
                        <a:rPr lang="en-GB" dirty="0" smtClean="0"/>
                        <a:t>Dos mil </a:t>
                      </a:r>
                      <a:r>
                        <a:rPr lang="en-GB" dirty="0" err="1" smtClean="0"/>
                        <a:t>cinco</a:t>
                      </a:r>
                      <a:endParaRPr lang="en-GB" dirty="0" smtClean="0"/>
                    </a:p>
                    <a:p>
                      <a:endParaRPr lang="en-GB" dirty="0" smtClean="0"/>
                    </a:p>
                    <a:p>
                      <a:endParaRPr lang="fr-FR" dirty="0"/>
                    </a:p>
                  </a:txBody>
                  <a:tcPr/>
                </a:tc>
              </a:tr>
              <a:tr h="370840">
                <a:tc>
                  <a:txBody>
                    <a:bodyPr/>
                    <a:lstStyle/>
                    <a:p>
                      <a:pPr algn="ctr"/>
                      <a:r>
                        <a:rPr lang="en-GB" dirty="0" smtClean="0"/>
                        <a:t>3</a:t>
                      </a:r>
                      <a:endParaRPr lang="fr-FR" dirty="0"/>
                    </a:p>
                  </a:txBody>
                  <a:tcPr/>
                </a:tc>
                <a:tc>
                  <a:txBody>
                    <a:bodyPr/>
                    <a:lstStyle/>
                    <a:p>
                      <a:r>
                        <a:rPr lang="en-GB" dirty="0" smtClean="0"/>
                        <a:t>Dos mil </a:t>
                      </a:r>
                    </a:p>
                    <a:p>
                      <a:endParaRPr lang="en-GB" dirty="0" smtClean="0"/>
                    </a:p>
                    <a:p>
                      <a:endParaRPr lang="fr-FR" dirty="0"/>
                    </a:p>
                  </a:txBody>
                  <a:tcPr/>
                </a:tc>
              </a:tr>
              <a:tr h="370840">
                <a:tc>
                  <a:txBody>
                    <a:bodyPr/>
                    <a:lstStyle/>
                    <a:p>
                      <a:pPr algn="ctr"/>
                      <a:r>
                        <a:rPr lang="en-GB" dirty="0" smtClean="0"/>
                        <a:t>4</a:t>
                      </a:r>
                      <a:endParaRPr lang="fr-FR" dirty="0"/>
                    </a:p>
                  </a:txBody>
                  <a:tcPr/>
                </a:tc>
                <a:tc>
                  <a:txBody>
                    <a:bodyPr/>
                    <a:lstStyle/>
                    <a:p>
                      <a:r>
                        <a:rPr lang="en-GB" dirty="0" smtClean="0"/>
                        <a:t>Dos mil </a:t>
                      </a:r>
                      <a:r>
                        <a:rPr lang="en-GB" dirty="0" err="1" smtClean="0"/>
                        <a:t>ocho</a:t>
                      </a:r>
                      <a:endParaRPr lang="en-GB" dirty="0" smtClean="0"/>
                    </a:p>
                    <a:p>
                      <a:endParaRPr lang="en-GB" dirty="0" smtClean="0"/>
                    </a:p>
                    <a:p>
                      <a:endParaRPr lang="fr-FR" dirty="0"/>
                    </a:p>
                  </a:txBody>
                  <a:tcPr/>
                </a:tc>
              </a:tr>
              <a:tr h="370840">
                <a:tc>
                  <a:txBody>
                    <a:bodyPr/>
                    <a:lstStyle/>
                    <a:p>
                      <a:pPr algn="ctr"/>
                      <a:r>
                        <a:rPr lang="en-GB" dirty="0" smtClean="0"/>
                        <a:t>5</a:t>
                      </a:r>
                      <a:endParaRPr lang="fr-FR" dirty="0"/>
                    </a:p>
                  </a:txBody>
                  <a:tcPr/>
                </a:tc>
                <a:tc>
                  <a:txBody>
                    <a:bodyPr/>
                    <a:lstStyle/>
                    <a:p>
                      <a:r>
                        <a:rPr lang="en-GB" dirty="0" smtClean="0"/>
                        <a:t>Dos mil </a:t>
                      </a:r>
                      <a:r>
                        <a:rPr lang="en-GB" dirty="0" err="1" smtClean="0"/>
                        <a:t>diez</a:t>
                      </a:r>
                      <a:endParaRPr lang="fr-FR" dirty="0" smtClean="0"/>
                    </a:p>
                    <a:p>
                      <a:endParaRPr lang="en-GB" dirty="0" smtClean="0"/>
                    </a:p>
                    <a:p>
                      <a:endParaRPr lang="fr-FR" dirty="0"/>
                    </a:p>
                  </a:txBody>
                  <a:tcPr/>
                </a:tc>
              </a:tr>
            </a:tbl>
          </a:graphicData>
        </a:graphic>
      </p:graphicFrame>
      <p:sp>
        <p:nvSpPr>
          <p:cNvPr id="7" name="TextBox 6"/>
          <p:cNvSpPr txBox="1"/>
          <p:nvPr/>
        </p:nvSpPr>
        <p:spPr>
          <a:xfrm>
            <a:off x="259196" y="116632"/>
            <a:ext cx="3672408" cy="646331"/>
          </a:xfrm>
          <a:prstGeom prst="rect">
            <a:avLst/>
          </a:prstGeom>
          <a:noFill/>
        </p:spPr>
        <p:txBody>
          <a:bodyPr wrap="square" rtlCol="0">
            <a:spAutoFit/>
          </a:bodyPr>
          <a:lstStyle/>
          <a:p>
            <a:r>
              <a:rPr lang="en-GB" b="1" dirty="0" smtClean="0"/>
              <a:t>La </a:t>
            </a:r>
            <a:r>
              <a:rPr lang="en-GB" b="1" dirty="0" err="1" smtClean="0"/>
              <a:t>canción</a:t>
            </a:r>
            <a:r>
              <a:rPr lang="en-GB" b="1" dirty="0" smtClean="0"/>
              <a:t> </a:t>
            </a:r>
            <a:r>
              <a:rPr lang="en-GB" b="1" dirty="0" err="1" smtClean="0"/>
              <a:t>más</a:t>
            </a:r>
            <a:r>
              <a:rPr lang="en-GB" b="1" dirty="0" smtClean="0"/>
              <a:t> popular </a:t>
            </a:r>
            <a:br>
              <a:rPr lang="en-GB" b="1" dirty="0" smtClean="0"/>
            </a:br>
            <a:r>
              <a:rPr lang="en-GB" b="1" dirty="0" smtClean="0"/>
              <a:t>(</a:t>
            </a:r>
            <a:r>
              <a:rPr lang="en-GB" b="1" dirty="0" err="1" smtClean="0"/>
              <a:t>número</a:t>
            </a:r>
            <a:r>
              <a:rPr lang="en-GB" b="1" dirty="0" smtClean="0"/>
              <a:t> </a:t>
            </a:r>
            <a:r>
              <a:rPr lang="en-GB" b="1" dirty="0" err="1" smtClean="0"/>
              <a:t>uno</a:t>
            </a:r>
            <a:r>
              <a:rPr lang="en-GB" b="1" dirty="0" smtClean="0"/>
              <a:t>) en </a:t>
            </a:r>
            <a:r>
              <a:rPr lang="en-GB" b="1" dirty="0" err="1" smtClean="0"/>
              <a:t>Navidad</a:t>
            </a:r>
            <a:endParaRPr lang="fr-FR" b="1" dirty="0"/>
          </a:p>
        </p:txBody>
      </p:sp>
      <p:graphicFrame>
        <p:nvGraphicFramePr>
          <p:cNvPr id="8" name="Table 7"/>
          <p:cNvGraphicFramePr>
            <a:graphicFrameLocks noGrp="1"/>
          </p:cNvGraphicFramePr>
          <p:nvPr>
            <p:extLst>
              <p:ext uri="{D42A27DB-BD31-4B8C-83A1-F6EECF244321}">
                <p14:modId xmlns:p14="http://schemas.microsoft.com/office/powerpoint/2010/main" val="3096891555"/>
              </p:ext>
            </p:extLst>
          </p:nvPr>
        </p:nvGraphicFramePr>
        <p:xfrm>
          <a:off x="4788024" y="980560"/>
          <a:ext cx="4061668" cy="5544784"/>
        </p:xfrm>
        <a:graphic>
          <a:graphicData uri="http://schemas.openxmlformats.org/drawingml/2006/table">
            <a:tbl>
              <a:tblPr firstRow="1" bandRow="1">
                <a:tableStyleId>{5940675A-B579-460E-94D1-54222C63F5DA}</a:tableStyleId>
              </a:tblPr>
              <a:tblGrid>
                <a:gridCol w="1224136"/>
                <a:gridCol w="2837532"/>
              </a:tblGrid>
              <a:tr h="862522">
                <a:tc>
                  <a:txBody>
                    <a:bodyPr/>
                    <a:lstStyle/>
                    <a:p>
                      <a:pPr algn="ctr"/>
                      <a:endParaRPr lang="fr-FR" sz="2800" b="1" dirty="0"/>
                    </a:p>
                  </a:txBody>
                  <a:tcPr anchor="ctr"/>
                </a:tc>
                <a:tc>
                  <a:txBody>
                    <a:bodyPr/>
                    <a:lstStyle/>
                    <a:p>
                      <a:r>
                        <a:rPr lang="en-GB" dirty="0" smtClean="0"/>
                        <a:t>Do they know it’s Christmas? – Band Aid</a:t>
                      </a:r>
                      <a:endParaRPr lang="fr-FR" dirty="0"/>
                    </a:p>
                  </a:txBody>
                  <a:tcPr anchor="ctr"/>
                </a:tc>
              </a:tr>
              <a:tr h="862522">
                <a:tc>
                  <a:txBody>
                    <a:bodyPr/>
                    <a:lstStyle/>
                    <a:p>
                      <a:endParaRPr lang="fr-FR" dirty="0"/>
                    </a:p>
                  </a:txBody>
                  <a:tcPr anchor="ctr"/>
                </a:tc>
                <a:tc>
                  <a:txBody>
                    <a:bodyPr/>
                    <a:lstStyle/>
                    <a:p>
                      <a:r>
                        <a:rPr lang="en-GB" dirty="0" smtClean="0"/>
                        <a:t>That’s my goal</a:t>
                      </a:r>
                      <a:r>
                        <a:rPr lang="en-GB" baseline="0" dirty="0" smtClean="0"/>
                        <a:t> – Shayne Ward</a:t>
                      </a:r>
                      <a:endParaRPr lang="fr-FR" dirty="0"/>
                    </a:p>
                  </a:txBody>
                  <a:tcPr anchor="ctr"/>
                </a:tc>
              </a:tr>
              <a:tr h="862522">
                <a:tc>
                  <a:txBody>
                    <a:bodyPr/>
                    <a:lstStyle/>
                    <a:p>
                      <a:endParaRPr lang="en-GB" dirty="0" smtClean="0"/>
                    </a:p>
                  </a:txBody>
                  <a:tcPr anchor="ctr"/>
                </a:tc>
                <a:tc>
                  <a:txBody>
                    <a:bodyPr/>
                    <a:lstStyle/>
                    <a:p>
                      <a:r>
                        <a:rPr lang="en-GB" dirty="0" smtClean="0"/>
                        <a:t>Hallelujah</a:t>
                      </a:r>
                      <a:r>
                        <a:rPr lang="en-GB" baseline="0" dirty="0" smtClean="0"/>
                        <a:t> – Alexandra Burke</a:t>
                      </a:r>
                      <a:endParaRPr lang="en-GB" dirty="0" smtClean="0"/>
                    </a:p>
                  </a:txBody>
                  <a:tcPr anchor="ctr"/>
                </a:tc>
              </a:tr>
              <a:tr h="862522">
                <a:tc>
                  <a:txBody>
                    <a:bodyPr/>
                    <a:lstStyle/>
                    <a:p>
                      <a:endParaRPr lang="en-GB" dirty="0" smtClean="0"/>
                    </a:p>
                  </a:txBody>
                  <a:tcPr anchor="ctr"/>
                </a:tc>
                <a:tc>
                  <a:txBody>
                    <a:bodyPr/>
                    <a:lstStyle/>
                    <a:p>
                      <a:r>
                        <a:rPr lang="en-GB" dirty="0" smtClean="0"/>
                        <a:t>When</a:t>
                      </a:r>
                      <a:r>
                        <a:rPr lang="en-GB" baseline="0" dirty="0" smtClean="0"/>
                        <a:t> we collide – Matt </a:t>
                      </a:r>
                      <a:r>
                        <a:rPr lang="en-GB" baseline="0" dirty="0" err="1" smtClean="0"/>
                        <a:t>Cardle</a:t>
                      </a:r>
                      <a:endParaRPr lang="en-GB" dirty="0" smtClean="0"/>
                    </a:p>
                  </a:txBody>
                  <a:tcPr anchor="ctr"/>
                </a:tc>
              </a:tr>
              <a:tr h="1232174">
                <a:tc>
                  <a:txBody>
                    <a:bodyPr/>
                    <a:lstStyle/>
                    <a:p>
                      <a:endParaRPr lang="en-GB" dirty="0" smtClean="0"/>
                    </a:p>
                  </a:txBody>
                  <a:tcPr anchor="ctr"/>
                </a:tc>
                <a:tc>
                  <a:txBody>
                    <a:bodyPr/>
                    <a:lstStyle/>
                    <a:p>
                      <a:r>
                        <a:rPr lang="en-GB" dirty="0" smtClean="0"/>
                        <a:t>Killing in the name – Rage</a:t>
                      </a:r>
                      <a:r>
                        <a:rPr lang="en-GB" baseline="0" dirty="0" smtClean="0"/>
                        <a:t> against the machine</a:t>
                      </a:r>
                      <a:endParaRPr lang="en-GB" dirty="0" smtClean="0"/>
                    </a:p>
                  </a:txBody>
                  <a:tcPr anchor="ctr"/>
                </a:tc>
              </a:tr>
              <a:tr h="862522">
                <a:tc>
                  <a:txBody>
                    <a:bodyPr/>
                    <a:lstStyle/>
                    <a:p>
                      <a:endParaRPr lang="fr-FR" dirty="0"/>
                    </a:p>
                  </a:txBody>
                  <a:tcPr anchor="ctr"/>
                </a:tc>
                <a:tc>
                  <a:txBody>
                    <a:bodyPr/>
                    <a:lstStyle/>
                    <a:p>
                      <a:r>
                        <a:rPr lang="en-GB" baseline="0" dirty="0" smtClean="0"/>
                        <a:t>Can we fix it? - </a:t>
                      </a:r>
                      <a:r>
                        <a:rPr lang="en-GB" dirty="0" smtClean="0"/>
                        <a:t>Bob</a:t>
                      </a:r>
                      <a:r>
                        <a:rPr lang="en-GB" baseline="0" dirty="0" smtClean="0"/>
                        <a:t> the Builder</a:t>
                      </a:r>
                      <a:endParaRPr lang="fr-FR" dirty="0"/>
                    </a:p>
                  </a:txBody>
                  <a:tcPr anchor="ctr"/>
                </a:tc>
              </a:tr>
            </a:tbl>
          </a:graphicData>
        </a:graphic>
      </p:graphicFrame>
      <p:sp>
        <p:nvSpPr>
          <p:cNvPr id="9" name="TextBox 8"/>
          <p:cNvSpPr txBox="1"/>
          <p:nvPr/>
        </p:nvSpPr>
        <p:spPr>
          <a:xfrm>
            <a:off x="4788024" y="139479"/>
            <a:ext cx="3672408" cy="646331"/>
          </a:xfrm>
          <a:prstGeom prst="rect">
            <a:avLst/>
          </a:prstGeom>
          <a:noFill/>
        </p:spPr>
        <p:txBody>
          <a:bodyPr wrap="square" rtlCol="0">
            <a:spAutoFit/>
          </a:bodyPr>
          <a:lstStyle/>
          <a:p>
            <a:r>
              <a:rPr lang="en-GB" b="1" dirty="0" smtClean="0"/>
              <a:t>La </a:t>
            </a:r>
            <a:r>
              <a:rPr lang="en-GB" b="1" dirty="0" err="1" smtClean="0"/>
              <a:t>canción</a:t>
            </a:r>
            <a:r>
              <a:rPr lang="en-GB" b="1" dirty="0" smtClean="0"/>
              <a:t> </a:t>
            </a:r>
            <a:r>
              <a:rPr lang="en-GB" b="1" dirty="0" err="1" smtClean="0"/>
              <a:t>más</a:t>
            </a:r>
            <a:r>
              <a:rPr lang="en-GB" b="1" dirty="0" smtClean="0"/>
              <a:t> popular </a:t>
            </a:r>
            <a:br>
              <a:rPr lang="en-GB" b="1" dirty="0" smtClean="0"/>
            </a:br>
            <a:r>
              <a:rPr lang="en-GB" b="1" dirty="0" smtClean="0"/>
              <a:t>(</a:t>
            </a:r>
            <a:r>
              <a:rPr lang="en-GB" b="1" dirty="0" err="1" smtClean="0"/>
              <a:t>número</a:t>
            </a:r>
            <a:r>
              <a:rPr lang="en-GB" b="1" dirty="0" smtClean="0"/>
              <a:t> </a:t>
            </a:r>
            <a:r>
              <a:rPr lang="en-GB" b="1" dirty="0" err="1" smtClean="0"/>
              <a:t>uno</a:t>
            </a:r>
            <a:r>
              <a:rPr lang="en-GB" b="1" dirty="0" smtClean="0"/>
              <a:t>) en </a:t>
            </a:r>
            <a:r>
              <a:rPr lang="en-GB" b="1" dirty="0" err="1" smtClean="0"/>
              <a:t>Navidad</a:t>
            </a:r>
            <a:endParaRPr lang="fr-FR" b="1" dirty="0"/>
          </a:p>
        </p:txBody>
      </p:sp>
      <p:sp>
        <p:nvSpPr>
          <p:cNvPr id="10" name="Rectangle 9"/>
          <p:cNvSpPr/>
          <p:nvPr/>
        </p:nvSpPr>
        <p:spPr>
          <a:xfrm>
            <a:off x="395536" y="1628800"/>
            <a:ext cx="3384376" cy="460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4787344" y="1844824"/>
            <a:ext cx="4033127" cy="468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209547"/>
            <a:ext cx="495300" cy="576263"/>
          </a:xfrm>
          <a:prstGeom prst="rect">
            <a:avLst/>
          </a:prstGeom>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5132" y="209547"/>
            <a:ext cx="495300" cy="576263"/>
          </a:xfrm>
          <a:prstGeom prst="rect">
            <a:avLst/>
          </a:prstGeom>
        </p:spPr>
      </p:pic>
    </p:spTree>
    <p:extLst>
      <p:ext uri="{BB962C8B-B14F-4D97-AF65-F5344CB8AC3E}">
        <p14:creationId xmlns:p14="http://schemas.microsoft.com/office/powerpoint/2010/main" val="2671199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283968"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1260244853"/>
              </p:ext>
            </p:extLst>
          </p:nvPr>
        </p:nvGraphicFramePr>
        <p:xfrm>
          <a:off x="371872" y="986663"/>
          <a:ext cx="3431704" cy="5486400"/>
        </p:xfrm>
        <a:graphic>
          <a:graphicData uri="http://schemas.openxmlformats.org/drawingml/2006/table">
            <a:tbl>
              <a:tblPr firstRow="1" bandRow="1">
                <a:tableStyleId>{5940675A-B579-460E-94D1-54222C63F5DA}</a:tableStyleId>
              </a:tblPr>
              <a:tblGrid>
                <a:gridCol w="983432"/>
                <a:gridCol w="2448272"/>
              </a:tblGrid>
              <a:tr h="370840">
                <a:tc>
                  <a:txBody>
                    <a:bodyPr/>
                    <a:lstStyle/>
                    <a:p>
                      <a:pPr algn="ctr"/>
                      <a:r>
                        <a:rPr lang="en-GB" b="1" dirty="0" err="1" smtClean="0"/>
                        <a:t>Ejemplo</a:t>
                      </a:r>
                      <a:endParaRPr lang="fr-FR" b="1" dirty="0"/>
                    </a:p>
                  </a:txBody>
                  <a:tcPr/>
                </a:tc>
                <a:tc>
                  <a:txBody>
                    <a:bodyPr/>
                    <a:lstStyle/>
                    <a:p>
                      <a:r>
                        <a:rPr lang="en-GB" dirty="0" smtClean="0"/>
                        <a:t>Dos</a:t>
                      </a:r>
                      <a:r>
                        <a:rPr lang="en-GB" baseline="0" dirty="0" smtClean="0"/>
                        <a:t> mil </a:t>
                      </a:r>
                      <a:r>
                        <a:rPr lang="en-GB" baseline="0" dirty="0" err="1" smtClean="0"/>
                        <a:t>cuatro</a:t>
                      </a:r>
                      <a:r>
                        <a:rPr lang="en-GB" baseline="0" dirty="0" smtClean="0"/>
                        <a:t/>
                      </a:r>
                      <a:br>
                        <a:rPr lang="en-GB" baseline="0" dirty="0" smtClean="0"/>
                      </a:br>
                      <a:r>
                        <a:rPr lang="en-GB" b="1" i="1" baseline="0" dirty="0" smtClean="0"/>
                        <a:t>Do they know it’s Christmas? – Band Aid</a:t>
                      </a:r>
                    </a:p>
                  </a:txBody>
                  <a:tcPr/>
                </a:tc>
              </a:tr>
              <a:tr h="370840">
                <a:tc>
                  <a:txBody>
                    <a:bodyPr/>
                    <a:lstStyle/>
                    <a:p>
                      <a:pPr algn="ctr"/>
                      <a:r>
                        <a:rPr lang="en-GB" dirty="0" smtClean="0"/>
                        <a:t>1</a:t>
                      </a:r>
                      <a:endParaRPr lang="fr-FR" dirty="0"/>
                    </a:p>
                  </a:txBody>
                  <a:tcPr/>
                </a:tc>
                <a:tc>
                  <a:txBody>
                    <a:bodyPr/>
                    <a:lstStyle/>
                    <a:p>
                      <a:r>
                        <a:rPr lang="en-GB" dirty="0" smtClean="0"/>
                        <a:t>Dos mil once</a:t>
                      </a:r>
                    </a:p>
                    <a:p>
                      <a:endParaRPr lang="en-GB" dirty="0" smtClean="0"/>
                    </a:p>
                    <a:p>
                      <a:endParaRPr lang="fr-FR" dirty="0"/>
                    </a:p>
                  </a:txBody>
                  <a:tcPr/>
                </a:tc>
              </a:tr>
              <a:tr h="370840">
                <a:tc>
                  <a:txBody>
                    <a:bodyPr/>
                    <a:lstStyle/>
                    <a:p>
                      <a:pPr algn="ctr"/>
                      <a:r>
                        <a:rPr lang="en-GB" dirty="0" smtClean="0"/>
                        <a:t>2</a:t>
                      </a:r>
                      <a:endParaRPr lang="fr-FR" dirty="0"/>
                    </a:p>
                  </a:txBody>
                  <a:tcPr/>
                </a:tc>
                <a:tc>
                  <a:txBody>
                    <a:bodyPr/>
                    <a:lstStyle/>
                    <a:p>
                      <a:r>
                        <a:rPr lang="en-GB" dirty="0" smtClean="0"/>
                        <a:t>Dos mil </a:t>
                      </a:r>
                      <a:r>
                        <a:rPr lang="en-GB" dirty="0" err="1" smtClean="0"/>
                        <a:t>cinco</a:t>
                      </a:r>
                      <a:endParaRPr lang="en-GB" dirty="0" smtClean="0"/>
                    </a:p>
                    <a:p>
                      <a:endParaRPr lang="en-GB" dirty="0" smtClean="0"/>
                    </a:p>
                    <a:p>
                      <a:endParaRPr lang="fr-FR" dirty="0"/>
                    </a:p>
                  </a:txBody>
                  <a:tcPr/>
                </a:tc>
              </a:tr>
              <a:tr h="370840">
                <a:tc>
                  <a:txBody>
                    <a:bodyPr/>
                    <a:lstStyle/>
                    <a:p>
                      <a:pPr algn="ctr"/>
                      <a:r>
                        <a:rPr lang="en-GB" dirty="0" smtClean="0"/>
                        <a:t>3</a:t>
                      </a:r>
                      <a:endParaRPr lang="fr-FR" dirty="0"/>
                    </a:p>
                  </a:txBody>
                  <a:tcPr/>
                </a:tc>
                <a:tc>
                  <a:txBody>
                    <a:bodyPr/>
                    <a:lstStyle/>
                    <a:p>
                      <a:r>
                        <a:rPr lang="en-GB" dirty="0" smtClean="0"/>
                        <a:t>Dos mil </a:t>
                      </a:r>
                    </a:p>
                    <a:p>
                      <a:endParaRPr lang="en-GB" dirty="0" smtClean="0"/>
                    </a:p>
                    <a:p>
                      <a:endParaRPr lang="fr-FR" dirty="0"/>
                    </a:p>
                  </a:txBody>
                  <a:tcPr/>
                </a:tc>
              </a:tr>
              <a:tr h="370840">
                <a:tc>
                  <a:txBody>
                    <a:bodyPr/>
                    <a:lstStyle/>
                    <a:p>
                      <a:pPr algn="ctr"/>
                      <a:r>
                        <a:rPr lang="en-GB" dirty="0" smtClean="0"/>
                        <a:t>4</a:t>
                      </a:r>
                      <a:endParaRPr lang="fr-FR" dirty="0"/>
                    </a:p>
                  </a:txBody>
                  <a:tcPr/>
                </a:tc>
                <a:tc>
                  <a:txBody>
                    <a:bodyPr/>
                    <a:lstStyle/>
                    <a:p>
                      <a:r>
                        <a:rPr lang="en-GB" dirty="0" smtClean="0"/>
                        <a:t>Dos mil </a:t>
                      </a:r>
                      <a:r>
                        <a:rPr lang="en-GB" dirty="0" err="1" smtClean="0"/>
                        <a:t>ocho</a:t>
                      </a:r>
                      <a:endParaRPr lang="en-GB" dirty="0" smtClean="0"/>
                    </a:p>
                    <a:p>
                      <a:endParaRPr lang="en-GB" dirty="0" smtClean="0"/>
                    </a:p>
                    <a:p>
                      <a:endParaRPr lang="fr-FR" dirty="0"/>
                    </a:p>
                  </a:txBody>
                  <a:tcPr/>
                </a:tc>
              </a:tr>
              <a:tr h="370840">
                <a:tc>
                  <a:txBody>
                    <a:bodyPr/>
                    <a:lstStyle/>
                    <a:p>
                      <a:pPr algn="ctr"/>
                      <a:r>
                        <a:rPr lang="en-GB" dirty="0" smtClean="0"/>
                        <a:t>5</a:t>
                      </a:r>
                      <a:endParaRPr lang="fr-FR" dirty="0"/>
                    </a:p>
                  </a:txBody>
                  <a:tcPr/>
                </a:tc>
                <a:tc>
                  <a:txBody>
                    <a:bodyPr/>
                    <a:lstStyle/>
                    <a:p>
                      <a:r>
                        <a:rPr lang="en-GB" dirty="0" smtClean="0"/>
                        <a:t>Dos mil </a:t>
                      </a:r>
                      <a:r>
                        <a:rPr lang="en-GB" dirty="0" err="1" smtClean="0"/>
                        <a:t>diez</a:t>
                      </a:r>
                      <a:endParaRPr lang="fr-FR" dirty="0" smtClean="0"/>
                    </a:p>
                    <a:p>
                      <a:endParaRPr lang="en-GB" dirty="0" smtClean="0"/>
                    </a:p>
                    <a:p>
                      <a:endParaRPr lang="fr-FR" dirty="0"/>
                    </a:p>
                  </a:txBody>
                  <a:tcPr/>
                </a:tc>
              </a:tr>
            </a:tbl>
          </a:graphicData>
        </a:graphic>
      </p:graphicFrame>
      <p:sp>
        <p:nvSpPr>
          <p:cNvPr id="7" name="TextBox 6"/>
          <p:cNvSpPr txBox="1"/>
          <p:nvPr/>
        </p:nvSpPr>
        <p:spPr>
          <a:xfrm>
            <a:off x="259196" y="116632"/>
            <a:ext cx="3672408" cy="646331"/>
          </a:xfrm>
          <a:prstGeom prst="rect">
            <a:avLst/>
          </a:prstGeom>
          <a:noFill/>
        </p:spPr>
        <p:txBody>
          <a:bodyPr wrap="square" rtlCol="0">
            <a:spAutoFit/>
          </a:bodyPr>
          <a:lstStyle/>
          <a:p>
            <a:r>
              <a:rPr lang="en-GB" b="1" dirty="0" smtClean="0"/>
              <a:t>La </a:t>
            </a:r>
            <a:r>
              <a:rPr lang="en-GB" b="1" dirty="0" err="1" smtClean="0"/>
              <a:t>canción</a:t>
            </a:r>
            <a:r>
              <a:rPr lang="en-GB" b="1" dirty="0" smtClean="0"/>
              <a:t> </a:t>
            </a:r>
            <a:r>
              <a:rPr lang="en-GB" b="1" dirty="0" err="1" smtClean="0"/>
              <a:t>más</a:t>
            </a:r>
            <a:r>
              <a:rPr lang="en-GB" b="1" dirty="0" smtClean="0"/>
              <a:t> popular </a:t>
            </a:r>
            <a:br>
              <a:rPr lang="en-GB" b="1" dirty="0" smtClean="0"/>
            </a:br>
            <a:r>
              <a:rPr lang="en-GB" b="1" dirty="0" smtClean="0"/>
              <a:t>(</a:t>
            </a:r>
            <a:r>
              <a:rPr lang="en-GB" b="1" dirty="0" err="1" smtClean="0"/>
              <a:t>número</a:t>
            </a:r>
            <a:r>
              <a:rPr lang="en-GB" b="1" dirty="0" smtClean="0"/>
              <a:t> </a:t>
            </a:r>
            <a:r>
              <a:rPr lang="en-GB" b="1" dirty="0" err="1" smtClean="0"/>
              <a:t>uno</a:t>
            </a:r>
            <a:r>
              <a:rPr lang="en-GB" b="1" dirty="0" smtClean="0"/>
              <a:t>) en </a:t>
            </a:r>
            <a:r>
              <a:rPr lang="en-GB" b="1" dirty="0" err="1" smtClean="0"/>
              <a:t>Navidad</a:t>
            </a:r>
            <a:endParaRPr lang="fr-FR" b="1" dirty="0"/>
          </a:p>
        </p:txBody>
      </p:sp>
      <p:graphicFrame>
        <p:nvGraphicFramePr>
          <p:cNvPr id="8" name="Table 7"/>
          <p:cNvGraphicFramePr>
            <a:graphicFrameLocks noGrp="1"/>
          </p:cNvGraphicFramePr>
          <p:nvPr>
            <p:extLst>
              <p:ext uri="{D42A27DB-BD31-4B8C-83A1-F6EECF244321}">
                <p14:modId xmlns:p14="http://schemas.microsoft.com/office/powerpoint/2010/main" val="608921943"/>
              </p:ext>
            </p:extLst>
          </p:nvPr>
        </p:nvGraphicFramePr>
        <p:xfrm>
          <a:off x="4788024" y="980560"/>
          <a:ext cx="4061668" cy="5544784"/>
        </p:xfrm>
        <a:graphic>
          <a:graphicData uri="http://schemas.openxmlformats.org/drawingml/2006/table">
            <a:tbl>
              <a:tblPr firstRow="1" bandRow="1">
                <a:tableStyleId>{5940675A-B579-460E-94D1-54222C63F5DA}</a:tableStyleId>
              </a:tblPr>
              <a:tblGrid>
                <a:gridCol w="1224136"/>
                <a:gridCol w="2837532"/>
              </a:tblGrid>
              <a:tr h="862522">
                <a:tc>
                  <a:txBody>
                    <a:bodyPr/>
                    <a:lstStyle/>
                    <a:p>
                      <a:pPr algn="ctr"/>
                      <a:r>
                        <a:rPr lang="en-GB" sz="2800" b="1" dirty="0" smtClean="0"/>
                        <a:t>2004</a:t>
                      </a:r>
                      <a:endParaRPr lang="fr-FR" sz="2800" b="1" dirty="0"/>
                    </a:p>
                  </a:txBody>
                  <a:tcPr anchor="ctr"/>
                </a:tc>
                <a:tc>
                  <a:txBody>
                    <a:bodyPr/>
                    <a:lstStyle/>
                    <a:p>
                      <a:r>
                        <a:rPr lang="en-GB" dirty="0" smtClean="0"/>
                        <a:t>Do they know it’s Christmas? – Band Aid</a:t>
                      </a:r>
                      <a:endParaRPr lang="fr-FR" dirty="0"/>
                    </a:p>
                  </a:txBody>
                  <a:tcPr anchor="ctr"/>
                </a:tc>
              </a:tr>
              <a:tr h="862522">
                <a:tc>
                  <a:txBody>
                    <a:bodyPr/>
                    <a:lstStyle/>
                    <a:p>
                      <a:endParaRPr lang="fr-FR" dirty="0"/>
                    </a:p>
                  </a:txBody>
                  <a:tcPr anchor="ctr"/>
                </a:tc>
                <a:tc>
                  <a:txBody>
                    <a:bodyPr/>
                    <a:lstStyle/>
                    <a:p>
                      <a:r>
                        <a:rPr lang="en-GB" dirty="0" smtClean="0"/>
                        <a:t>That’s my goal</a:t>
                      </a:r>
                      <a:r>
                        <a:rPr lang="en-GB" baseline="0" dirty="0" smtClean="0"/>
                        <a:t> – Shayne Ward</a:t>
                      </a:r>
                      <a:endParaRPr lang="fr-FR" dirty="0"/>
                    </a:p>
                  </a:txBody>
                  <a:tcPr anchor="ctr"/>
                </a:tc>
              </a:tr>
              <a:tr h="862522">
                <a:tc>
                  <a:txBody>
                    <a:bodyPr/>
                    <a:lstStyle/>
                    <a:p>
                      <a:endParaRPr lang="en-GB" dirty="0" smtClean="0"/>
                    </a:p>
                  </a:txBody>
                  <a:tcPr anchor="ctr"/>
                </a:tc>
                <a:tc>
                  <a:txBody>
                    <a:bodyPr/>
                    <a:lstStyle/>
                    <a:p>
                      <a:r>
                        <a:rPr lang="en-GB" dirty="0" smtClean="0"/>
                        <a:t>Hallelujah</a:t>
                      </a:r>
                      <a:r>
                        <a:rPr lang="en-GB" baseline="0" dirty="0" smtClean="0"/>
                        <a:t> – Alexandra Burke</a:t>
                      </a:r>
                      <a:endParaRPr lang="en-GB" dirty="0" smtClean="0"/>
                    </a:p>
                  </a:txBody>
                  <a:tcPr anchor="ctr"/>
                </a:tc>
              </a:tr>
              <a:tr h="862522">
                <a:tc>
                  <a:txBody>
                    <a:bodyPr/>
                    <a:lstStyle/>
                    <a:p>
                      <a:endParaRPr lang="en-GB" dirty="0" smtClean="0"/>
                    </a:p>
                  </a:txBody>
                  <a:tcPr anchor="ctr"/>
                </a:tc>
                <a:tc>
                  <a:txBody>
                    <a:bodyPr/>
                    <a:lstStyle/>
                    <a:p>
                      <a:r>
                        <a:rPr lang="en-GB" dirty="0" smtClean="0"/>
                        <a:t>When</a:t>
                      </a:r>
                      <a:r>
                        <a:rPr lang="en-GB" baseline="0" dirty="0" smtClean="0"/>
                        <a:t> we collide – Matt </a:t>
                      </a:r>
                      <a:r>
                        <a:rPr lang="en-GB" baseline="0" dirty="0" err="1" smtClean="0"/>
                        <a:t>Cardle</a:t>
                      </a:r>
                      <a:endParaRPr lang="en-GB" dirty="0" smtClean="0"/>
                    </a:p>
                  </a:txBody>
                  <a:tcPr anchor="ctr"/>
                </a:tc>
              </a:tr>
              <a:tr h="1232174">
                <a:tc>
                  <a:txBody>
                    <a:bodyPr/>
                    <a:lstStyle/>
                    <a:p>
                      <a:endParaRPr lang="en-GB" dirty="0" smtClean="0"/>
                    </a:p>
                  </a:txBody>
                  <a:tcPr anchor="ctr"/>
                </a:tc>
                <a:tc>
                  <a:txBody>
                    <a:bodyPr/>
                    <a:lstStyle/>
                    <a:p>
                      <a:r>
                        <a:rPr lang="en-GB" dirty="0" smtClean="0"/>
                        <a:t>Wherever you are – Military</a:t>
                      </a:r>
                      <a:r>
                        <a:rPr lang="en-GB" baseline="0" dirty="0" smtClean="0"/>
                        <a:t> wives with Gareth Malone</a:t>
                      </a:r>
                      <a:endParaRPr lang="en-GB" dirty="0" smtClean="0"/>
                    </a:p>
                  </a:txBody>
                  <a:tcPr anchor="ctr"/>
                </a:tc>
              </a:tr>
              <a:tr h="862522">
                <a:tc>
                  <a:txBody>
                    <a:bodyPr/>
                    <a:lstStyle/>
                    <a:p>
                      <a:endParaRPr lang="fr-FR" dirty="0"/>
                    </a:p>
                  </a:txBody>
                  <a:tcPr anchor="ctr"/>
                </a:tc>
                <a:tc>
                  <a:txBody>
                    <a:bodyPr/>
                    <a:lstStyle/>
                    <a:p>
                      <a:r>
                        <a:rPr lang="en-GB" baseline="0" dirty="0" smtClean="0"/>
                        <a:t>Can we fix it? - </a:t>
                      </a:r>
                      <a:r>
                        <a:rPr lang="en-GB" dirty="0" smtClean="0"/>
                        <a:t>Bob</a:t>
                      </a:r>
                      <a:r>
                        <a:rPr lang="en-GB" baseline="0" dirty="0" smtClean="0"/>
                        <a:t> the Builder</a:t>
                      </a:r>
                      <a:endParaRPr lang="fr-FR" dirty="0"/>
                    </a:p>
                  </a:txBody>
                  <a:tcPr anchor="ctr"/>
                </a:tc>
              </a:tr>
            </a:tbl>
          </a:graphicData>
        </a:graphic>
      </p:graphicFrame>
      <p:sp>
        <p:nvSpPr>
          <p:cNvPr id="9" name="TextBox 8"/>
          <p:cNvSpPr txBox="1"/>
          <p:nvPr/>
        </p:nvSpPr>
        <p:spPr>
          <a:xfrm>
            <a:off x="4788024" y="139479"/>
            <a:ext cx="3672408" cy="646331"/>
          </a:xfrm>
          <a:prstGeom prst="rect">
            <a:avLst/>
          </a:prstGeom>
          <a:noFill/>
        </p:spPr>
        <p:txBody>
          <a:bodyPr wrap="square" rtlCol="0">
            <a:spAutoFit/>
          </a:bodyPr>
          <a:lstStyle/>
          <a:p>
            <a:r>
              <a:rPr lang="en-GB" b="1" dirty="0" smtClean="0"/>
              <a:t>La </a:t>
            </a:r>
            <a:r>
              <a:rPr lang="en-GB" b="1" dirty="0" err="1" smtClean="0"/>
              <a:t>canción</a:t>
            </a:r>
            <a:r>
              <a:rPr lang="en-GB" b="1" dirty="0" smtClean="0"/>
              <a:t> </a:t>
            </a:r>
            <a:r>
              <a:rPr lang="en-GB" b="1" dirty="0" err="1" smtClean="0"/>
              <a:t>más</a:t>
            </a:r>
            <a:r>
              <a:rPr lang="en-GB" b="1" dirty="0" smtClean="0"/>
              <a:t> popular </a:t>
            </a:r>
            <a:br>
              <a:rPr lang="en-GB" b="1" dirty="0" smtClean="0"/>
            </a:br>
            <a:r>
              <a:rPr lang="en-GB" b="1" dirty="0" smtClean="0"/>
              <a:t>(</a:t>
            </a:r>
            <a:r>
              <a:rPr lang="en-GB" b="1" dirty="0" err="1" smtClean="0"/>
              <a:t>número</a:t>
            </a:r>
            <a:r>
              <a:rPr lang="en-GB" b="1" dirty="0" smtClean="0"/>
              <a:t> </a:t>
            </a:r>
            <a:r>
              <a:rPr lang="en-GB" b="1" dirty="0" err="1" smtClean="0"/>
              <a:t>uno</a:t>
            </a:r>
            <a:r>
              <a:rPr lang="en-GB" b="1" dirty="0" smtClean="0"/>
              <a:t>) en </a:t>
            </a:r>
            <a:r>
              <a:rPr lang="en-GB" b="1" dirty="0" err="1" smtClean="0"/>
              <a:t>Navidad</a:t>
            </a:r>
            <a:endParaRPr lang="fr-FR" b="1" dirty="0"/>
          </a:p>
        </p:txBody>
      </p:sp>
      <p:sp>
        <p:nvSpPr>
          <p:cNvPr id="2" name="TextBox 1"/>
          <p:cNvSpPr txBox="1"/>
          <p:nvPr/>
        </p:nvSpPr>
        <p:spPr>
          <a:xfrm>
            <a:off x="4932040" y="1988840"/>
            <a:ext cx="1008112" cy="523220"/>
          </a:xfrm>
          <a:prstGeom prst="rect">
            <a:avLst/>
          </a:prstGeom>
          <a:solidFill>
            <a:srgbClr val="FFFF00"/>
          </a:solidFill>
        </p:spPr>
        <p:txBody>
          <a:bodyPr wrap="square" rtlCol="0">
            <a:spAutoFit/>
          </a:bodyPr>
          <a:lstStyle/>
          <a:p>
            <a:pPr algn="ctr"/>
            <a:r>
              <a:rPr lang="en-GB" sz="2800" b="1" dirty="0" smtClean="0"/>
              <a:t>2005</a:t>
            </a:r>
            <a:endParaRPr lang="fr-FR" sz="2800" b="1" dirty="0"/>
          </a:p>
        </p:txBody>
      </p:sp>
      <p:sp>
        <p:nvSpPr>
          <p:cNvPr id="10" name="TextBox 9"/>
          <p:cNvSpPr txBox="1"/>
          <p:nvPr/>
        </p:nvSpPr>
        <p:spPr>
          <a:xfrm>
            <a:off x="4924319" y="2902026"/>
            <a:ext cx="1008112" cy="523220"/>
          </a:xfrm>
          <a:prstGeom prst="rect">
            <a:avLst/>
          </a:prstGeom>
          <a:solidFill>
            <a:srgbClr val="FFFF00"/>
          </a:solidFill>
        </p:spPr>
        <p:txBody>
          <a:bodyPr wrap="square" rtlCol="0">
            <a:spAutoFit/>
          </a:bodyPr>
          <a:lstStyle/>
          <a:p>
            <a:pPr algn="ctr"/>
            <a:r>
              <a:rPr lang="en-GB" sz="2800" b="1" dirty="0" smtClean="0"/>
              <a:t>2008</a:t>
            </a:r>
            <a:endParaRPr lang="fr-FR" sz="2800" b="1" dirty="0"/>
          </a:p>
        </p:txBody>
      </p:sp>
      <p:sp>
        <p:nvSpPr>
          <p:cNvPr id="11" name="TextBox 10"/>
          <p:cNvSpPr txBox="1"/>
          <p:nvPr/>
        </p:nvSpPr>
        <p:spPr>
          <a:xfrm>
            <a:off x="4873869" y="3717032"/>
            <a:ext cx="1008112" cy="523220"/>
          </a:xfrm>
          <a:prstGeom prst="rect">
            <a:avLst/>
          </a:prstGeom>
          <a:solidFill>
            <a:srgbClr val="FFFF00"/>
          </a:solidFill>
        </p:spPr>
        <p:txBody>
          <a:bodyPr wrap="square" rtlCol="0">
            <a:spAutoFit/>
          </a:bodyPr>
          <a:lstStyle/>
          <a:p>
            <a:pPr algn="ctr"/>
            <a:r>
              <a:rPr lang="en-GB" sz="2800" b="1" dirty="0" smtClean="0"/>
              <a:t>2010</a:t>
            </a:r>
            <a:endParaRPr lang="fr-FR" sz="2800" b="1" dirty="0"/>
          </a:p>
        </p:txBody>
      </p:sp>
      <p:sp>
        <p:nvSpPr>
          <p:cNvPr id="12" name="TextBox 11"/>
          <p:cNvSpPr txBox="1"/>
          <p:nvPr/>
        </p:nvSpPr>
        <p:spPr>
          <a:xfrm>
            <a:off x="4924319" y="4797152"/>
            <a:ext cx="1008112" cy="523220"/>
          </a:xfrm>
          <a:prstGeom prst="rect">
            <a:avLst/>
          </a:prstGeom>
          <a:solidFill>
            <a:srgbClr val="FFFF00"/>
          </a:solidFill>
        </p:spPr>
        <p:txBody>
          <a:bodyPr wrap="square" rtlCol="0">
            <a:spAutoFit/>
          </a:bodyPr>
          <a:lstStyle/>
          <a:p>
            <a:pPr algn="ctr"/>
            <a:r>
              <a:rPr lang="en-GB" sz="2800" b="1" dirty="0" smtClean="0"/>
              <a:t>2005</a:t>
            </a:r>
            <a:endParaRPr lang="fr-FR" sz="2800" b="1" dirty="0"/>
          </a:p>
        </p:txBody>
      </p:sp>
      <p:sp>
        <p:nvSpPr>
          <p:cNvPr id="13" name="TextBox 12"/>
          <p:cNvSpPr txBox="1"/>
          <p:nvPr/>
        </p:nvSpPr>
        <p:spPr>
          <a:xfrm>
            <a:off x="4924319" y="5877272"/>
            <a:ext cx="1008112" cy="523220"/>
          </a:xfrm>
          <a:prstGeom prst="rect">
            <a:avLst/>
          </a:prstGeom>
          <a:solidFill>
            <a:srgbClr val="FFFF00"/>
          </a:solidFill>
        </p:spPr>
        <p:txBody>
          <a:bodyPr wrap="square" rtlCol="0">
            <a:spAutoFit/>
          </a:bodyPr>
          <a:lstStyle/>
          <a:p>
            <a:pPr algn="ctr"/>
            <a:r>
              <a:rPr lang="en-GB" sz="2800" b="1" dirty="0" smtClean="0"/>
              <a:t>2000</a:t>
            </a:r>
            <a:endParaRPr lang="fr-FR" sz="2800" b="1" dirty="0"/>
          </a:p>
        </p:txBody>
      </p:sp>
    </p:spTree>
    <p:extLst>
      <p:ext uri="{BB962C8B-B14F-4D97-AF65-F5344CB8AC3E}">
        <p14:creationId xmlns:p14="http://schemas.microsoft.com/office/powerpoint/2010/main" val="225309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p:cNvGraphicFramePr>
          <p:nvPr>
            <p:extLst>
              <p:ext uri="{D42A27DB-BD31-4B8C-83A1-F6EECF244321}">
                <p14:modId xmlns:p14="http://schemas.microsoft.com/office/powerpoint/2010/main" val="701036071"/>
              </p:ext>
            </p:extLst>
          </p:nvPr>
        </p:nvGraphicFramePr>
        <p:xfrm>
          <a:off x="611560" y="4293096"/>
          <a:ext cx="8229600" cy="2316480"/>
        </p:xfrm>
        <a:graphic>
          <a:graphicData uri="http://schemas.openxmlformats.org/drawingml/2006/table">
            <a:tbl>
              <a:tblPr/>
              <a:tblGrid>
                <a:gridCol w="1646238"/>
                <a:gridCol w="1646237"/>
                <a:gridCol w="1644650"/>
                <a:gridCol w="1646238"/>
                <a:gridCol w="1646237"/>
              </a:tblGrid>
              <a:tr h="5014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siga</a:t>
                      </a:r>
                      <a:r>
                        <a:rPr kumimoji="0" lang="en-GB" sz="1600" b="1" i="0" u="none" strike="noStrike" cap="none" normalizeH="0" baseline="0" dirty="0" smtClean="0">
                          <a:ln>
                            <a:noFill/>
                          </a:ln>
                          <a:solidFill>
                            <a:schemeClr val="tx1"/>
                          </a:solidFill>
                          <a:effectLst/>
                          <a:latin typeface="Arial" charset="0"/>
                        </a:rPr>
                        <a:t> </a:t>
                      </a:r>
                      <a:r>
                        <a:rPr kumimoji="0" lang="en-GB" sz="1600" b="1" i="0" u="none" strike="noStrike" cap="none" normalizeH="0" baseline="0" dirty="0" err="1" smtClean="0">
                          <a:ln>
                            <a:noFill/>
                          </a:ln>
                          <a:solidFill>
                            <a:schemeClr val="tx1"/>
                          </a:solidFill>
                          <a:effectLst/>
                          <a:latin typeface="Arial" charset="0"/>
                        </a:rPr>
                        <a:t>todo</a:t>
                      </a:r>
                      <a:r>
                        <a:rPr kumimoji="0" lang="en-GB" sz="1600" b="1" i="0" u="none" strike="noStrike" cap="none" normalizeH="0" baseline="0" dirty="0" smtClean="0">
                          <a:ln>
                            <a:noFill/>
                          </a:ln>
                          <a:solidFill>
                            <a:schemeClr val="tx1"/>
                          </a:solidFill>
                          <a:effectLst/>
                          <a:latin typeface="Arial" charset="0"/>
                        </a:rPr>
                        <a:t> recto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a </a:t>
                      </a:r>
                      <a:r>
                        <a:rPr kumimoji="0" lang="en-GB" sz="1600" b="1" i="0" u="none" strike="noStrike" cap="none" normalizeH="0" baseline="0" dirty="0" err="1" smtClean="0">
                          <a:ln>
                            <a:noFill/>
                          </a:ln>
                          <a:solidFill>
                            <a:schemeClr val="tx1"/>
                          </a:solidFill>
                          <a:effectLst/>
                          <a:latin typeface="Arial" charset="0"/>
                        </a:rPr>
                        <a:t>las</a:t>
                      </a:r>
                      <a:r>
                        <a:rPr kumimoji="0" lang="en-GB" sz="1600" b="1" i="0" u="none" strike="noStrike" cap="none" normalizeH="0" baseline="0" dirty="0" smtClean="0">
                          <a:ln>
                            <a:noFill/>
                          </a:ln>
                          <a:solidFill>
                            <a:schemeClr val="tx1"/>
                          </a:solidFill>
                          <a:effectLst/>
                          <a:latin typeface="Arial" charset="0"/>
                        </a:rPr>
                        <a:t> dos y media</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jueves</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treinta</a:t>
                      </a:r>
                      <a:r>
                        <a:rPr kumimoji="0" lang="en-GB" sz="1600" b="1" i="0" u="none" strike="noStrike" cap="none" normalizeH="0" baseline="0" dirty="0" smtClean="0">
                          <a:ln>
                            <a:noFill/>
                          </a:ln>
                          <a:solidFill>
                            <a:schemeClr val="tx1"/>
                          </a:solidFill>
                          <a:effectLst/>
                          <a:latin typeface="Arial" charset="0"/>
                        </a:rPr>
                        <a:t> y </a:t>
                      </a:r>
                      <a:r>
                        <a:rPr kumimoji="0" lang="en-GB" sz="1600" b="1" i="0" u="none" strike="noStrike" cap="none" normalizeH="0" baseline="0" dirty="0" err="1" smtClean="0">
                          <a:ln>
                            <a:noFill/>
                          </a:ln>
                          <a:solidFill>
                            <a:schemeClr val="tx1"/>
                          </a:solidFill>
                          <a:effectLst/>
                          <a:latin typeface="Arial" charset="0"/>
                        </a:rPr>
                        <a:t>cuatro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arroz</a:t>
                      </a:r>
                      <a:r>
                        <a:rPr kumimoji="0" lang="en-GB" sz="1600" b="1" i="0" u="none" strike="noStrike" cap="none" normalizeH="0" baseline="0" dirty="0" smtClean="0">
                          <a:ln>
                            <a:noFill/>
                          </a:ln>
                          <a:solidFill>
                            <a:schemeClr val="tx1"/>
                          </a:solidFill>
                          <a:effectLst/>
                          <a:latin typeface="Arial" charset="0"/>
                        </a:rPr>
                        <a:t> con </a:t>
                      </a:r>
                      <a:r>
                        <a:rPr kumimoji="0" lang="en-GB" sz="1600" b="1" i="0" u="none" strike="noStrike" cap="none" normalizeH="0" baseline="0" dirty="0" err="1" smtClean="0">
                          <a:ln>
                            <a:noFill/>
                          </a:ln>
                          <a:solidFill>
                            <a:schemeClr val="tx1"/>
                          </a:solidFill>
                          <a:effectLst/>
                          <a:latin typeface="Arial" charset="0"/>
                        </a:rPr>
                        <a:t>pollo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4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dos mil </a:t>
                      </a:r>
                      <a:r>
                        <a:rPr kumimoji="0" lang="en-GB" sz="1600" b="1" i="0" u="none" strike="noStrike" cap="none" normalizeH="0" baseline="0" dirty="0" err="1" smtClean="0">
                          <a:ln>
                            <a:noFill/>
                          </a:ln>
                          <a:solidFill>
                            <a:schemeClr val="tx1"/>
                          </a:solidFill>
                          <a:effectLst/>
                          <a:latin typeface="Arial" charset="0"/>
                        </a:rPr>
                        <a:t>cinco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martes</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gire</a:t>
                      </a:r>
                      <a:r>
                        <a:rPr kumimoji="0" lang="en-GB" sz="1600" b="1" i="0" u="none" strike="noStrike" cap="none" normalizeH="0" baseline="0" dirty="0" smtClean="0">
                          <a:ln>
                            <a:noFill/>
                          </a:ln>
                          <a:solidFill>
                            <a:schemeClr val="tx1"/>
                          </a:solidFill>
                          <a:effectLst/>
                          <a:latin typeface="Arial" charset="0"/>
                          <a:cs typeface="Arial" charset="0"/>
                        </a:rPr>
                        <a:t> a la </a:t>
                      </a:r>
                      <a:r>
                        <a:rPr kumimoji="0" lang="en-GB" sz="1600" b="1" i="0" u="none" strike="noStrike" cap="none" normalizeH="0" baseline="0" dirty="0" err="1" smtClean="0">
                          <a:ln>
                            <a:noFill/>
                          </a:ln>
                          <a:solidFill>
                            <a:schemeClr val="tx1"/>
                          </a:solidFill>
                          <a:effectLst/>
                          <a:latin typeface="Arial" charset="0"/>
                          <a:cs typeface="Arial" charset="0"/>
                        </a:rPr>
                        <a:t>derecha</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gazpacho</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Arial" charset="0"/>
                          <a:cs typeface="Arial" charset="0"/>
                        </a:rPr>
                        <a:t>gire</a:t>
                      </a:r>
                      <a:r>
                        <a:rPr kumimoji="0" lang="en-US" sz="1600" b="1" i="0" u="none" strike="noStrike" cap="none" normalizeH="0" baseline="0" dirty="0" smtClean="0">
                          <a:ln>
                            <a:noFill/>
                          </a:ln>
                          <a:solidFill>
                            <a:schemeClr val="tx1"/>
                          </a:solidFill>
                          <a:effectLst/>
                          <a:latin typeface="Arial" charset="0"/>
                          <a:cs typeface="Arial" charset="0"/>
                        </a:rPr>
                        <a:t> a la </a:t>
                      </a:r>
                      <a:r>
                        <a:rPr kumimoji="0" lang="en-US" sz="1600" b="1" i="0" u="none" strike="noStrike" cap="none" normalizeH="0" baseline="0" dirty="0" err="1" smtClean="0">
                          <a:ln>
                            <a:noFill/>
                          </a:ln>
                          <a:solidFill>
                            <a:schemeClr val="tx1"/>
                          </a:solidFill>
                          <a:effectLst/>
                          <a:latin typeface="Arial" charset="0"/>
                          <a:cs typeface="Arial" charset="0"/>
                        </a:rPr>
                        <a:t>izquierda</a:t>
                      </a:r>
                      <a:endParaRPr kumimoji="0" lang="en-US"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4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cruce</a:t>
                      </a:r>
                      <a:r>
                        <a:rPr kumimoji="0" lang="en-GB" sz="1600" b="1" i="0" u="none" strike="noStrike" cap="none" normalizeH="0" baseline="0" dirty="0" smtClean="0">
                          <a:ln>
                            <a:noFill/>
                          </a:ln>
                          <a:solidFill>
                            <a:schemeClr val="tx1"/>
                          </a:solidFill>
                          <a:effectLst/>
                          <a:latin typeface="Arial" charset="0"/>
                        </a:rPr>
                        <a:t> la </a:t>
                      </a:r>
                      <a:r>
                        <a:rPr kumimoji="0" lang="en-GB" sz="1600" b="1" i="0" u="none" strike="noStrike" cap="none" normalizeH="0" baseline="0" dirty="0" err="1" smtClean="0">
                          <a:ln>
                            <a:noFill/>
                          </a:ln>
                          <a:solidFill>
                            <a:schemeClr val="tx1"/>
                          </a:solidFill>
                          <a:effectLst/>
                          <a:latin typeface="Arial" charset="0"/>
                        </a:rPr>
                        <a:t>calle</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paella</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a </a:t>
                      </a:r>
                      <a:r>
                        <a:rPr kumimoji="0" lang="en-GB" sz="1600" b="1" i="0" u="none" strike="noStrike" cap="none" normalizeH="0" baseline="0" dirty="0" err="1" smtClean="0">
                          <a:ln>
                            <a:noFill/>
                          </a:ln>
                          <a:solidFill>
                            <a:schemeClr val="tx1"/>
                          </a:solidFill>
                          <a:effectLst/>
                          <a:latin typeface="Arial" charset="0"/>
                        </a:rPr>
                        <a:t>las</a:t>
                      </a:r>
                      <a:r>
                        <a:rPr kumimoji="0" lang="en-GB" sz="1600" b="1" i="0" u="none" strike="noStrike" cap="none" normalizeH="0" baseline="0" dirty="0" smtClean="0">
                          <a:ln>
                            <a:noFill/>
                          </a:ln>
                          <a:solidFill>
                            <a:schemeClr val="tx1"/>
                          </a:solidFill>
                          <a:effectLst/>
                          <a:latin typeface="Arial" charset="0"/>
                        </a:rPr>
                        <a:t> </a:t>
                      </a:r>
                      <a:r>
                        <a:rPr kumimoji="0" lang="en-GB" sz="1600" b="1" i="0" u="none" strike="noStrike" cap="none" normalizeH="0" baseline="0" dirty="0" err="1" smtClean="0">
                          <a:ln>
                            <a:noFill/>
                          </a:ln>
                          <a:solidFill>
                            <a:schemeClr val="tx1"/>
                          </a:solidFill>
                          <a:effectLst/>
                          <a:latin typeface="Arial" charset="0"/>
                        </a:rPr>
                        <a:t>seis</a:t>
                      </a:r>
                      <a:r>
                        <a:rPr kumimoji="0" lang="en-GB" sz="1600" b="1" i="0" u="none" strike="noStrike" cap="none" normalizeH="0" baseline="0" dirty="0" smtClean="0">
                          <a:ln>
                            <a:noFill/>
                          </a:ln>
                          <a:solidFill>
                            <a:schemeClr val="tx1"/>
                          </a:solidFill>
                          <a:effectLst/>
                          <a:latin typeface="Arial" charset="0"/>
                        </a:rPr>
                        <a:t> y </a:t>
                      </a:r>
                      <a:r>
                        <a:rPr kumimoji="0" lang="en-GB" sz="1600" b="1" i="0" u="none" strike="noStrike" cap="none" normalizeH="0" baseline="0" dirty="0" err="1" smtClean="0">
                          <a:ln>
                            <a:noFill/>
                          </a:ln>
                          <a:solidFill>
                            <a:schemeClr val="tx1"/>
                          </a:solidFill>
                          <a:effectLst/>
                          <a:latin typeface="Arial" charset="0"/>
                        </a:rPr>
                        <a:t>cuarto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dos mil </a:t>
                      </a:r>
                      <a:r>
                        <a:rPr kumimoji="0" lang="en-US" sz="1600" b="1" i="0" u="none" strike="noStrike" cap="none" normalizeH="0" baseline="0" dirty="0" err="1" smtClean="0">
                          <a:ln>
                            <a:noFill/>
                          </a:ln>
                          <a:solidFill>
                            <a:schemeClr val="tx1"/>
                          </a:solidFill>
                          <a:effectLst/>
                          <a:latin typeface="Arial" charset="0"/>
                          <a:cs typeface="Arial" charset="0"/>
                        </a:rPr>
                        <a:t>trece</a:t>
                      </a:r>
                      <a:endParaRPr kumimoji="0" lang="en-US"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a </a:t>
                      </a:r>
                      <a:r>
                        <a:rPr kumimoji="0" lang="en-US" sz="1600" b="1" i="0" u="none" strike="noStrike" cap="none" normalizeH="0" baseline="0" dirty="0" err="1" smtClean="0">
                          <a:ln>
                            <a:noFill/>
                          </a:ln>
                          <a:solidFill>
                            <a:schemeClr val="tx1"/>
                          </a:solidFill>
                          <a:effectLst/>
                          <a:latin typeface="Arial" charset="0"/>
                          <a:cs typeface="Arial" charset="0"/>
                        </a:rPr>
                        <a:t>las</a:t>
                      </a:r>
                      <a:r>
                        <a:rPr kumimoji="0" lang="en-US" sz="1600" b="1" i="0" u="none" strike="noStrike" cap="none" normalizeH="0" baseline="0" dirty="0" smtClean="0">
                          <a:ln>
                            <a:noFill/>
                          </a:ln>
                          <a:solidFill>
                            <a:schemeClr val="tx1"/>
                          </a:solidFill>
                          <a:effectLst/>
                          <a:latin typeface="Arial" charset="0"/>
                          <a:cs typeface="Arial" charset="0"/>
                        </a:rPr>
                        <a:t> once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4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lunes</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Arial" charset="0"/>
                        </a:rPr>
                        <a:t>a </a:t>
                      </a:r>
                      <a:r>
                        <a:rPr kumimoji="0" lang="en-GB" sz="1600" b="1" i="0" u="none" strike="noStrike" cap="none" normalizeH="0" baseline="0" dirty="0" err="1" smtClean="0">
                          <a:ln>
                            <a:noFill/>
                          </a:ln>
                          <a:solidFill>
                            <a:schemeClr val="tx1"/>
                          </a:solidFill>
                          <a:effectLst/>
                          <a:latin typeface="Arial" charset="0"/>
                          <a:cs typeface="Arial" charset="0"/>
                        </a:rPr>
                        <a:t>las</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siete</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menos</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cuarto</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noventa</a:t>
                      </a:r>
                      <a:r>
                        <a:rPr kumimoji="0" lang="en-GB" sz="1600" b="1" i="0" u="none" strike="noStrike" cap="none" normalizeH="0" baseline="0" dirty="0" smtClean="0">
                          <a:ln>
                            <a:noFill/>
                          </a:ln>
                          <a:solidFill>
                            <a:schemeClr val="tx1"/>
                          </a:solidFill>
                          <a:effectLst/>
                          <a:latin typeface="Arial" charset="0"/>
                          <a:cs typeface="Arial" charset="0"/>
                        </a:rPr>
                        <a:t> y </a:t>
                      </a:r>
                      <a:r>
                        <a:rPr kumimoji="0" lang="en-GB" sz="1600" b="1" i="0" u="none" strike="noStrike" cap="none" normalizeH="0" baseline="0" dirty="0" err="1" smtClean="0">
                          <a:ln>
                            <a:noFill/>
                          </a:ln>
                          <a:solidFill>
                            <a:schemeClr val="tx1"/>
                          </a:solidFill>
                          <a:effectLst/>
                          <a:latin typeface="Arial" charset="0"/>
                          <a:cs typeface="Arial" charset="0"/>
                        </a:rPr>
                        <a:t>ocho</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viernes</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Arial" charset="0"/>
                          <a:cs typeface="Arial" charset="0"/>
                        </a:rPr>
                        <a:t>filete</a:t>
                      </a:r>
                      <a:r>
                        <a:rPr kumimoji="0" lang="en-US" sz="1600" b="1" i="0" u="none" strike="noStrike" cap="none" normalizeH="0" baseline="0" dirty="0" smtClean="0">
                          <a:ln>
                            <a:noFill/>
                          </a:ln>
                          <a:solidFill>
                            <a:schemeClr val="tx1"/>
                          </a:solidFill>
                          <a:effectLst/>
                          <a:latin typeface="Arial" charset="0"/>
                          <a:cs typeface="Arial" charset="0"/>
                        </a:rPr>
                        <a:t> de </a:t>
                      </a:r>
                      <a:r>
                        <a:rPr kumimoji="0" lang="en-US" sz="1600" b="1" i="0" u="none" strike="noStrike" cap="none" normalizeH="0" baseline="0" dirty="0" err="1" smtClean="0">
                          <a:ln>
                            <a:noFill/>
                          </a:ln>
                          <a:solidFill>
                            <a:schemeClr val="tx1"/>
                          </a:solidFill>
                          <a:effectLst/>
                          <a:latin typeface="Arial" charset="0"/>
                          <a:cs typeface="Arial" charset="0"/>
                        </a:rPr>
                        <a:t>ternera</a:t>
                      </a:r>
                      <a:endParaRPr kumimoji="0" lang="en-US"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81354508"/>
              </p:ext>
            </p:extLst>
          </p:nvPr>
        </p:nvGraphicFramePr>
        <p:xfrm>
          <a:off x="251520" y="260648"/>
          <a:ext cx="8712970" cy="3816424"/>
        </p:xfrm>
        <a:graphic>
          <a:graphicData uri="http://schemas.openxmlformats.org/drawingml/2006/table">
            <a:tbl>
              <a:tblPr firstRow="1" bandRow="1">
                <a:tableStyleId>{5940675A-B579-460E-94D1-54222C63F5DA}</a:tableStyleId>
              </a:tblPr>
              <a:tblGrid>
                <a:gridCol w="1742594"/>
                <a:gridCol w="1742594"/>
                <a:gridCol w="1742594"/>
                <a:gridCol w="1742594"/>
                <a:gridCol w="1742594"/>
              </a:tblGrid>
              <a:tr h="3816424">
                <a:tc>
                  <a:txBody>
                    <a:bodyPr/>
                    <a:lstStyle/>
                    <a:p>
                      <a:r>
                        <a:rPr lang="en-GB" b="1" u="sng" dirty="0" smtClean="0"/>
                        <a:t>Times</a:t>
                      </a:r>
                      <a:endParaRPr lang="fr-FR" b="1" u="sng" dirty="0"/>
                    </a:p>
                  </a:txBody>
                  <a:tcPr/>
                </a:tc>
                <a:tc>
                  <a:txBody>
                    <a:bodyPr/>
                    <a:lstStyle/>
                    <a:p>
                      <a:r>
                        <a:rPr lang="en-GB" b="1" u="sng" dirty="0" smtClean="0"/>
                        <a:t>Days</a:t>
                      </a:r>
                      <a:endParaRPr lang="fr-FR" b="1" u="sng" dirty="0"/>
                    </a:p>
                  </a:txBody>
                  <a:tcPr/>
                </a:tc>
                <a:tc>
                  <a:txBody>
                    <a:bodyPr/>
                    <a:lstStyle/>
                    <a:p>
                      <a:r>
                        <a:rPr lang="en-GB" b="1" u="sng" dirty="0" smtClean="0"/>
                        <a:t>Numbers</a:t>
                      </a:r>
                      <a:endParaRPr lang="fr-FR" b="1" u="sng" dirty="0"/>
                    </a:p>
                  </a:txBody>
                  <a:tcPr/>
                </a:tc>
                <a:tc>
                  <a:txBody>
                    <a:bodyPr/>
                    <a:lstStyle/>
                    <a:p>
                      <a:r>
                        <a:rPr lang="en-GB" b="1" u="sng" dirty="0" smtClean="0"/>
                        <a:t>Foods</a:t>
                      </a:r>
                      <a:endParaRPr lang="fr-FR" b="1" u="sng" dirty="0"/>
                    </a:p>
                  </a:txBody>
                  <a:tcPr/>
                </a:tc>
                <a:tc>
                  <a:txBody>
                    <a:bodyPr/>
                    <a:lstStyle/>
                    <a:p>
                      <a:r>
                        <a:rPr lang="en-GB" b="1" u="sng" dirty="0" smtClean="0"/>
                        <a:t>Directions</a:t>
                      </a:r>
                      <a:endParaRPr lang="fr-FR" b="1" u="sng" dirty="0"/>
                    </a:p>
                  </a:txBody>
                  <a:tcPr/>
                </a:tc>
              </a:tr>
            </a:tbl>
          </a:graphicData>
        </a:graphic>
      </p:graphicFrame>
    </p:spTree>
    <p:extLst>
      <p:ext uri="{BB962C8B-B14F-4D97-AF65-F5344CB8AC3E}">
        <p14:creationId xmlns:p14="http://schemas.microsoft.com/office/powerpoint/2010/main" val="2282597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01315"/>
            <a:ext cx="8555469" cy="498273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4748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01315"/>
            <a:ext cx="8555469" cy="498273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4367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lstStyle/>
          <a:p>
            <a:r>
              <a:rPr lang="fr-FR" dirty="0" smtClean="0">
                <a:latin typeface="Calibri"/>
                <a:cs typeface="Calibri"/>
              </a:rPr>
              <a:t>¿</a:t>
            </a:r>
            <a:r>
              <a:rPr lang="fr-FR" dirty="0" err="1" smtClean="0">
                <a:latin typeface="Calibri"/>
                <a:cs typeface="Calibri"/>
              </a:rPr>
              <a:t>Cómo</a:t>
            </a:r>
            <a:r>
              <a:rPr lang="fr-FR" dirty="0" smtClean="0">
                <a:latin typeface="Calibri"/>
                <a:cs typeface="Calibri"/>
              </a:rPr>
              <a:t> se </a:t>
            </a:r>
            <a:r>
              <a:rPr lang="fr-FR" dirty="0" err="1" smtClean="0">
                <a:latin typeface="Calibri"/>
                <a:cs typeface="Calibri"/>
              </a:rPr>
              <a:t>dice</a:t>
            </a:r>
            <a:r>
              <a:rPr lang="fr-FR" dirty="0" smtClean="0">
                <a:latin typeface="Calibri"/>
                <a:cs typeface="Calibri"/>
              </a:rPr>
              <a:t> en </a:t>
            </a:r>
            <a:r>
              <a:rPr lang="fr-FR" dirty="0" err="1" smtClean="0">
                <a:latin typeface="Calibri"/>
                <a:cs typeface="Calibri"/>
              </a:rPr>
              <a:t>español</a:t>
            </a:r>
            <a:r>
              <a:rPr lang="fr-FR" dirty="0" smtClean="0">
                <a:latin typeface="Calibri"/>
                <a:cs typeface="Calibri"/>
              </a:rPr>
              <a:t>?</a:t>
            </a:r>
            <a:endParaRPr lang="fr-FR" dirty="0"/>
          </a:p>
        </p:txBody>
      </p:sp>
      <p:sp>
        <p:nvSpPr>
          <p:cNvPr id="3" name="Content Placeholder 2"/>
          <p:cNvSpPr>
            <a:spLocks noGrp="1"/>
          </p:cNvSpPr>
          <p:nvPr>
            <p:ph idx="1"/>
          </p:nvPr>
        </p:nvSpPr>
        <p:spPr>
          <a:xfrm>
            <a:off x="539552" y="1412776"/>
            <a:ext cx="8229600" cy="2980928"/>
          </a:xfrm>
        </p:spPr>
        <p:txBody>
          <a:bodyPr/>
          <a:lstStyle/>
          <a:p>
            <a:r>
              <a:rPr lang="en-GB" b="1" dirty="0" smtClean="0"/>
              <a:t>Straight on</a:t>
            </a:r>
          </a:p>
          <a:p>
            <a:r>
              <a:rPr lang="en-GB" b="1" dirty="0" smtClean="0"/>
              <a:t>Go up the street</a:t>
            </a:r>
          </a:p>
          <a:p>
            <a:r>
              <a:rPr lang="en-GB" b="1" dirty="0" smtClean="0"/>
              <a:t>Cross the bridge</a:t>
            </a:r>
          </a:p>
          <a:p>
            <a:r>
              <a:rPr lang="en-GB" b="1" dirty="0" smtClean="0"/>
              <a:t>It’s 5 minutes walk/on foot</a:t>
            </a:r>
          </a:p>
          <a:p>
            <a:r>
              <a:rPr lang="en-GB" b="1" dirty="0" smtClean="0"/>
              <a:t>Turn right</a:t>
            </a:r>
          </a:p>
          <a:p>
            <a:endParaRPr lang="fr-FR" dirty="0"/>
          </a:p>
        </p:txBody>
      </p:sp>
      <p:sp>
        <p:nvSpPr>
          <p:cNvPr id="4" name="Title 1"/>
          <p:cNvSpPr txBox="1">
            <a:spLocks/>
          </p:cNvSpPr>
          <p:nvPr/>
        </p:nvSpPr>
        <p:spPr>
          <a:xfrm>
            <a:off x="611560" y="4936604"/>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dirty="0" smtClean="0">
                <a:latin typeface="Calibri"/>
                <a:cs typeface="Calibri"/>
              </a:rPr>
              <a:t>How </a:t>
            </a:r>
            <a:r>
              <a:rPr lang="fr-FR" dirty="0" err="1" smtClean="0">
                <a:latin typeface="Calibri"/>
                <a:cs typeface="Calibri"/>
              </a:rPr>
              <a:t>many</a:t>
            </a:r>
            <a:r>
              <a:rPr lang="fr-FR" dirty="0" smtClean="0">
                <a:latin typeface="Calibri"/>
                <a:cs typeface="Calibri"/>
              </a:rPr>
              <a:t> more </a:t>
            </a:r>
            <a:r>
              <a:rPr lang="fr-FR" dirty="0" err="1" smtClean="0">
                <a:latin typeface="Calibri"/>
                <a:cs typeface="Calibri"/>
              </a:rPr>
              <a:t>can</a:t>
            </a:r>
            <a:r>
              <a:rPr lang="fr-FR" dirty="0" smtClean="0">
                <a:latin typeface="Calibri"/>
                <a:cs typeface="Calibri"/>
              </a:rPr>
              <a:t> </a:t>
            </a:r>
            <a:r>
              <a:rPr lang="fr-FR" dirty="0" err="1" smtClean="0">
                <a:latin typeface="Calibri"/>
                <a:cs typeface="Calibri"/>
              </a:rPr>
              <a:t>you</a:t>
            </a:r>
            <a:r>
              <a:rPr lang="fr-FR" dirty="0" smtClean="0">
                <a:latin typeface="Calibri"/>
                <a:cs typeface="Calibri"/>
              </a:rPr>
              <a:t> </a:t>
            </a:r>
            <a:r>
              <a:rPr lang="fr-FR" dirty="0" err="1" smtClean="0">
                <a:latin typeface="Calibri"/>
                <a:cs typeface="Calibri"/>
              </a:rPr>
              <a:t>make</a:t>
            </a:r>
            <a:r>
              <a:rPr lang="fr-FR" dirty="0" smtClean="0">
                <a:latin typeface="Calibri"/>
                <a:cs typeface="Calibri"/>
              </a:rPr>
              <a:t> </a:t>
            </a:r>
            <a:r>
              <a:rPr lang="fr-FR" dirty="0" err="1" smtClean="0">
                <a:latin typeface="Calibri"/>
                <a:cs typeface="Calibri"/>
              </a:rPr>
              <a:t>from</a:t>
            </a:r>
            <a:r>
              <a:rPr lang="fr-FR" dirty="0" smtClean="0">
                <a:latin typeface="Calibri"/>
                <a:cs typeface="Calibri"/>
              </a:rPr>
              <a:t> the </a:t>
            </a:r>
            <a:r>
              <a:rPr lang="fr-FR" dirty="0" err="1" smtClean="0">
                <a:latin typeface="Calibri"/>
                <a:cs typeface="Calibri"/>
              </a:rPr>
              <a:t>words</a:t>
            </a:r>
            <a:r>
              <a:rPr lang="fr-FR" dirty="0" smtClean="0">
                <a:latin typeface="Calibri"/>
                <a:cs typeface="Calibri"/>
              </a:rPr>
              <a:t> in 4 minutes?</a:t>
            </a:r>
            <a:endParaRPr lang="fr-FR" dirty="0"/>
          </a:p>
        </p:txBody>
      </p:sp>
    </p:spTree>
    <p:extLst>
      <p:ext uri="{BB962C8B-B14F-4D97-AF65-F5344CB8AC3E}">
        <p14:creationId xmlns:p14="http://schemas.microsoft.com/office/powerpoint/2010/main" val="1529368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5325" y="765228"/>
            <a:ext cx="4572000" cy="3139321"/>
          </a:xfrm>
          <a:prstGeom prst="rect">
            <a:avLst/>
          </a:prstGeom>
          <a:ln>
            <a:solidFill>
              <a:schemeClr val="tx1"/>
            </a:solidFill>
          </a:ln>
        </p:spPr>
        <p:txBody>
          <a:bodyPr>
            <a:spAutoFit/>
          </a:bodyPr>
          <a:lstStyle/>
          <a:p>
            <a:r>
              <a:rPr lang="es-ES" dirty="0"/>
              <a:t>Buenos días, soy Javier </a:t>
            </a:r>
            <a:r>
              <a:rPr lang="es-ES" b="1" u="sng" dirty="0"/>
              <a:t>Martín</a:t>
            </a:r>
            <a:r>
              <a:rPr lang="es-ES" dirty="0"/>
              <a:t>. / Soy el </a:t>
            </a:r>
            <a:r>
              <a:rPr lang="es-ES" b="1" u="sng" dirty="0"/>
              <a:t>secretario</a:t>
            </a:r>
            <a:r>
              <a:rPr lang="es-ES" dirty="0"/>
              <a:t> del Señor Felipe Ramos de </a:t>
            </a:r>
            <a:r>
              <a:rPr lang="es-ES" b="1" u="sng" dirty="0" err="1"/>
              <a:t>Mercadona</a:t>
            </a:r>
            <a:r>
              <a:rPr lang="es-ES" dirty="0"/>
              <a:t>. /</a:t>
            </a:r>
          </a:p>
          <a:p>
            <a:r>
              <a:rPr lang="es-ES" dirty="0"/>
              <a:t>Quisiera organizar una </a:t>
            </a:r>
            <a:r>
              <a:rPr lang="es-ES" b="1" u="sng" dirty="0"/>
              <a:t>reunión</a:t>
            </a:r>
            <a:r>
              <a:rPr lang="es-ES" dirty="0"/>
              <a:t> el lunes 3 o el </a:t>
            </a:r>
            <a:r>
              <a:rPr lang="es-ES" b="1" u="sng" dirty="0"/>
              <a:t>jueves</a:t>
            </a:r>
            <a:r>
              <a:rPr lang="es-ES" dirty="0"/>
              <a:t> 11 de febrero. / Estará en Liverpool desde las </a:t>
            </a:r>
            <a:r>
              <a:rPr lang="es-ES" b="1" u="sng" dirty="0"/>
              <a:t>diez</a:t>
            </a:r>
            <a:r>
              <a:rPr lang="es-ES" dirty="0"/>
              <a:t>. /</a:t>
            </a:r>
          </a:p>
          <a:p>
            <a:r>
              <a:rPr lang="es-ES" dirty="0"/>
              <a:t>Además le invita al </a:t>
            </a:r>
            <a:r>
              <a:rPr lang="es-ES" b="1" u="sng" dirty="0"/>
              <a:t>teatro</a:t>
            </a:r>
            <a:r>
              <a:rPr lang="es-ES" dirty="0"/>
              <a:t> por la tarde / para ver ‘Sonrisas y Lágrimas’. / Llámeme por favor lo antes posible. /</a:t>
            </a:r>
          </a:p>
          <a:p>
            <a:r>
              <a:rPr lang="es-ES" dirty="0"/>
              <a:t>Mi </a:t>
            </a:r>
            <a:r>
              <a:rPr lang="es-ES" b="1" u="sng" dirty="0"/>
              <a:t>número</a:t>
            </a:r>
            <a:r>
              <a:rPr lang="es-ES" dirty="0"/>
              <a:t> de teléfono directo es el </a:t>
            </a:r>
            <a:r>
              <a:rPr lang="es-ES" b="1" u="sng" dirty="0"/>
              <a:t>00 34 545 10 06 62</a:t>
            </a:r>
            <a:r>
              <a:rPr lang="es-ES" dirty="0"/>
              <a:t>. Gracias.</a:t>
            </a:r>
            <a:endParaRPr lang="fr-FR" dirty="0"/>
          </a:p>
        </p:txBody>
      </p:sp>
      <p:cxnSp>
        <p:nvCxnSpPr>
          <p:cNvPr id="3" name="Straight Connector 2"/>
          <p:cNvCxnSpPr/>
          <p:nvPr/>
        </p:nvCxnSpPr>
        <p:spPr>
          <a:xfrm>
            <a:off x="4283968"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79512" y="476672"/>
            <a:ext cx="3888432" cy="3416320"/>
          </a:xfrm>
          <a:prstGeom prst="rect">
            <a:avLst/>
          </a:prstGeom>
        </p:spPr>
        <p:txBody>
          <a:bodyPr wrap="square">
            <a:spAutoFit/>
          </a:bodyPr>
          <a:lstStyle/>
          <a:p>
            <a:r>
              <a:rPr lang="es-ES" dirty="0"/>
              <a:t>Buenos días, soy Javier </a:t>
            </a:r>
            <a:r>
              <a:rPr lang="es-ES" dirty="0" smtClean="0"/>
              <a:t>________. </a:t>
            </a:r>
            <a:r>
              <a:rPr lang="es-ES" dirty="0"/>
              <a:t>/ Soy el </a:t>
            </a:r>
            <a:r>
              <a:rPr lang="es-ES" dirty="0" smtClean="0"/>
              <a:t>__________ </a:t>
            </a:r>
            <a:r>
              <a:rPr lang="es-ES" dirty="0"/>
              <a:t>del Señor Felipe Ramos de </a:t>
            </a:r>
            <a:r>
              <a:rPr lang="es-ES" dirty="0" smtClean="0"/>
              <a:t>________________. </a:t>
            </a:r>
            <a:r>
              <a:rPr lang="es-ES" dirty="0"/>
              <a:t>/</a:t>
            </a:r>
          </a:p>
          <a:p>
            <a:r>
              <a:rPr lang="es-ES" dirty="0"/>
              <a:t>Quisiera organizar una </a:t>
            </a:r>
            <a:r>
              <a:rPr lang="es-ES" dirty="0" smtClean="0"/>
              <a:t>________ </a:t>
            </a:r>
            <a:r>
              <a:rPr lang="es-ES" dirty="0"/>
              <a:t>el lunes 3 o el </a:t>
            </a:r>
            <a:r>
              <a:rPr lang="es-ES" dirty="0" smtClean="0"/>
              <a:t>__________ </a:t>
            </a:r>
            <a:r>
              <a:rPr lang="es-ES" dirty="0"/>
              <a:t>11 de </a:t>
            </a:r>
            <a:r>
              <a:rPr lang="es-ES" dirty="0" smtClean="0"/>
              <a:t>__________. </a:t>
            </a:r>
            <a:r>
              <a:rPr lang="es-ES" dirty="0"/>
              <a:t>/ Estará en Liverpool desde las </a:t>
            </a:r>
            <a:r>
              <a:rPr lang="es-ES" dirty="0" smtClean="0"/>
              <a:t>__________. </a:t>
            </a:r>
            <a:r>
              <a:rPr lang="es-ES" dirty="0"/>
              <a:t>/</a:t>
            </a:r>
          </a:p>
          <a:p>
            <a:r>
              <a:rPr lang="es-ES" dirty="0"/>
              <a:t>Además le invita al </a:t>
            </a:r>
            <a:r>
              <a:rPr lang="es-ES" dirty="0" smtClean="0"/>
              <a:t>____________ </a:t>
            </a:r>
            <a:r>
              <a:rPr lang="es-ES" dirty="0"/>
              <a:t>por la tarde / para ver ‘Sonrisas y Lágrimas’. / Llámeme por favor lo antes posible. /</a:t>
            </a:r>
          </a:p>
          <a:p>
            <a:r>
              <a:rPr lang="es-ES" dirty="0"/>
              <a:t>Mi </a:t>
            </a:r>
            <a:r>
              <a:rPr lang="es-ES" dirty="0" smtClean="0"/>
              <a:t>____________o </a:t>
            </a:r>
            <a:r>
              <a:rPr lang="es-ES" dirty="0"/>
              <a:t>de teléfono directo es el </a:t>
            </a:r>
            <a:r>
              <a:rPr lang="es-ES" dirty="0" smtClean="0"/>
              <a:t>____________________. </a:t>
            </a:r>
            <a:r>
              <a:rPr lang="es-ES" dirty="0"/>
              <a:t>Gracias.</a:t>
            </a:r>
            <a:endParaRPr lang="fr-FR" dirty="0"/>
          </a:p>
        </p:txBody>
      </p:sp>
      <p:sp>
        <p:nvSpPr>
          <p:cNvPr id="5" name="Rectangle 4"/>
          <p:cNvSpPr/>
          <p:nvPr/>
        </p:nvSpPr>
        <p:spPr>
          <a:xfrm>
            <a:off x="179512" y="4725144"/>
            <a:ext cx="3702804" cy="1754326"/>
          </a:xfrm>
          <a:prstGeom prst="rect">
            <a:avLst/>
          </a:prstGeom>
          <a:ln>
            <a:solidFill>
              <a:schemeClr val="tx1"/>
            </a:solidFill>
          </a:ln>
        </p:spPr>
        <p:txBody>
          <a:bodyPr wrap="square">
            <a:spAutoFit/>
          </a:bodyPr>
          <a:lstStyle/>
          <a:p>
            <a:r>
              <a:rPr lang="es-ES" dirty="0"/>
              <a:t>La estación más cerca, es Cuatro Caminos. / Gire a la derecha y continúe hasta el cruce por allí. /</a:t>
            </a:r>
          </a:p>
          <a:p>
            <a:r>
              <a:rPr lang="es-ES" dirty="0"/>
              <a:t>Gire a la izquierda y verá la estación delante de Ud. / Está a quince minutos a pie.</a:t>
            </a:r>
            <a:endParaRPr lang="fr-FR" dirty="0"/>
          </a:p>
        </p:txBody>
      </p:sp>
      <p:sp>
        <p:nvSpPr>
          <p:cNvPr id="6" name="Rectangle 5"/>
          <p:cNvSpPr/>
          <p:nvPr/>
        </p:nvSpPr>
        <p:spPr>
          <a:xfrm>
            <a:off x="4716016" y="4293096"/>
            <a:ext cx="3702804" cy="2308324"/>
          </a:xfrm>
          <a:prstGeom prst="rect">
            <a:avLst/>
          </a:prstGeom>
          <a:ln>
            <a:solidFill>
              <a:schemeClr val="tx1"/>
            </a:solidFill>
          </a:ln>
        </p:spPr>
        <p:txBody>
          <a:bodyPr wrap="square">
            <a:spAutoFit/>
          </a:bodyPr>
          <a:lstStyle/>
          <a:p>
            <a:r>
              <a:rPr lang="es-ES" dirty="0"/>
              <a:t>La </a:t>
            </a:r>
            <a:r>
              <a:rPr lang="es-ES" dirty="0" smtClean="0"/>
              <a:t>____________ </a:t>
            </a:r>
            <a:r>
              <a:rPr lang="es-ES" dirty="0"/>
              <a:t>más cerca, es </a:t>
            </a:r>
            <a:r>
              <a:rPr lang="es-ES" dirty="0" smtClean="0"/>
              <a:t>____________Caminos</a:t>
            </a:r>
            <a:r>
              <a:rPr lang="es-ES" dirty="0"/>
              <a:t>. / Gire a la </a:t>
            </a:r>
            <a:r>
              <a:rPr lang="es-ES" dirty="0" smtClean="0"/>
              <a:t>____________ </a:t>
            </a:r>
            <a:r>
              <a:rPr lang="es-ES" dirty="0"/>
              <a:t>y continúe hasta el </a:t>
            </a:r>
            <a:r>
              <a:rPr lang="es-ES" dirty="0" smtClean="0"/>
              <a:t>____________ </a:t>
            </a:r>
            <a:r>
              <a:rPr lang="es-ES" dirty="0"/>
              <a:t>por allí. /</a:t>
            </a:r>
          </a:p>
          <a:p>
            <a:r>
              <a:rPr lang="es-ES" dirty="0"/>
              <a:t>Gire a la </a:t>
            </a:r>
            <a:r>
              <a:rPr lang="es-ES" dirty="0" smtClean="0"/>
              <a:t>______________y </a:t>
            </a:r>
            <a:r>
              <a:rPr lang="es-ES" dirty="0"/>
              <a:t>verá la estación delante de Ud. / Está a </a:t>
            </a:r>
            <a:r>
              <a:rPr lang="es-ES" dirty="0" smtClean="0"/>
              <a:t>______________ </a:t>
            </a:r>
            <a:r>
              <a:rPr lang="es-ES" dirty="0"/>
              <a:t>minutos a </a:t>
            </a:r>
            <a:r>
              <a:rPr lang="es-ES" dirty="0" smtClean="0"/>
              <a:t>____________.</a:t>
            </a:r>
            <a:endParaRPr lang="fr-FR" dirty="0"/>
          </a:p>
        </p:txBody>
      </p:sp>
      <p:sp>
        <p:nvSpPr>
          <p:cNvPr id="7" name="Rectangle 6"/>
          <p:cNvSpPr/>
          <p:nvPr/>
        </p:nvSpPr>
        <p:spPr>
          <a:xfrm>
            <a:off x="-42664" y="4274"/>
            <a:ext cx="444352" cy="707886"/>
          </a:xfrm>
          <a:prstGeom prst="rect">
            <a:avLst/>
          </a:prstGeom>
          <a:noFill/>
        </p:spPr>
        <p:txBody>
          <a:bodyPr wrap="non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a:off x="49951" y="3904549"/>
            <a:ext cx="444352" cy="707886"/>
          </a:xfrm>
          <a:prstGeom prst="rect">
            <a:avLst/>
          </a:prstGeom>
          <a:noFill/>
        </p:spPr>
        <p:txBody>
          <a:bodyPr wrap="non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4441177" y="57342"/>
            <a:ext cx="444352" cy="707886"/>
          </a:xfrm>
          <a:prstGeom prst="rect">
            <a:avLst/>
          </a:prstGeom>
          <a:noFill/>
        </p:spPr>
        <p:txBody>
          <a:bodyPr wrap="non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Rectangle 9"/>
          <p:cNvSpPr/>
          <p:nvPr/>
        </p:nvSpPr>
        <p:spPr>
          <a:xfrm>
            <a:off x="4299707" y="4017258"/>
            <a:ext cx="444352" cy="707886"/>
          </a:xfrm>
          <a:prstGeom prst="rect">
            <a:avLst/>
          </a:prstGeom>
          <a:noFill/>
        </p:spPr>
        <p:txBody>
          <a:bodyPr wrap="non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335048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43408"/>
            <a:ext cx="8229600" cy="1143000"/>
          </a:xfrm>
        </p:spPr>
        <p:txBody>
          <a:bodyPr/>
          <a:lstStyle/>
          <a:p>
            <a:r>
              <a:rPr lang="fr-FR" dirty="0" err="1" smtClean="0"/>
              <a:t>Strip</a:t>
            </a:r>
            <a:r>
              <a:rPr lang="fr-FR" dirty="0" smtClean="0"/>
              <a:t> bingo </a:t>
            </a:r>
            <a:endParaRPr lang="fr-FR" dirty="0"/>
          </a:p>
        </p:txBody>
      </p:sp>
      <p:graphicFrame>
        <p:nvGraphicFramePr>
          <p:cNvPr id="4099" name="Group 3"/>
          <p:cNvGraphicFramePr>
            <a:graphicFrameLocks noGrp="1"/>
          </p:cNvGraphicFramePr>
          <p:nvPr>
            <p:ph idx="1"/>
            <p:extLst>
              <p:ext uri="{D42A27DB-BD31-4B8C-83A1-F6EECF244321}">
                <p14:modId xmlns:p14="http://schemas.microsoft.com/office/powerpoint/2010/main" val="4020775543"/>
              </p:ext>
            </p:extLst>
          </p:nvPr>
        </p:nvGraphicFramePr>
        <p:xfrm>
          <a:off x="518864" y="692696"/>
          <a:ext cx="8229600" cy="4525964"/>
        </p:xfrm>
        <a:graphic>
          <a:graphicData uri="http://schemas.openxmlformats.org/drawingml/2006/table">
            <a:tbl>
              <a:tblPr/>
              <a:tblGrid>
                <a:gridCol w="1646238"/>
                <a:gridCol w="1646237"/>
                <a:gridCol w="1644650"/>
                <a:gridCol w="1646238"/>
                <a:gridCol w="1646237"/>
              </a:tblGrid>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siga</a:t>
                      </a:r>
                      <a:r>
                        <a:rPr kumimoji="0" lang="en-GB" sz="1600" b="1" i="0" u="none" strike="noStrike" cap="none" normalizeH="0" baseline="0" dirty="0" smtClean="0">
                          <a:ln>
                            <a:noFill/>
                          </a:ln>
                          <a:solidFill>
                            <a:schemeClr val="tx1"/>
                          </a:solidFill>
                          <a:effectLst/>
                          <a:latin typeface="Arial" charset="0"/>
                        </a:rPr>
                        <a:t> </a:t>
                      </a:r>
                      <a:r>
                        <a:rPr kumimoji="0" lang="en-GB" sz="1600" b="1" i="0" u="none" strike="noStrike" cap="none" normalizeH="0" baseline="0" dirty="0" err="1" smtClean="0">
                          <a:ln>
                            <a:noFill/>
                          </a:ln>
                          <a:solidFill>
                            <a:schemeClr val="tx1"/>
                          </a:solidFill>
                          <a:effectLst/>
                          <a:latin typeface="Arial" charset="0"/>
                        </a:rPr>
                        <a:t>todo</a:t>
                      </a:r>
                      <a:r>
                        <a:rPr kumimoji="0" lang="en-GB" sz="1600" b="1" i="0" u="none" strike="noStrike" cap="none" normalizeH="0" baseline="0" dirty="0" smtClean="0">
                          <a:ln>
                            <a:noFill/>
                          </a:ln>
                          <a:solidFill>
                            <a:schemeClr val="tx1"/>
                          </a:solidFill>
                          <a:effectLst/>
                          <a:latin typeface="Arial" charset="0"/>
                        </a:rPr>
                        <a:t> recto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a </a:t>
                      </a:r>
                      <a:r>
                        <a:rPr kumimoji="0" lang="en-GB" sz="1600" b="1" i="0" u="none" strike="noStrike" cap="none" normalizeH="0" baseline="0" dirty="0" err="1" smtClean="0">
                          <a:ln>
                            <a:noFill/>
                          </a:ln>
                          <a:solidFill>
                            <a:schemeClr val="tx1"/>
                          </a:solidFill>
                          <a:effectLst/>
                          <a:latin typeface="Arial" charset="0"/>
                        </a:rPr>
                        <a:t>las</a:t>
                      </a:r>
                      <a:r>
                        <a:rPr kumimoji="0" lang="en-GB" sz="1600" b="1" i="0" u="none" strike="noStrike" cap="none" normalizeH="0" baseline="0" dirty="0" smtClean="0">
                          <a:ln>
                            <a:noFill/>
                          </a:ln>
                          <a:solidFill>
                            <a:schemeClr val="tx1"/>
                          </a:solidFill>
                          <a:effectLst/>
                          <a:latin typeface="Arial" charset="0"/>
                        </a:rPr>
                        <a:t> dos y media</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jueves</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treinta</a:t>
                      </a:r>
                      <a:r>
                        <a:rPr kumimoji="0" lang="en-GB" sz="1600" b="1" i="0" u="none" strike="noStrike" cap="none" normalizeH="0" baseline="0" dirty="0" smtClean="0">
                          <a:ln>
                            <a:noFill/>
                          </a:ln>
                          <a:solidFill>
                            <a:schemeClr val="tx1"/>
                          </a:solidFill>
                          <a:effectLst/>
                          <a:latin typeface="Arial" charset="0"/>
                        </a:rPr>
                        <a:t> y </a:t>
                      </a:r>
                      <a:r>
                        <a:rPr kumimoji="0" lang="en-GB" sz="1600" b="1" i="0" u="none" strike="noStrike" cap="none" normalizeH="0" baseline="0" dirty="0" err="1" smtClean="0">
                          <a:ln>
                            <a:noFill/>
                          </a:ln>
                          <a:solidFill>
                            <a:schemeClr val="tx1"/>
                          </a:solidFill>
                          <a:effectLst/>
                          <a:latin typeface="Arial" charset="0"/>
                        </a:rPr>
                        <a:t>cuatro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arroz</a:t>
                      </a:r>
                      <a:r>
                        <a:rPr kumimoji="0" lang="en-GB" sz="1600" b="1" i="0" u="none" strike="noStrike" cap="none" normalizeH="0" baseline="0" dirty="0" smtClean="0">
                          <a:ln>
                            <a:noFill/>
                          </a:ln>
                          <a:solidFill>
                            <a:schemeClr val="tx1"/>
                          </a:solidFill>
                          <a:effectLst/>
                          <a:latin typeface="Arial" charset="0"/>
                        </a:rPr>
                        <a:t> con </a:t>
                      </a:r>
                      <a:r>
                        <a:rPr kumimoji="0" lang="en-GB" sz="1600" b="1" i="0" u="none" strike="noStrike" cap="none" normalizeH="0" baseline="0" dirty="0" err="1" smtClean="0">
                          <a:ln>
                            <a:noFill/>
                          </a:ln>
                          <a:solidFill>
                            <a:schemeClr val="tx1"/>
                          </a:solidFill>
                          <a:effectLst/>
                          <a:latin typeface="Arial" charset="0"/>
                        </a:rPr>
                        <a:t>pollo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dos mil </a:t>
                      </a:r>
                      <a:r>
                        <a:rPr kumimoji="0" lang="en-GB" sz="1600" b="1" i="0" u="none" strike="noStrike" cap="none" normalizeH="0" baseline="0" dirty="0" err="1" smtClean="0">
                          <a:ln>
                            <a:noFill/>
                          </a:ln>
                          <a:solidFill>
                            <a:schemeClr val="tx1"/>
                          </a:solidFill>
                          <a:effectLst/>
                          <a:latin typeface="Arial" charset="0"/>
                        </a:rPr>
                        <a:t>cinco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martes</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gire</a:t>
                      </a:r>
                      <a:r>
                        <a:rPr kumimoji="0" lang="en-GB" sz="1600" b="1" i="0" u="none" strike="noStrike" cap="none" normalizeH="0" baseline="0" dirty="0" smtClean="0">
                          <a:ln>
                            <a:noFill/>
                          </a:ln>
                          <a:solidFill>
                            <a:schemeClr val="tx1"/>
                          </a:solidFill>
                          <a:effectLst/>
                          <a:latin typeface="Arial" charset="0"/>
                          <a:cs typeface="Arial" charset="0"/>
                        </a:rPr>
                        <a:t> a la </a:t>
                      </a:r>
                      <a:r>
                        <a:rPr kumimoji="0" lang="en-GB" sz="1600" b="1" i="0" u="none" strike="noStrike" cap="none" normalizeH="0" baseline="0" dirty="0" err="1" smtClean="0">
                          <a:ln>
                            <a:noFill/>
                          </a:ln>
                          <a:solidFill>
                            <a:schemeClr val="tx1"/>
                          </a:solidFill>
                          <a:effectLst/>
                          <a:latin typeface="Arial" charset="0"/>
                          <a:cs typeface="Arial" charset="0"/>
                        </a:rPr>
                        <a:t>derecha</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gazpacho</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Arial" charset="0"/>
                          <a:cs typeface="Arial" charset="0"/>
                        </a:rPr>
                        <a:t>gire</a:t>
                      </a:r>
                      <a:r>
                        <a:rPr kumimoji="0" lang="en-US" sz="1600" b="1" i="0" u="none" strike="noStrike" cap="none" normalizeH="0" baseline="0" dirty="0" smtClean="0">
                          <a:ln>
                            <a:noFill/>
                          </a:ln>
                          <a:solidFill>
                            <a:schemeClr val="tx1"/>
                          </a:solidFill>
                          <a:effectLst/>
                          <a:latin typeface="Arial" charset="0"/>
                          <a:cs typeface="Arial" charset="0"/>
                        </a:rPr>
                        <a:t> a la </a:t>
                      </a:r>
                      <a:r>
                        <a:rPr kumimoji="0" lang="en-US" sz="1600" b="1" i="0" u="none" strike="noStrike" cap="none" normalizeH="0" baseline="0" dirty="0" err="1" smtClean="0">
                          <a:ln>
                            <a:noFill/>
                          </a:ln>
                          <a:solidFill>
                            <a:schemeClr val="tx1"/>
                          </a:solidFill>
                          <a:effectLst/>
                          <a:latin typeface="Arial" charset="0"/>
                          <a:cs typeface="Arial" charset="0"/>
                        </a:rPr>
                        <a:t>izquierda</a:t>
                      </a:r>
                      <a:endParaRPr kumimoji="0" lang="en-US"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cruce</a:t>
                      </a:r>
                      <a:r>
                        <a:rPr kumimoji="0" lang="en-GB" sz="1600" b="1" i="0" u="none" strike="noStrike" cap="none" normalizeH="0" baseline="0" dirty="0" smtClean="0">
                          <a:ln>
                            <a:noFill/>
                          </a:ln>
                          <a:solidFill>
                            <a:schemeClr val="tx1"/>
                          </a:solidFill>
                          <a:effectLst/>
                          <a:latin typeface="Arial" charset="0"/>
                        </a:rPr>
                        <a:t> la </a:t>
                      </a:r>
                      <a:r>
                        <a:rPr kumimoji="0" lang="en-GB" sz="1600" b="1" i="0" u="none" strike="noStrike" cap="none" normalizeH="0" baseline="0" dirty="0" err="1" smtClean="0">
                          <a:ln>
                            <a:noFill/>
                          </a:ln>
                          <a:solidFill>
                            <a:schemeClr val="tx1"/>
                          </a:solidFill>
                          <a:effectLst/>
                          <a:latin typeface="Arial" charset="0"/>
                        </a:rPr>
                        <a:t>calle</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paella</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a </a:t>
                      </a:r>
                      <a:r>
                        <a:rPr kumimoji="0" lang="en-GB" sz="1600" b="1" i="0" u="none" strike="noStrike" cap="none" normalizeH="0" baseline="0" dirty="0" err="1" smtClean="0">
                          <a:ln>
                            <a:noFill/>
                          </a:ln>
                          <a:solidFill>
                            <a:schemeClr val="tx1"/>
                          </a:solidFill>
                          <a:effectLst/>
                          <a:latin typeface="Arial" charset="0"/>
                        </a:rPr>
                        <a:t>las</a:t>
                      </a:r>
                      <a:r>
                        <a:rPr kumimoji="0" lang="en-GB" sz="1600" b="1" i="0" u="none" strike="noStrike" cap="none" normalizeH="0" baseline="0" dirty="0" smtClean="0">
                          <a:ln>
                            <a:noFill/>
                          </a:ln>
                          <a:solidFill>
                            <a:schemeClr val="tx1"/>
                          </a:solidFill>
                          <a:effectLst/>
                          <a:latin typeface="Arial" charset="0"/>
                        </a:rPr>
                        <a:t> </a:t>
                      </a:r>
                      <a:r>
                        <a:rPr kumimoji="0" lang="en-GB" sz="1600" b="1" i="0" u="none" strike="noStrike" cap="none" normalizeH="0" baseline="0" dirty="0" err="1" smtClean="0">
                          <a:ln>
                            <a:noFill/>
                          </a:ln>
                          <a:solidFill>
                            <a:schemeClr val="tx1"/>
                          </a:solidFill>
                          <a:effectLst/>
                          <a:latin typeface="Arial" charset="0"/>
                        </a:rPr>
                        <a:t>seis</a:t>
                      </a:r>
                      <a:r>
                        <a:rPr kumimoji="0" lang="en-GB" sz="1600" b="1" i="0" u="none" strike="noStrike" cap="none" normalizeH="0" baseline="0" dirty="0" smtClean="0">
                          <a:ln>
                            <a:noFill/>
                          </a:ln>
                          <a:solidFill>
                            <a:schemeClr val="tx1"/>
                          </a:solidFill>
                          <a:effectLst/>
                          <a:latin typeface="Arial" charset="0"/>
                        </a:rPr>
                        <a:t> y </a:t>
                      </a:r>
                      <a:r>
                        <a:rPr kumimoji="0" lang="en-GB" sz="1600" b="1" i="0" u="none" strike="noStrike" cap="none" normalizeH="0" baseline="0" dirty="0" err="1" smtClean="0">
                          <a:ln>
                            <a:noFill/>
                          </a:ln>
                          <a:solidFill>
                            <a:schemeClr val="tx1"/>
                          </a:solidFill>
                          <a:effectLst/>
                          <a:latin typeface="Arial" charset="0"/>
                        </a:rPr>
                        <a:t>cuarto</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dos mil </a:t>
                      </a:r>
                      <a:r>
                        <a:rPr kumimoji="0" lang="en-US" sz="1600" b="1" i="0" u="none" strike="noStrike" cap="none" normalizeH="0" baseline="0" dirty="0" err="1" smtClean="0">
                          <a:ln>
                            <a:noFill/>
                          </a:ln>
                          <a:solidFill>
                            <a:schemeClr val="tx1"/>
                          </a:solidFill>
                          <a:effectLst/>
                          <a:latin typeface="Arial" charset="0"/>
                          <a:cs typeface="Arial" charset="0"/>
                        </a:rPr>
                        <a:t>trece</a:t>
                      </a:r>
                      <a:endParaRPr kumimoji="0" lang="en-US"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a </a:t>
                      </a:r>
                      <a:r>
                        <a:rPr kumimoji="0" lang="en-US" sz="1600" b="1" i="0" u="none" strike="noStrike" cap="none" normalizeH="0" baseline="0" dirty="0" err="1" smtClean="0">
                          <a:ln>
                            <a:noFill/>
                          </a:ln>
                          <a:solidFill>
                            <a:schemeClr val="tx1"/>
                          </a:solidFill>
                          <a:effectLst/>
                          <a:latin typeface="Arial" charset="0"/>
                          <a:cs typeface="Arial" charset="0"/>
                        </a:rPr>
                        <a:t>las</a:t>
                      </a:r>
                      <a:r>
                        <a:rPr kumimoji="0" lang="en-US" sz="1600" b="1" i="0" u="none" strike="noStrike" cap="none" normalizeH="0" baseline="0" dirty="0" smtClean="0">
                          <a:ln>
                            <a:noFill/>
                          </a:ln>
                          <a:solidFill>
                            <a:schemeClr val="tx1"/>
                          </a:solidFill>
                          <a:effectLst/>
                          <a:latin typeface="Arial" charset="0"/>
                          <a:cs typeface="Arial" charset="0"/>
                        </a:rPr>
                        <a:t> once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lunes</a:t>
                      </a:r>
                      <a:endParaRPr kumimoji="0" lang="fr-FR" sz="16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Arial" charset="0"/>
                        </a:rPr>
                        <a:t>a </a:t>
                      </a:r>
                      <a:r>
                        <a:rPr kumimoji="0" lang="en-GB" sz="1600" b="1" i="0" u="none" strike="noStrike" cap="none" normalizeH="0" baseline="0" dirty="0" err="1" smtClean="0">
                          <a:ln>
                            <a:noFill/>
                          </a:ln>
                          <a:solidFill>
                            <a:schemeClr val="tx1"/>
                          </a:solidFill>
                          <a:effectLst/>
                          <a:latin typeface="Arial" charset="0"/>
                          <a:cs typeface="Arial" charset="0"/>
                        </a:rPr>
                        <a:t>las</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siete</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menos</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cuarto</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noventa</a:t>
                      </a:r>
                      <a:r>
                        <a:rPr kumimoji="0" lang="en-GB" sz="1600" b="1" i="0" u="none" strike="noStrike" cap="none" normalizeH="0" baseline="0" dirty="0" smtClean="0">
                          <a:ln>
                            <a:noFill/>
                          </a:ln>
                          <a:solidFill>
                            <a:schemeClr val="tx1"/>
                          </a:solidFill>
                          <a:effectLst/>
                          <a:latin typeface="Arial" charset="0"/>
                          <a:cs typeface="Arial" charset="0"/>
                        </a:rPr>
                        <a:t> y </a:t>
                      </a:r>
                      <a:r>
                        <a:rPr kumimoji="0" lang="en-GB" sz="1600" b="1" i="0" u="none" strike="noStrike" cap="none" normalizeH="0" baseline="0" dirty="0" err="1" smtClean="0">
                          <a:ln>
                            <a:noFill/>
                          </a:ln>
                          <a:solidFill>
                            <a:schemeClr val="tx1"/>
                          </a:solidFill>
                          <a:effectLst/>
                          <a:latin typeface="Arial" charset="0"/>
                          <a:cs typeface="Arial" charset="0"/>
                        </a:rPr>
                        <a:t>ocho</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viernes</a:t>
                      </a:r>
                      <a:endParaRPr kumimoji="0" lang="fr-FR"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Arial" charset="0"/>
                          <a:cs typeface="Arial" charset="0"/>
                        </a:rPr>
                        <a:t>filete</a:t>
                      </a:r>
                      <a:r>
                        <a:rPr kumimoji="0" lang="en-US" sz="1600" b="1" i="0" u="none" strike="noStrike" cap="none" normalizeH="0" baseline="0" dirty="0" smtClean="0">
                          <a:ln>
                            <a:noFill/>
                          </a:ln>
                          <a:solidFill>
                            <a:schemeClr val="tx1"/>
                          </a:solidFill>
                          <a:effectLst/>
                          <a:latin typeface="Arial" charset="0"/>
                          <a:cs typeface="Arial" charset="0"/>
                        </a:rPr>
                        <a:t> de </a:t>
                      </a:r>
                      <a:r>
                        <a:rPr kumimoji="0" lang="en-US" sz="1600" b="1" i="0" u="none" strike="noStrike" cap="none" normalizeH="0" baseline="0" dirty="0" err="1" smtClean="0">
                          <a:ln>
                            <a:noFill/>
                          </a:ln>
                          <a:solidFill>
                            <a:schemeClr val="tx1"/>
                          </a:solidFill>
                          <a:effectLst/>
                          <a:latin typeface="Arial" charset="0"/>
                          <a:cs typeface="Arial" charset="0"/>
                        </a:rPr>
                        <a:t>ternera</a:t>
                      </a:r>
                      <a:endParaRPr kumimoji="0" lang="en-US" sz="16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251520" y="5301208"/>
            <a:ext cx="8712968" cy="1477328"/>
          </a:xfrm>
          <a:prstGeom prst="rect">
            <a:avLst/>
          </a:prstGeom>
          <a:noFill/>
        </p:spPr>
        <p:txBody>
          <a:bodyPr wrap="square" rtlCol="0">
            <a:spAutoFit/>
          </a:bodyPr>
          <a:lstStyle/>
          <a:p>
            <a:r>
              <a:rPr lang="en-GB" dirty="0" smtClean="0"/>
              <a:t>Write the English in and test your partner to make sure you know the meanings of all the words.  Choose 8 words/phrases from this selection of days, numbers, directions, and foods.  Fold your strip of paper into 8 sections and write a word/phrase on each. (See example).  When the words are called you can only tear it off if it is at either end.  The winner is the one who gets rid of all of their ‘strip’ first.</a:t>
            </a:r>
            <a:endParaRPr lang="fr-FR" dirty="0"/>
          </a:p>
        </p:txBody>
      </p:sp>
    </p:spTree>
    <p:extLst>
      <p:ext uri="{BB962C8B-B14F-4D97-AF65-F5344CB8AC3E}">
        <p14:creationId xmlns:p14="http://schemas.microsoft.com/office/powerpoint/2010/main" val="485168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774</Words>
  <Application>Microsoft Office PowerPoint</Application>
  <PresentationFormat>On-screen Show (4:3)</PresentationFormat>
  <Paragraphs>153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11 NVQ Español</vt:lpstr>
      <vt:lpstr>PowerPoint Presentation</vt:lpstr>
      <vt:lpstr>PowerPoint Presentation</vt:lpstr>
      <vt:lpstr>PowerPoint Presentation</vt:lpstr>
      <vt:lpstr>PowerPoint Presentation</vt:lpstr>
      <vt:lpstr>PowerPoint Presentation</vt:lpstr>
      <vt:lpstr>¿Cómo se dice en español?</vt:lpstr>
      <vt:lpstr>PowerPoint Presentation</vt:lpstr>
      <vt:lpstr>Strip bingo </vt:lpstr>
      <vt:lpstr>PowerPoint Presentation</vt:lpstr>
      <vt:lpstr>Vocabulary practice tasks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NVQ Español</dc:title>
  <dc:creator>Mark Dawes</dc:creator>
  <cp:lastModifiedBy>Mark Dawes</cp:lastModifiedBy>
  <cp:revision>18</cp:revision>
  <cp:lastPrinted>2012-02-07T06:03:43Z</cp:lastPrinted>
  <dcterms:created xsi:type="dcterms:W3CDTF">2012-02-07T03:16:01Z</dcterms:created>
  <dcterms:modified xsi:type="dcterms:W3CDTF">2012-02-07T06:07:07Z</dcterms:modified>
</cp:coreProperties>
</file>