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57" r:id="rId6"/>
    <p:sldId id="260" r:id="rId7"/>
    <p:sldId id="267" r:id="rId8"/>
    <p:sldId id="262" r:id="rId9"/>
    <p:sldId id="263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657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DCF40-DB4F-4BE9-9B81-26502EC9AF79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63DAB-A715-4C9B-9B1D-47B390891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 Q1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6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2009 Q4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6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2009 Q5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5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2009</a:t>
            </a:r>
            <a:r>
              <a:rPr lang="en-GB" baseline="0" dirty="0" smtClean="0"/>
              <a:t> </a:t>
            </a:r>
            <a:r>
              <a:rPr lang="en-GB" dirty="0" smtClean="0"/>
              <a:t>Q6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 Q7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9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</a:t>
            </a:r>
            <a:r>
              <a:rPr lang="en-GB" baseline="0" dirty="0" smtClean="0"/>
              <a:t> Q2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5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 2011 Q9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6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2009 Q10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6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 2011 Q4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6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</a:t>
            </a:r>
            <a:r>
              <a:rPr lang="en-GB" baseline="0" dirty="0" smtClean="0"/>
              <a:t> 2011 Q7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3DAB-A715-4C9B-9B1D-47B390891B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6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5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6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6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2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1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7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7E6B-DC88-4844-A25D-177C8A622678}" type="datetimeFigureOut">
              <a:rPr lang="en-GB" smtClean="0"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93F9-06DF-40CD-953C-100332E75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servas@clicante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859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1 ¿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gusta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61227"/>
              </p:ext>
            </p:extLst>
          </p:nvPr>
        </p:nvGraphicFramePr>
        <p:xfrm>
          <a:off x="2339752" y="769248"/>
          <a:ext cx="194421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natación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revistas</a:t>
                      </a:r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el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ordenador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el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baloncesto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los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libros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el cine</a:t>
                      </a:r>
                      <a:b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el camping</a:t>
                      </a:r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878" y="27716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Pon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letra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adecuada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casilla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32588"/>
              </p:ext>
            </p:extLst>
          </p:nvPr>
        </p:nvGraphicFramePr>
        <p:xfrm>
          <a:off x="323528" y="3284984"/>
          <a:ext cx="8496945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Ejemplo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97562"/>
              </p:ext>
            </p:extLst>
          </p:nvPr>
        </p:nvGraphicFramePr>
        <p:xfrm>
          <a:off x="323528" y="5037792"/>
          <a:ext cx="8496945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00392" y="27089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66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Reading Practice Questions (2)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28" y="5224879"/>
            <a:ext cx="872716" cy="872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60299"/>
            <a:ext cx="1464009" cy="1010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82490"/>
            <a:ext cx="1157672" cy="988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99" y="3476462"/>
            <a:ext cx="1199774" cy="8998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32140"/>
            <a:ext cx="1388477" cy="1388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72" y="5224879"/>
            <a:ext cx="773044" cy="773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38" y="5249211"/>
            <a:ext cx="431005" cy="7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7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9   Job opportunities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0799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Which job is it?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21506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91960"/>
              </p:ext>
            </p:extLst>
          </p:nvPr>
        </p:nvGraphicFramePr>
        <p:xfrm>
          <a:off x="659907" y="4725144"/>
          <a:ext cx="7080445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9510"/>
                <a:gridCol w="939969"/>
                <a:gridCol w="981826"/>
                <a:gridCol w="719785"/>
                <a:gridCol w="719785"/>
                <a:gridCol w="719785"/>
                <a:gridCol w="719785"/>
              </a:tblGrid>
              <a:tr h="281751">
                <a:tc>
                  <a:txBody>
                    <a:bodyPr/>
                    <a:lstStyle/>
                    <a:p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751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  Mechanic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751">
                <a:tc>
                  <a:txBody>
                    <a:bodyPr/>
                    <a:lstStyle/>
                    <a:p>
                      <a:pPr marL="342900" indent="-342900">
                        <a:buAutoNum type="alphaLcParenBoth"/>
                      </a:pP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Waiter/waitress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75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(b) Gardener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75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Teacher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75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(d) Babysitter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12360" y="4869160"/>
            <a:ext cx="936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Put a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correct boxes.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68081"/>
              </p:ext>
            </p:extLst>
          </p:nvPr>
        </p:nvGraphicFramePr>
        <p:xfrm>
          <a:off x="251520" y="846004"/>
          <a:ext cx="8707686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724"/>
                <a:gridCol w="8346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busca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persona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joven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buenas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referencias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cuidar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niños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los fines de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semana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Preguntar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Sra.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Gómez,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teléfono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661 543 332.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necesita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mecánico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experiencia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motores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diesel.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Llamar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mañanas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 91 444 333.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experiencia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 plantar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flores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temporada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Trabajo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tiempo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parcial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(12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horas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semana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en el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parque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Teléfono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667 27 36 37.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busca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persona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joven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o sin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experiencia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servir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comidas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bebidas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terraza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establecimiento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muy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popular.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Turno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noche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Interesados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preguntar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Paco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 el 976 15 38 50.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URGENTE: Se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necesita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conductor/a con 10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años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experiencia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acompañar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 altos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ejecutivos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importante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empresa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internacional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Excelente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salario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uniforme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incluido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buenas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propinas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Llamar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tardes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al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teléfono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651 364 889.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busca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licenciado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/a en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Informática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curso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verano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Disponibilidad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inmediata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Contrato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temporal de 3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meses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jornada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completa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Salario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base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incentivos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Llamar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 </a:t>
                      </a:r>
                      <a:r>
                        <a:rPr lang="en-GB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teléfono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650 322 322.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Oferta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empleo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7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España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- ¡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73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Lee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artículo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86" y="4239086"/>
            <a:ext cx="5131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Ejemplo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 El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artículo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trata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de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Hace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año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hicieron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España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………………………..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vivir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También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a los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visitantes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gusta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mucho el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(iv) Las playas son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populares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(v) Italia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posición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número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406" y="908720"/>
            <a:ext cx="8659402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Cuál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popular de Europa?  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Según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sondeo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hecho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en mayo del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año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pasado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España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personas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desean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vivir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Para los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turistas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y los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inmigrantes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clima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paisaje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y la comida son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cosas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hacen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nuestro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sitio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ideal.  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extranjeros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entrevistados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opinan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ríos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montañas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son un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verdadero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paraíso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aunque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playas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atraen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turistas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conclusión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los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entrevistados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votado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España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preferido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seguido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Italia en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segundo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lugar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y, mucho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máas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atrás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Irlanda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070" y="1886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4239086"/>
            <a:ext cx="2961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..………………………….(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..………………………….(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..………………………….(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..………………………….(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2390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España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94507"/>
              </p:ext>
            </p:extLst>
          </p:nvPr>
        </p:nvGraphicFramePr>
        <p:xfrm>
          <a:off x="899591" y="3287256"/>
          <a:ext cx="771452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8631"/>
                <a:gridCol w="1928631"/>
                <a:gridCol w="1928631"/>
                <a:gridCol w="1928631"/>
              </a:tblGrid>
              <a:tr h="227927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España</a:t>
                      </a:r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popular                               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corridas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</a:tr>
              <a:tr h="22792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encuesta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viaje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revista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paisaje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92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dos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montañas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incómoda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tres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5086" y="2970823"/>
            <a:ext cx="736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Rellena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espacios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con la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palabra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adecuada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casilla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1720" y="3340155"/>
            <a:ext cx="720080" cy="3048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90" y="292494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persona?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Pon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correcto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casilla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66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Silvia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21451"/>
              </p:ext>
            </p:extLst>
          </p:nvPr>
        </p:nvGraphicFramePr>
        <p:xfrm>
          <a:off x="323528" y="3525624"/>
          <a:ext cx="8496945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Ejemplo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71965"/>
              </p:ext>
            </p:extLst>
          </p:nvPr>
        </p:nvGraphicFramePr>
        <p:xfrm>
          <a:off x="323528" y="5181808"/>
          <a:ext cx="8496945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11874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Jorge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8355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Luis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5649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Maribel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7647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Cristina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Marta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4115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Ana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79712" y="548680"/>
            <a:ext cx="2376264" cy="369332"/>
          </a:xfrm>
          <a:prstGeom prst="wedgeRoundRectCallout">
            <a:avLst>
              <a:gd name="adj1" fmla="val -59888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cama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979712" y="1259468"/>
            <a:ext cx="2376264" cy="369332"/>
          </a:xfrm>
          <a:prstGeom prst="wedgeRoundRectCallout">
            <a:avLst>
              <a:gd name="adj1" fmla="val -59888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ordenador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979712" y="1907540"/>
            <a:ext cx="2376264" cy="369332"/>
          </a:xfrm>
          <a:prstGeom prst="wedgeRoundRectCallout">
            <a:avLst>
              <a:gd name="adj1" fmla="val -59888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televisor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979712" y="2564904"/>
            <a:ext cx="2376264" cy="369332"/>
          </a:xfrm>
          <a:prstGeom prst="wedgeRoundRectCallout">
            <a:avLst>
              <a:gd name="adj1" fmla="val -59888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silla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427984" y="764704"/>
            <a:ext cx="2376264" cy="369332"/>
          </a:xfrm>
          <a:prstGeom prst="wedgeRoundRectCallout">
            <a:avLst>
              <a:gd name="adj1" fmla="val 65317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lámpara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427984" y="1547500"/>
            <a:ext cx="2376264" cy="369332"/>
          </a:xfrm>
          <a:prstGeom prst="wedgeRoundRectCallout">
            <a:avLst>
              <a:gd name="adj1" fmla="val 65317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armario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427984" y="2411596"/>
            <a:ext cx="2376264" cy="369332"/>
          </a:xfrm>
          <a:prstGeom prst="wedgeRoundRectCallout">
            <a:avLst>
              <a:gd name="adj1" fmla="val 65317"/>
              <a:gd name="adj2" fmla="val 40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reloj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4737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4871" y="1166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habitación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18373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    ¿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90" y="3717032"/>
            <a:ext cx="617713" cy="982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2726"/>
            <a:ext cx="1196752" cy="11967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47" y="5301208"/>
            <a:ext cx="1409733" cy="972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34" y="5385972"/>
            <a:ext cx="1685161" cy="9584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6" y="3645024"/>
            <a:ext cx="773038" cy="10341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95" y="5255015"/>
            <a:ext cx="884034" cy="10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39374"/>
              </p:ext>
            </p:extLst>
          </p:nvPr>
        </p:nvGraphicFramePr>
        <p:xfrm>
          <a:off x="323528" y="985912"/>
          <a:ext cx="4248472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028"/>
                <a:gridCol w="2042534"/>
                <a:gridCol w="571910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Ejemplo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mi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cumpleaños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Vamos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al cine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 Me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gusta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el pan.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75647"/>
              </p:ext>
            </p:extLst>
          </p:nvPr>
        </p:nvGraphicFramePr>
        <p:xfrm>
          <a:off x="323528" y="2935312"/>
          <a:ext cx="4248472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2164394"/>
                <a:gridCol w="571910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Tengo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doce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años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Tengo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quince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años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Tengo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catorce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años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68309"/>
              </p:ext>
            </p:extLst>
          </p:nvPr>
        </p:nvGraphicFramePr>
        <p:xfrm>
          <a:off x="323528" y="4797152"/>
          <a:ext cx="42484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028"/>
                <a:gridCol w="2042534"/>
                <a:gridCol w="571910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Vamos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al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polideportivo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La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discoteca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muy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grande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Vamos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al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parque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temático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86304"/>
              </p:ext>
            </p:extLst>
          </p:nvPr>
        </p:nvGraphicFramePr>
        <p:xfrm>
          <a:off x="4708612" y="985912"/>
          <a:ext cx="418386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180"/>
                <a:gridCol w="2011475"/>
                <a:gridCol w="563213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(i) Me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gustan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los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regalos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Me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gustan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los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calamares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 Me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gustan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los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lunes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689759"/>
              </p:ext>
            </p:extLst>
          </p:nvPr>
        </p:nvGraphicFramePr>
        <p:xfrm>
          <a:off x="4708612" y="3199368"/>
          <a:ext cx="4183868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180"/>
                <a:gridCol w="2011475"/>
                <a:gridCol w="563213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Querría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dinero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Recibo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música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 Me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gusta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ropa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83985"/>
              </p:ext>
            </p:extLst>
          </p:nvPr>
        </p:nvGraphicFramePr>
        <p:xfrm>
          <a:off x="4708612" y="4946352"/>
          <a:ext cx="418386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180"/>
                <a:gridCol w="2011475"/>
                <a:gridCol w="563213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Hace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mal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tiempo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Me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duele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cabeza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Estoy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contento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17267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hace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Pon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equix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(X) en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casillas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correctas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7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celebración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-273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72072"/>
            <a:ext cx="624051" cy="965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44369"/>
            <a:ext cx="761724" cy="1020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3062"/>
            <a:ext cx="1395520" cy="1146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47" y="5175967"/>
            <a:ext cx="1194126" cy="1312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33062"/>
            <a:ext cx="1321782" cy="1369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4" y="5338758"/>
            <a:ext cx="1647840" cy="986644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72" y="3457757"/>
            <a:ext cx="1430501" cy="90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7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4   ¡A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viajar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673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Empareja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persona con el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transporte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adecuado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256" y="836712"/>
            <a:ext cx="3701752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tren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Mucho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cómodo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836712"/>
            <a:ext cx="349345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avión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método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conveniente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viajes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internacionales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6950" y="1815852"/>
            <a:ext cx="334525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autobús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Servicio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especial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370" y="2811760"/>
            <a:ext cx="278395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barco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Incluye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especial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9502" y="2811760"/>
            <a:ext cx="2727171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travía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Precios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bajos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semana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8938" y="3796008"/>
            <a:ext cx="313547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motocicleta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Alquiler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Casco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incluido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5676" y="3796008"/>
            <a:ext cx="2988332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taxi</a:t>
            </a:r>
            <a:b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¡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Quita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todo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estrés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46903"/>
              </p:ext>
            </p:extLst>
          </p:nvPr>
        </p:nvGraphicFramePr>
        <p:xfrm>
          <a:off x="395536" y="4821128"/>
          <a:ext cx="8496944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1008112"/>
                <a:gridCol w="331236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Ejemplo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Cristina: “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Ofrece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gran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confort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.”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(iii)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Mari-Carmen: “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Viajo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otros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países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.”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Alfonso: “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barato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.”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(iv)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Virginia: “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relajante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.”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(ii)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Rafa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: “La comida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está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incluida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.”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(v) Martín: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Voy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GB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excursión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amigos”.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73466" y="1603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326" y="100715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3800" y="100272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0886" y="198629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98219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868" y="296582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9612" y="396644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396644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5  La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ropa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578" y="476672"/>
            <a:ext cx="48164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¡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Hola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!  Soy Ana.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gusta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mucho la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Para el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colegio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llevo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falda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corbata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azul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El fin de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semana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llevo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vaqueros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azules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negros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Hoy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hace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frío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así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llevo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un jersey.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luego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87958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Pon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equis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(X) 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casillas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corectas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57822"/>
              </p:ext>
            </p:extLst>
          </p:nvPr>
        </p:nvGraphicFramePr>
        <p:xfrm>
          <a:off x="323528" y="2420888"/>
          <a:ext cx="8496944" cy="1512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1102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</a:p>
                    <a:p>
                      <a:endParaRPr lang="en-GB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873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4304"/>
              </p:ext>
            </p:extLst>
          </p:nvPr>
        </p:nvGraphicFramePr>
        <p:xfrm>
          <a:off x="323528" y="4005064"/>
          <a:ext cx="8496944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00455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59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65454"/>
              </p:ext>
            </p:extLst>
          </p:nvPr>
        </p:nvGraphicFramePr>
        <p:xfrm>
          <a:off x="323528" y="5445224"/>
          <a:ext cx="8496945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/>
                <a:gridCol w="2832315"/>
                <a:gridCol w="2832315"/>
              </a:tblGrid>
              <a:tr h="100455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59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00392" y="150803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57301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3558855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357301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8344" y="357301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501317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5020501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501317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8344" y="501317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6048" y="645333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9992" y="645333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0312" y="645333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64" y="2653115"/>
            <a:ext cx="641648" cy="385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8" y="5484847"/>
            <a:ext cx="871004" cy="842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14" y="4081694"/>
            <a:ext cx="375454" cy="794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7" y="2932139"/>
            <a:ext cx="459356" cy="461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33" y="5116415"/>
            <a:ext cx="1733119" cy="17331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23" y="3989397"/>
            <a:ext cx="475902" cy="951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43" y="5463093"/>
            <a:ext cx="1021849" cy="9564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2437"/>
            <a:ext cx="1653150" cy="8410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80" y="2536630"/>
            <a:ext cx="471560" cy="9068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97" y="2537479"/>
            <a:ext cx="961365" cy="961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03" y="4105906"/>
            <a:ext cx="266673" cy="8050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91" y="2537479"/>
            <a:ext cx="477914" cy="9059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47" y="4054293"/>
            <a:ext cx="860746" cy="8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73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6   Online booking services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You read this booking confirmation.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86301"/>
            <a:ext cx="8496944" cy="644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De: 	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Oficina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Reservas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Alicante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A:  	D. Jaime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Rodero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Confirmamos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serva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GB" sz="16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378 en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Torrevieja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días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1 al 15 de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agosto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Precio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		3.000€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Situación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	Campo de golf La Marina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La villa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incluye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dormitorios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baños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alón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comedor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mplia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cocina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iscina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araje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coches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0" lvl="3"/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Gastos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todos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incluidos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precio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657350" lvl="6" indent="-285750">
              <a:buFont typeface="Wingdings" pitchFamily="2" charset="2"/>
              <a:buChar char="§"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lectricidad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6" indent="-285750">
              <a:buFont typeface="Wingdings" pitchFamily="2" charset="2"/>
              <a:buChar char="§"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agua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lvl="6"/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Servicios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extras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(no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incluidos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precio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actual):     </a:t>
            </a:r>
          </a:p>
          <a:p>
            <a:pPr marL="285750" lvl="6" indent="-285750">
              <a:buFont typeface="Wingdings" pitchFamily="2" charset="2"/>
              <a:buChar char="§"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Tarjeta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/bono de golf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dos personas:		10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día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6" indent="-285750">
              <a:buFont typeface="Wingdings" pitchFamily="2" charset="2"/>
              <a:buChar char="§"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teléfono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fijo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			1€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día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coste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llamadas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6" indent="-285750">
              <a:buFont typeface="Wingdings" pitchFamily="2" charset="2"/>
              <a:buChar char="§"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Entrada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gimnasio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/sauna			1€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persona y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día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0" lvl="6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favor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confirme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recepción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reserva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Javier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Artal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6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Director de la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Oficina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Reservas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lvl="3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endParaRPr lang="en-GB" sz="16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62242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Fax:	0034 965 326 358</a:t>
            </a:r>
            <a:br>
              <a:rPr lang="en-GB" sz="1600" dirty="0">
                <a:latin typeface="Times New Roman" pitchFamily="18" charset="0"/>
                <a:cs typeface="Times New Roman" pitchFamily="18" charset="0"/>
              </a:rPr>
            </a:b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	Email:	</a:t>
            </a:r>
            <a:r>
              <a:rPr lang="en-GB" sz="1600" dirty="0">
                <a:latin typeface="Times New Roman" pitchFamily="18" charset="0"/>
                <a:cs typeface="Times New Roman" pitchFamily="18" charset="0"/>
                <a:hlinkClick r:id="rId3"/>
              </a:rPr>
              <a:t>reservas@clicante.es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86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19365"/>
              </p:ext>
            </p:extLst>
          </p:nvPr>
        </p:nvGraphicFramePr>
        <p:xfrm>
          <a:off x="323528" y="548680"/>
          <a:ext cx="8496944" cy="1265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864096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</a:p>
                    <a:p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June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July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August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1873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97460"/>
              </p:ext>
            </p:extLst>
          </p:nvPr>
        </p:nvGraphicFramePr>
        <p:xfrm>
          <a:off x="323528" y="1916832"/>
          <a:ext cx="8496944" cy="1083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(a) </a:t>
                      </a:r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 the beach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mountains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near a golf course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59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141277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42693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42693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264423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636912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2636912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42428"/>
              </p:ext>
            </p:extLst>
          </p:nvPr>
        </p:nvGraphicFramePr>
        <p:xfrm>
          <a:off x="323528" y="3068960"/>
          <a:ext cx="8496944" cy="1083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(b) </a:t>
                      </a:r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tennis court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swimming pool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games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room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59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47864" y="3796365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3789040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3789040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24256"/>
              </p:ext>
            </p:extLst>
          </p:nvPr>
        </p:nvGraphicFramePr>
        <p:xfrm>
          <a:off x="323528" y="4217530"/>
          <a:ext cx="8496944" cy="1083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(c) </a:t>
                      </a:r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Price includes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electricity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internet connection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59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347864" y="4944935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4937610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344" y="4937610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89832"/>
              </p:ext>
            </p:extLst>
          </p:nvPr>
        </p:nvGraphicFramePr>
        <p:xfrm>
          <a:off x="323528" y="5373216"/>
          <a:ext cx="8496944" cy="1083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(d) </a:t>
                      </a:r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Additional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car</a:t>
                      </a:r>
                      <a:r>
                        <a:rPr lang="en-GB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hire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telephone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cleaning service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59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347864" y="6100621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609329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6093296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528" y="1073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Put a X in the 4 correct boxes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56798" y="1166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7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7   Future plans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73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Answer the questions in English.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86" y="1310327"/>
            <a:ext cx="51310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When is Jaime going to Ireland?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................................................................................(1)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(b) Why is he going there?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…………………………………………………….(1)</a:t>
            </a:r>
          </a:p>
          <a:p>
            <a:pPr marL="342900" indent="-342900">
              <a:lnSpc>
                <a:spcPct val="150000"/>
              </a:lnSpc>
              <a:buAutoNum type="alphaLcParenBoth" startAt="3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When does he want to learn to drive?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…………………………………………………….(1)</a:t>
            </a:r>
          </a:p>
          <a:p>
            <a:pPr marL="342900" indent="-342900">
              <a:lnSpc>
                <a:spcPct val="150000"/>
              </a:lnSpc>
              <a:buAutoNum type="alphaLcParenBoth" startAt="4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Where does he intend to work?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…………………………………………………….(1)</a:t>
            </a:r>
          </a:p>
          <a:p>
            <a:pPr marL="342900" indent="-342900">
              <a:lnSpc>
                <a:spcPct val="150000"/>
              </a:lnSpc>
              <a:buAutoNum type="alphaLcParenBoth" startAt="5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What is his other plan?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…………………………………………………….(1)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196752"/>
            <a:ext cx="3528392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¡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Hola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!  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preguntas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planes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año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viene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Después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exámenes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vacaciones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Irlanda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En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enero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quiero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aprender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conducir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Después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tienda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música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durante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seis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meses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- ¡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ganar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dinero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finalmente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espero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continuar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estudios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Cuéntame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planes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también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Jaime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070" y="1886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/5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3635896" y="107340"/>
            <a:ext cx="1800200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7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8   Maria’s life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73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Read this email from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María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0891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¡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Hola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!  Soy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chica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Zaragoza.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Allí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nací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el 10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febrero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1990.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Ahora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estudio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arquitectura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en la Universidad de Valencia.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carrera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exigente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El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año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pasado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terminé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bachillerato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estudié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inglés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francés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Instituto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Idiomas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Ahora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Me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gusta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nadar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en el mar 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siempre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puedo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la playa.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termine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carrera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gustaría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montar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propia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empresa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construir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villas de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lujo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en la costa.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21506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84570"/>
              </p:ext>
            </p:extLst>
          </p:nvPr>
        </p:nvGraphicFramePr>
        <p:xfrm>
          <a:off x="827584" y="4293096"/>
          <a:ext cx="708044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9750"/>
                <a:gridCol w="1352424"/>
                <a:gridCol w="1412648"/>
                <a:gridCol w="1035624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past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:  Zaragoza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LcParenBoth"/>
                      </a:pPr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Swimming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(b) French and English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Architecture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(d) Luxury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villas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360724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What did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María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do, what does she do now and what will she do?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Put a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correct boxes.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38" y="107340"/>
            <a:ext cx="1543324" cy="12130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929</Words>
  <Application>Microsoft Office PowerPoint</Application>
  <PresentationFormat>On-screen Show (4:3)</PresentationFormat>
  <Paragraphs>261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Mark Dawes</cp:lastModifiedBy>
  <cp:revision>59</cp:revision>
  <dcterms:created xsi:type="dcterms:W3CDTF">2012-01-09T20:04:45Z</dcterms:created>
  <dcterms:modified xsi:type="dcterms:W3CDTF">2012-02-18T20:05:09Z</dcterms:modified>
</cp:coreProperties>
</file>