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798" y="-7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48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2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6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90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49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19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91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17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34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12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C5F9-CDC4-4D93-92FB-6BB35C3A4EA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5E7C1-38E2-4B07-AC0F-0D57B3BE56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25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36705"/>
              </p:ext>
            </p:extLst>
          </p:nvPr>
        </p:nvGraphicFramePr>
        <p:xfrm>
          <a:off x="404664" y="827583"/>
          <a:ext cx="6048672" cy="79928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34087"/>
                <a:gridCol w="3014585"/>
              </a:tblGrid>
              <a:tr h="600131">
                <a:tc>
                  <a:txBody>
                    <a:bodyPr/>
                    <a:lstStyle/>
                    <a:p>
                      <a:pPr algn="ctr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>
                          <a:effectLst/>
                          <a:latin typeface="+mn-lt"/>
                        </a:rPr>
                        <a:t>Tándem:</a:t>
                      </a:r>
                      <a:endParaRPr lang="fr-FR" sz="1400" kern="50" dirty="0">
                        <a:effectLst/>
                        <a:latin typeface="+mn-lt"/>
                      </a:endParaRPr>
                    </a:p>
                    <a:p>
                      <a:pPr algn="ctr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>
                          <a:effectLst/>
                          <a:latin typeface="+mn-lt"/>
                        </a:rPr>
                        <a:t>Habla con tu compañero/a.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>
                          <a:effectLst/>
                          <a:latin typeface="+mn-lt"/>
                        </a:rPr>
                        <a:t>Tándem:</a:t>
                      </a:r>
                      <a:endParaRPr lang="fr-FR" sz="1400" kern="50">
                        <a:effectLst/>
                        <a:latin typeface="+mn-lt"/>
                      </a:endParaRPr>
                    </a:p>
                    <a:p>
                      <a:pPr algn="ctr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>
                          <a:effectLst/>
                          <a:latin typeface="+mn-lt"/>
                        </a:rPr>
                        <a:t>Habla con tu compañero/a.</a:t>
                      </a:r>
                      <a:endParaRPr lang="fr-FR" sz="1400" kern="5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79">
                <a:tc>
                  <a:txBody>
                    <a:bodyPr/>
                    <a:lstStyle/>
                    <a:p>
                      <a:pPr algn="ctr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de-DE" sz="1400" kern="50" dirty="0">
                          <a:effectLst/>
                          <a:latin typeface="+mn-lt"/>
                        </a:rPr>
                        <a:t>A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de-DE" sz="1400" kern="50">
                          <a:effectLst/>
                          <a:latin typeface="+mn-lt"/>
                        </a:rPr>
                        <a:t>B</a:t>
                      </a:r>
                      <a:endParaRPr lang="fr-FR" sz="1400" kern="5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040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</a:rPr>
                        <a:t> Respuesta:</a:t>
                      </a:r>
                      <a:br>
                        <a:rPr lang="es-ES" sz="1400" kern="50" dirty="0" smtClean="0">
                          <a:effectLst/>
                          <a:latin typeface="+mn-lt"/>
                        </a:rPr>
                      </a:br>
                      <a:r>
                        <a:rPr lang="es-ES" sz="1400" kern="50" dirty="0" smtClean="0">
                          <a:effectLst/>
                          <a:latin typeface="+mn-lt"/>
                        </a:rPr>
                        <a:t> Normalmente voy </a:t>
                      </a:r>
                      <a:r>
                        <a:rPr lang="es-ES" sz="1400" b="1" u="sng" kern="50" dirty="0" smtClean="0">
                          <a:effectLst/>
                          <a:latin typeface="+mn-lt"/>
                        </a:rPr>
                        <a:t>de </a:t>
                      </a:r>
                      <a:r>
                        <a:rPr lang="es-ES" sz="1400" kern="50" dirty="0" smtClean="0">
                          <a:effectLst/>
                          <a:latin typeface="+mn-lt"/>
                        </a:rPr>
                        <a:t>vacaciones a Francia con mi familia.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  <a:ea typeface="+mn-ea"/>
                        </a:rPr>
                        <a:t> En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español:</a:t>
                      </a:r>
                      <a:b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Usually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I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go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on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holiday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to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France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with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my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family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48040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En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español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I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like going (to go) to France because it’s hot and sunny.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Respuesta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Me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gusta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ir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a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Francia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porque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hace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calor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y sol.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040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</a:rPr>
                        <a:t> Respuesta</a:t>
                      </a:r>
                      <a:r>
                        <a:rPr lang="es-ES" sz="1400" kern="50" dirty="0" smtClean="0">
                          <a:effectLst/>
                          <a:latin typeface="+mn-lt"/>
                        </a:rPr>
                        <a:t>:</a:t>
                      </a:r>
                      <a:br>
                        <a:rPr lang="es-ES" sz="1400" kern="50" dirty="0" smtClean="0">
                          <a:effectLst/>
                          <a:latin typeface="+mn-lt"/>
                        </a:rPr>
                      </a:br>
                      <a:r>
                        <a:rPr lang="es-ES" sz="1400" kern="50" dirty="0" smtClean="0">
                          <a:effectLst/>
                          <a:latin typeface="+mn-lt"/>
                        </a:rPr>
                        <a:t> Cada año OR Todos los años vamos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</a:rPr>
                        <a:t> en coche.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  <a:ea typeface="+mn-ea"/>
                        </a:rPr>
                        <a:t> En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español:</a:t>
                      </a:r>
                      <a:b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Every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year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we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go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by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car.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48040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En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español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I prefer to go by plane because it’s quicker.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Respuesta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Prefiero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ir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en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avión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porque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es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más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 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rápido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59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</a:rPr>
                        <a:t> Respuesta</a:t>
                      </a:r>
                      <a:r>
                        <a:rPr lang="es-ES" sz="1400" kern="50" dirty="0" smtClean="0">
                          <a:effectLst/>
                          <a:latin typeface="+mn-lt"/>
                        </a:rPr>
                        <a:t>:</a:t>
                      </a:r>
                      <a:br>
                        <a:rPr lang="es-ES" sz="1400" kern="50" dirty="0" smtClean="0">
                          <a:effectLst/>
                          <a:latin typeface="+mn-lt"/>
                        </a:rPr>
                      </a:br>
                      <a:r>
                        <a:rPr lang="es-ES" sz="1400" kern="50" dirty="0" smtClean="0">
                          <a:effectLst/>
                          <a:latin typeface="+mn-lt"/>
                        </a:rPr>
                        <a:t> El año pasado fui a España.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  <a:ea typeface="+mn-ea"/>
                        </a:rPr>
                        <a:t> En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español:</a:t>
                      </a:r>
                      <a:b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Last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year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I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went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to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Spain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7959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En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español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Next year I want to go to America.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Respuesta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El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año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que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viene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quiero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ir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a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América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040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</a:rPr>
                        <a:t> Respuesta</a:t>
                      </a:r>
                      <a:r>
                        <a:rPr lang="es-ES" sz="1400" kern="50" dirty="0" smtClean="0">
                          <a:effectLst/>
                          <a:latin typeface="+mn-lt"/>
                        </a:rPr>
                        <a:t>:</a:t>
                      </a:r>
                      <a:br>
                        <a:rPr lang="es-ES" sz="1400" kern="50" dirty="0" smtClean="0">
                          <a:effectLst/>
                          <a:latin typeface="+mn-lt"/>
                        </a:rPr>
                      </a:br>
                      <a:r>
                        <a:rPr lang="es-ES" sz="1400" kern="50" dirty="0" smtClean="0">
                          <a:effectLst/>
                          <a:latin typeface="+mn-lt"/>
                        </a:rPr>
                        <a:t> El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</a:rPr>
                        <a:t> año que viene quiero ir a Grecia con mis amigos.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  <a:ea typeface="+mn-ea"/>
                        </a:rPr>
                        <a:t> En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español:</a:t>
                      </a:r>
                      <a:b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Next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year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I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want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to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go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to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Greece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with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my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friends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48040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En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español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I like going (to go) to the beach because it’s fun.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Respuesta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Me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gusta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ir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a la playa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porque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es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divertido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680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</a:rPr>
                        <a:t> Respuesta</a:t>
                      </a:r>
                      <a:r>
                        <a:rPr lang="es-ES" sz="1400" kern="50" dirty="0" smtClean="0">
                          <a:effectLst/>
                          <a:latin typeface="+mn-lt"/>
                        </a:rPr>
                        <a:t>:</a:t>
                      </a:r>
                      <a:br>
                        <a:rPr lang="es-ES" sz="1400" kern="50" dirty="0" smtClean="0">
                          <a:effectLst/>
                          <a:latin typeface="+mn-lt"/>
                        </a:rPr>
                      </a:br>
                      <a:r>
                        <a:rPr lang="es-ES" sz="1400" kern="50" dirty="0" smtClean="0">
                          <a:effectLst/>
                          <a:latin typeface="+mn-lt"/>
                        </a:rPr>
                        <a:t> No me gusta visitar monumentos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</a:rPr>
                        <a:t> pero tengo que ir con mis padres.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s-ES" sz="1400" kern="50" dirty="0" smtClean="0">
                          <a:effectLst/>
                          <a:latin typeface="+mn-lt"/>
                          <a:ea typeface="+mn-ea"/>
                        </a:rPr>
                        <a:t> En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español:</a:t>
                      </a:r>
                      <a:b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I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don’t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like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visiting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monuments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but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I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have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to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go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with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my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s-ES" sz="1400" kern="50" baseline="0" dirty="0" err="1" smtClean="0">
                          <a:effectLst/>
                          <a:latin typeface="+mn-lt"/>
                          <a:ea typeface="+mn-ea"/>
                        </a:rPr>
                        <a:t>parents</a:t>
                      </a:r>
                      <a:r>
                        <a:rPr lang="es-ES" sz="1400" kern="50" baseline="0" dirty="0" smtClean="0">
                          <a:effectLst/>
                          <a:latin typeface="+mn-lt"/>
                          <a:ea typeface="+mn-ea"/>
                        </a:rPr>
                        <a:t>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48040"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En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español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I prefer swimming (to swim) in the sea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and doing surfing.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Respuesta</a:t>
                      </a: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:</a:t>
                      </a:r>
                      <a:b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</a:br>
                      <a:r>
                        <a:rPr lang="en-GB" sz="1400" kern="5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dirty="0" err="1" smtClean="0">
                          <a:effectLst/>
                          <a:latin typeface="+mn-lt"/>
                          <a:ea typeface="Lucida Sans Unicode"/>
                        </a:rPr>
                        <a:t>Prefiero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nadar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en el mar y </a:t>
                      </a:r>
                      <a:r>
                        <a:rPr lang="en-GB" sz="1400" kern="50" baseline="0" dirty="0" err="1" smtClean="0">
                          <a:effectLst/>
                          <a:latin typeface="+mn-lt"/>
                          <a:ea typeface="Lucida Sans Unicode"/>
                        </a:rPr>
                        <a:t>hacer</a:t>
                      </a:r>
                      <a:r>
                        <a:rPr lang="en-GB" sz="1400" kern="50" baseline="0" dirty="0" smtClean="0">
                          <a:effectLst/>
                          <a:latin typeface="+mn-lt"/>
                          <a:ea typeface="Lucida Sans Unicode"/>
                        </a:rPr>
                        <a:t> surf.</a:t>
                      </a:r>
                      <a:endParaRPr lang="fr-FR" sz="1400" kern="50" dirty="0">
                        <a:effectLst/>
                        <a:latin typeface="+mn-lt"/>
                        <a:ea typeface="Lucida Sans Unicode"/>
                      </a:endParaRPr>
                    </a:p>
                  </a:txBody>
                  <a:tcPr marL="26799" marR="26799" marT="26799" marB="26799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7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Mark Dawes</cp:lastModifiedBy>
  <cp:revision>3</cp:revision>
  <dcterms:created xsi:type="dcterms:W3CDTF">2012-05-01T04:21:11Z</dcterms:created>
  <dcterms:modified xsi:type="dcterms:W3CDTF">2012-05-01T04:43:31Z</dcterms:modified>
</cp:coreProperties>
</file>