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58" r:id="rId3"/>
    <p:sldId id="259" r:id="rId4"/>
    <p:sldId id="263" r:id="rId5"/>
    <p:sldId id="261" r:id="rId6"/>
    <p:sldId id="262" r:id="rId7"/>
    <p:sldId id="265" r:id="rId8"/>
    <p:sldId id="25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65" autoAdjust="0"/>
  </p:normalViewPr>
  <p:slideViewPr>
    <p:cSldViewPr>
      <p:cViewPr varScale="1">
        <p:scale>
          <a:sx n="67" d="100"/>
          <a:sy n="67" d="100"/>
        </p:scale>
        <p:origin x="-16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81B33-4DDC-4B13-8BA6-58D3DBD6E6D3}" type="datetimeFigureOut">
              <a:rPr lang="fr-FR" smtClean="0"/>
              <a:t>14/08/2012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713EB-6DB0-4614-8418-E9096C4FD3CA}" type="slidenum">
              <a:rPr lang="fr-FR" smtClean="0"/>
              <a:t>‹#›</a:t>
            </a:fld>
            <a:endParaRPr lang="fr-FR"/>
          </a:p>
        </p:txBody>
      </p:sp>
    </p:spTree>
    <p:extLst>
      <p:ext uri="{BB962C8B-B14F-4D97-AF65-F5344CB8AC3E}">
        <p14:creationId xmlns:p14="http://schemas.microsoft.com/office/powerpoint/2010/main" val="3310557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a:t>
            </a:r>
            <a:r>
              <a:rPr lang="en-GB" baseline="0" dirty="0" smtClean="0"/>
              <a:t> 2-3 show the results from a survey I did with my Y10 class at the end of the previous unit.  I shared the results with them and told them I would be adding as many of these elements to this term’s Holidays module as possible.</a:t>
            </a:r>
            <a:endParaRPr lang="fr-FR" dirty="0"/>
          </a:p>
        </p:txBody>
      </p:sp>
      <p:sp>
        <p:nvSpPr>
          <p:cNvPr id="4" name="Slide Number Placeholder 3"/>
          <p:cNvSpPr>
            <a:spLocks noGrp="1"/>
          </p:cNvSpPr>
          <p:nvPr>
            <p:ph type="sldNum" sz="quarter" idx="10"/>
          </p:nvPr>
        </p:nvSpPr>
        <p:spPr/>
        <p:txBody>
          <a:bodyPr/>
          <a:lstStyle/>
          <a:p>
            <a:fld id="{473713EB-6DB0-4614-8418-E9096C4FD3CA}" type="slidenum">
              <a:rPr lang="fr-FR" smtClean="0"/>
              <a:t>2</a:t>
            </a:fld>
            <a:endParaRPr lang="fr-FR"/>
          </a:p>
        </p:txBody>
      </p:sp>
    </p:spTree>
    <p:extLst>
      <p:ext uri="{BB962C8B-B14F-4D97-AF65-F5344CB8AC3E}">
        <p14:creationId xmlns:p14="http://schemas.microsoft.com/office/powerpoint/2010/main" val="352723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73713EB-6DB0-4614-8418-E9096C4FD3CA}" type="slidenum">
              <a:rPr lang="fr-FR" smtClean="0"/>
              <a:t>4</a:t>
            </a:fld>
            <a:endParaRPr lang="fr-FR"/>
          </a:p>
        </p:txBody>
      </p:sp>
    </p:spTree>
    <p:extLst>
      <p:ext uri="{BB962C8B-B14F-4D97-AF65-F5344CB8AC3E}">
        <p14:creationId xmlns:p14="http://schemas.microsoft.com/office/powerpoint/2010/main" val="66282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 activity to </a:t>
            </a:r>
            <a:r>
              <a:rPr lang="en-GB" smtClean="0"/>
              <a:t>introduce</a:t>
            </a:r>
            <a:r>
              <a:rPr lang="en-GB" baseline="0" smtClean="0"/>
              <a:t> language for lesson 3.</a:t>
            </a:r>
            <a:endParaRPr lang="fr-FR" dirty="0"/>
          </a:p>
        </p:txBody>
      </p:sp>
      <p:sp>
        <p:nvSpPr>
          <p:cNvPr id="4" name="Slide Number Placeholder 3"/>
          <p:cNvSpPr>
            <a:spLocks noGrp="1"/>
          </p:cNvSpPr>
          <p:nvPr>
            <p:ph type="sldNum" sz="quarter" idx="10"/>
          </p:nvPr>
        </p:nvSpPr>
        <p:spPr/>
        <p:txBody>
          <a:bodyPr/>
          <a:lstStyle/>
          <a:p>
            <a:fld id="{473713EB-6DB0-4614-8418-E9096C4FD3CA}" type="slidenum">
              <a:rPr lang="fr-FR" smtClean="0"/>
              <a:t>8</a:t>
            </a:fld>
            <a:endParaRPr lang="fr-FR"/>
          </a:p>
        </p:txBody>
      </p:sp>
    </p:spTree>
    <p:extLst>
      <p:ext uri="{BB962C8B-B14F-4D97-AF65-F5344CB8AC3E}">
        <p14:creationId xmlns:p14="http://schemas.microsoft.com/office/powerpoint/2010/main" val="86129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8AD8CA-DD89-4909-BF51-6337F921A919}" type="datetimeFigureOut">
              <a:rPr lang="en-GB" smtClean="0"/>
              <a:t>14/08/2012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32122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8AD8CA-DD89-4909-BF51-6337F921A919}" type="datetimeFigureOut">
              <a:rPr lang="en-GB" smtClean="0"/>
              <a:t>14/08/2012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364567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8AD8CA-DD89-4909-BF51-6337F921A919}" type="datetimeFigureOut">
              <a:rPr lang="en-GB" smtClean="0"/>
              <a:t>14/08/2012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190606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8AD8CA-DD89-4909-BF51-6337F921A919}" type="datetimeFigureOut">
              <a:rPr lang="en-GB" smtClean="0"/>
              <a:t>14/08/2012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178985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AD8CA-DD89-4909-BF51-6337F921A919}" type="datetimeFigureOut">
              <a:rPr lang="en-GB" smtClean="0"/>
              <a:t>14/08/2012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36337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8AD8CA-DD89-4909-BF51-6337F921A919}" type="datetimeFigureOut">
              <a:rPr lang="en-GB" smtClean="0"/>
              <a:t>14/08/2012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410201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8AD8CA-DD89-4909-BF51-6337F921A919}" type="datetimeFigureOut">
              <a:rPr lang="en-GB" smtClean="0"/>
              <a:t>14/08/2012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63863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8AD8CA-DD89-4909-BF51-6337F921A919}" type="datetimeFigureOut">
              <a:rPr lang="en-GB" smtClean="0"/>
              <a:t>14/08/2012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13831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AD8CA-DD89-4909-BF51-6337F921A919}" type="datetimeFigureOut">
              <a:rPr lang="en-GB" smtClean="0"/>
              <a:t>14/08/2012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285857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AD8CA-DD89-4909-BF51-6337F921A919}" type="datetimeFigureOut">
              <a:rPr lang="en-GB" smtClean="0"/>
              <a:t>14/08/2012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347579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AD8CA-DD89-4909-BF51-6337F921A919}" type="datetimeFigureOut">
              <a:rPr lang="en-GB" smtClean="0"/>
              <a:t>14/08/2012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A7474F-9820-41A9-80AD-B91FFF58DB36}" type="slidenum">
              <a:rPr lang="en-GB" smtClean="0"/>
              <a:t>‹#›</a:t>
            </a:fld>
            <a:endParaRPr lang="en-GB"/>
          </a:p>
        </p:txBody>
      </p:sp>
    </p:spTree>
    <p:extLst>
      <p:ext uri="{BB962C8B-B14F-4D97-AF65-F5344CB8AC3E}">
        <p14:creationId xmlns:p14="http://schemas.microsoft.com/office/powerpoint/2010/main" val="178922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AD8CA-DD89-4909-BF51-6337F921A919}" type="datetimeFigureOut">
              <a:rPr lang="en-GB" smtClean="0"/>
              <a:t>14/08/2012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7474F-9820-41A9-80AD-B91FFF58DB36}" type="slidenum">
              <a:rPr lang="en-GB" smtClean="0"/>
              <a:t>‹#›</a:t>
            </a:fld>
            <a:endParaRPr lang="en-GB"/>
          </a:p>
        </p:txBody>
      </p:sp>
    </p:spTree>
    <p:extLst>
      <p:ext uri="{BB962C8B-B14F-4D97-AF65-F5344CB8AC3E}">
        <p14:creationId xmlns:p14="http://schemas.microsoft.com/office/powerpoint/2010/main" val="1700237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44987">
            <a:off x="6093369" y="433064"/>
            <a:ext cx="26193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404664" y="51758"/>
            <a:ext cx="8712968" cy="1470025"/>
          </a:xfrm>
        </p:spPr>
        <p:txBody>
          <a:bodyPr>
            <a:normAutofit/>
          </a:bodyPr>
          <a:lstStyle/>
          <a:p>
            <a:r>
              <a:rPr lang="en-GB" sz="8800" b="1" dirty="0" smtClean="0">
                <a:latin typeface="Pristina" pitchFamily="66" charset="0"/>
              </a:rPr>
              <a:t>Las </a:t>
            </a:r>
            <a:r>
              <a:rPr lang="en-GB" sz="8800" b="1" dirty="0" err="1" smtClean="0">
                <a:latin typeface="Pristina" pitchFamily="66" charset="0"/>
              </a:rPr>
              <a:t>vacaciones</a:t>
            </a:r>
            <a:endParaRPr lang="fr-FR" sz="8800" b="1" dirty="0">
              <a:latin typeface="Pristina" pitchFamily="66"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20" y="1292939"/>
            <a:ext cx="5536038" cy="3240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518419"/>
            <a:ext cx="2767168" cy="17908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20" y="4413849"/>
            <a:ext cx="2663347" cy="1902391"/>
          </a:xfrm>
          <a:prstGeom prst="rect">
            <a:avLst/>
          </a:prstGeom>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44" y="4653136"/>
            <a:ext cx="2577170" cy="19328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97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popular learning activities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2366898"/>
              </p:ext>
            </p:extLst>
          </p:nvPr>
        </p:nvGraphicFramePr>
        <p:xfrm>
          <a:off x="539552" y="1700808"/>
          <a:ext cx="7200800" cy="3907155"/>
        </p:xfrm>
        <a:graphic>
          <a:graphicData uri="http://schemas.openxmlformats.org/drawingml/2006/table">
            <a:tbl>
              <a:tblPr>
                <a:tableStyleId>{5940675A-B579-460E-94D1-54222C63F5DA}</a:tableStyleId>
              </a:tblPr>
              <a:tblGrid>
                <a:gridCol w="7200800"/>
              </a:tblGrid>
              <a:tr h="161925">
                <a:tc>
                  <a:txBody>
                    <a:bodyPr/>
                    <a:lstStyle/>
                    <a:p>
                      <a:pPr algn="l" fontAlgn="b"/>
                      <a:r>
                        <a:rPr lang="en-GB" sz="3600" b="0" u="none" strike="noStrike" dirty="0">
                          <a:effectLst/>
                        </a:rPr>
                        <a:t>Competitive Games</a:t>
                      </a:r>
                      <a:endParaRPr lang="en-GB" sz="3600" b="0" i="0" u="none" strike="noStrike" dirty="0">
                        <a:effectLst/>
                        <a:latin typeface="Arial"/>
                      </a:endParaRPr>
                    </a:p>
                  </a:txBody>
                  <a:tcPr marL="9525" marR="9525" marT="9525" marB="0" anchor="b"/>
                </a:tc>
              </a:tr>
              <a:tr h="161925">
                <a:tc>
                  <a:txBody>
                    <a:bodyPr/>
                    <a:lstStyle/>
                    <a:p>
                      <a:pPr algn="l" fontAlgn="b"/>
                      <a:r>
                        <a:rPr lang="en-GB" sz="3600" b="0" u="none" strike="noStrike">
                          <a:effectLst/>
                        </a:rPr>
                        <a:t>Pairs</a:t>
                      </a:r>
                      <a:endParaRPr lang="en-GB" sz="3600" b="0" i="0" u="none" strike="noStrike">
                        <a:effectLst/>
                        <a:latin typeface="Arial"/>
                      </a:endParaRPr>
                    </a:p>
                  </a:txBody>
                  <a:tcPr marL="9525" marR="9525" marT="9525" marB="0" anchor="b"/>
                </a:tc>
              </a:tr>
              <a:tr h="161925">
                <a:tc>
                  <a:txBody>
                    <a:bodyPr/>
                    <a:lstStyle/>
                    <a:p>
                      <a:pPr algn="l" fontAlgn="b"/>
                      <a:r>
                        <a:rPr lang="en-GB" sz="3600" b="0" u="none" strike="noStrike">
                          <a:effectLst/>
                        </a:rPr>
                        <a:t>Groups</a:t>
                      </a:r>
                      <a:endParaRPr lang="en-GB" sz="3600" b="0" i="0" u="none" strike="noStrike">
                        <a:effectLst/>
                        <a:latin typeface="Arial"/>
                      </a:endParaRPr>
                    </a:p>
                  </a:txBody>
                  <a:tcPr marL="9525" marR="9525" marT="9525" marB="0" anchor="b"/>
                </a:tc>
              </a:tr>
              <a:tr h="161925">
                <a:tc>
                  <a:txBody>
                    <a:bodyPr/>
                    <a:lstStyle/>
                    <a:p>
                      <a:pPr algn="l" fontAlgn="b"/>
                      <a:r>
                        <a:rPr lang="en-GB" sz="3600" b="0" u="none" strike="noStrike">
                          <a:effectLst/>
                        </a:rPr>
                        <a:t>Trans Sp/En</a:t>
                      </a:r>
                      <a:endParaRPr lang="en-GB" sz="3600" b="0" i="0" u="none" strike="noStrike">
                        <a:effectLst/>
                        <a:latin typeface="Arial"/>
                      </a:endParaRPr>
                    </a:p>
                  </a:txBody>
                  <a:tcPr marL="9525" marR="9525" marT="9525" marB="0" anchor="b"/>
                </a:tc>
              </a:tr>
              <a:tr h="161925">
                <a:tc>
                  <a:txBody>
                    <a:bodyPr/>
                    <a:lstStyle/>
                    <a:p>
                      <a:pPr algn="l" fontAlgn="b"/>
                      <a:r>
                        <a:rPr lang="en-GB" sz="3600" b="0" u="none" strike="noStrike">
                          <a:effectLst/>
                        </a:rPr>
                        <a:t>Computer</a:t>
                      </a:r>
                      <a:endParaRPr lang="en-GB" sz="3600" b="0" i="0" u="none" strike="noStrike">
                        <a:effectLst/>
                        <a:latin typeface="Arial"/>
                      </a:endParaRPr>
                    </a:p>
                  </a:txBody>
                  <a:tcPr marL="9525" marR="9525" marT="9525" marB="0" anchor="b"/>
                </a:tc>
              </a:tr>
              <a:tr h="161925">
                <a:tc>
                  <a:txBody>
                    <a:bodyPr/>
                    <a:lstStyle/>
                    <a:p>
                      <a:pPr algn="l" fontAlgn="b"/>
                      <a:r>
                        <a:rPr lang="en-GB" sz="3600" b="0" u="none" strike="noStrike">
                          <a:effectLst/>
                        </a:rPr>
                        <a:t>Speaking pairs</a:t>
                      </a:r>
                      <a:endParaRPr lang="en-GB" sz="3600" b="0" i="0" u="none" strike="noStrike">
                        <a:effectLst/>
                        <a:latin typeface="Arial"/>
                      </a:endParaRPr>
                    </a:p>
                  </a:txBody>
                  <a:tcPr marL="9525" marR="9525" marT="9525" marB="0" anchor="b"/>
                </a:tc>
              </a:tr>
              <a:tr h="161925">
                <a:tc>
                  <a:txBody>
                    <a:bodyPr/>
                    <a:lstStyle/>
                    <a:p>
                      <a:pPr algn="l" fontAlgn="b"/>
                      <a:r>
                        <a:rPr lang="en-GB" sz="3600" b="0" u="none" strike="noStrike" dirty="0">
                          <a:effectLst/>
                        </a:rPr>
                        <a:t>Whiteboards</a:t>
                      </a:r>
                      <a:endParaRPr lang="en-GB" sz="36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3892947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t>Most popular - holidays</a:t>
            </a:r>
            <a:endParaRPr lang="en-GB" sz="5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5004535"/>
              </p:ext>
            </p:extLst>
          </p:nvPr>
        </p:nvGraphicFramePr>
        <p:xfrm>
          <a:off x="395536" y="1700808"/>
          <a:ext cx="8064896" cy="3400425"/>
        </p:xfrm>
        <a:graphic>
          <a:graphicData uri="http://schemas.openxmlformats.org/drawingml/2006/table">
            <a:tbl>
              <a:tblPr>
                <a:tableStyleId>{5940675A-B579-460E-94D1-54222C63F5DA}</a:tableStyleId>
              </a:tblPr>
              <a:tblGrid>
                <a:gridCol w="8064896"/>
              </a:tblGrid>
              <a:tr h="161925">
                <a:tc>
                  <a:txBody>
                    <a:bodyPr/>
                    <a:lstStyle/>
                    <a:p>
                      <a:pPr algn="l" fontAlgn="b"/>
                      <a:r>
                        <a:rPr lang="en-GB" sz="4400" u="none" strike="noStrike" dirty="0">
                          <a:effectLst/>
                        </a:rPr>
                        <a:t>Dream holidays</a:t>
                      </a:r>
                      <a:endParaRPr lang="en-GB" sz="4400" b="1" i="0" u="none" strike="noStrike" dirty="0">
                        <a:effectLst/>
                        <a:latin typeface="Arial"/>
                      </a:endParaRPr>
                    </a:p>
                  </a:txBody>
                  <a:tcPr marL="9525" marR="9525" marT="9525" marB="0" anchor="b"/>
                </a:tc>
              </a:tr>
              <a:tr h="161925">
                <a:tc>
                  <a:txBody>
                    <a:bodyPr/>
                    <a:lstStyle/>
                    <a:p>
                      <a:pPr algn="l" fontAlgn="b"/>
                      <a:r>
                        <a:rPr lang="en-GB" sz="4400" u="none" strike="noStrike">
                          <a:effectLst/>
                        </a:rPr>
                        <a:t>Sports</a:t>
                      </a:r>
                      <a:endParaRPr lang="en-GB" sz="4400" b="1" i="0" u="none" strike="noStrike">
                        <a:effectLst/>
                        <a:latin typeface="Arial"/>
                      </a:endParaRPr>
                    </a:p>
                  </a:txBody>
                  <a:tcPr marL="9525" marR="9525" marT="9525" marB="0" anchor="b"/>
                </a:tc>
              </a:tr>
              <a:tr h="161925">
                <a:tc>
                  <a:txBody>
                    <a:bodyPr/>
                    <a:lstStyle/>
                    <a:p>
                      <a:pPr algn="l" fontAlgn="b"/>
                      <a:r>
                        <a:rPr lang="en-GB" sz="4400" u="none" strike="noStrike">
                          <a:effectLst/>
                        </a:rPr>
                        <a:t>Food &amp; Drink</a:t>
                      </a:r>
                      <a:endParaRPr lang="en-GB" sz="4400" b="1" i="0" u="none" strike="noStrike">
                        <a:effectLst/>
                        <a:latin typeface="Arial"/>
                      </a:endParaRPr>
                    </a:p>
                  </a:txBody>
                  <a:tcPr marL="9525" marR="9525" marT="9525" marB="0" anchor="b"/>
                </a:tc>
              </a:tr>
              <a:tr h="161925">
                <a:tc>
                  <a:txBody>
                    <a:bodyPr/>
                    <a:lstStyle/>
                    <a:p>
                      <a:pPr algn="l" fontAlgn="b"/>
                      <a:r>
                        <a:rPr lang="en-GB" sz="4400" u="none" strike="noStrike">
                          <a:effectLst/>
                        </a:rPr>
                        <a:t>Weather</a:t>
                      </a:r>
                      <a:endParaRPr lang="en-GB" sz="4400" b="1" i="0" u="none" strike="noStrike">
                        <a:effectLst/>
                        <a:latin typeface="Arial"/>
                      </a:endParaRPr>
                    </a:p>
                  </a:txBody>
                  <a:tcPr marL="9525" marR="9525" marT="9525" marB="0" anchor="b"/>
                </a:tc>
              </a:tr>
              <a:tr h="161925">
                <a:tc>
                  <a:txBody>
                    <a:bodyPr/>
                    <a:lstStyle/>
                    <a:p>
                      <a:pPr algn="l" fontAlgn="b"/>
                      <a:r>
                        <a:rPr lang="en-GB" sz="4400" u="none" strike="noStrike" dirty="0">
                          <a:effectLst/>
                        </a:rPr>
                        <a:t>Transport</a:t>
                      </a:r>
                      <a:endParaRPr lang="en-GB" sz="4400" b="1"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473058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684312"/>
              </p:ext>
            </p:extLst>
          </p:nvPr>
        </p:nvGraphicFramePr>
        <p:xfrm>
          <a:off x="3249" y="0"/>
          <a:ext cx="9140750" cy="6858000"/>
        </p:xfrm>
        <a:graphic>
          <a:graphicData uri="http://schemas.openxmlformats.org/drawingml/2006/table">
            <a:tbl>
              <a:tblPr firstRow="1" bandRow="1">
                <a:tableStyleId>{5940675A-B579-460E-94D1-54222C63F5DA}</a:tableStyleId>
              </a:tblPr>
              <a:tblGrid>
                <a:gridCol w="4570375"/>
                <a:gridCol w="4570375"/>
              </a:tblGrid>
              <a:tr h="3429000">
                <a:tc>
                  <a:txBody>
                    <a:bodyPr/>
                    <a:lstStyle/>
                    <a:p>
                      <a:endParaRPr lang="en-GB" dirty="0"/>
                    </a:p>
                  </a:txBody>
                  <a:tcPr/>
                </a:tc>
                <a:tc>
                  <a:txBody>
                    <a:bodyPr/>
                    <a:lstStyle/>
                    <a:p>
                      <a:endParaRPr lang="en-GB" dirty="0"/>
                    </a:p>
                  </a:txBody>
                  <a:tcPr/>
                </a:tc>
              </a:tr>
              <a:tr h="3429000">
                <a:tc>
                  <a:txBody>
                    <a:bodyPr/>
                    <a:lstStyle/>
                    <a:p>
                      <a:endParaRPr lang="en-GB"/>
                    </a:p>
                  </a:txBody>
                  <a:tcPr/>
                </a:tc>
                <a:tc>
                  <a:txBody>
                    <a:bodyPr/>
                    <a:lstStyle/>
                    <a:p>
                      <a:endParaRPr lang="en-GB" sz="4800" dirty="0"/>
                    </a:p>
                  </a:txBody>
                  <a:tcPr/>
                </a:tc>
              </a:tr>
            </a:tbl>
          </a:graphicData>
        </a:graphic>
      </p:graphicFrame>
      <p:sp>
        <p:nvSpPr>
          <p:cNvPr id="6" name="TextBox 5"/>
          <p:cNvSpPr txBox="1"/>
          <p:nvPr/>
        </p:nvSpPr>
        <p:spPr>
          <a:xfrm>
            <a:off x="2339752" y="1052736"/>
            <a:ext cx="4392488" cy="5016758"/>
          </a:xfrm>
          <a:prstGeom prst="rect">
            <a:avLst/>
          </a:prstGeom>
          <a:solidFill>
            <a:srgbClr val="FFFF00"/>
          </a:solidFill>
        </p:spPr>
        <p:txBody>
          <a:bodyPr wrap="square" rtlCol="0">
            <a:spAutoFit/>
          </a:bodyPr>
          <a:lstStyle/>
          <a:p>
            <a:pPr algn="ctr"/>
            <a:r>
              <a:rPr lang="en-GB" sz="8000" b="1" dirty="0" smtClean="0"/>
              <a:t>4 x </a:t>
            </a:r>
            <a:r>
              <a:rPr lang="en-GB" sz="8000" b="1" dirty="0" err="1" smtClean="0"/>
              <a:t>equipos</a:t>
            </a:r>
            <a:r>
              <a:rPr lang="en-GB" sz="8000" b="1" dirty="0" smtClean="0"/>
              <a:t> de 4 personas</a:t>
            </a:r>
            <a:endParaRPr lang="en-GB" sz="8000" b="1" dirty="0"/>
          </a:p>
        </p:txBody>
      </p:sp>
    </p:spTree>
    <p:extLst>
      <p:ext uri="{BB962C8B-B14F-4D97-AF65-F5344CB8AC3E}">
        <p14:creationId xmlns:p14="http://schemas.microsoft.com/office/powerpoint/2010/main" val="134677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9834915"/>
              </p:ext>
            </p:extLst>
          </p:nvPr>
        </p:nvGraphicFramePr>
        <p:xfrm>
          <a:off x="214744" y="623272"/>
          <a:ext cx="8605728" cy="5974080"/>
        </p:xfrm>
        <a:graphic>
          <a:graphicData uri="http://schemas.openxmlformats.org/drawingml/2006/table">
            <a:tbl>
              <a:tblPr firstRow="1" bandRow="1">
                <a:tableStyleId>{5940675A-B579-460E-94D1-54222C63F5DA}</a:tableStyleId>
              </a:tblPr>
              <a:tblGrid>
                <a:gridCol w="281198"/>
                <a:gridCol w="1917397"/>
                <a:gridCol w="6407133"/>
              </a:tblGrid>
              <a:tr h="370840">
                <a:tc>
                  <a:txBody>
                    <a:bodyPr/>
                    <a:lstStyle/>
                    <a:p>
                      <a:r>
                        <a:rPr lang="en-GB" dirty="0" smtClean="0"/>
                        <a:t>1</a:t>
                      </a:r>
                      <a:endParaRPr lang="fr-FR" dirty="0"/>
                    </a:p>
                  </a:txBody>
                  <a:tcPr/>
                </a:tc>
                <a:tc>
                  <a:txBody>
                    <a:bodyPr/>
                    <a:lstStyle/>
                    <a:p>
                      <a:r>
                        <a:rPr lang="en-GB" dirty="0" smtClean="0"/>
                        <a:t>Country names</a:t>
                      </a:r>
                      <a:endParaRPr lang="fr-FR" dirty="0"/>
                    </a:p>
                  </a:txBody>
                  <a:tcPr/>
                </a:tc>
                <a:tc>
                  <a:txBody>
                    <a:bodyPr/>
                    <a:lstStyle/>
                    <a:p>
                      <a:endParaRPr lang="en-GB" dirty="0" smtClean="0"/>
                    </a:p>
                    <a:p>
                      <a:endParaRPr lang="en-GB" dirty="0" smtClean="0"/>
                    </a:p>
                    <a:p>
                      <a:endParaRPr lang="en-GB" dirty="0" smtClean="0"/>
                    </a:p>
                    <a:p>
                      <a:endParaRPr lang="fr-FR" dirty="0"/>
                    </a:p>
                  </a:txBody>
                  <a:tcPr/>
                </a:tc>
              </a:tr>
              <a:tr h="370840">
                <a:tc>
                  <a:txBody>
                    <a:bodyPr/>
                    <a:lstStyle/>
                    <a:p>
                      <a:r>
                        <a:rPr lang="en-GB" dirty="0" smtClean="0"/>
                        <a:t>2</a:t>
                      </a:r>
                      <a:endParaRPr lang="fr-FR" dirty="0"/>
                    </a:p>
                  </a:txBody>
                  <a:tcPr/>
                </a:tc>
                <a:tc>
                  <a:txBody>
                    <a:bodyPr/>
                    <a:lstStyle/>
                    <a:p>
                      <a:r>
                        <a:rPr lang="en-GB" dirty="0" smtClean="0"/>
                        <a:t>Weather words / expressions</a:t>
                      </a:r>
                      <a:endParaRPr lang="fr-FR" dirty="0"/>
                    </a:p>
                  </a:txBody>
                  <a:tcPr/>
                </a:tc>
                <a:tc>
                  <a:txBody>
                    <a:bodyPr/>
                    <a:lstStyle/>
                    <a:p>
                      <a:endParaRPr lang="en-GB" dirty="0" smtClean="0"/>
                    </a:p>
                    <a:p>
                      <a:endParaRPr lang="en-GB" dirty="0" smtClean="0"/>
                    </a:p>
                    <a:p>
                      <a:endParaRPr lang="fr-FR" dirty="0"/>
                    </a:p>
                  </a:txBody>
                  <a:tcPr/>
                </a:tc>
              </a:tr>
              <a:tr h="370840">
                <a:tc>
                  <a:txBody>
                    <a:bodyPr/>
                    <a:lstStyle/>
                    <a:p>
                      <a:r>
                        <a:rPr lang="en-GB" dirty="0" smtClean="0"/>
                        <a:t>3</a:t>
                      </a:r>
                      <a:endParaRPr lang="fr-FR" dirty="0"/>
                    </a:p>
                  </a:txBody>
                  <a:tcPr/>
                </a:tc>
                <a:tc>
                  <a:txBody>
                    <a:bodyPr/>
                    <a:lstStyle/>
                    <a:p>
                      <a:r>
                        <a:rPr lang="en-GB" dirty="0" smtClean="0"/>
                        <a:t>Holiday activities (verbs)</a:t>
                      </a:r>
                      <a:endParaRPr lang="fr-FR" dirty="0"/>
                    </a:p>
                  </a:txBody>
                  <a:tcPr/>
                </a:tc>
                <a:tc>
                  <a:txBody>
                    <a:bodyPr/>
                    <a:lstStyle/>
                    <a:p>
                      <a:endParaRPr lang="en-GB" dirty="0" smtClean="0"/>
                    </a:p>
                    <a:p>
                      <a:endParaRPr lang="en-GB" dirty="0" smtClean="0"/>
                    </a:p>
                    <a:p>
                      <a:endParaRPr lang="fr-FR" dirty="0"/>
                    </a:p>
                  </a:txBody>
                  <a:tcPr/>
                </a:tc>
              </a:tr>
              <a:tr h="370840">
                <a:tc>
                  <a:txBody>
                    <a:bodyPr/>
                    <a:lstStyle/>
                    <a:p>
                      <a:r>
                        <a:rPr lang="en-GB" dirty="0" smtClean="0"/>
                        <a:t>4</a:t>
                      </a:r>
                      <a:endParaRPr lang="fr-FR" dirty="0"/>
                    </a:p>
                  </a:txBody>
                  <a:tcPr/>
                </a:tc>
                <a:tc>
                  <a:txBody>
                    <a:bodyPr/>
                    <a:lstStyle/>
                    <a:p>
                      <a:r>
                        <a:rPr lang="en-GB" dirty="0" smtClean="0"/>
                        <a:t>Describing words</a:t>
                      </a:r>
                      <a:endParaRPr lang="fr-FR" dirty="0"/>
                    </a:p>
                  </a:txBody>
                  <a:tcPr/>
                </a:tc>
                <a:tc>
                  <a:txBody>
                    <a:bodyPr/>
                    <a:lstStyle/>
                    <a:p>
                      <a:endParaRPr lang="en-GB" dirty="0" smtClean="0"/>
                    </a:p>
                    <a:p>
                      <a:endParaRPr lang="en-GB" dirty="0" smtClean="0"/>
                    </a:p>
                    <a:p>
                      <a:endParaRPr lang="fr-FR" dirty="0"/>
                    </a:p>
                  </a:txBody>
                  <a:tcPr/>
                </a:tc>
              </a:tr>
              <a:tr h="370840">
                <a:tc>
                  <a:txBody>
                    <a:bodyPr/>
                    <a:lstStyle/>
                    <a:p>
                      <a:r>
                        <a:rPr lang="en-GB" dirty="0" smtClean="0"/>
                        <a:t>5</a:t>
                      </a:r>
                      <a:endParaRPr lang="fr-FR" dirty="0"/>
                    </a:p>
                  </a:txBody>
                  <a:tcPr/>
                </a:tc>
                <a:tc>
                  <a:txBody>
                    <a:bodyPr/>
                    <a:lstStyle/>
                    <a:p>
                      <a:r>
                        <a:rPr lang="en-GB" sz="1600" dirty="0" smtClean="0"/>
                        <a:t>General holiday</a:t>
                      </a:r>
                      <a:r>
                        <a:rPr lang="en-GB" sz="1600" baseline="0" dirty="0" smtClean="0"/>
                        <a:t> words (beach, coast, weather, people, food, views, countryside, facilities, hotel, campsite, staff, shops)</a:t>
                      </a:r>
                      <a:endParaRPr lang="fr-FR" sz="1600" dirty="0"/>
                    </a:p>
                  </a:txBody>
                  <a:tcPr/>
                </a:tc>
                <a:tc>
                  <a:txBody>
                    <a:bodyPr/>
                    <a:lstStyle/>
                    <a:p>
                      <a:endParaRPr lang="fr-FR" sz="1600" dirty="0"/>
                    </a:p>
                  </a:txBody>
                  <a:tcPr/>
                </a:tc>
              </a:tr>
            </a:tbl>
          </a:graphicData>
        </a:graphic>
      </p:graphicFrame>
      <p:sp>
        <p:nvSpPr>
          <p:cNvPr id="3" name="TextBox 2"/>
          <p:cNvSpPr txBox="1"/>
          <p:nvPr/>
        </p:nvSpPr>
        <p:spPr>
          <a:xfrm>
            <a:off x="179512" y="107340"/>
            <a:ext cx="8784976" cy="369332"/>
          </a:xfrm>
          <a:prstGeom prst="rect">
            <a:avLst/>
          </a:prstGeom>
          <a:noFill/>
        </p:spPr>
        <p:txBody>
          <a:bodyPr wrap="square" rtlCol="0">
            <a:spAutoFit/>
          </a:bodyPr>
          <a:lstStyle/>
          <a:p>
            <a:r>
              <a:rPr lang="en-GB" b="1" dirty="0" err="1" smtClean="0"/>
              <a:t>Encuentra</a:t>
            </a:r>
            <a:r>
              <a:rPr lang="en-GB" b="1" dirty="0" smtClean="0"/>
              <a:t> 5 </a:t>
            </a:r>
            <a:r>
              <a:rPr lang="en-GB" b="1" dirty="0" err="1" smtClean="0"/>
              <a:t>palabras</a:t>
            </a:r>
            <a:r>
              <a:rPr lang="en-GB" b="1" dirty="0" smtClean="0"/>
              <a:t>/expressions </a:t>
            </a:r>
            <a:r>
              <a:rPr lang="en-GB" b="1" dirty="0" err="1" smtClean="0"/>
              <a:t>para</a:t>
            </a:r>
            <a:r>
              <a:rPr lang="en-GB" b="1" dirty="0" smtClean="0"/>
              <a:t> </a:t>
            </a:r>
            <a:r>
              <a:rPr lang="en-GB" b="1" dirty="0" err="1" smtClean="0"/>
              <a:t>cada</a:t>
            </a:r>
            <a:r>
              <a:rPr lang="en-GB" b="1" dirty="0" smtClean="0"/>
              <a:t> </a:t>
            </a:r>
            <a:r>
              <a:rPr lang="en-GB" b="1" dirty="0" err="1" smtClean="0"/>
              <a:t>categoría</a:t>
            </a:r>
            <a:r>
              <a:rPr lang="en-GB" b="1" dirty="0" smtClean="0"/>
              <a:t> (pp.20-21): </a:t>
            </a:r>
            <a:endParaRPr lang="fr-FR" b="1" dirty="0"/>
          </a:p>
        </p:txBody>
      </p:sp>
    </p:spTree>
    <p:extLst>
      <p:ext uri="{BB962C8B-B14F-4D97-AF65-F5344CB8AC3E}">
        <p14:creationId xmlns:p14="http://schemas.microsoft.com/office/powerpoint/2010/main" val="3935163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b="1" dirty="0" smtClean="0"/>
              <a:t>Rules:  To win…</a:t>
            </a:r>
            <a:endParaRPr lang="en-GB" sz="8000" b="1" dirty="0"/>
          </a:p>
        </p:txBody>
      </p:sp>
      <p:sp>
        <p:nvSpPr>
          <p:cNvPr id="3" name="Content Placeholder 2"/>
          <p:cNvSpPr>
            <a:spLocks noGrp="1"/>
          </p:cNvSpPr>
          <p:nvPr>
            <p:ph idx="1"/>
          </p:nvPr>
        </p:nvSpPr>
        <p:spPr/>
        <p:txBody>
          <a:bodyPr>
            <a:normAutofit fontScale="92500"/>
          </a:bodyPr>
          <a:lstStyle/>
          <a:p>
            <a:r>
              <a:rPr lang="en-GB" dirty="0" smtClean="0"/>
              <a:t>Each word must be spelt correctly and be written in Spanish AND English by ALL group members</a:t>
            </a:r>
          </a:p>
          <a:p>
            <a:r>
              <a:rPr lang="en-GB" dirty="0" smtClean="0"/>
              <a:t>If you think you have finished, tell me and I will check your words.  Any that are not right I will underline and you will need to put them right OR choose another word</a:t>
            </a:r>
          </a:p>
          <a:p>
            <a:r>
              <a:rPr lang="en-GB" dirty="0" smtClean="0"/>
              <a:t>If it’s a noun, you must put EL or LA in front</a:t>
            </a:r>
          </a:p>
          <a:p>
            <a:r>
              <a:rPr lang="en-GB" dirty="0" smtClean="0"/>
              <a:t>If it’s a verb, you must translate exactly e.g. </a:t>
            </a:r>
            <a:r>
              <a:rPr lang="en-GB" dirty="0" err="1" smtClean="0"/>
              <a:t>ir</a:t>
            </a:r>
            <a:r>
              <a:rPr lang="en-GB" dirty="0" smtClean="0"/>
              <a:t> = to go BUT </a:t>
            </a:r>
            <a:r>
              <a:rPr lang="en-GB" dirty="0" err="1" smtClean="0"/>
              <a:t>voy</a:t>
            </a:r>
            <a:r>
              <a:rPr lang="en-GB" dirty="0" smtClean="0"/>
              <a:t> = I go and </a:t>
            </a:r>
            <a:r>
              <a:rPr lang="en-GB" dirty="0" err="1" smtClean="0"/>
              <a:t>fui</a:t>
            </a:r>
            <a:r>
              <a:rPr lang="en-GB" dirty="0" smtClean="0"/>
              <a:t> = I went so BE PRECISE!</a:t>
            </a:r>
            <a:endParaRPr lang="en-GB" dirty="0"/>
          </a:p>
        </p:txBody>
      </p:sp>
    </p:spTree>
    <p:extLst>
      <p:ext uri="{BB962C8B-B14F-4D97-AF65-F5344CB8AC3E}">
        <p14:creationId xmlns:p14="http://schemas.microsoft.com/office/powerpoint/2010/main" val="4176476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4711024"/>
              </p:ext>
            </p:extLst>
          </p:nvPr>
        </p:nvGraphicFramePr>
        <p:xfrm>
          <a:off x="251520" y="4005064"/>
          <a:ext cx="8712968" cy="1368152"/>
        </p:xfrm>
        <a:graphic>
          <a:graphicData uri="http://schemas.openxmlformats.org/drawingml/2006/table">
            <a:tbl>
              <a:tblPr firstRow="1" bandRow="1">
                <a:tableStyleId>{5940675A-B579-460E-94D1-54222C63F5DA}</a:tableStyleId>
              </a:tblPr>
              <a:tblGrid>
                <a:gridCol w="1089121"/>
                <a:gridCol w="1089121"/>
                <a:gridCol w="1089121"/>
                <a:gridCol w="1089121"/>
                <a:gridCol w="1089121"/>
                <a:gridCol w="1089121"/>
                <a:gridCol w="1089121"/>
                <a:gridCol w="1089121"/>
              </a:tblGrid>
              <a:tr h="1368152">
                <a:tc>
                  <a:txBody>
                    <a:bodyPr/>
                    <a:lstStyle/>
                    <a:p>
                      <a:pPr algn="ctr"/>
                      <a:endParaRPr lang="fr-FR"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405041" y="2204864"/>
            <a:ext cx="8712968" cy="1477328"/>
          </a:xfrm>
          <a:prstGeom prst="rect">
            <a:avLst/>
          </a:prstGeom>
          <a:noFill/>
        </p:spPr>
        <p:txBody>
          <a:bodyPr wrap="square" rtlCol="0">
            <a:spAutoFit/>
          </a:bodyPr>
          <a:lstStyle/>
          <a:p>
            <a:r>
              <a:rPr lang="en-GB" dirty="0" smtClean="0"/>
              <a:t>Practise the words in pairs (Spanish </a:t>
            </a:r>
            <a:r>
              <a:rPr lang="en-GB" dirty="0" smtClean="0">
                <a:sym typeface="Wingdings" pitchFamily="2" charset="2"/>
              </a:rPr>
              <a:t> English) until you know them.  </a:t>
            </a:r>
            <a:r>
              <a:rPr lang="en-GB" dirty="0" smtClean="0"/>
              <a:t>Choose 8 words/phrases from this selection of holidays words.  Fold your strip of paper into 8 sections and write  the English word for one of the holidays words on each (OR draw a picture if you prefer).  When the words are called out by the caller, you can only tear it off if it is at either end.  The winner is the one who gets rid of all of their ‘strip’ first.</a:t>
            </a:r>
            <a:endParaRPr lang="fr-FR" dirty="0"/>
          </a:p>
        </p:txBody>
      </p:sp>
      <p:sp>
        <p:nvSpPr>
          <p:cNvPr id="5" name="Rectangle 2"/>
          <p:cNvSpPr txBox="1">
            <a:spLocks noChangeArrowheads="1"/>
          </p:cNvSpPr>
          <p:nvPr/>
        </p:nvSpPr>
        <p:spPr>
          <a:xfrm>
            <a:off x="457200" y="62981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600" b="1" smtClean="0"/>
              <a:t>Strip bingo </a:t>
            </a:r>
            <a:endParaRPr lang="fr-FR" sz="6600" b="1" dirty="0"/>
          </a:p>
        </p:txBody>
      </p:sp>
    </p:spTree>
    <p:extLst>
      <p:ext uri="{BB962C8B-B14F-4D97-AF65-F5344CB8AC3E}">
        <p14:creationId xmlns:p14="http://schemas.microsoft.com/office/powerpoint/2010/main" val="1934573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47923"/>
            <a:ext cx="6875784" cy="700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700808"/>
            <a:ext cx="8640960" cy="3157831"/>
          </a:xfrm>
        </p:spPr>
        <p:txBody>
          <a:bodyPr>
            <a:noAutofit/>
          </a:bodyPr>
          <a:lstStyle/>
          <a:p>
            <a:pPr marL="0" indent="0">
              <a:buNone/>
            </a:pPr>
            <a:r>
              <a:rPr lang="en-GB" dirty="0" smtClean="0"/>
              <a:t>Persona 1:  </a:t>
            </a:r>
            <a:r>
              <a:rPr lang="en-GB" b="1" dirty="0" smtClean="0">
                <a:solidFill>
                  <a:schemeClr val="bg1"/>
                </a:solidFill>
              </a:rPr>
              <a:t>Para </a:t>
            </a:r>
            <a:r>
              <a:rPr lang="en-GB" b="1" dirty="0" err="1" smtClean="0">
                <a:solidFill>
                  <a:schemeClr val="bg1"/>
                </a:solidFill>
              </a:rPr>
              <a:t>mí</a:t>
            </a:r>
            <a:r>
              <a:rPr lang="en-GB" b="1" dirty="0" smtClean="0">
                <a:solidFill>
                  <a:schemeClr val="bg1"/>
                </a:solidFill>
              </a:rPr>
              <a:t> lo </a:t>
            </a:r>
            <a:r>
              <a:rPr lang="en-GB" b="1" dirty="0" err="1" smtClean="0">
                <a:solidFill>
                  <a:schemeClr val="bg1"/>
                </a:solidFill>
              </a:rPr>
              <a:t>más</a:t>
            </a:r>
            <a:r>
              <a:rPr lang="en-GB" b="1" dirty="0" smtClean="0">
                <a:solidFill>
                  <a:schemeClr val="bg1"/>
                </a:solidFill>
              </a:rPr>
              <a:t> </a:t>
            </a:r>
            <a:r>
              <a:rPr lang="en-GB" b="1" dirty="0" err="1" smtClean="0">
                <a:solidFill>
                  <a:schemeClr val="bg1"/>
                </a:solidFill>
              </a:rPr>
              <a:t>importante</a:t>
            </a:r>
            <a:r>
              <a:rPr lang="en-GB" b="1" dirty="0" smtClean="0">
                <a:solidFill>
                  <a:schemeClr val="bg1"/>
                </a:solidFill>
              </a:rPr>
              <a:t> </a:t>
            </a:r>
            <a:r>
              <a:rPr lang="en-GB" b="1" dirty="0" err="1" smtClean="0">
                <a:solidFill>
                  <a:schemeClr val="bg1"/>
                </a:solidFill>
              </a:rPr>
              <a:t>es</a:t>
            </a:r>
            <a:r>
              <a:rPr lang="en-GB" b="1" dirty="0" smtClean="0">
                <a:solidFill>
                  <a:schemeClr val="bg1"/>
                </a:solidFill>
              </a:rPr>
              <a:t> la playa</a:t>
            </a:r>
            <a:r>
              <a:rPr lang="en-GB" dirty="0" smtClean="0"/>
              <a:t/>
            </a:r>
            <a:br>
              <a:rPr lang="en-GB" dirty="0" smtClean="0"/>
            </a:br>
            <a:r>
              <a:rPr lang="en-GB" dirty="0" smtClean="0"/>
              <a:t/>
            </a:r>
            <a:br>
              <a:rPr lang="en-GB" dirty="0" smtClean="0"/>
            </a:br>
            <a:r>
              <a:rPr lang="en-GB" dirty="0" smtClean="0"/>
              <a:t>Persona 2: </a:t>
            </a:r>
            <a:r>
              <a:rPr lang="en-GB" dirty="0" smtClean="0">
                <a:solidFill>
                  <a:srgbClr val="FFFF00"/>
                </a:solidFill>
              </a:rPr>
              <a:t>¡</a:t>
            </a:r>
            <a:r>
              <a:rPr lang="en-GB" b="1" dirty="0" smtClean="0">
                <a:solidFill>
                  <a:srgbClr val="FFFF00"/>
                </a:solidFill>
              </a:rPr>
              <a:t>la playa!  </a:t>
            </a:r>
            <a:r>
              <a:rPr lang="en-GB" b="1" dirty="0" err="1" smtClean="0">
                <a:solidFill>
                  <a:srgbClr val="FFFF00"/>
                </a:solidFill>
              </a:rPr>
              <a:t>Pues</a:t>
            </a:r>
            <a:r>
              <a:rPr lang="en-GB" b="1" dirty="0" smtClean="0">
                <a:solidFill>
                  <a:srgbClr val="FFFF00"/>
                </a:solidFill>
              </a:rPr>
              <a:t>, </a:t>
            </a:r>
            <a:r>
              <a:rPr lang="en-GB" b="1" dirty="0" err="1" smtClean="0">
                <a:solidFill>
                  <a:srgbClr val="FFFF00"/>
                </a:solidFill>
              </a:rPr>
              <a:t>para</a:t>
            </a:r>
            <a:r>
              <a:rPr lang="en-GB" b="1" dirty="0" smtClean="0">
                <a:solidFill>
                  <a:srgbClr val="FFFF00"/>
                </a:solidFill>
              </a:rPr>
              <a:t> </a:t>
            </a:r>
            <a:r>
              <a:rPr lang="en-GB" b="1" dirty="0" err="1" smtClean="0">
                <a:solidFill>
                  <a:srgbClr val="FFFF00"/>
                </a:solidFill>
              </a:rPr>
              <a:t>mí</a:t>
            </a:r>
            <a:r>
              <a:rPr lang="en-GB" b="1" dirty="0" smtClean="0">
                <a:solidFill>
                  <a:srgbClr val="FFFF00"/>
                </a:solidFill>
              </a:rPr>
              <a:t> </a:t>
            </a:r>
            <a:r>
              <a:rPr lang="en-GB" b="1" dirty="0" err="1" smtClean="0">
                <a:solidFill>
                  <a:srgbClr val="FFFF00"/>
                </a:solidFill>
              </a:rPr>
              <a:t>es</a:t>
            </a:r>
            <a:r>
              <a:rPr lang="en-GB" b="1" dirty="0" smtClean="0">
                <a:solidFill>
                  <a:srgbClr val="FFFF00"/>
                </a:solidFill>
              </a:rPr>
              <a:t> la comida.</a:t>
            </a:r>
            <a:br>
              <a:rPr lang="en-GB" b="1" dirty="0" smtClean="0">
                <a:solidFill>
                  <a:srgbClr val="FFFF00"/>
                </a:solidFill>
              </a:rPr>
            </a:br>
            <a:r>
              <a:rPr lang="en-GB" dirty="0" smtClean="0">
                <a:solidFill>
                  <a:srgbClr val="FFFF00"/>
                </a:solidFill>
              </a:rPr>
              <a:t/>
            </a:r>
            <a:br>
              <a:rPr lang="en-GB" dirty="0" smtClean="0">
                <a:solidFill>
                  <a:srgbClr val="FFFF00"/>
                </a:solidFill>
              </a:rPr>
            </a:br>
            <a:r>
              <a:rPr lang="en-GB" dirty="0" smtClean="0"/>
              <a:t>Persona 1: </a:t>
            </a:r>
            <a:r>
              <a:rPr lang="en-GB" b="1" dirty="0" err="1" smtClean="0">
                <a:solidFill>
                  <a:schemeClr val="bg1"/>
                </a:solidFill>
              </a:rPr>
              <a:t>Sí</a:t>
            </a:r>
            <a:r>
              <a:rPr lang="en-GB" b="1" dirty="0" smtClean="0">
                <a:solidFill>
                  <a:schemeClr val="bg1"/>
                </a:solidFill>
              </a:rPr>
              <a:t>, la comida </a:t>
            </a:r>
            <a:r>
              <a:rPr lang="en-GB" b="1" dirty="0" err="1" smtClean="0">
                <a:solidFill>
                  <a:schemeClr val="bg1"/>
                </a:solidFill>
              </a:rPr>
              <a:t>también</a:t>
            </a:r>
            <a:r>
              <a:rPr lang="en-GB" b="1" dirty="0" smtClean="0">
                <a:solidFill>
                  <a:schemeClr val="bg1"/>
                </a:solidFill>
              </a:rPr>
              <a:t> </a:t>
            </a:r>
            <a:r>
              <a:rPr lang="en-GB" b="1" dirty="0" err="1" smtClean="0">
                <a:solidFill>
                  <a:schemeClr val="bg1"/>
                </a:solidFill>
              </a:rPr>
              <a:t>es</a:t>
            </a:r>
            <a:r>
              <a:rPr lang="en-GB" b="1" dirty="0" smtClean="0">
                <a:solidFill>
                  <a:schemeClr val="bg1"/>
                </a:solidFill>
              </a:rPr>
              <a:t> </a:t>
            </a:r>
            <a:r>
              <a:rPr lang="en-GB" b="1" dirty="0" err="1" smtClean="0">
                <a:solidFill>
                  <a:schemeClr val="bg1"/>
                </a:solidFill>
              </a:rPr>
              <a:t>importante</a:t>
            </a:r>
            <a:r>
              <a:rPr lang="en-GB" b="1" dirty="0">
                <a:solidFill>
                  <a:schemeClr val="bg1"/>
                </a:solidFill>
              </a:rPr>
              <a:t>.</a:t>
            </a:r>
          </a:p>
          <a:p>
            <a:pPr marL="0" indent="0">
              <a:buNone/>
            </a:pPr>
            <a:endParaRPr lang="en-GB"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16632"/>
            <a:ext cx="1587511" cy="1584176"/>
          </a:xfrm>
          <a:prstGeom prst="rect">
            <a:avLst/>
          </a:prstGeom>
        </p:spPr>
      </p:pic>
    </p:spTree>
    <p:extLst>
      <p:ext uri="{BB962C8B-B14F-4D97-AF65-F5344CB8AC3E}">
        <p14:creationId xmlns:p14="http://schemas.microsoft.com/office/powerpoint/2010/main" val="3930588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357</Words>
  <Application>Microsoft Office PowerPoint</Application>
  <PresentationFormat>On-screen Show (4:3)</PresentationFormat>
  <Paragraphs>45</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Las vacaciones</vt:lpstr>
      <vt:lpstr>Most popular learning activities</vt:lpstr>
      <vt:lpstr>Most popular - holidays</vt:lpstr>
      <vt:lpstr>PowerPoint Presentation</vt:lpstr>
      <vt:lpstr>PowerPoint Presentation</vt:lpstr>
      <vt:lpstr>Rules:  To win…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Mark Dawes</cp:lastModifiedBy>
  <cp:revision>8</cp:revision>
  <cp:lastPrinted>2012-03-27T11:42:58Z</cp:lastPrinted>
  <dcterms:created xsi:type="dcterms:W3CDTF">2012-03-27T10:42:06Z</dcterms:created>
  <dcterms:modified xsi:type="dcterms:W3CDTF">2012-08-14T09:10:44Z</dcterms:modified>
</cp:coreProperties>
</file>