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57" r:id="rId3"/>
    <p:sldId id="262" r:id="rId4"/>
    <p:sldId id="266" r:id="rId5"/>
    <p:sldId id="270" r:id="rId6"/>
    <p:sldId id="261" r:id="rId7"/>
    <p:sldId id="269" r:id="rId8"/>
    <p:sldId id="268" r:id="rId9"/>
    <p:sldId id="273" r:id="rId10"/>
    <p:sldId id="272" r:id="rId11"/>
    <p:sldId id="271" r:id="rId12"/>
    <p:sldId id="267" r:id="rId13"/>
    <p:sldId id="260" r:id="rId14"/>
  </p:sldIdLst>
  <p:sldSz cx="9144000" cy="6858000" type="screen4x3"/>
  <p:notesSz cx="6858000" cy="9083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71" autoAdjust="0"/>
  </p:normalViewPr>
  <p:slideViewPr>
    <p:cSldViewPr>
      <p:cViewPr varScale="1">
        <p:scale>
          <a:sx n="60" d="100"/>
          <a:sy n="60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04748-AE63-494C-A3A9-C89B9A3DA765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BE220-2E6E-49AB-8499-7B22ED3434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35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6604253/gcse-spanish-la-tele-flash-card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quizlet.com/6604338/gcse-spanish-opiniones-flash-cards/" TargetMode="External"/><Relationship Id="rId4" Type="http://schemas.openxmlformats.org/officeDocument/2006/relationships/hyperlink" Target="http://www.vocabexpress.com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6CEAE-E1D9-4A13-A2D7-802FC54D6A14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27915"/>
            <a:ext cx="2971800" cy="454184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F652767-21FA-4021-868D-E9003D0B8363}" type="slidenum">
              <a:rPr lang="en-GB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GB" sz="1200">
              <a:latin typeface="+mn-lt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Practice forming </a:t>
            </a:r>
            <a:r>
              <a:rPr lang="en-US" dirty="0" err="1" smtClean="0"/>
              <a:t>preterite</a:t>
            </a:r>
            <a:r>
              <a:rPr lang="en-US" dirty="0" smtClean="0"/>
              <a:t> questions.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B3A1D-A420-4572-9BA6-3A96875B122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12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E220-2E6E-49AB-8499-7B22ED34341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199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http://quizlet.com/6604253/gcse-spanish-la-tele-flash-cards/</a:t>
            </a:r>
            <a:r>
              <a:rPr lang="en-GB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4"/>
              </a:rPr>
              <a:t>www.vocabexpress.com</a:t>
            </a:r>
            <a:r>
              <a:rPr lang="en-GB" dirty="0" smtClean="0"/>
              <a:t>  - GCSE vocab, section on film, </a:t>
            </a:r>
            <a:r>
              <a:rPr lang="en-GB" dirty="0" err="1" smtClean="0"/>
              <a:t>tv</a:t>
            </a:r>
            <a:r>
              <a:rPr lang="en-GB" dirty="0" smtClean="0"/>
              <a:t>, opinions, </a:t>
            </a:r>
            <a:r>
              <a:rPr lang="en-GB" dirty="0" err="1" smtClean="0"/>
              <a:t>freetime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5"/>
              </a:rPr>
              <a:t>http://quizlet.com/6604338/gcse-spanish-opiniones-flash-cards/</a:t>
            </a:r>
            <a:r>
              <a:rPr lang="en-GB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E220-2E6E-49AB-8499-7B22ED34341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28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B3A1D-A420-4572-9BA6-3A96875B122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12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B3A1D-A420-4572-9BA6-3A96875B122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123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B3A1D-A420-4572-9BA6-3A96875B122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12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err="1" smtClean="0"/>
              <a:t>Shrek</a:t>
            </a:r>
            <a:endParaRPr lang="es-ES_tradn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http://www.youtube.com/watch?v=XhjGFkcjRY8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Optional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additional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translation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task</a:t>
            </a:r>
            <a:r>
              <a:rPr lang="es-ES_tradnl" baseline="0" smtClean="0"/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B3A1D-A420-4572-9BA6-3A96875B122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88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37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4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21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2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48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51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92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07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07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0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7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B24D-A5FF-469B-AC1E-879F9C184ABB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448A-465B-4321-A47E-9560D32EAD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1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15193"/>
              </p:ext>
            </p:extLst>
          </p:nvPr>
        </p:nvGraphicFramePr>
        <p:xfrm>
          <a:off x="323528" y="1268760"/>
          <a:ext cx="8424936" cy="5393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1415"/>
                <a:gridCol w="4933521"/>
              </a:tblGrid>
              <a:tr h="93811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the title of the last film</a:t>
                      </a:r>
                      <a:r>
                        <a:rPr lang="en-GB" sz="2400" baseline="0" dirty="0" smtClean="0"/>
                        <a:t> you saw…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 anchor="ctr"/>
                </a:tc>
              </a:tr>
              <a:tr h="78557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who you went with.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 anchor="ctr"/>
                </a:tc>
              </a:tr>
              <a:tr h="78557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when you went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 anchor="ctr"/>
                </a:tc>
              </a:tr>
              <a:tr h="87283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what time the film started and what time it finished.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 anchor="ctr"/>
                </a:tc>
              </a:tr>
              <a:tr h="87283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what you had to eat and drink.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 anchor="ctr"/>
                </a:tc>
              </a:tr>
              <a:tr h="78557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Say if you had a good time.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663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a short paragraph about your last trip to the cinema.  Include the following: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57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36814"/>
              </p:ext>
            </p:extLst>
          </p:nvPr>
        </p:nvGraphicFramePr>
        <p:xfrm>
          <a:off x="179512" y="404664"/>
          <a:ext cx="8712967" cy="5991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248471"/>
              </a:tblGrid>
              <a:tr h="604457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/>
                        <a:t>1.  It is an action film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/>
                        <a:t>1</a:t>
                      </a:r>
                      <a:r>
                        <a:rPr lang="en-GB" sz="2000" b="0" baseline="0" dirty="0" smtClean="0"/>
                        <a:t>  </a:t>
                      </a:r>
                      <a:r>
                        <a:rPr lang="en-GB" sz="2000" b="0" baseline="0" dirty="0" err="1" smtClean="0"/>
                        <a:t>Es</a:t>
                      </a:r>
                      <a:r>
                        <a:rPr lang="en-GB" sz="2000" b="0" baseline="0" dirty="0" smtClean="0"/>
                        <a:t> </a:t>
                      </a:r>
                      <a:r>
                        <a:rPr lang="en-GB" sz="2000" b="0" baseline="0" dirty="0" err="1" smtClean="0"/>
                        <a:t>una</a:t>
                      </a:r>
                      <a:r>
                        <a:rPr lang="en-GB" sz="2000" b="0" baseline="0" dirty="0" smtClean="0"/>
                        <a:t> </a:t>
                      </a:r>
                      <a:r>
                        <a:rPr lang="en-GB" sz="2000" b="0" baseline="0" dirty="0" err="1" smtClean="0"/>
                        <a:t>película</a:t>
                      </a:r>
                      <a:r>
                        <a:rPr lang="en-GB" sz="2000" b="0" baseline="0" dirty="0" smtClean="0"/>
                        <a:t> de </a:t>
                      </a:r>
                      <a:r>
                        <a:rPr lang="en-GB" sz="2000" b="0" baseline="0" dirty="0" err="1" smtClean="0"/>
                        <a:t>acción</a:t>
                      </a:r>
                      <a:r>
                        <a:rPr lang="en-GB" sz="2000" b="0" baseline="0" dirty="0" smtClean="0"/>
                        <a:t>.</a:t>
                      </a:r>
                      <a:endParaRPr lang="fr-FR" sz="2000" b="0" dirty="0"/>
                    </a:p>
                  </a:txBody>
                  <a:tcPr anchor="ctr"/>
                </a:tc>
              </a:tr>
              <a:tr h="40895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2.  The last film</a:t>
                      </a:r>
                      <a:r>
                        <a:rPr lang="en-GB" sz="1800" baseline="0" dirty="0" smtClean="0"/>
                        <a:t> I saw was…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  La </a:t>
                      </a:r>
                      <a:r>
                        <a:rPr lang="en-GB" sz="2000" dirty="0" err="1" smtClean="0"/>
                        <a:t>última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película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que</a:t>
                      </a:r>
                      <a:r>
                        <a:rPr lang="en-GB" sz="2000" baseline="0" dirty="0" smtClean="0"/>
                        <a:t> vi </a:t>
                      </a:r>
                      <a:r>
                        <a:rPr lang="en-GB" sz="2000" baseline="0" dirty="0" err="1" smtClean="0"/>
                        <a:t>fue</a:t>
                      </a:r>
                      <a:endParaRPr lang="fr-FR" sz="2000" dirty="0"/>
                    </a:p>
                  </a:txBody>
                  <a:tcPr anchor="ctr"/>
                </a:tc>
              </a:tr>
              <a:tr h="6058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3.  It tells the story of a man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  </a:t>
                      </a:r>
                      <a:r>
                        <a:rPr lang="en-GB" sz="2000" dirty="0" err="1" smtClean="0"/>
                        <a:t>Narra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de un hombre</a:t>
                      </a:r>
                      <a:endParaRPr lang="fr-FR" sz="2000" dirty="0"/>
                    </a:p>
                  </a:txBody>
                  <a:tcPr anchor="ctr"/>
                </a:tc>
              </a:tr>
              <a:tr h="6058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4.  The main characters are…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Los </a:t>
                      </a:r>
                      <a:r>
                        <a:rPr lang="en-GB" sz="2000" dirty="0" err="1" smtClean="0"/>
                        <a:t>personajes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principales</a:t>
                      </a:r>
                      <a:r>
                        <a:rPr lang="en-GB" sz="2000" dirty="0" smtClean="0"/>
                        <a:t> son…</a:t>
                      </a:r>
                      <a:endParaRPr lang="fr-FR" sz="2000" dirty="0"/>
                    </a:p>
                  </a:txBody>
                  <a:tcPr anchor="ctr"/>
                </a:tc>
              </a:tr>
              <a:tr h="8150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5.  Brad Pitt plays the hero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 Brad Pitt </a:t>
                      </a:r>
                      <a:r>
                        <a:rPr lang="en-GB" sz="2000" dirty="0" err="1" smtClean="0"/>
                        <a:t>interpreta</a:t>
                      </a:r>
                      <a:r>
                        <a:rPr lang="en-GB" sz="2000" dirty="0" smtClean="0"/>
                        <a:t> a</a:t>
                      </a:r>
                      <a:r>
                        <a:rPr lang="en-GB" sz="2000" baseline="0" dirty="0" smtClean="0"/>
                        <a:t>l </a:t>
                      </a:r>
                      <a:r>
                        <a:rPr lang="en-GB" sz="2000" baseline="0" dirty="0" err="1" smtClean="0"/>
                        <a:t>héroe</a:t>
                      </a:r>
                      <a:endParaRPr lang="fr-FR" sz="2000" dirty="0"/>
                    </a:p>
                  </a:txBody>
                  <a:tcPr anchor="ctr"/>
                </a:tc>
              </a:tr>
              <a:tr h="8150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6.</a:t>
                      </a:r>
                      <a:r>
                        <a:rPr lang="en-GB" sz="1800" baseline="0" dirty="0" smtClean="0"/>
                        <a:t>  The action takes place in Europe.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 La </a:t>
                      </a:r>
                      <a:r>
                        <a:rPr lang="en-GB" sz="2000" dirty="0" err="1" smtClean="0"/>
                        <a:t>acción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tiene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lugar</a:t>
                      </a:r>
                      <a:r>
                        <a:rPr lang="en-GB" sz="2000" dirty="0" smtClean="0"/>
                        <a:t> / </a:t>
                      </a:r>
                      <a:r>
                        <a:rPr lang="en-GB" sz="2000" dirty="0" err="1" smtClean="0"/>
                        <a:t>transcurre</a:t>
                      </a:r>
                      <a:r>
                        <a:rPr lang="en-GB" sz="2000" baseline="0" dirty="0" smtClean="0"/>
                        <a:t> en Europa</a:t>
                      </a:r>
                      <a:endParaRPr lang="fr-FR" sz="2000" dirty="0"/>
                    </a:p>
                  </a:txBody>
                  <a:tcPr anchor="ctr"/>
                </a:tc>
              </a:tr>
              <a:tr h="5680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7.  The story starts with a scene</a:t>
                      </a:r>
                      <a:r>
                        <a:rPr lang="en-GB" sz="1800" baseline="0" dirty="0" smtClean="0"/>
                        <a:t> in France.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empieza</a:t>
                      </a:r>
                      <a:r>
                        <a:rPr lang="en-GB" sz="2000" baseline="0" dirty="0" smtClean="0"/>
                        <a:t> con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escena</a:t>
                      </a:r>
                      <a:r>
                        <a:rPr lang="en-GB" sz="2000" baseline="0" dirty="0" smtClean="0"/>
                        <a:t> en </a:t>
                      </a:r>
                      <a:r>
                        <a:rPr lang="en-GB" sz="2000" baseline="0" dirty="0" err="1" smtClean="0"/>
                        <a:t>Francia</a:t>
                      </a:r>
                      <a:endParaRPr lang="fr-FR" sz="2000" dirty="0"/>
                    </a:p>
                  </a:txBody>
                  <a:tcPr anchor="ctr"/>
                </a:tc>
              </a:tr>
              <a:tr h="8672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8.  It’s a happy ending.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 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dirty="0" smtClean="0"/>
                        <a:t> un fin </a:t>
                      </a:r>
                      <a:r>
                        <a:rPr lang="en-GB" sz="2000" dirty="0" err="1" smtClean="0"/>
                        <a:t>feliz</a:t>
                      </a:r>
                      <a:r>
                        <a:rPr lang="en-GB" sz="2000" dirty="0" smtClean="0"/>
                        <a:t>.</a:t>
                      </a:r>
                      <a:endParaRPr lang="fr-FR" sz="2000" dirty="0"/>
                    </a:p>
                  </a:txBody>
                  <a:tcPr anchor="ctr"/>
                </a:tc>
              </a:tr>
              <a:tr h="5680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9.  It</a:t>
                      </a:r>
                      <a:r>
                        <a:rPr lang="en-GB" sz="1800" baseline="0" dirty="0" smtClean="0"/>
                        <a:t> finishes with the victory of the hero.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 </a:t>
                      </a:r>
                      <a:r>
                        <a:rPr lang="en-GB" sz="2000" dirty="0" err="1" smtClean="0"/>
                        <a:t>Termina</a:t>
                      </a:r>
                      <a:r>
                        <a:rPr lang="en-GB" sz="2000" dirty="0" smtClean="0"/>
                        <a:t> con la </a:t>
                      </a:r>
                      <a:r>
                        <a:rPr lang="en-GB" sz="2000" dirty="0" err="1" smtClean="0"/>
                        <a:t>victoria</a:t>
                      </a:r>
                      <a:r>
                        <a:rPr lang="en-GB" sz="2000" dirty="0" smtClean="0"/>
                        <a:t> del </a:t>
                      </a:r>
                      <a:r>
                        <a:rPr lang="en-GB" sz="2000" dirty="0" err="1" smtClean="0"/>
                        <a:t>héroe</a:t>
                      </a:r>
                      <a:r>
                        <a:rPr lang="en-GB" sz="2000" dirty="0" smtClean="0"/>
                        <a:t>.</a:t>
                      </a:r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29548"/>
              </p:ext>
            </p:extLst>
          </p:nvPr>
        </p:nvGraphicFramePr>
        <p:xfrm>
          <a:off x="179512" y="188640"/>
          <a:ext cx="8712967" cy="626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6768751"/>
              </a:tblGrid>
              <a:tr h="474299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1</a:t>
                      </a:r>
                      <a:r>
                        <a:rPr lang="en-GB" sz="2000" b="1" baseline="0" dirty="0" smtClean="0"/>
                        <a:t>  </a:t>
                      </a:r>
                      <a:r>
                        <a:rPr lang="en-GB" sz="2000" b="1" dirty="0" smtClean="0"/>
                        <a:t>La </a:t>
                      </a:r>
                      <a:r>
                        <a:rPr lang="en-GB" sz="2000" b="1" dirty="0" err="1" smtClean="0"/>
                        <a:t>última</a:t>
                      </a:r>
                      <a:r>
                        <a:rPr lang="en-GB" sz="2000" b="1" baseline="0" dirty="0" smtClean="0"/>
                        <a:t> </a:t>
                      </a:r>
                      <a:r>
                        <a:rPr lang="en-GB" sz="2000" b="1" baseline="0" dirty="0" err="1" smtClean="0"/>
                        <a:t>película</a:t>
                      </a:r>
                      <a:r>
                        <a:rPr lang="en-GB" sz="2000" b="1" baseline="0" dirty="0" smtClean="0"/>
                        <a:t> </a:t>
                      </a:r>
                      <a:r>
                        <a:rPr lang="en-GB" sz="2000" b="1" baseline="0" dirty="0" err="1" smtClean="0"/>
                        <a:t>que</a:t>
                      </a:r>
                      <a:r>
                        <a:rPr lang="en-GB" sz="2000" b="1" baseline="0" dirty="0" smtClean="0"/>
                        <a:t> vi </a:t>
                      </a:r>
                      <a:r>
                        <a:rPr lang="en-GB" sz="2000" b="1" baseline="0" dirty="0" err="1" smtClean="0"/>
                        <a:t>fue</a:t>
                      </a:r>
                      <a:r>
                        <a:rPr lang="en-GB" sz="2000" b="1" baseline="0" dirty="0" smtClean="0"/>
                        <a:t> _____________________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474299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Tipo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película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 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...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 </a:t>
                      </a:r>
                      <a:r>
                        <a:rPr lang="en-GB" sz="1800" dirty="0" err="1" smtClean="0"/>
                        <a:t>historia</a:t>
                      </a:r>
                      <a:r>
                        <a:rPr lang="en-GB" sz="1800" dirty="0" smtClean="0"/>
                        <a:t> (</a:t>
                      </a:r>
                      <a:r>
                        <a:rPr lang="en-GB" sz="1800" dirty="0" err="1" smtClean="0"/>
                        <a:t>una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frase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resumen</a:t>
                      </a:r>
                      <a:r>
                        <a:rPr lang="en-GB" sz="1800" dirty="0" smtClean="0"/>
                        <a:t>)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  </a:t>
                      </a:r>
                      <a:r>
                        <a:rPr lang="en-GB" sz="2000" dirty="0" err="1" smtClean="0"/>
                        <a:t>Narra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de…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Los </a:t>
                      </a:r>
                      <a:r>
                        <a:rPr lang="en-GB" sz="1800" dirty="0" err="1" smtClean="0"/>
                        <a:t>personajes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principales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Los </a:t>
                      </a:r>
                      <a:r>
                        <a:rPr lang="en-GB" sz="2000" dirty="0" err="1" smtClean="0"/>
                        <a:t>personajes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principales</a:t>
                      </a:r>
                      <a:r>
                        <a:rPr lang="en-GB" sz="2000" dirty="0" smtClean="0"/>
                        <a:t> son…</a:t>
                      </a:r>
                      <a:endParaRPr lang="fr-FR" sz="2000" dirty="0"/>
                    </a:p>
                  </a:txBody>
                  <a:tcPr anchor="ctr"/>
                </a:tc>
              </a:tr>
              <a:tr h="9452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actores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 _____ </a:t>
                      </a:r>
                      <a:r>
                        <a:rPr lang="en-GB" sz="2000" dirty="0" err="1" smtClean="0"/>
                        <a:t>interpreta</a:t>
                      </a:r>
                      <a:r>
                        <a:rPr lang="en-GB" sz="2000" dirty="0" smtClean="0"/>
                        <a:t> a _______</a:t>
                      </a:r>
                      <a:br>
                        <a:rPr lang="en-GB" sz="2000" dirty="0" smtClean="0"/>
                      </a:br>
                      <a:r>
                        <a:rPr lang="en-GB" sz="2000" dirty="0" smtClean="0"/>
                        <a:t>6 _____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juega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papel</a:t>
                      </a:r>
                      <a:r>
                        <a:rPr lang="en-GB" sz="2000" baseline="0" dirty="0" smtClean="0"/>
                        <a:t> de____</a:t>
                      </a:r>
                      <a:endParaRPr lang="fr-FR" sz="2000" dirty="0"/>
                    </a:p>
                  </a:txBody>
                  <a:tcPr anchor="ctr"/>
                </a:tc>
              </a:tr>
              <a:tr h="9452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lugar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 La </a:t>
                      </a:r>
                      <a:r>
                        <a:rPr lang="en-GB" sz="2000" dirty="0" err="1" smtClean="0"/>
                        <a:t>acción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tiene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lugar</a:t>
                      </a:r>
                      <a:r>
                        <a:rPr lang="en-GB" sz="2000" baseline="0" dirty="0" smtClean="0"/>
                        <a:t> en…………….</a:t>
                      </a:r>
                      <a:endParaRPr lang="fr-FR" sz="2000" dirty="0"/>
                    </a:p>
                  </a:txBody>
                  <a:tcPr anchor="ctr"/>
                </a:tc>
              </a:tr>
              <a:tr h="6588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 </a:t>
                      </a:r>
                      <a:r>
                        <a:rPr lang="en-GB" sz="1800" dirty="0" err="1" smtClean="0"/>
                        <a:t>inicio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empieza</a:t>
                      </a:r>
                      <a:r>
                        <a:rPr lang="en-GB" sz="2000" baseline="0" dirty="0" smtClean="0"/>
                        <a:t> con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escena</a:t>
                      </a:r>
                      <a:r>
                        <a:rPr lang="en-GB" sz="2000" baseline="0" dirty="0" smtClean="0"/>
                        <a:t>…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 </a:t>
                      </a:r>
                      <a:r>
                        <a:rPr lang="en-GB" sz="1800" dirty="0" err="1" smtClean="0"/>
                        <a:t>historia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continúa</a:t>
                      </a:r>
                      <a:r>
                        <a:rPr lang="en-GB" sz="1800" baseline="0" dirty="0" smtClean="0"/>
                        <a:t>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 ________________________________________________</a:t>
                      </a:r>
                      <a:endParaRPr lang="fr-FR" sz="2000" dirty="0"/>
                    </a:p>
                  </a:txBody>
                  <a:tcPr anchor="ctr"/>
                </a:tc>
              </a:tr>
              <a:tr h="6588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 fin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dirty="0" smtClean="0"/>
                        <a:t> un fin ______. </a:t>
                      </a:r>
                      <a:r>
                        <a:rPr lang="en-GB" sz="2000" dirty="0" err="1" smtClean="0"/>
                        <a:t>Termina</a:t>
                      </a:r>
                      <a:r>
                        <a:rPr lang="en-GB" sz="2000" dirty="0" smtClean="0"/>
                        <a:t> con…</a:t>
                      </a:r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7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Deberes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Practise writing your paragraph about going to the cinema and films you like</a:t>
            </a:r>
            <a:r>
              <a:rPr lang="fr-FR" dirty="0" smtClean="0"/>
              <a:t> –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do a practice </a:t>
            </a:r>
            <a:r>
              <a:rPr lang="fr-FR" dirty="0" err="1" smtClean="0"/>
              <a:t>from</a:t>
            </a:r>
            <a:r>
              <a:rPr lang="fr-FR" dirty="0" smtClean="0"/>
              <a:t> memory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Monday</a:t>
            </a:r>
            <a:endParaRPr lang="fr-FR" dirty="0" smtClean="0"/>
          </a:p>
          <a:p>
            <a:pPr marL="0" indent="0">
              <a:buNone/>
            </a:pPr>
            <a:r>
              <a:rPr lang="en-GB" b="1" dirty="0" smtClean="0"/>
              <a:t>Don’t just read it!</a:t>
            </a:r>
            <a:endParaRPr lang="fr-FR" b="1" dirty="0" smtClean="0"/>
          </a:p>
          <a:p>
            <a:pPr marL="0" indent="0">
              <a:buNone/>
            </a:pPr>
            <a:r>
              <a:rPr lang="en-GB" dirty="0" smtClean="0"/>
              <a:t>1)  Take electronic version – and remove words.  Can you fill the gaps?</a:t>
            </a:r>
            <a:br>
              <a:rPr lang="en-GB" dirty="0" smtClean="0"/>
            </a:br>
            <a:r>
              <a:rPr lang="en-GB" dirty="0" smtClean="0"/>
              <a:t>2)  Remove all the vowels – make it like txt </a:t>
            </a:r>
            <a:r>
              <a:rPr lang="en-GB" dirty="0" err="1" smtClean="0"/>
              <a:t>spk</a:t>
            </a:r>
            <a:r>
              <a:rPr lang="en-GB" dirty="0" smtClean="0"/>
              <a:t>.  Can you still do it? (Check against original)</a:t>
            </a:r>
            <a:br>
              <a:rPr lang="en-GB" dirty="0" smtClean="0"/>
            </a:br>
            <a:r>
              <a:rPr lang="en-GB" dirty="0" smtClean="0"/>
              <a:t>3)  Make a prompt sheet with 10 key words.  Can you do it now?  Check carefully each time.</a:t>
            </a:r>
          </a:p>
        </p:txBody>
      </p:sp>
    </p:spTree>
    <p:extLst>
      <p:ext uri="{BB962C8B-B14F-4D97-AF65-F5344CB8AC3E}">
        <p14:creationId xmlns:p14="http://schemas.microsoft.com/office/powerpoint/2010/main" val="709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66" y="188640"/>
            <a:ext cx="90730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Tipo de película, los personajes, los actores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Es la historia de un ogro verde que se llama </a:t>
            </a:r>
            <a:r>
              <a:rPr lang="es-ES_tradnl" dirty="0" err="1"/>
              <a:t>Shrek</a:t>
            </a:r>
            <a:r>
              <a:rPr lang="es-ES_tradnl" dirty="0"/>
              <a:t>. Es ficción, y son dibujos animados. Los personajes principales son </a:t>
            </a:r>
            <a:r>
              <a:rPr lang="es-ES_tradnl" dirty="0" err="1"/>
              <a:t>Shrek</a:t>
            </a:r>
            <a:r>
              <a:rPr lang="es-ES_tradnl" dirty="0"/>
              <a:t>, el Burro, la princesa Fiona y </a:t>
            </a:r>
            <a:r>
              <a:rPr lang="es-ES_tradnl" dirty="0" err="1"/>
              <a:t>Rumplestiltskin</a:t>
            </a:r>
            <a:r>
              <a:rPr lang="es-ES_tradnl" dirty="0"/>
              <a:t>. Los personajes son interpretados por actores conocidos: Mike Myers da la voz a </a:t>
            </a:r>
            <a:r>
              <a:rPr lang="es-ES_tradnl" dirty="0" err="1"/>
              <a:t>Shrek</a:t>
            </a:r>
            <a:r>
              <a:rPr lang="es-ES_tradnl" dirty="0"/>
              <a:t>, Eddie Murphy da la voz al Burro, y Cameron </a:t>
            </a:r>
            <a:r>
              <a:rPr lang="es-ES_tradnl" dirty="0" err="1"/>
              <a:t>Diaz</a:t>
            </a:r>
            <a:r>
              <a:rPr lang="es-ES_tradnl" dirty="0"/>
              <a:t> da la voz a Fiona</a:t>
            </a:r>
            <a:r>
              <a:rPr lang="es-ES_tradnl" dirty="0" smtClean="0"/>
              <a:t>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dirty="0"/>
              <a:t>El lugar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acción transcurre en un lugar imaginario que se llama </a:t>
            </a:r>
            <a:r>
              <a:rPr lang="es-ES_tradnl" dirty="0" err="1"/>
              <a:t>Far</a:t>
            </a:r>
            <a:r>
              <a:rPr lang="es-ES_tradnl" dirty="0"/>
              <a:t> </a:t>
            </a:r>
            <a:r>
              <a:rPr lang="es-ES_tradnl" dirty="0" err="1"/>
              <a:t>Far</a:t>
            </a:r>
            <a:r>
              <a:rPr lang="es-ES_tradnl" dirty="0"/>
              <a:t> </a:t>
            </a:r>
            <a:r>
              <a:rPr lang="es-ES_tradnl" dirty="0" err="1"/>
              <a:t>Away</a:t>
            </a:r>
            <a:r>
              <a:rPr lang="es-ES_tradnl" dirty="0"/>
              <a:t> y también en un universo alternativo.</a:t>
            </a:r>
            <a:endParaRPr lang="fr-FR" dirty="0"/>
          </a:p>
          <a:p>
            <a:r>
              <a:rPr lang="es-ES_tradnl" b="1" dirty="0"/>
              <a:t>El principio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historia empieza  con una escena de la vida doméstica : </a:t>
            </a:r>
            <a:r>
              <a:rPr lang="es-ES_tradnl" dirty="0" err="1"/>
              <a:t>Shrek</a:t>
            </a:r>
            <a:r>
              <a:rPr lang="es-ES_tradnl" dirty="0"/>
              <a:t> está casado con la princesa Fiona y viven felices para siempre con sus tres hijos. Sin embargo, </a:t>
            </a:r>
            <a:r>
              <a:rPr lang="es-ES_tradnl" dirty="0" err="1"/>
              <a:t>Shrek</a:t>
            </a:r>
            <a:r>
              <a:rPr lang="es-ES_tradnl" dirty="0"/>
              <a:t> se encuentra en un crisis de los cuarenta y no está contento. Tiene nostalgia por los tiempos antiguos. </a:t>
            </a:r>
            <a:br>
              <a:rPr lang="es-ES_tradnl" dirty="0"/>
            </a:br>
            <a:r>
              <a:rPr lang="es-ES_tradnl" b="1" dirty="0"/>
              <a:t>La historia continúa…</a:t>
            </a:r>
            <a:br>
              <a:rPr lang="es-ES_tradnl" b="1" dirty="0"/>
            </a:br>
            <a:r>
              <a:rPr lang="es-ES_tradnl" dirty="0" err="1"/>
              <a:t>Shrek</a:t>
            </a:r>
            <a:r>
              <a:rPr lang="es-ES_tradnl" dirty="0"/>
              <a:t> cae en la trampa de firmar un pacto con </a:t>
            </a:r>
            <a:r>
              <a:rPr lang="es-ES_tradnl" dirty="0" err="1"/>
              <a:t>Rumpelstiltskin</a:t>
            </a:r>
            <a:r>
              <a:rPr lang="es-ES_tradnl" dirty="0"/>
              <a:t> : el villano </a:t>
            </a:r>
            <a:r>
              <a:rPr lang="es-ES_tradnl" dirty="0" err="1"/>
              <a:t>Rumpelstiltskin</a:t>
            </a:r>
            <a:r>
              <a:rPr lang="es-ES_tradnl" dirty="0"/>
              <a:t> se convierte en el rey, mientras que </a:t>
            </a:r>
            <a:r>
              <a:rPr lang="es-ES_tradnl" dirty="0" err="1"/>
              <a:t>Shrek</a:t>
            </a:r>
            <a:r>
              <a:rPr lang="es-ES_tradnl" dirty="0"/>
              <a:t> se encuentra en un universo alternativo.  ¡Qué desastre!</a:t>
            </a:r>
            <a:br>
              <a:rPr lang="es-ES_tradnl" dirty="0"/>
            </a:br>
            <a:r>
              <a:rPr lang="es-ES_tradnl" dirty="0"/>
              <a:t>Para volver a la realidad y a su familia, </a:t>
            </a:r>
            <a:r>
              <a:rPr lang="es-ES_tradnl" dirty="0" err="1"/>
              <a:t>Shrek</a:t>
            </a:r>
            <a:r>
              <a:rPr lang="es-ES_tradnl" dirty="0"/>
              <a:t> tiene que hacer un viaje en busca de Fiona, y vencer al villano </a:t>
            </a:r>
            <a:r>
              <a:rPr lang="es-ES_tradnl" dirty="0" err="1"/>
              <a:t>Rumpelstiltskin</a:t>
            </a:r>
            <a:r>
              <a:rPr lang="es-ES_tradnl" dirty="0"/>
              <a:t>. </a:t>
            </a:r>
            <a:br>
              <a:rPr lang="es-ES_tradnl" dirty="0"/>
            </a:br>
            <a:r>
              <a:rPr lang="es-ES_tradnl" b="1" dirty="0"/>
              <a:t>El fin</a:t>
            </a:r>
            <a:br>
              <a:rPr lang="es-ES_tradnl" b="1" dirty="0"/>
            </a:br>
            <a:r>
              <a:rPr lang="es-ES_tradnl" dirty="0"/>
              <a:t>Al final, </a:t>
            </a:r>
            <a:r>
              <a:rPr lang="es-ES_tradnl" dirty="0" err="1"/>
              <a:t>Shrek</a:t>
            </a:r>
            <a:r>
              <a:rPr lang="es-ES_tradnl" dirty="0"/>
              <a:t> y sus amigos salen victoriosos. La historia termina con la vuelta de </a:t>
            </a:r>
            <a:r>
              <a:rPr lang="es-ES_tradnl" dirty="0" err="1"/>
              <a:t>Shrek</a:t>
            </a:r>
            <a:r>
              <a:rPr lang="es-ES_tradnl" dirty="0"/>
              <a:t> al presente, y en la última escena </a:t>
            </a:r>
            <a:r>
              <a:rPr lang="es-ES_tradnl" dirty="0" err="1"/>
              <a:t>Shrek</a:t>
            </a:r>
            <a:r>
              <a:rPr lang="es-ES_tradnl" dirty="0"/>
              <a:t> se encuentra con su mujer Fiona y sus tres hijos. Es un final feliz. </a:t>
            </a:r>
            <a:br>
              <a:rPr lang="es-ES_tradnl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4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-315416"/>
            <a:ext cx="8229600" cy="1143000"/>
          </a:xfrm>
        </p:spPr>
        <p:txBody>
          <a:bodyPr/>
          <a:lstStyle/>
          <a:p>
            <a:r>
              <a:rPr lang="es-ES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 visita al cine</a:t>
            </a:r>
            <a:endParaRPr lang="es-ES" b="1" u="sng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140200" y="908050"/>
            <a:ext cx="3095625" cy="1174905"/>
          </a:xfrm>
          <a:prstGeom prst="wedgeRectCallout">
            <a:avLst>
              <a:gd name="adj1" fmla="val -32667"/>
              <a:gd name="adj2" fmla="val 72926"/>
            </a:avLst>
          </a:prstGeom>
          <a:solidFill>
            <a:srgbClr val="FFCCFF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Fuimos al cine el sábado </a:t>
            </a:r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pasado.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868144" y="1650058"/>
            <a:ext cx="3203848" cy="1872208"/>
          </a:xfrm>
          <a:prstGeom prst="wedgeEllipseCallout">
            <a:avLst>
              <a:gd name="adj1" fmla="val -60782"/>
              <a:gd name="adj2" fmla="val 20038"/>
            </a:avLst>
          </a:prstGeom>
          <a:solidFill>
            <a:srgbClr val="FFFF99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La película empezó </a:t>
            </a:r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a las cinco y media.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779838" y="4891981"/>
            <a:ext cx="3888382" cy="1728192"/>
          </a:xfrm>
          <a:prstGeom prst="wedgeEllipseCallout">
            <a:avLst>
              <a:gd name="adj1" fmla="val -19745"/>
              <a:gd name="adj2" fmla="val -96079"/>
            </a:avLst>
          </a:prstGeom>
          <a:solidFill>
            <a:srgbClr val="CC99FF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Comí unas </a:t>
            </a:r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palomitas y bebí una limonada</a:t>
            </a:r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67544" y="620688"/>
            <a:ext cx="3672656" cy="2016224"/>
          </a:xfrm>
          <a:prstGeom prst="wedgeEllipseCallout">
            <a:avLst>
              <a:gd name="adj1" fmla="val 36859"/>
              <a:gd name="adj2" fmla="val 61064"/>
            </a:avLst>
          </a:prstGeom>
          <a:solidFill>
            <a:srgbClr val="FFFF99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Fue fenomenal y me lo pasé bomba.</a:t>
            </a:r>
            <a:endParaRPr lang="es-ES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1275" name="Picture 11" descr="Trent%20Site%20cartoon%20boy%20smil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08275"/>
            <a:ext cx="1398587" cy="1461864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0825" y="2781300"/>
            <a:ext cx="2736850" cy="1562144"/>
          </a:xfrm>
          <a:prstGeom prst="wedgeEllipseCallout">
            <a:avLst>
              <a:gd name="adj1" fmla="val 63693"/>
              <a:gd name="adj2" fmla="val 4814"/>
            </a:avLst>
          </a:prstGeom>
          <a:solidFill>
            <a:srgbClr val="FFCCFF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Terminó </a:t>
            </a:r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a las ocho.</a:t>
            </a:r>
          </a:p>
        </p:txBody>
      </p:sp>
      <p:sp>
        <p:nvSpPr>
          <p:cNvPr id="11277" name="AutoShape 4"/>
          <p:cNvSpPr>
            <a:spLocks noChangeArrowheads="1"/>
          </p:cNvSpPr>
          <p:nvPr/>
        </p:nvSpPr>
        <p:spPr bwMode="auto">
          <a:xfrm>
            <a:off x="6227763" y="3755992"/>
            <a:ext cx="2735262" cy="969152"/>
          </a:xfrm>
          <a:prstGeom prst="wedgeRectCallout">
            <a:avLst>
              <a:gd name="adj1" fmla="val -40044"/>
              <a:gd name="adj2" fmla="val -79790"/>
            </a:avLst>
          </a:prstGeom>
          <a:solidFill>
            <a:srgbClr val="FFCCFF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Fui </a:t>
            </a:r>
            <a:r>
              <a:rPr lang="es-ES" sz="2800" dirty="0">
                <a:solidFill>
                  <a:schemeClr val="accent2"/>
                </a:solidFill>
                <a:latin typeface="Calibri" pitchFamily="34" charset="0"/>
              </a:rPr>
              <a:t>con mis </a:t>
            </a:r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amigos.</a:t>
            </a:r>
            <a:endParaRPr lang="es-ES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278" name="AutoShape 7"/>
          <p:cNvSpPr>
            <a:spLocks noChangeArrowheads="1"/>
          </p:cNvSpPr>
          <p:nvPr/>
        </p:nvSpPr>
        <p:spPr bwMode="auto">
          <a:xfrm>
            <a:off x="796003" y="4343444"/>
            <a:ext cx="3384550" cy="2156147"/>
          </a:xfrm>
          <a:prstGeom prst="wedgeEllipseCallout">
            <a:avLst>
              <a:gd name="adj1" fmla="val 28943"/>
              <a:gd name="adj2" fmla="val -65777"/>
            </a:avLst>
          </a:prstGeom>
          <a:solidFill>
            <a:srgbClr val="CC99FF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s-ES" sz="2800" dirty="0" smtClean="0">
                <a:solidFill>
                  <a:schemeClr val="accent2"/>
                </a:solidFill>
                <a:latin typeface="Calibri" pitchFamily="34" charset="0"/>
              </a:rPr>
              <a:t>La última película que vi fue ‘la dama de negro’.</a:t>
            </a:r>
            <a:endParaRPr lang="es-ES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Las </a:t>
            </a:r>
            <a:r>
              <a:rPr lang="en-GB" b="1" dirty="0" err="1" smtClean="0"/>
              <a:t>películas</a:t>
            </a:r>
            <a:r>
              <a:rPr lang="en-GB" b="1" dirty="0" smtClean="0"/>
              <a:t> y el cine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Opiniones</a:t>
            </a:r>
            <a:r>
              <a:rPr lang="en-GB" b="1" dirty="0"/>
              <a:t> </a:t>
            </a:r>
            <a:r>
              <a:rPr lang="en-GB" b="1" dirty="0" err="1" smtClean="0"/>
              <a:t>generales</a:t>
            </a:r>
            <a:r>
              <a:rPr lang="en-GB" b="1" dirty="0" smtClean="0"/>
              <a:t> (cine y </a:t>
            </a:r>
            <a:r>
              <a:rPr lang="en-GB" b="1" dirty="0" err="1" smtClean="0"/>
              <a:t>películas</a:t>
            </a:r>
            <a:r>
              <a:rPr lang="en-GB" b="1" dirty="0" smtClean="0"/>
              <a:t>)</a:t>
            </a:r>
          </a:p>
          <a:p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crítica</a:t>
            </a:r>
            <a:r>
              <a:rPr lang="en-GB" b="1" dirty="0" smtClean="0"/>
              <a:t> de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película</a:t>
            </a:r>
            <a:r>
              <a:rPr lang="en-GB" b="1" dirty="0" smtClean="0"/>
              <a:t> </a:t>
            </a:r>
            <a:r>
              <a:rPr lang="en-GB" b="1" dirty="0" err="1" smtClean="0"/>
              <a:t>específica</a:t>
            </a:r>
            <a:endParaRPr lang="en-GB" b="1" dirty="0" smtClean="0"/>
          </a:p>
          <a:p>
            <a:r>
              <a:rPr lang="en-GB" b="1" dirty="0" err="1" smtClean="0"/>
              <a:t>Película</a:t>
            </a:r>
            <a:r>
              <a:rPr lang="en-GB" b="1" dirty="0" smtClean="0"/>
              <a:t> </a:t>
            </a:r>
            <a:r>
              <a:rPr lang="en-GB" b="1" dirty="0" err="1" smtClean="0"/>
              <a:t>favorita</a:t>
            </a:r>
            <a:r>
              <a:rPr lang="en-GB" b="1" dirty="0" smtClean="0"/>
              <a:t> (La </a:t>
            </a:r>
            <a:r>
              <a:rPr lang="en-GB" b="1" dirty="0" err="1" smtClean="0"/>
              <a:t>historia</a:t>
            </a:r>
            <a:r>
              <a:rPr lang="en-GB" b="1" dirty="0" smtClean="0"/>
              <a:t>, los </a:t>
            </a:r>
            <a:r>
              <a:rPr lang="en-GB" b="1" dirty="0" err="1" smtClean="0"/>
              <a:t>actores</a:t>
            </a:r>
            <a:r>
              <a:rPr lang="en-GB" b="1" dirty="0" smtClean="0"/>
              <a:t>, </a:t>
            </a:r>
            <a:r>
              <a:rPr lang="en-GB" b="1" dirty="0" err="1" smtClean="0"/>
              <a:t>etc</a:t>
            </a:r>
            <a:r>
              <a:rPr lang="en-GB" b="1" dirty="0" smtClean="0"/>
              <a:t> .)</a:t>
            </a:r>
          </a:p>
          <a:p>
            <a:r>
              <a:rPr lang="en-GB" b="1" dirty="0" smtClean="0"/>
              <a:t>Planes </a:t>
            </a:r>
            <a:r>
              <a:rPr lang="en-GB" b="1" dirty="0" err="1" smtClean="0"/>
              <a:t>para</a:t>
            </a:r>
            <a:r>
              <a:rPr lang="en-GB" b="1" dirty="0" smtClean="0"/>
              <a:t> la </a:t>
            </a:r>
            <a:r>
              <a:rPr lang="en-GB" b="1" dirty="0" err="1" smtClean="0"/>
              <a:t>próxima</a:t>
            </a:r>
            <a:r>
              <a:rPr lang="en-GB" b="1" dirty="0" smtClean="0"/>
              <a:t> </a:t>
            </a:r>
            <a:r>
              <a:rPr lang="en-GB" b="1" dirty="0" err="1" smtClean="0"/>
              <a:t>visita</a:t>
            </a:r>
            <a:r>
              <a:rPr lang="en-GB" b="1" dirty="0" smtClean="0"/>
              <a:t> al cine</a:t>
            </a:r>
            <a:endParaRPr lang="fr-FR" b="1" dirty="0"/>
          </a:p>
        </p:txBody>
      </p:sp>
      <p:sp>
        <p:nvSpPr>
          <p:cNvPr id="4" name="Oval 3"/>
          <p:cNvSpPr/>
          <p:nvPr/>
        </p:nvSpPr>
        <p:spPr>
          <a:xfrm>
            <a:off x="179512" y="2132856"/>
            <a:ext cx="7776864" cy="72008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5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98090"/>
              </p:ext>
            </p:extLst>
          </p:nvPr>
        </p:nvGraphicFramePr>
        <p:xfrm>
          <a:off x="179512" y="188640"/>
          <a:ext cx="8712967" cy="626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6768751"/>
              </a:tblGrid>
              <a:tr h="474299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1</a:t>
                      </a:r>
                      <a:r>
                        <a:rPr lang="en-GB" sz="2000" b="1" baseline="0" dirty="0" smtClean="0"/>
                        <a:t>  </a:t>
                      </a:r>
                      <a:r>
                        <a:rPr lang="en-GB" sz="2000" b="1" dirty="0" smtClean="0"/>
                        <a:t>La </a:t>
                      </a:r>
                      <a:r>
                        <a:rPr lang="en-GB" sz="2000" b="1" dirty="0" err="1" smtClean="0"/>
                        <a:t>última</a:t>
                      </a:r>
                      <a:r>
                        <a:rPr lang="en-GB" sz="2000" b="1" baseline="0" dirty="0" smtClean="0"/>
                        <a:t> </a:t>
                      </a:r>
                      <a:r>
                        <a:rPr lang="en-GB" sz="2000" b="1" baseline="0" dirty="0" err="1" smtClean="0"/>
                        <a:t>película</a:t>
                      </a:r>
                      <a:r>
                        <a:rPr lang="en-GB" sz="2000" b="1" baseline="0" dirty="0" smtClean="0"/>
                        <a:t> </a:t>
                      </a:r>
                      <a:r>
                        <a:rPr lang="en-GB" sz="2000" b="1" baseline="0" dirty="0" err="1" smtClean="0"/>
                        <a:t>que</a:t>
                      </a:r>
                      <a:r>
                        <a:rPr lang="en-GB" sz="2000" b="1" baseline="0" dirty="0" smtClean="0"/>
                        <a:t> vi </a:t>
                      </a:r>
                      <a:r>
                        <a:rPr lang="en-GB" sz="2000" b="1" baseline="0" dirty="0" err="1" smtClean="0"/>
                        <a:t>fue</a:t>
                      </a:r>
                      <a:r>
                        <a:rPr lang="en-GB" sz="2000" b="1" baseline="0" dirty="0" smtClean="0"/>
                        <a:t> _____________________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474299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Tipo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película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 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...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 </a:t>
                      </a:r>
                      <a:r>
                        <a:rPr lang="en-GB" sz="1800" dirty="0" err="1" smtClean="0"/>
                        <a:t>historia</a:t>
                      </a:r>
                      <a:r>
                        <a:rPr lang="en-GB" sz="1800" dirty="0" smtClean="0"/>
                        <a:t> (</a:t>
                      </a:r>
                      <a:r>
                        <a:rPr lang="en-GB" sz="1800" dirty="0" err="1" smtClean="0"/>
                        <a:t>una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frase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resumen</a:t>
                      </a:r>
                      <a:r>
                        <a:rPr lang="en-GB" sz="1800" dirty="0" smtClean="0"/>
                        <a:t>)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  </a:t>
                      </a:r>
                      <a:r>
                        <a:rPr lang="en-GB" sz="2000" dirty="0" err="1" smtClean="0"/>
                        <a:t>Narra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de…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Los </a:t>
                      </a:r>
                      <a:r>
                        <a:rPr lang="en-GB" sz="1800" dirty="0" err="1" smtClean="0"/>
                        <a:t>personajes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principales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Los </a:t>
                      </a:r>
                      <a:r>
                        <a:rPr lang="en-GB" sz="2000" dirty="0" err="1" smtClean="0"/>
                        <a:t>personajes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principales</a:t>
                      </a:r>
                      <a:r>
                        <a:rPr lang="en-GB" sz="2000" dirty="0" smtClean="0"/>
                        <a:t> son…</a:t>
                      </a:r>
                      <a:endParaRPr lang="fr-FR" sz="2000" dirty="0"/>
                    </a:p>
                  </a:txBody>
                  <a:tcPr anchor="ctr"/>
                </a:tc>
              </a:tr>
              <a:tr h="9452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actores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 _____ </a:t>
                      </a:r>
                      <a:r>
                        <a:rPr lang="en-GB" sz="2000" dirty="0" err="1" smtClean="0"/>
                        <a:t>interpreta</a:t>
                      </a:r>
                      <a:r>
                        <a:rPr lang="en-GB" sz="2000" dirty="0" smtClean="0"/>
                        <a:t> a _______</a:t>
                      </a:r>
                      <a:br>
                        <a:rPr lang="en-GB" sz="2000" dirty="0" smtClean="0"/>
                      </a:br>
                      <a:r>
                        <a:rPr lang="en-GB" sz="2000" dirty="0" smtClean="0"/>
                        <a:t>6 _____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juega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papel</a:t>
                      </a:r>
                      <a:r>
                        <a:rPr lang="en-GB" sz="2000" baseline="0" dirty="0" smtClean="0"/>
                        <a:t> de____</a:t>
                      </a:r>
                      <a:endParaRPr lang="fr-FR" sz="2000" dirty="0"/>
                    </a:p>
                  </a:txBody>
                  <a:tcPr anchor="ctr"/>
                </a:tc>
              </a:tr>
              <a:tr h="9452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lugar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 La </a:t>
                      </a:r>
                      <a:r>
                        <a:rPr lang="en-GB" sz="2000" dirty="0" err="1" smtClean="0"/>
                        <a:t>acción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tiene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lugar</a:t>
                      </a:r>
                      <a:r>
                        <a:rPr lang="en-GB" sz="2000" baseline="0" dirty="0" smtClean="0"/>
                        <a:t> en…………….</a:t>
                      </a:r>
                      <a:endParaRPr lang="fr-FR" sz="2000" dirty="0"/>
                    </a:p>
                  </a:txBody>
                  <a:tcPr anchor="ctr"/>
                </a:tc>
              </a:tr>
              <a:tr h="6588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 </a:t>
                      </a:r>
                      <a:r>
                        <a:rPr lang="en-GB" sz="1800" dirty="0" err="1" smtClean="0"/>
                        <a:t>inicio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 La </a:t>
                      </a:r>
                      <a:r>
                        <a:rPr lang="en-GB" sz="2000" dirty="0" err="1" smtClean="0"/>
                        <a:t>historia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empieza</a:t>
                      </a:r>
                      <a:r>
                        <a:rPr lang="en-GB" sz="2000" baseline="0" dirty="0" smtClean="0"/>
                        <a:t> con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escena</a:t>
                      </a:r>
                      <a:r>
                        <a:rPr lang="en-GB" sz="2000" baseline="0" dirty="0" smtClean="0"/>
                        <a:t>…</a:t>
                      </a:r>
                      <a:endParaRPr lang="fr-FR" sz="2000" dirty="0"/>
                    </a:p>
                  </a:txBody>
                  <a:tcPr anchor="ctr"/>
                </a:tc>
              </a:tr>
              <a:tr h="70267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 </a:t>
                      </a:r>
                      <a:r>
                        <a:rPr lang="en-GB" sz="1800" dirty="0" err="1" smtClean="0"/>
                        <a:t>historia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continúa</a:t>
                      </a:r>
                      <a:r>
                        <a:rPr lang="en-GB" sz="1800" baseline="0" dirty="0" smtClean="0"/>
                        <a:t>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 ________________________________________________</a:t>
                      </a:r>
                      <a:endParaRPr lang="fr-FR" sz="2000" dirty="0"/>
                    </a:p>
                  </a:txBody>
                  <a:tcPr anchor="ctr"/>
                </a:tc>
              </a:tr>
              <a:tr h="6588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 fin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dirty="0" smtClean="0"/>
                        <a:t> un fin ______. </a:t>
                      </a:r>
                      <a:r>
                        <a:rPr lang="en-GB" sz="2000" dirty="0" err="1" smtClean="0"/>
                        <a:t>Termina</a:t>
                      </a:r>
                      <a:r>
                        <a:rPr lang="en-GB" sz="2000" dirty="0" smtClean="0"/>
                        <a:t> con…</a:t>
                      </a:r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5"/>
            <a:ext cx="4536503" cy="595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618" y="404665"/>
            <a:ext cx="4409797" cy="595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8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Write a paragraph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Say which film you last went to see</a:t>
            </a:r>
          </a:p>
          <a:p>
            <a:r>
              <a:rPr lang="en-GB" dirty="0" smtClean="0"/>
              <a:t>Say what type of film it is, and one phrase about the story</a:t>
            </a:r>
          </a:p>
          <a:p>
            <a:r>
              <a:rPr lang="en-GB" dirty="0" smtClean="0"/>
              <a:t>Say who the characters are and the actors</a:t>
            </a:r>
          </a:p>
          <a:p>
            <a:r>
              <a:rPr lang="en-GB" dirty="0" smtClean="0"/>
              <a:t>Say what happens at the start, middle and end</a:t>
            </a:r>
          </a:p>
          <a:p>
            <a:r>
              <a:rPr lang="en-GB" dirty="0" smtClean="0"/>
              <a:t>Give your opinion about the film </a:t>
            </a:r>
          </a:p>
          <a:p>
            <a:r>
              <a:rPr lang="en-GB" dirty="0" smtClean="0"/>
              <a:t>Say if you can recommend it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Use the sheet of key general language and the language for your film and the 1-10 stage writing frame.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5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Write your paragraph here </a:t>
            </a:r>
            <a:r>
              <a:rPr lang="en-GB" sz="1800" b="1" dirty="0" smtClean="0"/>
              <a:t>(80-100 words)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764704"/>
            <a:ext cx="8424936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43330"/>
              </p:ext>
            </p:extLst>
          </p:nvPr>
        </p:nvGraphicFramePr>
        <p:xfrm>
          <a:off x="539552" y="295376"/>
          <a:ext cx="8208910" cy="60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1480558">
                <a:tc>
                  <a:txBody>
                    <a:bodyPr/>
                    <a:lstStyle/>
                    <a:p>
                      <a:endParaRPr lang="en-GB" sz="4800" b="1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FF99"/>
                          </a:solidFill>
                        </a:rPr>
                        <a:t>Group 1</a:t>
                      </a:r>
                      <a:endParaRPr lang="en-GB" sz="1800" b="0" dirty="0" smtClean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FF99"/>
                          </a:solidFill>
                        </a:rPr>
                        <a:t>Group 2</a:t>
                      </a:r>
                      <a:endParaRPr lang="en-GB" sz="1800" b="0" dirty="0" smtClean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FFFF99"/>
                          </a:solidFill>
                        </a:rPr>
                        <a:t>Group 3</a:t>
                      </a:r>
                      <a:endParaRPr lang="en-GB" sz="1800" b="0" dirty="0" smtClean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FFFF99"/>
                          </a:solidFill>
                        </a:rPr>
                        <a:t>Group 4</a:t>
                      </a:r>
                      <a:endParaRPr lang="en-GB" sz="1800" b="0" dirty="0" smtClean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1151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b="1" dirty="0" smtClean="0">
                          <a:solidFill>
                            <a:srgbClr val="FFFF99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Ordenadores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Type up corrected version Cinema HW – send me &amp; mail</a:t>
                      </a:r>
                      <a:r>
                        <a:rPr lang="en-GB" baseline="0" dirty="0" smtClean="0"/>
                        <a:t> to yourself</a:t>
                      </a:r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Ordenadores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Type up corrected version Cinema HW – send me &amp; mail to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García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Consequences</a:t>
                      </a:r>
                      <a:endParaRPr lang="en-GB" dirty="0"/>
                    </a:p>
                  </a:txBody>
                  <a:tcPr anchor="ctr"/>
                </a:tc>
              </a:tr>
              <a:tr h="1151348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 smtClean="0">
                          <a:solidFill>
                            <a:srgbClr val="FFFF99"/>
                          </a:solidFill>
                        </a:rPr>
                        <a:t>2</a:t>
                      </a:r>
                      <a:endParaRPr lang="en-GB" sz="6000" b="1" dirty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Consequences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Sr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García</a:t>
                      </a:r>
                      <a:endParaRPr lang="en-GB" dirty="0" smtClean="0"/>
                    </a:p>
                  </a:txBody>
                  <a:tcPr anchor="ctr"/>
                </a:tc>
              </a:tr>
              <a:tr h="1151348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 smtClean="0">
                          <a:solidFill>
                            <a:srgbClr val="FFFF99"/>
                          </a:solidFill>
                        </a:rPr>
                        <a:t>3</a:t>
                      </a:r>
                      <a:endParaRPr lang="en-GB" sz="6000" b="1" dirty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Sr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García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Consequences</a:t>
                      </a:r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Ordenadores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Type up corrected version Cinema HW – send me &amp; mail to yourself</a:t>
                      </a:r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Ordenadores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Type up corrected version Cinema HW – send me &amp; mail to yourself</a:t>
                      </a:r>
                    </a:p>
                  </a:txBody>
                  <a:tcPr anchor="ctr"/>
                </a:tc>
              </a:tr>
              <a:tr h="1151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b="1" dirty="0" smtClean="0">
                          <a:solidFill>
                            <a:srgbClr val="FFFF99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Consequences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Sr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García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979714" y="1988840"/>
            <a:ext cx="0" cy="4257764"/>
          </a:xfrm>
          <a:prstGeom prst="straightConnector1">
            <a:avLst/>
          </a:prstGeom>
          <a:ln w="76200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27584" y="6488668"/>
            <a:ext cx="7398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27584" y="62373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91040"/>
              </p:ext>
            </p:extLst>
          </p:nvPr>
        </p:nvGraphicFramePr>
        <p:xfrm>
          <a:off x="179512" y="404664"/>
          <a:ext cx="8712967" cy="5858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248471"/>
              </a:tblGrid>
              <a:tr h="604457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/>
                        <a:t>1.  It is an action film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/>
                    </a:p>
                  </a:txBody>
                  <a:tcPr anchor="ctr"/>
                </a:tc>
              </a:tr>
              <a:tr h="40895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2.  The last film</a:t>
                      </a:r>
                      <a:r>
                        <a:rPr lang="en-GB" sz="1800" baseline="0" dirty="0" smtClean="0"/>
                        <a:t> I saw was…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6058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3.  It tells the story of a man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6058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4.  The main characters are…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8150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5.  Brad Pitt plays the hero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8150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6.</a:t>
                      </a:r>
                      <a:r>
                        <a:rPr lang="en-GB" sz="1800" baseline="0" dirty="0" smtClean="0"/>
                        <a:t>  The action takes place in Europe.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5680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7.  The story starts with a scene</a:t>
                      </a:r>
                      <a:r>
                        <a:rPr lang="en-GB" sz="1800" baseline="0" dirty="0" smtClean="0"/>
                        <a:t> in France.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8672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8.  It’s a happy ending.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  <a:tr h="56803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9.  It</a:t>
                      </a:r>
                      <a:r>
                        <a:rPr lang="en-GB" sz="1800" baseline="0" dirty="0" smtClean="0"/>
                        <a:t> finishes with the victory of the hero.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1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744</Words>
  <Application>Microsoft Office PowerPoint</Application>
  <PresentationFormat>On-screen Show (4:3)</PresentationFormat>
  <Paragraphs>132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Una visita al cine</vt:lpstr>
      <vt:lpstr>Las películas y el cine</vt:lpstr>
      <vt:lpstr>PowerPoint Presentation</vt:lpstr>
      <vt:lpstr>PowerPoint Presentation</vt:lpstr>
      <vt:lpstr>Write a paragraph</vt:lpstr>
      <vt:lpstr>Write your paragraph here (80-100 words)</vt:lpstr>
      <vt:lpstr>PowerPoint Presentation</vt:lpstr>
      <vt:lpstr>PowerPoint Presentation</vt:lpstr>
      <vt:lpstr>PowerPoint Presentation</vt:lpstr>
      <vt:lpstr>PowerPoint Presentation</vt:lpstr>
      <vt:lpstr>Deberes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¿Cuáles son las preguntas?</dc:title>
  <dc:creator>Mark Dawes</dc:creator>
  <cp:lastModifiedBy>Mark Dawes</cp:lastModifiedBy>
  <cp:revision>13</cp:revision>
  <cp:lastPrinted>2012-02-27T06:14:32Z</cp:lastPrinted>
  <dcterms:created xsi:type="dcterms:W3CDTF">2012-02-19T21:00:42Z</dcterms:created>
  <dcterms:modified xsi:type="dcterms:W3CDTF">2012-08-14T10:12:27Z</dcterms:modified>
</cp:coreProperties>
</file>