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307" r:id="rId2"/>
    <p:sldId id="286" r:id="rId3"/>
    <p:sldId id="271" r:id="rId4"/>
    <p:sldId id="281" r:id="rId5"/>
    <p:sldId id="269" r:id="rId6"/>
    <p:sldId id="268" r:id="rId7"/>
    <p:sldId id="298" r:id="rId8"/>
    <p:sldId id="297" r:id="rId9"/>
    <p:sldId id="299" r:id="rId10"/>
    <p:sldId id="308" r:id="rId11"/>
    <p:sldId id="293" r:id="rId12"/>
    <p:sldId id="289" r:id="rId13"/>
    <p:sldId id="303" r:id="rId14"/>
    <p:sldId id="292" r:id="rId15"/>
    <p:sldId id="301" r:id="rId16"/>
    <p:sldId id="302" r:id="rId17"/>
    <p:sldId id="300" r:id="rId18"/>
    <p:sldId id="30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00" autoAdjust="0"/>
  </p:normalViewPr>
  <p:slideViewPr>
    <p:cSldViewPr>
      <p:cViewPr>
        <p:scale>
          <a:sx n="70" d="100"/>
          <a:sy n="70" d="100"/>
        </p:scale>
        <p:origin x="-222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3E95B-CB57-4A2F-AB88-C8907F4CFB40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8BFF-0156-4B89-8B3D-B80FD981AC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5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Fill these in from the lesson’s work today</a:t>
            </a:r>
            <a:r>
              <a:rPr lang="fr-FR" baseline="0" dirty="0" smtClean="0"/>
              <a:t> </a:t>
            </a:r>
            <a:r>
              <a:rPr lang="en-GB" dirty="0" smtClean="0"/>
              <a:t>and learn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1. Según el primer párrafo, ¿cómo ha cambiado la situación laboral para los</a:t>
            </a:r>
          </a:p>
          <a:p>
            <a:r>
              <a:rPr lang="es-ES" dirty="0" smtClean="0"/>
              <a:t>estudiantes?</a:t>
            </a:r>
          </a:p>
          <a:p>
            <a:r>
              <a:rPr lang="es-ES" dirty="0" smtClean="0"/>
              <a:t>2. Según el artículo, ¿quiénes son los trabajadores más deseados por las</a:t>
            </a:r>
          </a:p>
          <a:p>
            <a:r>
              <a:rPr lang="es-ES" dirty="0" smtClean="0"/>
              <a:t>compañías?</a:t>
            </a:r>
          </a:p>
          <a:p>
            <a:r>
              <a:rPr lang="es-ES" dirty="0" smtClean="0"/>
              <a:t>3. En tu opinión, ¿será difícil para los jóvenes en tu país conseguir un trabajo? ¿Por</a:t>
            </a:r>
          </a:p>
          <a:p>
            <a:r>
              <a:rPr lang="es-ES" dirty="0" smtClean="0"/>
              <a:t>qué (no)?</a:t>
            </a:r>
          </a:p>
          <a:p>
            <a:r>
              <a:rPr lang="es-ES" dirty="0" smtClean="0"/>
              <a:t>4. ¿Crees que los jóvenes valoran los estudios de las lenguas extranjeras hoy en</a:t>
            </a:r>
          </a:p>
          <a:p>
            <a:r>
              <a:rPr lang="es-ES" dirty="0" smtClean="0"/>
              <a:t>día? ¿Por qué (no)?</a:t>
            </a:r>
            <a:endParaRPr lang="en-GB" dirty="0" smtClean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Writing</a:t>
            </a:r>
            <a:r>
              <a:rPr lang="en-GB" sz="1200" b="1" baseline="0" dirty="0" smtClean="0"/>
              <a:t> </a:t>
            </a:r>
            <a:r>
              <a:rPr lang="en-GB" sz="1200" b="1" baseline="0" dirty="0" smtClean="0"/>
              <a:t>(200 words) Jan 2011</a:t>
            </a:r>
            <a:br>
              <a:rPr lang="en-GB" sz="1200" b="1" baseline="0" dirty="0" smtClean="0"/>
            </a:br>
            <a:r>
              <a:rPr lang="en-GB" sz="1200" b="1" baseline="0" dirty="0" smtClean="0"/>
              <a:t>La </a:t>
            </a:r>
            <a:r>
              <a:rPr lang="en-GB" sz="1200" b="1" baseline="0" dirty="0" err="1" smtClean="0"/>
              <a:t>oferta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laboral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para</a:t>
            </a:r>
            <a:r>
              <a:rPr lang="en-GB" sz="1200" b="1" baseline="0" dirty="0" smtClean="0"/>
              <a:t> los </a:t>
            </a:r>
            <a:r>
              <a:rPr lang="en-GB" sz="1200" b="1" baseline="0" dirty="0" err="1" smtClean="0"/>
              <a:t>estudiantes</a:t>
            </a:r>
            <a:r>
              <a:rPr lang="en-GB" sz="1200" b="1" baseline="0" dirty="0" smtClean="0"/>
              <a:t> </a:t>
            </a:r>
            <a:r>
              <a:rPr lang="en-GB" sz="1200" b="1" baseline="0" dirty="0" err="1" smtClean="0"/>
              <a:t>universitarios</a:t>
            </a:r>
            <a:r>
              <a:rPr lang="en-GB" sz="1200" b="1" baseline="0" dirty="0" smtClean="0"/>
              <a:t/>
            </a:r>
            <a:br>
              <a:rPr lang="en-GB" sz="1200" b="1" baseline="0" dirty="0" smtClean="0"/>
            </a:br>
            <a:r>
              <a:rPr lang="en-GB" b="1" dirty="0" smtClean="0"/>
              <a:t>GCE SPANISH AS</a:t>
            </a:r>
          </a:p>
          <a:p>
            <a:r>
              <a:rPr lang="en-GB" b="1" dirty="0" smtClean="0"/>
              <a:t>UNIT 1</a:t>
            </a:r>
          </a:p>
          <a:p>
            <a:r>
              <a:rPr lang="en-GB" b="1" dirty="0" smtClean="0"/>
              <a:t>TOPIC AREA: EDUCATION AND EMPLOYMENT</a:t>
            </a:r>
          </a:p>
          <a:p>
            <a:r>
              <a:rPr lang="en-GB" b="1" dirty="0" smtClean="0"/>
              <a:t>STIMULUS 1 (Teacher/Examiner version)</a:t>
            </a:r>
          </a:p>
          <a:p>
            <a:r>
              <a:rPr lang="es-ES" b="1" dirty="0" smtClean="0"/>
              <a:t>La oferta laboral para los estudiantes universitarios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9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6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6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http://tsm2009.blogspot.com/2010/06/que-es-lo-mas-importante-para-ti-en-un.html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</a:t>
            </a:r>
            <a:r>
              <a:rPr lang="en-GB" baseline="0" dirty="0" smtClean="0"/>
              <a:t> 2010 Edexcel Q3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http://www.eleconomista.es/empleo/noticias/3140195/06/11/Lo-mas-importante-a-la-hora-de-buscar-trabajo-La-seguridad-laboral-y-el-salario.html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4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 Edexcel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s-ES" b="1" dirty="0" smtClean="0"/>
              <a:t>1. </a:t>
            </a:r>
            <a:r>
              <a:rPr lang="es-ES" dirty="0" smtClean="0"/>
              <a:t>Según el texto, ¿qué aspecto del empleo prefería la mayoría de los jóvenes?</a:t>
            </a:r>
          </a:p>
          <a:p>
            <a:r>
              <a:rPr lang="es-ES" b="1" dirty="0" smtClean="0"/>
              <a:t>2. </a:t>
            </a:r>
            <a:r>
              <a:rPr lang="es-ES" dirty="0" smtClean="0"/>
              <a:t>Según el texto, ¿cuáles son los otros aspectos que valoraban los jóvenes?</a:t>
            </a:r>
          </a:p>
          <a:p>
            <a:r>
              <a:rPr lang="es-ES" b="1" dirty="0" smtClean="0"/>
              <a:t>3. </a:t>
            </a:r>
            <a:r>
              <a:rPr lang="es-ES" dirty="0" smtClean="0"/>
              <a:t>En tu trabajo ideal, ¿qué incentivos te serían más importantes? ¿Por qué?</a:t>
            </a:r>
          </a:p>
          <a:p>
            <a:r>
              <a:rPr lang="es-ES" b="1" dirty="0" smtClean="0"/>
              <a:t>4. </a:t>
            </a:r>
            <a:r>
              <a:rPr lang="es-ES" dirty="0" smtClean="0"/>
              <a:t>En tu opinión, ¿cuáles son los aspectos menos atractivos del trabajo?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8BFF-0156-4B89-8B3D-B80FD981AC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76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66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2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21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96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2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0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1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66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7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7CB6-BE9A-40F7-92BC-C5568C007977}" type="datetimeFigureOut">
              <a:rPr lang="fr-FR" smtClean="0"/>
              <a:t>08/03/2012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2776-E637-4E68-BD97-6109E93BBF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7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073352" cy="454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 smtClean="0"/>
              <a:t>El </a:t>
            </a:r>
            <a:r>
              <a:rPr lang="en-GB" sz="8800" b="1" dirty="0" err="1" smtClean="0"/>
              <a:t>trabajo</a:t>
            </a:r>
            <a:r>
              <a:rPr lang="en-GB" sz="8800" b="1" dirty="0" smtClean="0"/>
              <a:t> ideal</a:t>
            </a:r>
            <a:endParaRPr lang="fr-FR" sz="8800" b="1" dirty="0"/>
          </a:p>
        </p:txBody>
      </p:sp>
    </p:spTree>
    <p:extLst>
      <p:ext uri="{BB962C8B-B14F-4D97-AF65-F5344CB8AC3E}">
        <p14:creationId xmlns:p14="http://schemas.microsoft.com/office/powerpoint/2010/main" val="41647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2" y="116632"/>
            <a:ext cx="199070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23" y="169656"/>
            <a:ext cx="3000767" cy="19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35" y="149477"/>
            <a:ext cx="2776220" cy="19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12" y="2259444"/>
            <a:ext cx="2553643" cy="26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9" y="2100011"/>
            <a:ext cx="2365425" cy="23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13" y="2259444"/>
            <a:ext cx="2451919" cy="20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9905"/>
          <a:stretch/>
        </p:blipFill>
        <p:spPr bwMode="auto">
          <a:xfrm>
            <a:off x="339329" y="4797152"/>
            <a:ext cx="2336685" cy="18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0" y="4886047"/>
            <a:ext cx="2440440" cy="17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18" y="4336493"/>
            <a:ext cx="3308910" cy="252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2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412776"/>
            <a:ext cx="489654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Lo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más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importante para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mí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es que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mi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y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encante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lo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hago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 Si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odio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no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tiene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sentido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Prefiero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que mis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tareas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cambien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y no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estar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oficina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todo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el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día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Para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mí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muy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importante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con la gente, no solo, porque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comunicarme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con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otros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Muy importante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tambien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llevarme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bien con mis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compañeros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y con mi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jefe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también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oficina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bonita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pero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eso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no 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muy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importante.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Naturalmente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el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sueldo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tiene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bueno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también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tener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un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horario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laboral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flexible.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En el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futuro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me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gustaría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trabajar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en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una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agencia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eventos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o en un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hotel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</a:t>
            </a:r>
          </a:p>
        </p:txBody>
      </p:sp>
      <p:pic>
        <p:nvPicPr>
          <p:cNvPr id="1027" name="Picture 3" descr="http://2.bp.blogspot.com/_XuVilJkHo-4/TA_D2ZdDTgI/AAAAAAAAAAU/Fh8rtATnoNg/s200/ofic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145950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25861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Ordena</a:t>
            </a:r>
            <a:r>
              <a:rPr lang="en-GB" sz="2400" dirty="0" smtClean="0"/>
              <a:t> los </a:t>
            </a:r>
            <a:r>
              <a:rPr lang="en-GB" sz="2400" dirty="0" err="1" smtClean="0"/>
              <a:t>varios</a:t>
            </a:r>
            <a:r>
              <a:rPr lang="en-GB" sz="2400" dirty="0" smtClean="0"/>
              <a:t> </a:t>
            </a:r>
            <a:r>
              <a:rPr lang="en-GB" sz="2400" dirty="0" err="1" smtClean="0"/>
              <a:t>aspectos</a:t>
            </a:r>
            <a:r>
              <a:rPr lang="en-GB" sz="2400" dirty="0" smtClean="0"/>
              <a:t> del </a:t>
            </a:r>
            <a:r>
              <a:rPr lang="en-GB" sz="2400" dirty="0" err="1" smtClean="0"/>
              <a:t>trabajo</a:t>
            </a:r>
            <a:r>
              <a:rPr lang="en-GB" sz="2400" dirty="0" smtClean="0"/>
              <a:t> (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cartas</a:t>
            </a:r>
            <a:r>
              <a:rPr lang="en-GB" sz="2400" dirty="0" smtClean="0"/>
              <a:t>) </a:t>
            </a:r>
            <a:r>
              <a:rPr lang="en-GB" sz="2400" dirty="0" err="1" smtClean="0"/>
              <a:t>según</a:t>
            </a:r>
            <a:r>
              <a:rPr lang="en-GB" sz="2400" dirty="0" smtClean="0"/>
              <a:t>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prioridades</a:t>
            </a:r>
            <a:r>
              <a:rPr lang="en-GB" sz="2400" dirty="0" smtClean="0"/>
              <a:t> de </a:t>
            </a:r>
            <a:r>
              <a:rPr lang="en-GB" sz="2400" dirty="0" err="1" smtClean="0"/>
              <a:t>esta</a:t>
            </a:r>
            <a:r>
              <a:rPr lang="en-GB" sz="2400" dirty="0" smtClean="0"/>
              <a:t> persona.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latin typeface="Calibri"/>
                <a:cs typeface="Calibri"/>
              </a:rPr>
              <a:t>¿</a:t>
            </a:r>
            <a:r>
              <a:rPr lang="en-GB" sz="2400" dirty="0" err="1" smtClean="0">
                <a:latin typeface="Calibri"/>
                <a:cs typeface="Calibri"/>
              </a:rPr>
              <a:t>Falta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algo</a:t>
            </a:r>
            <a:r>
              <a:rPr lang="en-GB" sz="2400" dirty="0" smtClean="0">
                <a:latin typeface="Calibri"/>
                <a:cs typeface="Calibri"/>
              </a:rPr>
              <a:t> de </a:t>
            </a:r>
            <a:r>
              <a:rPr lang="en-GB" sz="2400" dirty="0" err="1" smtClean="0">
                <a:latin typeface="Calibri"/>
                <a:cs typeface="Calibri"/>
              </a:rPr>
              <a:t>tu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lista</a:t>
            </a:r>
            <a:r>
              <a:rPr lang="en-GB" sz="2400" dirty="0" smtClean="0">
                <a:latin typeface="Calibri"/>
                <a:cs typeface="Calibri"/>
              </a:rPr>
              <a:t>? ¿</a:t>
            </a:r>
            <a:r>
              <a:rPr lang="en-GB" sz="2400" dirty="0" err="1" smtClean="0">
                <a:latin typeface="Calibri"/>
                <a:cs typeface="Calibri"/>
              </a:rPr>
              <a:t>Menciona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otras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cosas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endParaRPr lang="fr-F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67575"/>
              </p:ext>
            </p:extLst>
          </p:nvPr>
        </p:nvGraphicFramePr>
        <p:xfrm>
          <a:off x="5340424" y="2996952"/>
          <a:ext cx="355205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2903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6" y="1196752"/>
            <a:ext cx="87334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Jan_2010_Q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387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los </a:t>
            </a:r>
            <a:r>
              <a:rPr lang="en-GB" b="1" dirty="0" err="1" smtClean="0"/>
              <a:t>deberes</a:t>
            </a:r>
            <a:r>
              <a:rPr lang="en-GB" b="1" dirty="0" smtClean="0"/>
              <a:t> </a:t>
            </a:r>
            <a:r>
              <a:rPr lang="en-GB" b="1" dirty="0" err="1" smtClean="0"/>
              <a:t>para</a:t>
            </a:r>
            <a:r>
              <a:rPr lang="en-GB" b="1" dirty="0" smtClean="0"/>
              <a:t> </a:t>
            </a:r>
            <a:r>
              <a:rPr lang="en-GB" b="1" dirty="0" smtClean="0"/>
              <a:t>15/03/2012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Read text and find the 10 expressions</a:t>
            </a:r>
            <a:endParaRPr lang="en-GB" dirty="0" smtClean="0"/>
          </a:p>
          <a:p>
            <a:r>
              <a:rPr lang="en-GB" dirty="0" smtClean="0"/>
              <a:t>Make a vocab list from today’s new language and learn</a:t>
            </a:r>
          </a:p>
          <a:p>
            <a:r>
              <a:rPr lang="en-GB" dirty="0" smtClean="0"/>
              <a:t>Prepare for the AS oral question ‘El </a:t>
            </a:r>
            <a:r>
              <a:rPr lang="en-GB" dirty="0" err="1" smtClean="0"/>
              <a:t>trabajo</a:t>
            </a:r>
            <a:r>
              <a:rPr lang="en-GB" dirty="0" smtClean="0"/>
              <a:t> ideal’ – anticipate the questions (</a:t>
            </a:r>
            <a:r>
              <a:rPr lang="en-GB" dirty="0" err="1" smtClean="0"/>
              <a:t>Señor</a:t>
            </a:r>
            <a:r>
              <a:rPr lang="en-GB" dirty="0" smtClean="0"/>
              <a:t> Sánchez will conduct a short mini-test with you on this at the start of next week’s lesson)</a:t>
            </a:r>
          </a:p>
          <a:p>
            <a:r>
              <a:rPr lang="en-GB" dirty="0" smtClean="0"/>
              <a:t>NB: Next Thursday period 4 is the </a:t>
            </a:r>
            <a:r>
              <a:rPr lang="en-GB" b="1" dirty="0" smtClean="0"/>
              <a:t>LISTENING MOCK (on laptops in Six1)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61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seguridad laboral y el salario son los dos factores más importantes a la hora de buscar un puesto de trabajo prácticamente en todo el mundo, según el informe internacional elaborado por la empresa especializada en recursos humanos </a:t>
            </a:r>
            <a:r>
              <a:rPr lang="es-ES" dirty="0" err="1"/>
              <a:t>Randstad</a:t>
            </a:r>
            <a:r>
              <a:rPr lang="es-ES" dirty="0"/>
              <a:t>.</a:t>
            </a:r>
          </a:p>
          <a:p>
            <a:r>
              <a:rPr lang="es-ES" dirty="0"/>
              <a:t>Aunque la preferencia sobre seguridad ha caído desde un 26% de los encuestados en 2010 a un 18% en 2011, sigue siendo el primer factor en el que se fijan los candidatos. A cuatro puntos porcentuales le sigue el salario, que sube de un 10% a un 14% en 2011.</a:t>
            </a:r>
          </a:p>
          <a:p>
            <a:r>
              <a:rPr lang="es-ES" u="sng" dirty="0" smtClean="0"/>
              <a:t>En </a:t>
            </a:r>
            <a:r>
              <a:rPr lang="es-ES" u="sng" dirty="0"/>
              <a:t>el caso concreto de España</a:t>
            </a:r>
          </a:p>
          <a:p>
            <a:r>
              <a:rPr lang="es-ES" dirty="0"/>
              <a:t>En el caso de España, también la seguridad y el salario son los aspectos más valorados, con porcentajes del 19% y el 14%, respectivamente, aunque la seguridad ha registrado una caída importante al caer del 32% de 2009 al 19% de 2010.</a:t>
            </a:r>
          </a:p>
          <a:p>
            <a:r>
              <a:rPr lang="es-ES" dirty="0" smtClean="0"/>
              <a:t>Los </a:t>
            </a:r>
            <a:r>
              <a:rPr lang="es-ES" dirty="0"/>
              <a:t>encuestados más jóvenes se sienten más atraídos por las empresas innovadoras que ofrecen puestos de trabajo interesantes y un ambiente agradable. Los trabajadores con mayor nivel educativo sienten mayor atracción hacia las empresas innovadoras que ofrecen puestos interesantes con oportunidades para proyectar su carrera profesional a nivel internacional.</a:t>
            </a:r>
          </a:p>
          <a:p>
            <a:r>
              <a:rPr lang="es-ES" dirty="0"/>
              <a:t>Por su parte, los encuestados sin título académico superior o universitario buscan empresas financieramente estables que les ofrezcan una mayor seguridad laboral.</a:t>
            </a:r>
          </a:p>
          <a:p>
            <a:r>
              <a:rPr lang="es-ES" u="sng" dirty="0"/>
              <a:t>Empresas aeroespaciales, las mejores</a:t>
            </a:r>
          </a:p>
          <a:p>
            <a:r>
              <a:rPr lang="es-ES" dirty="0"/>
              <a:t>En cuanto a las empresas y sectores más valorados, el estudio de </a:t>
            </a:r>
            <a:r>
              <a:rPr lang="es-ES" dirty="0" err="1"/>
              <a:t>Randstad</a:t>
            </a:r>
            <a:r>
              <a:rPr lang="es-ES" dirty="0"/>
              <a:t> asegura que las compañías aéreas y aeroespaciales son las empresas más atractivas para trabajar, aunque dentro de los cinco sectores mejor valorados se encuentran también el farmacéutico, la electrónica, la automoción y los medios de comunicación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57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13965"/>
              </p:ext>
            </p:extLst>
          </p:nvPr>
        </p:nvGraphicFramePr>
        <p:xfrm>
          <a:off x="323528" y="908716"/>
          <a:ext cx="8424936" cy="554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468"/>
                <a:gridCol w="4212468"/>
              </a:tblGrid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at the time of looking for a job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produced by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it continues to be the number one factor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a significant decrease/fall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are more drawn to / attracted by (x</a:t>
                      </a:r>
                      <a:r>
                        <a:rPr lang="en-GB" baseline="0" dirty="0" smtClean="0"/>
                        <a:t> 2)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workers with a higher level of education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cutting edge / innovative companies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greater job security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as far as … is</a:t>
                      </a:r>
                      <a:r>
                        <a:rPr lang="en-GB" baseline="0" dirty="0" smtClean="0"/>
                        <a:t> concerned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en-GB" dirty="0" smtClean="0"/>
                        <a:t>the most attractive companies to work for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Encontrad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frases</a:t>
            </a:r>
            <a:r>
              <a:rPr lang="en-GB" sz="2400" b="1" dirty="0" smtClean="0"/>
              <a:t> en </a:t>
            </a:r>
            <a:r>
              <a:rPr lang="en-GB" sz="2400" b="1" dirty="0" err="1" smtClean="0"/>
              <a:t>español</a:t>
            </a:r>
            <a:r>
              <a:rPr lang="en-GB" sz="2400" b="1" dirty="0" smtClean="0"/>
              <a:t> en el </a:t>
            </a:r>
            <a:r>
              <a:rPr lang="en-GB" sz="2400" b="1" dirty="0" err="1" smtClean="0"/>
              <a:t>texto</a:t>
            </a:r>
            <a:r>
              <a:rPr lang="en-GB" sz="2400" b="1" dirty="0" smtClean="0"/>
              <a:t>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690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53721"/>
              </p:ext>
            </p:extLst>
          </p:nvPr>
        </p:nvGraphicFramePr>
        <p:xfrm>
          <a:off x="7414" y="0"/>
          <a:ext cx="913658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147"/>
                <a:gridCol w="2284147"/>
                <a:gridCol w="2284147"/>
                <a:gridCol w="2284147"/>
              </a:tblGrid>
              <a:tr h="6858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272" y="278092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En una encuesta reciente, 2.000 jóvenes españoles indicaron cuál era lo más importante de su </a:t>
            </a:r>
            <a:r>
              <a:rPr lang="es-ES" sz="2400" dirty="0" smtClean="0"/>
              <a:t>trabajo </a:t>
            </a:r>
            <a:r>
              <a:rPr lang="fr-FR" sz="2400" dirty="0" err="1" smtClean="0"/>
              <a:t>ideal</a:t>
            </a:r>
            <a:r>
              <a:rPr lang="fr-FR" sz="2400" dirty="0"/>
              <a:t>, </a:t>
            </a:r>
            <a:r>
              <a:rPr lang="fr-FR" sz="2400" dirty="0" err="1"/>
              <a:t>escogiendo</a:t>
            </a:r>
            <a:r>
              <a:rPr lang="fr-FR" sz="2400" dirty="0"/>
              <a:t> entre varias </a:t>
            </a:r>
            <a:r>
              <a:rPr lang="fr-FR" sz="2400" dirty="0" err="1"/>
              <a:t>posibilidades</a:t>
            </a:r>
            <a:r>
              <a:rPr lang="fr-FR" sz="2400" dirty="0"/>
              <a:t>.</a:t>
            </a:r>
          </a:p>
          <a:p>
            <a:r>
              <a:rPr lang="es-ES" sz="2400" dirty="0"/>
              <a:t>El 40% deseaba el compañerismo (sentirse a gusto con la gente con la que ellos trabajaban) </a:t>
            </a:r>
            <a:r>
              <a:rPr lang="es-ES" sz="2400" dirty="0" smtClean="0"/>
              <a:t>mientras que </a:t>
            </a:r>
            <a:r>
              <a:rPr lang="es-ES" sz="2400" dirty="0"/>
              <a:t>al 25% de jóvenes les importaba más que la empresa les diera incentivos para que se </a:t>
            </a:r>
            <a:r>
              <a:rPr lang="es-ES" sz="2400" dirty="0" smtClean="0"/>
              <a:t>reconociera </a:t>
            </a:r>
            <a:r>
              <a:rPr lang="fr-FR" sz="2400" dirty="0" smtClean="0"/>
              <a:t>su </a:t>
            </a:r>
            <a:r>
              <a:rPr lang="fr-FR" sz="2400" dirty="0" err="1"/>
              <a:t>trabajo</a:t>
            </a:r>
            <a:r>
              <a:rPr lang="fr-FR" sz="2400" dirty="0"/>
              <a:t>.</a:t>
            </a:r>
          </a:p>
          <a:p>
            <a:r>
              <a:rPr lang="es-ES" sz="2400" dirty="0"/>
              <a:t>Una minoría prefería otros aspectos como recibir buenas pagas extras (15%), tener el lugar de </a:t>
            </a:r>
            <a:r>
              <a:rPr lang="es-ES" sz="2400" dirty="0" smtClean="0"/>
              <a:t>trabajo cerca </a:t>
            </a:r>
            <a:r>
              <a:rPr lang="es-ES" sz="2400" dirty="0"/>
              <a:t>de su casa (12%) o tener la posibilidad de cursos gratuitos (8%).</a:t>
            </a:r>
          </a:p>
          <a:p>
            <a:endParaRPr lang="es-E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11960" y="5486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El </a:t>
            </a:r>
            <a:r>
              <a:rPr lang="en-GB" sz="3600" b="1" dirty="0" err="1" smtClean="0"/>
              <a:t>trabajo</a:t>
            </a:r>
            <a:r>
              <a:rPr lang="en-GB" sz="3600" b="1" dirty="0" smtClean="0"/>
              <a:t> ideal</a:t>
            </a:r>
            <a:endParaRPr lang="fr-FR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1431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4" y="764704"/>
            <a:ext cx="783058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los </a:t>
            </a:r>
            <a:r>
              <a:rPr lang="en-GB" b="1" dirty="0" err="1" smtClean="0"/>
              <a:t>deberes</a:t>
            </a:r>
            <a:r>
              <a:rPr lang="en-GB" b="1" dirty="0" smtClean="0"/>
              <a:t> </a:t>
            </a:r>
            <a:r>
              <a:rPr lang="en-GB" b="1" dirty="0" err="1" smtClean="0"/>
              <a:t>para</a:t>
            </a:r>
            <a:r>
              <a:rPr lang="en-GB" b="1" dirty="0" smtClean="0"/>
              <a:t> 08/03/2012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Learn vocab</a:t>
            </a:r>
          </a:p>
          <a:p>
            <a:r>
              <a:rPr lang="en-GB" dirty="0" smtClean="0"/>
              <a:t>Do the </a:t>
            </a:r>
            <a:r>
              <a:rPr lang="en-GB" b="1" dirty="0" smtClean="0"/>
              <a:t>Jan 2011 ‘</a:t>
            </a:r>
            <a:r>
              <a:rPr lang="en-GB" b="1" dirty="0"/>
              <a:t>La </a:t>
            </a:r>
            <a:r>
              <a:rPr lang="en-GB" b="1" dirty="0" err="1"/>
              <a:t>oferta</a:t>
            </a:r>
            <a:r>
              <a:rPr lang="en-GB" b="1" dirty="0"/>
              <a:t> </a:t>
            </a:r>
            <a:r>
              <a:rPr lang="en-GB" b="1" dirty="0" err="1"/>
              <a:t>laboral</a:t>
            </a:r>
            <a:r>
              <a:rPr lang="en-GB" b="1" dirty="0"/>
              <a:t> </a:t>
            </a:r>
            <a:r>
              <a:rPr lang="en-GB" b="1" dirty="0" err="1"/>
              <a:t>para</a:t>
            </a:r>
            <a:r>
              <a:rPr lang="en-GB" b="1" dirty="0"/>
              <a:t> los </a:t>
            </a:r>
            <a:r>
              <a:rPr lang="en-GB" b="1" dirty="0" err="1"/>
              <a:t>estudiantes</a:t>
            </a:r>
            <a:r>
              <a:rPr lang="en-GB" b="1" dirty="0"/>
              <a:t> </a:t>
            </a:r>
            <a:r>
              <a:rPr lang="en-GB" b="1" dirty="0" err="1"/>
              <a:t>universitarios</a:t>
            </a:r>
            <a:r>
              <a:rPr lang="en-GB" b="1" dirty="0" smtClean="0"/>
              <a:t>’ </a:t>
            </a:r>
            <a:r>
              <a:rPr lang="en-GB" dirty="0" smtClean="0"/>
              <a:t>question (see below) – written as 200 -220 words but be prepared to discuss briefly at the start of next week’s lesson</a:t>
            </a:r>
          </a:p>
          <a:p>
            <a:r>
              <a:rPr lang="en-GB" dirty="0" smtClean="0"/>
              <a:t>Prepare for the debate </a:t>
            </a:r>
            <a:r>
              <a:rPr lang="en-GB" b="1" dirty="0"/>
              <a:t>“</a:t>
            </a:r>
            <a:r>
              <a:rPr lang="en-GB" b="1" dirty="0" err="1"/>
              <a:t>Más</a:t>
            </a:r>
            <a:r>
              <a:rPr lang="en-GB" b="1" dirty="0"/>
              <a:t> vale la </a:t>
            </a:r>
            <a:r>
              <a:rPr lang="en-GB" b="1" dirty="0" err="1"/>
              <a:t>pena</a:t>
            </a:r>
            <a:r>
              <a:rPr lang="en-GB" b="1" dirty="0"/>
              <a:t> </a:t>
            </a:r>
            <a:r>
              <a:rPr lang="en-GB" b="1" dirty="0" err="1"/>
              <a:t>trabajar</a:t>
            </a:r>
            <a:r>
              <a:rPr lang="en-GB" b="1" dirty="0"/>
              <a:t> </a:t>
            </a:r>
            <a:r>
              <a:rPr lang="en-GB" b="1" dirty="0" err="1"/>
              <a:t>que</a:t>
            </a:r>
            <a:r>
              <a:rPr lang="en-GB" b="1" dirty="0"/>
              <a:t> </a:t>
            </a:r>
            <a:r>
              <a:rPr lang="en-GB" b="1" dirty="0" err="1"/>
              <a:t>estudiar</a:t>
            </a:r>
            <a:r>
              <a:rPr lang="en-GB" b="1" dirty="0" smtClean="0"/>
              <a:t>.” Freddie a </a:t>
            </a:r>
            <a:r>
              <a:rPr lang="en-GB" b="1" dirty="0" err="1" smtClean="0"/>
              <a:t>favor</a:t>
            </a:r>
            <a:r>
              <a:rPr lang="en-GB" b="1" dirty="0" smtClean="0"/>
              <a:t> – </a:t>
            </a:r>
            <a:r>
              <a:rPr lang="en-GB" b="1" dirty="0" err="1" smtClean="0"/>
              <a:t>María</a:t>
            </a:r>
            <a:r>
              <a:rPr lang="en-GB" b="1" dirty="0" smtClean="0"/>
              <a:t> en contra</a:t>
            </a:r>
            <a:endParaRPr lang="en-GB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904" y="1700808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  <a:r>
              <a:rPr lang="en-GB" sz="2400" b="1" dirty="0" smtClean="0"/>
              <a:t>l </a:t>
            </a:r>
            <a:r>
              <a:rPr lang="en-GB" sz="2400" b="1" dirty="0" err="1" smtClean="0"/>
              <a:t>mercado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laboral</a:t>
            </a:r>
            <a:endParaRPr lang="fr-FR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907704" y="1700808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u</a:t>
            </a:r>
            <a:r>
              <a:rPr lang="en-GB" sz="2800" b="1" dirty="0" err="1" smtClean="0"/>
              <a:t>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solicitud</a:t>
            </a:r>
            <a:endParaRPr lang="fr-FR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07904" y="1700808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</a:t>
            </a:r>
            <a:r>
              <a:rPr lang="en-GB" sz="2400" b="1" dirty="0" smtClean="0"/>
              <a:t>o </a:t>
            </a:r>
            <a:r>
              <a:rPr lang="en-GB" sz="2400" b="1" dirty="0" err="1" smtClean="0"/>
              <a:t>tener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más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remedio</a:t>
            </a:r>
            <a:endParaRPr lang="fr-FR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580112" y="1700808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l</a:t>
            </a:r>
            <a:r>
              <a:rPr lang="en-GB" sz="2400" b="1" dirty="0" err="1" smtClean="0"/>
              <a:t>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destrezas</a:t>
            </a:r>
            <a:endParaRPr lang="fr-FR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380312" y="1700808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u</a:t>
            </a:r>
            <a:r>
              <a:rPr lang="en-GB" sz="2800" b="1" dirty="0" err="1" smtClean="0"/>
              <a:t>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beca</a:t>
            </a:r>
            <a:endParaRPr lang="fr-FR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7504" y="3429000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</a:t>
            </a:r>
            <a:r>
              <a:rPr lang="en-GB" sz="2400" b="1" dirty="0" smtClean="0"/>
              <a:t>a </a:t>
            </a:r>
            <a:r>
              <a:rPr lang="en-GB" sz="2400" b="1" dirty="0" err="1" smtClean="0"/>
              <a:t>tasa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matrícula</a:t>
            </a:r>
            <a:endParaRPr lang="fr-FR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936304" y="3429000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el </a:t>
            </a:r>
            <a:r>
              <a:rPr lang="en-GB" sz="2800" b="1" dirty="0" err="1" smtClean="0"/>
              <a:t>título</a:t>
            </a:r>
            <a:r>
              <a:rPr lang="en-GB" sz="2800" b="1" dirty="0" smtClean="0"/>
              <a:t> </a:t>
            </a:r>
            <a:r>
              <a:rPr lang="en-GB" sz="2000" b="1" dirty="0" err="1" smtClean="0"/>
              <a:t>universitario</a:t>
            </a:r>
            <a:endParaRPr lang="fr-FR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36504" y="3429000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t</a:t>
            </a:r>
            <a:r>
              <a:rPr lang="en-GB" sz="3200" b="1" dirty="0" err="1" smtClean="0"/>
              <a:t>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abre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puertas</a:t>
            </a:r>
            <a:endParaRPr lang="fr-FR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608712" y="3429000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s</a:t>
            </a:r>
            <a:r>
              <a:rPr lang="en-GB" sz="2400" b="1" dirty="0" err="1" smtClean="0"/>
              <a:t>eguir</a:t>
            </a:r>
            <a:r>
              <a:rPr lang="en-GB" sz="2400" b="1" dirty="0" smtClean="0"/>
              <a:t> </a:t>
            </a:r>
            <a:r>
              <a:rPr lang="en-GB" sz="2000" b="1" dirty="0" err="1" smtClean="0"/>
              <a:t>aprendiendo</a:t>
            </a:r>
            <a:endParaRPr lang="fr-FR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408912" y="3429000"/>
            <a:ext cx="1684784" cy="1512168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capacitarse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017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03478"/>
              </p:ext>
            </p:extLst>
          </p:nvPr>
        </p:nvGraphicFramePr>
        <p:xfrm>
          <a:off x="251520" y="188640"/>
          <a:ext cx="8640960" cy="6497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tasa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matrícula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tuition fees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mercado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laboral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job market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carrera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universitaria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título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universitario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university degree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capacitarse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equip oneself</a:t>
                      </a:r>
                      <a:endParaRPr lang="fr-FR" dirty="0"/>
                    </a:p>
                  </a:txBody>
                  <a:tcPr anchor="ctr"/>
                </a:tc>
              </a:tr>
              <a:tr h="819752">
                <a:tc>
                  <a:txBody>
                    <a:bodyPr/>
                    <a:lstStyle/>
                    <a:p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capacitación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profesional</a:t>
                      </a:r>
                      <a:r>
                        <a:rPr lang="en-GB" dirty="0" smtClean="0"/>
                        <a:t> continua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continual</a:t>
                      </a:r>
                      <a:r>
                        <a:rPr lang="en-GB" baseline="0" dirty="0" smtClean="0"/>
                        <a:t> professional development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seguir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aprendiendo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continue learning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solicitud</a:t>
                      </a:r>
                      <a:r>
                        <a:rPr lang="en-GB" baseline="0" dirty="0" smtClean="0"/>
                        <a:t> (de)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application (for)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dejar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todas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puertas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abiertas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keep your options open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la plaza </a:t>
                      </a:r>
                      <a:r>
                        <a:rPr lang="en-GB" dirty="0" err="1" smtClean="0"/>
                        <a:t>universitaria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university place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 </a:t>
                      </a:r>
                      <a:r>
                        <a:rPr lang="en-GB" dirty="0" err="1" smtClean="0"/>
                        <a:t>asocia</a:t>
                      </a:r>
                      <a:r>
                        <a:rPr lang="en-GB" baseline="0" dirty="0" smtClean="0"/>
                        <a:t> … con…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 is associated with…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dejarse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atrás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get left behind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destrezas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err="1" smtClean="0"/>
                        <a:t>las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habilidades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skills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exigir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demand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proporcionar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provide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no </a:t>
                      </a:r>
                      <a:r>
                        <a:rPr lang="en-GB" dirty="0" err="1" smtClean="0"/>
                        <a:t>tener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más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remedio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have</a:t>
                      </a:r>
                      <a:r>
                        <a:rPr lang="en-GB" baseline="0" dirty="0" smtClean="0"/>
                        <a:t> no option but to…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el </a:t>
                      </a:r>
                      <a:r>
                        <a:rPr lang="en-GB" dirty="0" err="1" smtClean="0"/>
                        <a:t>esfuerzo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effort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smtClean="0"/>
                        <a:t>la </a:t>
                      </a:r>
                      <a:r>
                        <a:rPr lang="en-GB" dirty="0" err="1" smtClean="0"/>
                        <a:t>beca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grant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 </a:t>
                      </a:r>
                      <a:r>
                        <a:rPr lang="en-GB" dirty="0" err="1" smtClean="0"/>
                        <a:t>promedio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 average</a:t>
                      </a:r>
                      <a:endParaRPr lang="fr-FR" dirty="0"/>
                    </a:p>
                  </a:txBody>
                  <a:tcPr anchor="ctr"/>
                </a:tc>
              </a:tr>
              <a:tr h="580991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estar</a:t>
                      </a:r>
                      <a:r>
                        <a:rPr lang="en-GB" dirty="0" smtClean="0"/>
                        <a:t> al </a:t>
                      </a:r>
                      <a:r>
                        <a:rPr lang="en-GB" dirty="0" err="1" smtClean="0"/>
                        <a:t>día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up to date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gama</a:t>
                      </a:r>
                      <a:r>
                        <a:rPr lang="en-GB" dirty="0" smtClean="0"/>
                        <a:t> (de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conociemientos</a:t>
                      </a:r>
                      <a:r>
                        <a:rPr lang="en-GB" baseline="0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range (of knowledge)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83" y="2649101"/>
            <a:ext cx="8725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Recientemente se ha visto una reducción del 40% en la oferta laboral para </a:t>
            </a:r>
            <a:r>
              <a:rPr lang="es-ES" sz="2800" dirty="0" smtClean="0"/>
              <a:t>los universitarios</a:t>
            </a:r>
            <a:r>
              <a:rPr lang="es-ES" sz="2800" dirty="0"/>
              <a:t>. </a:t>
            </a:r>
            <a:r>
              <a:rPr lang="es-ES" sz="2800" dirty="0" smtClean="0"/>
              <a:t>También </a:t>
            </a:r>
            <a:r>
              <a:rPr lang="es-ES" sz="2800" dirty="0"/>
              <a:t>han disminuido los salarios de los recién licenciados, sobre </a:t>
            </a:r>
            <a:r>
              <a:rPr lang="es-ES" sz="2800" dirty="0" smtClean="0"/>
              <a:t>todo para </a:t>
            </a:r>
            <a:r>
              <a:rPr lang="es-ES" sz="2800" dirty="0"/>
              <a:t>los estudiantes con títulos de formación </a:t>
            </a:r>
            <a:r>
              <a:rPr lang="es-ES" sz="2800" dirty="0" smtClean="0"/>
              <a:t>profesional. Por </a:t>
            </a:r>
            <a:r>
              <a:rPr lang="es-ES" sz="2800" dirty="0"/>
              <a:t>otra parte los profesionales más requeridos por las empresas son los </a:t>
            </a:r>
            <a:r>
              <a:rPr lang="es-ES" sz="2800" dirty="0" smtClean="0"/>
              <a:t>ingenieros informáticos</a:t>
            </a:r>
            <a:r>
              <a:rPr lang="es-ES" sz="2800" dirty="0"/>
              <a:t>. El perfil más valorado es el de un joven con conocimientos de </a:t>
            </a:r>
            <a:r>
              <a:rPr lang="es-ES" sz="2800" dirty="0" smtClean="0"/>
              <a:t>idiomas, capacidad </a:t>
            </a:r>
            <a:r>
              <a:rPr lang="es-ES" sz="2800" dirty="0"/>
              <a:t>para trabajar en equipo y habilidades sociales.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6" y="126603"/>
            <a:ext cx="3447474" cy="229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2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211"/>
              </p:ext>
            </p:extLst>
          </p:nvPr>
        </p:nvGraphicFramePr>
        <p:xfrm>
          <a:off x="467544" y="5517232"/>
          <a:ext cx="846440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608"/>
                <a:gridCol w="2896592"/>
                <a:gridCol w="2116100"/>
                <a:gridCol w="2116100"/>
              </a:tblGrid>
              <a:tr h="424047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Wk</a:t>
                      </a:r>
                      <a:r>
                        <a:rPr lang="en-GB" sz="2000" b="1" dirty="0" smtClean="0"/>
                        <a:t> 9</a:t>
                      </a:r>
                      <a:br>
                        <a:rPr lang="en-GB" sz="2000" b="1" dirty="0" smtClean="0"/>
                      </a:br>
                      <a:r>
                        <a:rPr lang="en-GB" sz="2000" b="1" dirty="0" smtClean="0"/>
                        <a:t>Thurs</a:t>
                      </a:r>
                      <a:r>
                        <a:rPr lang="en-GB" sz="2000" b="1" baseline="0" dirty="0" smtClean="0"/>
                        <a:t> 8 Mar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“</a:t>
                      </a:r>
                      <a:r>
                        <a:rPr lang="en-GB" sz="2000" b="1" dirty="0" err="1" smtClean="0"/>
                        <a:t>Más</a:t>
                      </a:r>
                      <a:r>
                        <a:rPr lang="en-GB" sz="2000" b="1" dirty="0" smtClean="0"/>
                        <a:t> vale la </a:t>
                      </a:r>
                      <a:r>
                        <a:rPr lang="en-GB" sz="2000" b="1" dirty="0" err="1" smtClean="0"/>
                        <a:t>pena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trabajar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que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estudiar</a:t>
                      </a:r>
                      <a:r>
                        <a:rPr lang="en-GB" sz="2000" b="1" dirty="0" smtClean="0"/>
                        <a:t>.”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Freddie (Molly, Martha, Eden)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Maria (Eddie, Kate, </a:t>
                      </a:r>
                      <a:r>
                        <a:rPr lang="en-GB" sz="2000" b="1" dirty="0" err="1" smtClean="0"/>
                        <a:t>Sofie</a:t>
                      </a:r>
                      <a:r>
                        <a:rPr lang="en-GB" sz="2000" b="1" dirty="0" smtClean="0"/>
                        <a:t>)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100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365" y="3356992"/>
            <a:ext cx="4756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</a:t>
            </a:r>
            <a:r>
              <a:rPr lang="es-ES" b="1" dirty="0" smtClean="0"/>
              <a:t>debate</a:t>
            </a:r>
            <a:r>
              <a:rPr lang="es-ES" dirty="0" smtClean="0"/>
              <a:t> es una técnica, tradicionalmente de comunicación oral, que consiste en la discusión de opiniones antagónicas entre dos o más personas sobre un tema o problema.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28428"/>
              </p:ext>
            </p:extLst>
          </p:nvPr>
        </p:nvGraphicFramePr>
        <p:xfrm>
          <a:off x="6896" y="0"/>
          <a:ext cx="91371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5701"/>
                <a:gridCol w="3045701"/>
                <a:gridCol w="3045701"/>
              </a:tblGrid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los </a:t>
                      </a:r>
                      <a:r>
                        <a:rPr lang="en-GB" sz="3200" dirty="0" err="1" smtClean="0"/>
                        <a:t>incentivos</a:t>
                      </a:r>
                      <a:r>
                        <a:rPr lang="en-GB" sz="3200" dirty="0" smtClean="0"/>
                        <a:t> </a:t>
                      </a:r>
                      <a:r>
                        <a:rPr lang="en-GB" sz="3200" dirty="0" err="1" smtClean="0"/>
                        <a:t>financieros</a:t>
                      </a:r>
                      <a:r>
                        <a:rPr lang="en-GB" sz="3200" dirty="0" smtClean="0"/>
                        <a:t> (extras)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la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variedad</a:t>
                      </a:r>
                      <a:r>
                        <a:rPr lang="en-GB" sz="3200" baseline="0" dirty="0" smtClean="0"/>
                        <a:t> 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la </a:t>
                      </a:r>
                      <a:r>
                        <a:rPr lang="en-GB" sz="3200" dirty="0" err="1" smtClean="0"/>
                        <a:t>afición</a:t>
                      </a:r>
                      <a:r>
                        <a:rPr lang="en-GB" sz="3200" baseline="0" dirty="0" smtClean="0"/>
                        <a:t> 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la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flexibilidad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horaria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la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seguridad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baseline="0" dirty="0" err="1" smtClean="0"/>
                        <a:t>laboral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el </a:t>
                      </a:r>
                      <a:r>
                        <a:rPr lang="en-GB" sz="3200" dirty="0" err="1" smtClean="0"/>
                        <a:t>sueldo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la </a:t>
                      </a:r>
                      <a:r>
                        <a:rPr lang="en-GB" sz="3200" dirty="0" err="1" smtClean="0"/>
                        <a:t>posibilidad</a:t>
                      </a:r>
                      <a:r>
                        <a:rPr lang="en-GB" sz="3200" baseline="0" dirty="0" smtClean="0"/>
                        <a:t> de </a:t>
                      </a:r>
                      <a:r>
                        <a:rPr lang="en-GB" sz="3200" baseline="0" dirty="0" err="1" smtClean="0"/>
                        <a:t>ascenso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el </a:t>
                      </a:r>
                      <a:r>
                        <a:rPr lang="en-GB" sz="3200" dirty="0" err="1" smtClean="0"/>
                        <a:t>compañerismo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el </a:t>
                      </a:r>
                      <a:r>
                        <a:rPr lang="en-GB" sz="3200" dirty="0" err="1" smtClean="0"/>
                        <a:t>trabajo</a:t>
                      </a:r>
                      <a:r>
                        <a:rPr lang="en-GB" sz="3200" dirty="0" smtClean="0"/>
                        <a:t> en </a:t>
                      </a:r>
                      <a:r>
                        <a:rPr lang="en-GB" sz="3200" dirty="0" err="1" smtClean="0"/>
                        <a:t>equipo</a:t>
                      </a:r>
                      <a:endParaRPr lang="fr-FR" sz="3200" dirty="0" smtClean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13966"/>
              </p:ext>
            </p:extLst>
          </p:nvPr>
        </p:nvGraphicFramePr>
        <p:xfrm>
          <a:off x="323528" y="980728"/>
          <a:ext cx="8496944" cy="5472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la </a:t>
                      </a:r>
                      <a:r>
                        <a:rPr lang="en-GB" sz="2000" dirty="0" err="1" smtClean="0"/>
                        <a:t>estabilidad</a:t>
                      </a:r>
                      <a:r>
                        <a:rPr lang="en-GB" sz="2000" dirty="0" smtClean="0"/>
                        <a:t> del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trabajo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  la </a:t>
                      </a:r>
                      <a:r>
                        <a:rPr lang="en-GB" sz="2000" dirty="0" err="1" smtClean="0"/>
                        <a:t>paga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  la </a:t>
                      </a:r>
                      <a:r>
                        <a:rPr lang="en-GB" sz="2000" dirty="0" err="1" smtClean="0"/>
                        <a:t>posibilidad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promoción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  </a:t>
                      </a:r>
                      <a:r>
                        <a:rPr lang="en-GB" sz="2000" dirty="0" err="1" smtClean="0"/>
                        <a:t>trabajar</a:t>
                      </a:r>
                      <a:r>
                        <a:rPr lang="en-GB" sz="2000" baseline="0" dirty="0" smtClean="0"/>
                        <a:t> con la </a:t>
                      </a:r>
                      <a:r>
                        <a:rPr lang="en-GB" sz="2000" baseline="0" dirty="0" err="1" smtClean="0"/>
                        <a:t>gente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  </a:t>
                      </a:r>
                      <a:r>
                        <a:rPr lang="en-GB" sz="2000" dirty="0" err="1" smtClean="0"/>
                        <a:t>la</a:t>
                      </a:r>
                      <a:r>
                        <a:rPr lang="en-GB" sz="2000" baseline="0" dirty="0" err="1" smtClean="0"/>
                        <a:t>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primas</a:t>
                      </a:r>
                      <a:r>
                        <a:rPr lang="en-GB" sz="2000" baseline="0" dirty="0" smtClean="0"/>
                        <a:t> (el plus, la </a:t>
                      </a:r>
                      <a:r>
                        <a:rPr lang="en-GB" sz="2000" baseline="0" dirty="0" err="1" smtClean="0"/>
                        <a:t>bonificación</a:t>
                      </a:r>
                      <a:r>
                        <a:rPr lang="en-GB" sz="2000" baseline="0" dirty="0" smtClean="0"/>
                        <a:t>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  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hecho</a:t>
                      </a:r>
                      <a:r>
                        <a:rPr lang="en-GB" sz="2000" baseline="0" dirty="0" smtClean="0"/>
                        <a:t> de </a:t>
                      </a:r>
                      <a:r>
                        <a:rPr lang="en-GB" sz="2000" dirty="0" err="1" smtClean="0"/>
                        <a:t>que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mis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tareas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cambian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77093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  el </a:t>
                      </a:r>
                      <a:r>
                        <a:rPr lang="en-GB" sz="2000" dirty="0" err="1" smtClean="0"/>
                        <a:t>hecho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que</a:t>
                      </a:r>
                      <a:r>
                        <a:rPr lang="en-GB" sz="2000" dirty="0" smtClean="0"/>
                        <a:t> el </a:t>
                      </a:r>
                      <a:r>
                        <a:rPr lang="en-GB" sz="2000" dirty="0" err="1" smtClean="0"/>
                        <a:t>trabajo</a:t>
                      </a:r>
                      <a:r>
                        <a:rPr lang="en-GB" sz="2000" dirty="0" smtClean="0"/>
                        <a:t> me </a:t>
                      </a:r>
                      <a:r>
                        <a:rPr lang="en-GB" sz="2000" dirty="0" err="1" smtClean="0"/>
                        <a:t>gusta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  no </a:t>
                      </a:r>
                      <a:r>
                        <a:rPr lang="en-GB" sz="2000" dirty="0" err="1" smtClean="0"/>
                        <a:t>tener</a:t>
                      </a:r>
                      <a:r>
                        <a:rPr lang="en-GB" sz="2000" dirty="0" smtClean="0"/>
                        <a:t> un </a:t>
                      </a:r>
                      <a:r>
                        <a:rPr lang="en-GB" sz="2000" dirty="0" err="1" smtClean="0"/>
                        <a:t>horario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fijo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  <a:tr h="52663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  el </a:t>
                      </a:r>
                      <a:r>
                        <a:rPr lang="en-GB" sz="2000" dirty="0" err="1" smtClean="0"/>
                        <a:t>ambiente</a:t>
                      </a:r>
                      <a:r>
                        <a:rPr lang="en-GB" sz="2000" baseline="0" dirty="0" smtClean="0"/>
                        <a:t> de </a:t>
                      </a:r>
                      <a:r>
                        <a:rPr lang="en-GB" sz="2000" baseline="0" dirty="0" err="1" smtClean="0"/>
                        <a:t>trabajo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725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Buscad</a:t>
            </a:r>
            <a:r>
              <a:rPr lang="en-GB" sz="2800" b="1" dirty="0" smtClean="0"/>
              <a:t> los </a:t>
            </a:r>
            <a:r>
              <a:rPr lang="en-GB" sz="2800" b="1" dirty="0" err="1" smtClean="0"/>
              <a:t>sinónimos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627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8519"/>
              </p:ext>
            </p:extLst>
          </p:nvPr>
        </p:nvGraphicFramePr>
        <p:xfrm>
          <a:off x="323528" y="980728"/>
          <a:ext cx="8496944" cy="4751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/>
                <a:gridCol w="4248472"/>
              </a:tblGrid>
              <a:tr h="43913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 </a:t>
                      </a:r>
                      <a:r>
                        <a:rPr lang="en-GB" sz="2000" dirty="0" err="1" smtClean="0"/>
                        <a:t>estabilidad</a:t>
                      </a:r>
                      <a:r>
                        <a:rPr lang="en-GB" sz="2000" dirty="0" smtClean="0"/>
                        <a:t> del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trabajo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seguridad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laboral</a:t>
                      </a:r>
                      <a:endParaRPr lang="fr-FR" sz="2400" dirty="0"/>
                    </a:p>
                  </a:txBody>
                  <a:tcPr anchor="ctr"/>
                </a:tc>
              </a:tr>
              <a:tr h="43913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 </a:t>
                      </a:r>
                      <a:r>
                        <a:rPr lang="en-GB" sz="2000" dirty="0" err="1" smtClean="0"/>
                        <a:t>paga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 </a:t>
                      </a:r>
                      <a:r>
                        <a:rPr lang="en-GB" sz="2400" dirty="0" err="1" smtClean="0"/>
                        <a:t>sueldo</a:t>
                      </a:r>
                      <a:endParaRPr lang="fr-FR" sz="2400" dirty="0"/>
                    </a:p>
                  </a:txBody>
                  <a:tcPr anchor="ctr"/>
                </a:tc>
              </a:tr>
              <a:tr h="43913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 </a:t>
                      </a:r>
                      <a:r>
                        <a:rPr lang="en-GB" sz="2000" dirty="0" err="1" smtClean="0"/>
                        <a:t>posibilidad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promoción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 </a:t>
                      </a:r>
                      <a:r>
                        <a:rPr lang="en-GB" sz="2400" dirty="0" err="1" smtClean="0"/>
                        <a:t>posibilidad</a:t>
                      </a:r>
                      <a:r>
                        <a:rPr lang="en-GB" sz="2400" baseline="0" dirty="0" smtClean="0"/>
                        <a:t> de </a:t>
                      </a:r>
                      <a:r>
                        <a:rPr lang="en-GB" sz="2400" baseline="0" dirty="0" err="1" smtClean="0"/>
                        <a:t>ascenso</a:t>
                      </a:r>
                      <a:endParaRPr lang="fr-FR" sz="2400" dirty="0"/>
                    </a:p>
                  </a:txBody>
                  <a:tcPr anchor="ctr"/>
                </a:tc>
              </a:tr>
              <a:tr h="439131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trabajar</a:t>
                      </a:r>
                      <a:r>
                        <a:rPr lang="en-GB" sz="2000" baseline="0" dirty="0" smtClean="0"/>
                        <a:t> con la </a:t>
                      </a:r>
                      <a:r>
                        <a:rPr lang="en-GB" sz="2000" baseline="0" dirty="0" err="1" smtClean="0"/>
                        <a:t>gente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 </a:t>
                      </a:r>
                      <a:r>
                        <a:rPr lang="en-GB" sz="2400" dirty="0" err="1" smtClean="0"/>
                        <a:t>trabajo</a:t>
                      </a:r>
                      <a:r>
                        <a:rPr lang="en-GB" sz="2400" dirty="0" smtClean="0"/>
                        <a:t> en </a:t>
                      </a:r>
                      <a:r>
                        <a:rPr lang="en-GB" sz="2400" dirty="0" err="1" smtClean="0"/>
                        <a:t>equipo</a:t>
                      </a:r>
                      <a:endParaRPr lang="fr-FR" sz="2400" dirty="0"/>
                    </a:p>
                  </a:txBody>
                  <a:tcPr anchor="ctr"/>
                </a:tc>
              </a:tr>
              <a:tr h="669287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la</a:t>
                      </a:r>
                      <a:r>
                        <a:rPr lang="en-GB" sz="2000" baseline="0" dirty="0" err="1" smtClean="0"/>
                        <a:t>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primas</a:t>
                      </a:r>
                      <a:r>
                        <a:rPr lang="en-GB" sz="2000" baseline="0" dirty="0" smtClean="0"/>
                        <a:t> (el plus, la </a:t>
                      </a:r>
                      <a:r>
                        <a:rPr lang="en-GB" sz="2000" baseline="0" dirty="0" err="1" smtClean="0"/>
                        <a:t>bonificación</a:t>
                      </a:r>
                      <a:r>
                        <a:rPr lang="en-GB" sz="2000" baseline="0" dirty="0" smtClean="0"/>
                        <a:t>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los </a:t>
                      </a:r>
                      <a:r>
                        <a:rPr lang="en-GB" sz="2400" dirty="0" err="1" smtClean="0"/>
                        <a:t>incentivos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financieros</a:t>
                      </a:r>
                      <a:endParaRPr lang="fr-FR" sz="2400" dirty="0"/>
                    </a:p>
                  </a:txBody>
                  <a:tcPr anchor="ctr"/>
                </a:tc>
              </a:tr>
              <a:tr h="6692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hecho</a:t>
                      </a:r>
                      <a:r>
                        <a:rPr lang="en-GB" sz="2000" baseline="0" dirty="0" smtClean="0"/>
                        <a:t> de </a:t>
                      </a:r>
                      <a:r>
                        <a:rPr lang="en-GB" sz="2000" dirty="0" err="1" smtClean="0"/>
                        <a:t>que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mis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tareas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cambian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variedad</a:t>
                      </a:r>
                      <a:r>
                        <a:rPr lang="en-GB" sz="2400" baseline="0" dirty="0" smtClean="0"/>
                        <a:t> </a:t>
                      </a:r>
                      <a:endParaRPr lang="fr-FR" sz="2400" dirty="0"/>
                    </a:p>
                  </a:txBody>
                  <a:tcPr anchor="ctr"/>
                </a:tc>
              </a:tr>
              <a:tr h="6692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el </a:t>
                      </a:r>
                      <a:r>
                        <a:rPr lang="en-GB" sz="2000" dirty="0" err="1" smtClean="0"/>
                        <a:t>hecho</a:t>
                      </a:r>
                      <a:r>
                        <a:rPr lang="en-GB" sz="2000" dirty="0" smtClean="0"/>
                        <a:t> de </a:t>
                      </a:r>
                      <a:r>
                        <a:rPr lang="en-GB" sz="2000" dirty="0" err="1" smtClean="0"/>
                        <a:t>que</a:t>
                      </a:r>
                      <a:r>
                        <a:rPr lang="en-GB" sz="2000" dirty="0" smtClean="0"/>
                        <a:t> el </a:t>
                      </a:r>
                      <a:r>
                        <a:rPr lang="en-GB" sz="2000" dirty="0" err="1" smtClean="0"/>
                        <a:t>trabajo</a:t>
                      </a:r>
                      <a:r>
                        <a:rPr lang="en-GB" sz="2000" dirty="0" smtClean="0"/>
                        <a:t> me </a:t>
                      </a:r>
                      <a:r>
                        <a:rPr lang="en-GB" sz="2000" dirty="0" err="1" smtClean="0"/>
                        <a:t>gusta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 </a:t>
                      </a:r>
                      <a:r>
                        <a:rPr lang="en-GB" sz="2400" dirty="0" err="1" smtClean="0"/>
                        <a:t>afición</a:t>
                      </a:r>
                      <a:r>
                        <a:rPr lang="en-GB" sz="2400" baseline="0" dirty="0" smtClean="0"/>
                        <a:t> </a:t>
                      </a:r>
                      <a:endParaRPr lang="fr-FR" sz="2400" dirty="0"/>
                    </a:p>
                  </a:txBody>
                  <a:tcPr anchor="ctr"/>
                </a:tc>
              </a:tr>
              <a:tr h="43913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</a:t>
                      </a:r>
                      <a:r>
                        <a:rPr lang="en-GB" sz="2000" dirty="0" err="1" smtClean="0"/>
                        <a:t>tener</a:t>
                      </a:r>
                      <a:r>
                        <a:rPr lang="en-GB" sz="2000" dirty="0" smtClean="0"/>
                        <a:t> un </a:t>
                      </a:r>
                      <a:r>
                        <a:rPr lang="en-GB" sz="2000" dirty="0" err="1" smtClean="0"/>
                        <a:t>horario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fijo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flexibilidad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horaria</a:t>
                      </a:r>
                      <a:endParaRPr lang="fr-FR" sz="2400" dirty="0"/>
                    </a:p>
                  </a:txBody>
                  <a:tcPr anchor="ctr"/>
                </a:tc>
              </a:tr>
              <a:tr h="43913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el </a:t>
                      </a:r>
                      <a:r>
                        <a:rPr lang="en-GB" sz="2000" dirty="0" err="1" smtClean="0"/>
                        <a:t>ambiente</a:t>
                      </a:r>
                      <a:r>
                        <a:rPr lang="en-GB" sz="2000" baseline="0" dirty="0" smtClean="0"/>
                        <a:t> de </a:t>
                      </a:r>
                      <a:r>
                        <a:rPr lang="en-GB" sz="2000" baseline="0" dirty="0" err="1" smtClean="0"/>
                        <a:t>trabajo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el </a:t>
                      </a:r>
                      <a:r>
                        <a:rPr lang="en-GB" sz="2400" dirty="0" err="1" smtClean="0"/>
                        <a:t>compañerismo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725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Buscad</a:t>
            </a:r>
            <a:r>
              <a:rPr lang="en-GB" sz="2800" b="1" dirty="0" smtClean="0"/>
              <a:t> los </a:t>
            </a:r>
            <a:r>
              <a:rPr lang="en-GB" sz="2800" b="1" dirty="0" err="1" smtClean="0"/>
              <a:t>sinónimos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627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1214</Words>
  <Application>Microsoft Office PowerPoint</Application>
  <PresentationFormat>On-screen Show (4:3)</PresentationFormat>
  <Paragraphs>172</Paragraphs>
  <Slides>18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los deberes para 08/03/2012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deberes para 15/03/2012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69</cp:revision>
  <dcterms:created xsi:type="dcterms:W3CDTF">2012-02-22T09:53:09Z</dcterms:created>
  <dcterms:modified xsi:type="dcterms:W3CDTF">2012-03-08T07:02:16Z</dcterms:modified>
</cp:coreProperties>
</file>