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 id="2147483698" r:id="rId3"/>
    <p:sldMasterId id="2147483710" r:id="rId4"/>
    <p:sldMasterId id="2147483724" r:id="rId5"/>
    <p:sldMasterId id="2147483736" r:id="rId6"/>
    <p:sldMasterId id="2147483748" r:id="rId7"/>
  </p:sldMasterIdLst>
  <p:notesMasterIdLst>
    <p:notesMasterId r:id="rId85"/>
  </p:notesMasterIdLst>
  <p:sldIdLst>
    <p:sldId id="267" r:id="rId8"/>
    <p:sldId id="341" r:id="rId9"/>
    <p:sldId id="257" r:id="rId10"/>
    <p:sldId id="268" r:id="rId11"/>
    <p:sldId id="269" r:id="rId12"/>
    <p:sldId id="258" r:id="rId13"/>
    <p:sldId id="294" r:id="rId14"/>
    <p:sldId id="259" r:id="rId15"/>
    <p:sldId id="260" r:id="rId16"/>
    <p:sldId id="261" r:id="rId17"/>
    <p:sldId id="262" r:id="rId18"/>
    <p:sldId id="263" r:id="rId19"/>
    <p:sldId id="264" r:id="rId20"/>
    <p:sldId id="265" r:id="rId21"/>
    <p:sldId id="270" r:id="rId22"/>
    <p:sldId id="271" r:id="rId23"/>
    <p:sldId id="272" r:id="rId24"/>
    <p:sldId id="273" r:id="rId25"/>
    <p:sldId id="274" r:id="rId26"/>
    <p:sldId id="275" r:id="rId27"/>
    <p:sldId id="276" r:id="rId28"/>
    <p:sldId id="277" r:id="rId29"/>
    <p:sldId id="280" r:id="rId30"/>
    <p:sldId id="281" r:id="rId31"/>
    <p:sldId id="278" r:id="rId32"/>
    <p:sldId id="279" r:id="rId33"/>
    <p:sldId id="282" r:id="rId34"/>
    <p:sldId id="283" r:id="rId35"/>
    <p:sldId id="284" r:id="rId36"/>
    <p:sldId id="285" r:id="rId37"/>
    <p:sldId id="286" r:id="rId38"/>
    <p:sldId id="287" r:id="rId39"/>
    <p:sldId id="288" r:id="rId40"/>
    <p:sldId id="289" r:id="rId41"/>
    <p:sldId id="290" r:id="rId42"/>
    <p:sldId id="291" r:id="rId43"/>
    <p:sldId id="305" r:id="rId44"/>
    <p:sldId id="333" r:id="rId45"/>
    <p:sldId id="334" r:id="rId46"/>
    <p:sldId id="335" r:id="rId47"/>
    <p:sldId id="336" r:id="rId48"/>
    <p:sldId id="337" r:id="rId49"/>
    <p:sldId id="338" r:id="rId50"/>
    <p:sldId id="339" r:id="rId51"/>
    <p:sldId id="340" r:id="rId52"/>
    <p:sldId id="332" r:id="rId53"/>
    <p:sldId id="329" r:id="rId54"/>
    <p:sldId id="330" r:id="rId55"/>
    <p:sldId id="331" r:id="rId56"/>
    <p:sldId id="295" r:id="rId57"/>
    <p:sldId id="296" r:id="rId58"/>
    <p:sldId id="297" r:id="rId59"/>
    <p:sldId id="298" r:id="rId60"/>
    <p:sldId id="306"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 id="327" r:id="rId81"/>
    <p:sldId id="328" r:id="rId82"/>
    <p:sldId id="292" r:id="rId83"/>
    <p:sldId id="293"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021" autoAdjust="0"/>
    <p:restoredTop sz="94660"/>
  </p:normalViewPr>
  <p:slideViewPr>
    <p:cSldViewPr snapToGrid="0">
      <p:cViewPr varScale="1">
        <p:scale>
          <a:sx n="116" d="100"/>
          <a:sy n="116" d="100"/>
        </p:scale>
        <p:origin x="888" y="108"/>
      </p:cViewPr>
      <p:guideLst/>
    </p:cSldViewPr>
  </p:slideViewPr>
  <p:notesTextViewPr>
    <p:cViewPr>
      <p:scale>
        <a:sx n="1" d="1"/>
        <a:sy n="1" d="1"/>
      </p:scale>
      <p:origin x="0" y="0"/>
    </p:cViewPr>
  </p:notesTextViewPr>
  <p:sorterViewPr>
    <p:cViewPr>
      <p:scale>
        <a:sx n="63" d="100"/>
        <a:sy n="6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2AEB54-FFA4-4C6C-8DD8-C68A985F7D6F}" type="datetimeFigureOut">
              <a:rPr lang="en-GB" smtClean="0"/>
              <a:t>07/05/2018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C25489-7FA3-4481-9ED9-302ECECE7ECA}" type="slidenum">
              <a:rPr lang="en-GB" smtClean="0"/>
              <a:t>‹#›</a:t>
            </a:fld>
            <a:endParaRPr lang="en-GB"/>
          </a:p>
        </p:txBody>
      </p:sp>
    </p:spTree>
    <p:extLst>
      <p:ext uri="{BB962C8B-B14F-4D97-AF65-F5344CB8AC3E}">
        <p14:creationId xmlns:p14="http://schemas.microsoft.com/office/powerpoint/2010/main" val="1793050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http://www.ofsted.gov.uk/resources/reading-writing-and-communication-literacy</a:t>
            </a:r>
          </a:p>
          <a:p>
            <a:endParaRPr lang="fr-FR" dirty="0"/>
          </a:p>
        </p:txBody>
      </p:sp>
      <p:sp>
        <p:nvSpPr>
          <p:cNvPr id="4" name="Slide Number Placeholder 3"/>
          <p:cNvSpPr>
            <a:spLocks noGrp="1"/>
          </p:cNvSpPr>
          <p:nvPr>
            <p:ph type="sldNum" sz="quarter" idx="10"/>
          </p:nvPr>
        </p:nvSpPr>
        <p:spPr/>
        <p:txBody>
          <a:bodyPr/>
          <a:lstStyle/>
          <a:p>
            <a:fld id="{757CDCD3-5369-472D-8BE2-48041161667B}" type="slidenum">
              <a:rPr lang="en-GB" smtClean="0"/>
              <a:t>7</a:t>
            </a:fld>
            <a:endParaRPr lang="en-GB"/>
          </a:p>
        </p:txBody>
      </p:sp>
    </p:spTree>
    <p:extLst>
      <p:ext uri="{BB962C8B-B14F-4D97-AF65-F5344CB8AC3E}">
        <p14:creationId xmlns:p14="http://schemas.microsoft.com/office/powerpoint/2010/main" val="19381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CDA978F5-0576-4F7E-B4FA-446B977DA4E7}" type="slidenum">
              <a:rPr lang="en-GB" b="0" smtClean="0">
                <a:solidFill>
                  <a:prstClr val="black"/>
                </a:solidFill>
              </a:rPr>
              <a:pPr eaLnBrk="1" hangingPunct="1"/>
              <a:t>19</a:t>
            </a:fld>
            <a:endParaRPr lang="en-GB" b="0"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extLst>
      <p:ext uri="{BB962C8B-B14F-4D97-AF65-F5344CB8AC3E}">
        <p14:creationId xmlns:p14="http://schemas.microsoft.com/office/powerpoint/2010/main" val="239691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FDCC831F-D6F1-477E-9234-3F21516DA12F}" type="slidenum">
              <a:rPr lang="en-GB" b="0" smtClean="0">
                <a:solidFill>
                  <a:prstClr val="black"/>
                </a:solidFill>
              </a:rPr>
              <a:pPr eaLnBrk="1" hangingPunct="1"/>
              <a:t>20</a:t>
            </a:fld>
            <a:endParaRPr lang="en-GB" b="0" smtClean="0">
              <a:solidFill>
                <a:prstClr val="black"/>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extLst>
      <p:ext uri="{BB962C8B-B14F-4D97-AF65-F5344CB8AC3E}">
        <p14:creationId xmlns:p14="http://schemas.microsoft.com/office/powerpoint/2010/main" val="2551903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81CC0B8-D331-49EC-B4F7-175FA257BE75}" type="slidenum">
              <a:rPr lang="en-GB" b="0" smtClean="0">
                <a:solidFill>
                  <a:prstClr val="black"/>
                </a:solidFill>
              </a:rPr>
              <a:pPr eaLnBrk="1" hangingPunct="1"/>
              <a:t>21</a:t>
            </a:fld>
            <a:endParaRPr lang="en-GB" b="0" smtClean="0">
              <a:solidFill>
                <a:prstClr val="black"/>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extLst>
      <p:ext uri="{BB962C8B-B14F-4D97-AF65-F5344CB8AC3E}">
        <p14:creationId xmlns:p14="http://schemas.microsoft.com/office/powerpoint/2010/main" val="3270114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Activities that promote</a:t>
            </a:r>
            <a:r>
              <a:rPr lang="en-GB" baseline="0" dirty="0" smtClean="0"/>
              <a:t> active learning of vocabulary – e.g. Speed-dating</a:t>
            </a:r>
            <a:endParaRPr lang="fr-FR" dirty="0"/>
          </a:p>
        </p:txBody>
      </p:sp>
      <p:sp>
        <p:nvSpPr>
          <p:cNvPr id="4" name="Slide Number Placeholder 3"/>
          <p:cNvSpPr>
            <a:spLocks noGrp="1"/>
          </p:cNvSpPr>
          <p:nvPr>
            <p:ph type="sldNum" sz="quarter" idx="10"/>
          </p:nvPr>
        </p:nvSpPr>
        <p:spPr/>
        <p:txBody>
          <a:bodyPr/>
          <a:lstStyle/>
          <a:p>
            <a:fld id="{757CDCD3-5369-472D-8BE2-48041161667B}" type="slidenum">
              <a:rPr lang="en-GB" smtClean="0"/>
              <a:t>22</a:t>
            </a:fld>
            <a:endParaRPr lang="en-GB"/>
          </a:p>
        </p:txBody>
      </p:sp>
    </p:spTree>
    <p:extLst>
      <p:ext uri="{BB962C8B-B14F-4D97-AF65-F5344CB8AC3E}">
        <p14:creationId xmlns:p14="http://schemas.microsoft.com/office/powerpoint/2010/main" val="1158204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model and teach dictionary and other reference skills that transfer</a:t>
            </a:r>
            <a:r>
              <a:rPr lang="en-GB" baseline="0" dirty="0" smtClean="0"/>
              <a:t> directly to other subjects and contribute directly to literacy.  </a:t>
            </a:r>
            <a:br>
              <a:rPr lang="en-GB" baseline="0" dirty="0" smtClean="0"/>
            </a:br>
            <a:r>
              <a:rPr lang="en-GB" baseline="0" dirty="0" smtClean="0"/>
              <a:t>The fact that we demonstrate the importance of accuracy and of checking spelling / meaning is significantly different to work done in most other subjects currently (although this is set to change as a result of the new Ofsted  framework)</a:t>
            </a:r>
          </a:p>
          <a:p>
            <a:endParaRPr lang="en-GB" baseline="0" dirty="0" smtClean="0"/>
          </a:p>
          <a:p>
            <a:r>
              <a:rPr lang="en-GB" baseline="0" dirty="0" smtClean="0"/>
              <a:t>1.  We focus in Y7 on knowing when you need a dictionary and when you don’t</a:t>
            </a:r>
            <a:br>
              <a:rPr lang="en-GB" baseline="0" dirty="0" smtClean="0"/>
            </a:br>
            <a:r>
              <a:rPr lang="en-GB" baseline="0" dirty="0" smtClean="0"/>
              <a:t>2.  We practise using dictionaries with confidence and with some speed</a:t>
            </a:r>
            <a:br>
              <a:rPr lang="en-GB" baseline="0" dirty="0" smtClean="0"/>
            </a:br>
            <a:r>
              <a:rPr lang="en-GB" baseline="0" dirty="0" smtClean="0"/>
              <a:t>3.  In languages we work on the 80:20 principle – in written work we want to see an accurate </a:t>
            </a:r>
            <a:r>
              <a:rPr lang="en-GB" baseline="0" dirty="0" err="1" smtClean="0"/>
              <a:t>adapation</a:t>
            </a:r>
            <a:r>
              <a:rPr lang="en-GB" baseline="0" dirty="0" smtClean="0"/>
              <a:t> of language learnt in the lesson to represent 80% work and 20% can be independently researched</a:t>
            </a:r>
            <a:br>
              <a:rPr lang="en-GB" baseline="0" dirty="0" smtClean="0"/>
            </a:br>
            <a:r>
              <a:rPr lang="en-GB" baseline="0" dirty="0" smtClean="0"/>
              <a:t>4.  We teach students how to use verb tables – online www.verbix.com </a:t>
            </a:r>
            <a:br>
              <a:rPr lang="en-GB" baseline="0" dirty="0" smtClean="0"/>
            </a:br>
            <a:r>
              <a:rPr lang="en-GB" baseline="0" dirty="0" smtClean="0"/>
              <a:t>5.  We model different levels of writing – and give specific guidance on how to enhance work, which always includes the following elements:</a:t>
            </a:r>
            <a:br>
              <a:rPr lang="en-GB" baseline="0" dirty="0" smtClean="0"/>
            </a:br>
            <a:r>
              <a:rPr lang="en-GB" baseline="0" dirty="0" smtClean="0"/>
              <a:t>a.  longer sentences</a:t>
            </a:r>
            <a:br>
              <a:rPr lang="en-GB" baseline="0" dirty="0" smtClean="0"/>
            </a:br>
            <a:r>
              <a:rPr lang="en-GB" baseline="0" dirty="0" smtClean="0"/>
              <a:t>b.  varying the subject</a:t>
            </a:r>
            <a:br>
              <a:rPr lang="en-GB" baseline="0" dirty="0" smtClean="0"/>
            </a:br>
            <a:r>
              <a:rPr lang="en-GB" baseline="0" dirty="0" smtClean="0"/>
              <a:t>c.  varying the sentence beginnings</a:t>
            </a:r>
            <a:br>
              <a:rPr lang="en-GB" baseline="0" dirty="0" smtClean="0"/>
            </a:br>
            <a:r>
              <a:rPr lang="en-GB" baseline="0" dirty="0" smtClean="0"/>
              <a:t>d.  complex sentences e.g. past /present comparison</a:t>
            </a:r>
            <a:br>
              <a:rPr lang="en-GB" baseline="0" dirty="0" smtClean="0"/>
            </a:br>
            <a:r>
              <a:rPr lang="en-GB" baseline="0" dirty="0" smtClean="0"/>
              <a:t>e.  good use of a </a:t>
            </a:r>
            <a:r>
              <a:rPr lang="en-GB" baseline="0" dirty="0" err="1" smtClean="0"/>
              <a:t>variey</a:t>
            </a:r>
            <a:r>
              <a:rPr lang="en-GB" baseline="0" dirty="0" smtClean="0"/>
              <a:t> of tenses</a:t>
            </a:r>
            <a:br>
              <a:rPr lang="en-GB" baseline="0" dirty="0" smtClean="0"/>
            </a:br>
            <a:r>
              <a:rPr lang="en-GB" baseline="0" dirty="0" smtClean="0"/>
              <a:t>f.  use of interesting vocabulary / adjectives / verbs</a:t>
            </a:r>
            <a:endParaRPr lang="fr-FR" dirty="0"/>
          </a:p>
        </p:txBody>
      </p:sp>
      <p:sp>
        <p:nvSpPr>
          <p:cNvPr id="4" name="Slide Number Placeholder 3"/>
          <p:cNvSpPr>
            <a:spLocks noGrp="1"/>
          </p:cNvSpPr>
          <p:nvPr>
            <p:ph type="sldNum" sz="quarter" idx="10"/>
          </p:nvPr>
        </p:nvSpPr>
        <p:spPr/>
        <p:txBody>
          <a:bodyPr/>
          <a:lstStyle/>
          <a:p>
            <a:fld id="{757CDCD3-5369-472D-8BE2-48041161667B}" type="slidenum">
              <a:rPr lang="en-GB" smtClean="0"/>
              <a:t>25</a:t>
            </a:fld>
            <a:endParaRPr lang="en-GB"/>
          </a:p>
        </p:txBody>
      </p:sp>
    </p:spTree>
    <p:extLst>
      <p:ext uri="{BB962C8B-B14F-4D97-AF65-F5344CB8AC3E}">
        <p14:creationId xmlns:p14="http://schemas.microsoft.com/office/powerpoint/2010/main" val="3636046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Organise these Olympic</a:t>
            </a:r>
            <a:r>
              <a:rPr lang="en-GB" baseline="0" dirty="0" smtClean="0"/>
              <a:t> sports in alphabetical order. Answers appear on the right hand side with the important letters highlighted in yellow.</a:t>
            </a:r>
            <a:endParaRPr lang="en-GB" dirty="0"/>
          </a:p>
        </p:txBody>
      </p:sp>
      <p:sp>
        <p:nvSpPr>
          <p:cNvPr id="4" name="Slide Number Placeholder 3"/>
          <p:cNvSpPr>
            <a:spLocks noGrp="1"/>
          </p:cNvSpPr>
          <p:nvPr>
            <p:ph type="sldNum" sz="quarter" idx="10"/>
          </p:nvPr>
        </p:nvSpPr>
        <p:spPr/>
        <p:txBody>
          <a:bodyPr/>
          <a:lstStyle/>
          <a:p>
            <a:fld id="{2FAC20BF-C186-481E-96D0-A966025D3224}"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3301307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are going to use an English-Spanish dictionary to look for vocabulary in Spanish.</a:t>
            </a:r>
          </a:p>
          <a:p>
            <a:r>
              <a:rPr lang="en-GB" dirty="0" smtClean="0"/>
              <a:t>It’s possible to use a traditional</a:t>
            </a:r>
            <a:r>
              <a:rPr lang="en-GB" baseline="0" dirty="0" smtClean="0"/>
              <a:t> dictionary or an online dictionary.</a:t>
            </a:r>
            <a:endParaRPr lang="en-GB" dirty="0"/>
          </a:p>
        </p:txBody>
      </p:sp>
      <p:sp>
        <p:nvSpPr>
          <p:cNvPr id="4" name="Slide Number Placeholder 3"/>
          <p:cNvSpPr>
            <a:spLocks noGrp="1"/>
          </p:cNvSpPr>
          <p:nvPr>
            <p:ph type="sldNum" sz="quarter" idx="10"/>
          </p:nvPr>
        </p:nvSpPr>
        <p:spPr/>
        <p:txBody>
          <a:bodyPr/>
          <a:lstStyle/>
          <a:p>
            <a:fld id="{2FAC20BF-C186-481E-96D0-A966025D3224}"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1097634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online dictionary is free and fast.</a:t>
            </a:r>
            <a:endParaRPr lang="en-GB" dirty="0"/>
          </a:p>
        </p:txBody>
      </p:sp>
      <p:sp>
        <p:nvSpPr>
          <p:cNvPr id="4" name="Slide Number Placeholder 3"/>
          <p:cNvSpPr>
            <a:spLocks noGrp="1"/>
          </p:cNvSpPr>
          <p:nvPr>
            <p:ph type="sldNum" sz="quarter" idx="10"/>
          </p:nvPr>
        </p:nvSpPr>
        <p:spPr/>
        <p:txBody>
          <a:bodyPr/>
          <a:lstStyle/>
          <a:p>
            <a:fld id="{2FAC20BF-C186-481E-96D0-A966025D3224}"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3500842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It’s possible to look for Spanish</a:t>
            </a:r>
            <a:r>
              <a:rPr lang="en-GB" baseline="0" dirty="0" smtClean="0"/>
              <a:t> or English vocabulary.</a:t>
            </a:r>
            <a:endParaRPr lang="en-GB" dirty="0"/>
          </a:p>
        </p:txBody>
      </p:sp>
      <p:sp>
        <p:nvSpPr>
          <p:cNvPr id="4" name="Slide Number Placeholder 3"/>
          <p:cNvSpPr>
            <a:spLocks noGrp="1"/>
          </p:cNvSpPr>
          <p:nvPr>
            <p:ph type="sldNum" sz="quarter" idx="10"/>
          </p:nvPr>
        </p:nvSpPr>
        <p:spPr/>
        <p:txBody>
          <a:bodyPr/>
          <a:lstStyle/>
          <a:p>
            <a:fld id="{2FAC20BF-C186-481E-96D0-A966025D3224}"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3123291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shows where</a:t>
            </a:r>
            <a:r>
              <a:rPr lang="en-GB" baseline="0" dirty="0" smtClean="0"/>
              <a:t> the translation is to be found</a:t>
            </a:r>
            <a:r>
              <a:rPr lang="en-GB" dirty="0" smtClean="0"/>
              <a:t> if you type ‘Sport’ into the ‘English-Spanish’ menu.</a:t>
            </a:r>
            <a:r>
              <a:rPr lang="en-GB" baseline="0" dirty="0" smtClean="0"/>
              <a:t> The gender is also indicated. </a:t>
            </a:r>
          </a:p>
          <a:p>
            <a:r>
              <a:rPr lang="en-GB" baseline="0" dirty="0" smtClean="0"/>
              <a:t>It is easy to note that the word is singular as it doesn’t end in an ‘s’ in Spanish.</a:t>
            </a:r>
          </a:p>
          <a:p>
            <a:r>
              <a:rPr lang="en-GB" baseline="0" dirty="0" smtClean="0"/>
              <a:t>Click on the icon (bottom left) and the hyperlink will take you to the live page on the internet.</a:t>
            </a:r>
            <a:endParaRPr lang="en-GB" dirty="0"/>
          </a:p>
        </p:txBody>
      </p:sp>
      <p:sp>
        <p:nvSpPr>
          <p:cNvPr id="4" name="Slide Number Placeholder 3"/>
          <p:cNvSpPr>
            <a:spLocks noGrp="1"/>
          </p:cNvSpPr>
          <p:nvPr>
            <p:ph type="sldNum" sz="quarter" idx="10"/>
          </p:nvPr>
        </p:nvSpPr>
        <p:spPr/>
        <p:txBody>
          <a:bodyPr/>
          <a:lstStyle/>
          <a:p>
            <a:fld id="{2FAC20BF-C186-481E-96D0-A966025D3224}"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1214379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Particular focus on EAL students but</a:t>
            </a:r>
            <a:r>
              <a:rPr lang="en-GB" baseline="0" dirty="0" smtClean="0"/>
              <a:t> not exclusively on those who are still acquiring English.  We have many students whose English would not mark them out as different (they have worked hard often to make this the case).  Parents are keen for their children not to be seen as different academically (i.e. not get into the top sets) and sometimes deliberately don’t mention that they speak another language at home.  I think there is an issue there for us.  The key messages that a languages </a:t>
            </a:r>
            <a:r>
              <a:rPr lang="en-GB" baseline="0" dirty="0" err="1" smtClean="0"/>
              <a:t>dept</a:t>
            </a:r>
            <a:r>
              <a:rPr lang="en-GB" baseline="0" dirty="0" smtClean="0"/>
              <a:t> (and the whole school) can give is that we want to recognise other languages of heritage as important, for several reasons.  They are important for identity, for the self-esteem of the learner, so that they don’t feel they are a different person at home and at school because of the language which is bound up with culture etc.. We also want to be clear that we recognise language knowledge as talent, whichever language it is.  We can make this clear in big ways and small ways.  Finally, we need to remember how significant names are and ensure that we pronounce them correctly.  If a student has his/her name pronounced wrongly by 13 teachers every week for 5 years, I’m not sure what message this sends.  As linguists we can make this something we do explicitly – showing our interest in different names and making sure we get them right.</a:t>
            </a:r>
            <a:endParaRPr lang="fr-FR" dirty="0"/>
          </a:p>
        </p:txBody>
      </p:sp>
      <p:sp>
        <p:nvSpPr>
          <p:cNvPr id="4" name="Slide Number Placeholder 3"/>
          <p:cNvSpPr>
            <a:spLocks noGrp="1"/>
          </p:cNvSpPr>
          <p:nvPr>
            <p:ph type="sldNum" sz="quarter" idx="10"/>
          </p:nvPr>
        </p:nvSpPr>
        <p:spPr/>
        <p:txBody>
          <a:bodyPr/>
          <a:lstStyle/>
          <a:p>
            <a:fld id="{757CDCD3-5369-472D-8BE2-48041161667B}"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030056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a:t>
            </a:r>
            <a:r>
              <a:rPr lang="en-GB" baseline="0" dirty="0" smtClean="0"/>
              <a:t> do you pronounce the Spanish vocabulary?</a:t>
            </a:r>
          </a:p>
          <a:p>
            <a:r>
              <a:rPr lang="en-GB" baseline="0" dirty="0" smtClean="0"/>
              <a:t>Use the phonetics! But if it’s necessary, click here… to check.</a:t>
            </a:r>
          </a:p>
          <a:p>
            <a:r>
              <a:rPr lang="en-GB" baseline="0" dirty="0" smtClean="0"/>
              <a:t>I have circled in red what you would click on to hear the word pronounced. </a:t>
            </a:r>
          </a:p>
          <a:p>
            <a:r>
              <a:rPr lang="en-GB" baseline="0" dirty="0" smtClean="0"/>
              <a:t>Once again, clicking on the icon will take you to the live web page so that you can hear the audio.</a:t>
            </a:r>
            <a:endParaRPr lang="en-GB" dirty="0"/>
          </a:p>
        </p:txBody>
      </p:sp>
      <p:sp>
        <p:nvSpPr>
          <p:cNvPr id="4" name="Slide Number Placeholder 3"/>
          <p:cNvSpPr>
            <a:spLocks noGrp="1"/>
          </p:cNvSpPr>
          <p:nvPr>
            <p:ph type="sldNum" sz="quarter" idx="10"/>
          </p:nvPr>
        </p:nvSpPr>
        <p:spPr/>
        <p:txBody>
          <a:bodyPr/>
          <a:lstStyle/>
          <a:p>
            <a:fld id="{2FAC20BF-C186-481E-96D0-A966025D3224}"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659253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Look for these</a:t>
            </a:r>
            <a:r>
              <a:rPr lang="en-GB" baseline="0" dirty="0" smtClean="0"/>
              <a:t> sports in an dictionary!</a:t>
            </a:r>
          </a:p>
          <a:p>
            <a:r>
              <a:rPr lang="en-GB" baseline="0" dirty="0" smtClean="0"/>
              <a:t>Teachers may choose to ask pupils to do this on computers using an online dictionary or using a paper dictionary. Hopefully the translations will still be the same!</a:t>
            </a:r>
            <a:endParaRPr lang="en-GB" dirty="0" smtClean="0"/>
          </a:p>
          <a:p>
            <a:r>
              <a:rPr lang="en-GB" dirty="0" smtClean="0"/>
              <a:t>There is an</a:t>
            </a:r>
            <a:r>
              <a:rPr lang="en-GB" baseline="0" dirty="0" smtClean="0"/>
              <a:t> accompanying</a:t>
            </a:r>
            <a:r>
              <a:rPr lang="en-GB" dirty="0" smtClean="0"/>
              <a:t> word document that can be copied for pupils</a:t>
            </a:r>
            <a:r>
              <a:rPr lang="en-GB" baseline="0" dirty="0" smtClean="0"/>
              <a:t> so that they can write straight onto it. </a:t>
            </a:r>
          </a:p>
          <a:p>
            <a:r>
              <a:rPr lang="en-GB" baseline="0" dirty="0" smtClean="0"/>
              <a:t>I realised that there are a lot of sports in this list so maybe it would be an idea to put pupils into groups (divide &amp; conquer) or to get pupils to look up their favourite 10 sports from the list. Translations follow on the next 3 slides.</a:t>
            </a:r>
            <a:endParaRPr lang="en-GB" dirty="0"/>
          </a:p>
        </p:txBody>
      </p:sp>
      <p:sp>
        <p:nvSpPr>
          <p:cNvPr id="4" name="Slide Number Placeholder 3"/>
          <p:cNvSpPr>
            <a:spLocks noGrp="1"/>
          </p:cNvSpPr>
          <p:nvPr>
            <p:ph type="sldNum" sz="quarter" idx="10"/>
          </p:nvPr>
        </p:nvSpPr>
        <p:spPr/>
        <p:txBody>
          <a:bodyPr/>
          <a:lstStyle/>
          <a:p>
            <a:fld id="{2FAC20BF-C186-481E-96D0-A966025D3224}"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811628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Click to reveal, in order, the translation and the number/gender. Ask pupils to pronounce accurately. </a:t>
            </a:r>
          </a:p>
          <a:p>
            <a:r>
              <a:rPr lang="en-GB" dirty="0" smtClean="0"/>
              <a:t>Predict which</a:t>
            </a:r>
            <a:r>
              <a:rPr lang="en-GB" baseline="0" dirty="0" smtClean="0"/>
              <a:t> words they may struggle with and practise these sounds in advance? Alternatively, highlight problem areas and focus on them as they arise.</a:t>
            </a:r>
            <a:endParaRPr lang="en-GB" dirty="0"/>
          </a:p>
        </p:txBody>
      </p:sp>
      <p:sp>
        <p:nvSpPr>
          <p:cNvPr id="4" name="Slide Number Placeholder 3"/>
          <p:cNvSpPr>
            <a:spLocks noGrp="1"/>
          </p:cNvSpPr>
          <p:nvPr>
            <p:ph type="sldNum" sz="quarter" idx="10"/>
          </p:nvPr>
        </p:nvSpPr>
        <p:spPr/>
        <p:txBody>
          <a:bodyPr/>
          <a:lstStyle/>
          <a:p>
            <a:fld id="{2FAC20BF-C186-481E-96D0-A966025D3224}" type="slidenum">
              <a:rPr lang="en-GB" smtClean="0">
                <a:solidFill>
                  <a:prstClr val="black"/>
                </a:solidFill>
              </a:rPr>
              <a:pPr/>
              <a:t>34</a:t>
            </a:fld>
            <a:endParaRPr lang="en-GB">
              <a:solidFill>
                <a:prstClr val="black"/>
              </a:solidFill>
            </a:endParaRPr>
          </a:p>
        </p:txBody>
      </p:sp>
    </p:spTree>
    <p:extLst>
      <p:ext uri="{BB962C8B-B14F-4D97-AF65-F5344CB8AC3E}">
        <p14:creationId xmlns:p14="http://schemas.microsoft.com/office/powerpoint/2010/main" val="162162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children’s rhyme (comptine in French). It introduces some interesting verbs, all of which, incidentally, are regular</a:t>
            </a:r>
            <a:r>
              <a:rPr lang="en-GB" baseline="0" dirty="0" smtClean="0"/>
              <a:t> verbs. </a:t>
            </a:r>
          </a:p>
          <a:p>
            <a:r>
              <a:rPr lang="en-GB" baseline="0" dirty="0" smtClean="0"/>
              <a:t>It also practises onomatopoeia as the words are the normal representations of sounds linked to the verbs. Would children be able to tell you what sounds English children make? Introducing finger rhymes like this in Year 3 (or even earlier) allows children very quickly to experience the intonation patterns of the language and to speak at length. They will be very proud of their prowess, and so will their parents. Younger children could also explore how we would represent the hand movements in paint, as these children from Sunderland did. I am sure you can really see the verbs in the pictures.</a:t>
            </a:r>
          </a:p>
          <a:p>
            <a:endParaRPr lang="en-GB" baseline="0" dirty="0" smtClean="0"/>
          </a:p>
          <a:p>
            <a:r>
              <a:rPr lang="en-GB" baseline="0" dirty="0" smtClean="0"/>
              <a:t>Which aspects of the </a:t>
            </a:r>
            <a:r>
              <a:rPr lang="en-GB" baseline="0" dirty="0" err="1" smtClean="0"/>
              <a:t>PoS</a:t>
            </a:r>
            <a:r>
              <a:rPr lang="en-GB" baseline="0" dirty="0" smtClean="0"/>
              <a:t> does engagement with songs, rhymes and poems address?</a:t>
            </a:r>
            <a:br>
              <a:rPr lang="en-GB" baseline="0" dirty="0" smtClean="0"/>
            </a:br>
            <a:r>
              <a:rPr lang="en-GB" baseline="0" dirty="0" smtClean="0"/>
              <a:t>Can teachers suggest any further ways to work with songs, rhymes and poems that address different aspects of the </a:t>
            </a:r>
            <a:r>
              <a:rPr lang="en-GB" baseline="0" dirty="0" err="1" smtClean="0"/>
              <a:t>PoS</a:t>
            </a:r>
            <a:r>
              <a:rPr lang="en-GB" baseline="0" dirty="0" smtClean="0"/>
              <a:t>?</a:t>
            </a:r>
            <a:br>
              <a:rPr lang="en-GB" baseline="0" dirty="0" smtClean="0"/>
            </a:br>
            <a:r>
              <a:rPr lang="en-GB" baseline="0" dirty="0" smtClean="0"/>
              <a:t>NB: Depending on the group, there may be useful time to spend here, sharing ideas for other specific resources.  (5-10 </a:t>
            </a:r>
            <a:r>
              <a:rPr lang="en-GB" baseline="0" dirty="0" err="1" smtClean="0"/>
              <a:t>mins</a:t>
            </a:r>
            <a:r>
              <a:rPr lang="en-GB" baseline="0" dirty="0" smtClean="0"/>
              <a:t>, depending)</a:t>
            </a:r>
          </a:p>
        </p:txBody>
      </p:sp>
      <p:sp>
        <p:nvSpPr>
          <p:cNvPr id="4" name="Slide Number Placeholder 3"/>
          <p:cNvSpPr>
            <a:spLocks noGrp="1"/>
          </p:cNvSpPr>
          <p:nvPr>
            <p:ph type="sldNum" sz="quarter" idx="10"/>
          </p:nvPr>
        </p:nvSpPr>
        <p:spPr/>
        <p:txBody>
          <a:bodyPr/>
          <a:lstStyle/>
          <a:p>
            <a:fld id="{71960F84-7F45-4A5B-8BBC-2A086C42BC17}" type="slidenum">
              <a:rPr lang="en-GB" smtClean="0">
                <a:solidFill>
                  <a:prstClr val="black"/>
                </a:solidFill>
              </a:rPr>
              <a:pPr/>
              <a:t>38</a:t>
            </a:fld>
            <a:endParaRPr lang="en-GB" dirty="0">
              <a:solidFill>
                <a:prstClr val="black"/>
              </a:solidFill>
            </a:endParaRPr>
          </a:p>
        </p:txBody>
      </p:sp>
    </p:spTree>
    <p:extLst>
      <p:ext uri="{BB962C8B-B14F-4D97-AF65-F5344CB8AC3E}">
        <p14:creationId xmlns:p14="http://schemas.microsoft.com/office/powerpoint/2010/main" val="4142897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Children also experience onomatopoeic representations of sounds linked to the verbs. Would children be able to tell you what sounds English children would make for the same verbs? Introducing finger rhymes like this in Year 3 (or even earlier) allows children very quickly to experience the intonation patterns of the language and to speak at length. They will be very proud of their prowess, and so will their parents. Younger children could also explore how we would represent the hand movements in paint, as these children from Sunderland did. I am sure you can really see the verbs in the pictures. We should always use gesture to help convey meaning, rather than symbolically. When using symbols to help children remember words, it is important to be consistent and that a gesture convey the idea of the word. For example, how would you gesture a house? Rain? A chair? </a:t>
            </a:r>
            <a:endParaRPr lang="en-GB" dirty="0" smtClean="0"/>
          </a:p>
        </p:txBody>
      </p:sp>
      <p:sp>
        <p:nvSpPr>
          <p:cNvPr id="4" name="Slide Number Placeholder 3"/>
          <p:cNvSpPr>
            <a:spLocks noGrp="1"/>
          </p:cNvSpPr>
          <p:nvPr>
            <p:ph type="sldNum" sz="quarter" idx="10"/>
          </p:nvPr>
        </p:nvSpPr>
        <p:spPr/>
        <p:txBody>
          <a:bodyPr/>
          <a:lstStyle/>
          <a:p>
            <a:fld id="{71960F84-7F45-4A5B-8BBC-2A086C42BC17}" type="slidenum">
              <a:rPr lang="en-GB" smtClean="0">
                <a:solidFill>
                  <a:prstClr val="black"/>
                </a:solidFill>
              </a:rPr>
              <a:pPr/>
              <a:t>39</a:t>
            </a:fld>
            <a:endParaRPr lang="en-GB" dirty="0">
              <a:solidFill>
                <a:prstClr val="black"/>
              </a:solidFill>
            </a:endParaRPr>
          </a:p>
        </p:txBody>
      </p:sp>
    </p:spTree>
    <p:extLst>
      <p:ext uri="{BB962C8B-B14F-4D97-AF65-F5344CB8AC3E}">
        <p14:creationId xmlns:p14="http://schemas.microsoft.com/office/powerpoint/2010/main" val="1425251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080FA8-FE36-044C-BFF0-60C73CAAF11E}"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724892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960F84-7F45-4A5B-8BBC-2A086C42BC17}" type="slidenum">
              <a:rPr lang="en-GB" smtClean="0">
                <a:solidFill>
                  <a:prstClr val="black"/>
                </a:solidFill>
              </a:rPr>
              <a:pPr/>
              <a:t>41</a:t>
            </a:fld>
            <a:endParaRPr lang="en-GB" dirty="0">
              <a:solidFill>
                <a:prstClr val="black"/>
              </a:solidFill>
            </a:endParaRPr>
          </a:p>
        </p:txBody>
      </p:sp>
    </p:spTree>
    <p:extLst>
      <p:ext uri="{BB962C8B-B14F-4D97-AF65-F5344CB8AC3E}">
        <p14:creationId xmlns:p14="http://schemas.microsoft.com/office/powerpoint/2010/main" val="3647903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960F84-7F45-4A5B-8BBC-2A086C42BC17}" type="slidenum">
              <a:rPr lang="en-GB" smtClean="0">
                <a:solidFill>
                  <a:prstClr val="black"/>
                </a:solidFill>
              </a:rPr>
              <a:pPr/>
              <a:t>42</a:t>
            </a:fld>
            <a:endParaRPr lang="en-GB" dirty="0">
              <a:solidFill>
                <a:prstClr val="black"/>
              </a:solidFill>
            </a:endParaRPr>
          </a:p>
        </p:txBody>
      </p:sp>
    </p:spTree>
    <p:extLst>
      <p:ext uri="{BB962C8B-B14F-4D97-AF65-F5344CB8AC3E}">
        <p14:creationId xmlns:p14="http://schemas.microsoft.com/office/powerpoint/2010/main" val="10780830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960F84-7F45-4A5B-8BBC-2A086C42BC17}" type="slidenum">
              <a:rPr lang="en-GB" smtClean="0">
                <a:solidFill>
                  <a:prstClr val="black"/>
                </a:solidFill>
              </a:rPr>
              <a:pPr/>
              <a:t>43</a:t>
            </a:fld>
            <a:endParaRPr lang="en-GB" dirty="0">
              <a:solidFill>
                <a:prstClr val="black"/>
              </a:solidFill>
            </a:endParaRPr>
          </a:p>
        </p:txBody>
      </p:sp>
    </p:spTree>
    <p:extLst>
      <p:ext uri="{BB962C8B-B14F-4D97-AF65-F5344CB8AC3E}">
        <p14:creationId xmlns:p14="http://schemas.microsoft.com/office/powerpoint/2010/main" val="1697336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080FA8-FE36-044C-BFF0-60C73CAAF11E}"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4074706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Getting to know your class in Y7 – using the time when students are new</a:t>
            </a:r>
            <a:r>
              <a:rPr lang="en-GB" baseline="0" dirty="0" smtClean="0"/>
              <a:t> to you to find out about their language heritage.  The information they give you here can be used then to call on their expertise when you learn </a:t>
            </a:r>
            <a:r>
              <a:rPr lang="en-GB" baseline="0" dirty="0" err="1" smtClean="0"/>
              <a:t>Fr,Sp,Gm</a:t>
            </a:r>
            <a:r>
              <a:rPr lang="en-GB" baseline="0" dirty="0" smtClean="0"/>
              <a:t> etc.. to ask for similarities and differences.</a:t>
            </a:r>
            <a:endParaRPr lang="fr-FR" dirty="0"/>
          </a:p>
        </p:txBody>
      </p:sp>
      <p:sp>
        <p:nvSpPr>
          <p:cNvPr id="4" name="Slide Number Placeholder 3"/>
          <p:cNvSpPr>
            <a:spLocks noGrp="1"/>
          </p:cNvSpPr>
          <p:nvPr>
            <p:ph type="sldNum" sz="quarter" idx="10"/>
          </p:nvPr>
        </p:nvSpPr>
        <p:spPr/>
        <p:txBody>
          <a:bodyPr/>
          <a:lstStyle/>
          <a:p>
            <a:fld id="{757CDCD3-5369-472D-8BE2-48041161667B}"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5833158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the hand is a good way of helping children to remember a sequence of phrases.</a:t>
            </a:r>
            <a:r>
              <a:rPr lang="en-GB" baseline="0" dirty="0" smtClean="0"/>
              <a:t> Finger rhymes are common in most languages. Have you considered that the very act of painting is a form of gesture?</a:t>
            </a:r>
            <a:endParaRPr lang="en-GB" dirty="0"/>
          </a:p>
        </p:txBody>
      </p:sp>
      <p:sp>
        <p:nvSpPr>
          <p:cNvPr id="4" name="Slide Number Placeholder 3"/>
          <p:cNvSpPr>
            <a:spLocks noGrp="1"/>
          </p:cNvSpPr>
          <p:nvPr>
            <p:ph type="sldNum" sz="quarter" idx="10"/>
          </p:nvPr>
        </p:nvSpPr>
        <p:spPr/>
        <p:txBody>
          <a:bodyPr/>
          <a:lstStyle/>
          <a:p>
            <a:fld id="{71960F84-7F45-4A5B-8BBC-2A086C42BC17}" type="slidenum">
              <a:rPr lang="en-GB" smtClean="0">
                <a:solidFill>
                  <a:prstClr val="black"/>
                </a:solidFill>
              </a:rPr>
              <a:pPr/>
              <a:t>45</a:t>
            </a:fld>
            <a:endParaRPr lang="en-GB" dirty="0">
              <a:solidFill>
                <a:prstClr val="black"/>
              </a:solidFill>
            </a:endParaRPr>
          </a:p>
        </p:txBody>
      </p:sp>
    </p:spTree>
    <p:extLst>
      <p:ext uri="{BB962C8B-B14F-4D97-AF65-F5344CB8AC3E}">
        <p14:creationId xmlns:p14="http://schemas.microsoft.com/office/powerpoint/2010/main" val="5313658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Let’s start with an example</a:t>
            </a:r>
            <a:r>
              <a:rPr lang="en-GB" baseline="0" dirty="0" smtClean="0"/>
              <a:t> of a straightforward story text.</a:t>
            </a:r>
            <a:r>
              <a:rPr lang="en-GB" dirty="0" smtClean="0"/>
              <a:t/>
            </a:r>
            <a:br>
              <a:rPr lang="en-GB" dirty="0" smtClean="0"/>
            </a:br>
            <a:r>
              <a:rPr lang="en-GB" dirty="0" smtClean="0"/>
              <a:t>It</a:t>
            </a:r>
            <a:r>
              <a:rPr lang="en-GB" baseline="0" dirty="0" smtClean="0"/>
              <a:t> is really helpful to have the lines of text numbered as we shall see.</a:t>
            </a:r>
            <a:endParaRPr lang="en-GB" dirty="0"/>
          </a:p>
        </p:txBody>
      </p:sp>
      <p:sp>
        <p:nvSpPr>
          <p:cNvPr id="4" name="Slide Number Placeholder 3"/>
          <p:cNvSpPr>
            <a:spLocks noGrp="1"/>
          </p:cNvSpPr>
          <p:nvPr>
            <p:ph type="sldNum" sz="quarter" idx="10"/>
          </p:nvPr>
        </p:nvSpPr>
        <p:spPr/>
        <p:txBody>
          <a:bodyPr/>
          <a:lstStyle/>
          <a:p>
            <a:fld id="{D97D7DA0-0D77-4ECC-B024-9818AB726D6B}" type="slidenum">
              <a:rPr lang="en-GB" smtClean="0">
                <a:solidFill>
                  <a:prstClr val="black"/>
                </a:solidFill>
              </a:rPr>
              <a:pPr/>
              <a:t>46</a:t>
            </a:fld>
            <a:endParaRPr lang="en-GB">
              <a:solidFill>
                <a:prstClr val="black"/>
              </a:solidFill>
            </a:endParaRPr>
          </a:p>
        </p:txBody>
      </p:sp>
    </p:spTree>
    <p:extLst>
      <p:ext uri="{BB962C8B-B14F-4D97-AF65-F5344CB8AC3E}">
        <p14:creationId xmlns:p14="http://schemas.microsoft.com/office/powerpoint/2010/main" val="10043246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7D7DA0-0D77-4ECC-B024-9818AB726D6B}" type="slidenum">
              <a:rPr lang="en-GB" smtClean="0">
                <a:solidFill>
                  <a:prstClr val="black"/>
                </a:solidFill>
              </a:rPr>
              <a:pPr/>
              <a:t>47</a:t>
            </a:fld>
            <a:endParaRPr lang="en-GB">
              <a:solidFill>
                <a:prstClr val="black"/>
              </a:solidFill>
            </a:endParaRPr>
          </a:p>
        </p:txBody>
      </p:sp>
    </p:spTree>
    <p:extLst>
      <p:ext uri="{BB962C8B-B14F-4D97-AF65-F5344CB8AC3E}">
        <p14:creationId xmlns:p14="http://schemas.microsoft.com/office/powerpoint/2010/main" val="15663414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2BB5C-1A1C-4511-9617-A7B99DF4A94D}" type="slidenum">
              <a:rPr lang="en-GB"/>
              <a:pPr/>
              <a:t>55</a:t>
            </a:fld>
            <a:endParaRPr lang="en-GB"/>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26890998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5CA0AB-CE96-4BC0-9EB0-E7010E76E378}" type="slidenum">
              <a:rPr lang="en-GB"/>
              <a:pPr/>
              <a:t>56</a:t>
            </a:fld>
            <a:endParaRPr lang="en-GB"/>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3215428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B8F8F6-A84E-4945-9553-D0BDA74112F2}" type="slidenum">
              <a:rPr lang="en-GB"/>
              <a:pPr/>
              <a:t>57</a:t>
            </a:fld>
            <a:endParaRPr lang="en-GB"/>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3586262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6DC7AF-0D09-4770-A940-449D77BD1A6C}" type="slidenum">
              <a:rPr lang="en-GB"/>
              <a:pPr/>
              <a:t>58</a:t>
            </a:fld>
            <a:endParaRPr lang="en-GB"/>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41250136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F27666-664C-4C27-BE10-DB3F0A0A58E3}" type="slidenum">
              <a:rPr lang="en-GB"/>
              <a:pPr/>
              <a:t>59</a:t>
            </a:fld>
            <a:endParaRPr lang="en-GB"/>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7317397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975D66-7369-46C2-88B3-97AB0E6BEC20}" type="slidenum">
              <a:rPr lang="en-GB"/>
              <a:pPr/>
              <a:t>60</a:t>
            </a:fld>
            <a:endParaRPr lang="en-GB"/>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4542576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851A00-9BFB-445F-9D32-F761B41F4272}" type="slidenum">
              <a:rPr lang="en-GB"/>
              <a:pPr/>
              <a:t>61</a:t>
            </a:fld>
            <a:endParaRPr lang="en-GB"/>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411083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36791F3-6EBF-4B7C-9F8D-2ED8227C1840}" type="slidenum">
              <a:rPr lang="en-GB">
                <a:solidFill>
                  <a:prstClr val="black"/>
                </a:solidFill>
              </a:rPr>
              <a:pPr eaLnBrk="1" hangingPunct="1"/>
              <a:t>11</a:t>
            </a:fld>
            <a:endParaRPr lang="en-GB">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The first activity gives rises to the ability to look at the languages in your whole school population.  I collate responses and produce this list.  In current Y7 we have 15% learners with some additional</a:t>
            </a:r>
            <a:r>
              <a:rPr lang="en-US" baseline="0" dirty="0" smtClean="0">
                <a:latin typeface="Arial" pitchFamily="34" charset="0"/>
              </a:rPr>
              <a:t> language knowledge/use in their background.  That’s around 40 students out of 300.</a:t>
            </a:r>
          </a:p>
          <a:p>
            <a:pPr eaLnBrk="1" hangingPunct="1"/>
            <a:r>
              <a:rPr lang="en-US" baseline="0" dirty="0" smtClean="0">
                <a:latin typeface="Arial" pitchFamily="34" charset="0"/>
              </a:rPr>
              <a:t>This information can be shared in assemblies to build an ethos of internationalism, an openness to other languages which is exactly what a languages </a:t>
            </a:r>
            <a:r>
              <a:rPr lang="en-US" baseline="0" dirty="0" err="1" smtClean="0">
                <a:latin typeface="Arial" pitchFamily="34" charset="0"/>
              </a:rPr>
              <a:t>dept</a:t>
            </a:r>
            <a:r>
              <a:rPr lang="en-US" baseline="0" dirty="0" smtClean="0">
                <a:latin typeface="Arial" pitchFamily="34" charset="0"/>
              </a:rPr>
              <a:t> sets out to do.  The benefits are therefore two-way.  Children feel special and we build a learning community that is positively disposed towards other languages.</a:t>
            </a:r>
            <a:br>
              <a:rPr lang="en-US" baseline="0" dirty="0" smtClean="0">
                <a:latin typeface="Arial" pitchFamily="34" charset="0"/>
              </a:rPr>
            </a:br>
            <a:r>
              <a:rPr lang="en-US" baseline="0" dirty="0" smtClean="0">
                <a:latin typeface="Arial" pitchFamily="34" charset="0"/>
              </a:rPr>
              <a:t/>
            </a:r>
            <a:br>
              <a:rPr lang="en-US" baseline="0" dirty="0" smtClean="0">
                <a:latin typeface="Arial" pitchFamily="34" charset="0"/>
              </a:rPr>
            </a:br>
            <a:r>
              <a:rPr lang="en-US" baseline="0" dirty="0" smtClean="0">
                <a:latin typeface="Arial" pitchFamily="34" charset="0"/>
              </a:rPr>
              <a:t>We try to draw parents into this too by holding an annual International Talent Evening.  Year 7 tutor groups perform their </a:t>
            </a:r>
            <a:r>
              <a:rPr lang="en-US" baseline="0" dirty="0" err="1" smtClean="0">
                <a:latin typeface="Arial" pitchFamily="34" charset="0"/>
              </a:rPr>
              <a:t>Spanglovision</a:t>
            </a:r>
            <a:r>
              <a:rPr lang="en-US" baseline="0" dirty="0" smtClean="0">
                <a:latin typeface="Arial" pitchFamily="34" charset="0"/>
              </a:rPr>
              <a:t> songs that they’ve learnt for European Day of Languages.  Students in Y7 with additional languages are invited to perform a short reading or poem in that language.  The words are projected on a screen in English and the language so that all can listen and hear the different sounds, but understand the meanings too.</a:t>
            </a:r>
            <a:br>
              <a:rPr lang="en-US" baseline="0" dirty="0" smtClean="0">
                <a:latin typeface="Arial" pitchFamily="34" charset="0"/>
              </a:rPr>
            </a:br>
            <a:r>
              <a:rPr lang="en-US" baseline="0" dirty="0" smtClean="0">
                <a:latin typeface="Arial" pitchFamily="34" charset="0"/>
              </a:rPr>
              <a:t/>
            </a:r>
            <a:br>
              <a:rPr lang="en-US" baseline="0" dirty="0" smtClean="0">
                <a:latin typeface="Arial" pitchFamily="34" charset="0"/>
              </a:rPr>
            </a:br>
            <a:r>
              <a:rPr lang="en-US" baseline="0" dirty="0" smtClean="0">
                <a:latin typeface="Arial" pitchFamily="34" charset="0"/>
              </a:rPr>
              <a:t>We have a full house on this evening every year.</a:t>
            </a:r>
            <a:endParaRPr lang="en-US" dirty="0" smtClean="0">
              <a:latin typeface="Arial" pitchFamily="34" charset="0"/>
            </a:endParaRPr>
          </a:p>
        </p:txBody>
      </p:sp>
    </p:spTree>
    <p:extLst>
      <p:ext uri="{BB962C8B-B14F-4D97-AF65-F5344CB8AC3E}">
        <p14:creationId xmlns:p14="http://schemas.microsoft.com/office/powerpoint/2010/main" val="24335092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06C16B-3A8D-4845-AB0B-1BA996E9E5BF}" type="slidenum">
              <a:rPr lang="en-GB"/>
              <a:pPr/>
              <a:t>62</a:t>
            </a:fld>
            <a:endParaRPr lang="en-GB"/>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4115168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0C4318-8A40-4CEA-9537-F37D4111DE3D}" type="slidenum">
              <a:rPr lang="en-GB"/>
              <a:pPr/>
              <a:t>63</a:t>
            </a:fld>
            <a:endParaRPr lang="en-GB"/>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2298051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F68AEE-8759-48F4-BE38-69298C02DD6D}" type="slidenum">
              <a:rPr lang="en-GB"/>
              <a:pPr/>
              <a:t>64</a:t>
            </a:fld>
            <a:endParaRPr lang="en-GB"/>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6296956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5516CA-2B21-4EF3-AD84-908A494DA797}" type="slidenum">
              <a:rPr lang="en-GB"/>
              <a:pPr/>
              <a:t>65</a:t>
            </a:fld>
            <a:endParaRPr lang="en-GB"/>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6498953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24BDC4-E5CB-482C-94AA-C39BD1F0BA4A}" type="slidenum">
              <a:rPr lang="en-GB"/>
              <a:pPr/>
              <a:t>66</a:t>
            </a:fld>
            <a:endParaRPr lang="en-GB"/>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25037168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F17A04-9658-4AF8-B812-9B4B8BF508E1}" type="slidenum">
              <a:rPr lang="en-GB"/>
              <a:pPr/>
              <a:t>67</a:t>
            </a:fld>
            <a:endParaRPr lang="en-GB"/>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8503745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B6C558-BDAF-4013-A8A1-AB3AAB93DEB4}" type="slidenum">
              <a:rPr lang="en-GB"/>
              <a:pPr/>
              <a:t>68</a:t>
            </a:fld>
            <a:endParaRPr lang="en-GB"/>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1497289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A8FEC1-005E-4897-AE61-711EEBD83472}" type="slidenum">
              <a:rPr lang="en-GB"/>
              <a:pPr/>
              <a:t>69</a:t>
            </a:fld>
            <a:endParaRPr lang="en-GB"/>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4750671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3841DC-D471-4CBE-B766-686B00C3F8C0}" type="slidenum">
              <a:rPr lang="en-GB"/>
              <a:pPr/>
              <a:t>70</a:t>
            </a:fld>
            <a:endParaRPr lang="en-GB"/>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5304707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E5E06E-C481-429A-B5B5-0A8573EEA3E6}" type="slidenum">
              <a:rPr lang="en-GB"/>
              <a:pPr/>
              <a:t>71</a:t>
            </a:fld>
            <a:endParaRPr lang="en-GB"/>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741909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will see in the final section – the relationship between</a:t>
            </a:r>
            <a:r>
              <a:rPr lang="en-GB" baseline="0" dirty="0" smtClean="0"/>
              <a:t> English literacy and FL teaching and learning, that we contribute very significantly to literacy.  When we teach the foreign language, we start at the beginning (or wherever they have got to in primary) but we are working with learners who have a higher level of consciousness about learning processes in general because they are older and have been in formal education for a few years. The effect of this can provide a boost to transferable skills that many learners have not yet managed to acquire to a satisfactory level in English.  It thus provides a second bite at the cherry.  We often say that this is for lower ability learners.  Actually, anecdotally I have evidence that this is effective across the board.  I know that for myself my knowledge of English grammar developed through foreign language lessons.  I don’t think that this is any different now.  My daughter, now in Y10, describes understanding finally what the parts of language are and what they do in a sentence as a result of her French lessons in Y9, despite her recollection that they did a lot of the same sorts of things in English at KS2.  So this is about the need to reinforce (and the value of doing so) knowledge started in English in primary and not assuming that they will know it because they’ve been taught it.  As we will be aware, it is often only linguists who consistently get ‘practice’ and ‘practise’ right and who use ‘fewer’ correctly, rather than ‘less’.  That suggests that a majority of learners do not acquire language literacy after one sustained attempt in KS2.  </a:t>
            </a:r>
          </a:p>
          <a:p>
            <a:endParaRPr lang="en-GB" baseline="0" dirty="0" smtClean="0"/>
          </a:p>
          <a:p>
            <a:r>
              <a:rPr lang="en-GB" baseline="0" dirty="0" smtClean="0"/>
              <a:t>So the first key transferable skill we teach in foreign languages that has a profound effect on literacy is how to learn the spelling of new words.  I think that in secondary we are currently the only subject that could claim that it allocates significant curriculum time to methods for learning and retaining spellings and acquiring new words.  </a:t>
            </a:r>
          </a:p>
          <a:p>
            <a:r>
              <a:rPr lang="en-GB" baseline="0" dirty="0" smtClean="0"/>
              <a:t>This is something that we should be much more vocal about.  It </a:t>
            </a:r>
            <a:r>
              <a:rPr lang="en-GB" baseline="0" dirty="0" err="1" smtClean="0"/>
              <a:t>it</a:t>
            </a:r>
            <a:r>
              <a:rPr lang="en-GB" baseline="0" dirty="0" smtClean="0"/>
              <a:t> not the case that in other subjects they don’t need to acquire new words – it is asked of them all the time.  My Y10 daughter was set a list of history key terms (on the theme of Russia) to learn in the first week of her GCSE course.  Her Y9 science revision guide was full of key terms that needed learning.  </a:t>
            </a:r>
            <a:br>
              <a:rPr lang="en-GB" baseline="0" dirty="0" smtClean="0"/>
            </a:br>
            <a:r>
              <a:rPr lang="en-GB" baseline="0" dirty="0" smtClean="0"/>
              <a:t/>
            </a:r>
            <a:br>
              <a:rPr lang="en-GB" baseline="0" dirty="0" smtClean="0"/>
            </a:br>
            <a:r>
              <a:rPr lang="en-GB" baseline="0" dirty="0" smtClean="0"/>
              <a:t>We teach the means to do this in several ways.</a:t>
            </a:r>
            <a:br>
              <a:rPr lang="en-GB" baseline="0" dirty="0" smtClean="0"/>
            </a:br>
            <a:r>
              <a:rPr lang="en-GB" baseline="0" dirty="0" smtClean="0"/>
              <a:t>1.  We focus students on the sound-writing pattern.  With FL phonics we take the sounds that are different to English to teach these patterns.    We break down the sounds of words into syllables to facilitate pattern-building and to focus on accurate spelling.  This is one strategy also used in KS2 literacy.  In English the patterns are not so kind, of course, but that knowledge in itself is important.  By realising how phonetically regular Spanish is, students are reminded that in English there are more words that they need to just learn.</a:t>
            </a:r>
          </a:p>
          <a:p>
            <a:r>
              <a:rPr lang="en-GB" baseline="0" dirty="0" smtClean="0"/>
              <a:t>2. We also teach students how to go about learning vocabulary.  First thing is to work out what you know.  This is not taught explicitly anywhere else in the curriculum at secondary but is a vital first step.  We break down these stages for students.  Do you know how to read it aloud?  Do you know what it means?  Can you spell it?  Can you use it in a sentence?  </a:t>
            </a:r>
            <a:br>
              <a:rPr lang="en-GB" baseline="0" dirty="0" smtClean="0"/>
            </a:br>
            <a:r>
              <a:rPr lang="en-GB" baseline="0" dirty="0" smtClean="0"/>
              <a:t>In the new </a:t>
            </a:r>
            <a:r>
              <a:rPr lang="en-GB" baseline="0" dirty="0" err="1" smtClean="0"/>
              <a:t>gov</a:t>
            </a:r>
            <a:r>
              <a:rPr lang="en-GB" baseline="0" dirty="0" smtClean="0"/>
              <a:t> guidance, as we shall see, this approach fits exactly with the notion of ‘teaching that supports literacy’.</a:t>
            </a:r>
            <a:br>
              <a:rPr lang="en-GB" baseline="0" dirty="0" smtClean="0"/>
            </a:br>
            <a:r>
              <a:rPr lang="en-GB" baseline="0" dirty="0" smtClean="0"/>
              <a:t>3.  We also teach strategies for memorising.  We teach how important it is to be ‘active’ when you learn.  Looking at a list of words for 10 minutes is unlikely to produce lasting retention.  What should learners do?  We fill that gap.  We practise these sorts of activities in the lessons.</a:t>
            </a:r>
            <a:br>
              <a:rPr lang="en-GB" baseline="0" dirty="0" smtClean="0"/>
            </a:br>
            <a:r>
              <a:rPr lang="en-GB" baseline="0" dirty="0" smtClean="0"/>
              <a:t>4.  We also often (although this is by no means in my view something that should take us out of the TL) draw attention to links between English and the FL.  I’m thinking here of incidental moments, with romance languages in particular, where the </a:t>
            </a:r>
            <a:r>
              <a:rPr lang="en-GB" baseline="0" dirty="0" err="1" smtClean="0"/>
              <a:t>Fr</a:t>
            </a:r>
            <a:r>
              <a:rPr lang="en-GB" baseline="0" dirty="0" smtClean="0"/>
              <a:t> or </a:t>
            </a:r>
            <a:r>
              <a:rPr lang="en-GB" baseline="0" dirty="0" err="1" smtClean="0"/>
              <a:t>Sp</a:t>
            </a:r>
            <a:r>
              <a:rPr lang="en-GB" baseline="0" dirty="0" smtClean="0"/>
              <a:t> word is a cognate of a more sophisticated version of the idea in English.  e.g. </a:t>
            </a:r>
            <a:r>
              <a:rPr lang="en-GB" baseline="0" dirty="0" err="1" smtClean="0"/>
              <a:t>aumentar</a:t>
            </a:r>
            <a:r>
              <a:rPr lang="en-GB" baseline="0" dirty="0" smtClean="0"/>
              <a:t> = augment (relationship also to music – augmented intervals).  We also sometimes engage in starter activities that draw on the links between lots of languages – to spot patterns (bread slide).  And finally, we also often use tasks that focus explicitly on breaking syntax down into its component parts – adjectives  - verbs – nouns.</a:t>
            </a:r>
            <a:endParaRPr lang="fr-FR" dirty="0"/>
          </a:p>
        </p:txBody>
      </p:sp>
      <p:sp>
        <p:nvSpPr>
          <p:cNvPr id="4" name="Slide Number Placeholder 3"/>
          <p:cNvSpPr>
            <a:spLocks noGrp="1"/>
          </p:cNvSpPr>
          <p:nvPr>
            <p:ph type="sldNum" sz="quarter" idx="10"/>
          </p:nvPr>
        </p:nvSpPr>
        <p:spPr/>
        <p:txBody>
          <a:bodyPr/>
          <a:lstStyle/>
          <a:p>
            <a:fld id="{757CDCD3-5369-472D-8BE2-48041161667B}"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9920228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FA16F5-1768-40D4-825B-4A3902283AA8}" type="slidenum">
              <a:rPr lang="en-GB"/>
              <a:pPr/>
              <a:t>72</a:t>
            </a:fld>
            <a:endParaRPr lang="en-GB"/>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7768243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2A7EC0-0895-43A1-859B-F0DD90F8246B}" type="slidenum">
              <a:rPr lang="en-GB"/>
              <a:pPr/>
              <a:t>73</a:t>
            </a:fld>
            <a:endParaRPr lang="en-GB"/>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6648655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A9098F-BFC3-4B1A-B171-BB83DADA3C56}" type="slidenum">
              <a:rPr lang="en-GB"/>
              <a:pPr/>
              <a:t>74</a:t>
            </a:fld>
            <a:endParaRPr lang="en-GB"/>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444493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7F241E-58B8-4B91-9D14-4E5ED1F72799}" type="slidenum">
              <a:rPr lang="en-GB"/>
              <a:pPr/>
              <a:t>75</a:t>
            </a:fld>
            <a:endParaRPr lang="en-GB"/>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8131714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we are</a:t>
            </a:r>
            <a:r>
              <a:rPr lang="en-GB" baseline="0" dirty="0" smtClean="0"/>
              <a:t> secure that in languages we do all of this, then we can be confident that teaching a foreign language supports literacy and that in the languages department we are doing our part to ensure that good </a:t>
            </a:r>
            <a:r>
              <a:rPr lang="en-GB" baseline="0" dirty="0" smtClean="0">
                <a:sym typeface="Wingdings" pitchFamily="2" charset="2"/>
              </a:rPr>
              <a:t> outstanding.</a:t>
            </a:r>
            <a:endParaRPr lang="fr-FR" dirty="0"/>
          </a:p>
        </p:txBody>
      </p:sp>
      <p:sp>
        <p:nvSpPr>
          <p:cNvPr id="4" name="Slide Number Placeholder 3"/>
          <p:cNvSpPr>
            <a:spLocks noGrp="1"/>
          </p:cNvSpPr>
          <p:nvPr>
            <p:ph type="sldNum" sz="quarter" idx="10"/>
          </p:nvPr>
        </p:nvSpPr>
        <p:spPr/>
        <p:txBody>
          <a:bodyPr/>
          <a:lstStyle/>
          <a:p>
            <a:fld id="{757CDCD3-5369-472D-8BE2-48041161667B}" type="slidenum">
              <a:rPr lang="en-GB" smtClean="0"/>
              <a:t>76</a:t>
            </a:fld>
            <a:endParaRPr lang="en-GB"/>
          </a:p>
        </p:txBody>
      </p:sp>
    </p:spTree>
    <p:extLst>
      <p:ext uri="{BB962C8B-B14F-4D97-AF65-F5344CB8AC3E}">
        <p14:creationId xmlns:p14="http://schemas.microsoft.com/office/powerpoint/2010/main" val="1107551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5FCED522-8391-4D9D-B78C-EDECC9C47EB4}" type="slidenum">
              <a:rPr lang="en-GB" sz="1200">
                <a:solidFill>
                  <a:prstClr val="black"/>
                </a:solidFill>
                <a:latin typeface="Calibri" pitchFamily="34" charset="0"/>
              </a:rPr>
              <a:pPr algn="r" eaLnBrk="1" hangingPunct="1"/>
              <a:t>15</a:t>
            </a:fld>
            <a:endParaRPr lang="en-GB" sz="1200">
              <a:solidFill>
                <a:prstClr val="black"/>
              </a:solidFill>
              <a:latin typeface="Calibri" pitchFamily="34" charset="0"/>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Layering memory of the key phonics sounds – iconic word, image, gesture</a:t>
            </a:r>
            <a:r>
              <a:rPr lang="en-GB" baseline="0" dirty="0" smtClean="0"/>
              <a:t> to represent each key sound, chosen for its difference to English pronunciation.</a:t>
            </a:r>
            <a:endParaRPr lang="en-GB" dirty="0" smtClean="0"/>
          </a:p>
        </p:txBody>
      </p:sp>
    </p:spTree>
    <p:extLst>
      <p:ext uri="{BB962C8B-B14F-4D97-AF65-F5344CB8AC3E}">
        <p14:creationId xmlns:p14="http://schemas.microsoft.com/office/powerpoint/2010/main" val="362892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New version of </a:t>
            </a:r>
            <a:r>
              <a:rPr lang="en-GB" dirty="0" err="1" smtClean="0"/>
              <a:t>Francophoniques</a:t>
            </a:r>
            <a:r>
              <a:rPr lang="en-GB" dirty="0" smtClean="0"/>
              <a:t> – reduced to 16 key sounds.</a:t>
            </a:r>
            <a:endParaRPr lang="en-GB" dirty="0"/>
          </a:p>
        </p:txBody>
      </p:sp>
      <p:sp>
        <p:nvSpPr>
          <p:cNvPr id="4" name="Slide Number Placeholder 3"/>
          <p:cNvSpPr>
            <a:spLocks noGrp="1"/>
          </p:cNvSpPr>
          <p:nvPr>
            <p:ph type="sldNum" sz="quarter" idx="10"/>
          </p:nvPr>
        </p:nvSpPr>
        <p:spPr/>
        <p:txBody>
          <a:bodyPr/>
          <a:lstStyle/>
          <a:p>
            <a:fld id="{A4E14585-6745-4D51-ACC1-AADCB34DCAA9}"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985240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do I know what I know</a:t>
            </a:r>
            <a:r>
              <a:rPr lang="en-GB" baseline="0" dirty="0" smtClean="0"/>
              <a:t> tasks</a:t>
            </a:r>
            <a:endParaRPr lang="fr-FR" dirty="0"/>
          </a:p>
        </p:txBody>
      </p:sp>
      <p:sp>
        <p:nvSpPr>
          <p:cNvPr id="4" name="Slide Number Placeholder 3"/>
          <p:cNvSpPr>
            <a:spLocks noGrp="1"/>
          </p:cNvSpPr>
          <p:nvPr>
            <p:ph type="sldNum" sz="quarter" idx="10"/>
          </p:nvPr>
        </p:nvSpPr>
        <p:spPr/>
        <p:txBody>
          <a:bodyPr/>
          <a:lstStyle/>
          <a:p>
            <a:fld id="{757CDCD3-5369-472D-8BE2-48041161667B}"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1352052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BFA341A-D97F-43FD-B863-69B6D2B8CB7A}" type="slidenum">
              <a:rPr lang="en-GB" b="0" smtClean="0">
                <a:solidFill>
                  <a:prstClr val="black"/>
                </a:solidFill>
              </a:rPr>
              <a:pPr eaLnBrk="1" hangingPunct="1"/>
              <a:t>18</a:t>
            </a:fld>
            <a:endParaRPr lang="en-GB" b="0" smtClean="0">
              <a:solidFill>
                <a:prstClr val="black"/>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extLst>
      <p:ext uri="{BB962C8B-B14F-4D97-AF65-F5344CB8AC3E}">
        <p14:creationId xmlns:p14="http://schemas.microsoft.com/office/powerpoint/2010/main" val="488941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494ADD2-CDA1-4A30-971E-E90661C1D7E2}" type="datetimeFigureOut">
              <a:rPr lang="en-GB" smtClean="0">
                <a:solidFill>
                  <a:prstClr val="black">
                    <a:tint val="75000"/>
                  </a:prstClr>
                </a:solidFill>
              </a:rPr>
              <a:pPr/>
              <a:t>07/05/2018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DCE5CA-7F66-4E48-BDBA-C46DD001F9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5827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494ADD2-CDA1-4A30-971E-E90661C1D7E2}" type="datetimeFigureOut">
              <a:rPr lang="en-GB" smtClean="0">
                <a:solidFill>
                  <a:prstClr val="black">
                    <a:tint val="75000"/>
                  </a:prstClr>
                </a:solidFill>
              </a:rPr>
              <a:pPr/>
              <a:t>07/05/2018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DCE5CA-7F66-4E48-BDBA-C46DD001F9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5466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494ADD2-CDA1-4A30-971E-E90661C1D7E2}" type="datetimeFigureOut">
              <a:rPr lang="en-GB" smtClean="0">
                <a:solidFill>
                  <a:prstClr val="black">
                    <a:tint val="75000"/>
                  </a:prstClr>
                </a:solidFill>
              </a:rPr>
              <a:pPr/>
              <a:t>07/05/2018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DCE5CA-7F66-4E48-BDBA-C46DD001F9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9173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4EE04C-005C-461D-B775-3FB9965734D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217279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3E1859-7A98-4B26-AD5E-9620FF8E065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649501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5132" y="3887812"/>
            <a:ext cx="9146751" cy="607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04800" y="3844269"/>
            <a:ext cx="8534400" cy="667512"/>
          </a:xfrm>
        </p:spPr>
        <p:txBody>
          <a:bodyPr anchor="ct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8AAEBE-2FF3-416D-AC25-2F713F800667}" type="datetimeFigureOut">
              <a:rPr lang="en-GB" smtClean="0">
                <a:solidFill>
                  <a:srgbClr val="2C2C2C"/>
                </a:solidFill>
              </a:rPr>
              <a:pPr/>
              <a:t>07/05/2018</a:t>
            </a:fld>
            <a:endParaRPr lang="en-GB">
              <a:solidFill>
                <a:srgbClr val="2C2C2C"/>
              </a:solidFill>
            </a:endParaRPr>
          </a:p>
        </p:txBody>
      </p:sp>
      <p:sp>
        <p:nvSpPr>
          <p:cNvPr id="5" name="Footer Placeholder 4"/>
          <p:cNvSpPr>
            <a:spLocks noGrp="1"/>
          </p:cNvSpPr>
          <p:nvPr>
            <p:ph type="ftr" sz="quarter" idx="11"/>
          </p:nvPr>
        </p:nvSpPr>
        <p:spPr/>
        <p:txBody>
          <a:bodyPr/>
          <a:lstStyle/>
          <a:p>
            <a:endParaRPr lang="en-GB">
              <a:solidFill>
                <a:srgbClr val="2C2C2C"/>
              </a:solidFill>
            </a:endParaRPr>
          </a:p>
        </p:txBody>
      </p:sp>
      <p:sp>
        <p:nvSpPr>
          <p:cNvPr id="6" name="Slide Number Placeholder 5"/>
          <p:cNvSpPr>
            <a:spLocks noGrp="1"/>
          </p:cNvSpPr>
          <p:nvPr>
            <p:ph type="sldNum" sz="quarter" idx="12"/>
          </p:nvPr>
        </p:nvSpPr>
        <p:spPr/>
        <p:txBody>
          <a:bodyPr/>
          <a:lstStyle/>
          <a:p>
            <a:fld id="{2543D1A8-7260-49C1-AE23-F28026BAA9E9}" type="slidenum">
              <a:rPr lang="en-GB" smtClean="0">
                <a:solidFill>
                  <a:srgbClr val="2C2C2C"/>
                </a:solidFill>
              </a:rPr>
              <a:pPr/>
              <a:t>‹#›</a:t>
            </a:fld>
            <a:endParaRPr lang="en-GB">
              <a:solidFill>
                <a:srgbClr val="2C2C2C"/>
              </a:solidFill>
            </a:endParaRPr>
          </a:p>
        </p:txBody>
      </p:sp>
    </p:spTree>
    <p:extLst>
      <p:ext uri="{BB962C8B-B14F-4D97-AF65-F5344CB8AC3E}">
        <p14:creationId xmlns:p14="http://schemas.microsoft.com/office/powerpoint/2010/main" val="97534722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8AAEBE-2FF3-416D-AC25-2F713F800667}" type="datetimeFigureOut">
              <a:rPr lang="en-GB" smtClean="0">
                <a:solidFill>
                  <a:srgbClr val="FFFFFF"/>
                </a:solidFill>
              </a:rPr>
              <a:pPr/>
              <a:t>07/05/2018</a:t>
            </a:fld>
            <a:endParaRPr lang="en-GB">
              <a:solidFill>
                <a:srgbClr val="FFFFFF"/>
              </a:solidFill>
            </a:endParaRPr>
          </a:p>
        </p:txBody>
      </p:sp>
      <p:sp>
        <p:nvSpPr>
          <p:cNvPr id="5" name="Footer Placeholder 4"/>
          <p:cNvSpPr>
            <a:spLocks noGrp="1"/>
          </p:cNvSpPr>
          <p:nvPr>
            <p:ph type="ftr" sz="quarter" idx="11"/>
          </p:nvPr>
        </p:nvSpPr>
        <p:spPr/>
        <p:txBody>
          <a:bodyPr/>
          <a:lstStyle/>
          <a:p>
            <a:endParaRPr lang="en-GB">
              <a:solidFill>
                <a:srgbClr val="FFFFFF"/>
              </a:solidFill>
            </a:endParaRPr>
          </a:p>
        </p:txBody>
      </p:sp>
      <p:sp>
        <p:nvSpPr>
          <p:cNvPr id="6" name="Slide Number Placeholder 5"/>
          <p:cNvSpPr>
            <a:spLocks noGrp="1"/>
          </p:cNvSpPr>
          <p:nvPr>
            <p:ph type="sldNum" sz="quarter" idx="12"/>
          </p:nvPr>
        </p:nvSpPr>
        <p:spPr/>
        <p:txBody>
          <a:bodyPr/>
          <a:lstStyle/>
          <a:p>
            <a:fld id="{2543D1A8-7260-49C1-AE23-F28026BAA9E9}"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956082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5132" y="3887812"/>
            <a:ext cx="9146751" cy="607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4893" y="3851528"/>
            <a:ext cx="7886700" cy="669673"/>
          </a:xfrm>
        </p:spPr>
        <p:txBody>
          <a:bodyPr anchor="ctr">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598AAEBE-2FF3-416D-AC25-2F713F800667}" type="datetimeFigureOut">
              <a:rPr lang="en-GB" smtClean="0">
                <a:solidFill>
                  <a:srgbClr val="F56617"/>
                </a:solidFill>
              </a:rPr>
              <a:pPr/>
              <a:t>07/05/2018</a:t>
            </a:fld>
            <a:endParaRPr lang="en-GB">
              <a:solidFill>
                <a:srgbClr val="F56617"/>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solidFill>
                <a:srgbClr val="F56617"/>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543D1A8-7260-49C1-AE23-F28026BAA9E9}" type="slidenum">
              <a:rPr lang="en-GB" smtClean="0">
                <a:solidFill>
                  <a:srgbClr val="F56617"/>
                </a:solidFill>
              </a:rPr>
              <a:pPr/>
              <a:t>‹#›</a:t>
            </a:fld>
            <a:endParaRPr lang="en-GB">
              <a:solidFill>
                <a:srgbClr val="F56617"/>
              </a:solidFill>
            </a:endParaRPr>
          </a:p>
        </p:txBody>
      </p:sp>
    </p:spTree>
    <p:extLst>
      <p:ext uri="{BB962C8B-B14F-4D97-AF65-F5344CB8AC3E}">
        <p14:creationId xmlns:p14="http://schemas.microsoft.com/office/powerpoint/2010/main" val="256060012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8AAEBE-2FF3-416D-AC25-2F713F800667}" type="datetimeFigureOut">
              <a:rPr lang="en-GB" smtClean="0">
                <a:solidFill>
                  <a:srgbClr val="FFFFFF"/>
                </a:solidFill>
              </a:rPr>
              <a:pPr/>
              <a:t>07/05/2018</a:t>
            </a:fld>
            <a:endParaRPr lang="en-GB">
              <a:solidFill>
                <a:srgbClr val="FFFFFF"/>
              </a:solidFill>
            </a:endParaRPr>
          </a:p>
        </p:txBody>
      </p:sp>
      <p:sp>
        <p:nvSpPr>
          <p:cNvPr id="6" name="Footer Placeholder 5"/>
          <p:cNvSpPr>
            <a:spLocks noGrp="1"/>
          </p:cNvSpPr>
          <p:nvPr>
            <p:ph type="ftr" sz="quarter" idx="11"/>
          </p:nvPr>
        </p:nvSpPr>
        <p:spPr/>
        <p:txBody>
          <a:bodyPr/>
          <a:lstStyle/>
          <a:p>
            <a:endParaRPr lang="en-GB">
              <a:solidFill>
                <a:srgbClr val="FFFFFF"/>
              </a:solidFill>
            </a:endParaRPr>
          </a:p>
        </p:txBody>
      </p:sp>
      <p:sp>
        <p:nvSpPr>
          <p:cNvPr id="7" name="Slide Number Placeholder 6"/>
          <p:cNvSpPr>
            <a:spLocks noGrp="1"/>
          </p:cNvSpPr>
          <p:nvPr>
            <p:ph type="sldNum" sz="quarter" idx="12"/>
          </p:nvPr>
        </p:nvSpPr>
        <p:spPr/>
        <p:txBody>
          <a:bodyPr/>
          <a:lstStyle/>
          <a:p>
            <a:fld id="{2543D1A8-7260-49C1-AE23-F28026BAA9E9}"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325203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98AAEBE-2FF3-416D-AC25-2F713F800667}" type="datetimeFigureOut">
              <a:rPr lang="en-GB" smtClean="0">
                <a:solidFill>
                  <a:srgbClr val="FFFFFF"/>
                </a:solidFill>
              </a:rPr>
              <a:pPr/>
              <a:t>07/05/2018</a:t>
            </a:fld>
            <a:endParaRPr lang="en-GB">
              <a:solidFill>
                <a:srgbClr val="FFFFFF"/>
              </a:solidFill>
            </a:endParaRPr>
          </a:p>
        </p:txBody>
      </p:sp>
      <p:sp>
        <p:nvSpPr>
          <p:cNvPr id="8" name="Footer Placeholder 7"/>
          <p:cNvSpPr>
            <a:spLocks noGrp="1"/>
          </p:cNvSpPr>
          <p:nvPr>
            <p:ph type="ftr" sz="quarter" idx="11"/>
          </p:nvPr>
        </p:nvSpPr>
        <p:spPr/>
        <p:txBody>
          <a:bodyPr/>
          <a:lstStyle/>
          <a:p>
            <a:endParaRPr lang="en-GB">
              <a:solidFill>
                <a:srgbClr val="FFFFFF"/>
              </a:solidFill>
            </a:endParaRPr>
          </a:p>
        </p:txBody>
      </p:sp>
      <p:sp>
        <p:nvSpPr>
          <p:cNvPr id="9" name="Slide Number Placeholder 8"/>
          <p:cNvSpPr>
            <a:spLocks noGrp="1"/>
          </p:cNvSpPr>
          <p:nvPr>
            <p:ph type="sldNum" sz="quarter" idx="12"/>
          </p:nvPr>
        </p:nvSpPr>
        <p:spPr/>
        <p:txBody>
          <a:bodyPr/>
          <a:lstStyle/>
          <a:p>
            <a:fld id="{2543D1A8-7260-49C1-AE23-F28026BAA9E9}"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124564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98AAEBE-2FF3-416D-AC25-2F713F800667}" type="datetimeFigureOut">
              <a:rPr lang="en-GB" smtClean="0">
                <a:solidFill>
                  <a:srgbClr val="FFFFFF"/>
                </a:solidFill>
              </a:rPr>
              <a:pPr/>
              <a:t>07/05/2018</a:t>
            </a:fld>
            <a:endParaRPr lang="en-GB">
              <a:solidFill>
                <a:srgbClr val="FFFFFF"/>
              </a:solidFill>
            </a:endParaRPr>
          </a:p>
        </p:txBody>
      </p:sp>
      <p:sp>
        <p:nvSpPr>
          <p:cNvPr id="4" name="Footer Placeholder 3"/>
          <p:cNvSpPr>
            <a:spLocks noGrp="1"/>
          </p:cNvSpPr>
          <p:nvPr>
            <p:ph type="ftr" sz="quarter" idx="11"/>
          </p:nvPr>
        </p:nvSpPr>
        <p:spPr/>
        <p:txBody>
          <a:bodyPr/>
          <a:lstStyle/>
          <a:p>
            <a:endParaRPr lang="en-GB">
              <a:solidFill>
                <a:srgbClr val="FFFFFF"/>
              </a:solidFill>
            </a:endParaRPr>
          </a:p>
        </p:txBody>
      </p:sp>
      <p:sp>
        <p:nvSpPr>
          <p:cNvPr id="5" name="Slide Number Placeholder 4"/>
          <p:cNvSpPr>
            <a:spLocks noGrp="1"/>
          </p:cNvSpPr>
          <p:nvPr>
            <p:ph type="sldNum" sz="quarter" idx="12"/>
          </p:nvPr>
        </p:nvSpPr>
        <p:spPr/>
        <p:txBody>
          <a:bodyPr/>
          <a:lstStyle/>
          <a:p>
            <a:fld id="{2543D1A8-7260-49C1-AE23-F28026BAA9E9}"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715323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494ADD2-CDA1-4A30-971E-E90661C1D7E2}" type="datetimeFigureOut">
              <a:rPr lang="en-GB" smtClean="0">
                <a:solidFill>
                  <a:prstClr val="black">
                    <a:tint val="75000"/>
                  </a:prstClr>
                </a:solidFill>
              </a:rPr>
              <a:pPr/>
              <a:t>07/05/2018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DCE5CA-7F66-4E48-BDBA-C46DD001F9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0413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8AAEBE-2FF3-416D-AC25-2F713F800667}" type="datetimeFigureOut">
              <a:rPr lang="en-GB" smtClean="0">
                <a:solidFill>
                  <a:srgbClr val="FFFFFF"/>
                </a:solidFill>
              </a:rPr>
              <a:pPr/>
              <a:t>07/05/2018</a:t>
            </a:fld>
            <a:endParaRPr lang="en-GB">
              <a:solidFill>
                <a:srgbClr val="FFFFFF"/>
              </a:solidFill>
            </a:endParaRPr>
          </a:p>
        </p:txBody>
      </p:sp>
      <p:sp>
        <p:nvSpPr>
          <p:cNvPr id="3" name="Footer Placeholder 2"/>
          <p:cNvSpPr>
            <a:spLocks noGrp="1"/>
          </p:cNvSpPr>
          <p:nvPr>
            <p:ph type="ftr" sz="quarter" idx="11"/>
          </p:nvPr>
        </p:nvSpPr>
        <p:spPr/>
        <p:txBody>
          <a:bodyPr/>
          <a:lstStyle/>
          <a:p>
            <a:endParaRPr lang="en-GB">
              <a:solidFill>
                <a:srgbClr val="FFFFFF"/>
              </a:solidFill>
            </a:endParaRPr>
          </a:p>
        </p:txBody>
      </p:sp>
      <p:sp>
        <p:nvSpPr>
          <p:cNvPr id="4" name="Slide Number Placeholder 3"/>
          <p:cNvSpPr>
            <a:spLocks noGrp="1"/>
          </p:cNvSpPr>
          <p:nvPr>
            <p:ph type="sldNum" sz="quarter" idx="12"/>
          </p:nvPr>
        </p:nvSpPr>
        <p:spPr/>
        <p:txBody>
          <a:bodyPr/>
          <a:lstStyle/>
          <a:p>
            <a:fld id="{2543D1A8-7260-49C1-AE23-F28026BAA9E9}"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767455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AAEBE-2FF3-416D-AC25-2F713F800667}" type="datetimeFigureOut">
              <a:rPr lang="en-GB" smtClean="0">
                <a:solidFill>
                  <a:srgbClr val="FFFFFF"/>
                </a:solidFill>
              </a:rPr>
              <a:pPr/>
              <a:t>07/05/2018</a:t>
            </a:fld>
            <a:endParaRPr lang="en-GB">
              <a:solidFill>
                <a:srgbClr val="FFFFFF"/>
              </a:solidFill>
            </a:endParaRPr>
          </a:p>
        </p:txBody>
      </p:sp>
      <p:sp>
        <p:nvSpPr>
          <p:cNvPr id="6" name="Footer Placeholder 5"/>
          <p:cNvSpPr>
            <a:spLocks noGrp="1"/>
          </p:cNvSpPr>
          <p:nvPr>
            <p:ph type="ftr" sz="quarter" idx="11"/>
          </p:nvPr>
        </p:nvSpPr>
        <p:spPr/>
        <p:txBody>
          <a:bodyPr/>
          <a:lstStyle/>
          <a:p>
            <a:endParaRPr lang="en-GB">
              <a:solidFill>
                <a:srgbClr val="FFFFFF"/>
              </a:solidFill>
            </a:endParaRPr>
          </a:p>
        </p:txBody>
      </p:sp>
      <p:sp>
        <p:nvSpPr>
          <p:cNvPr id="7" name="Slide Number Placeholder 6"/>
          <p:cNvSpPr>
            <a:spLocks noGrp="1"/>
          </p:cNvSpPr>
          <p:nvPr>
            <p:ph type="sldNum" sz="quarter" idx="12"/>
          </p:nvPr>
        </p:nvSpPr>
        <p:spPr/>
        <p:txBody>
          <a:bodyPr/>
          <a:lstStyle/>
          <a:p>
            <a:fld id="{2543D1A8-7260-49C1-AE23-F28026BAA9E9}"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380059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AAEBE-2FF3-416D-AC25-2F713F800667}" type="datetimeFigureOut">
              <a:rPr lang="en-GB" smtClean="0">
                <a:solidFill>
                  <a:srgbClr val="FFFFFF"/>
                </a:solidFill>
              </a:rPr>
              <a:pPr/>
              <a:t>07/05/2018</a:t>
            </a:fld>
            <a:endParaRPr lang="en-GB">
              <a:solidFill>
                <a:srgbClr val="FFFFFF"/>
              </a:solidFill>
            </a:endParaRPr>
          </a:p>
        </p:txBody>
      </p:sp>
      <p:sp>
        <p:nvSpPr>
          <p:cNvPr id="6" name="Footer Placeholder 5"/>
          <p:cNvSpPr>
            <a:spLocks noGrp="1"/>
          </p:cNvSpPr>
          <p:nvPr>
            <p:ph type="ftr" sz="quarter" idx="11"/>
          </p:nvPr>
        </p:nvSpPr>
        <p:spPr/>
        <p:txBody>
          <a:bodyPr/>
          <a:lstStyle/>
          <a:p>
            <a:endParaRPr lang="en-GB">
              <a:solidFill>
                <a:srgbClr val="FFFFFF"/>
              </a:solidFill>
            </a:endParaRPr>
          </a:p>
        </p:txBody>
      </p:sp>
      <p:sp>
        <p:nvSpPr>
          <p:cNvPr id="7" name="Slide Number Placeholder 6"/>
          <p:cNvSpPr>
            <a:spLocks noGrp="1"/>
          </p:cNvSpPr>
          <p:nvPr>
            <p:ph type="sldNum" sz="quarter" idx="12"/>
          </p:nvPr>
        </p:nvSpPr>
        <p:spPr/>
        <p:txBody>
          <a:bodyPr/>
          <a:lstStyle/>
          <a:p>
            <a:fld id="{2543D1A8-7260-49C1-AE23-F28026BAA9E9}"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187529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8AAEBE-2FF3-416D-AC25-2F713F800667}" type="datetimeFigureOut">
              <a:rPr lang="en-GB" smtClean="0">
                <a:solidFill>
                  <a:srgbClr val="FFFFFF"/>
                </a:solidFill>
              </a:rPr>
              <a:pPr/>
              <a:t>07/05/2018</a:t>
            </a:fld>
            <a:endParaRPr lang="en-GB">
              <a:solidFill>
                <a:srgbClr val="FFFFFF"/>
              </a:solidFill>
            </a:endParaRPr>
          </a:p>
        </p:txBody>
      </p:sp>
      <p:sp>
        <p:nvSpPr>
          <p:cNvPr id="5" name="Footer Placeholder 4"/>
          <p:cNvSpPr>
            <a:spLocks noGrp="1"/>
          </p:cNvSpPr>
          <p:nvPr>
            <p:ph type="ftr" sz="quarter" idx="11"/>
          </p:nvPr>
        </p:nvSpPr>
        <p:spPr/>
        <p:txBody>
          <a:bodyPr/>
          <a:lstStyle/>
          <a:p>
            <a:endParaRPr lang="en-GB">
              <a:solidFill>
                <a:srgbClr val="FFFFFF"/>
              </a:solidFill>
            </a:endParaRPr>
          </a:p>
        </p:txBody>
      </p:sp>
      <p:sp>
        <p:nvSpPr>
          <p:cNvPr id="6" name="Slide Number Placeholder 5"/>
          <p:cNvSpPr>
            <a:spLocks noGrp="1"/>
          </p:cNvSpPr>
          <p:nvPr>
            <p:ph type="sldNum" sz="quarter" idx="12"/>
          </p:nvPr>
        </p:nvSpPr>
        <p:spPr/>
        <p:txBody>
          <a:bodyPr/>
          <a:lstStyle/>
          <a:p>
            <a:fld id="{2543D1A8-7260-49C1-AE23-F28026BAA9E9}"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314853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fld id="{598AAEBE-2FF3-416D-AC25-2F713F800667}" type="datetimeFigureOut">
              <a:rPr lang="en-GB" smtClean="0">
                <a:solidFill>
                  <a:srgbClr val="FFFFFF"/>
                </a:solidFill>
              </a:rPr>
              <a:pPr/>
              <a:t>07/05/2018</a:t>
            </a:fld>
            <a:endParaRPr lang="en-GB">
              <a:solidFill>
                <a:srgbClr val="FFFFFF"/>
              </a:solidFill>
            </a:endParaRPr>
          </a:p>
        </p:txBody>
      </p:sp>
      <p:sp>
        <p:nvSpPr>
          <p:cNvPr id="5" name="Footer Placeholder 4"/>
          <p:cNvSpPr>
            <a:spLocks noGrp="1"/>
          </p:cNvSpPr>
          <p:nvPr>
            <p:ph type="ftr" sz="quarter" idx="11"/>
          </p:nvPr>
        </p:nvSpPr>
        <p:spPr>
          <a:xfrm>
            <a:off x="2832102" y="6422855"/>
            <a:ext cx="3209752" cy="365125"/>
          </a:xfrm>
        </p:spPr>
        <p:txBody>
          <a:bodyPr/>
          <a:lstStyle/>
          <a:p>
            <a:endParaRPr lang="en-GB">
              <a:solidFill>
                <a:srgbClr val="FFFFFF"/>
              </a:solidFill>
            </a:endParaRPr>
          </a:p>
        </p:txBody>
      </p:sp>
      <p:sp>
        <p:nvSpPr>
          <p:cNvPr id="6" name="Slide Number Placeholder 5"/>
          <p:cNvSpPr>
            <a:spLocks noGrp="1"/>
          </p:cNvSpPr>
          <p:nvPr>
            <p:ph type="sldNum" sz="quarter" idx="12"/>
          </p:nvPr>
        </p:nvSpPr>
        <p:spPr>
          <a:xfrm>
            <a:off x="6054787" y="6422855"/>
            <a:ext cx="659819" cy="365125"/>
          </a:xfrm>
        </p:spPr>
        <p:txBody>
          <a:bodyPr/>
          <a:lstStyle/>
          <a:p>
            <a:fld id="{2543D1A8-7260-49C1-AE23-F28026BAA9E9}"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338824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07/05/2018</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5739503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07/05/2018</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611509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07/05/2018</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287783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28B4187D-5111-4016-8709-BE49762D529E}" type="datetimeFigureOut">
              <a:rPr lang="fr-FR" smtClean="0">
                <a:solidFill>
                  <a:prstClr val="black">
                    <a:tint val="75000"/>
                  </a:prstClr>
                </a:solidFill>
              </a:rPr>
              <a:pPr/>
              <a:t>07/05/2018</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9605817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28B4187D-5111-4016-8709-BE49762D529E}" type="datetimeFigureOut">
              <a:rPr lang="fr-FR" smtClean="0">
                <a:solidFill>
                  <a:prstClr val="black">
                    <a:tint val="75000"/>
                  </a:prstClr>
                </a:solidFill>
              </a:rPr>
              <a:pPr/>
              <a:t>07/05/2018</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757778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94ADD2-CDA1-4A30-971E-E90661C1D7E2}" type="datetimeFigureOut">
              <a:rPr lang="en-GB" smtClean="0">
                <a:solidFill>
                  <a:prstClr val="black">
                    <a:tint val="75000"/>
                  </a:prstClr>
                </a:solidFill>
              </a:rPr>
              <a:pPr/>
              <a:t>07/05/2018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DCE5CA-7F66-4E48-BDBA-C46DD001F9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140678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28B4187D-5111-4016-8709-BE49762D529E}" type="datetimeFigureOut">
              <a:rPr lang="fr-FR" smtClean="0">
                <a:solidFill>
                  <a:prstClr val="black">
                    <a:tint val="75000"/>
                  </a:prstClr>
                </a:solidFill>
              </a:rPr>
              <a:pPr/>
              <a:t>07/05/2018</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512976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B4187D-5111-4016-8709-BE49762D529E}" type="datetimeFigureOut">
              <a:rPr lang="fr-FR" smtClean="0">
                <a:solidFill>
                  <a:prstClr val="black">
                    <a:tint val="75000"/>
                  </a:prstClr>
                </a:solidFill>
              </a:rPr>
              <a:pPr/>
              <a:t>07/05/2018</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3591870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B4187D-5111-4016-8709-BE49762D529E}" type="datetimeFigureOut">
              <a:rPr lang="fr-FR" smtClean="0">
                <a:solidFill>
                  <a:prstClr val="black">
                    <a:tint val="75000"/>
                  </a:prstClr>
                </a:solidFill>
              </a:rPr>
              <a:pPr/>
              <a:t>07/05/2018</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1019508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B4187D-5111-4016-8709-BE49762D529E}" type="datetimeFigureOut">
              <a:rPr lang="fr-FR" smtClean="0">
                <a:solidFill>
                  <a:prstClr val="black">
                    <a:tint val="75000"/>
                  </a:prstClr>
                </a:solidFill>
              </a:rPr>
              <a:pPr/>
              <a:t>07/05/2018</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1989710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07/05/2018</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7677739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07/05/2018</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9263474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494ADD2-CDA1-4A30-971E-E90661C1D7E2}" type="datetimeFigureOut">
              <a:rPr lang="en-GB" smtClean="0">
                <a:solidFill>
                  <a:prstClr val="black">
                    <a:tint val="75000"/>
                  </a:prstClr>
                </a:solidFill>
              </a:rPr>
              <a:pPr/>
              <a:t>07/05/2018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DCE5CA-7F66-4E48-BDBA-C46DD001F9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528386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494ADD2-CDA1-4A30-971E-E90661C1D7E2}" type="datetimeFigureOut">
              <a:rPr lang="en-GB" smtClean="0">
                <a:solidFill>
                  <a:prstClr val="black">
                    <a:tint val="75000"/>
                  </a:prstClr>
                </a:solidFill>
              </a:rPr>
              <a:pPr/>
              <a:t>07/05/2018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DCE5CA-7F66-4E48-BDBA-C46DD001F9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703029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94ADD2-CDA1-4A30-971E-E90661C1D7E2}" type="datetimeFigureOut">
              <a:rPr lang="en-GB" smtClean="0">
                <a:solidFill>
                  <a:prstClr val="black">
                    <a:tint val="75000"/>
                  </a:prstClr>
                </a:solidFill>
              </a:rPr>
              <a:pPr/>
              <a:t>07/05/2018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DCE5CA-7F66-4E48-BDBA-C46DD001F9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40045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494ADD2-CDA1-4A30-971E-E90661C1D7E2}" type="datetimeFigureOut">
              <a:rPr lang="en-GB" smtClean="0">
                <a:solidFill>
                  <a:prstClr val="black">
                    <a:tint val="75000"/>
                  </a:prstClr>
                </a:solidFill>
              </a:rPr>
              <a:pPr/>
              <a:t>07/05/2018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EDCE5CA-7F66-4E48-BDBA-C46DD001F9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00293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494ADD2-CDA1-4A30-971E-E90661C1D7E2}" type="datetimeFigureOut">
              <a:rPr lang="en-GB" smtClean="0">
                <a:solidFill>
                  <a:prstClr val="black">
                    <a:tint val="75000"/>
                  </a:prstClr>
                </a:solidFill>
              </a:rPr>
              <a:pPr/>
              <a:t>07/05/2018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EDCE5CA-7F66-4E48-BDBA-C46DD001F9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40039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494ADD2-CDA1-4A30-971E-E90661C1D7E2}" type="datetimeFigureOut">
              <a:rPr lang="en-GB" smtClean="0">
                <a:solidFill>
                  <a:prstClr val="black">
                    <a:tint val="75000"/>
                  </a:prstClr>
                </a:solidFill>
              </a:rPr>
              <a:pPr/>
              <a:t>07/05/2018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EDCE5CA-7F66-4E48-BDBA-C46DD001F9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618114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494ADD2-CDA1-4A30-971E-E90661C1D7E2}" type="datetimeFigureOut">
              <a:rPr lang="en-GB" smtClean="0">
                <a:solidFill>
                  <a:prstClr val="black">
                    <a:tint val="75000"/>
                  </a:prstClr>
                </a:solidFill>
              </a:rPr>
              <a:pPr/>
              <a:t>07/05/2018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EDCE5CA-7F66-4E48-BDBA-C46DD001F9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29723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94ADD2-CDA1-4A30-971E-E90661C1D7E2}" type="datetimeFigureOut">
              <a:rPr lang="en-GB" smtClean="0">
                <a:solidFill>
                  <a:prstClr val="black">
                    <a:tint val="75000"/>
                  </a:prstClr>
                </a:solidFill>
              </a:rPr>
              <a:pPr/>
              <a:t>07/05/2018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EDCE5CA-7F66-4E48-BDBA-C46DD001F9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304906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94ADD2-CDA1-4A30-971E-E90661C1D7E2}" type="datetimeFigureOut">
              <a:rPr lang="en-GB" smtClean="0">
                <a:solidFill>
                  <a:prstClr val="black">
                    <a:tint val="75000"/>
                  </a:prstClr>
                </a:solidFill>
              </a:rPr>
              <a:pPr/>
              <a:t>07/05/2018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EDCE5CA-7F66-4E48-BDBA-C46DD001F9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010569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94ADD2-CDA1-4A30-971E-E90661C1D7E2}" type="datetimeFigureOut">
              <a:rPr lang="en-GB" smtClean="0">
                <a:solidFill>
                  <a:prstClr val="black">
                    <a:tint val="75000"/>
                  </a:prstClr>
                </a:solidFill>
              </a:rPr>
              <a:pPr/>
              <a:t>07/05/2018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EDCE5CA-7F66-4E48-BDBA-C46DD001F9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737821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494ADD2-CDA1-4A30-971E-E90661C1D7E2}" type="datetimeFigureOut">
              <a:rPr lang="en-GB" smtClean="0">
                <a:solidFill>
                  <a:prstClr val="black">
                    <a:tint val="75000"/>
                  </a:prstClr>
                </a:solidFill>
              </a:rPr>
              <a:pPr/>
              <a:t>07/05/2018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DCE5CA-7F66-4E48-BDBA-C46DD001F9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94311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494ADD2-CDA1-4A30-971E-E90661C1D7E2}" type="datetimeFigureOut">
              <a:rPr lang="en-GB" smtClean="0">
                <a:solidFill>
                  <a:prstClr val="black">
                    <a:tint val="75000"/>
                  </a:prstClr>
                </a:solidFill>
              </a:rPr>
              <a:pPr/>
              <a:t>07/05/2018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DCE5CA-7F66-4E48-BDBA-C46DD001F9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132170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4EE04C-005C-461D-B775-3FB9965734D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1935070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3E1859-7A98-4B26-AD5E-9620FF8E065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1466135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CA64DE0-F6F9-479A-8356-C32ED028F617}" type="datetimeFigureOut">
              <a:rPr lang="en-GB" smtClean="0">
                <a:solidFill>
                  <a:prstClr val="black">
                    <a:tint val="75000"/>
                  </a:prstClr>
                </a:solidFill>
              </a:rPr>
              <a:pPr/>
              <a:t>07/05/2018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0D30E71-D098-46C5-BD47-158FB03EC2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58050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494ADD2-CDA1-4A30-971E-E90661C1D7E2}" type="datetimeFigureOut">
              <a:rPr lang="en-GB" smtClean="0">
                <a:solidFill>
                  <a:prstClr val="black">
                    <a:tint val="75000"/>
                  </a:prstClr>
                </a:solidFill>
              </a:rPr>
              <a:pPr/>
              <a:t>07/05/2018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EDCE5CA-7F66-4E48-BDBA-C46DD001F9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34883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A64DE0-F6F9-479A-8356-C32ED028F617}" type="datetimeFigureOut">
              <a:rPr lang="en-GB" smtClean="0">
                <a:solidFill>
                  <a:prstClr val="black">
                    <a:tint val="75000"/>
                  </a:prstClr>
                </a:solidFill>
              </a:rPr>
              <a:pPr/>
              <a:t>07/05/2018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0D30E71-D098-46C5-BD47-158FB03EC2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910540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A64DE0-F6F9-479A-8356-C32ED028F617}" type="datetimeFigureOut">
              <a:rPr lang="en-GB" smtClean="0">
                <a:solidFill>
                  <a:prstClr val="black">
                    <a:tint val="75000"/>
                  </a:prstClr>
                </a:solidFill>
              </a:rPr>
              <a:pPr/>
              <a:t>07/05/2018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0D30E71-D098-46C5-BD47-158FB03EC2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14472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A64DE0-F6F9-479A-8356-C32ED028F617}" type="datetimeFigureOut">
              <a:rPr lang="en-GB" smtClean="0">
                <a:solidFill>
                  <a:prstClr val="black">
                    <a:tint val="75000"/>
                  </a:prstClr>
                </a:solidFill>
              </a:rPr>
              <a:pPr/>
              <a:t>07/05/2018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0D30E71-D098-46C5-BD47-158FB03EC2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50029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CA64DE0-F6F9-479A-8356-C32ED028F617}" type="datetimeFigureOut">
              <a:rPr lang="en-GB" smtClean="0">
                <a:solidFill>
                  <a:prstClr val="black">
                    <a:tint val="75000"/>
                  </a:prstClr>
                </a:solidFill>
              </a:rPr>
              <a:pPr/>
              <a:t>07/05/2018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0D30E71-D098-46C5-BD47-158FB03EC2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245457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A64DE0-F6F9-479A-8356-C32ED028F617}" type="datetimeFigureOut">
              <a:rPr lang="en-GB" smtClean="0">
                <a:solidFill>
                  <a:prstClr val="black">
                    <a:tint val="75000"/>
                  </a:prstClr>
                </a:solidFill>
              </a:rPr>
              <a:pPr/>
              <a:t>07/05/2018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0D30E71-D098-46C5-BD47-158FB03EC2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868838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A64DE0-F6F9-479A-8356-C32ED028F617}" type="datetimeFigureOut">
              <a:rPr lang="en-GB" smtClean="0">
                <a:solidFill>
                  <a:prstClr val="black">
                    <a:tint val="75000"/>
                  </a:prstClr>
                </a:solidFill>
              </a:rPr>
              <a:pPr/>
              <a:t>07/05/2018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0D30E71-D098-46C5-BD47-158FB03EC2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853105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A64DE0-F6F9-479A-8356-C32ED028F617}" type="datetimeFigureOut">
              <a:rPr lang="en-GB" smtClean="0">
                <a:solidFill>
                  <a:prstClr val="black">
                    <a:tint val="75000"/>
                  </a:prstClr>
                </a:solidFill>
              </a:rPr>
              <a:pPr/>
              <a:t>07/05/2018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0D30E71-D098-46C5-BD47-158FB03EC2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404851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A64DE0-F6F9-479A-8356-C32ED028F617}" type="datetimeFigureOut">
              <a:rPr lang="en-GB" smtClean="0">
                <a:solidFill>
                  <a:prstClr val="black">
                    <a:tint val="75000"/>
                  </a:prstClr>
                </a:solidFill>
              </a:rPr>
              <a:pPr/>
              <a:t>07/05/2018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0D30E71-D098-46C5-BD47-158FB03EC2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399455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A64DE0-F6F9-479A-8356-C32ED028F617}" type="datetimeFigureOut">
              <a:rPr lang="en-GB" smtClean="0">
                <a:solidFill>
                  <a:prstClr val="black">
                    <a:tint val="75000"/>
                  </a:prstClr>
                </a:solidFill>
              </a:rPr>
              <a:pPr/>
              <a:t>07/05/2018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0D30E71-D098-46C5-BD47-158FB03EC2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81629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A64DE0-F6F9-479A-8356-C32ED028F617}" type="datetimeFigureOut">
              <a:rPr lang="en-GB" smtClean="0">
                <a:solidFill>
                  <a:prstClr val="black">
                    <a:tint val="75000"/>
                  </a:prstClr>
                </a:solidFill>
              </a:rPr>
              <a:pPr/>
              <a:t>07/05/2018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0D30E71-D098-46C5-BD47-158FB03EC2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50371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494ADD2-CDA1-4A30-971E-E90661C1D7E2}" type="datetimeFigureOut">
              <a:rPr lang="en-GB" smtClean="0">
                <a:solidFill>
                  <a:prstClr val="black">
                    <a:tint val="75000"/>
                  </a:prstClr>
                </a:solidFill>
              </a:rPr>
              <a:pPr/>
              <a:t>07/05/2018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EDCE5CA-7F66-4E48-BDBA-C46DD001F9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568088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2E0CA97-F352-4E35-9E4B-A7A0794DE603}" type="datetimeFigureOut">
              <a:rPr lang="en-GB" smtClean="0">
                <a:solidFill>
                  <a:prstClr val="black">
                    <a:tint val="75000"/>
                  </a:prstClr>
                </a:solidFill>
              </a:rPr>
              <a:pPr/>
              <a:t>07/05/2018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7D129C7-99A6-41E4-B428-73A41685ED8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99959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E0CA97-F352-4E35-9E4B-A7A0794DE603}" type="datetimeFigureOut">
              <a:rPr lang="en-GB" smtClean="0">
                <a:solidFill>
                  <a:prstClr val="black">
                    <a:tint val="75000"/>
                  </a:prstClr>
                </a:solidFill>
              </a:rPr>
              <a:pPr/>
              <a:t>07/05/2018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7D129C7-99A6-41E4-B428-73A41685ED8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974938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E0CA97-F352-4E35-9E4B-A7A0794DE603}" type="datetimeFigureOut">
              <a:rPr lang="en-GB" smtClean="0">
                <a:solidFill>
                  <a:prstClr val="black">
                    <a:tint val="75000"/>
                  </a:prstClr>
                </a:solidFill>
              </a:rPr>
              <a:pPr/>
              <a:t>07/05/2018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7D129C7-99A6-41E4-B428-73A41685ED8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113818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2E0CA97-F352-4E35-9E4B-A7A0794DE603}" type="datetimeFigureOut">
              <a:rPr lang="en-GB" smtClean="0">
                <a:solidFill>
                  <a:prstClr val="black">
                    <a:tint val="75000"/>
                  </a:prstClr>
                </a:solidFill>
              </a:rPr>
              <a:pPr/>
              <a:t>07/05/2018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7D129C7-99A6-41E4-B428-73A41685ED8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584868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2E0CA97-F352-4E35-9E4B-A7A0794DE603}" type="datetimeFigureOut">
              <a:rPr lang="en-GB" smtClean="0">
                <a:solidFill>
                  <a:prstClr val="black">
                    <a:tint val="75000"/>
                  </a:prstClr>
                </a:solidFill>
              </a:rPr>
              <a:pPr/>
              <a:t>07/05/2018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7D129C7-99A6-41E4-B428-73A41685ED8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933942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2E0CA97-F352-4E35-9E4B-A7A0794DE603}" type="datetimeFigureOut">
              <a:rPr lang="en-GB" smtClean="0">
                <a:solidFill>
                  <a:prstClr val="black">
                    <a:tint val="75000"/>
                  </a:prstClr>
                </a:solidFill>
              </a:rPr>
              <a:pPr/>
              <a:t>07/05/2018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7D129C7-99A6-41E4-B428-73A41685ED8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033307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0CA97-F352-4E35-9E4B-A7A0794DE603}" type="datetimeFigureOut">
              <a:rPr lang="en-GB" smtClean="0">
                <a:solidFill>
                  <a:prstClr val="black">
                    <a:tint val="75000"/>
                  </a:prstClr>
                </a:solidFill>
              </a:rPr>
              <a:pPr/>
              <a:t>07/05/2018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7D129C7-99A6-41E4-B428-73A41685ED8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18053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0CA97-F352-4E35-9E4B-A7A0794DE603}" type="datetimeFigureOut">
              <a:rPr lang="en-GB" smtClean="0">
                <a:solidFill>
                  <a:prstClr val="black">
                    <a:tint val="75000"/>
                  </a:prstClr>
                </a:solidFill>
              </a:rPr>
              <a:pPr/>
              <a:t>07/05/2018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7D129C7-99A6-41E4-B428-73A41685ED8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18193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0CA97-F352-4E35-9E4B-A7A0794DE603}" type="datetimeFigureOut">
              <a:rPr lang="en-GB" smtClean="0">
                <a:solidFill>
                  <a:prstClr val="black">
                    <a:tint val="75000"/>
                  </a:prstClr>
                </a:solidFill>
              </a:rPr>
              <a:pPr/>
              <a:t>07/05/2018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7D129C7-99A6-41E4-B428-73A41685ED8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241616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E0CA97-F352-4E35-9E4B-A7A0794DE603}" type="datetimeFigureOut">
              <a:rPr lang="en-GB" smtClean="0">
                <a:solidFill>
                  <a:prstClr val="black">
                    <a:tint val="75000"/>
                  </a:prstClr>
                </a:solidFill>
              </a:rPr>
              <a:pPr/>
              <a:t>07/05/2018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7D129C7-99A6-41E4-B428-73A41685ED8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6303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94ADD2-CDA1-4A30-971E-E90661C1D7E2}" type="datetimeFigureOut">
              <a:rPr lang="en-GB" smtClean="0">
                <a:solidFill>
                  <a:prstClr val="black">
                    <a:tint val="75000"/>
                  </a:prstClr>
                </a:solidFill>
              </a:rPr>
              <a:pPr/>
              <a:t>07/05/2018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EDCE5CA-7F66-4E48-BDBA-C46DD001F9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986510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E0CA97-F352-4E35-9E4B-A7A0794DE603}" type="datetimeFigureOut">
              <a:rPr lang="en-GB" smtClean="0">
                <a:solidFill>
                  <a:prstClr val="black">
                    <a:tint val="75000"/>
                  </a:prstClr>
                </a:solidFill>
              </a:rPr>
              <a:pPr/>
              <a:t>07/05/2018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7D129C7-99A6-41E4-B428-73A41685ED8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333152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74A32F5-5A9F-4AC2-877B-D8524B802859}" type="datetimeFigureOut">
              <a:rPr lang="en-GB" smtClean="0">
                <a:solidFill>
                  <a:prstClr val="black">
                    <a:tint val="75000"/>
                  </a:prstClr>
                </a:solidFill>
              </a:rPr>
              <a:pPr/>
              <a:t>08/05/2018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AFE31EC-FDE8-4DA8-958B-2144DBD732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564266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4A32F5-5A9F-4AC2-877B-D8524B802859}" type="datetimeFigureOut">
              <a:rPr lang="en-GB" smtClean="0">
                <a:solidFill>
                  <a:prstClr val="black">
                    <a:tint val="75000"/>
                  </a:prstClr>
                </a:solidFill>
              </a:rPr>
              <a:pPr/>
              <a:t>08/05/2018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AFE31EC-FDE8-4DA8-958B-2144DBD732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841644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4A32F5-5A9F-4AC2-877B-D8524B802859}" type="datetimeFigureOut">
              <a:rPr lang="en-GB" smtClean="0">
                <a:solidFill>
                  <a:prstClr val="black">
                    <a:tint val="75000"/>
                  </a:prstClr>
                </a:solidFill>
              </a:rPr>
              <a:pPr/>
              <a:t>08/05/2018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AFE31EC-FDE8-4DA8-958B-2144DBD732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217545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4A32F5-5A9F-4AC2-877B-D8524B802859}" type="datetimeFigureOut">
              <a:rPr lang="en-GB" smtClean="0">
                <a:solidFill>
                  <a:prstClr val="black">
                    <a:tint val="75000"/>
                  </a:prstClr>
                </a:solidFill>
              </a:rPr>
              <a:pPr/>
              <a:t>08/05/2018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AFE31EC-FDE8-4DA8-958B-2144DBD732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60621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4A32F5-5A9F-4AC2-877B-D8524B802859}" type="datetimeFigureOut">
              <a:rPr lang="en-GB" smtClean="0">
                <a:solidFill>
                  <a:prstClr val="black">
                    <a:tint val="75000"/>
                  </a:prstClr>
                </a:solidFill>
              </a:rPr>
              <a:pPr/>
              <a:t>08/05/2018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AFE31EC-FDE8-4DA8-958B-2144DBD732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216224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4A32F5-5A9F-4AC2-877B-D8524B802859}" type="datetimeFigureOut">
              <a:rPr lang="en-GB" smtClean="0">
                <a:solidFill>
                  <a:prstClr val="black">
                    <a:tint val="75000"/>
                  </a:prstClr>
                </a:solidFill>
              </a:rPr>
              <a:pPr/>
              <a:t>08/05/2018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AFE31EC-FDE8-4DA8-958B-2144DBD732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474129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4A32F5-5A9F-4AC2-877B-D8524B802859}" type="datetimeFigureOut">
              <a:rPr lang="en-GB" smtClean="0">
                <a:solidFill>
                  <a:prstClr val="black">
                    <a:tint val="75000"/>
                  </a:prstClr>
                </a:solidFill>
              </a:rPr>
              <a:pPr/>
              <a:t>08/05/2018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AFE31EC-FDE8-4DA8-958B-2144DBD732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44994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4A32F5-5A9F-4AC2-877B-D8524B802859}" type="datetimeFigureOut">
              <a:rPr lang="en-GB" smtClean="0">
                <a:solidFill>
                  <a:prstClr val="black">
                    <a:tint val="75000"/>
                  </a:prstClr>
                </a:solidFill>
              </a:rPr>
              <a:pPr/>
              <a:t>08/05/2018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AFE31EC-FDE8-4DA8-958B-2144DBD732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786848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4A32F5-5A9F-4AC2-877B-D8524B802859}" type="datetimeFigureOut">
              <a:rPr lang="en-GB" smtClean="0">
                <a:solidFill>
                  <a:prstClr val="black">
                    <a:tint val="75000"/>
                  </a:prstClr>
                </a:solidFill>
              </a:rPr>
              <a:pPr/>
              <a:t>08/05/2018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AFE31EC-FDE8-4DA8-958B-2144DBD732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38307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94ADD2-CDA1-4A30-971E-E90661C1D7E2}" type="datetimeFigureOut">
              <a:rPr lang="en-GB" smtClean="0">
                <a:solidFill>
                  <a:prstClr val="black">
                    <a:tint val="75000"/>
                  </a:prstClr>
                </a:solidFill>
              </a:rPr>
              <a:pPr/>
              <a:t>07/05/2018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EDCE5CA-7F66-4E48-BDBA-C46DD001F9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291685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4A32F5-5A9F-4AC2-877B-D8524B802859}" type="datetimeFigureOut">
              <a:rPr lang="en-GB" smtClean="0">
                <a:solidFill>
                  <a:prstClr val="black">
                    <a:tint val="75000"/>
                  </a:prstClr>
                </a:solidFill>
              </a:rPr>
              <a:pPr/>
              <a:t>08/05/2018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AFE31EC-FDE8-4DA8-958B-2144DBD732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22781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4A32F5-5A9F-4AC2-877B-D8524B802859}" type="datetimeFigureOut">
              <a:rPr lang="en-GB" smtClean="0">
                <a:solidFill>
                  <a:prstClr val="black">
                    <a:tint val="75000"/>
                  </a:prstClr>
                </a:solidFill>
              </a:rPr>
              <a:pPr/>
              <a:t>08/05/2018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AFE31EC-FDE8-4DA8-958B-2144DBD732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1003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94ADD2-CDA1-4A30-971E-E90661C1D7E2}" type="datetimeFigureOut">
              <a:rPr lang="en-GB" smtClean="0">
                <a:solidFill>
                  <a:prstClr val="black">
                    <a:tint val="75000"/>
                  </a:prstClr>
                </a:solidFill>
              </a:rPr>
              <a:pPr/>
              <a:t>07/05/2018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EDCE5CA-7F66-4E48-BDBA-C46DD001F9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5546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2.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94ADD2-CDA1-4A30-971E-E90661C1D7E2}" type="datetimeFigureOut">
              <a:rPr lang="en-GB" smtClean="0">
                <a:solidFill>
                  <a:prstClr val="black">
                    <a:tint val="75000"/>
                  </a:prstClr>
                </a:solidFill>
              </a:rPr>
              <a:pPr/>
              <a:t>07/05/2018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CE5CA-7F66-4E48-BDBA-C46DD001F9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81123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598AAEBE-2FF3-416D-AC25-2F713F800667}" type="datetimeFigureOut">
              <a:rPr lang="en-GB" smtClean="0">
                <a:solidFill>
                  <a:srgbClr val="FFFFFF"/>
                </a:solidFill>
              </a:rPr>
              <a:pPr/>
              <a:t>07/05/2018</a:t>
            </a:fld>
            <a:endParaRPr lang="en-GB">
              <a:solidFill>
                <a:srgbClr val="FFFFFF"/>
              </a:solidFill>
            </a:endParaRPr>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endParaRPr lang="en-GB">
              <a:solidFill>
                <a:srgbClr val="FFFFFF"/>
              </a:solidFill>
            </a:endParaRPr>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2543D1A8-7260-49C1-AE23-F28026BAA9E9}"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4050060953"/>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B4187D-5111-4016-8709-BE49762D529E}" type="datetimeFigureOut">
              <a:rPr lang="fr-FR" smtClean="0">
                <a:solidFill>
                  <a:prstClr val="black">
                    <a:tint val="75000"/>
                  </a:prstClr>
                </a:solidFill>
              </a:rPr>
              <a:pPr/>
              <a:t>07/05/2018</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26783665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94ADD2-CDA1-4A30-971E-E90661C1D7E2}" type="datetimeFigureOut">
              <a:rPr lang="en-GB" smtClean="0">
                <a:solidFill>
                  <a:prstClr val="black">
                    <a:tint val="75000"/>
                  </a:prstClr>
                </a:solidFill>
              </a:rPr>
              <a:pPr/>
              <a:t>07/05/2018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CE5CA-7F66-4E48-BDBA-C46DD001F9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7843451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A64DE0-F6F9-479A-8356-C32ED028F617}" type="datetimeFigureOut">
              <a:rPr lang="en-GB" smtClean="0">
                <a:solidFill>
                  <a:prstClr val="black">
                    <a:tint val="75000"/>
                  </a:prstClr>
                </a:solidFill>
              </a:rPr>
              <a:pPr/>
              <a:t>07/05/2018</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D30E71-D098-46C5-BD47-158FB03EC2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4534544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0CA97-F352-4E35-9E4B-A7A0794DE603}" type="datetimeFigureOut">
              <a:rPr lang="en-GB" smtClean="0">
                <a:solidFill>
                  <a:prstClr val="black">
                    <a:tint val="75000"/>
                  </a:prstClr>
                </a:solidFill>
              </a:rPr>
              <a:pPr/>
              <a:t>07/05/2018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D129C7-99A6-41E4-B428-73A41685ED8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0298284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4A32F5-5A9F-4AC2-877B-D8524B802859}" type="datetimeFigureOut">
              <a:rPr lang="en-GB" smtClean="0">
                <a:solidFill>
                  <a:prstClr val="black">
                    <a:tint val="75000"/>
                  </a:prstClr>
                </a:solidFill>
              </a:rPr>
              <a:pPr/>
              <a:t>08/05/2018</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E31EC-FDE8-4DA8-958B-2144DBD732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77038920"/>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6.xml"/><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31.gif"/><Relationship Id="rId13" Type="http://schemas.openxmlformats.org/officeDocument/2006/relationships/image" Target="../media/image36.jpg"/><Relationship Id="rId18" Type="http://schemas.openxmlformats.org/officeDocument/2006/relationships/image" Target="../media/image4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notesSlide" Target="../notesSlides/notesSlide7.xml"/><Relationship Id="rId16"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gif"/><Relationship Id="rId5" Type="http://schemas.openxmlformats.org/officeDocument/2006/relationships/image" Target="../media/image28.wmf"/><Relationship Id="rId15" Type="http://schemas.openxmlformats.org/officeDocument/2006/relationships/image" Target="../media/image38.png"/><Relationship Id="rId10" Type="http://schemas.openxmlformats.org/officeDocument/2006/relationships/image" Target="../media/image33.jpg"/><Relationship Id="rId4" Type="http://schemas.openxmlformats.org/officeDocument/2006/relationships/image" Target="../media/image27.jpg"/><Relationship Id="rId9" Type="http://schemas.openxmlformats.org/officeDocument/2006/relationships/image" Target="../media/image32.gif"/><Relationship Id="rId1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4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6.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66.xml"/><Relationship Id="rId5" Type="http://schemas.openxmlformats.org/officeDocument/2006/relationships/image" Target="../media/image46.png"/><Relationship Id="rId4" Type="http://schemas.openxmlformats.org/officeDocument/2006/relationships/hyperlink" Target="http://www.amazon.es/gp/product/images/B008LQ9NQ2/ref=dp_image_z_0?ie=UTF8&amp;n=818936031&amp;s=digital-text"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66.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66.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66.xml"/><Relationship Id="rId6" Type="http://schemas.openxmlformats.org/officeDocument/2006/relationships/image" Target="../media/image53.png"/><Relationship Id="rId5" Type="http://schemas.openxmlformats.org/officeDocument/2006/relationships/hyperlink" Target="http://www.wordreference.com/es/translation.asp?tranword=sport" TargetMode="Externa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hyperlink" Target="http://www.wordreference.com/es/en/translation.asp?spen=deporte" TargetMode="External"/><Relationship Id="rId2" Type="http://schemas.openxmlformats.org/officeDocument/2006/relationships/notesSlide" Target="../notesSlides/notesSlide20.xml"/><Relationship Id="rId1" Type="http://schemas.openxmlformats.org/officeDocument/2006/relationships/slideLayout" Target="../slideLayouts/slideLayout66.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6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3.xml"/><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4.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5.xml"/><Relationship Id="rId1" Type="http://schemas.openxmlformats.org/officeDocument/2006/relationships/slideLayout" Target="../slideLayouts/slideLayout61.xml"/></Relationships>
</file>

<file path=ppt/slides/_rels/slide4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6.xml"/><Relationship Id="rId1" Type="http://schemas.openxmlformats.org/officeDocument/2006/relationships/slideLayout" Target="../slideLayouts/slideLayout60.xml"/></Relationships>
</file>

<file path=ppt/slides/_rels/slide4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7.xml"/><Relationship Id="rId1" Type="http://schemas.openxmlformats.org/officeDocument/2006/relationships/slideLayout" Target="../slideLayouts/slideLayout60.xml"/></Relationships>
</file>

<file path=ppt/slides/_rels/slide4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8.xml"/><Relationship Id="rId1" Type="http://schemas.openxmlformats.org/officeDocument/2006/relationships/slideLayout" Target="../slideLayouts/slideLayout60.xml"/></Relationships>
</file>

<file path=ppt/slides/_rels/slide4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9.xml"/><Relationship Id="rId1" Type="http://schemas.openxmlformats.org/officeDocument/2006/relationships/slideLayout" Target="../slideLayouts/slideLayout61.xml"/></Relationships>
</file>

<file path=ppt/slides/_rels/slide4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0.xml"/><Relationship Id="rId1" Type="http://schemas.openxmlformats.org/officeDocument/2006/relationships/slideLayout" Target="../slideLayouts/slideLayout60.xml"/></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1.xml"/><Relationship Id="rId1" Type="http://schemas.openxmlformats.org/officeDocument/2006/relationships/slideLayout" Target="../slideLayouts/slideLayout6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jpg"/><Relationship Id="rId7" Type="http://schemas.openxmlformats.org/officeDocument/2006/relationships/image" Target="../media/image69.png"/><Relationship Id="rId2" Type="http://schemas.openxmlformats.org/officeDocument/2006/relationships/hyperlink" Target="http://www.petitestetes.com/comptines/paroles-de-comptines-en-francais/" TargetMode="External"/><Relationship Id="rId1" Type="http://schemas.openxmlformats.org/officeDocument/2006/relationships/slideLayout" Target="../slideLayouts/slideLayout66.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6.xml"/></Relationships>
</file>

<file path=ppt/slides/_rels/slide5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6.xml"/></Relationships>
</file>

<file path=ppt/slides/_rels/slide5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3.xml"/><Relationship Id="rId1" Type="http://schemas.openxmlformats.org/officeDocument/2006/relationships/slideLayout" Target="../slideLayouts/slideLayout6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6.xml"/></Relationships>
</file>

<file path=ppt/slides/_rels/slide5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5.xml"/><Relationship Id="rId1" Type="http://schemas.openxmlformats.org/officeDocument/2006/relationships/slideLayout" Target="../slideLayouts/slideLayout6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8.xml"/><Relationship Id="rId1" Type="http://schemas.openxmlformats.org/officeDocument/2006/relationships/slideLayout" Target="../slideLayouts/slideLayout6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6.xml"/></Relationships>
</file>

<file path=ppt/slides/_rels/slide6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4.xml"/><Relationship Id="rId1" Type="http://schemas.openxmlformats.org/officeDocument/2006/relationships/slideLayout" Target="../slideLayouts/slideLayout6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6.xml"/></Relationships>
</file>

<file path=ppt/slides/_rels/slide6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6.xml"/><Relationship Id="rId1" Type="http://schemas.openxmlformats.org/officeDocument/2006/relationships/slideLayout" Target="../slideLayouts/slideLayout6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6.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6.xml"/><Relationship Id="rId1" Type="http://schemas.openxmlformats.org/officeDocument/2006/relationships/video" Target="file:///E:\File%20for%2018th%20May%20Villiers%20Park\Session%202%20Skills\Mr_Bean_macht_Ferien.wmv" TargetMode="External"/><Relationship Id="rId5" Type="http://schemas.openxmlformats.org/officeDocument/2006/relationships/image" Target="../media/image75.png"/><Relationship Id="rId4" Type="http://schemas.openxmlformats.org/officeDocument/2006/relationships/image" Target="../media/image74.jpe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6.xml"/></Relationships>
</file>

<file path=ppt/slides/_rels/slide7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0.xml"/><Relationship Id="rId1" Type="http://schemas.openxmlformats.org/officeDocument/2006/relationships/slideLayout" Target="../slideLayouts/slideLayout6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6.xml"/></Relationships>
</file>

<file path=ppt/slides/_rels/slide7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53.xml"/><Relationship Id="rId1" Type="http://schemas.openxmlformats.org/officeDocument/2006/relationships/slideLayout" Target="../slideLayouts/slideLayout6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cap="none" dirty="0" smtClean="0">
                <a:latin typeface="Rockwell" panose="02060603020205020403" pitchFamily="18" charset="0"/>
              </a:rPr>
              <a:t>Language and literacy</a:t>
            </a:r>
            <a:endParaRPr lang="en-GB" cap="none" dirty="0">
              <a:latin typeface="Rockwell" panose="02060603020205020403" pitchFamily="18" charset="0"/>
            </a:endParaRPr>
          </a:p>
        </p:txBody>
      </p:sp>
      <p:sp>
        <p:nvSpPr>
          <p:cNvPr id="3" name="Subtitle 2"/>
          <p:cNvSpPr>
            <a:spLocks noGrp="1"/>
          </p:cNvSpPr>
          <p:nvPr>
            <p:ph type="subTitle" idx="1"/>
          </p:nvPr>
        </p:nvSpPr>
        <p:spPr/>
        <p:txBody>
          <a:bodyPr>
            <a:normAutofit/>
          </a:bodyPr>
          <a:lstStyle/>
          <a:p>
            <a:r>
              <a:rPr lang="en-GB" sz="3600" dirty="0" smtClean="0">
                <a:latin typeface="Rockwell" panose="02060603020205020403" pitchFamily="18" charset="0"/>
              </a:rPr>
              <a:t>at KS2</a:t>
            </a:r>
            <a:endParaRPr lang="en-GB" sz="3600" dirty="0">
              <a:latin typeface="Rockwell" panose="02060603020205020403" pitchFamily="18" charset="0"/>
            </a:endParaRPr>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44899" y="364067"/>
            <a:ext cx="2654201" cy="15296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0687" y="4705197"/>
            <a:ext cx="2655913" cy="1991935"/>
          </a:xfrm>
          <a:prstGeom prst="rect">
            <a:avLst/>
          </a:prstGeom>
        </p:spPr>
      </p:pic>
    </p:spTree>
    <p:extLst>
      <p:ext uri="{BB962C8B-B14F-4D97-AF65-F5344CB8AC3E}">
        <p14:creationId xmlns:p14="http://schemas.microsoft.com/office/powerpoint/2010/main" val="29369465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42875" y="120650"/>
          <a:ext cx="5286375" cy="2165836"/>
        </p:xfrm>
        <a:graphic>
          <a:graphicData uri="http://schemas.openxmlformats.org/drawingml/2006/table">
            <a:tbl>
              <a:tblPr firstRow="1" bandRow="1">
                <a:tableStyleId>{5940675A-B579-460E-94D1-54222C63F5DA}</a:tableStyleId>
              </a:tblPr>
              <a:tblGrid>
                <a:gridCol w="2286000"/>
                <a:gridCol w="3000375"/>
              </a:tblGrid>
              <a:tr h="428502">
                <a:tc>
                  <a:txBody>
                    <a:bodyPr/>
                    <a:lstStyle/>
                    <a:p>
                      <a:r>
                        <a:rPr lang="en-GB" sz="1800" dirty="0" smtClean="0"/>
                        <a:t>Name of Language</a:t>
                      </a:r>
                      <a:endParaRPr lang="en-US" sz="1800" dirty="0"/>
                    </a:p>
                  </a:txBody>
                  <a:tcPr marL="91439" marR="91439" marT="45707" marB="45707"/>
                </a:tc>
                <a:tc>
                  <a:txBody>
                    <a:bodyPr/>
                    <a:lstStyle/>
                    <a:p>
                      <a:endParaRPr lang="en-US" sz="1800" dirty="0"/>
                    </a:p>
                  </a:txBody>
                  <a:tcPr marL="91439" marR="91439" marT="45707" marB="45707"/>
                </a:tc>
              </a:tr>
              <a:tr h="1736848">
                <a:tc>
                  <a:txBody>
                    <a:bodyPr/>
                    <a:lstStyle/>
                    <a:p>
                      <a:r>
                        <a:rPr lang="en-GB" sz="1800" dirty="0" smtClean="0"/>
                        <a:t>I use this language….</a:t>
                      </a:r>
                      <a:endParaRPr lang="en-US" sz="1800" dirty="0"/>
                    </a:p>
                  </a:txBody>
                  <a:tcPr marL="91439" marR="91439" marT="45707" marB="45707"/>
                </a:tc>
                <a:tc>
                  <a:txBody>
                    <a:bodyPr/>
                    <a:lstStyle/>
                    <a:p>
                      <a:endParaRPr lang="en-GB" sz="1800" dirty="0" smtClean="0"/>
                    </a:p>
                    <a:p>
                      <a:endParaRPr lang="en-GB" sz="1800" dirty="0" smtClean="0"/>
                    </a:p>
                    <a:p>
                      <a:endParaRPr lang="en-GB" sz="1800" dirty="0" smtClean="0"/>
                    </a:p>
                    <a:p>
                      <a:endParaRPr lang="en-GB" sz="1800" dirty="0" smtClean="0"/>
                    </a:p>
                    <a:p>
                      <a:endParaRPr lang="en-GB" sz="1800" dirty="0" smtClean="0"/>
                    </a:p>
                    <a:p>
                      <a:endParaRPr lang="en-US" sz="1800" dirty="0"/>
                    </a:p>
                  </a:txBody>
                  <a:tcPr marL="91439" marR="91439" marT="45707" marB="45707"/>
                </a:tc>
              </a:tr>
            </a:tbl>
          </a:graphicData>
        </a:graphic>
      </p:graphicFrame>
      <p:graphicFrame>
        <p:nvGraphicFramePr>
          <p:cNvPr id="3" name="Table 2"/>
          <p:cNvGraphicFramePr>
            <a:graphicFrameLocks noGrp="1"/>
          </p:cNvGraphicFramePr>
          <p:nvPr/>
        </p:nvGraphicFramePr>
        <p:xfrm>
          <a:off x="142875" y="2335213"/>
          <a:ext cx="5286375" cy="2165836"/>
        </p:xfrm>
        <a:graphic>
          <a:graphicData uri="http://schemas.openxmlformats.org/drawingml/2006/table">
            <a:tbl>
              <a:tblPr firstRow="1" bandRow="1">
                <a:tableStyleId>{5940675A-B579-460E-94D1-54222C63F5DA}</a:tableStyleId>
              </a:tblPr>
              <a:tblGrid>
                <a:gridCol w="2286000"/>
                <a:gridCol w="3000375"/>
              </a:tblGrid>
              <a:tr h="428502">
                <a:tc>
                  <a:txBody>
                    <a:bodyPr/>
                    <a:lstStyle/>
                    <a:p>
                      <a:r>
                        <a:rPr lang="en-GB" sz="1800" dirty="0" smtClean="0"/>
                        <a:t>Name of Language</a:t>
                      </a:r>
                      <a:endParaRPr lang="en-US" sz="1800" dirty="0"/>
                    </a:p>
                  </a:txBody>
                  <a:tcPr marL="91439" marR="91439" marT="45707" marB="45707"/>
                </a:tc>
                <a:tc>
                  <a:txBody>
                    <a:bodyPr/>
                    <a:lstStyle/>
                    <a:p>
                      <a:endParaRPr lang="en-US" sz="1800" dirty="0"/>
                    </a:p>
                  </a:txBody>
                  <a:tcPr marL="91439" marR="91439" marT="45707" marB="45707"/>
                </a:tc>
              </a:tr>
              <a:tr h="1736848">
                <a:tc>
                  <a:txBody>
                    <a:bodyPr/>
                    <a:lstStyle/>
                    <a:p>
                      <a:r>
                        <a:rPr lang="en-GB" sz="1800" dirty="0" smtClean="0"/>
                        <a:t>I use this language….</a:t>
                      </a:r>
                      <a:endParaRPr lang="en-US" sz="1800" dirty="0"/>
                    </a:p>
                  </a:txBody>
                  <a:tcPr marL="91439" marR="91439" marT="45707" marB="45707"/>
                </a:tc>
                <a:tc>
                  <a:txBody>
                    <a:bodyPr/>
                    <a:lstStyle/>
                    <a:p>
                      <a:endParaRPr lang="en-GB" sz="1800" dirty="0" smtClean="0"/>
                    </a:p>
                    <a:p>
                      <a:endParaRPr lang="en-GB" sz="1800" dirty="0" smtClean="0"/>
                    </a:p>
                    <a:p>
                      <a:endParaRPr lang="en-GB" sz="1800" dirty="0" smtClean="0"/>
                    </a:p>
                    <a:p>
                      <a:endParaRPr lang="en-GB" sz="1800" dirty="0" smtClean="0"/>
                    </a:p>
                    <a:p>
                      <a:endParaRPr lang="en-GB" sz="1800" dirty="0" smtClean="0"/>
                    </a:p>
                    <a:p>
                      <a:endParaRPr lang="en-US" sz="1800" dirty="0"/>
                    </a:p>
                  </a:txBody>
                  <a:tcPr marL="91439" marR="91439" marT="45707" marB="45707"/>
                </a:tc>
              </a:tr>
            </a:tbl>
          </a:graphicData>
        </a:graphic>
      </p:graphicFrame>
      <p:graphicFrame>
        <p:nvGraphicFramePr>
          <p:cNvPr id="4" name="Table 3"/>
          <p:cNvGraphicFramePr>
            <a:graphicFrameLocks noGrp="1"/>
          </p:cNvGraphicFramePr>
          <p:nvPr/>
        </p:nvGraphicFramePr>
        <p:xfrm>
          <a:off x="142875" y="4549775"/>
          <a:ext cx="5286375" cy="2165836"/>
        </p:xfrm>
        <a:graphic>
          <a:graphicData uri="http://schemas.openxmlformats.org/drawingml/2006/table">
            <a:tbl>
              <a:tblPr firstRow="1" bandRow="1">
                <a:tableStyleId>{5940675A-B579-460E-94D1-54222C63F5DA}</a:tableStyleId>
              </a:tblPr>
              <a:tblGrid>
                <a:gridCol w="2286000"/>
                <a:gridCol w="3000375"/>
              </a:tblGrid>
              <a:tr h="428502">
                <a:tc>
                  <a:txBody>
                    <a:bodyPr/>
                    <a:lstStyle/>
                    <a:p>
                      <a:r>
                        <a:rPr lang="en-GB" sz="1800" dirty="0" smtClean="0"/>
                        <a:t>Name of Language</a:t>
                      </a:r>
                      <a:endParaRPr lang="en-US" sz="1800" dirty="0"/>
                    </a:p>
                  </a:txBody>
                  <a:tcPr marL="91439" marR="91439" marT="45707" marB="45707"/>
                </a:tc>
                <a:tc>
                  <a:txBody>
                    <a:bodyPr/>
                    <a:lstStyle/>
                    <a:p>
                      <a:endParaRPr lang="en-US" sz="1800" dirty="0"/>
                    </a:p>
                  </a:txBody>
                  <a:tcPr marL="91439" marR="91439" marT="45707" marB="45707"/>
                </a:tc>
              </a:tr>
              <a:tr h="1736848">
                <a:tc>
                  <a:txBody>
                    <a:bodyPr/>
                    <a:lstStyle/>
                    <a:p>
                      <a:r>
                        <a:rPr lang="en-GB" sz="1800" dirty="0" smtClean="0"/>
                        <a:t>I use this language….</a:t>
                      </a:r>
                      <a:endParaRPr lang="en-US" sz="1800" dirty="0"/>
                    </a:p>
                  </a:txBody>
                  <a:tcPr marL="91439" marR="91439" marT="45707" marB="45707"/>
                </a:tc>
                <a:tc>
                  <a:txBody>
                    <a:bodyPr/>
                    <a:lstStyle/>
                    <a:p>
                      <a:endParaRPr lang="en-GB" sz="1800" dirty="0" smtClean="0"/>
                    </a:p>
                    <a:p>
                      <a:endParaRPr lang="en-GB" sz="1800" dirty="0" smtClean="0"/>
                    </a:p>
                    <a:p>
                      <a:endParaRPr lang="en-GB" sz="1800" dirty="0" smtClean="0"/>
                    </a:p>
                    <a:p>
                      <a:endParaRPr lang="en-GB" sz="1800" dirty="0" smtClean="0"/>
                    </a:p>
                    <a:p>
                      <a:endParaRPr lang="en-GB" sz="1800" dirty="0" smtClean="0"/>
                    </a:p>
                    <a:p>
                      <a:endParaRPr lang="en-US" sz="1800" dirty="0"/>
                    </a:p>
                  </a:txBody>
                  <a:tcPr marL="91439" marR="91439" marT="45707" marB="45707"/>
                </a:tc>
              </a:tr>
            </a:tbl>
          </a:graphicData>
        </a:graphic>
      </p:graphicFrame>
      <p:sp>
        <p:nvSpPr>
          <p:cNvPr id="20514" name="TextBox 4"/>
          <p:cNvSpPr txBox="1">
            <a:spLocks noChangeArrowheads="1"/>
          </p:cNvSpPr>
          <p:nvPr/>
        </p:nvSpPr>
        <p:spPr bwMode="auto">
          <a:xfrm rot="-462361">
            <a:off x="5089525" y="2122488"/>
            <a:ext cx="2928938" cy="461962"/>
          </a:xfrm>
          <a:prstGeom prst="rect">
            <a:avLst/>
          </a:prstGeom>
          <a:noFill/>
          <a:ln w="9525">
            <a:noFill/>
            <a:miter lim="800000"/>
            <a:headEnd/>
            <a:tailEnd/>
          </a:ln>
        </p:spPr>
        <p:txBody>
          <a:bodyPr>
            <a:spAutoFit/>
          </a:bodyPr>
          <a:lstStyle/>
          <a:p>
            <a:pPr algn="ctr"/>
            <a:r>
              <a:rPr lang="en-GB" sz="2400" b="1">
                <a:solidFill>
                  <a:prstClr val="black"/>
                </a:solidFill>
                <a:latin typeface="EraserDust"/>
              </a:rPr>
              <a:t>With my friends</a:t>
            </a:r>
            <a:endParaRPr lang="en-US" sz="2400" b="1">
              <a:solidFill>
                <a:prstClr val="black"/>
              </a:solidFill>
              <a:latin typeface="EraserDust"/>
            </a:endParaRPr>
          </a:p>
        </p:txBody>
      </p:sp>
      <p:sp>
        <p:nvSpPr>
          <p:cNvPr id="20515" name="TextBox 5"/>
          <p:cNvSpPr txBox="1">
            <a:spLocks noChangeArrowheads="1"/>
          </p:cNvSpPr>
          <p:nvPr/>
        </p:nvSpPr>
        <p:spPr bwMode="auto">
          <a:xfrm rot="-354408">
            <a:off x="5016500" y="77788"/>
            <a:ext cx="2928938" cy="461962"/>
          </a:xfrm>
          <a:prstGeom prst="rect">
            <a:avLst/>
          </a:prstGeom>
          <a:noFill/>
          <a:ln w="9525">
            <a:noFill/>
            <a:miter lim="800000"/>
            <a:headEnd/>
            <a:tailEnd/>
          </a:ln>
        </p:spPr>
        <p:txBody>
          <a:bodyPr>
            <a:spAutoFit/>
          </a:bodyPr>
          <a:lstStyle/>
          <a:p>
            <a:pPr algn="ctr"/>
            <a:r>
              <a:rPr lang="en-GB" sz="2400" b="1">
                <a:solidFill>
                  <a:prstClr val="black"/>
                </a:solidFill>
                <a:latin typeface="EraserDust"/>
              </a:rPr>
              <a:t>With my mum</a:t>
            </a:r>
            <a:endParaRPr lang="en-US" sz="2400" b="1">
              <a:solidFill>
                <a:prstClr val="black"/>
              </a:solidFill>
              <a:latin typeface="EraserDust"/>
            </a:endParaRPr>
          </a:p>
        </p:txBody>
      </p:sp>
      <p:sp>
        <p:nvSpPr>
          <p:cNvPr id="20516" name="TextBox 6"/>
          <p:cNvSpPr txBox="1">
            <a:spLocks noChangeArrowheads="1"/>
          </p:cNvSpPr>
          <p:nvPr/>
        </p:nvSpPr>
        <p:spPr bwMode="auto">
          <a:xfrm rot="572949">
            <a:off x="6518275" y="525463"/>
            <a:ext cx="2928938" cy="461962"/>
          </a:xfrm>
          <a:prstGeom prst="rect">
            <a:avLst/>
          </a:prstGeom>
          <a:noFill/>
          <a:ln w="9525">
            <a:noFill/>
            <a:miter lim="800000"/>
            <a:headEnd/>
            <a:tailEnd/>
          </a:ln>
        </p:spPr>
        <p:txBody>
          <a:bodyPr>
            <a:spAutoFit/>
          </a:bodyPr>
          <a:lstStyle/>
          <a:p>
            <a:pPr algn="ctr"/>
            <a:r>
              <a:rPr lang="en-GB" sz="2400" b="1">
                <a:solidFill>
                  <a:prstClr val="black"/>
                </a:solidFill>
                <a:latin typeface="EraserDust"/>
              </a:rPr>
              <a:t>With my dad</a:t>
            </a:r>
            <a:endParaRPr lang="en-US" sz="2400" b="1">
              <a:solidFill>
                <a:prstClr val="black"/>
              </a:solidFill>
              <a:latin typeface="EraserDust"/>
            </a:endParaRPr>
          </a:p>
        </p:txBody>
      </p:sp>
      <p:sp>
        <p:nvSpPr>
          <p:cNvPr id="20517" name="TextBox 7"/>
          <p:cNvSpPr txBox="1">
            <a:spLocks noChangeArrowheads="1"/>
          </p:cNvSpPr>
          <p:nvPr/>
        </p:nvSpPr>
        <p:spPr bwMode="auto">
          <a:xfrm rot="-354408">
            <a:off x="5035550" y="720725"/>
            <a:ext cx="2928938" cy="830263"/>
          </a:xfrm>
          <a:prstGeom prst="rect">
            <a:avLst/>
          </a:prstGeom>
          <a:noFill/>
          <a:ln w="9525">
            <a:noFill/>
            <a:miter lim="800000"/>
            <a:headEnd/>
            <a:tailEnd/>
          </a:ln>
        </p:spPr>
        <p:txBody>
          <a:bodyPr>
            <a:spAutoFit/>
          </a:bodyPr>
          <a:lstStyle/>
          <a:p>
            <a:pPr algn="ctr"/>
            <a:r>
              <a:rPr lang="en-GB" sz="2400" b="1">
                <a:solidFill>
                  <a:prstClr val="black"/>
                </a:solidFill>
                <a:latin typeface="EraserDust"/>
              </a:rPr>
              <a:t>With my brother/sister</a:t>
            </a:r>
            <a:endParaRPr lang="en-US" sz="2400" b="1">
              <a:solidFill>
                <a:prstClr val="black"/>
              </a:solidFill>
              <a:latin typeface="EraserDust"/>
            </a:endParaRPr>
          </a:p>
        </p:txBody>
      </p:sp>
      <p:sp>
        <p:nvSpPr>
          <p:cNvPr id="20518" name="TextBox 8"/>
          <p:cNvSpPr txBox="1">
            <a:spLocks noChangeArrowheads="1"/>
          </p:cNvSpPr>
          <p:nvPr/>
        </p:nvSpPr>
        <p:spPr bwMode="auto">
          <a:xfrm rot="-354408">
            <a:off x="5373688" y="2863850"/>
            <a:ext cx="2928937" cy="461963"/>
          </a:xfrm>
          <a:prstGeom prst="rect">
            <a:avLst/>
          </a:prstGeom>
          <a:noFill/>
          <a:ln w="9525">
            <a:noFill/>
            <a:miter lim="800000"/>
            <a:headEnd/>
            <a:tailEnd/>
          </a:ln>
        </p:spPr>
        <p:txBody>
          <a:bodyPr>
            <a:spAutoFit/>
          </a:bodyPr>
          <a:lstStyle/>
          <a:p>
            <a:pPr algn="ctr"/>
            <a:r>
              <a:rPr lang="en-GB" sz="2400" b="1">
                <a:solidFill>
                  <a:prstClr val="black"/>
                </a:solidFill>
                <a:latin typeface="EraserDust"/>
              </a:rPr>
              <a:t>in school</a:t>
            </a:r>
            <a:endParaRPr lang="en-US" sz="2400" b="1">
              <a:solidFill>
                <a:prstClr val="black"/>
              </a:solidFill>
              <a:latin typeface="EraserDust"/>
            </a:endParaRPr>
          </a:p>
        </p:txBody>
      </p:sp>
      <p:sp>
        <p:nvSpPr>
          <p:cNvPr id="20519" name="TextBox 9"/>
          <p:cNvSpPr txBox="1">
            <a:spLocks noChangeArrowheads="1"/>
          </p:cNvSpPr>
          <p:nvPr/>
        </p:nvSpPr>
        <p:spPr bwMode="auto">
          <a:xfrm rot="768483">
            <a:off x="6200775" y="2605088"/>
            <a:ext cx="2928938" cy="461962"/>
          </a:xfrm>
          <a:prstGeom prst="rect">
            <a:avLst/>
          </a:prstGeom>
          <a:noFill/>
          <a:ln w="9525">
            <a:noFill/>
            <a:miter lim="800000"/>
            <a:headEnd/>
            <a:tailEnd/>
          </a:ln>
        </p:spPr>
        <p:txBody>
          <a:bodyPr>
            <a:spAutoFit/>
          </a:bodyPr>
          <a:lstStyle/>
          <a:p>
            <a:pPr algn="ctr"/>
            <a:r>
              <a:rPr lang="en-GB" sz="2400" b="1">
                <a:solidFill>
                  <a:prstClr val="black"/>
                </a:solidFill>
                <a:latin typeface="EraserDust"/>
              </a:rPr>
              <a:t>at home</a:t>
            </a:r>
            <a:endParaRPr lang="en-US" sz="2400" b="1">
              <a:solidFill>
                <a:prstClr val="black"/>
              </a:solidFill>
              <a:latin typeface="EraserDust"/>
            </a:endParaRPr>
          </a:p>
        </p:txBody>
      </p:sp>
      <p:sp>
        <p:nvSpPr>
          <p:cNvPr id="20520" name="TextBox 10"/>
          <p:cNvSpPr txBox="1">
            <a:spLocks noChangeArrowheads="1"/>
          </p:cNvSpPr>
          <p:nvPr/>
        </p:nvSpPr>
        <p:spPr bwMode="auto">
          <a:xfrm rot="466722">
            <a:off x="6615113" y="1398588"/>
            <a:ext cx="2928937" cy="460375"/>
          </a:xfrm>
          <a:prstGeom prst="rect">
            <a:avLst/>
          </a:prstGeom>
          <a:noFill/>
          <a:ln w="9525">
            <a:noFill/>
            <a:miter lim="800000"/>
            <a:headEnd/>
            <a:tailEnd/>
          </a:ln>
        </p:spPr>
        <p:txBody>
          <a:bodyPr>
            <a:spAutoFit/>
          </a:bodyPr>
          <a:lstStyle/>
          <a:p>
            <a:pPr algn="ctr"/>
            <a:r>
              <a:rPr lang="en-GB" sz="2400" b="1">
                <a:solidFill>
                  <a:prstClr val="black"/>
                </a:solidFill>
                <a:latin typeface="EraserDust"/>
              </a:rPr>
              <a:t>with my grandparents</a:t>
            </a:r>
            <a:endParaRPr lang="en-US" sz="2400" b="1">
              <a:solidFill>
                <a:prstClr val="black"/>
              </a:solidFill>
              <a:latin typeface="EraserDust"/>
            </a:endParaRPr>
          </a:p>
        </p:txBody>
      </p:sp>
      <p:sp>
        <p:nvSpPr>
          <p:cNvPr id="20521" name="TextBox 11"/>
          <p:cNvSpPr txBox="1">
            <a:spLocks noChangeArrowheads="1"/>
          </p:cNvSpPr>
          <p:nvPr/>
        </p:nvSpPr>
        <p:spPr bwMode="auto">
          <a:xfrm>
            <a:off x="4799013" y="3457575"/>
            <a:ext cx="2928937" cy="461963"/>
          </a:xfrm>
          <a:prstGeom prst="rect">
            <a:avLst/>
          </a:prstGeom>
          <a:noFill/>
          <a:ln w="9525">
            <a:noFill/>
            <a:miter lim="800000"/>
            <a:headEnd/>
            <a:tailEnd/>
          </a:ln>
        </p:spPr>
        <p:txBody>
          <a:bodyPr>
            <a:spAutoFit/>
          </a:bodyPr>
          <a:lstStyle/>
          <a:p>
            <a:pPr algn="ctr"/>
            <a:r>
              <a:rPr lang="en-GB" sz="2400" b="1">
                <a:solidFill>
                  <a:prstClr val="black"/>
                </a:solidFill>
                <a:latin typeface="EraserDust"/>
              </a:rPr>
              <a:t>to read</a:t>
            </a:r>
            <a:endParaRPr lang="en-US" sz="2400" b="1">
              <a:solidFill>
                <a:prstClr val="black"/>
              </a:solidFill>
              <a:latin typeface="EraserDust"/>
            </a:endParaRPr>
          </a:p>
        </p:txBody>
      </p:sp>
      <p:sp>
        <p:nvSpPr>
          <p:cNvPr id="20522" name="TextBox 12"/>
          <p:cNvSpPr txBox="1">
            <a:spLocks noChangeArrowheads="1"/>
          </p:cNvSpPr>
          <p:nvPr/>
        </p:nvSpPr>
        <p:spPr bwMode="auto">
          <a:xfrm rot="237184">
            <a:off x="6584950" y="3529013"/>
            <a:ext cx="2928938" cy="461962"/>
          </a:xfrm>
          <a:prstGeom prst="rect">
            <a:avLst/>
          </a:prstGeom>
          <a:noFill/>
          <a:ln w="9525">
            <a:noFill/>
            <a:miter lim="800000"/>
            <a:headEnd/>
            <a:tailEnd/>
          </a:ln>
        </p:spPr>
        <p:txBody>
          <a:bodyPr>
            <a:spAutoFit/>
          </a:bodyPr>
          <a:lstStyle/>
          <a:p>
            <a:pPr algn="ctr"/>
            <a:r>
              <a:rPr lang="en-GB" sz="2400" b="1">
                <a:solidFill>
                  <a:prstClr val="black"/>
                </a:solidFill>
                <a:latin typeface="EraserDust"/>
              </a:rPr>
              <a:t>to talk</a:t>
            </a:r>
            <a:endParaRPr lang="en-US" sz="2400" b="1">
              <a:solidFill>
                <a:prstClr val="black"/>
              </a:solidFill>
              <a:latin typeface="EraserDust"/>
            </a:endParaRPr>
          </a:p>
        </p:txBody>
      </p:sp>
      <p:sp>
        <p:nvSpPr>
          <p:cNvPr id="20523" name="TextBox 13"/>
          <p:cNvSpPr txBox="1">
            <a:spLocks noChangeArrowheads="1"/>
          </p:cNvSpPr>
          <p:nvPr/>
        </p:nvSpPr>
        <p:spPr bwMode="auto">
          <a:xfrm>
            <a:off x="5357813" y="4000500"/>
            <a:ext cx="2928937" cy="461963"/>
          </a:xfrm>
          <a:prstGeom prst="rect">
            <a:avLst/>
          </a:prstGeom>
          <a:noFill/>
          <a:ln w="9525">
            <a:noFill/>
            <a:miter lim="800000"/>
            <a:headEnd/>
            <a:tailEnd/>
          </a:ln>
        </p:spPr>
        <p:txBody>
          <a:bodyPr>
            <a:spAutoFit/>
          </a:bodyPr>
          <a:lstStyle/>
          <a:p>
            <a:pPr algn="ctr"/>
            <a:r>
              <a:rPr lang="en-GB" sz="2400" b="1">
                <a:solidFill>
                  <a:prstClr val="black"/>
                </a:solidFill>
                <a:latin typeface="EraserDust"/>
              </a:rPr>
              <a:t>to sing</a:t>
            </a:r>
            <a:endParaRPr lang="en-US" sz="2400" b="1">
              <a:solidFill>
                <a:prstClr val="black"/>
              </a:solidFill>
              <a:latin typeface="EraserDust"/>
            </a:endParaRPr>
          </a:p>
        </p:txBody>
      </p:sp>
      <p:sp>
        <p:nvSpPr>
          <p:cNvPr id="20524" name="TextBox 14"/>
          <p:cNvSpPr txBox="1">
            <a:spLocks noChangeArrowheads="1"/>
          </p:cNvSpPr>
          <p:nvPr/>
        </p:nvSpPr>
        <p:spPr bwMode="auto">
          <a:xfrm rot="655370">
            <a:off x="6446838" y="4559300"/>
            <a:ext cx="2928937" cy="461963"/>
          </a:xfrm>
          <a:prstGeom prst="rect">
            <a:avLst/>
          </a:prstGeom>
          <a:noFill/>
          <a:ln w="9525">
            <a:noFill/>
            <a:miter lim="800000"/>
            <a:headEnd/>
            <a:tailEnd/>
          </a:ln>
        </p:spPr>
        <p:txBody>
          <a:bodyPr>
            <a:spAutoFit/>
          </a:bodyPr>
          <a:lstStyle/>
          <a:p>
            <a:pPr algn="ctr"/>
            <a:r>
              <a:rPr lang="en-GB" sz="2400" b="1">
                <a:solidFill>
                  <a:prstClr val="black"/>
                </a:solidFill>
                <a:latin typeface="EraserDust"/>
              </a:rPr>
              <a:t>to pray</a:t>
            </a:r>
            <a:endParaRPr lang="en-US" sz="2400" b="1">
              <a:solidFill>
                <a:prstClr val="black"/>
              </a:solidFill>
              <a:latin typeface="EraserDust"/>
            </a:endParaRPr>
          </a:p>
        </p:txBody>
      </p:sp>
      <p:sp>
        <p:nvSpPr>
          <p:cNvPr id="20525" name="TextBox 15"/>
          <p:cNvSpPr txBox="1">
            <a:spLocks noChangeArrowheads="1"/>
          </p:cNvSpPr>
          <p:nvPr/>
        </p:nvSpPr>
        <p:spPr bwMode="auto">
          <a:xfrm rot="-438864">
            <a:off x="4946650" y="4613275"/>
            <a:ext cx="2928938" cy="461963"/>
          </a:xfrm>
          <a:prstGeom prst="rect">
            <a:avLst/>
          </a:prstGeom>
          <a:noFill/>
          <a:ln w="9525">
            <a:noFill/>
            <a:miter lim="800000"/>
            <a:headEnd/>
            <a:tailEnd/>
          </a:ln>
        </p:spPr>
        <p:txBody>
          <a:bodyPr>
            <a:spAutoFit/>
          </a:bodyPr>
          <a:lstStyle/>
          <a:p>
            <a:pPr algn="ctr"/>
            <a:r>
              <a:rPr lang="en-GB" sz="2400" b="1">
                <a:solidFill>
                  <a:prstClr val="black"/>
                </a:solidFill>
                <a:latin typeface="EraserDust"/>
              </a:rPr>
              <a:t>to write</a:t>
            </a:r>
            <a:endParaRPr lang="en-US" sz="2400" b="1">
              <a:solidFill>
                <a:prstClr val="black"/>
              </a:solidFill>
              <a:latin typeface="EraserDust"/>
            </a:endParaRPr>
          </a:p>
        </p:txBody>
      </p:sp>
      <p:sp>
        <p:nvSpPr>
          <p:cNvPr id="20526" name="TextBox 16"/>
          <p:cNvSpPr txBox="1">
            <a:spLocks noChangeArrowheads="1"/>
          </p:cNvSpPr>
          <p:nvPr/>
        </p:nvSpPr>
        <p:spPr bwMode="auto">
          <a:xfrm rot="237184">
            <a:off x="6202363" y="5172075"/>
            <a:ext cx="2928937" cy="461963"/>
          </a:xfrm>
          <a:prstGeom prst="rect">
            <a:avLst/>
          </a:prstGeom>
          <a:noFill/>
          <a:ln w="9525">
            <a:noFill/>
            <a:miter lim="800000"/>
            <a:headEnd/>
            <a:tailEnd/>
          </a:ln>
        </p:spPr>
        <p:txBody>
          <a:bodyPr>
            <a:spAutoFit/>
          </a:bodyPr>
          <a:lstStyle/>
          <a:p>
            <a:pPr algn="ctr"/>
            <a:r>
              <a:rPr lang="en-GB" sz="2400" b="1">
                <a:solidFill>
                  <a:prstClr val="black"/>
                </a:solidFill>
                <a:latin typeface="EraserDust"/>
              </a:rPr>
              <a:t>to play</a:t>
            </a:r>
            <a:endParaRPr lang="en-US" sz="2400" b="1">
              <a:solidFill>
                <a:prstClr val="black"/>
              </a:solidFill>
              <a:latin typeface="EraserDust"/>
            </a:endParaRPr>
          </a:p>
        </p:txBody>
      </p:sp>
      <p:sp>
        <p:nvSpPr>
          <p:cNvPr id="20527" name="TextBox 17"/>
          <p:cNvSpPr txBox="1">
            <a:spLocks noChangeArrowheads="1"/>
          </p:cNvSpPr>
          <p:nvPr/>
        </p:nvSpPr>
        <p:spPr bwMode="auto">
          <a:xfrm rot="237184">
            <a:off x="5156200" y="5457825"/>
            <a:ext cx="2928938" cy="461963"/>
          </a:xfrm>
          <a:prstGeom prst="rect">
            <a:avLst/>
          </a:prstGeom>
          <a:noFill/>
          <a:ln w="9525">
            <a:noFill/>
            <a:miter lim="800000"/>
            <a:headEnd/>
            <a:tailEnd/>
          </a:ln>
        </p:spPr>
        <p:txBody>
          <a:bodyPr>
            <a:spAutoFit/>
          </a:bodyPr>
          <a:lstStyle/>
          <a:p>
            <a:pPr algn="ctr"/>
            <a:r>
              <a:rPr lang="en-GB" sz="2400" b="1">
                <a:solidFill>
                  <a:prstClr val="black"/>
                </a:solidFill>
                <a:latin typeface="EraserDust"/>
              </a:rPr>
              <a:t>to listen</a:t>
            </a:r>
            <a:endParaRPr lang="en-US" sz="2400" b="1">
              <a:solidFill>
                <a:prstClr val="black"/>
              </a:solidFill>
              <a:latin typeface="EraserDust"/>
            </a:endParaRPr>
          </a:p>
        </p:txBody>
      </p:sp>
      <p:sp>
        <p:nvSpPr>
          <p:cNvPr id="20528" name="TextBox 18"/>
          <p:cNvSpPr txBox="1">
            <a:spLocks noChangeArrowheads="1"/>
          </p:cNvSpPr>
          <p:nvPr/>
        </p:nvSpPr>
        <p:spPr bwMode="auto">
          <a:xfrm rot="-546396">
            <a:off x="5513388" y="6100763"/>
            <a:ext cx="2928937" cy="461962"/>
          </a:xfrm>
          <a:prstGeom prst="rect">
            <a:avLst/>
          </a:prstGeom>
          <a:noFill/>
          <a:ln w="9525">
            <a:noFill/>
            <a:miter lim="800000"/>
            <a:headEnd/>
            <a:tailEnd/>
          </a:ln>
        </p:spPr>
        <p:txBody>
          <a:bodyPr>
            <a:spAutoFit/>
          </a:bodyPr>
          <a:lstStyle/>
          <a:p>
            <a:pPr algn="ctr"/>
            <a:r>
              <a:rPr lang="en-GB" sz="2400" b="1">
                <a:solidFill>
                  <a:prstClr val="black"/>
                </a:solidFill>
                <a:latin typeface="EraserDust"/>
              </a:rPr>
              <a:t>to hear stories</a:t>
            </a:r>
            <a:endParaRPr lang="en-US" sz="2400" b="1">
              <a:solidFill>
                <a:prstClr val="black"/>
              </a:solidFill>
              <a:latin typeface="EraserDust"/>
            </a:endParaRPr>
          </a:p>
        </p:txBody>
      </p:sp>
      <p:sp>
        <p:nvSpPr>
          <p:cNvPr id="20529" name="TextBox 19"/>
          <p:cNvSpPr txBox="1">
            <a:spLocks noChangeArrowheads="1"/>
          </p:cNvSpPr>
          <p:nvPr/>
        </p:nvSpPr>
        <p:spPr bwMode="auto">
          <a:xfrm rot="237184">
            <a:off x="6656388" y="5672138"/>
            <a:ext cx="2928937" cy="461962"/>
          </a:xfrm>
          <a:prstGeom prst="rect">
            <a:avLst/>
          </a:prstGeom>
          <a:noFill/>
          <a:ln w="9525">
            <a:noFill/>
            <a:miter lim="800000"/>
            <a:headEnd/>
            <a:tailEnd/>
          </a:ln>
        </p:spPr>
        <p:txBody>
          <a:bodyPr>
            <a:spAutoFit/>
          </a:bodyPr>
          <a:lstStyle/>
          <a:p>
            <a:pPr algn="ctr"/>
            <a:r>
              <a:rPr lang="en-GB" sz="2400" b="1">
                <a:solidFill>
                  <a:prstClr val="black"/>
                </a:solidFill>
                <a:latin typeface="EraserDust"/>
              </a:rPr>
              <a:t>to read</a:t>
            </a:r>
            <a:endParaRPr lang="en-US" sz="2400" b="1">
              <a:solidFill>
                <a:prstClr val="black"/>
              </a:solidFill>
              <a:latin typeface="EraserDust"/>
            </a:endParaRPr>
          </a:p>
        </p:txBody>
      </p:sp>
      <p:sp>
        <p:nvSpPr>
          <p:cNvPr id="20530" name="TextBox 32"/>
          <p:cNvSpPr txBox="1">
            <a:spLocks noChangeArrowheads="1"/>
          </p:cNvSpPr>
          <p:nvPr/>
        </p:nvSpPr>
        <p:spPr bwMode="auto">
          <a:xfrm>
            <a:off x="6572250" y="6500813"/>
            <a:ext cx="2143125" cy="307975"/>
          </a:xfrm>
          <a:prstGeom prst="rect">
            <a:avLst/>
          </a:prstGeom>
          <a:noFill/>
          <a:ln w="9525">
            <a:noFill/>
            <a:miter lim="800000"/>
            <a:headEnd/>
            <a:tailEnd/>
          </a:ln>
        </p:spPr>
        <p:txBody>
          <a:bodyPr>
            <a:spAutoFit/>
          </a:bodyPr>
          <a:lstStyle/>
          <a:p>
            <a:pPr algn="r"/>
            <a:r>
              <a:rPr lang="en-GB" sz="1400">
                <a:solidFill>
                  <a:prstClr val="black"/>
                </a:solidFill>
                <a:latin typeface="Futura Md"/>
              </a:rPr>
              <a:t>Rachel Hawkes</a:t>
            </a:r>
            <a:endParaRPr lang="en-US" sz="1400">
              <a:solidFill>
                <a:prstClr val="black"/>
              </a:solidFill>
              <a:latin typeface="Futura Md"/>
            </a:endParaRPr>
          </a:p>
        </p:txBody>
      </p:sp>
      <p:pic>
        <p:nvPicPr>
          <p:cNvPr id="20531" name="Picture 6" descr="Joined Up.png"/>
          <p:cNvPicPr>
            <a:picLocks noChangeAspect="1"/>
          </p:cNvPicPr>
          <p:nvPr/>
        </p:nvPicPr>
        <p:blipFill>
          <a:blip r:embed="rId2"/>
          <a:srcRect/>
          <a:stretch>
            <a:fillRect/>
          </a:stretch>
        </p:blipFill>
        <p:spPr bwMode="auto">
          <a:xfrm>
            <a:off x="8674100" y="6438900"/>
            <a:ext cx="469900" cy="419100"/>
          </a:xfrm>
          <a:prstGeom prst="rect">
            <a:avLst/>
          </a:prstGeom>
          <a:noFill/>
          <a:ln w="9525">
            <a:noFill/>
            <a:miter lim="800000"/>
            <a:headEnd/>
            <a:tailEnd/>
          </a:ln>
        </p:spPr>
      </p:pic>
    </p:spTree>
    <p:extLst>
      <p:ext uri="{BB962C8B-B14F-4D97-AF65-F5344CB8AC3E}">
        <p14:creationId xmlns:p14="http://schemas.microsoft.com/office/powerpoint/2010/main" val="1714416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WordArt 2"/>
          <p:cNvSpPr>
            <a:spLocks noChangeArrowheads="1" noChangeShapeType="1" noTextEdit="1"/>
          </p:cNvSpPr>
          <p:nvPr/>
        </p:nvSpPr>
        <p:spPr bwMode="auto">
          <a:xfrm>
            <a:off x="250825" y="44450"/>
            <a:ext cx="8642350" cy="9350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gradFill rotWithShape="1">
                  <a:gsLst>
                    <a:gs pos="0">
                      <a:srgbClr val="FF3399"/>
                    </a:gs>
                    <a:gs pos="25000">
                      <a:srgbClr val="FF6633"/>
                    </a:gs>
                    <a:gs pos="50000">
                      <a:srgbClr val="FFFF00"/>
                    </a:gs>
                    <a:gs pos="75000">
                      <a:srgbClr val="01A78F"/>
                    </a:gs>
                    <a:gs pos="100000">
                      <a:srgbClr val="3366FF"/>
                    </a:gs>
                  </a:gsLst>
                  <a:lin ang="5400000" scaled="1"/>
                </a:gradFill>
                <a:latin typeface="Arial Black"/>
              </a:rPr>
              <a:t>Languages spoken @ CVC</a:t>
            </a:r>
          </a:p>
        </p:txBody>
      </p:sp>
      <p:sp>
        <p:nvSpPr>
          <p:cNvPr id="7171" name="Text Box 3"/>
          <p:cNvSpPr txBox="1">
            <a:spLocks noChangeArrowheads="1"/>
          </p:cNvSpPr>
          <p:nvPr/>
        </p:nvSpPr>
        <p:spPr bwMode="auto">
          <a:xfrm>
            <a:off x="0" y="1428750"/>
            <a:ext cx="244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3600">
                <a:solidFill>
                  <a:prstClr val="white"/>
                </a:solidFill>
              </a:rPr>
              <a:t>Arabic</a:t>
            </a:r>
          </a:p>
        </p:txBody>
      </p:sp>
      <p:sp>
        <p:nvSpPr>
          <p:cNvPr id="7172" name="Text Box 4"/>
          <p:cNvSpPr txBox="1">
            <a:spLocks noChangeArrowheads="1"/>
          </p:cNvSpPr>
          <p:nvPr/>
        </p:nvSpPr>
        <p:spPr bwMode="auto">
          <a:xfrm>
            <a:off x="0" y="2500313"/>
            <a:ext cx="244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3600">
                <a:solidFill>
                  <a:prstClr val="white"/>
                </a:solidFill>
              </a:rPr>
              <a:t>Cantonese</a:t>
            </a:r>
          </a:p>
        </p:txBody>
      </p:sp>
      <p:sp>
        <p:nvSpPr>
          <p:cNvPr id="7173" name="Text Box 5"/>
          <p:cNvSpPr txBox="1">
            <a:spLocks noChangeArrowheads="1"/>
          </p:cNvSpPr>
          <p:nvPr/>
        </p:nvSpPr>
        <p:spPr bwMode="auto">
          <a:xfrm>
            <a:off x="0" y="2000250"/>
            <a:ext cx="244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3600">
                <a:solidFill>
                  <a:prstClr val="white"/>
                </a:solidFill>
              </a:rPr>
              <a:t>Bengali</a:t>
            </a:r>
          </a:p>
        </p:txBody>
      </p:sp>
      <p:sp>
        <p:nvSpPr>
          <p:cNvPr id="7174" name="Text Box 6"/>
          <p:cNvSpPr txBox="1">
            <a:spLocks noChangeArrowheads="1"/>
          </p:cNvSpPr>
          <p:nvPr/>
        </p:nvSpPr>
        <p:spPr bwMode="auto">
          <a:xfrm>
            <a:off x="0" y="3143250"/>
            <a:ext cx="244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3600">
                <a:solidFill>
                  <a:prstClr val="white"/>
                </a:solidFill>
              </a:rPr>
              <a:t>Dutch</a:t>
            </a:r>
          </a:p>
        </p:txBody>
      </p:sp>
      <p:sp>
        <p:nvSpPr>
          <p:cNvPr id="7175" name="Text Box 7"/>
          <p:cNvSpPr txBox="1">
            <a:spLocks noChangeArrowheads="1"/>
          </p:cNvSpPr>
          <p:nvPr/>
        </p:nvSpPr>
        <p:spPr bwMode="auto">
          <a:xfrm>
            <a:off x="0" y="5072063"/>
            <a:ext cx="244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3600">
                <a:solidFill>
                  <a:prstClr val="white"/>
                </a:solidFill>
              </a:rPr>
              <a:t>French</a:t>
            </a:r>
          </a:p>
        </p:txBody>
      </p:sp>
      <p:sp>
        <p:nvSpPr>
          <p:cNvPr id="7176" name="Text Box 8"/>
          <p:cNvSpPr txBox="1">
            <a:spLocks noChangeArrowheads="1"/>
          </p:cNvSpPr>
          <p:nvPr/>
        </p:nvSpPr>
        <p:spPr bwMode="auto">
          <a:xfrm>
            <a:off x="2268538" y="1412875"/>
            <a:ext cx="244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3600">
                <a:solidFill>
                  <a:prstClr val="white"/>
                </a:solidFill>
              </a:rPr>
              <a:t>Gujarati</a:t>
            </a:r>
          </a:p>
        </p:txBody>
      </p:sp>
      <p:sp>
        <p:nvSpPr>
          <p:cNvPr id="7177" name="Text Box 9"/>
          <p:cNvSpPr txBox="1">
            <a:spLocks noChangeArrowheads="1"/>
          </p:cNvSpPr>
          <p:nvPr/>
        </p:nvSpPr>
        <p:spPr bwMode="auto">
          <a:xfrm>
            <a:off x="2286000" y="2000250"/>
            <a:ext cx="244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3600">
                <a:solidFill>
                  <a:prstClr val="white"/>
                </a:solidFill>
              </a:rPr>
              <a:t>Hausa</a:t>
            </a:r>
          </a:p>
        </p:txBody>
      </p:sp>
      <p:sp>
        <p:nvSpPr>
          <p:cNvPr id="7178" name="Text Box 10"/>
          <p:cNvSpPr txBox="1">
            <a:spLocks noChangeArrowheads="1"/>
          </p:cNvSpPr>
          <p:nvPr/>
        </p:nvSpPr>
        <p:spPr bwMode="auto">
          <a:xfrm>
            <a:off x="2357438" y="4077072"/>
            <a:ext cx="244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3600" dirty="0">
                <a:solidFill>
                  <a:prstClr val="white"/>
                </a:solidFill>
              </a:rPr>
              <a:t>Icelandic</a:t>
            </a:r>
          </a:p>
        </p:txBody>
      </p:sp>
      <p:sp>
        <p:nvSpPr>
          <p:cNvPr id="7179" name="Text Box 11"/>
          <p:cNvSpPr txBox="1">
            <a:spLocks noChangeArrowheads="1"/>
          </p:cNvSpPr>
          <p:nvPr/>
        </p:nvSpPr>
        <p:spPr bwMode="auto">
          <a:xfrm>
            <a:off x="4481513" y="3140968"/>
            <a:ext cx="244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3600" dirty="0">
                <a:solidFill>
                  <a:prstClr val="white"/>
                </a:solidFill>
              </a:rPr>
              <a:t>Nyanja</a:t>
            </a:r>
          </a:p>
        </p:txBody>
      </p:sp>
      <p:sp>
        <p:nvSpPr>
          <p:cNvPr id="7180" name="Text Box 12"/>
          <p:cNvSpPr txBox="1">
            <a:spLocks noChangeArrowheads="1"/>
          </p:cNvSpPr>
          <p:nvPr/>
        </p:nvSpPr>
        <p:spPr bwMode="auto">
          <a:xfrm>
            <a:off x="4481513" y="4149080"/>
            <a:ext cx="244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3600" dirty="0">
                <a:solidFill>
                  <a:prstClr val="white"/>
                </a:solidFill>
              </a:rPr>
              <a:t>Polish</a:t>
            </a:r>
          </a:p>
        </p:txBody>
      </p:sp>
      <p:sp>
        <p:nvSpPr>
          <p:cNvPr id="7181" name="Text Box 13"/>
          <p:cNvSpPr txBox="1">
            <a:spLocks noChangeArrowheads="1"/>
          </p:cNvSpPr>
          <p:nvPr/>
        </p:nvSpPr>
        <p:spPr bwMode="auto">
          <a:xfrm>
            <a:off x="2268538" y="836613"/>
            <a:ext cx="244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3600">
                <a:solidFill>
                  <a:prstClr val="white"/>
                </a:solidFill>
              </a:rPr>
              <a:t>Greek</a:t>
            </a:r>
          </a:p>
        </p:txBody>
      </p:sp>
      <p:sp>
        <p:nvSpPr>
          <p:cNvPr id="7182" name="Text Box 14"/>
          <p:cNvSpPr txBox="1">
            <a:spLocks noChangeArrowheads="1"/>
          </p:cNvSpPr>
          <p:nvPr/>
        </p:nvSpPr>
        <p:spPr bwMode="auto">
          <a:xfrm>
            <a:off x="4533900" y="5379938"/>
            <a:ext cx="244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3600" dirty="0">
                <a:solidFill>
                  <a:prstClr val="white"/>
                </a:solidFill>
              </a:rPr>
              <a:t>Russian</a:t>
            </a:r>
          </a:p>
        </p:txBody>
      </p:sp>
      <p:sp>
        <p:nvSpPr>
          <p:cNvPr id="7183" name="Text Box 15"/>
          <p:cNvSpPr txBox="1">
            <a:spLocks noChangeArrowheads="1"/>
          </p:cNvSpPr>
          <p:nvPr/>
        </p:nvSpPr>
        <p:spPr bwMode="auto">
          <a:xfrm>
            <a:off x="6767513" y="785813"/>
            <a:ext cx="244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3600">
                <a:solidFill>
                  <a:prstClr val="white"/>
                </a:solidFill>
              </a:rPr>
              <a:t>Shona</a:t>
            </a:r>
          </a:p>
        </p:txBody>
      </p:sp>
      <p:sp>
        <p:nvSpPr>
          <p:cNvPr id="7184" name="Text Box 16"/>
          <p:cNvSpPr txBox="1">
            <a:spLocks noChangeArrowheads="1"/>
          </p:cNvSpPr>
          <p:nvPr/>
        </p:nvSpPr>
        <p:spPr bwMode="auto">
          <a:xfrm>
            <a:off x="4552950" y="1428750"/>
            <a:ext cx="244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3600" dirty="0">
                <a:solidFill>
                  <a:prstClr val="white"/>
                </a:solidFill>
              </a:rPr>
              <a:t>Mandarin</a:t>
            </a:r>
          </a:p>
        </p:txBody>
      </p:sp>
      <p:sp>
        <p:nvSpPr>
          <p:cNvPr id="7185" name="Text Box 17"/>
          <p:cNvSpPr txBox="1">
            <a:spLocks noChangeArrowheads="1"/>
          </p:cNvSpPr>
          <p:nvPr/>
        </p:nvSpPr>
        <p:spPr bwMode="auto">
          <a:xfrm>
            <a:off x="6696075" y="1428750"/>
            <a:ext cx="244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3600">
                <a:solidFill>
                  <a:prstClr val="white"/>
                </a:solidFill>
              </a:rPr>
              <a:t>Spanish</a:t>
            </a:r>
          </a:p>
        </p:txBody>
      </p:sp>
      <p:sp>
        <p:nvSpPr>
          <p:cNvPr id="7186" name="Text Box 18"/>
          <p:cNvSpPr txBox="1">
            <a:spLocks noChangeArrowheads="1"/>
          </p:cNvSpPr>
          <p:nvPr/>
        </p:nvSpPr>
        <p:spPr bwMode="auto">
          <a:xfrm>
            <a:off x="6696075" y="2643188"/>
            <a:ext cx="244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3600">
                <a:solidFill>
                  <a:prstClr val="white"/>
                </a:solidFill>
              </a:rPr>
              <a:t>Tagalog</a:t>
            </a:r>
          </a:p>
        </p:txBody>
      </p:sp>
      <p:sp>
        <p:nvSpPr>
          <p:cNvPr id="7187" name="Text Box 19"/>
          <p:cNvSpPr txBox="1">
            <a:spLocks noChangeArrowheads="1"/>
          </p:cNvSpPr>
          <p:nvPr/>
        </p:nvSpPr>
        <p:spPr bwMode="auto">
          <a:xfrm>
            <a:off x="6696075" y="3930650"/>
            <a:ext cx="244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3600">
                <a:solidFill>
                  <a:prstClr val="white"/>
                </a:solidFill>
              </a:rPr>
              <a:t>Ukrainian</a:t>
            </a:r>
          </a:p>
        </p:txBody>
      </p:sp>
      <p:sp>
        <p:nvSpPr>
          <p:cNvPr id="7188" name="Text Box 20"/>
          <p:cNvSpPr txBox="1">
            <a:spLocks noChangeArrowheads="1"/>
          </p:cNvSpPr>
          <p:nvPr/>
        </p:nvSpPr>
        <p:spPr bwMode="auto">
          <a:xfrm>
            <a:off x="6696075" y="5661025"/>
            <a:ext cx="244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3600">
                <a:solidFill>
                  <a:prstClr val="white"/>
                </a:solidFill>
              </a:rPr>
              <a:t>Welsh</a:t>
            </a:r>
          </a:p>
        </p:txBody>
      </p:sp>
      <p:sp>
        <p:nvSpPr>
          <p:cNvPr id="7189" name="Text Box 21"/>
          <p:cNvSpPr txBox="1">
            <a:spLocks noChangeArrowheads="1"/>
          </p:cNvSpPr>
          <p:nvPr/>
        </p:nvSpPr>
        <p:spPr bwMode="auto">
          <a:xfrm>
            <a:off x="2339975" y="4653136"/>
            <a:ext cx="244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3600" dirty="0">
                <a:solidFill>
                  <a:prstClr val="white"/>
                </a:solidFill>
              </a:rPr>
              <a:t>Italian</a:t>
            </a:r>
          </a:p>
        </p:txBody>
      </p:sp>
      <p:sp>
        <p:nvSpPr>
          <p:cNvPr id="7190" name="Rectangle 22"/>
          <p:cNvSpPr>
            <a:spLocks noChangeArrowheads="1"/>
          </p:cNvSpPr>
          <p:nvPr/>
        </p:nvSpPr>
        <p:spPr bwMode="auto">
          <a:xfrm>
            <a:off x="0" y="6381750"/>
            <a:ext cx="9144000" cy="4762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GB" sz="2800" b="1" dirty="0">
                <a:solidFill>
                  <a:srgbClr val="FFFF00"/>
                </a:solidFill>
                <a:latin typeface="Tempus Sans ITC" pitchFamily="82" charset="0"/>
              </a:rPr>
              <a:t>More than </a:t>
            </a:r>
            <a:r>
              <a:rPr lang="en-GB" sz="2800" b="1" dirty="0">
                <a:solidFill>
                  <a:srgbClr val="FFFF00"/>
                </a:solidFill>
                <a:latin typeface="Tempus Sans ITC" pitchFamily="82" charset="0"/>
              </a:rPr>
              <a:t>38 </a:t>
            </a:r>
            <a:r>
              <a:rPr lang="en-GB" sz="2800" b="1" dirty="0">
                <a:solidFill>
                  <a:srgbClr val="FFFF00"/>
                </a:solidFill>
                <a:latin typeface="Tempus Sans ITC" pitchFamily="82" charset="0"/>
              </a:rPr>
              <a:t>languages are spoken by students at CVC</a:t>
            </a:r>
          </a:p>
        </p:txBody>
      </p:sp>
      <p:sp>
        <p:nvSpPr>
          <p:cNvPr id="7191" name="Text Box 23"/>
          <p:cNvSpPr txBox="1">
            <a:spLocks noChangeArrowheads="1"/>
          </p:cNvSpPr>
          <p:nvPr/>
        </p:nvSpPr>
        <p:spPr bwMode="auto">
          <a:xfrm>
            <a:off x="0" y="5643563"/>
            <a:ext cx="244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3600">
                <a:solidFill>
                  <a:prstClr val="white"/>
                </a:solidFill>
              </a:rPr>
              <a:t>German</a:t>
            </a:r>
          </a:p>
        </p:txBody>
      </p:sp>
      <p:sp>
        <p:nvSpPr>
          <p:cNvPr id="7192" name="Text Box 24"/>
          <p:cNvSpPr txBox="1">
            <a:spLocks noChangeArrowheads="1"/>
          </p:cNvSpPr>
          <p:nvPr/>
        </p:nvSpPr>
        <p:spPr bwMode="auto">
          <a:xfrm>
            <a:off x="2338388" y="2573338"/>
            <a:ext cx="244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3600">
                <a:solidFill>
                  <a:prstClr val="white"/>
                </a:solidFill>
              </a:rPr>
              <a:t>Hebrew</a:t>
            </a:r>
          </a:p>
        </p:txBody>
      </p:sp>
      <p:sp>
        <p:nvSpPr>
          <p:cNvPr id="7193" name="Text Box 25"/>
          <p:cNvSpPr txBox="1">
            <a:spLocks noChangeArrowheads="1"/>
          </p:cNvSpPr>
          <p:nvPr/>
        </p:nvSpPr>
        <p:spPr bwMode="auto">
          <a:xfrm>
            <a:off x="0" y="3786188"/>
            <a:ext cx="244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3600">
                <a:solidFill>
                  <a:prstClr val="white"/>
                </a:solidFill>
              </a:rPr>
              <a:t>Farsi</a:t>
            </a:r>
          </a:p>
        </p:txBody>
      </p:sp>
      <p:sp>
        <p:nvSpPr>
          <p:cNvPr id="7194" name="Text Box 26"/>
          <p:cNvSpPr txBox="1">
            <a:spLocks noChangeArrowheads="1"/>
          </p:cNvSpPr>
          <p:nvPr/>
        </p:nvSpPr>
        <p:spPr bwMode="auto">
          <a:xfrm>
            <a:off x="4481513" y="5811986"/>
            <a:ext cx="244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3600">
                <a:solidFill>
                  <a:prstClr val="white"/>
                </a:solidFill>
              </a:rPr>
              <a:t>Serbian</a:t>
            </a:r>
          </a:p>
        </p:txBody>
      </p:sp>
      <p:sp>
        <p:nvSpPr>
          <p:cNvPr id="7195" name="Text Box 27"/>
          <p:cNvSpPr txBox="1">
            <a:spLocks noChangeArrowheads="1"/>
          </p:cNvSpPr>
          <p:nvPr/>
        </p:nvSpPr>
        <p:spPr bwMode="auto">
          <a:xfrm>
            <a:off x="6767513" y="2071688"/>
            <a:ext cx="244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3600">
                <a:solidFill>
                  <a:prstClr val="white"/>
                </a:solidFill>
              </a:rPr>
              <a:t>Swedish</a:t>
            </a:r>
          </a:p>
        </p:txBody>
      </p:sp>
      <p:sp>
        <p:nvSpPr>
          <p:cNvPr id="7196" name="Text Box 28"/>
          <p:cNvSpPr txBox="1">
            <a:spLocks noChangeArrowheads="1"/>
          </p:cNvSpPr>
          <p:nvPr/>
        </p:nvSpPr>
        <p:spPr bwMode="auto">
          <a:xfrm>
            <a:off x="4481513" y="2644775"/>
            <a:ext cx="244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3600">
                <a:solidFill>
                  <a:prstClr val="white"/>
                </a:solidFill>
              </a:rPr>
              <a:t>Norwegian</a:t>
            </a:r>
          </a:p>
        </p:txBody>
      </p:sp>
      <p:sp>
        <p:nvSpPr>
          <p:cNvPr id="7197" name="Text Box 29"/>
          <p:cNvSpPr txBox="1">
            <a:spLocks noChangeArrowheads="1"/>
          </p:cNvSpPr>
          <p:nvPr/>
        </p:nvSpPr>
        <p:spPr bwMode="auto">
          <a:xfrm>
            <a:off x="2447925" y="5723325"/>
            <a:ext cx="244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3600" dirty="0">
                <a:solidFill>
                  <a:prstClr val="white"/>
                </a:solidFill>
              </a:rPr>
              <a:t>Lithuanian</a:t>
            </a:r>
          </a:p>
        </p:txBody>
      </p:sp>
      <p:sp>
        <p:nvSpPr>
          <p:cNvPr id="7198" name="Text Box 30"/>
          <p:cNvSpPr txBox="1">
            <a:spLocks noChangeArrowheads="1"/>
          </p:cNvSpPr>
          <p:nvPr/>
        </p:nvSpPr>
        <p:spPr bwMode="auto">
          <a:xfrm>
            <a:off x="2286000" y="5085184"/>
            <a:ext cx="244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3600" dirty="0">
                <a:solidFill>
                  <a:prstClr val="white"/>
                </a:solidFill>
              </a:rPr>
              <a:t>Japanese</a:t>
            </a:r>
          </a:p>
        </p:txBody>
      </p:sp>
      <p:sp>
        <p:nvSpPr>
          <p:cNvPr id="7199" name="Text Box 19"/>
          <p:cNvSpPr txBox="1">
            <a:spLocks noChangeArrowheads="1"/>
          </p:cNvSpPr>
          <p:nvPr/>
        </p:nvSpPr>
        <p:spPr bwMode="auto">
          <a:xfrm>
            <a:off x="6715125" y="5145088"/>
            <a:ext cx="244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3600">
                <a:solidFill>
                  <a:prstClr val="white"/>
                </a:solidFill>
              </a:rPr>
              <a:t>Urdu</a:t>
            </a:r>
          </a:p>
        </p:txBody>
      </p:sp>
      <p:sp>
        <p:nvSpPr>
          <p:cNvPr id="7200" name="Text Box 18"/>
          <p:cNvSpPr txBox="1">
            <a:spLocks noChangeArrowheads="1"/>
          </p:cNvSpPr>
          <p:nvPr/>
        </p:nvSpPr>
        <p:spPr bwMode="auto">
          <a:xfrm>
            <a:off x="6715125" y="3357563"/>
            <a:ext cx="244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3600">
                <a:solidFill>
                  <a:prstClr val="white"/>
                </a:solidFill>
              </a:rPr>
              <a:t>Turkish</a:t>
            </a:r>
          </a:p>
        </p:txBody>
      </p:sp>
      <p:sp>
        <p:nvSpPr>
          <p:cNvPr id="7201" name="Text Box 16"/>
          <p:cNvSpPr txBox="1">
            <a:spLocks noChangeArrowheads="1"/>
          </p:cNvSpPr>
          <p:nvPr/>
        </p:nvSpPr>
        <p:spPr bwMode="auto">
          <a:xfrm>
            <a:off x="4552950" y="2074863"/>
            <a:ext cx="244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3600">
                <a:solidFill>
                  <a:prstClr val="white"/>
                </a:solidFill>
              </a:rPr>
              <a:t>Malayalam</a:t>
            </a:r>
          </a:p>
        </p:txBody>
      </p:sp>
      <p:sp>
        <p:nvSpPr>
          <p:cNvPr id="7202" name="Text Box 24"/>
          <p:cNvSpPr txBox="1">
            <a:spLocks noChangeArrowheads="1"/>
          </p:cNvSpPr>
          <p:nvPr/>
        </p:nvSpPr>
        <p:spPr bwMode="auto">
          <a:xfrm>
            <a:off x="2286000" y="3143250"/>
            <a:ext cx="244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3600">
                <a:solidFill>
                  <a:prstClr val="white"/>
                </a:solidFill>
              </a:rPr>
              <a:t>Hindi</a:t>
            </a:r>
          </a:p>
        </p:txBody>
      </p:sp>
      <p:sp>
        <p:nvSpPr>
          <p:cNvPr id="7203" name="Text Box 24"/>
          <p:cNvSpPr txBox="1">
            <a:spLocks noChangeArrowheads="1"/>
          </p:cNvSpPr>
          <p:nvPr/>
        </p:nvSpPr>
        <p:spPr bwMode="auto">
          <a:xfrm>
            <a:off x="2268091" y="3501008"/>
            <a:ext cx="244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3600" dirty="0">
                <a:solidFill>
                  <a:prstClr val="white"/>
                </a:solidFill>
              </a:rPr>
              <a:t>Hungarian</a:t>
            </a:r>
          </a:p>
        </p:txBody>
      </p:sp>
      <p:sp>
        <p:nvSpPr>
          <p:cNvPr id="7204" name="Text Box 24"/>
          <p:cNvSpPr txBox="1">
            <a:spLocks noChangeArrowheads="1"/>
          </p:cNvSpPr>
          <p:nvPr/>
        </p:nvSpPr>
        <p:spPr bwMode="auto">
          <a:xfrm>
            <a:off x="142875" y="785813"/>
            <a:ext cx="244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3600">
                <a:solidFill>
                  <a:prstClr val="white"/>
                </a:solidFill>
              </a:rPr>
              <a:t>Afrikaans</a:t>
            </a:r>
          </a:p>
        </p:txBody>
      </p:sp>
      <p:sp>
        <p:nvSpPr>
          <p:cNvPr id="7205" name="Text Box 24"/>
          <p:cNvSpPr txBox="1">
            <a:spLocks noChangeArrowheads="1"/>
          </p:cNvSpPr>
          <p:nvPr/>
        </p:nvSpPr>
        <p:spPr bwMode="auto">
          <a:xfrm>
            <a:off x="0" y="4357688"/>
            <a:ext cx="244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3600">
                <a:solidFill>
                  <a:prstClr val="white"/>
                </a:solidFill>
              </a:rPr>
              <a:t>Finnish</a:t>
            </a:r>
          </a:p>
        </p:txBody>
      </p:sp>
      <p:sp>
        <p:nvSpPr>
          <p:cNvPr id="7206" name="Text Box 24"/>
          <p:cNvSpPr txBox="1">
            <a:spLocks noChangeArrowheads="1"/>
          </p:cNvSpPr>
          <p:nvPr/>
        </p:nvSpPr>
        <p:spPr bwMode="auto">
          <a:xfrm>
            <a:off x="6696075" y="4500563"/>
            <a:ext cx="244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3600">
                <a:solidFill>
                  <a:prstClr val="white"/>
                </a:solidFill>
              </a:rPr>
              <a:t>Valenciano</a:t>
            </a:r>
          </a:p>
        </p:txBody>
      </p:sp>
      <p:sp>
        <p:nvSpPr>
          <p:cNvPr id="7207" name="Text Box 24"/>
          <p:cNvSpPr txBox="1">
            <a:spLocks noChangeArrowheads="1"/>
          </p:cNvSpPr>
          <p:nvPr/>
        </p:nvSpPr>
        <p:spPr bwMode="auto">
          <a:xfrm>
            <a:off x="4481513" y="3645024"/>
            <a:ext cx="244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3600" dirty="0">
                <a:solidFill>
                  <a:prstClr val="white"/>
                </a:solidFill>
              </a:rPr>
              <a:t>Panjabi</a:t>
            </a:r>
          </a:p>
        </p:txBody>
      </p:sp>
      <p:sp>
        <p:nvSpPr>
          <p:cNvPr id="40" name="Text Box 12"/>
          <p:cNvSpPr txBox="1">
            <a:spLocks noChangeArrowheads="1"/>
          </p:cNvSpPr>
          <p:nvPr/>
        </p:nvSpPr>
        <p:spPr bwMode="auto">
          <a:xfrm>
            <a:off x="4427984" y="4731866"/>
            <a:ext cx="24479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3200" dirty="0" smtClean="0">
                <a:solidFill>
                  <a:prstClr val="white"/>
                </a:solidFill>
              </a:rPr>
              <a:t>Portuguese</a:t>
            </a:r>
            <a:endParaRPr lang="en-GB" sz="3200" dirty="0">
              <a:solidFill>
                <a:prstClr val="white"/>
              </a:solidFill>
            </a:endParaRPr>
          </a:p>
        </p:txBody>
      </p:sp>
      <p:sp>
        <p:nvSpPr>
          <p:cNvPr id="41" name="Text Box 16"/>
          <p:cNvSpPr txBox="1">
            <a:spLocks noChangeArrowheads="1"/>
          </p:cNvSpPr>
          <p:nvPr/>
        </p:nvSpPr>
        <p:spPr bwMode="auto">
          <a:xfrm>
            <a:off x="4499992" y="908720"/>
            <a:ext cx="24479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3600" dirty="0" smtClean="0">
                <a:solidFill>
                  <a:prstClr val="white"/>
                </a:solidFill>
              </a:rPr>
              <a:t>Maltese</a:t>
            </a:r>
            <a:endParaRPr lang="en-GB" sz="3600" dirty="0">
              <a:solidFill>
                <a:prstClr val="white"/>
              </a:solidFill>
            </a:endParaRPr>
          </a:p>
        </p:txBody>
      </p:sp>
    </p:spTree>
    <p:extLst>
      <p:ext uri="{BB962C8B-B14F-4D97-AF65-F5344CB8AC3E}">
        <p14:creationId xmlns:p14="http://schemas.microsoft.com/office/powerpoint/2010/main" val="3891386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5843"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227" y="116632"/>
            <a:ext cx="3505653" cy="3098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
            <a:ext cx="5263915" cy="686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2008" y="3305304"/>
            <a:ext cx="4139952" cy="3724096"/>
          </a:xfrm>
          <a:prstGeom prst="rect">
            <a:avLst/>
          </a:prstGeom>
          <a:noFill/>
        </p:spPr>
        <p:txBody>
          <a:bodyPr wrap="square" rtlCol="0">
            <a:spAutoFit/>
          </a:bodyPr>
          <a:lstStyle/>
          <a:p>
            <a:pPr algn="ctr"/>
            <a:r>
              <a:rPr lang="en-GB" b="1" dirty="0">
                <a:solidFill>
                  <a:prstClr val="white"/>
                </a:solidFill>
                <a:cs typeface="Calibri" pitchFamily="34" charset="0"/>
              </a:rPr>
              <a:t>Green </a:t>
            </a:r>
            <a:r>
              <a:rPr lang="en-GB" b="1" dirty="0">
                <a:solidFill>
                  <a:prstClr val="white"/>
                </a:solidFill>
                <a:cs typeface="Calibri" pitchFamily="34" charset="0"/>
              </a:rPr>
              <a:t>is the helianthus in the garden, waiting for sunlight to dry its morning dew</a:t>
            </a:r>
            <a:r>
              <a:rPr lang="en-GB" b="1" dirty="0">
                <a:solidFill>
                  <a:prstClr val="white"/>
                </a:solidFill>
                <a:cs typeface="Calibri" pitchFamily="34" charset="0"/>
              </a:rPr>
              <a:t>.</a:t>
            </a:r>
            <a:br>
              <a:rPr lang="en-GB" b="1" dirty="0">
                <a:solidFill>
                  <a:prstClr val="white"/>
                </a:solidFill>
                <a:cs typeface="Calibri" pitchFamily="34" charset="0"/>
              </a:rPr>
            </a:br>
            <a:r>
              <a:rPr lang="en-GB" b="1" dirty="0">
                <a:solidFill>
                  <a:prstClr val="white"/>
                </a:solidFill>
                <a:cs typeface="Calibri" pitchFamily="34" charset="0"/>
              </a:rPr>
              <a:t>Bright </a:t>
            </a:r>
            <a:r>
              <a:rPr lang="en-GB" b="1" dirty="0">
                <a:solidFill>
                  <a:prstClr val="white"/>
                </a:solidFill>
                <a:cs typeface="Calibri" pitchFamily="34" charset="0"/>
              </a:rPr>
              <a:t>spring bestows kind nourishments, nature’s myriad of things are illuminated</a:t>
            </a:r>
            <a:r>
              <a:rPr lang="en-GB" b="1" dirty="0">
                <a:solidFill>
                  <a:prstClr val="white"/>
                </a:solidFill>
                <a:cs typeface="Calibri" pitchFamily="34" charset="0"/>
              </a:rPr>
              <a:t>.</a:t>
            </a:r>
            <a:br>
              <a:rPr lang="en-GB" b="1" dirty="0">
                <a:solidFill>
                  <a:prstClr val="white"/>
                </a:solidFill>
                <a:cs typeface="Calibri" pitchFamily="34" charset="0"/>
              </a:rPr>
            </a:br>
            <a:r>
              <a:rPr lang="en-GB" b="1" dirty="0">
                <a:solidFill>
                  <a:prstClr val="white"/>
                </a:solidFill>
                <a:cs typeface="Calibri" pitchFamily="34" charset="0"/>
              </a:rPr>
              <a:t>Always </a:t>
            </a:r>
            <a:r>
              <a:rPr lang="en-GB" b="1" dirty="0">
                <a:solidFill>
                  <a:prstClr val="white"/>
                </a:solidFill>
                <a:cs typeface="Calibri" pitchFamily="34" charset="0"/>
              </a:rPr>
              <a:t>I dread the advent of autumn, when leaves turn yellow and flowers wither</a:t>
            </a:r>
            <a:r>
              <a:rPr lang="en-GB" b="1" dirty="0">
                <a:solidFill>
                  <a:prstClr val="white"/>
                </a:solidFill>
                <a:cs typeface="Calibri" pitchFamily="34" charset="0"/>
              </a:rPr>
              <a:t>.</a:t>
            </a:r>
            <a:br>
              <a:rPr lang="en-GB" b="1" dirty="0">
                <a:solidFill>
                  <a:prstClr val="white"/>
                </a:solidFill>
                <a:cs typeface="Calibri" pitchFamily="34" charset="0"/>
              </a:rPr>
            </a:br>
            <a:r>
              <a:rPr lang="en-GB" b="1" dirty="0">
                <a:solidFill>
                  <a:prstClr val="white"/>
                </a:solidFill>
                <a:cs typeface="Calibri" pitchFamily="34" charset="0"/>
              </a:rPr>
              <a:t>A </a:t>
            </a:r>
            <a:r>
              <a:rPr lang="en-GB" b="1" dirty="0">
                <a:solidFill>
                  <a:prstClr val="white"/>
                </a:solidFill>
                <a:cs typeface="Calibri" pitchFamily="34" charset="0"/>
              </a:rPr>
              <a:t>hundred streams flow eastwards into the sea - will they ever return west</a:t>
            </a:r>
            <a:r>
              <a:rPr lang="en-GB" b="1" dirty="0">
                <a:solidFill>
                  <a:prstClr val="white"/>
                </a:solidFill>
                <a:cs typeface="Calibri" pitchFamily="34" charset="0"/>
              </a:rPr>
              <a:t>?</a:t>
            </a:r>
            <a:br>
              <a:rPr lang="en-GB" b="1" dirty="0">
                <a:solidFill>
                  <a:prstClr val="white"/>
                </a:solidFill>
                <a:cs typeface="Calibri" pitchFamily="34" charset="0"/>
              </a:rPr>
            </a:br>
            <a:r>
              <a:rPr lang="en-GB" b="1" dirty="0">
                <a:solidFill>
                  <a:prstClr val="white"/>
                </a:solidFill>
                <a:cs typeface="Calibri" pitchFamily="34" charset="0"/>
              </a:rPr>
              <a:t>Alas</a:t>
            </a:r>
            <a:r>
              <a:rPr lang="en-GB" b="1" dirty="0">
                <a:solidFill>
                  <a:prstClr val="white"/>
                </a:solidFill>
                <a:cs typeface="Calibri" pitchFamily="34" charset="0"/>
              </a:rPr>
              <a:t>, he who wastes his youth is left only to grieve in old age, all in vain.</a:t>
            </a:r>
          </a:p>
          <a:p>
            <a:pPr algn="ctr"/>
            <a:endParaRPr lang="en-GB" sz="2000" dirty="0">
              <a:solidFill>
                <a:prstClr val="white"/>
              </a:solidFill>
              <a:cs typeface="Calibri" pitchFamily="34" charset="0"/>
            </a:endParaRPr>
          </a:p>
        </p:txBody>
      </p:sp>
      <p:sp>
        <p:nvSpPr>
          <p:cNvPr id="4" name="TextBox 3"/>
          <p:cNvSpPr txBox="1"/>
          <p:nvPr/>
        </p:nvSpPr>
        <p:spPr>
          <a:xfrm>
            <a:off x="4427984" y="-27384"/>
            <a:ext cx="4752528" cy="1231106"/>
          </a:xfrm>
          <a:prstGeom prst="rect">
            <a:avLst/>
          </a:prstGeom>
          <a:noFill/>
        </p:spPr>
        <p:txBody>
          <a:bodyPr wrap="square" rtlCol="0">
            <a:spAutoFit/>
          </a:bodyPr>
          <a:lstStyle/>
          <a:p>
            <a:pPr algn="r"/>
            <a:r>
              <a:rPr lang="es-ES_tradnl" sz="2800" b="1" dirty="0">
                <a:solidFill>
                  <a:prstClr val="black"/>
                </a:solidFill>
              </a:rPr>
              <a:t>Chang Ge </a:t>
            </a:r>
            <a:r>
              <a:rPr lang="es-ES_tradnl" sz="2800" b="1" dirty="0" err="1">
                <a:solidFill>
                  <a:prstClr val="black"/>
                </a:solidFill>
              </a:rPr>
              <a:t>Xing</a:t>
            </a:r>
            <a:r>
              <a:rPr lang="es-ES_tradnl" sz="2800" b="1" dirty="0">
                <a:solidFill>
                  <a:prstClr val="black"/>
                </a:solidFill>
              </a:rPr>
              <a:t/>
            </a:r>
            <a:br>
              <a:rPr lang="es-ES_tradnl" sz="2800" b="1" dirty="0">
                <a:solidFill>
                  <a:prstClr val="black"/>
                </a:solidFill>
              </a:rPr>
            </a:br>
            <a:r>
              <a:rPr lang="en-US" sz="2800" dirty="0" err="1">
                <a:solidFill>
                  <a:prstClr val="black"/>
                </a:solidFill>
              </a:rPr>
              <a:t>长歌行</a:t>
            </a:r>
            <a:endParaRPr lang="en-GB" sz="2800" b="1" dirty="0">
              <a:solidFill>
                <a:prstClr val="black"/>
              </a:solidFill>
            </a:endParaRPr>
          </a:p>
          <a:p>
            <a:endParaRPr lang="en-GB" dirty="0">
              <a:solidFill>
                <a:prstClr val="black"/>
              </a:solidFill>
            </a:endParaRPr>
          </a:p>
        </p:txBody>
      </p:sp>
      <p:sp>
        <p:nvSpPr>
          <p:cNvPr id="9" name="TextBox 8"/>
          <p:cNvSpPr txBox="1"/>
          <p:nvPr/>
        </p:nvSpPr>
        <p:spPr>
          <a:xfrm>
            <a:off x="4417793" y="6373197"/>
            <a:ext cx="4752528" cy="800219"/>
          </a:xfrm>
          <a:prstGeom prst="rect">
            <a:avLst/>
          </a:prstGeom>
          <a:noFill/>
        </p:spPr>
        <p:txBody>
          <a:bodyPr wrap="square" rtlCol="0">
            <a:spAutoFit/>
          </a:bodyPr>
          <a:lstStyle/>
          <a:p>
            <a:pPr algn="r"/>
            <a:r>
              <a:rPr lang="en-GB" sz="2800" b="1" dirty="0">
                <a:solidFill>
                  <a:prstClr val="black"/>
                </a:solidFill>
              </a:rPr>
              <a:t>Alexia Sloane</a:t>
            </a:r>
            <a:endParaRPr lang="en-GB" sz="2800" b="1" dirty="0">
              <a:solidFill>
                <a:prstClr val="black"/>
              </a:solidFill>
            </a:endParaRPr>
          </a:p>
          <a:p>
            <a:endParaRPr lang="en-GB" dirty="0">
              <a:solidFill>
                <a:prstClr val="black"/>
              </a:solidFill>
            </a:endParaRPr>
          </a:p>
        </p:txBody>
      </p:sp>
    </p:spTree>
    <p:extLst>
      <p:ext uri="{BB962C8B-B14F-4D97-AF65-F5344CB8AC3E}">
        <p14:creationId xmlns:p14="http://schemas.microsoft.com/office/powerpoint/2010/main" val="1523370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112714" y="44624"/>
            <a:ext cx="8496300" cy="707886"/>
          </a:xfrm>
          <a:prstGeom prst="rect">
            <a:avLst/>
          </a:prstGeom>
          <a:noFill/>
          <a:ln w="9525">
            <a:noFill/>
            <a:miter lim="800000"/>
            <a:headEnd/>
            <a:tailEnd/>
          </a:ln>
          <a:effectLst/>
        </p:spPr>
        <p:txBody>
          <a:bodyPr>
            <a:spAutoFit/>
          </a:bodyPr>
          <a:lstStyle/>
          <a:p>
            <a:pPr>
              <a:defRPr/>
            </a:pPr>
            <a:r>
              <a:rPr lang="en-GB" sz="2000" b="1" dirty="0">
                <a:solidFill>
                  <a:srgbClr val="FFFF00"/>
                </a:solidFill>
              </a:rPr>
              <a:t>Bio </a:t>
            </a:r>
            <a:r>
              <a:rPr lang="en-GB" sz="2000" b="1" dirty="0" err="1">
                <a:solidFill>
                  <a:srgbClr val="FFFF00"/>
                </a:solidFill>
              </a:rPr>
              <a:t>jednom</a:t>
            </a:r>
            <a:r>
              <a:rPr lang="en-GB" sz="2000" b="1" dirty="0">
                <a:solidFill>
                  <a:srgbClr val="FFFF00"/>
                </a:solidFill>
              </a:rPr>
              <a:t> </a:t>
            </a:r>
            <a:r>
              <a:rPr lang="en-GB" sz="2000" b="1" dirty="0" err="1">
                <a:solidFill>
                  <a:srgbClr val="FFFF00"/>
                </a:solidFill>
              </a:rPr>
              <a:t>jedan</a:t>
            </a:r>
            <a:r>
              <a:rPr lang="en-GB" sz="2000" b="1" dirty="0">
                <a:solidFill>
                  <a:srgbClr val="FFFF00"/>
                </a:solidFill>
              </a:rPr>
              <a:t> </a:t>
            </a:r>
            <a:r>
              <a:rPr lang="en-GB" sz="2000" b="1" dirty="0" err="1">
                <a:solidFill>
                  <a:srgbClr val="FFFF00"/>
                </a:solidFill>
              </a:rPr>
              <a:t>lav</a:t>
            </a:r>
            <a:r>
              <a:rPr lang="en-GB" sz="2000" b="1" dirty="0">
                <a:solidFill>
                  <a:srgbClr val="FFFF00"/>
                </a:solidFill>
              </a:rPr>
              <a:t>…</a:t>
            </a:r>
            <a:br>
              <a:rPr lang="en-GB" sz="2000" b="1" dirty="0">
                <a:solidFill>
                  <a:srgbClr val="FFFF00"/>
                </a:solidFill>
              </a:rPr>
            </a:br>
            <a:r>
              <a:rPr lang="en-GB" sz="2000" b="1" dirty="0">
                <a:solidFill>
                  <a:srgbClr val="FFFF00"/>
                </a:solidFill>
              </a:rPr>
              <a:t>(</a:t>
            </a:r>
            <a:r>
              <a:rPr lang="en-GB" sz="2000" dirty="0">
                <a:solidFill>
                  <a:srgbClr val="FFFF00"/>
                </a:solidFill>
              </a:rPr>
              <a:t>by </a:t>
            </a:r>
            <a:r>
              <a:rPr lang="en-GB" sz="2000" dirty="0" err="1">
                <a:solidFill>
                  <a:srgbClr val="FFFF00"/>
                </a:solidFill>
              </a:rPr>
              <a:t>Dusan</a:t>
            </a:r>
            <a:r>
              <a:rPr lang="en-GB" sz="2000" dirty="0">
                <a:solidFill>
                  <a:srgbClr val="FFFF00"/>
                </a:solidFill>
              </a:rPr>
              <a:t> </a:t>
            </a:r>
            <a:r>
              <a:rPr lang="en-GB" sz="2000" dirty="0" err="1">
                <a:solidFill>
                  <a:srgbClr val="FFFF00"/>
                </a:solidFill>
              </a:rPr>
              <a:t>Radovic</a:t>
            </a:r>
            <a:r>
              <a:rPr lang="en-GB" sz="2000" dirty="0">
                <a:solidFill>
                  <a:srgbClr val="FFFF00"/>
                </a:solidFill>
              </a:rPr>
              <a:t>)</a:t>
            </a:r>
            <a:endParaRPr lang="en-GB" sz="1900" dirty="0">
              <a:solidFill>
                <a:srgbClr val="FFFF00"/>
              </a:solidFill>
            </a:endParaRPr>
          </a:p>
        </p:txBody>
      </p:sp>
      <p:sp>
        <p:nvSpPr>
          <p:cNvPr id="8195" name="Text Box 6"/>
          <p:cNvSpPr txBox="1">
            <a:spLocks noChangeArrowheads="1"/>
          </p:cNvSpPr>
          <p:nvPr/>
        </p:nvSpPr>
        <p:spPr bwMode="auto">
          <a:xfrm rot="16200000">
            <a:off x="1783357" y="3158331"/>
            <a:ext cx="59055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4800" b="1" i="1" dirty="0" smtClean="0">
                <a:solidFill>
                  <a:srgbClr val="FFFF00"/>
                </a:solidFill>
              </a:rPr>
              <a:t>Ana </a:t>
            </a:r>
            <a:r>
              <a:rPr lang="en-GB" sz="4800" b="1" i="1" dirty="0" err="1" smtClean="0">
                <a:solidFill>
                  <a:srgbClr val="FFFF00"/>
                </a:solidFill>
              </a:rPr>
              <a:t>Boskovic</a:t>
            </a:r>
            <a:endParaRPr lang="en-GB" sz="4800" b="1" i="1" dirty="0">
              <a:solidFill>
                <a:srgbClr val="FFFF00"/>
              </a:solidFill>
            </a:endParaRPr>
          </a:p>
        </p:txBody>
      </p:sp>
      <p:sp>
        <p:nvSpPr>
          <p:cNvPr id="2" name="TextBox 1"/>
          <p:cNvSpPr txBox="1"/>
          <p:nvPr/>
        </p:nvSpPr>
        <p:spPr>
          <a:xfrm>
            <a:off x="107504" y="754131"/>
            <a:ext cx="4464496" cy="5632311"/>
          </a:xfrm>
          <a:prstGeom prst="rect">
            <a:avLst/>
          </a:prstGeom>
          <a:noFill/>
        </p:spPr>
        <p:txBody>
          <a:bodyPr wrap="square" rtlCol="0">
            <a:spAutoFit/>
          </a:bodyPr>
          <a:lstStyle/>
          <a:p>
            <a:r>
              <a:rPr lang="en-GB" b="1" dirty="0" err="1">
                <a:solidFill>
                  <a:srgbClr val="FFFFCC"/>
                </a:solidFill>
              </a:rPr>
              <a:t>Kakav</a:t>
            </a:r>
            <a:r>
              <a:rPr lang="en-GB" b="1" dirty="0">
                <a:solidFill>
                  <a:srgbClr val="FFFFCC"/>
                </a:solidFill>
              </a:rPr>
              <a:t> </a:t>
            </a:r>
            <a:r>
              <a:rPr lang="en-GB" b="1" dirty="0" err="1">
                <a:solidFill>
                  <a:srgbClr val="FFFFCC"/>
                </a:solidFill>
              </a:rPr>
              <a:t>lav</a:t>
            </a:r>
            <a:r>
              <a:rPr lang="en-GB" b="1" dirty="0">
                <a:solidFill>
                  <a:srgbClr val="FFFFCC"/>
                </a:solidFill>
              </a:rPr>
              <a:t>?</a:t>
            </a:r>
            <a:br>
              <a:rPr lang="en-GB" b="1" dirty="0">
                <a:solidFill>
                  <a:srgbClr val="FFFFCC"/>
                </a:solidFill>
              </a:rPr>
            </a:br>
            <a:r>
              <a:rPr lang="en-GB" b="1" dirty="0" err="1">
                <a:solidFill>
                  <a:srgbClr val="FFFFCC"/>
                </a:solidFill>
              </a:rPr>
              <a:t>Strašan</a:t>
            </a:r>
            <a:r>
              <a:rPr lang="en-GB" b="1" dirty="0">
                <a:solidFill>
                  <a:srgbClr val="FFFFCC"/>
                </a:solidFill>
              </a:rPr>
              <a:t> </a:t>
            </a:r>
            <a:r>
              <a:rPr lang="en-GB" b="1" dirty="0" err="1">
                <a:solidFill>
                  <a:srgbClr val="FFFFCC"/>
                </a:solidFill>
              </a:rPr>
              <a:t>lav</a:t>
            </a:r>
            <a:r>
              <a:rPr lang="en-GB" b="1" dirty="0">
                <a:solidFill>
                  <a:srgbClr val="FFFFCC"/>
                </a:solidFill>
              </a:rPr>
              <a:t>,</a:t>
            </a:r>
            <a:br>
              <a:rPr lang="en-GB" b="1" dirty="0">
                <a:solidFill>
                  <a:srgbClr val="FFFFCC"/>
                </a:solidFill>
              </a:rPr>
            </a:br>
            <a:r>
              <a:rPr lang="en-GB" b="1" dirty="0" err="1">
                <a:solidFill>
                  <a:srgbClr val="FFFFCC"/>
                </a:solidFill>
              </a:rPr>
              <a:t>narogušen</a:t>
            </a:r>
            <a:r>
              <a:rPr lang="en-GB" b="1" dirty="0">
                <a:solidFill>
                  <a:srgbClr val="FFFFCC"/>
                </a:solidFill>
              </a:rPr>
              <a:t> i </a:t>
            </a:r>
            <a:r>
              <a:rPr lang="en-GB" b="1" dirty="0" err="1">
                <a:solidFill>
                  <a:srgbClr val="FFFFCC"/>
                </a:solidFill>
              </a:rPr>
              <a:t>ljut</a:t>
            </a:r>
            <a:r>
              <a:rPr lang="en-GB" b="1" dirty="0">
                <a:solidFill>
                  <a:srgbClr val="FFFFCC"/>
                </a:solidFill>
              </a:rPr>
              <a:t> </a:t>
            </a:r>
            <a:r>
              <a:rPr lang="en-GB" b="1" dirty="0" err="1">
                <a:solidFill>
                  <a:srgbClr val="FFFFCC"/>
                </a:solidFill>
              </a:rPr>
              <a:t>sav</a:t>
            </a:r>
            <a:r>
              <a:rPr lang="en-GB" b="1" dirty="0">
                <a:solidFill>
                  <a:srgbClr val="FFFFCC"/>
                </a:solidFill>
              </a:rPr>
              <a:t>!</a:t>
            </a:r>
            <a:br>
              <a:rPr lang="en-GB" b="1" dirty="0">
                <a:solidFill>
                  <a:srgbClr val="FFFFCC"/>
                </a:solidFill>
              </a:rPr>
            </a:br>
            <a:r>
              <a:rPr lang="en-GB" b="1" dirty="0" err="1">
                <a:solidFill>
                  <a:srgbClr val="FFFFCC"/>
                </a:solidFill>
              </a:rPr>
              <a:t>Strašno</a:t>
            </a:r>
            <a:r>
              <a:rPr lang="en-GB" b="1" dirty="0">
                <a:solidFill>
                  <a:srgbClr val="FFFFCC"/>
                </a:solidFill>
              </a:rPr>
              <a:t>, </a:t>
            </a:r>
            <a:r>
              <a:rPr lang="en-GB" b="1" dirty="0" err="1">
                <a:solidFill>
                  <a:srgbClr val="FFFFCC"/>
                </a:solidFill>
              </a:rPr>
              <a:t>strašno</a:t>
            </a:r>
            <a:r>
              <a:rPr lang="en-GB" b="1" dirty="0">
                <a:solidFill>
                  <a:srgbClr val="FFFFCC"/>
                </a:solidFill>
              </a:rPr>
              <a:t>!!!</a:t>
            </a:r>
            <a:br>
              <a:rPr lang="en-GB" b="1" dirty="0">
                <a:solidFill>
                  <a:srgbClr val="FFFFCC"/>
                </a:solidFill>
              </a:rPr>
            </a:br>
            <a:r>
              <a:rPr lang="en-GB" b="1" dirty="0">
                <a:solidFill>
                  <a:srgbClr val="FFFFCC"/>
                </a:solidFill>
              </a:rPr>
              <a:t/>
            </a:r>
            <a:br>
              <a:rPr lang="en-GB" b="1" dirty="0">
                <a:solidFill>
                  <a:srgbClr val="FFFFCC"/>
                </a:solidFill>
              </a:rPr>
            </a:br>
            <a:r>
              <a:rPr lang="en-GB" b="1" dirty="0">
                <a:solidFill>
                  <a:srgbClr val="FFFFCC"/>
                </a:solidFill>
              </a:rPr>
              <a:t>Ne </a:t>
            </a:r>
            <a:r>
              <a:rPr lang="en-GB" b="1" dirty="0" err="1">
                <a:solidFill>
                  <a:srgbClr val="FFFFCC"/>
                </a:solidFill>
              </a:rPr>
              <a:t>pitajte</a:t>
            </a:r>
            <a:r>
              <a:rPr lang="en-GB" b="1" dirty="0">
                <a:solidFill>
                  <a:srgbClr val="FFFFCC"/>
                </a:solidFill>
              </a:rPr>
              <a:t> </a:t>
            </a:r>
            <a:r>
              <a:rPr lang="en-GB" b="1" dirty="0" err="1">
                <a:solidFill>
                  <a:srgbClr val="FFFFCC"/>
                </a:solidFill>
              </a:rPr>
              <a:t>šta</a:t>
            </a:r>
            <a:r>
              <a:rPr lang="en-GB" b="1" dirty="0">
                <a:solidFill>
                  <a:srgbClr val="FFFFCC"/>
                </a:solidFill>
              </a:rPr>
              <a:t> je </a:t>
            </a:r>
            <a:r>
              <a:rPr lang="en-GB" b="1" dirty="0" err="1">
                <a:solidFill>
                  <a:srgbClr val="FFFFCC"/>
                </a:solidFill>
              </a:rPr>
              <a:t>jeo.Taj</a:t>
            </a:r>
            <a:r>
              <a:rPr lang="en-GB" b="1" dirty="0">
                <a:solidFill>
                  <a:srgbClr val="FFFFCC"/>
                </a:solidFill>
              </a:rPr>
              <a:t> je </a:t>
            </a:r>
            <a:r>
              <a:rPr lang="en-GB" b="1" dirty="0" err="1">
                <a:solidFill>
                  <a:srgbClr val="FFFFCC"/>
                </a:solidFill>
              </a:rPr>
              <a:t>jeo</a:t>
            </a:r>
            <a:r>
              <a:rPr lang="en-GB" b="1" dirty="0">
                <a:solidFill>
                  <a:srgbClr val="FFFFCC"/>
                </a:solidFill>
              </a:rPr>
              <a:t> </a:t>
            </a:r>
            <a:r>
              <a:rPr lang="en-GB" b="1" dirty="0" err="1">
                <a:solidFill>
                  <a:srgbClr val="FFFFCC"/>
                </a:solidFill>
              </a:rPr>
              <a:t>šta</a:t>
            </a:r>
            <a:r>
              <a:rPr lang="en-GB" b="1" dirty="0">
                <a:solidFill>
                  <a:srgbClr val="FFFFCC"/>
                </a:solidFill>
              </a:rPr>
              <a:t> je </a:t>
            </a:r>
            <a:r>
              <a:rPr lang="en-GB" b="1" dirty="0" err="1">
                <a:solidFill>
                  <a:srgbClr val="FFFFCC"/>
                </a:solidFill>
              </a:rPr>
              <a:t>hteo</a:t>
            </a:r>
            <a:r>
              <a:rPr lang="en-GB" b="1" dirty="0">
                <a:solidFill>
                  <a:srgbClr val="FFFFCC"/>
                </a:solidFill>
              </a:rPr>
              <a:t/>
            </a:r>
            <a:br>
              <a:rPr lang="en-GB" b="1" dirty="0">
                <a:solidFill>
                  <a:srgbClr val="FFFFCC"/>
                </a:solidFill>
              </a:rPr>
            </a:br>
            <a:r>
              <a:rPr lang="en-GB" b="1" dirty="0">
                <a:solidFill>
                  <a:srgbClr val="FFFFCC"/>
                </a:solidFill>
              </a:rPr>
              <a:t>- </a:t>
            </a:r>
            <a:r>
              <a:rPr lang="en-GB" b="1" dirty="0" err="1">
                <a:solidFill>
                  <a:srgbClr val="FFFFCC"/>
                </a:solidFill>
              </a:rPr>
              <a:t>tramvaj</a:t>
            </a:r>
            <a:r>
              <a:rPr lang="en-GB" b="1" dirty="0">
                <a:solidFill>
                  <a:srgbClr val="FFFFCC"/>
                </a:solidFill>
              </a:rPr>
              <a:t> </a:t>
            </a:r>
            <a:r>
              <a:rPr lang="en-GB" b="1" dirty="0" err="1">
                <a:solidFill>
                  <a:srgbClr val="FFFFCC"/>
                </a:solidFill>
              </a:rPr>
              <a:t>ceo</a:t>
            </a:r>
            <a:r>
              <a:rPr lang="en-GB" b="1" dirty="0">
                <a:solidFill>
                  <a:srgbClr val="FFFFCC"/>
                </a:solidFill>
              </a:rPr>
              <a:t> i </a:t>
            </a:r>
            <a:r>
              <a:rPr lang="en-GB" b="1" dirty="0" err="1">
                <a:solidFill>
                  <a:srgbClr val="FFFFCC"/>
                </a:solidFill>
              </a:rPr>
              <a:t>oblaka</a:t>
            </a:r>
            <a:r>
              <a:rPr lang="en-GB" b="1" dirty="0">
                <a:solidFill>
                  <a:srgbClr val="FFFFCC"/>
                </a:solidFill>
              </a:rPr>
              <a:t> </a:t>
            </a:r>
            <a:r>
              <a:rPr lang="en-GB" b="1" dirty="0" err="1">
                <a:solidFill>
                  <a:srgbClr val="FFFFCC"/>
                </a:solidFill>
              </a:rPr>
              <a:t>jedan</a:t>
            </a:r>
            <a:r>
              <a:rPr lang="en-GB" b="1" dirty="0">
                <a:solidFill>
                  <a:srgbClr val="FFFFCC"/>
                </a:solidFill>
              </a:rPr>
              <a:t> </a:t>
            </a:r>
            <a:r>
              <a:rPr lang="en-GB" b="1" dirty="0" err="1">
                <a:solidFill>
                  <a:srgbClr val="FFFFCC"/>
                </a:solidFill>
              </a:rPr>
              <a:t>deo</a:t>
            </a:r>
            <a:r>
              <a:rPr lang="en-GB" b="1" dirty="0">
                <a:solidFill>
                  <a:srgbClr val="FFFFCC"/>
                </a:solidFill>
              </a:rPr>
              <a:t>!</a:t>
            </a:r>
            <a:br>
              <a:rPr lang="en-GB" b="1" dirty="0">
                <a:solidFill>
                  <a:srgbClr val="FFFFCC"/>
                </a:solidFill>
              </a:rPr>
            </a:br>
            <a:r>
              <a:rPr lang="en-GB" b="1" dirty="0" err="1">
                <a:solidFill>
                  <a:srgbClr val="FFFFCC"/>
                </a:solidFill>
              </a:rPr>
              <a:t>Strašno</a:t>
            </a:r>
            <a:r>
              <a:rPr lang="en-GB" b="1" dirty="0">
                <a:solidFill>
                  <a:srgbClr val="FFFFCC"/>
                </a:solidFill>
              </a:rPr>
              <a:t>, </a:t>
            </a:r>
            <a:r>
              <a:rPr lang="en-GB" b="1" dirty="0" err="1">
                <a:solidFill>
                  <a:srgbClr val="FFFFCC"/>
                </a:solidFill>
              </a:rPr>
              <a:t>strašno</a:t>
            </a:r>
            <a:r>
              <a:rPr lang="en-GB" b="1" dirty="0">
                <a:solidFill>
                  <a:srgbClr val="FFFFCC"/>
                </a:solidFill>
              </a:rPr>
              <a:t>!</a:t>
            </a:r>
            <a:br>
              <a:rPr lang="en-GB" b="1" dirty="0">
                <a:solidFill>
                  <a:srgbClr val="FFFFCC"/>
                </a:solidFill>
              </a:rPr>
            </a:br>
            <a:r>
              <a:rPr lang="en-GB" b="1" dirty="0" err="1">
                <a:solidFill>
                  <a:srgbClr val="FFFFCC"/>
                </a:solidFill>
              </a:rPr>
              <a:t>Išao</a:t>
            </a:r>
            <a:r>
              <a:rPr lang="en-GB" b="1" dirty="0">
                <a:solidFill>
                  <a:srgbClr val="FFFFCC"/>
                </a:solidFill>
              </a:rPr>
              <a:t> je </a:t>
            </a:r>
            <a:r>
              <a:rPr lang="en-GB" b="1" dirty="0" err="1">
                <a:solidFill>
                  <a:srgbClr val="FFFFCC"/>
                </a:solidFill>
              </a:rPr>
              <a:t>na</a:t>
            </a:r>
            <a:r>
              <a:rPr lang="en-GB" b="1" dirty="0">
                <a:solidFill>
                  <a:srgbClr val="FFFFCC"/>
                </a:solidFill>
              </a:rPr>
              <a:t> tri </a:t>
            </a:r>
            <a:r>
              <a:rPr lang="en-GB" b="1" dirty="0" err="1">
                <a:solidFill>
                  <a:srgbClr val="FFFFCC"/>
                </a:solidFill>
              </a:rPr>
              <a:t>noge</a:t>
            </a:r>
            <a:r>
              <a:rPr lang="en-GB" b="1" dirty="0">
                <a:solidFill>
                  <a:srgbClr val="FFFFCC"/>
                </a:solidFill>
              </a:rPr>
              <a:t>, </a:t>
            </a:r>
            <a:r>
              <a:rPr lang="en-GB" b="1" dirty="0" err="1">
                <a:solidFill>
                  <a:srgbClr val="FFFFCC"/>
                </a:solidFill>
              </a:rPr>
              <a:t>gledao</a:t>
            </a:r>
            <a:r>
              <a:rPr lang="en-GB" b="1" dirty="0">
                <a:solidFill>
                  <a:srgbClr val="FFFFCC"/>
                </a:solidFill>
              </a:rPr>
              <a:t> </a:t>
            </a:r>
            <a:r>
              <a:rPr lang="en-GB" b="1" dirty="0" err="1">
                <a:solidFill>
                  <a:srgbClr val="FFFFCC"/>
                </a:solidFill>
              </a:rPr>
              <a:t>na</a:t>
            </a:r>
            <a:r>
              <a:rPr lang="en-GB" b="1" dirty="0">
                <a:solidFill>
                  <a:srgbClr val="FFFFCC"/>
                </a:solidFill>
              </a:rPr>
              <a:t> tri </a:t>
            </a:r>
            <a:r>
              <a:rPr lang="en-GB" b="1" dirty="0" err="1">
                <a:solidFill>
                  <a:srgbClr val="FFFFCC"/>
                </a:solidFill>
              </a:rPr>
              <a:t>oka</a:t>
            </a:r>
            <a:r>
              <a:rPr lang="en-GB" b="1" dirty="0">
                <a:solidFill>
                  <a:srgbClr val="FFFFCC"/>
                </a:solidFill>
              </a:rPr>
              <a:t>,</a:t>
            </a:r>
            <a:br>
              <a:rPr lang="en-GB" b="1" dirty="0">
                <a:solidFill>
                  <a:srgbClr val="FFFFCC"/>
                </a:solidFill>
              </a:rPr>
            </a:br>
            <a:r>
              <a:rPr lang="en-GB" b="1" dirty="0" err="1">
                <a:solidFill>
                  <a:srgbClr val="FFFFCC"/>
                </a:solidFill>
              </a:rPr>
              <a:t>slušao</a:t>
            </a:r>
            <a:r>
              <a:rPr lang="en-GB" b="1" dirty="0">
                <a:solidFill>
                  <a:srgbClr val="FFFFCC"/>
                </a:solidFill>
              </a:rPr>
              <a:t> je </a:t>
            </a:r>
            <a:r>
              <a:rPr lang="en-GB" b="1" dirty="0" err="1">
                <a:solidFill>
                  <a:srgbClr val="FFFFCC"/>
                </a:solidFill>
              </a:rPr>
              <a:t>na</a:t>
            </a:r>
            <a:r>
              <a:rPr lang="en-GB" b="1" dirty="0">
                <a:solidFill>
                  <a:srgbClr val="FFFFCC"/>
                </a:solidFill>
              </a:rPr>
              <a:t> tri </a:t>
            </a:r>
            <a:r>
              <a:rPr lang="en-GB" b="1" dirty="0" err="1">
                <a:solidFill>
                  <a:srgbClr val="FFFFCC"/>
                </a:solidFill>
              </a:rPr>
              <a:t>uva</a:t>
            </a:r>
            <a:r>
              <a:rPr lang="en-GB" b="1" dirty="0">
                <a:solidFill>
                  <a:srgbClr val="FFFFCC"/>
                </a:solidFill>
              </a:rPr>
              <a:t>!</a:t>
            </a:r>
            <a:br>
              <a:rPr lang="en-GB" b="1" dirty="0">
                <a:solidFill>
                  <a:srgbClr val="FFFFCC"/>
                </a:solidFill>
              </a:rPr>
            </a:br>
            <a:r>
              <a:rPr lang="en-GB" b="1" dirty="0" err="1">
                <a:solidFill>
                  <a:srgbClr val="FFFFCC"/>
                </a:solidFill>
              </a:rPr>
              <a:t>Strašno</a:t>
            </a:r>
            <a:r>
              <a:rPr lang="en-GB" b="1" dirty="0">
                <a:solidFill>
                  <a:srgbClr val="FFFFCC"/>
                </a:solidFill>
              </a:rPr>
              <a:t>, </a:t>
            </a:r>
            <a:r>
              <a:rPr lang="en-GB" b="1" dirty="0" err="1">
                <a:solidFill>
                  <a:srgbClr val="FFFFCC"/>
                </a:solidFill>
              </a:rPr>
              <a:t>strašno</a:t>
            </a:r>
            <a:r>
              <a:rPr lang="en-GB" b="1" dirty="0">
                <a:solidFill>
                  <a:srgbClr val="FFFFCC"/>
                </a:solidFill>
              </a:rPr>
              <a:t>!!!</a:t>
            </a:r>
            <a:br>
              <a:rPr lang="en-GB" b="1" dirty="0">
                <a:solidFill>
                  <a:srgbClr val="FFFFCC"/>
                </a:solidFill>
              </a:rPr>
            </a:br>
            <a:r>
              <a:rPr lang="en-GB" b="1" dirty="0">
                <a:solidFill>
                  <a:srgbClr val="FFFFCC"/>
                </a:solidFill>
              </a:rPr>
              <a:t/>
            </a:r>
            <a:br>
              <a:rPr lang="en-GB" b="1" dirty="0">
                <a:solidFill>
                  <a:srgbClr val="FFFFCC"/>
                </a:solidFill>
              </a:rPr>
            </a:br>
            <a:r>
              <a:rPr lang="en-GB" b="1" dirty="0" err="1">
                <a:solidFill>
                  <a:srgbClr val="FFFFCC"/>
                </a:solidFill>
              </a:rPr>
              <a:t>Zubi</a:t>
            </a:r>
            <a:r>
              <a:rPr lang="en-GB" b="1" dirty="0">
                <a:solidFill>
                  <a:srgbClr val="FFFFCC"/>
                </a:solidFill>
              </a:rPr>
              <a:t> </a:t>
            </a:r>
            <a:r>
              <a:rPr lang="en-GB" b="1" dirty="0" err="1">
                <a:solidFill>
                  <a:srgbClr val="FFFFCC"/>
                </a:solidFill>
              </a:rPr>
              <a:t>oštri</a:t>
            </a:r>
            <a:r>
              <a:rPr lang="en-GB" b="1" dirty="0">
                <a:solidFill>
                  <a:srgbClr val="FFFFCC"/>
                </a:solidFill>
              </a:rPr>
              <a:t>, </a:t>
            </a:r>
            <a:r>
              <a:rPr lang="en-GB" b="1" dirty="0" err="1">
                <a:solidFill>
                  <a:srgbClr val="FFFFCC"/>
                </a:solidFill>
              </a:rPr>
              <a:t>pogled</a:t>
            </a:r>
            <a:r>
              <a:rPr lang="en-GB" b="1" dirty="0">
                <a:solidFill>
                  <a:srgbClr val="FFFFCC"/>
                </a:solidFill>
              </a:rPr>
              <a:t> </a:t>
            </a:r>
            <a:r>
              <a:rPr lang="en-GB" b="1" dirty="0" err="1">
                <a:solidFill>
                  <a:srgbClr val="FFFFCC"/>
                </a:solidFill>
              </a:rPr>
              <a:t>zao</a:t>
            </a:r>
            <a:r>
              <a:rPr lang="en-GB" b="1" dirty="0">
                <a:solidFill>
                  <a:srgbClr val="FFFFCC"/>
                </a:solidFill>
              </a:rPr>
              <a:t>, on </a:t>
            </a:r>
            <a:r>
              <a:rPr lang="en-GB" b="1" dirty="0" err="1">
                <a:solidFill>
                  <a:srgbClr val="FFFFCC"/>
                </a:solidFill>
              </a:rPr>
              <a:t>za</a:t>
            </a:r>
            <a:r>
              <a:rPr lang="en-GB" b="1" dirty="0">
                <a:solidFill>
                  <a:srgbClr val="FFFFCC"/>
                </a:solidFill>
              </a:rPr>
              <a:t> </a:t>
            </a:r>
            <a:r>
              <a:rPr lang="en-GB" b="1" dirty="0" err="1">
                <a:solidFill>
                  <a:srgbClr val="FFFFCC"/>
                </a:solidFill>
              </a:rPr>
              <a:t>milost</a:t>
            </a:r>
            <a:r>
              <a:rPr lang="en-GB" b="1" dirty="0">
                <a:solidFill>
                  <a:srgbClr val="FFFFCC"/>
                </a:solidFill>
              </a:rPr>
              <a:t> </a:t>
            </a:r>
            <a:r>
              <a:rPr lang="en-GB" b="1" dirty="0" err="1">
                <a:solidFill>
                  <a:srgbClr val="FFFFCC"/>
                </a:solidFill>
              </a:rPr>
              <a:t>nije</a:t>
            </a:r>
            <a:r>
              <a:rPr lang="en-GB" b="1" dirty="0">
                <a:solidFill>
                  <a:srgbClr val="FFFFCC"/>
                </a:solidFill>
              </a:rPr>
              <a:t> </a:t>
            </a:r>
            <a:r>
              <a:rPr lang="en-GB" b="1" dirty="0" err="1">
                <a:solidFill>
                  <a:srgbClr val="FFFFCC"/>
                </a:solidFill>
              </a:rPr>
              <a:t>znao</a:t>
            </a:r>
            <a:r>
              <a:rPr lang="en-GB" b="1" dirty="0">
                <a:solidFill>
                  <a:srgbClr val="FFFFCC"/>
                </a:solidFill>
              </a:rPr>
              <a:t>!</a:t>
            </a:r>
            <a:br>
              <a:rPr lang="en-GB" b="1" dirty="0">
                <a:solidFill>
                  <a:srgbClr val="FFFFCC"/>
                </a:solidFill>
              </a:rPr>
            </a:br>
            <a:r>
              <a:rPr lang="en-GB" b="1" dirty="0" err="1">
                <a:solidFill>
                  <a:srgbClr val="FFFFCC"/>
                </a:solidFill>
              </a:rPr>
              <a:t>Strašno</a:t>
            </a:r>
            <a:r>
              <a:rPr lang="en-GB" b="1" dirty="0">
                <a:solidFill>
                  <a:srgbClr val="FFFFCC"/>
                </a:solidFill>
              </a:rPr>
              <a:t>, </a:t>
            </a:r>
            <a:r>
              <a:rPr lang="en-GB" b="1" dirty="0" err="1">
                <a:solidFill>
                  <a:srgbClr val="FFFFCC"/>
                </a:solidFill>
              </a:rPr>
              <a:t>strašno</a:t>
            </a:r>
            <a:r>
              <a:rPr lang="en-GB" b="1" dirty="0">
                <a:solidFill>
                  <a:srgbClr val="FFFFCC"/>
                </a:solidFill>
              </a:rPr>
              <a:t>!!!!</a:t>
            </a:r>
            <a:br>
              <a:rPr lang="en-GB" b="1" dirty="0">
                <a:solidFill>
                  <a:srgbClr val="FFFFCC"/>
                </a:solidFill>
              </a:rPr>
            </a:br>
            <a:r>
              <a:rPr lang="en-GB" b="1" dirty="0">
                <a:solidFill>
                  <a:srgbClr val="FFFFCC"/>
                </a:solidFill>
              </a:rPr>
              <a:t/>
            </a:r>
            <a:br>
              <a:rPr lang="en-GB" b="1" dirty="0">
                <a:solidFill>
                  <a:srgbClr val="FFFFCC"/>
                </a:solidFill>
              </a:rPr>
            </a:br>
            <a:r>
              <a:rPr lang="en-GB" b="1" dirty="0" err="1">
                <a:solidFill>
                  <a:srgbClr val="FFFFCC"/>
                </a:solidFill>
              </a:rPr>
              <a:t>Dok</a:t>
            </a:r>
            <a:r>
              <a:rPr lang="en-GB" b="1" dirty="0">
                <a:solidFill>
                  <a:srgbClr val="FFFFCC"/>
                </a:solidFill>
              </a:rPr>
              <a:t> </a:t>
            </a:r>
            <a:r>
              <a:rPr lang="en-GB" b="1" dirty="0" err="1">
                <a:solidFill>
                  <a:srgbClr val="FFFFCC"/>
                </a:solidFill>
              </a:rPr>
              <a:t>ga</a:t>
            </a:r>
            <a:r>
              <a:rPr lang="en-GB" b="1" dirty="0">
                <a:solidFill>
                  <a:srgbClr val="FFFFCC"/>
                </a:solidFill>
              </a:rPr>
              <a:t> </a:t>
            </a:r>
            <a:r>
              <a:rPr lang="en-GB" b="1" dirty="0" err="1">
                <a:solidFill>
                  <a:srgbClr val="FFFFCC"/>
                </a:solidFill>
              </a:rPr>
              <a:t>mali</a:t>
            </a:r>
            <a:r>
              <a:rPr lang="en-GB" b="1" dirty="0">
                <a:solidFill>
                  <a:srgbClr val="FFFFCC"/>
                </a:solidFill>
              </a:rPr>
              <a:t> </a:t>
            </a:r>
            <a:r>
              <a:rPr lang="en-GB" b="1" dirty="0" err="1">
                <a:solidFill>
                  <a:srgbClr val="FFFFCC"/>
                </a:solidFill>
              </a:rPr>
              <a:t>Brana</a:t>
            </a:r>
            <a:r>
              <a:rPr lang="en-GB" b="1" dirty="0">
                <a:solidFill>
                  <a:srgbClr val="FFFFCC"/>
                </a:solidFill>
              </a:rPr>
              <a:t> </a:t>
            </a:r>
            <a:r>
              <a:rPr lang="en-GB" b="1" dirty="0" err="1">
                <a:solidFill>
                  <a:srgbClr val="FFFFCC"/>
                </a:solidFill>
              </a:rPr>
              <a:t>jednog</a:t>
            </a:r>
            <a:r>
              <a:rPr lang="en-GB" b="1" dirty="0">
                <a:solidFill>
                  <a:srgbClr val="FFFFCC"/>
                </a:solidFill>
              </a:rPr>
              <a:t> </a:t>
            </a:r>
            <a:r>
              <a:rPr lang="en-GB" b="1" dirty="0" err="1">
                <a:solidFill>
                  <a:srgbClr val="FFFFCC"/>
                </a:solidFill>
              </a:rPr>
              <a:t>dana</a:t>
            </a:r>
            <a:r>
              <a:rPr lang="en-GB" b="1" dirty="0">
                <a:solidFill>
                  <a:srgbClr val="FFFFCC"/>
                </a:solidFill>
              </a:rPr>
              <a:t/>
            </a:r>
            <a:br>
              <a:rPr lang="en-GB" b="1" dirty="0">
                <a:solidFill>
                  <a:srgbClr val="FFFFCC"/>
                </a:solidFill>
              </a:rPr>
            </a:br>
            <a:r>
              <a:rPr lang="en-GB" b="1" dirty="0" err="1">
                <a:solidFill>
                  <a:srgbClr val="FFFFCC"/>
                </a:solidFill>
              </a:rPr>
              <a:t>nije</a:t>
            </a:r>
            <a:r>
              <a:rPr lang="en-GB" b="1" dirty="0">
                <a:solidFill>
                  <a:srgbClr val="FFFFCC"/>
                </a:solidFill>
              </a:rPr>
              <a:t> </a:t>
            </a:r>
            <a:r>
              <a:rPr lang="en-GB" b="1" dirty="0" err="1">
                <a:solidFill>
                  <a:srgbClr val="FFFFCC"/>
                </a:solidFill>
              </a:rPr>
              <a:t>gumom</a:t>
            </a:r>
            <a:r>
              <a:rPr lang="en-GB" b="1" dirty="0">
                <a:solidFill>
                  <a:srgbClr val="FFFFCC"/>
                </a:solidFill>
              </a:rPr>
              <a:t> </a:t>
            </a:r>
            <a:r>
              <a:rPr lang="en-GB" b="1" dirty="0" err="1">
                <a:solidFill>
                  <a:srgbClr val="FFFFCC"/>
                </a:solidFill>
              </a:rPr>
              <a:t>izbrisao</a:t>
            </a:r>
            <a:r>
              <a:rPr lang="en-GB" b="1" dirty="0">
                <a:solidFill>
                  <a:srgbClr val="FFFFCC"/>
                </a:solidFill>
              </a:rPr>
              <a:t>!</a:t>
            </a:r>
            <a:br>
              <a:rPr lang="en-GB" b="1" dirty="0">
                <a:solidFill>
                  <a:srgbClr val="FFFFCC"/>
                </a:solidFill>
              </a:rPr>
            </a:br>
            <a:r>
              <a:rPr lang="en-GB" b="1" dirty="0" err="1">
                <a:solidFill>
                  <a:srgbClr val="FFFFCC"/>
                </a:solidFill>
              </a:rPr>
              <a:t>Strašno</a:t>
            </a:r>
            <a:r>
              <a:rPr lang="en-GB" b="1" dirty="0">
                <a:solidFill>
                  <a:srgbClr val="FFFFCC"/>
                </a:solidFill>
              </a:rPr>
              <a:t>, </a:t>
            </a:r>
            <a:r>
              <a:rPr lang="en-GB" b="1" dirty="0" err="1">
                <a:solidFill>
                  <a:srgbClr val="FFFFCC"/>
                </a:solidFill>
              </a:rPr>
              <a:t>strašno</a:t>
            </a:r>
            <a:r>
              <a:rPr lang="en-GB" b="1" dirty="0">
                <a:solidFill>
                  <a:srgbClr val="FFFFCC"/>
                </a:solidFill>
              </a:rPr>
              <a:t>!!!!</a:t>
            </a:r>
          </a:p>
        </p:txBody>
      </p:sp>
      <p:sp>
        <p:nvSpPr>
          <p:cNvPr id="3" name="TextBox 2"/>
          <p:cNvSpPr txBox="1"/>
          <p:nvPr/>
        </p:nvSpPr>
        <p:spPr>
          <a:xfrm>
            <a:off x="5292080" y="260648"/>
            <a:ext cx="3528392" cy="6463308"/>
          </a:xfrm>
          <a:prstGeom prst="rect">
            <a:avLst/>
          </a:prstGeom>
          <a:noFill/>
        </p:spPr>
        <p:txBody>
          <a:bodyPr wrap="square" rtlCol="0">
            <a:spAutoFit/>
          </a:bodyPr>
          <a:lstStyle/>
          <a:p>
            <a:r>
              <a:rPr lang="en-GB" dirty="0">
                <a:solidFill>
                  <a:srgbClr val="FFFFCC"/>
                </a:solidFill>
              </a:rPr>
              <a:t>What kind of lion?</a:t>
            </a:r>
          </a:p>
          <a:p>
            <a:r>
              <a:rPr lang="en-GB" dirty="0">
                <a:solidFill>
                  <a:srgbClr val="FFFFCC"/>
                </a:solidFill>
              </a:rPr>
              <a:t>A terrifying lion,</a:t>
            </a:r>
          </a:p>
          <a:p>
            <a:r>
              <a:rPr lang="en-GB" dirty="0">
                <a:solidFill>
                  <a:srgbClr val="FFFFCC"/>
                </a:solidFill>
              </a:rPr>
              <a:t>Unpleasant and mad!</a:t>
            </a:r>
          </a:p>
          <a:p>
            <a:r>
              <a:rPr lang="en-GB" dirty="0">
                <a:solidFill>
                  <a:srgbClr val="FFFFCC"/>
                </a:solidFill>
              </a:rPr>
              <a:t>Horrible, Horrible!!!</a:t>
            </a:r>
          </a:p>
          <a:p>
            <a:r>
              <a:rPr lang="en-GB" dirty="0">
                <a:solidFill>
                  <a:srgbClr val="FFFFCC"/>
                </a:solidFill>
              </a:rPr>
              <a:t> </a:t>
            </a:r>
          </a:p>
          <a:p>
            <a:r>
              <a:rPr lang="en-GB" dirty="0">
                <a:solidFill>
                  <a:srgbClr val="FFFFCC"/>
                </a:solidFill>
              </a:rPr>
              <a:t>Do not ask what he was eating. He ate whatever he wanted –</a:t>
            </a:r>
          </a:p>
          <a:p>
            <a:r>
              <a:rPr lang="en-GB" dirty="0">
                <a:solidFill>
                  <a:srgbClr val="FFFFCC"/>
                </a:solidFill>
              </a:rPr>
              <a:t>A whole tram and one </a:t>
            </a:r>
            <a:r>
              <a:rPr lang="en-GB" dirty="0">
                <a:solidFill>
                  <a:srgbClr val="FFFFCC"/>
                </a:solidFill>
              </a:rPr>
              <a:t>piece </a:t>
            </a:r>
            <a:r>
              <a:rPr lang="en-GB" dirty="0">
                <a:solidFill>
                  <a:srgbClr val="FFFFCC"/>
                </a:solidFill>
              </a:rPr>
              <a:t>of a cloud!</a:t>
            </a:r>
          </a:p>
          <a:p>
            <a:r>
              <a:rPr lang="en-GB" dirty="0">
                <a:solidFill>
                  <a:srgbClr val="FFFFCC"/>
                </a:solidFill>
              </a:rPr>
              <a:t>Horrible, Horrible!!!</a:t>
            </a:r>
          </a:p>
          <a:p>
            <a:r>
              <a:rPr lang="en-GB" dirty="0">
                <a:solidFill>
                  <a:srgbClr val="FFFFCC"/>
                </a:solidFill>
              </a:rPr>
              <a:t>He walked on three legs, watched with three eyes,</a:t>
            </a:r>
          </a:p>
          <a:p>
            <a:r>
              <a:rPr lang="en-GB" dirty="0">
                <a:solidFill>
                  <a:srgbClr val="FFFFCC"/>
                </a:solidFill>
              </a:rPr>
              <a:t>Listened with three ears!</a:t>
            </a:r>
          </a:p>
          <a:p>
            <a:r>
              <a:rPr lang="en-GB" dirty="0">
                <a:solidFill>
                  <a:srgbClr val="FFFFCC"/>
                </a:solidFill>
              </a:rPr>
              <a:t>Horrible, Horrible!!!</a:t>
            </a:r>
          </a:p>
          <a:p>
            <a:r>
              <a:rPr lang="en-GB" dirty="0">
                <a:solidFill>
                  <a:srgbClr val="FFFFCC"/>
                </a:solidFill>
              </a:rPr>
              <a:t> </a:t>
            </a:r>
          </a:p>
          <a:p>
            <a:r>
              <a:rPr lang="en-GB" dirty="0">
                <a:solidFill>
                  <a:srgbClr val="FFFFCC"/>
                </a:solidFill>
              </a:rPr>
              <a:t>Sharp teeth, mean stare, he didn’t know about mercy.</a:t>
            </a:r>
          </a:p>
          <a:p>
            <a:r>
              <a:rPr lang="en-GB" dirty="0">
                <a:solidFill>
                  <a:srgbClr val="FFFFCC"/>
                </a:solidFill>
              </a:rPr>
              <a:t>Horrible, Horrible!!!</a:t>
            </a:r>
          </a:p>
          <a:p>
            <a:r>
              <a:rPr lang="en-GB" dirty="0">
                <a:solidFill>
                  <a:srgbClr val="FFFFCC"/>
                </a:solidFill>
              </a:rPr>
              <a:t> </a:t>
            </a:r>
          </a:p>
          <a:p>
            <a:r>
              <a:rPr lang="en-GB" dirty="0">
                <a:solidFill>
                  <a:srgbClr val="FFFFCC"/>
                </a:solidFill>
              </a:rPr>
              <a:t>But then, one day, little </a:t>
            </a:r>
            <a:r>
              <a:rPr lang="en-GB" dirty="0" err="1">
                <a:solidFill>
                  <a:srgbClr val="FFFFCC"/>
                </a:solidFill>
              </a:rPr>
              <a:t>Brana</a:t>
            </a:r>
            <a:r>
              <a:rPr lang="en-GB" dirty="0">
                <a:solidFill>
                  <a:srgbClr val="FFFFCC"/>
                </a:solidFill>
              </a:rPr>
              <a:t> erased him </a:t>
            </a:r>
            <a:r>
              <a:rPr lang="en-GB" dirty="0">
                <a:solidFill>
                  <a:srgbClr val="FFFFCC"/>
                </a:solidFill>
              </a:rPr>
              <a:t>from </a:t>
            </a:r>
            <a:r>
              <a:rPr lang="en-GB" dirty="0">
                <a:solidFill>
                  <a:srgbClr val="FFFFCC"/>
                </a:solidFill>
              </a:rPr>
              <a:t>his notebook!</a:t>
            </a:r>
          </a:p>
          <a:p>
            <a:r>
              <a:rPr lang="en-GB" dirty="0">
                <a:solidFill>
                  <a:srgbClr val="FFFFCC"/>
                </a:solidFill>
              </a:rPr>
              <a:t>Horrible, Horrible!!!</a:t>
            </a:r>
          </a:p>
          <a:p>
            <a:endParaRPr lang="en-GB" dirty="0">
              <a:solidFill>
                <a:prstClr val="black"/>
              </a:solidFill>
            </a:endParaRPr>
          </a:p>
        </p:txBody>
      </p:sp>
    </p:spTree>
    <p:extLst>
      <p:ext uri="{BB962C8B-B14F-4D97-AF65-F5344CB8AC3E}">
        <p14:creationId xmlns:p14="http://schemas.microsoft.com/office/powerpoint/2010/main" val="1154506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a:ln w="38100">
            <a:solidFill>
              <a:srgbClr val="C00000"/>
            </a:solidFill>
          </a:ln>
        </p:spPr>
        <p:txBody>
          <a:bodyPr>
            <a:normAutofit fontScale="90000"/>
          </a:bodyPr>
          <a:lstStyle/>
          <a:p>
            <a:r>
              <a:rPr lang="en-GB" b="1" dirty="0" smtClean="0">
                <a:latin typeface="Segoe Print" pitchFamily="2" charset="0"/>
              </a:rPr>
              <a:t>Key methods for learning</a:t>
            </a:r>
            <a:br>
              <a:rPr lang="en-GB" b="1" dirty="0" smtClean="0">
                <a:latin typeface="Segoe Print" pitchFamily="2" charset="0"/>
              </a:rPr>
            </a:br>
            <a:r>
              <a:rPr lang="en-GB" b="1" dirty="0" smtClean="0">
                <a:latin typeface="Segoe Print" pitchFamily="2" charset="0"/>
              </a:rPr>
              <a:t>spelling and vocabulary</a:t>
            </a:r>
            <a:endParaRPr lang="en-GB" b="1" dirty="0">
              <a:latin typeface="Segoe Print" pitchFamily="2" charset="0"/>
            </a:endParaRPr>
          </a:p>
        </p:txBody>
      </p:sp>
      <p:sp>
        <p:nvSpPr>
          <p:cNvPr id="3" name="Content Placeholder 2"/>
          <p:cNvSpPr>
            <a:spLocks noGrp="1"/>
          </p:cNvSpPr>
          <p:nvPr>
            <p:ph idx="1"/>
          </p:nvPr>
        </p:nvSpPr>
        <p:spPr>
          <a:xfrm>
            <a:off x="282146" y="2213102"/>
            <a:ext cx="8579708" cy="3921299"/>
          </a:xfrm>
        </p:spPr>
        <p:txBody>
          <a:bodyPr/>
          <a:lstStyle/>
          <a:p>
            <a:r>
              <a:rPr lang="en-GB" dirty="0" smtClean="0"/>
              <a:t>Sound-writing links </a:t>
            </a:r>
            <a:r>
              <a:rPr lang="en-GB" dirty="0" smtClean="0"/>
              <a:t>first (phonics – in session 4)</a:t>
            </a:r>
            <a:endParaRPr lang="en-GB" dirty="0" smtClean="0"/>
          </a:p>
          <a:p>
            <a:r>
              <a:rPr lang="en-GB" dirty="0" smtClean="0"/>
              <a:t>Knowing what you know</a:t>
            </a:r>
          </a:p>
          <a:p>
            <a:r>
              <a:rPr lang="en-GB" dirty="0" smtClean="0"/>
              <a:t>Active ‘doing’ to learn</a:t>
            </a:r>
          </a:p>
          <a:p>
            <a:r>
              <a:rPr lang="en-GB" dirty="0" smtClean="0"/>
              <a:t>Making links</a:t>
            </a:r>
            <a:endParaRPr lang="en-GB" dirty="0"/>
          </a:p>
        </p:txBody>
      </p:sp>
    </p:spTree>
    <p:extLst>
      <p:ext uri="{BB962C8B-B14F-4D97-AF65-F5344CB8AC3E}">
        <p14:creationId xmlns:p14="http://schemas.microsoft.com/office/powerpoint/2010/main" val="2956215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55" name="Group 31"/>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37" name="Text Box 49"/>
          <p:cNvSpPr txBox="1">
            <a:spLocks noChangeArrowheads="1"/>
          </p:cNvSpPr>
          <p:nvPr/>
        </p:nvSpPr>
        <p:spPr bwMode="auto">
          <a:xfrm>
            <a:off x="73025" y="1196975"/>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solidFill>
                  <a:prstClr val="black"/>
                </a:solidFill>
                <a:latin typeface="Calibri" pitchFamily="34" charset="0"/>
              </a:rPr>
              <a:t>a</a:t>
            </a:r>
            <a:r>
              <a:rPr lang="en-GB" sz="2800" b="1">
                <a:solidFill>
                  <a:prstClr val="black"/>
                </a:solidFill>
                <a:latin typeface="Calibri" pitchFamily="34" charset="0"/>
              </a:rPr>
              <a:t>r</a:t>
            </a:r>
            <a:r>
              <a:rPr lang="en-GB" sz="2800" b="1" u="sng">
                <a:solidFill>
                  <a:prstClr val="black"/>
                </a:solidFill>
                <a:latin typeface="Calibri" pitchFamily="34" charset="0"/>
              </a:rPr>
              <a:t>a</a:t>
            </a:r>
            <a:r>
              <a:rPr lang="en-GB" sz="2800" b="1">
                <a:solidFill>
                  <a:prstClr val="black"/>
                </a:solidFill>
                <a:latin typeface="Calibri" pitchFamily="34" charset="0"/>
                <a:cs typeface="Times New Roman" pitchFamily="18" charset="0"/>
              </a:rPr>
              <a:t>ñ</a:t>
            </a:r>
            <a:r>
              <a:rPr lang="en-GB" sz="2800" b="1" u="sng">
                <a:solidFill>
                  <a:prstClr val="black"/>
                </a:solidFill>
                <a:latin typeface="Calibri" pitchFamily="34" charset="0"/>
                <a:cs typeface="Times New Roman" pitchFamily="18" charset="0"/>
              </a:rPr>
              <a:t>a</a:t>
            </a:r>
          </a:p>
        </p:txBody>
      </p:sp>
      <p:sp>
        <p:nvSpPr>
          <p:cNvPr id="43038" name="Text Box 50"/>
          <p:cNvSpPr txBox="1">
            <a:spLocks noChangeArrowheads="1"/>
          </p:cNvSpPr>
          <p:nvPr/>
        </p:nvSpPr>
        <p:spPr bwMode="auto">
          <a:xfrm>
            <a:off x="2305050" y="1181100"/>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dirty="0" err="1">
                <a:solidFill>
                  <a:prstClr val="black"/>
                </a:solidFill>
                <a:latin typeface="Calibri" pitchFamily="34" charset="0"/>
              </a:rPr>
              <a:t>e</a:t>
            </a:r>
            <a:r>
              <a:rPr lang="en-GB" sz="2800" b="1" dirty="0" err="1">
                <a:solidFill>
                  <a:prstClr val="black"/>
                </a:solidFill>
                <a:latin typeface="Calibri" pitchFamily="34" charset="0"/>
              </a:rPr>
              <a:t>l</a:t>
            </a:r>
            <a:r>
              <a:rPr lang="en-GB" sz="2800" b="1" u="sng" dirty="0" err="1">
                <a:solidFill>
                  <a:prstClr val="black"/>
                </a:solidFill>
                <a:latin typeface="Calibri" pitchFamily="34" charset="0"/>
              </a:rPr>
              <a:t>e</a:t>
            </a:r>
            <a:r>
              <a:rPr lang="en-GB" sz="2800" b="1" dirty="0" err="1">
                <a:solidFill>
                  <a:prstClr val="black"/>
                </a:solidFill>
                <a:latin typeface="Calibri" pitchFamily="34" charset="0"/>
              </a:rPr>
              <a:t>fant</a:t>
            </a:r>
            <a:r>
              <a:rPr lang="en-GB" sz="2800" b="1" u="sng" dirty="0" err="1">
                <a:solidFill>
                  <a:prstClr val="black"/>
                </a:solidFill>
                <a:latin typeface="Calibri" pitchFamily="34" charset="0"/>
              </a:rPr>
              <a:t>e</a:t>
            </a:r>
            <a:endParaRPr lang="en-GB" sz="2800" b="1" u="sng" dirty="0">
              <a:solidFill>
                <a:prstClr val="black"/>
              </a:solidFill>
              <a:latin typeface="Calibri" pitchFamily="34" charset="0"/>
              <a:cs typeface="Times New Roman" pitchFamily="18" charset="0"/>
            </a:endParaRPr>
          </a:p>
        </p:txBody>
      </p:sp>
      <p:sp>
        <p:nvSpPr>
          <p:cNvPr id="43039" name="Text Box 51"/>
          <p:cNvSpPr txBox="1">
            <a:spLocks noChangeArrowheads="1"/>
          </p:cNvSpPr>
          <p:nvPr/>
        </p:nvSpPr>
        <p:spPr bwMode="auto">
          <a:xfrm rot="-5400000">
            <a:off x="5173662" y="811213"/>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dirty="0">
                <a:solidFill>
                  <a:prstClr val="black"/>
                </a:solidFill>
                <a:latin typeface="Calibri" pitchFamily="34" charset="0"/>
              </a:rPr>
              <a:t>i</a:t>
            </a:r>
            <a:r>
              <a:rPr lang="en-GB" sz="2800" b="1" dirty="0">
                <a:solidFill>
                  <a:prstClr val="black"/>
                </a:solidFill>
                <a:latin typeface="Calibri" pitchFamily="34" charset="0"/>
              </a:rPr>
              <a:t>dea</a:t>
            </a:r>
            <a:endParaRPr lang="en-GB" sz="2800" b="1" dirty="0">
              <a:solidFill>
                <a:prstClr val="black"/>
              </a:solidFill>
              <a:latin typeface="Calibri" pitchFamily="34" charset="0"/>
              <a:cs typeface="Times New Roman" pitchFamily="18" charset="0"/>
            </a:endParaRPr>
          </a:p>
        </p:txBody>
      </p:sp>
      <p:sp>
        <p:nvSpPr>
          <p:cNvPr id="43040" name="Text Box 52"/>
          <p:cNvSpPr txBox="1">
            <a:spLocks noChangeArrowheads="1"/>
          </p:cNvSpPr>
          <p:nvPr/>
        </p:nvSpPr>
        <p:spPr bwMode="auto">
          <a:xfrm>
            <a:off x="6913563" y="1196975"/>
            <a:ext cx="21955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solidFill>
                  <a:prstClr val="black"/>
                </a:solidFill>
                <a:latin typeface="Calibri" pitchFamily="34" charset="0"/>
              </a:rPr>
              <a:t>o</a:t>
            </a:r>
            <a:r>
              <a:rPr lang="en-GB" sz="2800" b="1">
                <a:solidFill>
                  <a:prstClr val="black"/>
                </a:solidFill>
                <a:latin typeface="Calibri" pitchFamily="34" charset="0"/>
              </a:rPr>
              <a:t>lvidar</a:t>
            </a:r>
            <a:endParaRPr lang="en-GB" sz="2800" b="1">
              <a:solidFill>
                <a:prstClr val="black"/>
              </a:solidFill>
              <a:latin typeface="Calibri" pitchFamily="34" charset="0"/>
              <a:cs typeface="Times New Roman" pitchFamily="18" charset="0"/>
            </a:endParaRPr>
          </a:p>
        </p:txBody>
      </p:sp>
      <p:sp>
        <p:nvSpPr>
          <p:cNvPr id="43041" name="Text Box 53"/>
          <p:cNvSpPr txBox="1">
            <a:spLocks noChangeArrowheads="1"/>
          </p:cNvSpPr>
          <p:nvPr/>
        </p:nvSpPr>
        <p:spPr bwMode="auto">
          <a:xfrm>
            <a:off x="73025" y="290988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solidFill>
                  <a:prstClr val="black"/>
                </a:solidFill>
                <a:latin typeface="Calibri" pitchFamily="34" charset="0"/>
              </a:rPr>
              <a:t>u</a:t>
            </a:r>
            <a:r>
              <a:rPr lang="en-GB" sz="2800" b="1">
                <a:solidFill>
                  <a:prstClr val="black"/>
                </a:solidFill>
                <a:latin typeface="Calibri" pitchFamily="34" charset="0"/>
              </a:rPr>
              <a:t>niverso</a:t>
            </a:r>
            <a:endParaRPr lang="en-GB" sz="2800" b="1">
              <a:solidFill>
                <a:prstClr val="black"/>
              </a:solidFill>
              <a:latin typeface="Calibri" pitchFamily="34" charset="0"/>
              <a:cs typeface="Times New Roman" pitchFamily="18" charset="0"/>
            </a:endParaRPr>
          </a:p>
        </p:txBody>
      </p:sp>
      <p:sp>
        <p:nvSpPr>
          <p:cNvPr id="43042" name="Text Box 54"/>
          <p:cNvSpPr txBox="1">
            <a:spLocks noChangeArrowheads="1"/>
          </p:cNvSpPr>
          <p:nvPr/>
        </p:nvSpPr>
        <p:spPr bwMode="auto">
          <a:xfrm>
            <a:off x="2305050" y="290988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solidFill>
                  <a:prstClr val="black"/>
                </a:solidFill>
                <a:latin typeface="Calibri" pitchFamily="34" charset="0"/>
              </a:rPr>
              <a:t>ce</a:t>
            </a:r>
            <a:r>
              <a:rPr lang="en-GB" sz="2800" b="1">
                <a:solidFill>
                  <a:prstClr val="black"/>
                </a:solidFill>
                <a:latin typeface="Calibri" pitchFamily="34" charset="0"/>
              </a:rPr>
              <a:t>rdo</a:t>
            </a:r>
            <a:endParaRPr lang="en-GB" sz="2800" b="1">
              <a:solidFill>
                <a:prstClr val="black"/>
              </a:solidFill>
              <a:latin typeface="Calibri" pitchFamily="34" charset="0"/>
              <a:cs typeface="Times New Roman" pitchFamily="18" charset="0"/>
            </a:endParaRPr>
          </a:p>
        </p:txBody>
      </p:sp>
      <p:sp>
        <p:nvSpPr>
          <p:cNvPr id="43043" name="Text Box 55"/>
          <p:cNvSpPr txBox="1">
            <a:spLocks noChangeArrowheads="1"/>
          </p:cNvSpPr>
          <p:nvPr/>
        </p:nvSpPr>
        <p:spPr bwMode="auto">
          <a:xfrm>
            <a:off x="4608513" y="290988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solidFill>
                  <a:prstClr val="black"/>
                </a:solidFill>
                <a:latin typeface="Calibri" pitchFamily="34" charset="0"/>
              </a:rPr>
              <a:t>ci</a:t>
            </a:r>
            <a:r>
              <a:rPr lang="en-GB" sz="2800" b="1">
                <a:solidFill>
                  <a:prstClr val="black"/>
                </a:solidFill>
                <a:latin typeface="Calibri" pitchFamily="34" charset="0"/>
              </a:rPr>
              <a:t>clista</a:t>
            </a:r>
            <a:endParaRPr lang="en-GB" sz="2800" b="1">
              <a:solidFill>
                <a:prstClr val="black"/>
              </a:solidFill>
              <a:latin typeface="Calibri" pitchFamily="34" charset="0"/>
              <a:cs typeface="Times New Roman" pitchFamily="18" charset="0"/>
            </a:endParaRPr>
          </a:p>
        </p:txBody>
      </p:sp>
      <p:sp>
        <p:nvSpPr>
          <p:cNvPr id="43044" name="Text Box 56"/>
          <p:cNvSpPr txBox="1">
            <a:spLocks noChangeArrowheads="1"/>
          </p:cNvSpPr>
          <p:nvPr/>
        </p:nvSpPr>
        <p:spPr bwMode="auto">
          <a:xfrm>
            <a:off x="6877050" y="285273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solidFill>
                  <a:prstClr val="black"/>
                </a:solidFill>
                <a:latin typeface="Calibri" pitchFamily="34" charset="0"/>
              </a:rPr>
              <a:t>ca</a:t>
            </a:r>
            <a:r>
              <a:rPr lang="en-GB" sz="2800" b="1">
                <a:solidFill>
                  <a:prstClr val="black"/>
                </a:solidFill>
                <a:latin typeface="Calibri" pitchFamily="34" charset="0"/>
              </a:rPr>
              <a:t>sa</a:t>
            </a:r>
            <a:endParaRPr lang="en-GB" sz="2800" b="1">
              <a:solidFill>
                <a:prstClr val="black"/>
              </a:solidFill>
              <a:latin typeface="Calibri" pitchFamily="34" charset="0"/>
              <a:cs typeface="Times New Roman" pitchFamily="18" charset="0"/>
            </a:endParaRPr>
          </a:p>
        </p:txBody>
      </p:sp>
      <p:sp>
        <p:nvSpPr>
          <p:cNvPr id="43045" name="Text Box 57"/>
          <p:cNvSpPr txBox="1">
            <a:spLocks noChangeArrowheads="1"/>
          </p:cNvSpPr>
          <p:nvPr/>
        </p:nvSpPr>
        <p:spPr bwMode="auto">
          <a:xfrm>
            <a:off x="73025" y="4565650"/>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solidFill>
                  <a:prstClr val="black"/>
                </a:solidFill>
                <a:latin typeface="Calibri" pitchFamily="34" charset="0"/>
              </a:rPr>
              <a:t>co</a:t>
            </a:r>
            <a:r>
              <a:rPr lang="en-GB" sz="2800" b="1">
                <a:solidFill>
                  <a:prstClr val="black"/>
                </a:solidFill>
                <a:latin typeface="Calibri" pitchFamily="34" charset="0"/>
              </a:rPr>
              <a:t>che</a:t>
            </a:r>
            <a:endParaRPr lang="en-GB" sz="2800" b="1">
              <a:solidFill>
                <a:prstClr val="black"/>
              </a:solidFill>
              <a:latin typeface="Calibri" pitchFamily="34" charset="0"/>
              <a:cs typeface="Times New Roman" pitchFamily="18" charset="0"/>
            </a:endParaRPr>
          </a:p>
        </p:txBody>
      </p:sp>
      <p:sp>
        <p:nvSpPr>
          <p:cNvPr id="43046" name="Text Box 58"/>
          <p:cNvSpPr txBox="1">
            <a:spLocks noChangeArrowheads="1"/>
          </p:cNvSpPr>
          <p:nvPr/>
        </p:nvSpPr>
        <p:spPr bwMode="auto">
          <a:xfrm>
            <a:off x="2339975" y="4581525"/>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solidFill>
                  <a:prstClr val="black"/>
                </a:solidFill>
                <a:latin typeface="Calibri" pitchFamily="34" charset="0"/>
              </a:rPr>
              <a:t>cu</a:t>
            </a:r>
            <a:r>
              <a:rPr lang="en-GB" sz="2800" b="1">
                <a:solidFill>
                  <a:prstClr val="black"/>
                </a:solidFill>
                <a:latin typeface="Calibri" pitchFamily="34" charset="0"/>
              </a:rPr>
              <a:t>caracha</a:t>
            </a:r>
            <a:endParaRPr lang="en-GB" sz="2800" b="1">
              <a:solidFill>
                <a:prstClr val="black"/>
              </a:solidFill>
              <a:latin typeface="Calibri" pitchFamily="34" charset="0"/>
              <a:cs typeface="Times New Roman" pitchFamily="18" charset="0"/>
            </a:endParaRPr>
          </a:p>
        </p:txBody>
      </p:sp>
      <p:sp>
        <p:nvSpPr>
          <p:cNvPr id="43047" name="Text Box 59"/>
          <p:cNvSpPr txBox="1">
            <a:spLocks noChangeArrowheads="1"/>
          </p:cNvSpPr>
          <p:nvPr/>
        </p:nvSpPr>
        <p:spPr bwMode="auto">
          <a:xfrm>
            <a:off x="4681538" y="4581525"/>
            <a:ext cx="21955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solidFill>
                  <a:prstClr val="black"/>
                </a:solidFill>
                <a:latin typeface="Calibri" pitchFamily="34" charset="0"/>
              </a:rPr>
              <a:t>gi</a:t>
            </a:r>
            <a:r>
              <a:rPr lang="en-GB" sz="2800" b="1">
                <a:solidFill>
                  <a:prstClr val="black"/>
                </a:solidFill>
                <a:latin typeface="Calibri" pitchFamily="34" charset="0"/>
              </a:rPr>
              <a:t>mn</a:t>
            </a:r>
            <a:r>
              <a:rPr lang="en-GB" sz="2800" b="1">
                <a:solidFill>
                  <a:prstClr val="black"/>
                </a:solidFill>
                <a:latin typeface="Calibri" pitchFamily="34" charset="0"/>
                <a:cs typeface="Arial" pitchFamily="34" charset="0"/>
              </a:rPr>
              <a:t>asia</a:t>
            </a:r>
            <a:endParaRPr lang="en-GB" sz="2800" b="1">
              <a:solidFill>
                <a:prstClr val="black"/>
              </a:solidFill>
              <a:latin typeface="Calibri" pitchFamily="34" charset="0"/>
              <a:cs typeface="Times New Roman" pitchFamily="18" charset="0"/>
            </a:endParaRPr>
          </a:p>
        </p:txBody>
      </p:sp>
      <p:sp>
        <p:nvSpPr>
          <p:cNvPr id="43048" name="Text Box 60"/>
          <p:cNvSpPr txBox="1">
            <a:spLocks noChangeArrowheads="1"/>
          </p:cNvSpPr>
          <p:nvPr/>
        </p:nvSpPr>
        <p:spPr bwMode="auto">
          <a:xfrm>
            <a:off x="6877050" y="4627563"/>
            <a:ext cx="2195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000" b="1" u="sng">
                <a:solidFill>
                  <a:prstClr val="black"/>
                </a:solidFill>
                <a:latin typeface="Calibri" pitchFamily="34" charset="0"/>
              </a:rPr>
              <a:t>h</a:t>
            </a:r>
            <a:r>
              <a:rPr lang="en-GB" sz="2000" b="1">
                <a:solidFill>
                  <a:prstClr val="black"/>
                </a:solidFill>
                <a:latin typeface="Calibri" pitchFamily="34" charset="0"/>
              </a:rPr>
              <a:t>amburguesa</a:t>
            </a:r>
            <a:endParaRPr lang="en-GB" sz="2000" b="1">
              <a:solidFill>
                <a:prstClr val="black"/>
              </a:solidFill>
              <a:latin typeface="Calibri" pitchFamily="34" charset="0"/>
              <a:cs typeface="Times New Roman" pitchFamily="18" charset="0"/>
            </a:endParaRPr>
          </a:p>
        </p:txBody>
      </p:sp>
      <p:sp>
        <p:nvSpPr>
          <p:cNvPr id="43049" name="Text Box 61"/>
          <p:cNvSpPr txBox="1">
            <a:spLocks noChangeArrowheads="1"/>
          </p:cNvSpPr>
          <p:nvPr/>
        </p:nvSpPr>
        <p:spPr bwMode="auto">
          <a:xfrm>
            <a:off x="73025" y="629443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a:solidFill>
                  <a:prstClr val="black"/>
                </a:solidFill>
                <a:latin typeface="Calibri" pitchFamily="34" charset="0"/>
              </a:rPr>
              <a:t>Espa</a:t>
            </a:r>
            <a:r>
              <a:rPr lang="en-GB" sz="2800" b="1" u="sng">
                <a:solidFill>
                  <a:prstClr val="black"/>
                </a:solidFill>
                <a:latin typeface="Calibri" pitchFamily="34" charset="0"/>
                <a:cs typeface="Times New Roman" pitchFamily="18" charset="0"/>
              </a:rPr>
              <a:t>ñ</a:t>
            </a:r>
            <a:r>
              <a:rPr lang="en-GB" sz="2800" b="1">
                <a:solidFill>
                  <a:prstClr val="black"/>
                </a:solidFill>
                <a:latin typeface="Calibri" pitchFamily="34" charset="0"/>
                <a:cs typeface="Times New Roman" pitchFamily="18" charset="0"/>
              </a:rPr>
              <a:t>a</a:t>
            </a:r>
          </a:p>
        </p:txBody>
      </p:sp>
      <p:sp>
        <p:nvSpPr>
          <p:cNvPr id="43050" name="Text Box 62"/>
          <p:cNvSpPr txBox="1">
            <a:spLocks noChangeArrowheads="1"/>
          </p:cNvSpPr>
          <p:nvPr/>
        </p:nvSpPr>
        <p:spPr bwMode="auto">
          <a:xfrm>
            <a:off x="2376488" y="629443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solidFill>
                  <a:prstClr val="black"/>
                </a:solidFill>
                <a:latin typeface="Calibri" pitchFamily="34" charset="0"/>
              </a:rPr>
              <a:t>z</a:t>
            </a:r>
            <a:r>
              <a:rPr lang="en-GB" sz="2800" b="1">
                <a:solidFill>
                  <a:prstClr val="black"/>
                </a:solidFill>
                <a:latin typeface="Calibri" pitchFamily="34" charset="0"/>
              </a:rPr>
              <a:t>umo</a:t>
            </a:r>
            <a:endParaRPr lang="en-GB" sz="2800" b="1">
              <a:solidFill>
                <a:prstClr val="black"/>
              </a:solidFill>
              <a:latin typeface="Calibri" pitchFamily="34" charset="0"/>
              <a:cs typeface="Times New Roman" pitchFamily="18" charset="0"/>
            </a:endParaRPr>
          </a:p>
        </p:txBody>
      </p:sp>
      <p:sp>
        <p:nvSpPr>
          <p:cNvPr id="43051" name="Text Box 63"/>
          <p:cNvSpPr txBox="1">
            <a:spLocks noChangeArrowheads="1"/>
          </p:cNvSpPr>
          <p:nvPr/>
        </p:nvSpPr>
        <p:spPr bwMode="auto">
          <a:xfrm>
            <a:off x="4537075" y="629443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dirty="0" err="1" smtClean="0">
                <a:solidFill>
                  <a:prstClr val="black"/>
                </a:solidFill>
                <a:latin typeface="Calibri" pitchFamily="34" charset="0"/>
              </a:rPr>
              <a:t>gu</a:t>
            </a:r>
            <a:r>
              <a:rPr lang="en-GB" sz="2800" b="1" dirty="0" err="1" smtClean="0">
                <a:solidFill>
                  <a:prstClr val="black"/>
                </a:solidFill>
                <a:latin typeface="Calibri" pitchFamily="34" charset="0"/>
              </a:rPr>
              <a:t>sano</a:t>
            </a:r>
            <a:endParaRPr lang="en-GB" sz="2800" b="1" dirty="0">
              <a:solidFill>
                <a:prstClr val="black"/>
              </a:solidFill>
              <a:latin typeface="Calibri" pitchFamily="34" charset="0"/>
              <a:cs typeface="Times New Roman" pitchFamily="18" charset="0"/>
            </a:endParaRPr>
          </a:p>
        </p:txBody>
      </p:sp>
      <p:sp>
        <p:nvSpPr>
          <p:cNvPr id="43052" name="Text Box 64"/>
          <p:cNvSpPr txBox="1">
            <a:spLocks noChangeArrowheads="1"/>
          </p:cNvSpPr>
          <p:nvPr/>
        </p:nvSpPr>
        <p:spPr bwMode="auto">
          <a:xfrm>
            <a:off x="6913563" y="629443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solidFill>
                  <a:prstClr val="black"/>
                </a:solidFill>
                <a:latin typeface="Calibri" pitchFamily="34" charset="0"/>
              </a:rPr>
              <a:t>ll</a:t>
            </a:r>
            <a:r>
              <a:rPr lang="en-GB" sz="2800" b="1">
                <a:solidFill>
                  <a:prstClr val="black"/>
                </a:solidFill>
                <a:latin typeface="Calibri" pitchFamily="34" charset="0"/>
              </a:rPr>
              <a:t>ave</a:t>
            </a:r>
            <a:endParaRPr lang="en-GB" sz="2800" b="1">
              <a:solidFill>
                <a:prstClr val="black"/>
              </a:solidFill>
              <a:latin typeface="Calibri" pitchFamily="34" charset="0"/>
              <a:cs typeface="Times New Roman" pitchFamily="18" charset="0"/>
            </a:endParaRPr>
          </a:p>
        </p:txBody>
      </p:sp>
      <p:pic>
        <p:nvPicPr>
          <p:cNvPr id="43053" name="Picture 6" descr="elephant"/>
          <p:cNvPicPr>
            <a:picLocks noChangeAspect="1" noChangeArrowheads="1"/>
          </p:cNvPicPr>
          <p:nvPr/>
        </p:nvPicPr>
        <p:blipFill>
          <a:blip r:embed="rId3"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2714625" y="285750"/>
            <a:ext cx="1239838"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4" name="Picture 12"/>
          <p:cNvPicPr>
            <a:picLocks noChangeAspect="1" noChangeArrowheads="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358063" y="0"/>
            <a:ext cx="108585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5" name="Picture 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3364"/>
          <a:stretch>
            <a:fillRect/>
          </a:stretch>
        </p:blipFill>
        <p:spPr bwMode="auto">
          <a:xfrm>
            <a:off x="571500" y="-285750"/>
            <a:ext cx="147955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6" name="Picture 5" descr="ca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0" y="3500438"/>
            <a:ext cx="17494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7" name="Picture 7" descr="cosmos"/>
          <p:cNvPicPr>
            <a:picLocks noChangeAspect="1" noChangeArrowheads="1"/>
          </p:cNvPicPr>
          <p:nvPr/>
        </p:nvPicPr>
        <p:blipFill>
          <a:blip r:embed="rId7"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rot="-806604">
            <a:off x="107162" y="1795713"/>
            <a:ext cx="17145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8" name="Picture 9"/>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72313" y="1857375"/>
            <a:ext cx="1736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9" name="Picture 10"/>
          <p:cNvPicPr>
            <a:picLocks noChangeAspect="1" noChangeArrowheads="1"/>
          </p:cNvPicPr>
          <p:nvPr/>
        </p:nvPicPr>
        <p:blipFill>
          <a:blip r:embed="rId9" cstate="print">
            <a:clrChange>
              <a:clrFrom>
                <a:srgbClr val="FCFDFB"/>
              </a:clrFrom>
              <a:clrTo>
                <a:srgbClr val="FCFDFB">
                  <a:alpha val="0"/>
                </a:srgbClr>
              </a:clrTo>
            </a:clrChange>
            <a:extLst>
              <a:ext uri="{28A0092B-C50C-407E-A947-70E740481C1C}">
                <a14:useLocalDpi xmlns:a14="http://schemas.microsoft.com/office/drawing/2010/main" val="0"/>
              </a:ext>
            </a:extLst>
          </a:blip>
          <a:srcRect/>
          <a:stretch>
            <a:fillRect/>
          </a:stretch>
        </p:blipFill>
        <p:spPr bwMode="auto">
          <a:xfrm>
            <a:off x="2714625" y="3643313"/>
            <a:ext cx="1562100"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1" name="Picture 6"/>
          <p:cNvPicPr>
            <a:picLocks noChangeAspect="1" noChangeArrowheads="1"/>
          </p:cNvPicPr>
          <p:nvPr/>
        </p:nvPicPr>
        <p:blipFill>
          <a:blip r:embed="rId10"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5286375" y="3571875"/>
            <a:ext cx="6413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2" name="Picture 9"/>
          <p:cNvPicPr>
            <a:picLocks noChangeAspect="1" noChangeArrowheads="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643438" y="285750"/>
            <a:ext cx="1312862"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3" name="Picture 6"/>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8686">
            <a:off x="7219950" y="5434013"/>
            <a:ext cx="219551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4" name="Picture 4"/>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00938" y="3500438"/>
            <a:ext cx="1109662"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5" name="Picture 5"/>
          <p:cNvPicPr>
            <a:picLocks noChangeAspect="1" noChangeArrowheads="1"/>
          </p:cNvPicPr>
          <p:nvPr/>
        </p:nvPicPr>
        <p:blipFill>
          <a:blip r:embed="rId14" cstate="print">
            <a:clrChange>
              <a:clrFrom>
                <a:srgbClr val="FEFFFD"/>
              </a:clrFrom>
              <a:clrTo>
                <a:srgbClr val="FEFFFD">
                  <a:alpha val="0"/>
                </a:srgbClr>
              </a:clrTo>
            </a:clrChange>
            <a:extLst>
              <a:ext uri="{28A0092B-C50C-407E-A947-70E740481C1C}">
                <a14:useLocalDpi xmlns:a14="http://schemas.microsoft.com/office/drawing/2010/main" val="0"/>
              </a:ext>
            </a:extLst>
          </a:blip>
          <a:srcRect/>
          <a:stretch>
            <a:fillRect/>
          </a:stretch>
        </p:blipFill>
        <p:spPr bwMode="auto">
          <a:xfrm>
            <a:off x="2873375" y="5143500"/>
            <a:ext cx="130651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6" name="Picture 5"/>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43188" y="1714500"/>
            <a:ext cx="142875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7" name="Picture 4"/>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4938" y="1857375"/>
            <a:ext cx="908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8" name="Picture 14"/>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42938" y="5500688"/>
            <a:ext cx="1190625"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7" descr="worm"/>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34225" y="5297908"/>
            <a:ext cx="1490137" cy="1043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676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5041679" y="3699647"/>
            <a:ext cx="1703341" cy="1145056"/>
          </a:xfrm>
          <a:prstGeom prst="rect">
            <a:avLst/>
          </a:prstGeom>
          <a:solidFill>
            <a:schemeClr val="bg1"/>
          </a:solidFill>
        </p:spPr>
      </p:pic>
      <p:graphicFrame>
        <p:nvGraphicFramePr>
          <p:cNvPr id="4" name="Table 3"/>
          <p:cNvGraphicFramePr>
            <a:graphicFrameLocks noGrp="1"/>
          </p:cNvGraphicFramePr>
          <p:nvPr/>
        </p:nvGraphicFramePr>
        <p:xfrm>
          <a:off x="0" y="23247"/>
          <a:ext cx="9144000" cy="6834752"/>
        </p:xfrm>
        <a:graphic>
          <a:graphicData uri="http://schemas.openxmlformats.org/drawingml/2006/table">
            <a:tbl>
              <a:tblPr firstRow="1" bandRow="1">
                <a:tableStyleId>{5940675A-B579-460E-94D1-54222C63F5DA}</a:tableStyleId>
              </a:tblPr>
              <a:tblGrid>
                <a:gridCol w="2286000"/>
                <a:gridCol w="2286000"/>
                <a:gridCol w="2286000"/>
                <a:gridCol w="2286000"/>
              </a:tblGrid>
              <a:tr h="1708688">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tr>
              <a:tr h="1708688">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r h="1708688">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r>
              <a:tr h="1708688">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r>
            </a:tbl>
          </a:graphicData>
        </a:graphic>
      </p:graphicFrame>
      <p:sp>
        <p:nvSpPr>
          <p:cNvPr id="6" name="Text Box 36"/>
          <p:cNvSpPr txBox="1">
            <a:spLocks noChangeArrowheads="1"/>
          </p:cNvSpPr>
          <p:nvPr/>
        </p:nvSpPr>
        <p:spPr bwMode="auto">
          <a:xfrm>
            <a:off x="-274281" y="1262885"/>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a:t>
            </a:r>
            <a:r>
              <a:rPr lang="en-GB" sz="2800" b="1" dirty="0" err="1">
                <a:solidFill>
                  <a:prstClr val="black"/>
                </a:solidFill>
                <a:latin typeface="Calibri" panose="020F0502020204030204" pitchFamily="34" charset="0"/>
                <a:cs typeface="Arial" panose="020B0604020202020204" pitchFamily="34" charset="0"/>
              </a:rPr>
              <a:t>p</a:t>
            </a:r>
            <a:r>
              <a:rPr lang="en-GB" sz="2800" b="1" i="1" u="sng" dirty="0" err="1">
                <a:solidFill>
                  <a:srgbClr val="0000FF"/>
                </a:solidFill>
                <a:latin typeface="Calibri" panose="020F0502020204030204" pitchFamily="34" charset="0"/>
                <a:cs typeface="Arial" panose="020B0604020202020204" pitchFamily="34" charset="0"/>
              </a:rPr>
              <a:t>oi</a:t>
            </a:r>
            <a:r>
              <a:rPr lang="en-GB" sz="2800" b="1" dirty="0" err="1">
                <a:solidFill>
                  <a:prstClr val="black"/>
                </a:solidFill>
                <a:latin typeface="Calibri" panose="020F0502020204030204" pitchFamily="34" charset="0"/>
                <a:cs typeface="Arial" panose="020B0604020202020204" pitchFamily="34" charset="0"/>
              </a:rPr>
              <a:t>sson</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7" name="Oval 23"/>
          <p:cNvSpPr>
            <a:spLocks noChangeArrowheads="1"/>
          </p:cNvSpPr>
          <p:nvPr/>
        </p:nvSpPr>
        <p:spPr bwMode="auto">
          <a:xfrm>
            <a:off x="37662" y="69071"/>
            <a:ext cx="710773" cy="59785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dirty="0" err="1">
                <a:solidFill>
                  <a:prstClr val="black"/>
                </a:solidFill>
                <a:latin typeface="AntigoniBd" pitchFamily="34" charset="0"/>
                <a:ea typeface="Batang" panose="02030600000101010101" pitchFamily="18" charset="-127"/>
              </a:rPr>
              <a:t>oi</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8" name="Oval 23"/>
          <p:cNvSpPr>
            <a:spLocks noChangeArrowheads="1"/>
          </p:cNvSpPr>
          <p:nvPr/>
        </p:nvSpPr>
        <p:spPr bwMode="auto">
          <a:xfrm>
            <a:off x="2351734" y="44625"/>
            <a:ext cx="705906" cy="575202"/>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ui</a:t>
            </a:r>
          </a:p>
        </p:txBody>
      </p:sp>
      <p:pic>
        <p:nvPicPr>
          <p:cNvPr id="9" name="Picture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5486" y="379415"/>
            <a:ext cx="1185374" cy="1185374"/>
          </a:xfrm>
          <a:prstGeom prst="rect">
            <a:avLst/>
          </a:prstGeom>
        </p:spPr>
      </p:pic>
      <p:sp>
        <p:nvSpPr>
          <p:cNvPr id="10" name="Text Box 36"/>
          <p:cNvSpPr txBox="1">
            <a:spLocks noChangeArrowheads="1"/>
          </p:cNvSpPr>
          <p:nvPr/>
        </p:nvSpPr>
        <p:spPr bwMode="auto">
          <a:xfrm>
            <a:off x="1587202" y="1262885"/>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err="1">
                <a:solidFill>
                  <a:prstClr val="black"/>
                </a:solidFill>
                <a:latin typeface="Calibri" panose="020F0502020204030204" pitchFamily="34" charset="0"/>
                <a:cs typeface="Arial" panose="020B0604020202020204" pitchFamily="34" charset="0"/>
              </a:rPr>
              <a:t>O</a:t>
            </a:r>
            <a:r>
              <a:rPr lang="en-GB" sz="2800" b="1" i="1" u="sng" dirty="0" err="1">
                <a:solidFill>
                  <a:srgbClr val="0000FF"/>
                </a:solidFill>
                <a:latin typeface="Calibri" panose="020F0502020204030204" pitchFamily="34" charset="0"/>
                <a:cs typeface="Arial" panose="020B0604020202020204" pitchFamily="34" charset="0"/>
              </a:rPr>
              <a:t>ui</a:t>
            </a:r>
            <a:r>
              <a:rPr lang="en-GB" sz="2800" b="1" dirty="0">
                <a:solidFill>
                  <a:prstClr val="black"/>
                </a:solidFill>
                <a:latin typeface="Calibri" panose="020F0502020204030204" pitchFamily="34" charset="0"/>
                <a:cs typeface="Arial" panose="020B0604020202020204" pitchFamily="34" charset="0"/>
              </a:rPr>
              <a:t>!</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14" name="Rectangle 13"/>
          <p:cNvSpPr/>
          <p:nvPr/>
        </p:nvSpPr>
        <p:spPr>
          <a:xfrm>
            <a:off x="5220072" y="1096189"/>
            <a:ext cx="1224136" cy="604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13" name="Oval 23"/>
          <p:cNvSpPr>
            <a:spLocks noChangeArrowheads="1"/>
          </p:cNvSpPr>
          <p:nvPr/>
        </p:nvSpPr>
        <p:spPr bwMode="auto">
          <a:xfrm>
            <a:off x="4615509" y="44624"/>
            <a:ext cx="732080" cy="575203"/>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dirty="0" err="1">
                <a:solidFill>
                  <a:prstClr val="black"/>
                </a:solidFill>
                <a:latin typeface="AntigoniBd" pitchFamily="34" charset="0"/>
                <a:ea typeface="Batang" panose="02030600000101010101" pitchFamily="18" charset="-127"/>
              </a:rPr>
              <a:t>eu</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11" name="Text Box 36"/>
          <p:cNvSpPr txBox="1">
            <a:spLocks noChangeArrowheads="1"/>
          </p:cNvSpPr>
          <p:nvPr/>
        </p:nvSpPr>
        <p:spPr bwMode="auto">
          <a:xfrm>
            <a:off x="4404506" y="1262885"/>
            <a:ext cx="2195512" cy="519112"/>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a:t>
            </a:r>
            <a:r>
              <a:rPr lang="en-GB" sz="2800" b="1" dirty="0" err="1">
                <a:solidFill>
                  <a:prstClr val="black"/>
                </a:solidFill>
                <a:latin typeface="Calibri" panose="020F0502020204030204" pitchFamily="34" charset="0"/>
                <a:cs typeface="Arial" panose="020B0604020202020204" pitchFamily="34" charset="0"/>
              </a:rPr>
              <a:t>j</a:t>
            </a:r>
            <a:r>
              <a:rPr lang="en-GB" sz="2800" b="1" i="1" u="sng" dirty="0" err="1">
                <a:solidFill>
                  <a:srgbClr val="0000FF"/>
                </a:solidFill>
                <a:latin typeface="Calibri" panose="020F0502020204030204" pitchFamily="34" charset="0"/>
                <a:cs typeface="Arial" panose="020B0604020202020204" pitchFamily="34" charset="0"/>
              </a:rPr>
              <a:t>eu</a:t>
            </a:r>
            <a:r>
              <a:rPr lang="en-GB" sz="2800" b="1" dirty="0" err="1">
                <a:solidFill>
                  <a:prstClr val="black"/>
                </a:solidFill>
                <a:latin typeface="Calibri" panose="020F0502020204030204" pitchFamily="34" charset="0"/>
                <a:cs typeface="Arial" panose="020B0604020202020204" pitchFamily="34" charset="0"/>
              </a:rPr>
              <a:t>-vidéo</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16" name="Text Box 36"/>
          <p:cNvSpPr txBox="1">
            <a:spLocks noChangeArrowheads="1"/>
          </p:cNvSpPr>
          <p:nvPr/>
        </p:nvSpPr>
        <p:spPr bwMode="auto">
          <a:xfrm>
            <a:off x="6600018" y="1246998"/>
            <a:ext cx="2195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les </a:t>
            </a:r>
            <a:r>
              <a:rPr lang="en-GB" sz="2800" b="1" dirty="0" err="1">
                <a:solidFill>
                  <a:prstClr val="black"/>
                </a:solidFill>
                <a:latin typeface="Calibri" panose="020F0502020204030204" pitchFamily="34" charset="0"/>
                <a:cs typeface="Arial" panose="020B0604020202020204" pitchFamily="34" charset="0"/>
              </a:rPr>
              <a:t>cise</a:t>
            </a:r>
            <a:r>
              <a:rPr lang="en-GB" sz="2800" b="1" i="1" u="sng" dirty="0" err="1">
                <a:solidFill>
                  <a:srgbClr val="0000FF"/>
                </a:solidFill>
                <a:latin typeface="Calibri" panose="020F0502020204030204" pitchFamily="34" charset="0"/>
                <a:cs typeface="Arial" panose="020B0604020202020204" pitchFamily="34" charset="0"/>
              </a:rPr>
              <a:t>au</a:t>
            </a:r>
            <a:r>
              <a:rPr lang="en-GB" sz="2800" b="1" dirty="0" err="1">
                <a:solidFill>
                  <a:prstClr val="black"/>
                </a:solidFill>
                <a:latin typeface="Calibri" panose="020F0502020204030204" pitchFamily="34" charset="0"/>
                <a:cs typeface="Arial" panose="020B0604020202020204" pitchFamily="34" charset="0"/>
              </a:rPr>
              <a:t>x</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17" name="Oval 23"/>
          <p:cNvSpPr>
            <a:spLocks noChangeArrowheads="1"/>
          </p:cNvSpPr>
          <p:nvPr/>
        </p:nvSpPr>
        <p:spPr bwMode="auto">
          <a:xfrm>
            <a:off x="6911183" y="44625"/>
            <a:ext cx="675564" cy="622298"/>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dirty="0">
                <a:solidFill>
                  <a:prstClr val="black"/>
                </a:solidFill>
                <a:latin typeface="AntigoniBd" pitchFamily="34" charset="0"/>
                <a:ea typeface="Batang" panose="02030600000101010101" pitchFamily="18" charset="-127"/>
                <a:cs typeface="Arial" panose="020B0604020202020204" pitchFamily="34" charset="0"/>
              </a:rPr>
              <a:t>au</a:t>
            </a:r>
          </a:p>
        </p:txBody>
      </p:sp>
      <p:sp>
        <p:nvSpPr>
          <p:cNvPr id="19" name="Text Box 36"/>
          <p:cNvSpPr txBox="1">
            <a:spLocks noChangeArrowheads="1"/>
          </p:cNvSpPr>
          <p:nvPr/>
        </p:nvSpPr>
        <p:spPr bwMode="auto">
          <a:xfrm>
            <a:off x="-430212" y="2973925"/>
            <a:ext cx="2195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la </a:t>
            </a:r>
            <a:r>
              <a:rPr lang="en-GB" sz="2800" b="1" dirty="0" err="1">
                <a:solidFill>
                  <a:prstClr val="black"/>
                </a:solidFill>
                <a:latin typeface="Calibri" panose="020F0502020204030204" pitchFamily="34" charset="0"/>
                <a:cs typeface="Arial" panose="020B0604020202020204" pitchFamily="34" charset="0"/>
              </a:rPr>
              <a:t>p</a:t>
            </a:r>
            <a:r>
              <a:rPr lang="en-GB" sz="2800" b="1" i="1" u="sng" dirty="0" err="1">
                <a:solidFill>
                  <a:srgbClr val="FF0000"/>
                </a:solidFill>
                <a:latin typeface="Calibri" panose="020F0502020204030204" pitchFamily="34" charset="0"/>
                <a:cs typeface="Arial" panose="020B0604020202020204" pitchFamily="34" charset="0"/>
              </a:rPr>
              <a:t>ou</a:t>
            </a:r>
            <a:r>
              <a:rPr lang="en-GB" sz="2800" b="1" dirty="0" err="1">
                <a:solidFill>
                  <a:prstClr val="black"/>
                </a:solidFill>
                <a:latin typeface="Calibri" panose="020F0502020204030204" pitchFamily="34" charset="0"/>
                <a:cs typeface="Arial" panose="020B0604020202020204" pitchFamily="34" charset="0"/>
              </a:rPr>
              <a:t>le</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20" name="Oval 34"/>
          <p:cNvSpPr>
            <a:spLocks noChangeArrowheads="1"/>
          </p:cNvSpPr>
          <p:nvPr/>
        </p:nvSpPr>
        <p:spPr bwMode="auto">
          <a:xfrm>
            <a:off x="14155" y="1781998"/>
            <a:ext cx="778905" cy="595964"/>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dirty="0" err="1">
                <a:solidFill>
                  <a:prstClr val="black"/>
                </a:solidFill>
                <a:latin typeface="AntigoniBd" pitchFamily="34" charset="0"/>
                <a:ea typeface="Batang" panose="02030600000101010101" pitchFamily="18" charset="-127"/>
              </a:rPr>
              <a:t>ou</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21" name="Text Box 36"/>
          <p:cNvSpPr txBox="1">
            <a:spLocks noChangeArrowheads="1"/>
          </p:cNvSpPr>
          <p:nvPr/>
        </p:nvSpPr>
        <p:spPr bwMode="auto">
          <a:xfrm>
            <a:off x="1761200" y="2976306"/>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m</a:t>
            </a:r>
            <a:r>
              <a:rPr lang="en-GB" sz="2800" b="1" i="1" u="sng" dirty="0">
                <a:solidFill>
                  <a:srgbClr val="0000FF"/>
                </a:solidFill>
                <a:latin typeface="Calibri" panose="020F0502020204030204" pitchFamily="34" charset="0"/>
                <a:cs typeface="Arial" panose="020B0604020202020204" pitchFamily="34" charset="0"/>
              </a:rPr>
              <a:t>i</a:t>
            </a:r>
            <a:r>
              <a:rPr lang="en-GB" sz="2800" b="1" dirty="0">
                <a:solidFill>
                  <a:prstClr val="black"/>
                </a:solidFill>
                <a:latin typeface="Calibri" panose="020F0502020204030204" pitchFamily="34" charset="0"/>
                <a:cs typeface="Arial" panose="020B0604020202020204" pitchFamily="34" charset="0"/>
              </a:rPr>
              <a:t>d</a:t>
            </a:r>
            <a:r>
              <a:rPr lang="en-GB" sz="2800" b="1" i="1" u="sng" dirty="0">
                <a:solidFill>
                  <a:srgbClr val="0000FF"/>
                </a:solidFill>
                <a:latin typeface="Calibri" panose="020F0502020204030204" pitchFamily="34" charset="0"/>
                <a:cs typeface="Arial" panose="020B0604020202020204" pitchFamily="34" charset="0"/>
              </a:rPr>
              <a:t>i</a:t>
            </a:r>
            <a:endParaRPr lang="en-GB" sz="2800" b="1" i="1" u="sng" dirty="0">
              <a:solidFill>
                <a:srgbClr val="0000FF"/>
              </a:solidFill>
              <a:latin typeface="Calibri" panose="020F0502020204030204" pitchFamily="34" charset="0"/>
              <a:cs typeface="Times New Roman" panose="02020603050405020304" pitchFamily="18" charset="0"/>
            </a:endParaRPr>
          </a:p>
        </p:txBody>
      </p:sp>
      <p:pic>
        <p:nvPicPr>
          <p:cNvPr id="22" name="Picture 71" descr="MCHH02154_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5004" y="1841216"/>
            <a:ext cx="1266726" cy="12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Oval 23"/>
          <p:cNvSpPr>
            <a:spLocks noChangeArrowheads="1"/>
          </p:cNvSpPr>
          <p:nvPr/>
        </p:nvSpPr>
        <p:spPr bwMode="auto">
          <a:xfrm>
            <a:off x="2309475" y="1788007"/>
            <a:ext cx="683568" cy="589954"/>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i</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sp>
        <p:nvSpPr>
          <p:cNvPr id="24" name="Text Box 36"/>
          <p:cNvSpPr txBox="1">
            <a:spLocks noChangeArrowheads="1"/>
          </p:cNvSpPr>
          <p:nvPr/>
        </p:nvSpPr>
        <p:spPr bwMode="auto">
          <a:xfrm>
            <a:off x="4392146" y="2971543"/>
            <a:ext cx="2195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les l</a:t>
            </a:r>
            <a:r>
              <a:rPr lang="en-GB" sz="2800" b="1" i="1" u="sng" dirty="0">
                <a:solidFill>
                  <a:srgbClr val="FF0000"/>
                </a:solidFill>
                <a:latin typeface="Calibri" panose="020F0502020204030204" pitchFamily="34" charset="0"/>
                <a:cs typeface="Arial" panose="020B0604020202020204" pitchFamily="34" charset="0"/>
              </a:rPr>
              <a:t>u</a:t>
            </a:r>
            <a:r>
              <a:rPr lang="en-GB" sz="2800" b="1" dirty="0">
                <a:solidFill>
                  <a:prstClr val="black"/>
                </a:solidFill>
                <a:latin typeface="Calibri" panose="020F0502020204030204" pitchFamily="34" charset="0"/>
                <a:cs typeface="Arial" panose="020B0604020202020204" pitchFamily="34" charset="0"/>
              </a:rPr>
              <a:t>nettes</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25" name="Oval 23"/>
          <p:cNvSpPr>
            <a:spLocks noChangeArrowheads="1"/>
          </p:cNvSpPr>
          <p:nvPr/>
        </p:nvSpPr>
        <p:spPr bwMode="auto">
          <a:xfrm>
            <a:off x="4647481" y="1781834"/>
            <a:ext cx="732080" cy="580077"/>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u</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4006" y="1919735"/>
            <a:ext cx="1145224" cy="1141407"/>
          </a:xfrm>
          <a:prstGeom prst="rect">
            <a:avLst/>
          </a:prstGeom>
        </p:spPr>
      </p:pic>
      <p:sp>
        <p:nvSpPr>
          <p:cNvPr id="28" name="Text Box 36"/>
          <p:cNvSpPr txBox="1">
            <a:spLocks noChangeArrowheads="1"/>
          </p:cNvSpPr>
          <p:nvPr/>
        </p:nvSpPr>
        <p:spPr bwMode="auto">
          <a:xfrm>
            <a:off x="6361810" y="2971542"/>
            <a:ext cx="2195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a:t>
            </a:r>
            <a:r>
              <a:rPr lang="en-GB" sz="2800" b="1" dirty="0" err="1">
                <a:solidFill>
                  <a:prstClr val="black"/>
                </a:solidFill>
                <a:latin typeface="Calibri" panose="020F0502020204030204" pitchFamily="34" charset="0"/>
                <a:cs typeface="Arial" panose="020B0604020202020204" pitchFamily="34" charset="0"/>
              </a:rPr>
              <a:t>b</a:t>
            </a:r>
            <a:r>
              <a:rPr lang="en-GB" sz="2800" b="1" i="1" u="sng" dirty="0" err="1">
                <a:solidFill>
                  <a:srgbClr val="0000FF"/>
                </a:solidFill>
                <a:latin typeface="Calibri" panose="020F0502020204030204" pitchFamily="34" charset="0"/>
                <a:cs typeface="Arial" panose="020B0604020202020204" pitchFamily="34" charset="0"/>
              </a:rPr>
              <a:t>é</a:t>
            </a:r>
            <a:r>
              <a:rPr lang="en-GB" sz="2800" b="1" dirty="0" err="1">
                <a:solidFill>
                  <a:prstClr val="black"/>
                </a:solidFill>
                <a:latin typeface="Calibri" panose="020F0502020204030204" pitchFamily="34" charset="0"/>
                <a:cs typeface="Arial" panose="020B0604020202020204" pitchFamily="34" charset="0"/>
              </a:rPr>
              <a:t>b</a:t>
            </a:r>
            <a:r>
              <a:rPr lang="en-GB" sz="2800" b="1" i="1" u="sng" dirty="0" err="1">
                <a:solidFill>
                  <a:srgbClr val="0000FF"/>
                </a:solidFill>
                <a:latin typeface="Calibri" panose="020F0502020204030204" pitchFamily="34" charset="0"/>
                <a:cs typeface="Arial" panose="020B0604020202020204" pitchFamily="34" charset="0"/>
              </a:rPr>
              <a:t>é</a:t>
            </a:r>
            <a:endParaRPr lang="en-GB" sz="2800" b="1" i="1" u="sng" dirty="0">
              <a:solidFill>
                <a:srgbClr val="0000FF"/>
              </a:solidFill>
              <a:latin typeface="Calibri" panose="020F0502020204030204" pitchFamily="34" charset="0"/>
              <a:cs typeface="Times New Roman" panose="02020603050405020304" pitchFamily="18" charset="0"/>
            </a:endParaRPr>
          </a:p>
        </p:txBody>
      </p:sp>
      <p:sp>
        <p:nvSpPr>
          <p:cNvPr id="29" name="Oval 23"/>
          <p:cNvSpPr>
            <a:spLocks noChangeArrowheads="1"/>
          </p:cNvSpPr>
          <p:nvPr/>
        </p:nvSpPr>
        <p:spPr bwMode="auto">
          <a:xfrm>
            <a:off x="6907191" y="1759876"/>
            <a:ext cx="710382" cy="57316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é</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38428" y="1841216"/>
            <a:ext cx="994771" cy="1363209"/>
          </a:xfrm>
          <a:prstGeom prst="rect">
            <a:avLst/>
          </a:prstGeom>
        </p:spPr>
      </p:pic>
      <p:pic>
        <p:nvPicPr>
          <p:cNvPr id="31" name="Picture 20" descr="red_nosed_man_hg_clr.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08773" y="3411106"/>
            <a:ext cx="1204367" cy="173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36"/>
          <p:cNvSpPr txBox="1">
            <a:spLocks noChangeArrowheads="1"/>
          </p:cNvSpPr>
          <p:nvPr/>
        </p:nvSpPr>
        <p:spPr bwMode="auto">
          <a:xfrm>
            <a:off x="-584556" y="462720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a:t>
            </a:r>
            <a:r>
              <a:rPr lang="en-GB" sz="2800" b="1" dirty="0" err="1">
                <a:solidFill>
                  <a:prstClr val="black"/>
                </a:solidFill>
                <a:latin typeface="Calibri" panose="020F0502020204030204" pitchFamily="34" charset="0"/>
                <a:cs typeface="Arial" panose="020B0604020202020204" pitchFamily="34" charset="0"/>
              </a:rPr>
              <a:t>n</a:t>
            </a:r>
            <a:r>
              <a:rPr lang="en-GB" sz="2800" b="1" i="1" u="sng" dirty="0" err="1">
                <a:solidFill>
                  <a:srgbClr val="0000FF"/>
                </a:solidFill>
                <a:latin typeface="Calibri" panose="020F0502020204030204" pitchFamily="34" charset="0"/>
                <a:cs typeface="Arial" panose="020B0604020202020204" pitchFamily="34" charset="0"/>
              </a:rPr>
              <a:t>ez</a:t>
            </a:r>
            <a:endParaRPr lang="en-GB" sz="2800" b="1" i="1" u="sng" dirty="0">
              <a:solidFill>
                <a:srgbClr val="0000FF"/>
              </a:solidFill>
              <a:latin typeface="Calibri" panose="020F0502020204030204" pitchFamily="34" charset="0"/>
              <a:cs typeface="Times New Roman" panose="02020603050405020304" pitchFamily="18" charset="0"/>
            </a:endParaRPr>
          </a:p>
        </p:txBody>
      </p:sp>
      <p:sp>
        <p:nvSpPr>
          <p:cNvPr id="33" name="Oval 23"/>
          <p:cNvSpPr>
            <a:spLocks noChangeArrowheads="1"/>
          </p:cNvSpPr>
          <p:nvPr/>
        </p:nvSpPr>
        <p:spPr bwMode="auto">
          <a:xfrm>
            <a:off x="37662" y="3490729"/>
            <a:ext cx="727081" cy="603034"/>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ez</a:t>
            </a:r>
          </a:p>
        </p:txBody>
      </p:sp>
      <p:sp>
        <p:nvSpPr>
          <p:cNvPr id="34" name="Text Box 36"/>
          <p:cNvSpPr txBox="1">
            <a:spLocks noChangeArrowheads="1"/>
          </p:cNvSpPr>
          <p:nvPr/>
        </p:nvSpPr>
        <p:spPr bwMode="auto">
          <a:xfrm>
            <a:off x="1754268" y="4622445"/>
            <a:ext cx="2195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err="1" smtClean="0">
                <a:solidFill>
                  <a:prstClr val="black"/>
                </a:solidFill>
                <a:latin typeface="Calibri" panose="020F0502020204030204" pitchFamily="34" charset="0"/>
                <a:cs typeface="Arial" panose="020B0604020202020204" pitchFamily="34" charset="0"/>
              </a:rPr>
              <a:t>pen</a:t>
            </a:r>
            <a:r>
              <a:rPr lang="en-GB" sz="2800" b="1" dirty="0" err="1" smtClean="0">
                <a:solidFill>
                  <a:prstClr val="black"/>
                </a:solidFill>
                <a:latin typeface="Calibri" panose="020F0502020204030204" pitchFamily="34" charset="0"/>
                <a:cs typeface="Arial" panose="020B0604020202020204" pitchFamily="34" charset="0"/>
              </a:rPr>
              <a:t>s</a:t>
            </a:r>
            <a:r>
              <a:rPr lang="en-GB" sz="2800" b="1" i="1" u="sng" dirty="0" err="1" smtClean="0">
                <a:solidFill>
                  <a:srgbClr val="0000FF"/>
                </a:solidFill>
                <a:latin typeface="Calibri" panose="020F0502020204030204" pitchFamily="34" charset="0"/>
                <a:cs typeface="Arial" panose="020B0604020202020204" pitchFamily="34" charset="0"/>
              </a:rPr>
              <a:t>er</a:t>
            </a:r>
            <a:endParaRPr lang="en-GB" sz="2800" b="1" i="1" u="sng" dirty="0">
              <a:solidFill>
                <a:srgbClr val="0000FF"/>
              </a:solidFill>
              <a:latin typeface="Calibri" panose="020F0502020204030204" pitchFamily="34" charset="0"/>
              <a:cs typeface="Times New Roman" panose="02020603050405020304" pitchFamily="18" charset="0"/>
            </a:endParaRPr>
          </a:p>
        </p:txBody>
      </p:sp>
      <p:sp>
        <p:nvSpPr>
          <p:cNvPr id="36" name="Oval 23"/>
          <p:cNvSpPr>
            <a:spLocks noChangeArrowheads="1"/>
          </p:cNvSpPr>
          <p:nvPr/>
        </p:nvSpPr>
        <p:spPr bwMode="auto">
          <a:xfrm>
            <a:off x="2328350" y="3497799"/>
            <a:ext cx="742594" cy="6572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er</a:t>
            </a:r>
          </a:p>
        </p:txBody>
      </p:sp>
      <p:sp>
        <p:nvSpPr>
          <p:cNvPr id="37" name="Text Box 36"/>
          <p:cNvSpPr txBox="1">
            <a:spLocks noChangeArrowheads="1"/>
          </p:cNvSpPr>
          <p:nvPr/>
        </p:nvSpPr>
        <p:spPr bwMode="auto">
          <a:xfrm>
            <a:off x="-576644" y="6375843"/>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a:solidFill>
                  <a:prstClr val="black"/>
                </a:solidFill>
                <a:latin typeface="Calibri" panose="020F0502020204030204" pitchFamily="34" charset="0"/>
                <a:cs typeface="Arial" panose="020B0604020202020204" pitchFamily="34" charset="0"/>
              </a:rPr>
              <a:t>le v</a:t>
            </a:r>
            <a:r>
              <a:rPr lang="en-GB" sz="2800" b="1" i="1" u="sng">
                <a:solidFill>
                  <a:srgbClr val="0000FF"/>
                </a:solidFill>
                <a:latin typeface="Calibri" panose="020F0502020204030204" pitchFamily="34" charset="0"/>
                <a:cs typeface="Arial" panose="020B0604020202020204" pitchFamily="34" charset="0"/>
              </a:rPr>
              <a:t>in</a:t>
            </a:r>
            <a:endParaRPr lang="en-GB" sz="2800" b="1" i="1" u="sng">
              <a:solidFill>
                <a:srgbClr val="0000FF"/>
              </a:solidFill>
              <a:latin typeface="Calibri" panose="020F0502020204030204" pitchFamily="34" charset="0"/>
              <a:cs typeface="Times New Roman" panose="02020603050405020304" pitchFamily="18" charset="0"/>
            </a:endParaRPr>
          </a:p>
        </p:txBody>
      </p:sp>
      <p:pic>
        <p:nvPicPr>
          <p:cNvPr id="38" name="Picture 14" descr="ice_bucket_wine_chilling_hg_clr.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87287" y="5128683"/>
            <a:ext cx="139065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Oval 23"/>
          <p:cNvSpPr>
            <a:spLocks noChangeArrowheads="1"/>
          </p:cNvSpPr>
          <p:nvPr/>
        </p:nvSpPr>
        <p:spPr bwMode="auto">
          <a:xfrm>
            <a:off x="63921" y="5223171"/>
            <a:ext cx="677045" cy="570229"/>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in</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sp>
        <p:nvSpPr>
          <p:cNvPr id="40" name="Text Box 36"/>
          <p:cNvSpPr txBox="1">
            <a:spLocks noChangeArrowheads="1"/>
          </p:cNvSpPr>
          <p:nvPr/>
        </p:nvSpPr>
        <p:spPr bwMode="auto">
          <a:xfrm>
            <a:off x="2005486" y="6355373"/>
            <a:ext cx="2195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serp</a:t>
            </a:r>
            <a:r>
              <a:rPr lang="en-GB" sz="2800" b="1" i="1" u="sng" dirty="0">
                <a:solidFill>
                  <a:srgbClr val="0000FF"/>
                </a:solidFill>
                <a:latin typeface="Calibri" panose="020F0502020204030204" pitchFamily="34" charset="0"/>
                <a:cs typeface="Arial" panose="020B0604020202020204" pitchFamily="34" charset="0"/>
              </a:rPr>
              <a:t>en</a:t>
            </a:r>
            <a:r>
              <a:rPr lang="en-GB" sz="2800" b="1" dirty="0">
                <a:solidFill>
                  <a:prstClr val="black"/>
                </a:solidFill>
                <a:latin typeface="Calibri" panose="020F0502020204030204" pitchFamily="34" charset="0"/>
                <a:cs typeface="Arial" panose="020B0604020202020204" pitchFamily="34" charset="0"/>
              </a:rPr>
              <a:t>t</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41" name="Oval 28"/>
          <p:cNvSpPr>
            <a:spLocks noChangeArrowheads="1"/>
          </p:cNvSpPr>
          <p:nvPr/>
        </p:nvSpPr>
        <p:spPr bwMode="auto">
          <a:xfrm>
            <a:off x="2351734" y="5179623"/>
            <a:ext cx="773270" cy="613778"/>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en</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pic>
        <p:nvPicPr>
          <p:cNvPr id="42" name="Picture 41"/>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73545" y="5231423"/>
            <a:ext cx="1215906" cy="1163041"/>
          </a:xfrm>
          <a:prstGeom prst="rect">
            <a:avLst/>
          </a:prstGeom>
        </p:spPr>
      </p:pic>
      <p:sp>
        <p:nvSpPr>
          <p:cNvPr id="44" name="Text Box 36"/>
          <p:cNvSpPr txBox="1">
            <a:spLocks noChangeArrowheads="1"/>
          </p:cNvSpPr>
          <p:nvPr/>
        </p:nvSpPr>
        <p:spPr bwMode="auto">
          <a:xfrm>
            <a:off x="6608192" y="4673868"/>
            <a:ext cx="25003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la </a:t>
            </a:r>
            <a:r>
              <a:rPr lang="en-GB" sz="2800" b="1" dirty="0" err="1">
                <a:solidFill>
                  <a:prstClr val="black"/>
                </a:solidFill>
                <a:latin typeface="Calibri" panose="020F0502020204030204" pitchFamily="34" charset="0"/>
                <a:cs typeface="Arial" panose="020B0604020202020204" pitchFamily="34" charset="0"/>
              </a:rPr>
              <a:t>monta</a:t>
            </a:r>
            <a:r>
              <a:rPr lang="en-GB" sz="2800" b="1" i="1" u="sng" dirty="0" err="1">
                <a:solidFill>
                  <a:srgbClr val="FF0000"/>
                </a:solidFill>
                <a:latin typeface="Calibri" panose="020F0502020204030204" pitchFamily="34" charset="0"/>
                <a:cs typeface="Arial" panose="020B0604020202020204" pitchFamily="34" charset="0"/>
              </a:rPr>
              <a:t>gn</a:t>
            </a:r>
            <a:r>
              <a:rPr lang="en-GB" sz="2800" b="1" dirty="0" err="1">
                <a:solidFill>
                  <a:prstClr val="black"/>
                </a:solidFill>
                <a:latin typeface="Calibri" panose="020F0502020204030204" pitchFamily="34" charset="0"/>
                <a:cs typeface="Arial" panose="020B0604020202020204" pitchFamily="34" charset="0"/>
              </a:rPr>
              <a:t>e</a:t>
            </a:r>
            <a:endParaRPr lang="en-GB" sz="2800" b="1" u="sng" dirty="0">
              <a:solidFill>
                <a:prstClr val="black"/>
              </a:solidFill>
              <a:latin typeface="Calibri" panose="020F0502020204030204" pitchFamily="34" charset="0"/>
              <a:cs typeface="Times New Roman" panose="02020603050405020304" pitchFamily="18" charset="0"/>
            </a:endParaRPr>
          </a:p>
        </p:txBody>
      </p:sp>
      <p:pic>
        <p:nvPicPr>
          <p:cNvPr id="45" name="Picture 31" descr="32806940"/>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7664339" y="4733992"/>
            <a:ext cx="1570037"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 Box 36"/>
          <p:cNvSpPr txBox="1">
            <a:spLocks noChangeArrowheads="1"/>
          </p:cNvSpPr>
          <p:nvPr/>
        </p:nvSpPr>
        <p:spPr bwMode="auto">
          <a:xfrm>
            <a:off x="6620373" y="6394464"/>
            <a:ext cx="2195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la pollu</a:t>
            </a:r>
            <a:r>
              <a:rPr lang="en-GB" sz="2800" b="1" i="1" u="sng" dirty="0">
                <a:solidFill>
                  <a:srgbClr val="FF0000"/>
                </a:solidFill>
                <a:latin typeface="Calibri" panose="020F0502020204030204" pitchFamily="34" charset="0"/>
                <a:cs typeface="Arial" panose="020B0604020202020204" pitchFamily="34" charset="0"/>
              </a:rPr>
              <a:t>tion</a:t>
            </a:r>
            <a:endParaRPr lang="en-GB" sz="2800" b="1" i="1" u="sng" dirty="0">
              <a:solidFill>
                <a:srgbClr val="FF0000"/>
              </a:solidFill>
              <a:latin typeface="Calibri" panose="020F0502020204030204" pitchFamily="34" charset="0"/>
              <a:cs typeface="Times New Roman" panose="02020603050405020304" pitchFamily="18" charset="0"/>
            </a:endParaRPr>
          </a:p>
        </p:txBody>
      </p:sp>
      <p:sp>
        <p:nvSpPr>
          <p:cNvPr id="47" name="Oval 23"/>
          <p:cNvSpPr>
            <a:spLocks noChangeArrowheads="1"/>
          </p:cNvSpPr>
          <p:nvPr/>
        </p:nvSpPr>
        <p:spPr bwMode="auto">
          <a:xfrm>
            <a:off x="6904140" y="5197088"/>
            <a:ext cx="1079500" cy="719138"/>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tion</a:t>
            </a:r>
          </a:p>
        </p:txBody>
      </p:sp>
      <p:sp>
        <p:nvSpPr>
          <p:cNvPr id="48" name="Oval 23"/>
          <p:cNvSpPr>
            <a:spLocks noChangeArrowheads="1"/>
          </p:cNvSpPr>
          <p:nvPr/>
        </p:nvSpPr>
        <p:spPr bwMode="auto">
          <a:xfrm>
            <a:off x="4624297" y="3486840"/>
            <a:ext cx="767741" cy="679117"/>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qu</a:t>
            </a:r>
          </a:p>
        </p:txBody>
      </p:sp>
      <p:sp>
        <p:nvSpPr>
          <p:cNvPr id="49" name="Oval 23"/>
          <p:cNvSpPr>
            <a:spLocks noChangeArrowheads="1"/>
          </p:cNvSpPr>
          <p:nvPr/>
        </p:nvSpPr>
        <p:spPr bwMode="auto">
          <a:xfrm>
            <a:off x="6893749" y="3517807"/>
            <a:ext cx="772561" cy="661654"/>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gn</a:t>
            </a:r>
          </a:p>
        </p:txBody>
      </p:sp>
      <p:sp>
        <p:nvSpPr>
          <p:cNvPr id="50" name="Text Box 36"/>
          <p:cNvSpPr txBox="1">
            <a:spLocks noChangeArrowheads="1"/>
          </p:cNvSpPr>
          <p:nvPr/>
        </p:nvSpPr>
        <p:spPr bwMode="auto">
          <a:xfrm>
            <a:off x="3916612" y="6368564"/>
            <a:ext cx="2500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a:t>
            </a:r>
            <a:r>
              <a:rPr lang="en-GB" sz="2800" b="1" dirty="0" err="1">
                <a:solidFill>
                  <a:prstClr val="black"/>
                </a:solidFill>
                <a:latin typeface="Calibri" panose="020F0502020204030204" pitchFamily="34" charset="0"/>
                <a:cs typeface="Arial" panose="020B0604020202020204" pitchFamily="34" charset="0"/>
              </a:rPr>
              <a:t>p</a:t>
            </a:r>
            <a:r>
              <a:rPr lang="en-GB" sz="2800" b="1" i="1" u="sng" dirty="0" err="1">
                <a:solidFill>
                  <a:srgbClr val="0000FF"/>
                </a:solidFill>
                <a:latin typeface="Calibri" panose="020F0502020204030204" pitchFamily="34" charset="0"/>
                <a:cs typeface="Arial" panose="020B0604020202020204" pitchFamily="34" charset="0"/>
              </a:rPr>
              <a:t>on</a:t>
            </a:r>
            <a:r>
              <a:rPr lang="en-GB" sz="2800" b="1" dirty="0" err="1">
                <a:solidFill>
                  <a:prstClr val="black"/>
                </a:solidFill>
                <a:latin typeface="Calibri" panose="020F0502020204030204" pitchFamily="34" charset="0"/>
                <a:cs typeface="Arial" panose="020B0604020202020204" pitchFamily="34" charset="0"/>
              </a:rPr>
              <a:t>t</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52" name="Oval 23"/>
          <p:cNvSpPr>
            <a:spLocks noChangeArrowheads="1"/>
          </p:cNvSpPr>
          <p:nvPr/>
        </p:nvSpPr>
        <p:spPr bwMode="auto">
          <a:xfrm>
            <a:off x="4637992" y="5179623"/>
            <a:ext cx="754046" cy="626969"/>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on</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sp>
        <p:nvSpPr>
          <p:cNvPr id="53" name="Text Box 36"/>
          <p:cNvSpPr txBox="1">
            <a:spLocks noChangeArrowheads="1"/>
          </p:cNvSpPr>
          <p:nvPr/>
        </p:nvSpPr>
        <p:spPr bwMode="auto">
          <a:xfrm>
            <a:off x="4360860" y="4661536"/>
            <a:ext cx="2195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la </a:t>
            </a:r>
            <a:r>
              <a:rPr lang="en-GB" sz="2800" b="1" i="1" u="sng" dirty="0">
                <a:solidFill>
                  <a:srgbClr val="FF0000"/>
                </a:solidFill>
                <a:latin typeface="Calibri" panose="020F0502020204030204" pitchFamily="34" charset="0"/>
                <a:cs typeface="Arial" panose="020B0604020202020204" pitchFamily="34" charset="0"/>
              </a:rPr>
              <a:t>qu</a:t>
            </a:r>
            <a:r>
              <a:rPr lang="en-GB" sz="2800" b="1" dirty="0">
                <a:solidFill>
                  <a:prstClr val="black"/>
                </a:solidFill>
                <a:latin typeface="Calibri" panose="020F0502020204030204" pitchFamily="34" charset="0"/>
                <a:cs typeface="Arial" panose="020B0604020202020204" pitchFamily="34" charset="0"/>
              </a:rPr>
              <a:t>estion</a:t>
            </a:r>
            <a:endParaRPr lang="en-GB" sz="2800" b="1" u="sng" dirty="0">
              <a:solidFill>
                <a:prstClr val="black"/>
              </a:solidFill>
              <a:latin typeface="Calibri" panose="020F0502020204030204" pitchFamily="34" charset="0"/>
              <a:cs typeface="Times New Roman" panose="02020603050405020304" pitchFamily="18" charset="0"/>
            </a:endParaRPr>
          </a:p>
        </p:txBody>
      </p:sp>
      <p:pic>
        <p:nvPicPr>
          <p:cNvPr id="55" name="Picture 3" descr="mountain_clipart_9_1_"/>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18129" y="3594186"/>
            <a:ext cx="1280590" cy="111409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434331" y="5309473"/>
            <a:ext cx="1314835" cy="1229824"/>
          </a:xfrm>
          <a:prstGeom prst="rect">
            <a:avLst/>
          </a:prstGeom>
        </p:spPr>
      </p:pic>
      <p:pic>
        <p:nvPicPr>
          <p:cNvPr id="57" name="Picture 56"/>
          <p:cNvPicPr>
            <a:picLocks noChangeAspect="1"/>
          </p:cNvPicPr>
          <p:nvPr/>
        </p:nvPicPr>
        <p:blipFill>
          <a:blip r:embed="rId14">
            <a:clrChange>
              <a:clrFrom>
                <a:srgbClr val="FFFFFF"/>
              </a:clrFrom>
              <a:clrTo>
                <a:srgbClr val="FFFFFF">
                  <a:alpha val="0"/>
                </a:srgbClr>
              </a:clrTo>
            </a:clrChange>
          </a:blip>
          <a:stretch>
            <a:fillRect/>
          </a:stretch>
        </p:blipFill>
        <p:spPr>
          <a:xfrm>
            <a:off x="1122259" y="1678785"/>
            <a:ext cx="1193809" cy="1732321"/>
          </a:xfrm>
          <a:prstGeom prst="rect">
            <a:avLst/>
          </a:prstGeom>
        </p:spPr>
      </p:pic>
      <p:pic>
        <p:nvPicPr>
          <p:cNvPr id="58" name="Picture 57"/>
          <p:cNvPicPr>
            <a:picLocks noChangeAspect="1"/>
          </p:cNvPicPr>
          <p:nvPr/>
        </p:nvPicPr>
        <p:blipFill>
          <a:blip r:embed="rId15">
            <a:clrChange>
              <a:clrFrom>
                <a:srgbClr val="FFFFFF"/>
              </a:clrFrom>
              <a:clrTo>
                <a:srgbClr val="FFFFFF">
                  <a:alpha val="0"/>
                </a:srgbClr>
              </a:clrTo>
            </a:clrChange>
          </a:blip>
          <a:stretch>
            <a:fillRect/>
          </a:stretch>
        </p:blipFill>
        <p:spPr>
          <a:xfrm>
            <a:off x="717075" y="-75964"/>
            <a:ext cx="1589229" cy="1677898"/>
          </a:xfrm>
          <a:prstGeom prst="rect">
            <a:avLst/>
          </a:prstGeom>
        </p:spPr>
      </p:pic>
      <p:pic>
        <p:nvPicPr>
          <p:cNvPr id="59" name="Picture 58"/>
          <p:cNvPicPr>
            <a:picLocks noChangeAspect="1"/>
          </p:cNvPicPr>
          <p:nvPr/>
        </p:nvPicPr>
        <p:blipFill>
          <a:blip r:embed="rId16">
            <a:clrChange>
              <a:clrFrom>
                <a:srgbClr val="FFFFFF"/>
              </a:clrFrom>
              <a:clrTo>
                <a:srgbClr val="FFFFFF">
                  <a:alpha val="0"/>
                </a:srgbClr>
              </a:clrTo>
            </a:clrChange>
          </a:blip>
          <a:stretch>
            <a:fillRect/>
          </a:stretch>
        </p:blipFill>
        <p:spPr>
          <a:xfrm>
            <a:off x="6067293" y="-17472"/>
            <a:ext cx="807006" cy="1522552"/>
          </a:xfrm>
          <a:prstGeom prst="rect">
            <a:avLst/>
          </a:prstGeom>
        </p:spPr>
      </p:pic>
      <p:pic>
        <p:nvPicPr>
          <p:cNvPr id="60" name="Picture 59"/>
          <p:cNvPicPr>
            <a:picLocks noChangeAspect="1"/>
          </p:cNvPicPr>
          <p:nvPr/>
        </p:nvPicPr>
        <p:blipFill>
          <a:blip r:embed="rId17" cstate="print">
            <a:duotone>
              <a:srgbClr val="3333CC">
                <a:shade val="45000"/>
                <a:satMod val="135000"/>
              </a:srgbClr>
              <a:prstClr val="white"/>
            </a:duotone>
            <a:extLst>
              <a:ext uri="{28A0092B-C50C-407E-A947-70E740481C1C}">
                <a14:useLocalDpi xmlns:a14="http://schemas.microsoft.com/office/drawing/2010/main" val="0"/>
              </a:ext>
            </a:extLst>
          </a:blip>
          <a:stretch>
            <a:fillRect/>
          </a:stretch>
        </p:blipFill>
        <p:spPr>
          <a:xfrm flipH="1">
            <a:off x="2868415" y="3604894"/>
            <a:ext cx="1686710" cy="1464462"/>
          </a:xfrm>
          <a:prstGeom prst="rect">
            <a:avLst/>
          </a:prstGeom>
        </p:spPr>
      </p:pic>
      <p:pic>
        <p:nvPicPr>
          <p:cNvPr id="61" name="Picture 60"/>
          <p:cNvPicPr>
            <a:picLocks noChangeAspect="1"/>
          </p:cNvPicPr>
          <p:nvPr/>
        </p:nvPicPr>
        <p:blipFill>
          <a:blip r:embed="rId18">
            <a:clrChange>
              <a:clrFrom>
                <a:srgbClr val="FFFFFF"/>
              </a:clrFrom>
              <a:clrTo>
                <a:srgbClr val="FFFFFF">
                  <a:alpha val="0"/>
                </a:srgbClr>
              </a:clrTo>
            </a:clrChange>
          </a:blip>
          <a:stretch>
            <a:fillRect/>
          </a:stretch>
        </p:blipFill>
        <p:spPr>
          <a:xfrm>
            <a:off x="7057856" y="431167"/>
            <a:ext cx="1940863" cy="1081505"/>
          </a:xfrm>
          <a:prstGeom prst="rect">
            <a:avLst/>
          </a:prstGeom>
        </p:spPr>
      </p:pic>
    </p:spTree>
    <p:extLst>
      <p:ext uri="{BB962C8B-B14F-4D97-AF65-F5344CB8AC3E}">
        <p14:creationId xmlns:p14="http://schemas.microsoft.com/office/powerpoint/2010/main" val="15793027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Vocab Person.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43313" y="-285750"/>
            <a:ext cx="5500687"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7429500" y="0"/>
            <a:ext cx="1714500" cy="785813"/>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solidFill>
                  <a:prstClr val="white"/>
                </a:solidFill>
              </a:rPr>
              <a:t>Self assessment</a:t>
            </a:r>
            <a:endParaRPr lang="en-US" sz="2000" dirty="0">
              <a:solidFill>
                <a:prstClr val="white"/>
              </a:solidFill>
            </a:endParaRPr>
          </a:p>
        </p:txBody>
      </p:sp>
      <p:sp>
        <p:nvSpPr>
          <p:cNvPr id="11268" name="TextBox 1"/>
          <p:cNvSpPr txBox="1">
            <a:spLocks noChangeArrowheads="1"/>
          </p:cNvSpPr>
          <p:nvPr/>
        </p:nvSpPr>
        <p:spPr bwMode="auto">
          <a:xfrm>
            <a:off x="0" y="214313"/>
            <a:ext cx="3929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solidFill>
                  <a:prstClr val="black"/>
                </a:solidFill>
                <a:latin typeface="Calibri" pitchFamily="34" charset="0"/>
                <a:cs typeface="Calibri" pitchFamily="34" charset="0"/>
              </a:rPr>
              <a:t>How do I know what I know?</a:t>
            </a:r>
            <a:endParaRPr lang="en-US">
              <a:solidFill>
                <a:prstClr val="black"/>
              </a:solidFill>
              <a:latin typeface="Calibri" pitchFamily="34" charset="0"/>
              <a:cs typeface="Calibri" pitchFamily="34" charset="0"/>
            </a:endParaRPr>
          </a:p>
        </p:txBody>
      </p:sp>
      <p:graphicFrame>
        <p:nvGraphicFramePr>
          <p:cNvPr id="3" name="Table 2"/>
          <p:cNvGraphicFramePr>
            <a:graphicFrameLocks noGrp="1"/>
          </p:cNvGraphicFramePr>
          <p:nvPr/>
        </p:nvGraphicFramePr>
        <p:xfrm>
          <a:off x="142875" y="571500"/>
          <a:ext cx="3571875" cy="1752600"/>
        </p:xfrm>
        <a:graphic>
          <a:graphicData uri="http://schemas.openxmlformats.org/drawingml/2006/table">
            <a:tbl>
              <a:tblPr firstRow="1" bandRow="1">
                <a:tableStyleId>{5940675A-B579-460E-94D1-54222C63F5DA}</a:tableStyleId>
              </a:tblPr>
              <a:tblGrid>
                <a:gridCol w="3143250"/>
                <a:gridCol w="428625"/>
              </a:tblGrid>
              <a:tr h="370840">
                <a:tc>
                  <a:txBody>
                    <a:bodyPr/>
                    <a:lstStyle/>
                    <a:p>
                      <a:r>
                        <a:rPr lang="en-GB" dirty="0" smtClean="0"/>
                        <a:t>1  I can pronounce the word </a:t>
                      </a:r>
                      <a:endParaRPr lang="en-US" dirty="0"/>
                    </a:p>
                  </a:txBody>
                  <a:tcPr marL="91439" marR="91439" anchor="ctr"/>
                </a:tc>
                <a:tc>
                  <a:txBody>
                    <a:bodyPr/>
                    <a:lstStyle/>
                    <a:p>
                      <a:endParaRPr lang="en-US"/>
                    </a:p>
                  </a:txBody>
                  <a:tcPr marL="91439" marR="91439" anchor="ctr"/>
                </a:tc>
              </a:tr>
              <a:tr h="370840">
                <a:tc>
                  <a:txBody>
                    <a:bodyPr/>
                    <a:lstStyle/>
                    <a:p>
                      <a:r>
                        <a:rPr lang="en-GB" dirty="0" smtClean="0"/>
                        <a:t>2</a:t>
                      </a:r>
                      <a:r>
                        <a:rPr lang="en-GB" baseline="0" dirty="0" smtClean="0"/>
                        <a:t>  I know what it means</a:t>
                      </a:r>
                      <a:endParaRPr lang="en-US" dirty="0"/>
                    </a:p>
                  </a:txBody>
                  <a:tcPr marL="91439" marR="91439" anchor="ctr"/>
                </a:tc>
                <a:tc>
                  <a:txBody>
                    <a:bodyPr/>
                    <a:lstStyle/>
                    <a:p>
                      <a:endParaRPr lang="en-US"/>
                    </a:p>
                  </a:txBody>
                  <a:tcPr marL="91439" marR="91439" anchor="ctr"/>
                </a:tc>
              </a:tr>
              <a:tr h="370840">
                <a:tc>
                  <a:txBody>
                    <a:bodyPr/>
                    <a:lstStyle/>
                    <a:p>
                      <a:r>
                        <a:rPr lang="en-GB" dirty="0" smtClean="0"/>
                        <a:t>3  I can spell the word</a:t>
                      </a:r>
                      <a:endParaRPr lang="en-US" dirty="0"/>
                    </a:p>
                  </a:txBody>
                  <a:tcPr marL="91439" marR="91439" anchor="ctr"/>
                </a:tc>
                <a:tc>
                  <a:txBody>
                    <a:bodyPr/>
                    <a:lstStyle/>
                    <a:p>
                      <a:endParaRPr lang="en-US" dirty="0"/>
                    </a:p>
                  </a:txBody>
                  <a:tcPr marL="91439" marR="91439" anchor="ctr"/>
                </a:tc>
              </a:tr>
              <a:tr h="370840">
                <a:tc>
                  <a:txBody>
                    <a:bodyPr/>
                    <a:lstStyle/>
                    <a:p>
                      <a:r>
                        <a:rPr lang="en-GB" dirty="0" smtClean="0"/>
                        <a:t>4  I can use the word in a sentence</a:t>
                      </a:r>
                      <a:endParaRPr lang="en-US" dirty="0"/>
                    </a:p>
                  </a:txBody>
                  <a:tcPr marL="91439" marR="91439" anchor="ctr"/>
                </a:tc>
                <a:tc>
                  <a:txBody>
                    <a:bodyPr/>
                    <a:lstStyle/>
                    <a:p>
                      <a:endParaRPr lang="en-US" dirty="0"/>
                    </a:p>
                  </a:txBody>
                  <a:tcPr marL="91439" marR="91439" anchor="ctr"/>
                </a:tc>
              </a:tr>
            </a:tbl>
          </a:graphicData>
        </a:graphic>
      </p:graphicFrame>
      <p:sp>
        <p:nvSpPr>
          <p:cNvPr id="11286" name="TextBox 3"/>
          <p:cNvSpPr txBox="1">
            <a:spLocks noChangeArrowheads="1"/>
          </p:cNvSpPr>
          <p:nvPr/>
        </p:nvSpPr>
        <p:spPr bwMode="auto">
          <a:xfrm>
            <a:off x="142875" y="2286000"/>
            <a:ext cx="3571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a:solidFill>
                  <a:prstClr val="black"/>
                </a:solidFill>
                <a:latin typeface="Calibri" pitchFamily="34" charset="0"/>
                <a:cs typeface="Calibri" pitchFamily="34" charset="0"/>
              </a:rPr>
              <a:t>For example:</a:t>
            </a:r>
            <a:endParaRPr lang="en-US">
              <a:solidFill>
                <a:prstClr val="black"/>
              </a:solidFill>
              <a:latin typeface="Calibri" pitchFamily="34" charset="0"/>
              <a:cs typeface="Calibri" pitchFamily="34" charset="0"/>
            </a:endParaRPr>
          </a:p>
        </p:txBody>
      </p:sp>
      <p:sp>
        <p:nvSpPr>
          <p:cNvPr id="11287" name="TextBox 4"/>
          <p:cNvSpPr txBox="1">
            <a:spLocks noChangeArrowheads="1"/>
          </p:cNvSpPr>
          <p:nvPr/>
        </p:nvSpPr>
        <p:spPr bwMode="auto">
          <a:xfrm>
            <a:off x="142875" y="2643188"/>
            <a:ext cx="3643313" cy="1754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a:solidFill>
                  <a:prstClr val="black"/>
                </a:solidFill>
                <a:latin typeface="Calibri" pitchFamily="34" charset="0"/>
                <a:cs typeface="Calibri" pitchFamily="34" charset="0"/>
              </a:rPr>
              <a:t>1  The word ‘mère’ is pronounced ‘mair’</a:t>
            </a:r>
            <a:br>
              <a:rPr lang="en-GB">
                <a:solidFill>
                  <a:prstClr val="black"/>
                </a:solidFill>
                <a:latin typeface="Calibri" pitchFamily="34" charset="0"/>
                <a:cs typeface="Calibri" pitchFamily="34" charset="0"/>
              </a:rPr>
            </a:br>
            <a:r>
              <a:rPr lang="en-GB">
                <a:solidFill>
                  <a:prstClr val="black"/>
                </a:solidFill>
                <a:latin typeface="Calibri" pitchFamily="34" charset="0"/>
                <a:cs typeface="Calibri" pitchFamily="34" charset="0"/>
              </a:rPr>
              <a:t>2  It means ‘mother’</a:t>
            </a:r>
            <a:br>
              <a:rPr lang="en-GB">
                <a:solidFill>
                  <a:prstClr val="black"/>
                </a:solidFill>
                <a:latin typeface="Calibri" pitchFamily="34" charset="0"/>
                <a:cs typeface="Calibri" pitchFamily="34" charset="0"/>
              </a:rPr>
            </a:br>
            <a:r>
              <a:rPr lang="en-GB">
                <a:solidFill>
                  <a:prstClr val="black"/>
                </a:solidFill>
                <a:latin typeface="Calibri" pitchFamily="34" charset="0"/>
                <a:cs typeface="Calibri" pitchFamily="34" charset="0"/>
              </a:rPr>
              <a:t>3  It is spelt m- è – r – e</a:t>
            </a:r>
            <a:br>
              <a:rPr lang="en-GB">
                <a:solidFill>
                  <a:prstClr val="black"/>
                </a:solidFill>
                <a:latin typeface="Calibri" pitchFamily="34" charset="0"/>
                <a:cs typeface="Calibri" pitchFamily="34" charset="0"/>
              </a:rPr>
            </a:br>
            <a:r>
              <a:rPr lang="en-GB">
                <a:solidFill>
                  <a:prstClr val="black"/>
                </a:solidFill>
                <a:latin typeface="Calibri" pitchFamily="34" charset="0"/>
                <a:cs typeface="Calibri" pitchFamily="34" charset="0"/>
              </a:rPr>
              <a:t>4  It can be used in this sentence:</a:t>
            </a:r>
            <a:br>
              <a:rPr lang="en-GB">
                <a:solidFill>
                  <a:prstClr val="black"/>
                </a:solidFill>
                <a:latin typeface="Calibri" pitchFamily="34" charset="0"/>
                <a:cs typeface="Calibri" pitchFamily="34" charset="0"/>
              </a:rPr>
            </a:br>
            <a:r>
              <a:rPr lang="en-GB">
                <a:solidFill>
                  <a:prstClr val="black"/>
                </a:solidFill>
                <a:latin typeface="Calibri" pitchFamily="34" charset="0"/>
                <a:cs typeface="Calibri" pitchFamily="34" charset="0"/>
              </a:rPr>
              <a:t>Ma mère s’appelle Jenny.</a:t>
            </a:r>
            <a:endParaRPr lang="en-US">
              <a:solidFill>
                <a:prstClr val="black"/>
              </a:solidFill>
              <a:latin typeface="Calibri" pitchFamily="34" charset="0"/>
              <a:cs typeface="Calibri" pitchFamily="34" charset="0"/>
            </a:endParaRPr>
          </a:p>
        </p:txBody>
      </p:sp>
      <p:sp>
        <p:nvSpPr>
          <p:cNvPr id="11288" name="Rectangle 5"/>
          <p:cNvSpPr>
            <a:spLocks noChangeArrowheads="1"/>
          </p:cNvSpPr>
          <p:nvPr/>
        </p:nvSpPr>
        <p:spPr bwMode="auto">
          <a:xfrm>
            <a:off x="142875" y="5300663"/>
            <a:ext cx="3643313"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n-GB">
                <a:solidFill>
                  <a:prstClr val="black"/>
                </a:solidFill>
                <a:cs typeface="Calibri" pitchFamily="34" charset="0"/>
              </a:rPr>
              <a:t>- Practise pronunciation </a:t>
            </a:r>
            <a:br>
              <a:rPr lang="en-GB">
                <a:solidFill>
                  <a:prstClr val="black"/>
                </a:solidFill>
                <a:cs typeface="Calibri" pitchFamily="34" charset="0"/>
              </a:rPr>
            </a:br>
            <a:r>
              <a:rPr lang="en-GB">
                <a:solidFill>
                  <a:prstClr val="black"/>
                </a:solidFill>
                <a:cs typeface="Calibri" pitchFamily="34" charset="0"/>
              </a:rPr>
              <a:t>- Learn what the word means</a:t>
            </a:r>
            <a:br>
              <a:rPr lang="en-GB">
                <a:solidFill>
                  <a:prstClr val="black"/>
                </a:solidFill>
                <a:cs typeface="Calibri" pitchFamily="34" charset="0"/>
              </a:rPr>
            </a:br>
            <a:r>
              <a:rPr lang="en-GB">
                <a:solidFill>
                  <a:prstClr val="black"/>
                </a:solidFill>
                <a:cs typeface="Calibri" pitchFamily="34" charset="0"/>
              </a:rPr>
              <a:t>- Practise how to spell the word</a:t>
            </a:r>
            <a:br>
              <a:rPr lang="en-GB">
                <a:solidFill>
                  <a:prstClr val="black"/>
                </a:solidFill>
                <a:cs typeface="Calibri" pitchFamily="34" charset="0"/>
              </a:rPr>
            </a:br>
            <a:r>
              <a:rPr lang="en-GB">
                <a:solidFill>
                  <a:prstClr val="black"/>
                </a:solidFill>
                <a:cs typeface="Calibri" pitchFamily="34" charset="0"/>
              </a:rPr>
              <a:t>- Create sentences with the word</a:t>
            </a:r>
          </a:p>
        </p:txBody>
      </p:sp>
      <p:sp>
        <p:nvSpPr>
          <p:cNvPr id="11289" name="TextBox 6"/>
          <p:cNvSpPr txBox="1">
            <a:spLocks noChangeArrowheads="1"/>
          </p:cNvSpPr>
          <p:nvPr/>
        </p:nvSpPr>
        <p:spPr bwMode="auto">
          <a:xfrm>
            <a:off x="142875" y="4456113"/>
            <a:ext cx="35718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sz="1600">
                <a:solidFill>
                  <a:prstClr val="black"/>
                </a:solidFill>
                <a:latin typeface="Calibri" pitchFamily="34" charset="0"/>
                <a:cs typeface="Calibri" pitchFamily="34" charset="0"/>
              </a:rPr>
              <a:t>Take your list of language and rate your knowledge of each.  Then decide how you need to improve:</a:t>
            </a:r>
            <a:endParaRPr lang="en-US" sz="1600">
              <a:solidFill>
                <a:prstClr val="black"/>
              </a:solidFill>
              <a:latin typeface="Calibri" pitchFamily="34" charset="0"/>
              <a:cs typeface="Calibri" pitchFamily="34" charset="0"/>
            </a:endParaRPr>
          </a:p>
        </p:txBody>
      </p:sp>
      <p:sp>
        <p:nvSpPr>
          <p:cNvPr id="11290" name="TextBox 2"/>
          <p:cNvSpPr txBox="1">
            <a:spLocks noChangeArrowheads="1"/>
          </p:cNvSpPr>
          <p:nvPr/>
        </p:nvSpPr>
        <p:spPr bwMode="auto">
          <a:xfrm>
            <a:off x="5572125" y="500063"/>
            <a:ext cx="1643063"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sz="1400">
                <a:solidFill>
                  <a:prstClr val="black"/>
                </a:solidFill>
                <a:latin typeface="Calibri" pitchFamily="34" charset="0"/>
              </a:rPr>
              <a:t>Make a set of online flashcards &amp; spend 20 mins using them to learn (50 pts)</a:t>
            </a:r>
            <a:endParaRPr lang="en-US" sz="1400">
              <a:solidFill>
                <a:prstClr val="black"/>
              </a:solidFill>
              <a:latin typeface="Calibri" pitchFamily="34" charset="0"/>
            </a:endParaRPr>
          </a:p>
        </p:txBody>
      </p:sp>
      <p:sp>
        <p:nvSpPr>
          <p:cNvPr id="11291" name="TextBox 3"/>
          <p:cNvSpPr txBox="1">
            <a:spLocks noChangeArrowheads="1"/>
          </p:cNvSpPr>
          <p:nvPr/>
        </p:nvSpPr>
        <p:spPr bwMode="auto">
          <a:xfrm rot="-1721730">
            <a:off x="3960813" y="2584450"/>
            <a:ext cx="2006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sz="1200">
                <a:solidFill>
                  <a:prstClr val="black"/>
                </a:solidFill>
                <a:latin typeface="Calibri" pitchFamily="34" charset="0"/>
              </a:rPr>
              <a:t>Work with a partner to </a:t>
            </a:r>
            <a:br>
              <a:rPr lang="en-GB" sz="1200">
                <a:solidFill>
                  <a:prstClr val="black"/>
                </a:solidFill>
                <a:latin typeface="Calibri" pitchFamily="34" charset="0"/>
              </a:rPr>
            </a:br>
            <a:r>
              <a:rPr lang="en-GB" sz="1200">
                <a:solidFill>
                  <a:prstClr val="black"/>
                </a:solidFill>
                <a:latin typeface="Calibri" pitchFamily="34" charset="0"/>
              </a:rPr>
              <a:t>learn the words, testing </a:t>
            </a:r>
            <a:br>
              <a:rPr lang="en-GB" sz="1200">
                <a:solidFill>
                  <a:prstClr val="black"/>
                </a:solidFill>
                <a:latin typeface="Calibri" pitchFamily="34" charset="0"/>
              </a:rPr>
            </a:br>
            <a:r>
              <a:rPr lang="en-GB" sz="1200">
                <a:solidFill>
                  <a:prstClr val="black"/>
                </a:solidFill>
                <a:latin typeface="Calibri" pitchFamily="34" charset="0"/>
              </a:rPr>
              <a:t>each other (50 pts)</a:t>
            </a:r>
            <a:endParaRPr lang="en-US" sz="1200">
              <a:solidFill>
                <a:prstClr val="black"/>
              </a:solidFill>
              <a:latin typeface="Calibri" pitchFamily="34" charset="0"/>
            </a:endParaRPr>
          </a:p>
        </p:txBody>
      </p:sp>
      <p:sp>
        <p:nvSpPr>
          <p:cNvPr id="11292" name="TextBox 4"/>
          <p:cNvSpPr txBox="1">
            <a:spLocks noChangeArrowheads="1"/>
          </p:cNvSpPr>
          <p:nvPr/>
        </p:nvSpPr>
        <p:spPr bwMode="auto">
          <a:xfrm rot="1830402">
            <a:off x="6929438" y="2493963"/>
            <a:ext cx="16430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sz="1400">
                <a:solidFill>
                  <a:prstClr val="black"/>
                </a:solidFill>
                <a:latin typeface="Calibri" pitchFamily="34" charset="0"/>
              </a:rPr>
              <a:t>Use the Look, Cover, Say/Write, Check method</a:t>
            </a:r>
            <a:br>
              <a:rPr lang="en-GB" sz="1400">
                <a:solidFill>
                  <a:prstClr val="black"/>
                </a:solidFill>
                <a:latin typeface="Calibri" pitchFamily="34" charset="0"/>
              </a:rPr>
            </a:br>
            <a:r>
              <a:rPr lang="en-GB" sz="1400">
                <a:solidFill>
                  <a:prstClr val="black"/>
                </a:solidFill>
                <a:latin typeface="Calibri" pitchFamily="34" charset="0"/>
              </a:rPr>
              <a:t>(50 pts)</a:t>
            </a:r>
            <a:endParaRPr lang="en-US" sz="1400">
              <a:solidFill>
                <a:prstClr val="black"/>
              </a:solidFill>
              <a:latin typeface="Calibri" pitchFamily="34" charset="0"/>
            </a:endParaRPr>
          </a:p>
        </p:txBody>
      </p:sp>
      <p:sp>
        <p:nvSpPr>
          <p:cNvPr id="11293" name="TextBox 5"/>
          <p:cNvSpPr txBox="1">
            <a:spLocks noChangeArrowheads="1"/>
          </p:cNvSpPr>
          <p:nvPr/>
        </p:nvSpPr>
        <p:spPr bwMode="auto">
          <a:xfrm>
            <a:off x="5572125" y="2071688"/>
            <a:ext cx="16430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sz="1400">
                <a:solidFill>
                  <a:prstClr val="black"/>
                </a:solidFill>
                <a:latin typeface="Calibri" pitchFamily="34" charset="0"/>
              </a:rPr>
              <a:t>Use your core language sheet and vocab book to create new sentences with the words</a:t>
            </a:r>
            <a:br>
              <a:rPr lang="en-GB" sz="1400">
                <a:solidFill>
                  <a:prstClr val="black"/>
                </a:solidFill>
                <a:latin typeface="Calibri" pitchFamily="34" charset="0"/>
              </a:rPr>
            </a:br>
            <a:r>
              <a:rPr lang="en-GB" sz="1400">
                <a:solidFill>
                  <a:prstClr val="black"/>
                </a:solidFill>
                <a:latin typeface="Calibri" pitchFamily="34" charset="0"/>
              </a:rPr>
              <a:t>(50 pts = 5 </a:t>
            </a:r>
            <a:br>
              <a:rPr lang="en-GB" sz="1400">
                <a:solidFill>
                  <a:prstClr val="black"/>
                </a:solidFill>
                <a:latin typeface="Calibri" pitchFamily="34" charset="0"/>
              </a:rPr>
            </a:br>
            <a:r>
              <a:rPr lang="en-GB" sz="1400">
                <a:solidFill>
                  <a:prstClr val="black"/>
                </a:solidFill>
                <a:latin typeface="Calibri" pitchFamily="34" charset="0"/>
              </a:rPr>
              <a:t>100 pts = 10)</a:t>
            </a:r>
            <a:endParaRPr lang="en-US" sz="1400">
              <a:solidFill>
                <a:prstClr val="black"/>
              </a:solidFill>
              <a:latin typeface="Calibri" pitchFamily="34" charset="0"/>
            </a:endParaRPr>
          </a:p>
        </p:txBody>
      </p:sp>
      <p:sp>
        <p:nvSpPr>
          <p:cNvPr id="11294" name="TextBox 6"/>
          <p:cNvSpPr txBox="1">
            <a:spLocks noChangeArrowheads="1"/>
          </p:cNvSpPr>
          <p:nvPr/>
        </p:nvSpPr>
        <p:spPr bwMode="auto">
          <a:xfrm>
            <a:off x="6300788" y="5972175"/>
            <a:ext cx="22701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r>
              <a:rPr lang="en-GB" sz="1100">
                <a:solidFill>
                  <a:prstClr val="black"/>
                </a:solidFill>
                <a:latin typeface="Calibri" pitchFamily="34" charset="0"/>
              </a:rPr>
              <a:t>Write each </a:t>
            </a:r>
            <a:br>
              <a:rPr lang="en-GB" sz="1100">
                <a:solidFill>
                  <a:prstClr val="black"/>
                </a:solidFill>
                <a:latin typeface="Calibri" pitchFamily="34" charset="0"/>
              </a:rPr>
            </a:br>
            <a:r>
              <a:rPr lang="en-GB" sz="1100">
                <a:solidFill>
                  <a:prstClr val="black"/>
                </a:solidFill>
                <a:latin typeface="Calibri" pitchFamily="34" charset="0"/>
              </a:rPr>
              <a:t>word 3 times &amp; </a:t>
            </a:r>
            <a:br>
              <a:rPr lang="en-GB" sz="1100">
                <a:solidFill>
                  <a:prstClr val="black"/>
                </a:solidFill>
                <a:latin typeface="Calibri" pitchFamily="34" charset="0"/>
              </a:rPr>
            </a:br>
            <a:r>
              <a:rPr lang="en-GB" sz="1100">
                <a:solidFill>
                  <a:prstClr val="black"/>
                </a:solidFill>
                <a:latin typeface="Calibri" pitchFamily="34" charset="0"/>
              </a:rPr>
              <a:t>translate once (50 pts)</a:t>
            </a:r>
            <a:endParaRPr lang="en-US" sz="1100">
              <a:solidFill>
                <a:prstClr val="black"/>
              </a:solidFill>
              <a:latin typeface="Calibri" pitchFamily="34" charset="0"/>
            </a:endParaRPr>
          </a:p>
        </p:txBody>
      </p:sp>
      <p:sp>
        <p:nvSpPr>
          <p:cNvPr id="11295" name="TextBox 7"/>
          <p:cNvSpPr txBox="1">
            <a:spLocks noChangeArrowheads="1"/>
          </p:cNvSpPr>
          <p:nvPr/>
        </p:nvSpPr>
        <p:spPr bwMode="auto">
          <a:xfrm>
            <a:off x="4244975" y="5972175"/>
            <a:ext cx="22701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sz="1100">
                <a:solidFill>
                  <a:prstClr val="black"/>
                </a:solidFill>
                <a:latin typeface="Calibri" pitchFamily="34" charset="0"/>
              </a:rPr>
              <a:t>Use </a:t>
            </a:r>
            <a:r>
              <a:rPr lang="en-GB" sz="1100" i="1">
                <a:solidFill>
                  <a:prstClr val="black"/>
                </a:solidFill>
                <a:latin typeface="Calibri" pitchFamily="34" charset="0"/>
              </a:rPr>
              <a:t>WordArt</a:t>
            </a:r>
            <a:r>
              <a:rPr lang="en-GB" sz="1100">
                <a:solidFill>
                  <a:prstClr val="black"/>
                </a:solidFill>
                <a:latin typeface="Calibri" pitchFamily="34" charset="0"/>
              </a:rPr>
              <a:t/>
            </a:r>
            <a:br>
              <a:rPr lang="en-GB" sz="1100">
                <a:solidFill>
                  <a:prstClr val="black"/>
                </a:solidFill>
                <a:latin typeface="Calibri" pitchFamily="34" charset="0"/>
              </a:rPr>
            </a:br>
            <a:r>
              <a:rPr lang="en-GB" sz="1100">
                <a:solidFill>
                  <a:prstClr val="black"/>
                </a:solidFill>
                <a:latin typeface="Calibri" pitchFamily="34" charset="0"/>
              </a:rPr>
              <a:t>and type words out in </a:t>
            </a:r>
            <a:br>
              <a:rPr lang="en-GB" sz="1100">
                <a:solidFill>
                  <a:prstClr val="black"/>
                </a:solidFill>
                <a:latin typeface="Calibri" pitchFamily="34" charset="0"/>
              </a:rPr>
            </a:br>
            <a:r>
              <a:rPr lang="en-GB" sz="1100">
                <a:solidFill>
                  <a:prstClr val="black"/>
                </a:solidFill>
                <a:latin typeface="Calibri" pitchFamily="34" charset="0"/>
              </a:rPr>
              <a:t>alphabetical order(50 pts)</a:t>
            </a:r>
            <a:endParaRPr lang="en-US" sz="1100">
              <a:solidFill>
                <a:prstClr val="black"/>
              </a:solidFill>
              <a:latin typeface="Calibri" pitchFamily="34" charset="0"/>
            </a:endParaRPr>
          </a:p>
        </p:txBody>
      </p:sp>
      <p:sp>
        <p:nvSpPr>
          <p:cNvPr id="11296" name="TextBox 8"/>
          <p:cNvSpPr txBox="1">
            <a:spLocks noChangeArrowheads="1"/>
          </p:cNvSpPr>
          <p:nvPr/>
        </p:nvSpPr>
        <p:spPr bwMode="auto">
          <a:xfrm rot="-1173674">
            <a:off x="6538913" y="4138613"/>
            <a:ext cx="1050925"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sz="1400">
                <a:solidFill>
                  <a:prstClr val="black"/>
                </a:solidFill>
                <a:latin typeface="Calibri" pitchFamily="34" charset="0"/>
              </a:rPr>
              <a:t>Make own flashcards on card and use them to test yourself over and over</a:t>
            </a:r>
            <a:br>
              <a:rPr lang="en-GB" sz="1400">
                <a:solidFill>
                  <a:prstClr val="black"/>
                </a:solidFill>
                <a:latin typeface="Calibri" pitchFamily="34" charset="0"/>
              </a:rPr>
            </a:br>
            <a:r>
              <a:rPr lang="en-GB" sz="1400">
                <a:solidFill>
                  <a:prstClr val="black"/>
                </a:solidFill>
                <a:latin typeface="Calibri" pitchFamily="34" charset="0"/>
              </a:rPr>
              <a:t>(50 pts)</a:t>
            </a:r>
            <a:endParaRPr lang="en-US" sz="1400">
              <a:solidFill>
                <a:prstClr val="black"/>
              </a:solidFill>
              <a:latin typeface="Calibri" pitchFamily="34" charset="0"/>
            </a:endParaRPr>
          </a:p>
        </p:txBody>
      </p:sp>
      <p:sp>
        <p:nvSpPr>
          <p:cNvPr id="11297" name="TextBox 9"/>
          <p:cNvSpPr txBox="1">
            <a:spLocks noChangeArrowheads="1"/>
          </p:cNvSpPr>
          <p:nvPr/>
        </p:nvSpPr>
        <p:spPr bwMode="auto">
          <a:xfrm rot="1061887">
            <a:off x="5259388" y="4076700"/>
            <a:ext cx="105092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sz="1400">
                <a:solidFill>
                  <a:prstClr val="black"/>
                </a:solidFill>
                <a:latin typeface="Calibri" pitchFamily="34" charset="0"/>
              </a:rPr>
              <a:t>Record yourself saying the words and the English meaning – use this to test yourself</a:t>
            </a:r>
            <a:br>
              <a:rPr lang="en-GB" sz="1400">
                <a:solidFill>
                  <a:prstClr val="black"/>
                </a:solidFill>
                <a:latin typeface="Calibri" pitchFamily="34" charset="0"/>
              </a:rPr>
            </a:br>
            <a:r>
              <a:rPr lang="en-GB" sz="1400">
                <a:solidFill>
                  <a:prstClr val="black"/>
                </a:solidFill>
                <a:latin typeface="Calibri" pitchFamily="34" charset="0"/>
              </a:rPr>
              <a:t>(50 pts)</a:t>
            </a:r>
            <a:endParaRPr lang="en-US" sz="1400">
              <a:solidFill>
                <a:prstClr val="black"/>
              </a:solidFill>
              <a:latin typeface="Calibri" pitchFamily="34" charset="0"/>
            </a:endParaRPr>
          </a:p>
        </p:txBody>
      </p:sp>
      <p:sp>
        <p:nvSpPr>
          <p:cNvPr id="11298" name="TextBox 32"/>
          <p:cNvSpPr txBox="1">
            <a:spLocks noChangeArrowheads="1"/>
          </p:cNvSpPr>
          <p:nvPr/>
        </p:nvSpPr>
        <p:spPr bwMode="auto">
          <a:xfrm>
            <a:off x="6572250" y="6491288"/>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r>
              <a:rPr lang="en-GB" sz="1400">
                <a:solidFill>
                  <a:prstClr val="black"/>
                </a:solidFill>
                <a:latin typeface="Futura Md" pitchFamily="34" charset="0"/>
              </a:rPr>
              <a:t>Rachel Hawkes</a:t>
            </a:r>
            <a:endParaRPr lang="en-US" sz="1400">
              <a:solidFill>
                <a:prstClr val="black"/>
              </a:solidFill>
              <a:latin typeface="Futura Md" pitchFamily="34" charset="0"/>
            </a:endParaRPr>
          </a:p>
        </p:txBody>
      </p:sp>
      <p:pic>
        <p:nvPicPr>
          <p:cNvPr id="11299" name="Picture 19" descr="Joined Up.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74100" y="6429375"/>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17716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50825" y="333375"/>
            <a:ext cx="8642350" cy="17541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solidFill>
                  <a:prstClr val="black"/>
                </a:solidFill>
              </a:rPr>
              <a:t>Look at the following Spanish words and award them a number (1 – 4) according to the criteria below:</a:t>
            </a:r>
            <a:br>
              <a:rPr lang="en-GB">
                <a:solidFill>
                  <a:prstClr val="black"/>
                </a:solidFill>
              </a:rPr>
            </a:br>
            <a:r>
              <a:rPr lang="en-GB">
                <a:solidFill>
                  <a:prstClr val="black"/>
                </a:solidFill>
              </a:rPr>
              <a:t>1.  I can pronounce this word/phrase</a:t>
            </a:r>
            <a:br>
              <a:rPr lang="en-GB">
                <a:solidFill>
                  <a:prstClr val="black"/>
                </a:solidFill>
              </a:rPr>
            </a:br>
            <a:r>
              <a:rPr lang="en-GB">
                <a:solidFill>
                  <a:prstClr val="black"/>
                </a:solidFill>
              </a:rPr>
              <a:t>2.  I know what it means</a:t>
            </a:r>
            <a:br>
              <a:rPr lang="en-GB">
                <a:solidFill>
                  <a:prstClr val="black"/>
                </a:solidFill>
              </a:rPr>
            </a:br>
            <a:r>
              <a:rPr lang="en-GB">
                <a:solidFill>
                  <a:prstClr val="black"/>
                </a:solidFill>
              </a:rPr>
              <a:t>3.  I can spell this word/phrase</a:t>
            </a:r>
            <a:br>
              <a:rPr lang="en-GB">
                <a:solidFill>
                  <a:prstClr val="black"/>
                </a:solidFill>
              </a:rPr>
            </a:br>
            <a:r>
              <a:rPr lang="en-GB">
                <a:solidFill>
                  <a:prstClr val="black"/>
                </a:solidFill>
              </a:rPr>
              <a:t>4.  I can use this word/phrase in a sentence</a:t>
            </a:r>
          </a:p>
        </p:txBody>
      </p:sp>
      <p:graphicFrame>
        <p:nvGraphicFramePr>
          <p:cNvPr id="48131" name="Group 3"/>
          <p:cNvGraphicFramePr>
            <a:graphicFrameLocks noGrp="1"/>
          </p:cNvGraphicFramePr>
          <p:nvPr/>
        </p:nvGraphicFramePr>
        <p:xfrm>
          <a:off x="755650" y="2349500"/>
          <a:ext cx="7920038" cy="4064000"/>
        </p:xfrm>
        <a:graphic>
          <a:graphicData uri="http://schemas.openxmlformats.org/drawingml/2006/table">
            <a:tbl>
              <a:tblPr/>
              <a:tblGrid>
                <a:gridCol w="1979613"/>
                <a:gridCol w="1981200"/>
                <a:gridCol w="1979612"/>
                <a:gridCol w="1979613"/>
              </a:tblGrid>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  la </a:t>
                      </a:r>
                      <a:r>
                        <a:rPr kumimoji="0" lang="en-GB" sz="2000" b="0" i="0" u="none" strike="noStrike" cap="none" normalizeH="0" baseline="0" dirty="0" err="1" smtClean="0">
                          <a:ln>
                            <a:noFill/>
                          </a:ln>
                          <a:solidFill>
                            <a:schemeClr val="tx1"/>
                          </a:solidFill>
                          <a:effectLst/>
                          <a:latin typeface="Arial" charset="0"/>
                        </a:rPr>
                        <a:t>semana</a:t>
                      </a:r>
                      <a:r>
                        <a:rPr kumimoji="0" lang="en-GB" sz="2000" b="0" i="0" u="none" strike="noStrike" cap="none" normalizeH="0" baseline="0" dirty="0" smtClean="0">
                          <a:ln>
                            <a:noFill/>
                          </a:ln>
                          <a:solidFill>
                            <a:schemeClr val="tx1"/>
                          </a:solidFill>
                          <a:effectLst/>
                          <a:latin typeface="Arial" charset="0"/>
                        </a:rPr>
                        <a:t> </a:t>
                      </a:r>
                      <a:r>
                        <a:rPr kumimoji="0" lang="en-GB" sz="2000" b="0" i="0" u="none" strike="noStrike" cap="none" normalizeH="0" baseline="0" dirty="0" err="1" smtClean="0">
                          <a:ln>
                            <a:noFill/>
                          </a:ln>
                          <a:solidFill>
                            <a:schemeClr val="tx1"/>
                          </a:solidFill>
                          <a:effectLst/>
                          <a:latin typeface="Arial" charset="0"/>
                        </a:rPr>
                        <a:t>pasada</a:t>
                      </a:r>
                      <a:endParaRPr kumimoji="0" lang="en-US" sz="2000" b="0"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2. tengo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3.  </a:t>
                      </a:r>
                      <a:r>
                        <a:rPr kumimoji="0" lang="en-GB" sz="2000" b="0" i="0" u="none" strike="noStrike" cap="none" normalizeH="0" baseline="0" dirty="0" err="1" smtClean="0">
                          <a:ln>
                            <a:noFill/>
                          </a:ln>
                          <a:solidFill>
                            <a:schemeClr val="tx1"/>
                          </a:solidFill>
                          <a:effectLst/>
                          <a:latin typeface="Arial" charset="0"/>
                        </a:rPr>
                        <a:t>fuimos</a:t>
                      </a:r>
                      <a:endParaRPr kumimoji="0" lang="en-GB"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4. me </a:t>
                      </a:r>
                      <a:r>
                        <a:rPr kumimoji="0" lang="en-GB" sz="2000" b="0" i="0" u="none" strike="noStrike" cap="none" normalizeH="0" baseline="0" dirty="0" err="1" smtClean="0">
                          <a:ln>
                            <a:noFill/>
                          </a:ln>
                          <a:solidFill>
                            <a:schemeClr val="tx1"/>
                          </a:solidFill>
                          <a:effectLst/>
                          <a:latin typeface="Arial" charset="0"/>
                        </a:rPr>
                        <a:t>encanta</a:t>
                      </a:r>
                      <a:endParaRPr kumimoji="0" lang="en-GB"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5.  </a:t>
                      </a:r>
                      <a:r>
                        <a:rPr kumimoji="0" lang="en-US" sz="2000" b="0" i="0" u="none" strike="noStrike" cap="none" normalizeH="0" baseline="0" dirty="0" err="1" smtClean="0">
                          <a:ln>
                            <a:noFill/>
                          </a:ln>
                          <a:solidFill>
                            <a:schemeClr val="tx1"/>
                          </a:solidFill>
                          <a:effectLst/>
                          <a:latin typeface="Arial" charset="0"/>
                          <a:cs typeface="Arial" charset="0"/>
                        </a:rPr>
                        <a:t>las</a:t>
                      </a:r>
                      <a:r>
                        <a:rPr kumimoji="0" lang="en-US" sz="2000" b="0" i="0" u="none" strike="noStrike" cap="none" normalizeH="0" baseline="0" dirty="0" smtClean="0">
                          <a:ln>
                            <a:noFill/>
                          </a:ln>
                          <a:solidFill>
                            <a:schemeClr val="tx1"/>
                          </a:solidFill>
                          <a:effectLst/>
                          <a:latin typeface="Arial" charset="0"/>
                          <a:cs typeface="Arial" charset="0"/>
                        </a:rPr>
                        <a:t> </a:t>
                      </a:r>
                      <a:r>
                        <a:rPr kumimoji="0" lang="en-US" sz="2000" b="0" i="0" u="none" strike="noStrike" cap="none" normalizeH="0" baseline="0" dirty="0" err="1" smtClean="0">
                          <a:ln>
                            <a:noFill/>
                          </a:ln>
                          <a:solidFill>
                            <a:schemeClr val="tx1"/>
                          </a:solidFill>
                          <a:effectLst/>
                          <a:latin typeface="Arial" charset="0"/>
                          <a:cs typeface="Arial" charset="0"/>
                        </a:rPr>
                        <a:t>instalaciones</a:t>
                      </a:r>
                      <a:endParaRPr kumimoji="0" lang="en-US" sz="2000" b="0"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6.  no </a:t>
                      </a:r>
                      <a:r>
                        <a:rPr kumimoji="0" lang="en-GB" sz="2000" b="0" i="0" u="none" strike="noStrike" cap="none" normalizeH="0" baseline="0" dirty="0" err="1" smtClean="0">
                          <a:ln>
                            <a:noFill/>
                          </a:ln>
                          <a:solidFill>
                            <a:schemeClr val="tx1"/>
                          </a:solidFill>
                          <a:effectLst/>
                          <a:latin typeface="Arial" charset="0"/>
                        </a:rPr>
                        <a:t>puedo</a:t>
                      </a:r>
                      <a:endParaRPr kumimoji="0" lang="en-US" sz="20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7.  </a:t>
                      </a:r>
                      <a:r>
                        <a:rPr kumimoji="0" lang="en-GB" sz="2000" b="0" i="0" u="none" strike="noStrike" cap="none" normalizeH="0" baseline="0" dirty="0" err="1" smtClean="0">
                          <a:ln>
                            <a:noFill/>
                          </a:ln>
                          <a:solidFill>
                            <a:schemeClr val="tx1"/>
                          </a:solidFill>
                          <a:effectLst/>
                          <a:latin typeface="Arial" charset="0"/>
                        </a:rPr>
                        <a:t>quisiera</a:t>
                      </a:r>
                      <a:endParaRPr kumimoji="0" lang="en-GB"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8.  </a:t>
                      </a:r>
                      <a:r>
                        <a:rPr kumimoji="0" lang="en-GB" sz="2000" b="0" i="0" u="none" strike="noStrike" cap="none" normalizeH="0" baseline="0" dirty="0" err="1" smtClean="0">
                          <a:ln>
                            <a:noFill/>
                          </a:ln>
                          <a:solidFill>
                            <a:schemeClr val="tx1"/>
                          </a:solidFill>
                          <a:effectLst/>
                          <a:latin typeface="Arial" charset="0"/>
                        </a:rPr>
                        <a:t>barato</a:t>
                      </a:r>
                      <a:endParaRPr kumimoji="0" lang="en-GB"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9. </a:t>
                      </a:r>
                      <a:r>
                        <a:rPr kumimoji="0" lang="en-GB" sz="2000" b="0" i="0" u="none" strike="noStrike" cap="none" normalizeH="0" baseline="0" dirty="0" err="1" smtClean="0">
                          <a:ln>
                            <a:noFill/>
                          </a:ln>
                          <a:solidFill>
                            <a:schemeClr val="tx1"/>
                          </a:solidFill>
                          <a:effectLst/>
                          <a:latin typeface="Arial" charset="0"/>
                        </a:rPr>
                        <a:t>muchas</a:t>
                      </a:r>
                      <a:r>
                        <a:rPr kumimoji="0" lang="en-GB" sz="2000" b="0" i="0" u="none" strike="noStrike" cap="none" normalizeH="0" baseline="0" dirty="0" smtClean="0">
                          <a:ln>
                            <a:noFill/>
                          </a:ln>
                          <a:solidFill>
                            <a:schemeClr val="tx1"/>
                          </a:solidFill>
                          <a:effectLst/>
                          <a:latin typeface="Arial" charset="0"/>
                        </a:rPr>
                        <a:t> </a:t>
                      </a:r>
                      <a:r>
                        <a:rPr kumimoji="0" lang="en-GB" sz="2000" b="0" i="0" u="none" strike="noStrike" cap="none" normalizeH="0" baseline="0" dirty="0" err="1" smtClean="0">
                          <a:ln>
                            <a:noFill/>
                          </a:ln>
                          <a:solidFill>
                            <a:schemeClr val="tx1"/>
                          </a:solidFill>
                          <a:effectLst/>
                          <a:latin typeface="Arial" charset="0"/>
                        </a:rPr>
                        <a:t>tiendas</a:t>
                      </a:r>
                      <a:endParaRPr kumimoji="0" lang="en-GB" sz="2000" b="0"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10. </a:t>
                      </a:r>
                      <a:r>
                        <a:rPr kumimoji="0" lang="en-GB" sz="2000" b="0" i="0" u="none" strike="noStrike" cap="none" normalizeH="0" baseline="0" dirty="0" err="1" smtClean="0">
                          <a:ln>
                            <a:noFill/>
                          </a:ln>
                          <a:solidFill>
                            <a:schemeClr val="tx1"/>
                          </a:solidFill>
                          <a:effectLst/>
                          <a:latin typeface="Arial" charset="0"/>
                        </a:rPr>
                        <a:t>llevar</a:t>
                      </a:r>
                      <a:endParaRPr kumimoji="0" lang="en-US" sz="20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11. </a:t>
                      </a:r>
                      <a:r>
                        <a:rPr kumimoji="0" lang="en-GB" sz="2000" b="0" i="0" u="none" strike="noStrike" cap="none" normalizeH="0" baseline="0" dirty="0" err="1" smtClean="0">
                          <a:ln>
                            <a:noFill/>
                          </a:ln>
                          <a:solidFill>
                            <a:schemeClr val="tx1"/>
                          </a:solidFill>
                          <a:effectLst/>
                          <a:latin typeface="Arial" charset="0"/>
                        </a:rPr>
                        <a:t>tuve</a:t>
                      </a:r>
                      <a:r>
                        <a:rPr kumimoji="0" lang="en-GB" sz="2000" b="0" i="0" u="none" strike="noStrike" cap="none" normalizeH="0" baseline="0" dirty="0" smtClean="0">
                          <a:ln>
                            <a:noFill/>
                          </a:ln>
                          <a:solidFill>
                            <a:schemeClr val="tx1"/>
                          </a:solidFill>
                          <a:effectLst/>
                          <a:latin typeface="Arial" charset="0"/>
                        </a:rPr>
                        <a:t> </a:t>
                      </a:r>
                      <a:r>
                        <a:rPr kumimoji="0" lang="en-GB" sz="2000" b="0" i="0" u="none" strike="noStrike" cap="none" normalizeH="0" baseline="0" dirty="0" err="1" smtClean="0">
                          <a:ln>
                            <a:noFill/>
                          </a:ln>
                          <a:solidFill>
                            <a:schemeClr val="tx1"/>
                          </a:solidFill>
                          <a:effectLst/>
                          <a:latin typeface="Arial" charset="0"/>
                        </a:rPr>
                        <a:t>que</a:t>
                      </a:r>
                      <a:endParaRPr kumimoji="0" lang="en-GB"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12. </a:t>
                      </a:r>
                      <a:r>
                        <a:rPr kumimoji="0" lang="en-GB" sz="2000" b="0" i="0" u="none" strike="noStrike" cap="none" normalizeH="0" baseline="0" dirty="0" err="1" smtClean="0">
                          <a:ln>
                            <a:noFill/>
                          </a:ln>
                          <a:solidFill>
                            <a:schemeClr val="tx1"/>
                          </a:solidFill>
                          <a:effectLst/>
                          <a:latin typeface="Arial" charset="0"/>
                        </a:rPr>
                        <a:t>estaba</a:t>
                      </a:r>
                      <a:endParaRPr kumimoji="0" lang="en-GB"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13. </a:t>
                      </a:r>
                      <a:r>
                        <a:rPr kumimoji="0" lang="en-GB" sz="2000" b="0" i="0" u="none" strike="noStrike" cap="none" normalizeH="0" baseline="0" dirty="0" err="1" smtClean="0">
                          <a:ln>
                            <a:noFill/>
                          </a:ln>
                          <a:solidFill>
                            <a:schemeClr val="tx1"/>
                          </a:solidFill>
                          <a:effectLst/>
                          <a:latin typeface="Arial" charset="0"/>
                        </a:rPr>
                        <a:t>cansado</a:t>
                      </a:r>
                      <a:endParaRPr kumimoji="0" lang="en-GB" sz="2000" b="0"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14. </a:t>
                      </a:r>
                      <a:r>
                        <a:rPr kumimoji="0" lang="en-GB" sz="2000" b="0" i="0" u="none" strike="noStrike" cap="none" normalizeH="0" baseline="0" dirty="0" err="1" smtClean="0">
                          <a:ln>
                            <a:noFill/>
                          </a:ln>
                          <a:solidFill>
                            <a:schemeClr val="tx1"/>
                          </a:solidFill>
                          <a:effectLst/>
                          <a:latin typeface="Arial" charset="0"/>
                        </a:rPr>
                        <a:t>cómodo</a:t>
                      </a:r>
                      <a:endParaRPr kumimoji="0" lang="en-GB"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15. </a:t>
                      </a:r>
                      <a:r>
                        <a:rPr kumimoji="0" lang="en-US" sz="2000" b="0" i="0" u="none" strike="noStrike" cap="none" normalizeH="0" baseline="0" dirty="0" err="1" smtClean="0">
                          <a:ln>
                            <a:noFill/>
                          </a:ln>
                          <a:solidFill>
                            <a:schemeClr val="tx1"/>
                          </a:solidFill>
                          <a:effectLst/>
                          <a:latin typeface="Arial" charset="0"/>
                          <a:cs typeface="Arial" charset="0"/>
                        </a:rPr>
                        <a:t>compré</a:t>
                      </a:r>
                      <a:endParaRPr kumimoji="0" lang="en-US" sz="20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16. </a:t>
                      </a:r>
                      <a:r>
                        <a:rPr kumimoji="0" lang="en-GB" sz="2000" b="0" i="0" u="none" strike="noStrike" cap="none" normalizeH="0" baseline="0" dirty="0" err="1" smtClean="0">
                          <a:ln>
                            <a:noFill/>
                          </a:ln>
                          <a:solidFill>
                            <a:schemeClr val="tx1"/>
                          </a:solidFill>
                          <a:effectLst/>
                          <a:latin typeface="Arial" charset="0"/>
                        </a:rPr>
                        <a:t>veinte</a:t>
                      </a:r>
                      <a:endParaRPr kumimoji="0" lang="en-GB"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737541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50825" y="333375"/>
            <a:ext cx="8642350" cy="17541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solidFill>
                  <a:prstClr val="black"/>
                </a:solidFill>
              </a:rPr>
              <a:t>Look at the following French words and award them a number (1 – 4) according to the criteria below:</a:t>
            </a:r>
            <a:br>
              <a:rPr lang="en-GB">
                <a:solidFill>
                  <a:prstClr val="black"/>
                </a:solidFill>
              </a:rPr>
            </a:br>
            <a:r>
              <a:rPr lang="en-GB">
                <a:solidFill>
                  <a:prstClr val="black"/>
                </a:solidFill>
              </a:rPr>
              <a:t>1.  I can pronounce this word/phrase</a:t>
            </a:r>
            <a:br>
              <a:rPr lang="en-GB">
                <a:solidFill>
                  <a:prstClr val="black"/>
                </a:solidFill>
              </a:rPr>
            </a:br>
            <a:r>
              <a:rPr lang="en-GB">
                <a:solidFill>
                  <a:prstClr val="black"/>
                </a:solidFill>
              </a:rPr>
              <a:t>2.  I know what it means</a:t>
            </a:r>
            <a:br>
              <a:rPr lang="en-GB">
                <a:solidFill>
                  <a:prstClr val="black"/>
                </a:solidFill>
              </a:rPr>
            </a:br>
            <a:r>
              <a:rPr lang="en-GB">
                <a:solidFill>
                  <a:prstClr val="black"/>
                </a:solidFill>
              </a:rPr>
              <a:t>3.  I can spell this word/phrase</a:t>
            </a:r>
            <a:br>
              <a:rPr lang="en-GB">
                <a:solidFill>
                  <a:prstClr val="black"/>
                </a:solidFill>
              </a:rPr>
            </a:br>
            <a:r>
              <a:rPr lang="en-GB">
                <a:solidFill>
                  <a:prstClr val="black"/>
                </a:solidFill>
              </a:rPr>
              <a:t>4.  I can use this word/phrase in a sentence</a:t>
            </a:r>
          </a:p>
        </p:txBody>
      </p:sp>
      <p:graphicFrame>
        <p:nvGraphicFramePr>
          <p:cNvPr id="48131" name="Group 3"/>
          <p:cNvGraphicFramePr>
            <a:graphicFrameLocks noGrp="1"/>
          </p:cNvGraphicFramePr>
          <p:nvPr/>
        </p:nvGraphicFramePr>
        <p:xfrm>
          <a:off x="755650" y="2349500"/>
          <a:ext cx="7920038" cy="4064000"/>
        </p:xfrm>
        <a:graphic>
          <a:graphicData uri="http://schemas.openxmlformats.org/drawingml/2006/table">
            <a:tbl>
              <a:tblPr/>
              <a:tblGrid>
                <a:gridCol w="1979613"/>
                <a:gridCol w="1981200"/>
                <a:gridCol w="1979612"/>
                <a:gridCol w="1979613"/>
              </a:tblGrid>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  la </a:t>
                      </a:r>
                      <a:r>
                        <a:rPr kumimoji="0" lang="en-GB" sz="2000" b="0" i="0" u="none" strike="noStrike" cap="none" normalizeH="0" baseline="0" dirty="0" err="1" smtClean="0">
                          <a:ln>
                            <a:noFill/>
                          </a:ln>
                          <a:solidFill>
                            <a:schemeClr val="tx1"/>
                          </a:solidFill>
                          <a:effectLst/>
                          <a:latin typeface="Arial" charset="0"/>
                        </a:rPr>
                        <a:t>semaine</a:t>
                      </a:r>
                      <a:r>
                        <a:rPr kumimoji="0" lang="en-GB" sz="2000" b="0" i="0" u="none" strike="noStrike" cap="none" normalizeH="0" baseline="0" dirty="0" smtClean="0">
                          <a:ln>
                            <a:noFill/>
                          </a:ln>
                          <a:solidFill>
                            <a:schemeClr val="tx1"/>
                          </a:solidFill>
                          <a:effectLst/>
                          <a:latin typeface="Arial" charset="0"/>
                        </a:rPr>
                        <a:t> </a:t>
                      </a:r>
                      <a:r>
                        <a:rPr kumimoji="0" lang="en-GB" sz="2000" b="0" i="0" u="none" strike="noStrike" cap="none" normalizeH="0" baseline="0" dirty="0" err="1" smtClean="0">
                          <a:ln>
                            <a:noFill/>
                          </a:ln>
                          <a:solidFill>
                            <a:schemeClr val="tx1"/>
                          </a:solidFill>
                          <a:effectLst/>
                          <a:latin typeface="Arial" charset="0"/>
                        </a:rPr>
                        <a:t>derni</a:t>
                      </a:r>
                      <a:r>
                        <a:rPr kumimoji="0" lang="en-GB" sz="2000" b="0" i="0" u="none" strike="noStrike" cap="none" normalizeH="0" baseline="0" dirty="0" err="1" smtClean="0">
                          <a:ln>
                            <a:noFill/>
                          </a:ln>
                          <a:solidFill>
                            <a:schemeClr val="tx1"/>
                          </a:solidFill>
                          <a:effectLst/>
                          <a:latin typeface="Calibri"/>
                          <a:cs typeface="Calibri"/>
                        </a:rPr>
                        <a:t>ère</a:t>
                      </a:r>
                      <a:endParaRPr kumimoji="0" lang="en-US" sz="2000" b="0"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2. </a:t>
                      </a:r>
                      <a:r>
                        <a:rPr kumimoji="0" lang="en-GB" sz="2000" b="0" i="0" u="none" strike="noStrike" cap="none" normalizeH="0" baseline="0" dirty="0" err="1" smtClean="0">
                          <a:ln>
                            <a:noFill/>
                          </a:ln>
                          <a:solidFill>
                            <a:schemeClr val="tx1"/>
                          </a:solidFill>
                          <a:effectLst/>
                          <a:latin typeface="Arial" charset="0"/>
                        </a:rPr>
                        <a:t>j’ai</a:t>
                      </a:r>
                      <a:endParaRPr kumimoji="0" lang="en-GB"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3.  nous </a:t>
                      </a:r>
                      <a:r>
                        <a:rPr kumimoji="0" lang="en-GB" sz="2000" b="0" i="0" u="none" strike="noStrike" cap="none" normalizeH="0" baseline="0" dirty="0" err="1" smtClean="0">
                          <a:ln>
                            <a:noFill/>
                          </a:ln>
                          <a:solidFill>
                            <a:schemeClr val="tx1"/>
                          </a:solidFill>
                          <a:effectLst/>
                          <a:latin typeface="Arial" charset="0"/>
                        </a:rPr>
                        <a:t>sommes</a:t>
                      </a:r>
                      <a:r>
                        <a:rPr kumimoji="0" lang="en-GB" sz="2000" b="0" i="0" u="none" strike="noStrike" cap="none" normalizeH="0" baseline="0" dirty="0" smtClean="0">
                          <a:ln>
                            <a:noFill/>
                          </a:ln>
                          <a:solidFill>
                            <a:schemeClr val="tx1"/>
                          </a:solidFill>
                          <a:effectLst/>
                          <a:latin typeface="Arial" charset="0"/>
                        </a:rPr>
                        <a:t> </a:t>
                      </a:r>
                      <a:r>
                        <a:rPr kumimoji="0" lang="en-GB" sz="2000" b="0" i="0" u="none" strike="noStrike" cap="none" normalizeH="0" baseline="0" dirty="0" err="1" smtClean="0">
                          <a:ln>
                            <a:noFill/>
                          </a:ln>
                          <a:solidFill>
                            <a:schemeClr val="tx1"/>
                          </a:solidFill>
                          <a:effectLst/>
                          <a:latin typeface="Arial" charset="0"/>
                        </a:rPr>
                        <a:t>allés</a:t>
                      </a:r>
                      <a:endParaRPr kumimoji="0" lang="en-GB"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4. </a:t>
                      </a:r>
                      <a:r>
                        <a:rPr kumimoji="0" lang="en-GB" sz="2000" b="0" i="0" u="none" strike="noStrike" cap="none" normalizeH="0" baseline="0" dirty="0" err="1" smtClean="0">
                          <a:ln>
                            <a:noFill/>
                          </a:ln>
                          <a:solidFill>
                            <a:schemeClr val="tx1"/>
                          </a:solidFill>
                          <a:effectLst/>
                          <a:latin typeface="Arial" charset="0"/>
                        </a:rPr>
                        <a:t>j’adore</a:t>
                      </a:r>
                      <a:endParaRPr kumimoji="0" lang="en-GB"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5.  </a:t>
                      </a:r>
                      <a:r>
                        <a:rPr kumimoji="0" lang="en-US" sz="2000" b="0" i="0" u="none" strike="noStrike" cap="none" normalizeH="0" baseline="0" dirty="0" smtClean="0">
                          <a:ln>
                            <a:noFill/>
                          </a:ln>
                          <a:solidFill>
                            <a:schemeClr val="tx1"/>
                          </a:solidFill>
                          <a:effectLst/>
                          <a:latin typeface="Arial" charset="0"/>
                          <a:cs typeface="Arial" charset="0"/>
                        </a:rPr>
                        <a:t>les </a:t>
                      </a:r>
                      <a:r>
                        <a:rPr kumimoji="0" lang="en-US" sz="2000" b="0" i="0" u="none" strike="noStrike" cap="none" normalizeH="0" baseline="0" dirty="0" err="1" smtClean="0">
                          <a:ln>
                            <a:noFill/>
                          </a:ln>
                          <a:solidFill>
                            <a:schemeClr val="tx1"/>
                          </a:solidFill>
                          <a:effectLst/>
                          <a:latin typeface="Arial" charset="0"/>
                          <a:cs typeface="Arial" charset="0"/>
                        </a:rPr>
                        <a:t>équipements</a:t>
                      </a:r>
                      <a:endParaRPr kumimoji="0" lang="en-US" sz="2000" b="0"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6.  je ne </a:t>
                      </a:r>
                      <a:r>
                        <a:rPr kumimoji="0" lang="en-GB" sz="2000" b="0" i="0" u="none" strike="noStrike" cap="none" normalizeH="0" baseline="0" dirty="0" err="1" smtClean="0">
                          <a:ln>
                            <a:noFill/>
                          </a:ln>
                          <a:solidFill>
                            <a:schemeClr val="tx1"/>
                          </a:solidFill>
                          <a:effectLst/>
                          <a:latin typeface="Arial" charset="0"/>
                        </a:rPr>
                        <a:t>peux</a:t>
                      </a:r>
                      <a:r>
                        <a:rPr kumimoji="0" lang="en-GB" sz="2000" b="0" i="0" u="none" strike="noStrike" cap="none" normalizeH="0" baseline="0" dirty="0" smtClean="0">
                          <a:ln>
                            <a:noFill/>
                          </a:ln>
                          <a:solidFill>
                            <a:schemeClr val="tx1"/>
                          </a:solidFill>
                          <a:effectLst/>
                          <a:latin typeface="Arial" charset="0"/>
                        </a:rPr>
                        <a:t> pas</a:t>
                      </a:r>
                      <a:endParaRPr kumimoji="0" lang="en-US" sz="20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7.  je </a:t>
                      </a:r>
                      <a:r>
                        <a:rPr kumimoji="0" lang="en-GB" sz="2000" b="0" i="0" u="none" strike="noStrike" cap="none" normalizeH="0" baseline="0" dirty="0" err="1" smtClean="0">
                          <a:ln>
                            <a:noFill/>
                          </a:ln>
                          <a:solidFill>
                            <a:schemeClr val="tx1"/>
                          </a:solidFill>
                          <a:effectLst/>
                          <a:latin typeface="Arial" charset="0"/>
                        </a:rPr>
                        <a:t>voudrais</a:t>
                      </a:r>
                      <a:endParaRPr kumimoji="0" lang="en-GB"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8.  pas </a:t>
                      </a:r>
                      <a:r>
                        <a:rPr kumimoji="0" lang="en-GB" sz="2000" b="0" i="0" u="none" strike="noStrike" cap="none" normalizeH="0" baseline="0" dirty="0" err="1" smtClean="0">
                          <a:ln>
                            <a:noFill/>
                          </a:ln>
                          <a:solidFill>
                            <a:schemeClr val="tx1"/>
                          </a:solidFill>
                          <a:effectLst/>
                          <a:latin typeface="Arial" charset="0"/>
                        </a:rPr>
                        <a:t>cher</a:t>
                      </a:r>
                      <a:endParaRPr kumimoji="0" lang="en-GB"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9. beaucoup de </a:t>
                      </a:r>
                      <a:r>
                        <a:rPr kumimoji="0" lang="en-GB" sz="2000" b="0" i="0" u="none" strike="noStrike" cap="none" normalizeH="0" baseline="0" dirty="0" err="1" smtClean="0">
                          <a:ln>
                            <a:noFill/>
                          </a:ln>
                          <a:solidFill>
                            <a:schemeClr val="tx1"/>
                          </a:solidFill>
                          <a:effectLst/>
                          <a:latin typeface="Arial" charset="0"/>
                        </a:rPr>
                        <a:t>magasins</a:t>
                      </a:r>
                      <a:endParaRPr kumimoji="0" lang="en-GB" sz="2000" b="0"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10. porter</a:t>
                      </a:r>
                      <a:endParaRPr kumimoji="0" lang="en-US" sz="20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11. </a:t>
                      </a:r>
                      <a:r>
                        <a:rPr kumimoji="0" lang="en-GB" sz="2000" b="0" i="0" u="none" strike="noStrike" cap="none" normalizeH="0" baseline="0" dirty="0" err="1" smtClean="0">
                          <a:ln>
                            <a:noFill/>
                          </a:ln>
                          <a:solidFill>
                            <a:schemeClr val="tx1"/>
                          </a:solidFill>
                          <a:effectLst/>
                          <a:latin typeface="Arial" charset="0"/>
                        </a:rPr>
                        <a:t>j’ai</a:t>
                      </a:r>
                      <a:r>
                        <a:rPr kumimoji="0" lang="en-GB" sz="2000" b="0" i="0" u="none" strike="noStrike" cap="none" normalizeH="0" baseline="0" dirty="0" smtClean="0">
                          <a:ln>
                            <a:noFill/>
                          </a:ln>
                          <a:solidFill>
                            <a:schemeClr val="tx1"/>
                          </a:solidFill>
                          <a:effectLst/>
                          <a:latin typeface="Arial" charset="0"/>
                        </a:rPr>
                        <a:t> </a:t>
                      </a:r>
                      <a:r>
                        <a:rPr kumimoji="0" lang="en-GB" sz="2000" b="0" i="0" u="none" strike="noStrike" cap="none" normalizeH="0" baseline="0" dirty="0" err="1" smtClean="0">
                          <a:ln>
                            <a:noFill/>
                          </a:ln>
                          <a:solidFill>
                            <a:schemeClr val="tx1"/>
                          </a:solidFill>
                          <a:effectLst/>
                          <a:latin typeface="Arial" charset="0"/>
                        </a:rPr>
                        <a:t>d</a:t>
                      </a:r>
                      <a:r>
                        <a:rPr kumimoji="0" lang="en-GB" sz="2000" b="0" i="0" u="none" strike="noStrike" cap="none" normalizeH="0" baseline="0" dirty="0" err="1" smtClean="0">
                          <a:ln>
                            <a:noFill/>
                          </a:ln>
                          <a:solidFill>
                            <a:schemeClr val="tx1"/>
                          </a:solidFill>
                          <a:effectLst/>
                          <a:latin typeface="Calibri"/>
                          <a:cs typeface="Calibri"/>
                        </a:rPr>
                        <a:t>û</a:t>
                      </a:r>
                      <a:endParaRPr kumimoji="0" lang="en-GB"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12. </a:t>
                      </a:r>
                      <a:r>
                        <a:rPr kumimoji="0" lang="en-GB" sz="2000" b="0" i="0" u="none" strike="noStrike" cap="none" normalizeH="0" baseline="0" dirty="0" err="1" smtClean="0">
                          <a:ln>
                            <a:noFill/>
                          </a:ln>
                          <a:solidFill>
                            <a:schemeClr val="tx1"/>
                          </a:solidFill>
                          <a:effectLst/>
                          <a:latin typeface="Arial" charset="0"/>
                        </a:rPr>
                        <a:t>c’était</a:t>
                      </a:r>
                      <a:endParaRPr kumimoji="0" lang="en-GB"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13. </a:t>
                      </a:r>
                      <a:r>
                        <a:rPr kumimoji="0" lang="en-GB" sz="2000" b="0" i="0" u="none" strike="noStrike" cap="none" normalizeH="0" baseline="0" dirty="0" err="1" smtClean="0">
                          <a:ln>
                            <a:noFill/>
                          </a:ln>
                          <a:solidFill>
                            <a:schemeClr val="tx1"/>
                          </a:solidFill>
                          <a:effectLst/>
                          <a:latin typeface="Arial" charset="0"/>
                        </a:rPr>
                        <a:t>fatigué</a:t>
                      </a:r>
                      <a:r>
                        <a:rPr kumimoji="0" lang="en-GB" sz="2000" b="0" i="0" u="none" strike="noStrike" cap="none" normalizeH="0" baseline="0" dirty="0" smtClean="0">
                          <a:ln>
                            <a:noFill/>
                          </a:ln>
                          <a:solidFill>
                            <a:schemeClr val="tx1"/>
                          </a:solidFill>
                          <a:effectLst/>
                          <a:latin typeface="Arial" charset="0"/>
                        </a:rPr>
                        <a:t>(e)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14. </a:t>
                      </a:r>
                      <a:r>
                        <a:rPr kumimoji="0" lang="en-GB" sz="2000" b="0" i="0" u="none" strike="noStrike" cap="none" normalizeH="0" baseline="0" dirty="0" err="1" smtClean="0">
                          <a:ln>
                            <a:noFill/>
                          </a:ln>
                          <a:solidFill>
                            <a:schemeClr val="tx1"/>
                          </a:solidFill>
                          <a:effectLst/>
                          <a:latin typeface="Arial" charset="0"/>
                        </a:rPr>
                        <a:t>confortable</a:t>
                      </a:r>
                      <a:endParaRPr kumimoji="0" lang="en-GB"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15. </a:t>
                      </a:r>
                      <a:r>
                        <a:rPr kumimoji="0" lang="en-US" sz="2000" b="0" i="0" u="none" strike="noStrike" cap="none" normalizeH="0" baseline="0" dirty="0" err="1" smtClean="0">
                          <a:ln>
                            <a:noFill/>
                          </a:ln>
                          <a:solidFill>
                            <a:schemeClr val="tx1"/>
                          </a:solidFill>
                          <a:effectLst/>
                          <a:latin typeface="Arial" charset="0"/>
                          <a:cs typeface="Arial" charset="0"/>
                        </a:rPr>
                        <a:t>j’ai</a:t>
                      </a:r>
                      <a:r>
                        <a:rPr kumimoji="0" lang="en-US" sz="2000" b="0" i="0" u="none" strike="noStrike" cap="none" normalizeH="0" baseline="0" dirty="0" smtClean="0">
                          <a:ln>
                            <a:noFill/>
                          </a:ln>
                          <a:solidFill>
                            <a:schemeClr val="tx1"/>
                          </a:solidFill>
                          <a:effectLst/>
                          <a:latin typeface="Arial" charset="0"/>
                          <a:cs typeface="Arial" charset="0"/>
                        </a:rPr>
                        <a:t> </a:t>
                      </a:r>
                      <a:r>
                        <a:rPr kumimoji="0" lang="en-US" sz="2000" b="0" i="0" u="none" strike="noStrike" cap="none" normalizeH="0" baseline="0" dirty="0" err="1" smtClean="0">
                          <a:ln>
                            <a:noFill/>
                          </a:ln>
                          <a:solidFill>
                            <a:schemeClr val="tx1"/>
                          </a:solidFill>
                          <a:effectLst/>
                          <a:latin typeface="Arial" charset="0"/>
                          <a:cs typeface="Arial" charset="0"/>
                        </a:rPr>
                        <a:t>acheté</a:t>
                      </a:r>
                      <a:endParaRPr kumimoji="0" lang="en-US" sz="20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16. </a:t>
                      </a:r>
                      <a:r>
                        <a:rPr kumimoji="0" lang="en-GB" sz="2000" b="0" i="0" u="none" strike="noStrike" cap="none" normalizeH="0" baseline="0" dirty="0" err="1" smtClean="0">
                          <a:ln>
                            <a:noFill/>
                          </a:ln>
                          <a:solidFill>
                            <a:schemeClr val="tx1"/>
                          </a:solidFill>
                          <a:effectLst/>
                          <a:latin typeface="Arial" charset="0"/>
                        </a:rPr>
                        <a:t>vingt</a:t>
                      </a:r>
                      <a:endParaRPr kumimoji="0" lang="en-GB"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27429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Rounded Rectangle 1"/>
          <p:cNvSpPr/>
          <p:nvPr/>
        </p:nvSpPr>
        <p:spPr>
          <a:xfrm>
            <a:off x="172122" y="64545"/>
            <a:ext cx="4389120" cy="3324113"/>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2060"/>
                </a:solidFill>
                <a:latin typeface="Arial" panose="020B0604020202020204" pitchFamily="34" charset="0"/>
                <a:cs typeface="Arial" panose="020B0604020202020204" pitchFamily="34" charset="0"/>
              </a:rPr>
              <a:t>Listening</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1) Listen and show understanding by </a:t>
            </a:r>
            <a:r>
              <a:rPr lang="en-GB" b="1" dirty="0">
                <a:solidFill>
                  <a:srgbClr val="002060"/>
                </a:solidFill>
                <a:latin typeface="Arial" panose="020B0604020202020204" pitchFamily="34" charset="0"/>
                <a:cs typeface="Arial" panose="020B0604020202020204" pitchFamily="34" charset="0"/>
              </a:rPr>
              <a:t>joining in </a:t>
            </a:r>
            <a:r>
              <a:rPr lang="en-GB" dirty="0">
                <a:solidFill>
                  <a:srgbClr val="002060"/>
                </a:solidFill>
                <a:latin typeface="Arial" panose="020B0604020202020204" pitchFamily="34" charset="0"/>
                <a:cs typeface="Arial" panose="020B0604020202020204" pitchFamily="34" charset="0"/>
              </a:rPr>
              <a:t>and </a:t>
            </a:r>
            <a:r>
              <a:rPr lang="en-GB" b="1" dirty="0">
                <a:solidFill>
                  <a:srgbClr val="002060"/>
                </a:solidFill>
                <a:latin typeface="Arial" panose="020B0604020202020204" pitchFamily="34" charset="0"/>
                <a:cs typeface="Arial" panose="020B0604020202020204" pitchFamily="34" charset="0"/>
              </a:rPr>
              <a:t>responding</a:t>
            </a:r>
            <a:r>
              <a:rPr lang="en-GB" dirty="0">
                <a:solidFill>
                  <a:srgbClr val="002060"/>
                </a:solidFill>
                <a:latin typeface="Arial" panose="020B0604020202020204" pitchFamily="34" charset="0"/>
                <a:cs typeface="Arial" panose="020B0604020202020204" pitchFamily="34" charset="0"/>
              </a:rPr>
              <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2) Link the </a:t>
            </a:r>
            <a:r>
              <a:rPr lang="en-GB" b="1" dirty="0">
                <a:solidFill>
                  <a:srgbClr val="002060"/>
                </a:solidFill>
                <a:latin typeface="Arial" panose="020B0604020202020204" pitchFamily="34" charset="0"/>
                <a:cs typeface="Arial" panose="020B0604020202020204" pitchFamily="34" charset="0"/>
              </a:rPr>
              <a:t>sound, spelling </a:t>
            </a:r>
            <a:r>
              <a:rPr lang="en-GB" dirty="0">
                <a:solidFill>
                  <a:srgbClr val="002060"/>
                </a:solidFill>
                <a:latin typeface="Arial" panose="020B0604020202020204" pitchFamily="34" charset="0"/>
                <a:cs typeface="Arial" panose="020B0604020202020204" pitchFamily="34" charset="0"/>
              </a:rPr>
              <a:t>and </a:t>
            </a:r>
            <a:r>
              <a:rPr lang="en-GB" b="1" dirty="0">
                <a:solidFill>
                  <a:srgbClr val="002060"/>
                </a:solidFill>
                <a:latin typeface="Arial" panose="020B0604020202020204" pitchFamily="34" charset="0"/>
                <a:cs typeface="Arial" panose="020B0604020202020204" pitchFamily="34" charset="0"/>
              </a:rPr>
              <a:t>meaning</a:t>
            </a:r>
            <a:r>
              <a:rPr lang="en-GB" dirty="0">
                <a:solidFill>
                  <a:srgbClr val="002060"/>
                </a:solidFill>
                <a:latin typeface="Arial" panose="020B0604020202020204" pitchFamily="34" charset="0"/>
                <a:cs typeface="Arial" panose="020B0604020202020204" pitchFamily="34" charset="0"/>
              </a:rPr>
              <a:t> of words</a:t>
            </a:r>
            <a:br>
              <a:rPr lang="en-GB" dirty="0">
                <a:solidFill>
                  <a:srgbClr val="002060"/>
                </a:solidFill>
                <a:latin typeface="Arial" panose="020B0604020202020204" pitchFamily="34" charset="0"/>
                <a:cs typeface="Arial" panose="020B0604020202020204" pitchFamily="34" charset="0"/>
              </a:rPr>
            </a:br>
            <a:endParaRPr lang="en-GB" dirty="0">
              <a:solidFill>
                <a:srgbClr val="002060"/>
              </a:solidFill>
              <a:latin typeface="Arial" panose="020B0604020202020204" pitchFamily="34" charset="0"/>
              <a:cs typeface="Arial" panose="020B0604020202020204" pitchFamily="34" charset="0"/>
            </a:endParaRPr>
          </a:p>
        </p:txBody>
      </p:sp>
      <p:sp>
        <p:nvSpPr>
          <p:cNvPr id="3" name="Rounded Rectangle 2"/>
          <p:cNvSpPr/>
          <p:nvPr/>
        </p:nvSpPr>
        <p:spPr>
          <a:xfrm>
            <a:off x="4649097" y="64545"/>
            <a:ext cx="4389120" cy="3324113"/>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2060"/>
                </a:solidFill>
                <a:latin typeface="Arial" panose="020B0604020202020204" pitchFamily="34" charset="0"/>
                <a:cs typeface="Arial" panose="020B0604020202020204" pitchFamily="34" charset="0"/>
              </a:rPr>
              <a:t>Speaking</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1) </a:t>
            </a:r>
            <a:r>
              <a:rPr lang="en-GB" b="1" dirty="0">
                <a:solidFill>
                  <a:srgbClr val="002060"/>
                </a:solidFill>
                <a:latin typeface="Arial" panose="020B0604020202020204" pitchFamily="34" charset="0"/>
                <a:cs typeface="Arial" panose="020B0604020202020204" pitchFamily="34" charset="0"/>
              </a:rPr>
              <a:t>Ask</a:t>
            </a:r>
            <a:r>
              <a:rPr lang="en-GB" dirty="0">
                <a:solidFill>
                  <a:srgbClr val="002060"/>
                </a:solidFill>
                <a:latin typeface="Arial" panose="020B0604020202020204" pitchFamily="34" charset="0"/>
                <a:cs typeface="Arial" panose="020B0604020202020204" pitchFamily="34" charset="0"/>
              </a:rPr>
              <a:t> and </a:t>
            </a:r>
            <a:r>
              <a:rPr lang="en-GB" b="1" dirty="0">
                <a:solidFill>
                  <a:srgbClr val="002060"/>
                </a:solidFill>
                <a:latin typeface="Arial" panose="020B0604020202020204" pitchFamily="34" charset="0"/>
                <a:cs typeface="Arial" panose="020B0604020202020204" pitchFamily="34" charset="0"/>
              </a:rPr>
              <a:t>answer</a:t>
            </a:r>
            <a:r>
              <a:rPr lang="en-GB" dirty="0">
                <a:solidFill>
                  <a:srgbClr val="002060"/>
                </a:solidFill>
                <a:latin typeface="Arial" panose="020B0604020202020204" pitchFamily="34" charset="0"/>
                <a:cs typeface="Arial" panose="020B0604020202020204" pitchFamily="34" charset="0"/>
              </a:rPr>
              <a:t> questions</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2) Express </a:t>
            </a:r>
            <a:r>
              <a:rPr lang="en-GB" b="1" dirty="0">
                <a:solidFill>
                  <a:srgbClr val="002060"/>
                </a:solidFill>
                <a:latin typeface="Arial" panose="020B0604020202020204" pitchFamily="34" charset="0"/>
                <a:cs typeface="Arial" panose="020B0604020202020204" pitchFamily="34" charset="0"/>
              </a:rPr>
              <a:t>opinions</a:t>
            </a:r>
            <a:r>
              <a:rPr lang="en-GB" dirty="0">
                <a:solidFill>
                  <a:srgbClr val="002060"/>
                </a:solidFill>
                <a:latin typeface="Arial" panose="020B0604020202020204" pitchFamily="34" charset="0"/>
                <a:cs typeface="Arial" panose="020B0604020202020204" pitchFamily="34" charset="0"/>
              </a:rPr>
              <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3) </a:t>
            </a:r>
            <a:r>
              <a:rPr lang="en-GB" b="1" dirty="0">
                <a:solidFill>
                  <a:srgbClr val="002060"/>
                </a:solidFill>
                <a:latin typeface="Arial" panose="020B0604020202020204" pitchFamily="34" charset="0"/>
                <a:cs typeface="Arial" panose="020B0604020202020204" pitchFamily="34" charset="0"/>
              </a:rPr>
              <a:t>Ask for clarification </a:t>
            </a:r>
            <a:r>
              <a:rPr lang="en-GB" dirty="0">
                <a:solidFill>
                  <a:srgbClr val="002060"/>
                </a:solidFill>
                <a:latin typeface="Arial" panose="020B0604020202020204" pitchFamily="34" charset="0"/>
                <a:cs typeface="Arial" panose="020B0604020202020204" pitchFamily="34" charset="0"/>
              </a:rPr>
              <a:t>and help</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4) Speak in </a:t>
            </a:r>
            <a:r>
              <a:rPr lang="en-GB" b="1" dirty="0">
                <a:solidFill>
                  <a:srgbClr val="002060"/>
                </a:solidFill>
                <a:latin typeface="Arial" panose="020B0604020202020204" pitchFamily="34" charset="0"/>
                <a:cs typeface="Arial" panose="020B0604020202020204" pitchFamily="34" charset="0"/>
              </a:rPr>
              <a:t>sentences</a:t>
            </a:r>
            <a:r>
              <a:rPr lang="en-GB" dirty="0">
                <a:solidFill>
                  <a:srgbClr val="002060"/>
                </a:solidFill>
                <a:latin typeface="Arial" panose="020B0604020202020204" pitchFamily="34" charset="0"/>
                <a:cs typeface="Arial" panose="020B0604020202020204" pitchFamily="34" charset="0"/>
              </a:rPr>
              <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5) </a:t>
            </a:r>
            <a:r>
              <a:rPr lang="en-GB" b="1" dirty="0">
                <a:solidFill>
                  <a:srgbClr val="002060"/>
                </a:solidFill>
                <a:latin typeface="Arial" panose="020B0604020202020204" pitchFamily="34" charset="0"/>
                <a:cs typeface="Arial" panose="020B0604020202020204" pitchFamily="34" charset="0"/>
              </a:rPr>
              <a:t>Describe</a:t>
            </a:r>
            <a:r>
              <a:rPr lang="en-GB" dirty="0">
                <a:solidFill>
                  <a:srgbClr val="002060"/>
                </a:solidFill>
                <a:latin typeface="Arial" panose="020B0604020202020204" pitchFamily="34" charset="0"/>
                <a:cs typeface="Arial" panose="020B0604020202020204" pitchFamily="34" charset="0"/>
              </a:rPr>
              <a:t> people, places, things</a:t>
            </a:r>
            <a:br>
              <a:rPr lang="en-GB" dirty="0">
                <a:solidFill>
                  <a:srgbClr val="002060"/>
                </a:solidFill>
                <a:latin typeface="Arial" panose="020B0604020202020204" pitchFamily="34" charset="0"/>
                <a:cs typeface="Arial" panose="020B0604020202020204" pitchFamily="34" charset="0"/>
              </a:rPr>
            </a:br>
            <a:endParaRPr lang="en-GB" dirty="0">
              <a:solidFill>
                <a:srgbClr val="002060"/>
              </a:solidFill>
              <a:latin typeface="Arial" panose="020B0604020202020204" pitchFamily="34" charset="0"/>
              <a:cs typeface="Arial" panose="020B0604020202020204" pitchFamily="34" charset="0"/>
            </a:endParaRPr>
          </a:p>
          <a:p>
            <a:endParaRPr lang="en-GB" dirty="0">
              <a:solidFill>
                <a:prstClr val="white"/>
              </a:solidFill>
            </a:endParaRPr>
          </a:p>
        </p:txBody>
      </p:sp>
      <p:sp>
        <p:nvSpPr>
          <p:cNvPr id="4" name="Rounded Rectangle 3"/>
          <p:cNvSpPr/>
          <p:nvPr/>
        </p:nvSpPr>
        <p:spPr>
          <a:xfrm>
            <a:off x="172122" y="3453206"/>
            <a:ext cx="4389120" cy="3324113"/>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dirty="0">
              <a:solidFill>
                <a:srgbClr val="002060"/>
              </a:solidFill>
              <a:latin typeface="Arial" panose="020B0604020202020204" pitchFamily="34" charset="0"/>
              <a:cs typeface="Arial" panose="020B0604020202020204" pitchFamily="34" charset="0"/>
            </a:endParaRPr>
          </a:p>
          <a:p>
            <a:endParaRPr lang="en-GB" dirty="0">
              <a:solidFill>
                <a:srgbClr val="002060"/>
              </a:solidFill>
              <a:latin typeface="Arial" panose="020B0604020202020204" pitchFamily="34" charset="0"/>
              <a:cs typeface="Arial" panose="020B0604020202020204" pitchFamily="34" charset="0"/>
            </a:endParaRPr>
          </a:p>
          <a:p>
            <a:endParaRPr lang="en-GB" dirty="0">
              <a:solidFill>
                <a:srgbClr val="002060"/>
              </a:solidFill>
              <a:latin typeface="Arial" panose="020B0604020202020204" pitchFamily="34" charset="0"/>
              <a:cs typeface="Arial" panose="020B0604020202020204" pitchFamily="34" charset="0"/>
            </a:endParaRPr>
          </a:p>
          <a:p>
            <a:endParaRPr lang="en-GB" dirty="0">
              <a:solidFill>
                <a:srgbClr val="002060"/>
              </a:solidFill>
              <a:latin typeface="Arial" panose="020B0604020202020204" pitchFamily="34" charset="0"/>
              <a:cs typeface="Arial" panose="020B0604020202020204" pitchFamily="34" charset="0"/>
            </a:endParaRPr>
          </a:p>
          <a:p>
            <a:r>
              <a:rPr lang="en-GB" dirty="0">
                <a:solidFill>
                  <a:srgbClr val="002060"/>
                </a:solidFill>
                <a:latin typeface="Arial" panose="020B0604020202020204" pitchFamily="34" charset="0"/>
                <a:cs typeface="Arial" panose="020B0604020202020204" pitchFamily="34" charset="0"/>
              </a:rPr>
              <a:t>Reading</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1) Read and show understanding of </a:t>
            </a:r>
            <a:r>
              <a:rPr lang="en-GB" b="1" dirty="0">
                <a:solidFill>
                  <a:srgbClr val="002060"/>
                </a:solidFill>
                <a:latin typeface="Arial" panose="020B0604020202020204" pitchFamily="34" charset="0"/>
                <a:cs typeface="Arial" panose="020B0604020202020204" pitchFamily="34" charset="0"/>
              </a:rPr>
              <a:t>phrases</a:t>
            </a:r>
            <a:r>
              <a:rPr lang="en-GB" dirty="0">
                <a:solidFill>
                  <a:srgbClr val="002060"/>
                </a:solidFill>
                <a:latin typeface="Arial" panose="020B0604020202020204" pitchFamily="34" charset="0"/>
                <a:cs typeface="Arial" panose="020B0604020202020204" pitchFamily="34" charset="0"/>
              </a:rPr>
              <a:t> and </a:t>
            </a:r>
            <a:r>
              <a:rPr lang="en-GB" b="1" dirty="0">
                <a:solidFill>
                  <a:srgbClr val="002060"/>
                </a:solidFill>
                <a:latin typeface="Arial" panose="020B0604020202020204" pitchFamily="34" charset="0"/>
                <a:cs typeface="Arial" panose="020B0604020202020204" pitchFamily="34" charset="0"/>
              </a:rPr>
              <a:t>simple texts</a:t>
            </a:r>
            <a:br>
              <a:rPr lang="en-GB" b="1"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2) </a:t>
            </a:r>
            <a:r>
              <a:rPr lang="en-GB" b="1" dirty="0">
                <a:solidFill>
                  <a:srgbClr val="002060"/>
                </a:solidFill>
                <a:latin typeface="Arial" panose="020B0604020202020204" pitchFamily="34" charset="0"/>
                <a:cs typeface="Arial" panose="020B0604020202020204" pitchFamily="34" charset="0"/>
              </a:rPr>
              <a:t>Read aloud </a:t>
            </a:r>
            <a:r>
              <a:rPr lang="en-GB" dirty="0">
                <a:solidFill>
                  <a:srgbClr val="002060"/>
                </a:solidFill>
                <a:latin typeface="Arial" panose="020B0604020202020204" pitchFamily="34" charset="0"/>
                <a:cs typeface="Arial" panose="020B0604020202020204" pitchFamily="34" charset="0"/>
              </a:rPr>
              <a:t>with accurate pronunciation </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3) Use a </a:t>
            </a:r>
            <a:r>
              <a:rPr lang="en-GB" b="1" dirty="0">
                <a:solidFill>
                  <a:srgbClr val="002060"/>
                </a:solidFill>
                <a:latin typeface="Arial" panose="020B0604020202020204" pitchFamily="34" charset="0"/>
                <a:cs typeface="Arial" panose="020B0604020202020204" pitchFamily="34" charset="0"/>
              </a:rPr>
              <a:t>dictionary </a:t>
            </a:r>
            <a:endParaRPr lang="en-GB" b="1" dirty="0">
              <a:solidFill>
                <a:prstClr val="white"/>
              </a:solidFill>
            </a:endParaRPr>
          </a:p>
        </p:txBody>
      </p:sp>
      <p:sp>
        <p:nvSpPr>
          <p:cNvPr id="5" name="Rounded Rectangle 4"/>
          <p:cNvSpPr/>
          <p:nvPr/>
        </p:nvSpPr>
        <p:spPr>
          <a:xfrm>
            <a:off x="4649097" y="3453206"/>
            <a:ext cx="4389120" cy="3324113"/>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dirty="0">
              <a:solidFill>
                <a:srgbClr val="002060"/>
              </a:solidFill>
              <a:latin typeface="Arial" panose="020B0604020202020204" pitchFamily="34" charset="0"/>
              <a:cs typeface="Arial" panose="020B0604020202020204" pitchFamily="34" charset="0"/>
            </a:endParaRPr>
          </a:p>
          <a:p>
            <a:endParaRPr lang="en-GB" dirty="0">
              <a:solidFill>
                <a:srgbClr val="002060"/>
              </a:solidFill>
              <a:latin typeface="Arial" panose="020B0604020202020204" pitchFamily="34" charset="0"/>
              <a:cs typeface="Arial" panose="020B0604020202020204" pitchFamily="34" charset="0"/>
            </a:endParaRPr>
          </a:p>
          <a:p>
            <a:endParaRPr lang="en-GB" dirty="0">
              <a:solidFill>
                <a:srgbClr val="002060"/>
              </a:solidFill>
              <a:latin typeface="Arial" panose="020B0604020202020204" pitchFamily="34" charset="0"/>
              <a:cs typeface="Arial" panose="020B0604020202020204" pitchFamily="34" charset="0"/>
            </a:endParaRPr>
          </a:p>
          <a:p>
            <a:endParaRPr lang="en-GB" dirty="0">
              <a:solidFill>
                <a:srgbClr val="002060"/>
              </a:solidFill>
              <a:latin typeface="Arial" panose="020B0604020202020204" pitchFamily="34" charset="0"/>
              <a:cs typeface="Arial" panose="020B0604020202020204" pitchFamily="34" charset="0"/>
            </a:endParaRPr>
          </a:p>
          <a:p>
            <a:endParaRPr lang="en-GB" dirty="0">
              <a:solidFill>
                <a:srgbClr val="002060"/>
              </a:solidFill>
              <a:latin typeface="Arial" panose="020B0604020202020204" pitchFamily="34" charset="0"/>
              <a:cs typeface="Arial" panose="020B0604020202020204" pitchFamily="34" charset="0"/>
            </a:endParaRPr>
          </a:p>
          <a:p>
            <a:r>
              <a:rPr lang="en-GB" dirty="0">
                <a:solidFill>
                  <a:srgbClr val="002060"/>
                </a:solidFill>
                <a:latin typeface="Arial" panose="020B0604020202020204" pitchFamily="34" charset="0"/>
                <a:cs typeface="Arial" panose="020B0604020202020204" pitchFamily="34" charset="0"/>
              </a:rPr>
              <a:t>Writing</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1)  Write </a:t>
            </a:r>
            <a:r>
              <a:rPr lang="en-GB" b="1" dirty="0">
                <a:solidFill>
                  <a:srgbClr val="002060"/>
                </a:solidFill>
                <a:latin typeface="Arial" panose="020B0604020202020204" pitchFamily="34" charset="0"/>
                <a:cs typeface="Arial" panose="020B0604020202020204" pitchFamily="34" charset="0"/>
              </a:rPr>
              <a:t>phrases from memory</a:t>
            </a:r>
            <a:br>
              <a:rPr lang="en-GB" b="1"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2)  </a:t>
            </a:r>
            <a:r>
              <a:rPr lang="en-GB" b="1" dirty="0">
                <a:solidFill>
                  <a:srgbClr val="002060"/>
                </a:solidFill>
                <a:latin typeface="Arial" panose="020B0604020202020204" pitchFamily="34" charset="0"/>
                <a:cs typeface="Arial" panose="020B0604020202020204" pitchFamily="34" charset="0"/>
              </a:rPr>
              <a:t>Adapt</a:t>
            </a:r>
            <a:r>
              <a:rPr lang="en-GB" dirty="0">
                <a:solidFill>
                  <a:srgbClr val="002060"/>
                </a:solidFill>
                <a:latin typeface="Arial" panose="020B0604020202020204" pitchFamily="34" charset="0"/>
                <a:cs typeface="Arial" panose="020B0604020202020204" pitchFamily="34" charset="0"/>
              </a:rPr>
              <a:t> phrases to create </a:t>
            </a:r>
            <a:r>
              <a:rPr lang="en-GB" b="1" dirty="0">
                <a:solidFill>
                  <a:srgbClr val="002060"/>
                </a:solidFill>
                <a:latin typeface="Arial" panose="020B0604020202020204" pitchFamily="34" charset="0"/>
                <a:cs typeface="Arial" panose="020B0604020202020204" pitchFamily="34" charset="0"/>
              </a:rPr>
              <a:t>new sentences.</a:t>
            </a:r>
            <a:r>
              <a:rPr lang="en-GB" dirty="0">
                <a:solidFill>
                  <a:srgbClr val="002060"/>
                </a:solidFill>
                <a:latin typeface="Arial" panose="020B0604020202020204" pitchFamily="34" charset="0"/>
                <a:cs typeface="Arial" panose="020B0604020202020204" pitchFamily="34" charset="0"/>
              </a:rPr>
              <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3) </a:t>
            </a:r>
            <a:r>
              <a:rPr lang="en-GB" b="1" dirty="0">
                <a:solidFill>
                  <a:srgbClr val="002060"/>
                </a:solidFill>
                <a:latin typeface="Arial" panose="020B0604020202020204" pitchFamily="34" charset="0"/>
                <a:cs typeface="Arial" panose="020B0604020202020204" pitchFamily="34" charset="0"/>
              </a:rPr>
              <a:t>Describe</a:t>
            </a:r>
            <a:r>
              <a:rPr lang="en-GB" dirty="0">
                <a:solidFill>
                  <a:srgbClr val="002060"/>
                </a:solidFill>
                <a:latin typeface="Arial" panose="020B0604020202020204" pitchFamily="34" charset="0"/>
                <a:cs typeface="Arial" panose="020B0604020202020204" pitchFamily="34" charset="0"/>
              </a:rPr>
              <a:t> people, places, things</a:t>
            </a:r>
            <a:endParaRPr lang="en-GB" dirty="0">
              <a:solidFill>
                <a:srgbClr val="002060"/>
              </a:solidFill>
              <a:latin typeface="Arial" panose="020B0604020202020204" pitchFamily="34" charset="0"/>
              <a:cs typeface="Arial" panose="020B0604020202020204" pitchFamily="34" charset="0"/>
            </a:endParaRPr>
          </a:p>
        </p:txBody>
      </p:sp>
      <p:sp>
        <p:nvSpPr>
          <p:cNvPr id="6" name="Rounded Rectangle 5"/>
          <p:cNvSpPr/>
          <p:nvPr/>
        </p:nvSpPr>
        <p:spPr>
          <a:xfrm>
            <a:off x="2647278" y="2077124"/>
            <a:ext cx="4003637" cy="2752163"/>
          </a:xfrm>
          <a:prstGeom prst="roundRect">
            <a:avLst/>
          </a:prstGeom>
          <a:solidFill>
            <a:schemeClr val="bg1"/>
          </a:solidFill>
          <a:ln w="57150">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2060"/>
                </a:solidFill>
                <a:latin typeface="Arial" panose="020B0604020202020204" pitchFamily="34" charset="0"/>
                <a:cs typeface="Arial" panose="020B0604020202020204" pitchFamily="34" charset="0"/>
              </a:rPr>
              <a:t>Grammar</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1) </a:t>
            </a:r>
            <a:r>
              <a:rPr lang="en-GB" b="1" dirty="0">
                <a:solidFill>
                  <a:srgbClr val="002060"/>
                </a:solidFill>
                <a:latin typeface="Arial" panose="020B0604020202020204" pitchFamily="34" charset="0"/>
                <a:cs typeface="Arial" panose="020B0604020202020204" pitchFamily="34" charset="0"/>
              </a:rPr>
              <a:t>G</a:t>
            </a:r>
            <a:r>
              <a:rPr lang="en-GB" b="1" dirty="0">
                <a:solidFill>
                  <a:srgbClr val="002060"/>
                </a:solidFill>
                <a:latin typeface="Arial" panose="020B0604020202020204" pitchFamily="34" charset="0"/>
                <a:cs typeface="Arial" panose="020B0604020202020204" pitchFamily="34" charset="0"/>
              </a:rPr>
              <a:t>ender</a:t>
            </a:r>
            <a:r>
              <a:rPr lang="en-GB" dirty="0">
                <a:solidFill>
                  <a:srgbClr val="002060"/>
                </a:solidFill>
                <a:latin typeface="Arial" panose="020B0604020202020204" pitchFamily="34" charset="0"/>
                <a:cs typeface="Arial" panose="020B0604020202020204" pitchFamily="34" charset="0"/>
              </a:rPr>
              <a:t> of nouns</a:t>
            </a:r>
          </a:p>
          <a:p>
            <a:r>
              <a:rPr lang="en-GB" dirty="0">
                <a:solidFill>
                  <a:srgbClr val="002060"/>
                </a:solidFill>
                <a:latin typeface="Arial" panose="020B0604020202020204" pitchFamily="34" charset="0"/>
                <a:cs typeface="Arial" panose="020B0604020202020204" pitchFamily="34" charset="0"/>
              </a:rPr>
              <a:t>2) Singular and </a:t>
            </a:r>
            <a:r>
              <a:rPr lang="en-GB" b="1" dirty="0">
                <a:solidFill>
                  <a:srgbClr val="002060"/>
                </a:solidFill>
                <a:latin typeface="Arial" panose="020B0604020202020204" pitchFamily="34" charset="0"/>
                <a:cs typeface="Arial" panose="020B0604020202020204" pitchFamily="34" charset="0"/>
              </a:rPr>
              <a:t>plural forms</a:t>
            </a:r>
            <a:r>
              <a:rPr lang="en-GB" dirty="0">
                <a:solidFill>
                  <a:srgbClr val="002060"/>
                </a:solidFill>
                <a:latin typeface="Arial" panose="020B0604020202020204" pitchFamily="34" charset="0"/>
                <a:cs typeface="Arial" panose="020B0604020202020204" pitchFamily="34" charset="0"/>
              </a:rPr>
              <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3) </a:t>
            </a:r>
            <a:r>
              <a:rPr lang="en-GB" b="1" dirty="0">
                <a:solidFill>
                  <a:srgbClr val="002060"/>
                </a:solidFill>
                <a:latin typeface="Arial" panose="020B0604020202020204" pitchFamily="34" charset="0"/>
                <a:cs typeface="Arial" panose="020B0604020202020204" pitchFamily="34" charset="0"/>
              </a:rPr>
              <a:t>Adjectives</a:t>
            </a:r>
            <a:r>
              <a:rPr lang="en-GB" dirty="0">
                <a:solidFill>
                  <a:srgbClr val="002060"/>
                </a:solidFill>
                <a:latin typeface="Arial" panose="020B0604020202020204" pitchFamily="34" charset="0"/>
                <a:cs typeface="Arial" panose="020B0604020202020204" pitchFamily="34" charset="0"/>
              </a:rPr>
              <a:t> (place and agreement)</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4) Conjugation of </a:t>
            </a:r>
            <a:r>
              <a:rPr lang="en-GB" b="1" dirty="0">
                <a:solidFill>
                  <a:srgbClr val="002060"/>
                </a:solidFill>
                <a:latin typeface="Arial" panose="020B0604020202020204" pitchFamily="34" charset="0"/>
                <a:cs typeface="Arial" panose="020B0604020202020204" pitchFamily="34" charset="0"/>
              </a:rPr>
              <a:t>key verbs</a:t>
            </a:r>
            <a:br>
              <a:rPr lang="en-GB" b="1" dirty="0">
                <a:solidFill>
                  <a:srgbClr val="002060"/>
                </a:solidFill>
                <a:latin typeface="Arial" panose="020B0604020202020204" pitchFamily="34" charset="0"/>
                <a:cs typeface="Arial" panose="020B0604020202020204" pitchFamily="34" charset="0"/>
              </a:rPr>
            </a:br>
            <a:endParaRPr lang="en-GB" b="1" dirty="0">
              <a:solidFill>
                <a:prstClr val="white"/>
              </a:solidFill>
            </a:endParaRPr>
          </a:p>
        </p:txBody>
      </p:sp>
    </p:spTree>
    <p:extLst>
      <p:ext uri="{BB962C8B-B14F-4D97-AF65-F5344CB8AC3E}">
        <p14:creationId xmlns:p14="http://schemas.microsoft.com/office/powerpoint/2010/main" val="865100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50825" y="333375"/>
            <a:ext cx="8642350" cy="17541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solidFill>
                  <a:prstClr val="black"/>
                </a:solidFill>
              </a:rPr>
              <a:t>Look at the following Spanish words and award them a number (1 – 4) according to the criteria below:</a:t>
            </a:r>
            <a:br>
              <a:rPr lang="en-GB">
                <a:solidFill>
                  <a:prstClr val="black"/>
                </a:solidFill>
              </a:rPr>
            </a:br>
            <a:r>
              <a:rPr lang="en-GB">
                <a:solidFill>
                  <a:prstClr val="black"/>
                </a:solidFill>
              </a:rPr>
              <a:t>1.  I can pronounce this word/phrase</a:t>
            </a:r>
            <a:br>
              <a:rPr lang="en-GB">
                <a:solidFill>
                  <a:prstClr val="black"/>
                </a:solidFill>
              </a:rPr>
            </a:br>
            <a:r>
              <a:rPr lang="en-GB">
                <a:solidFill>
                  <a:prstClr val="black"/>
                </a:solidFill>
              </a:rPr>
              <a:t>2.  I know what it means</a:t>
            </a:r>
            <a:br>
              <a:rPr lang="en-GB">
                <a:solidFill>
                  <a:prstClr val="black"/>
                </a:solidFill>
              </a:rPr>
            </a:br>
            <a:r>
              <a:rPr lang="en-GB">
                <a:solidFill>
                  <a:prstClr val="black"/>
                </a:solidFill>
              </a:rPr>
              <a:t>3.  I can spell this word/phrase</a:t>
            </a:r>
            <a:br>
              <a:rPr lang="en-GB">
                <a:solidFill>
                  <a:prstClr val="black"/>
                </a:solidFill>
              </a:rPr>
            </a:br>
            <a:r>
              <a:rPr lang="en-GB">
                <a:solidFill>
                  <a:prstClr val="black"/>
                </a:solidFill>
              </a:rPr>
              <a:t>4.  I can use this word/phrase in a sentence</a:t>
            </a:r>
          </a:p>
        </p:txBody>
      </p:sp>
      <p:graphicFrame>
        <p:nvGraphicFramePr>
          <p:cNvPr id="48131" name="Group 3"/>
          <p:cNvGraphicFramePr>
            <a:graphicFrameLocks noGrp="1"/>
          </p:cNvGraphicFramePr>
          <p:nvPr/>
        </p:nvGraphicFramePr>
        <p:xfrm>
          <a:off x="755650" y="2349500"/>
          <a:ext cx="7920038" cy="4114800"/>
        </p:xfrm>
        <a:graphic>
          <a:graphicData uri="http://schemas.openxmlformats.org/drawingml/2006/table">
            <a:tbl>
              <a:tblPr/>
              <a:tblGrid>
                <a:gridCol w="1979613"/>
                <a:gridCol w="1836737"/>
                <a:gridCol w="2124075"/>
                <a:gridCol w="1979613"/>
              </a:tblGrid>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  la </a:t>
                      </a:r>
                      <a:r>
                        <a:rPr kumimoji="0" lang="en-GB" sz="2000" b="0" i="0" u="none" strike="noStrike" cap="none" normalizeH="0" baseline="0" dirty="0" err="1" smtClean="0">
                          <a:ln>
                            <a:noFill/>
                          </a:ln>
                          <a:solidFill>
                            <a:schemeClr val="tx1"/>
                          </a:solidFill>
                          <a:effectLst/>
                          <a:latin typeface="Arial" charset="0"/>
                        </a:rPr>
                        <a:t>semana</a:t>
                      </a:r>
                      <a:r>
                        <a:rPr kumimoji="0" lang="en-GB" sz="2000" b="0" i="0" u="none" strike="noStrike" cap="none" normalizeH="0" baseline="0" dirty="0" smtClean="0">
                          <a:ln>
                            <a:noFill/>
                          </a:ln>
                          <a:solidFill>
                            <a:schemeClr val="tx1"/>
                          </a:solidFill>
                          <a:effectLst/>
                          <a:latin typeface="Arial" charset="0"/>
                        </a:rPr>
                        <a:t> </a:t>
                      </a:r>
                      <a:r>
                        <a:rPr kumimoji="0" lang="en-GB" sz="2000" b="0" i="0" u="none" strike="noStrike" cap="none" normalizeH="0" baseline="0" dirty="0" err="1" smtClean="0">
                          <a:ln>
                            <a:noFill/>
                          </a:ln>
                          <a:solidFill>
                            <a:schemeClr val="tx1"/>
                          </a:solidFill>
                          <a:effectLst/>
                          <a:latin typeface="Arial" charset="0"/>
                        </a:rPr>
                        <a:t>pasada</a:t>
                      </a:r>
                      <a:r>
                        <a:rPr kumimoji="0" lang="en-GB" sz="2000" b="0"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1" u="none" strike="noStrike" cap="none" normalizeH="0" baseline="0" dirty="0" smtClean="0">
                          <a:ln>
                            <a:noFill/>
                          </a:ln>
                          <a:solidFill>
                            <a:srgbClr val="0070C0"/>
                          </a:solidFill>
                          <a:effectLst/>
                          <a:latin typeface="Arial" charset="0"/>
                        </a:rPr>
                        <a:t>(last week)</a:t>
                      </a:r>
                      <a:endParaRPr kumimoji="0" lang="en-US" sz="2000" b="1" i="1" u="none" strike="noStrike" cap="none" normalizeH="0" baseline="0" dirty="0" smtClean="0">
                        <a:ln>
                          <a:noFill/>
                        </a:ln>
                        <a:solidFill>
                          <a:srgbClr val="0070C0"/>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2. </a:t>
                      </a:r>
                      <a:r>
                        <a:rPr kumimoji="0" lang="en-GB" sz="2000" b="0" i="0" u="none" strike="noStrike" cap="none" normalizeH="0" baseline="0" dirty="0" err="1" smtClean="0">
                          <a:ln>
                            <a:noFill/>
                          </a:ln>
                          <a:solidFill>
                            <a:schemeClr val="tx1"/>
                          </a:solidFill>
                          <a:effectLst/>
                          <a:latin typeface="Arial" charset="0"/>
                        </a:rPr>
                        <a:t>tengo</a:t>
                      </a:r>
                      <a:r>
                        <a:rPr kumimoji="0" lang="en-GB" sz="2000" b="0" i="0" u="none" strike="noStrike" cap="none" normalizeH="0" baseline="0" dirty="0" smtClean="0">
                          <a:ln>
                            <a:noFill/>
                          </a:ln>
                          <a:solidFill>
                            <a:schemeClr val="tx1"/>
                          </a:solidFill>
                          <a:effectLst/>
                          <a:latin typeface="Arial" charset="0"/>
                        </a:rPr>
                        <a:t> </a:t>
                      </a:r>
                      <a:br>
                        <a:rPr kumimoji="0" lang="en-GB" sz="2000" b="0" i="0" u="none" strike="noStrike" cap="none" normalizeH="0" baseline="0" dirty="0" smtClean="0">
                          <a:ln>
                            <a:noFill/>
                          </a:ln>
                          <a:solidFill>
                            <a:schemeClr val="tx1"/>
                          </a:solidFill>
                          <a:effectLst/>
                          <a:latin typeface="Arial" charset="0"/>
                        </a:rPr>
                      </a:br>
                      <a:r>
                        <a:rPr kumimoji="0" lang="en-GB" sz="2000" b="1" i="1" u="none" strike="noStrike" cap="none" normalizeH="0" baseline="0" dirty="0" smtClean="0">
                          <a:ln>
                            <a:noFill/>
                          </a:ln>
                          <a:solidFill>
                            <a:srgbClr val="0070C0"/>
                          </a:solidFill>
                          <a:effectLst/>
                          <a:latin typeface="Arial" charset="0"/>
                        </a:rPr>
                        <a:t>(I have)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3.  </a:t>
                      </a:r>
                      <a:r>
                        <a:rPr kumimoji="0" lang="en-GB" sz="2000" b="0" i="0" u="none" strike="noStrike" cap="none" normalizeH="0" baseline="0" dirty="0" err="1" smtClean="0">
                          <a:ln>
                            <a:noFill/>
                          </a:ln>
                          <a:solidFill>
                            <a:schemeClr val="tx1"/>
                          </a:solidFill>
                          <a:effectLst/>
                          <a:latin typeface="Arial" charset="0"/>
                        </a:rPr>
                        <a:t>fuimos</a:t>
                      </a:r>
                      <a:r>
                        <a:rPr kumimoji="0" lang="en-GB" sz="2000" b="0" i="0" u="none" strike="noStrike" cap="none" normalizeH="0" baseline="0" dirty="0" smtClean="0">
                          <a:ln>
                            <a:noFill/>
                          </a:ln>
                          <a:solidFill>
                            <a:schemeClr val="tx1"/>
                          </a:solidFill>
                          <a:effectLst/>
                          <a:latin typeface="Arial" charset="0"/>
                        </a:rPr>
                        <a:t/>
                      </a:r>
                      <a:br>
                        <a:rPr kumimoji="0" lang="en-GB" sz="2000" b="0" i="0" u="none" strike="noStrike" cap="none" normalizeH="0" baseline="0" dirty="0" smtClean="0">
                          <a:ln>
                            <a:noFill/>
                          </a:ln>
                          <a:solidFill>
                            <a:schemeClr val="tx1"/>
                          </a:solidFill>
                          <a:effectLst/>
                          <a:latin typeface="Arial" charset="0"/>
                        </a:rPr>
                      </a:br>
                      <a:r>
                        <a:rPr kumimoji="0" lang="en-GB" sz="2000" b="1" i="1" u="none" strike="noStrike" cap="none" normalizeH="0" baseline="0" dirty="0" smtClean="0">
                          <a:ln>
                            <a:noFill/>
                          </a:ln>
                          <a:solidFill>
                            <a:srgbClr val="0070C0"/>
                          </a:solidFill>
                          <a:effectLst/>
                          <a:latin typeface="Arial" charset="0"/>
                        </a:rPr>
                        <a:t>(We went)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4. me </a:t>
                      </a:r>
                      <a:r>
                        <a:rPr kumimoji="0" lang="en-GB" sz="2000" b="0" i="0" u="none" strike="noStrike" cap="none" normalizeH="0" baseline="0" dirty="0" err="1" smtClean="0">
                          <a:ln>
                            <a:noFill/>
                          </a:ln>
                          <a:solidFill>
                            <a:schemeClr val="tx1"/>
                          </a:solidFill>
                          <a:effectLst/>
                          <a:latin typeface="Arial" charset="0"/>
                        </a:rPr>
                        <a:t>encanta</a:t>
                      </a:r>
                      <a:r>
                        <a:rPr kumimoji="0" lang="en-GB" sz="2000" b="0" i="0" u="none" strike="noStrike" cap="none" normalizeH="0" baseline="0" dirty="0" smtClean="0">
                          <a:ln>
                            <a:noFill/>
                          </a:ln>
                          <a:solidFill>
                            <a:schemeClr val="tx1"/>
                          </a:solidFill>
                          <a:effectLst/>
                          <a:latin typeface="Arial" charset="0"/>
                        </a:rPr>
                        <a:t/>
                      </a:r>
                      <a:br>
                        <a:rPr kumimoji="0" lang="en-GB" sz="2000" b="0" i="0" u="none" strike="noStrike" cap="none" normalizeH="0" baseline="0" dirty="0" smtClean="0">
                          <a:ln>
                            <a:noFill/>
                          </a:ln>
                          <a:solidFill>
                            <a:schemeClr val="tx1"/>
                          </a:solidFill>
                          <a:effectLst/>
                          <a:latin typeface="Arial" charset="0"/>
                        </a:rPr>
                      </a:br>
                      <a:r>
                        <a:rPr kumimoji="0" lang="en-GB" sz="2000" b="1" i="1" u="none" strike="noStrike" cap="none" normalizeH="0" baseline="0" dirty="0" smtClean="0">
                          <a:ln>
                            <a:noFill/>
                          </a:ln>
                          <a:solidFill>
                            <a:srgbClr val="0070C0"/>
                          </a:solidFill>
                          <a:effectLst/>
                          <a:latin typeface="Arial" charset="0"/>
                        </a:rPr>
                        <a:t>(I love (it))</a:t>
                      </a:r>
                      <a:endParaRPr kumimoji="0" lang="en-GB" sz="2000" b="0" i="1"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5.  </a:t>
                      </a:r>
                      <a:r>
                        <a:rPr kumimoji="0" lang="en-US" sz="2000" b="0" i="0" u="none" strike="noStrike" cap="none" normalizeH="0" baseline="0" dirty="0" err="1" smtClean="0">
                          <a:ln>
                            <a:noFill/>
                          </a:ln>
                          <a:solidFill>
                            <a:schemeClr val="tx1"/>
                          </a:solidFill>
                          <a:effectLst/>
                          <a:latin typeface="Arial" charset="0"/>
                          <a:cs typeface="Arial" charset="0"/>
                        </a:rPr>
                        <a:t>las</a:t>
                      </a:r>
                      <a:r>
                        <a:rPr kumimoji="0" lang="en-US" sz="2000" b="0" i="0" u="none" strike="noStrike" cap="none" normalizeH="0" baseline="0" dirty="0" smtClean="0">
                          <a:ln>
                            <a:noFill/>
                          </a:ln>
                          <a:solidFill>
                            <a:schemeClr val="tx1"/>
                          </a:solidFill>
                          <a:effectLst/>
                          <a:latin typeface="Arial" charset="0"/>
                          <a:cs typeface="Arial" charset="0"/>
                        </a:rPr>
                        <a:t> </a:t>
                      </a:r>
                      <a:r>
                        <a:rPr kumimoji="0" lang="en-US" sz="2000" b="0" i="0" u="none" strike="noStrike" cap="none" normalizeH="0" baseline="0" dirty="0" err="1" smtClean="0">
                          <a:ln>
                            <a:noFill/>
                          </a:ln>
                          <a:solidFill>
                            <a:schemeClr val="tx1"/>
                          </a:solidFill>
                          <a:effectLst/>
                          <a:latin typeface="Arial" charset="0"/>
                          <a:cs typeface="Arial" charset="0"/>
                        </a:rPr>
                        <a:t>instalaciones</a:t>
                      </a:r>
                      <a:r>
                        <a:rPr kumimoji="0" lang="en-US" sz="2000" b="1" i="1" u="none" strike="noStrike" cap="none" normalizeH="0" baseline="0" dirty="0" smtClean="0">
                          <a:ln>
                            <a:noFill/>
                          </a:ln>
                          <a:solidFill>
                            <a:srgbClr val="0070C0"/>
                          </a:solidFill>
                          <a:effectLst/>
                          <a:latin typeface="Arial" charset="0"/>
                          <a:cs typeface="Arial" charset="0"/>
                        </a:rPr>
                        <a:t/>
                      </a:r>
                      <a:br>
                        <a:rPr kumimoji="0" lang="en-US" sz="2000" b="1" i="1" u="none" strike="noStrike" cap="none" normalizeH="0" baseline="0" dirty="0" smtClean="0">
                          <a:ln>
                            <a:noFill/>
                          </a:ln>
                          <a:solidFill>
                            <a:srgbClr val="0070C0"/>
                          </a:solidFill>
                          <a:effectLst/>
                          <a:latin typeface="Arial" charset="0"/>
                          <a:cs typeface="Arial" charset="0"/>
                        </a:rPr>
                      </a:br>
                      <a:r>
                        <a:rPr kumimoji="0" lang="en-US" sz="2000" b="1" i="1" u="none" strike="noStrike" cap="none" normalizeH="0" baseline="0" dirty="0" smtClean="0">
                          <a:ln>
                            <a:noFill/>
                          </a:ln>
                          <a:solidFill>
                            <a:srgbClr val="0070C0"/>
                          </a:solidFill>
                          <a:effectLst/>
                          <a:latin typeface="Arial" charset="0"/>
                          <a:cs typeface="Arial" charset="0"/>
                        </a:rPr>
                        <a:t>(the facilities)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6.  no </a:t>
                      </a:r>
                      <a:r>
                        <a:rPr kumimoji="0" lang="en-GB" sz="2000" b="0" i="0" u="none" strike="noStrike" cap="none" normalizeH="0" baseline="0" dirty="0" err="1" smtClean="0">
                          <a:ln>
                            <a:noFill/>
                          </a:ln>
                          <a:solidFill>
                            <a:schemeClr val="tx1"/>
                          </a:solidFill>
                          <a:effectLst/>
                          <a:latin typeface="Arial" charset="0"/>
                        </a:rPr>
                        <a:t>puedo</a:t>
                      </a:r>
                      <a:r>
                        <a:rPr kumimoji="0" lang="en-GB" sz="2000" b="0" i="0" u="none" strike="noStrike" cap="none" normalizeH="0" baseline="0" dirty="0" smtClean="0">
                          <a:ln>
                            <a:noFill/>
                          </a:ln>
                          <a:solidFill>
                            <a:schemeClr val="tx1"/>
                          </a:solidFill>
                          <a:effectLst/>
                          <a:latin typeface="Arial" charset="0"/>
                        </a:rPr>
                        <a:t/>
                      </a:r>
                      <a:br>
                        <a:rPr kumimoji="0" lang="en-GB" sz="2000" b="0" i="0" u="none" strike="noStrike" cap="none" normalizeH="0" baseline="0" dirty="0" smtClean="0">
                          <a:ln>
                            <a:noFill/>
                          </a:ln>
                          <a:solidFill>
                            <a:schemeClr val="tx1"/>
                          </a:solidFill>
                          <a:effectLst/>
                          <a:latin typeface="Arial" charset="0"/>
                        </a:rPr>
                      </a:br>
                      <a:r>
                        <a:rPr kumimoji="0" lang="en-GB" sz="2000" b="1" i="1" u="none" strike="noStrike" cap="none" normalizeH="0" baseline="0" dirty="0" smtClean="0">
                          <a:ln>
                            <a:noFill/>
                          </a:ln>
                          <a:solidFill>
                            <a:srgbClr val="0070C0"/>
                          </a:solidFill>
                          <a:effectLst/>
                          <a:latin typeface="Arial" charset="0"/>
                        </a:rPr>
                        <a:t>(I can’t)</a:t>
                      </a:r>
                      <a:endParaRPr kumimoji="0" lang="en-US" sz="2000" b="1" i="1" u="none" strike="noStrike" cap="none" normalizeH="0" baseline="0" dirty="0" smtClean="0">
                        <a:ln>
                          <a:noFill/>
                        </a:ln>
                        <a:solidFill>
                          <a:srgbClr val="0070C0"/>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7.  </a:t>
                      </a:r>
                      <a:r>
                        <a:rPr kumimoji="0" lang="en-GB" sz="2000" b="0" i="0" u="none" strike="noStrike" cap="none" normalizeH="0" baseline="0" dirty="0" err="1" smtClean="0">
                          <a:ln>
                            <a:noFill/>
                          </a:ln>
                          <a:solidFill>
                            <a:schemeClr val="tx1"/>
                          </a:solidFill>
                          <a:effectLst/>
                          <a:latin typeface="Arial" charset="0"/>
                        </a:rPr>
                        <a:t>quisiera</a:t>
                      </a:r>
                      <a:r>
                        <a:rPr kumimoji="0" lang="en-GB" sz="2000" b="0" i="0" u="none" strike="noStrike" cap="none" normalizeH="0" baseline="0" dirty="0" smtClean="0">
                          <a:ln>
                            <a:noFill/>
                          </a:ln>
                          <a:solidFill>
                            <a:schemeClr val="tx1"/>
                          </a:solidFill>
                          <a:effectLst/>
                          <a:latin typeface="Arial" charset="0"/>
                        </a:rPr>
                        <a:t/>
                      </a:r>
                      <a:br>
                        <a:rPr kumimoji="0" lang="en-GB" sz="2000" b="0" i="0" u="none" strike="noStrike" cap="none" normalizeH="0" baseline="0" dirty="0" smtClean="0">
                          <a:ln>
                            <a:noFill/>
                          </a:ln>
                          <a:solidFill>
                            <a:schemeClr val="tx1"/>
                          </a:solidFill>
                          <a:effectLst/>
                          <a:latin typeface="Arial" charset="0"/>
                        </a:rPr>
                      </a:br>
                      <a:r>
                        <a:rPr kumimoji="0" lang="en-GB" sz="2000" b="1" i="1" u="none" strike="noStrike" cap="none" normalizeH="0" baseline="0" dirty="0" smtClean="0">
                          <a:ln>
                            <a:noFill/>
                          </a:ln>
                          <a:solidFill>
                            <a:srgbClr val="0070C0"/>
                          </a:solidFill>
                          <a:effectLst/>
                          <a:latin typeface="Arial" charset="0"/>
                        </a:rPr>
                        <a:t>(I would like 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8.  </a:t>
                      </a:r>
                      <a:r>
                        <a:rPr kumimoji="0" lang="en-GB" sz="2000" b="0" i="0" u="none" strike="noStrike" cap="none" normalizeH="0" baseline="0" dirty="0" err="1" smtClean="0">
                          <a:ln>
                            <a:noFill/>
                          </a:ln>
                          <a:solidFill>
                            <a:schemeClr val="tx1"/>
                          </a:solidFill>
                          <a:effectLst/>
                          <a:latin typeface="Arial" charset="0"/>
                        </a:rPr>
                        <a:t>barato</a:t>
                      </a:r>
                      <a:r>
                        <a:rPr kumimoji="0" lang="en-GB" sz="2000" b="0" i="0" u="none" strike="noStrike" cap="none" normalizeH="0" baseline="0" dirty="0" smtClean="0">
                          <a:ln>
                            <a:noFill/>
                          </a:ln>
                          <a:solidFill>
                            <a:schemeClr val="tx1"/>
                          </a:solidFill>
                          <a:effectLst/>
                          <a:latin typeface="Arial" charset="0"/>
                        </a:rPr>
                        <a:t/>
                      </a:r>
                      <a:br>
                        <a:rPr kumimoji="0" lang="en-GB" sz="2000" b="0" i="0" u="none" strike="noStrike" cap="none" normalizeH="0" baseline="0" dirty="0" smtClean="0">
                          <a:ln>
                            <a:noFill/>
                          </a:ln>
                          <a:solidFill>
                            <a:schemeClr val="tx1"/>
                          </a:solidFill>
                          <a:effectLst/>
                          <a:latin typeface="Arial" charset="0"/>
                        </a:rPr>
                      </a:br>
                      <a:r>
                        <a:rPr kumimoji="0" lang="en-GB" sz="2000" b="1" i="1" u="none" strike="noStrike" cap="none" normalizeH="0" baseline="0" dirty="0" smtClean="0">
                          <a:ln>
                            <a:noFill/>
                          </a:ln>
                          <a:solidFill>
                            <a:srgbClr val="0070C0"/>
                          </a:solidFill>
                          <a:effectLst/>
                          <a:latin typeface="Arial" charset="0"/>
                        </a:rPr>
                        <a:t>(cheap)</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9. </a:t>
                      </a:r>
                      <a:r>
                        <a:rPr kumimoji="0" lang="en-GB" sz="2000" b="0" i="0" u="none" strike="noStrike" cap="none" normalizeH="0" baseline="0" dirty="0" err="1" smtClean="0">
                          <a:ln>
                            <a:noFill/>
                          </a:ln>
                          <a:solidFill>
                            <a:schemeClr val="tx1"/>
                          </a:solidFill>
                          <a:effectLst/>
                          <a:latin typeface="Arial" charset="0"/>
                        </a:rPr>
                        <a:t>muchas</a:t>
                      </a:r>
                      <a:r>
                        <a:rPr kumimoji="0" lang="en-GB" sz="2000" b="0" i="0" u="none" strike="noStrike" cap="none" normalizeH="0" baseline="0" dirty="0" smtClean="0">
                          <a:ln>
                            <a:noFill/>
                          </a:ln>
                          <a:solidFill>
                            <a:schemeClr val="tx1"/>
                          </a:solidFill>
                          <a:effectLst/>
                          <a:latin typeface="Arial" charset="0"/>
                        </a:rPr>
                        <a:t> </a:t>
                      </a:r>
                      <a:r>
                        <a:rPr kumimoji="0" lang="en-GB" sz="2000" b="0" i="0" u="none" strike="noStrike" cap="none" normalizeH="0" baseline="0" dirty="0" err="1" smtClean="0">
                          <a:ln>
                            <a:noFill/>
                          </a:ln>
                          <a:solidFill>
                            <a:schemeClr val="tx1"/>
                          </a:solidFill>
                          <a:effectLst/>
                          <a:latin typeface="Arial" charset="0"/>
                        </a:rPr>
                        <a:t>tiendas</a:t>
                      </a:r>
                      <a:r>
                        <a:rPr kumimoji="0" lang="en-GB" sz="2000" b="0" i="0" u="none" strike="noStrike" cap="none" normalizeH="0" baseline="0" dirty="0" smtClean="0">
                          <a:ln>
                            <a:noFill/>
                          </a:ln>
                          <a:solidFill>
                            <a:schemeClr val="tx1"/>
                          </a:solidFill>
                          <a:effectLst/>
                          <a:latin typeface="Arial" charset="0"/>
                        </a:rPr>
                        <a:t/>
                      </a:r>
                      <a:br>
                        <a:rPr kumimoji="0" lang="en-GB" sz="2000" b="0" i="0" u="none" strike="noStrike" cap="none" normalizeH="0" baseline="0" dirty="0" smtClean="0">
                          <a:ln>
                            <a:noFill/>
                          </a:ln>
                          <a:solidFill>
                            <a:schemeClr val="tx1"/>
                          </a:solidFill>
                          <a:effectLst/>
                          <a:latin typeface="Arial" charset="0"/>
                        </a:rPr>
                      </a:br>
                      <a:r>
                        <a:rPr kumimoji="0" lang="en-GB" sz="2000" b="1" i="1" u="none" strike="noStrike" cap="none" normalizeH="0" baseline="0" dirty="0" smtClean="0">
                          <a:ln>
                            <a:noFill/>
                          </a:ln>
                          <a:solidFill>
                            <a:srgbClr val="0070C0"/>
                          </a:solidFill>
                          <a:effectLst/>
                          <a:latin typeface="Arial" charset="0"/>
                        </a:rPr>
                        <a:t>(lots of shops)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10. </a:t>
                      </a:r>
                      <a:r>
                        <a:rPr kumimoji="0" lang="en-GB" sz="2000" b="0" i="0" u="none" strike="noStrike" cap="none" normalizeH="0" baseline="0" dirty="0" err="1" smtClean="0">
                          <a:ln>
                            <a:noFill/>
                          </a:ln>
                          <a:solidFill>
                            <a:schemeClr val="tx1"/>
                          </a:solidFill>
                          <a:effectLst/>
                          <a:latin typeface="Arial" charset="0"/>
                        </a:rPr>
                        <a:t>llevar</a:t>
                      </a:r>
                      <a:r>
                        <a:rPr kumimoji="0" lang="en-GB" sz="2000" b="0" i="0" u="none" strike="noStrike" cap="none" normalizeH="0" baseline="0" dirty="0" smtClean="0">
                          <a:ln>
                            <a:noFill/>
                          </a:ln>
                          <a:solidFill>
                            <a:schemeClr val="tx1"/>
                          </a:solidFill>
                          <a:effectLst/>
                          <a:latin typeface="Arial" charset="0"/>
                        </a:rPr>
                        <a:t/>
                      </a:r>
                      <a:br>
                        <a:rPr kumimoji="0" lang="en-GB" sz="2000" b="0" i="0" u="none" strike="noStrike" cap="none" normalizeH="0" baseline="0" dirty="0" smtClean="0">
                          <a:ln>
                            <a:noFill/>
                          </a:ln>
                          <a:solidFill>
                            <a:schemeClr val="tx1"/>
                          </a:solidFill>
                          <a:effectLst/>
                          <a:latin typeface="Arial" charset="0"/>
                        </a:rPr>
                      </a:br>
                      <a:r>
                        <a:rPr kumimoji="0" lang="en-GB" sz="2000" b="1" i="1" u="none" strike="noStrike" cap="none" normalizeH="0" baseline="0" dirty="0" smtClean="0">
                          <a:ln>
                            <a:noFill/>
                          </a:ln>
                          <a:solidFill>
                            <a:srgbClr val="0070C0"/>
                          </a:solidFill>
                          <a:effectLst/>
                          <a:latin typeface="Arial" charset="0"/>
                        </a:rPr>
                        <a:t>(to wear)</a:t>
                      </a:r>
                      <a:endParaRPr kumimoji="0" lang="en-US" sz="2000" b="1" i="1" u="none" strike="noStrike" cap="none" normalizeH="0" baseline="0" dirty="0" smtClean="0">
                        <a:ln>
                          <a:noFill/>
                        </a:ln>
                        <a:solidFill>
                          <a:srgbClr val="0070C0"/>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11. </a:t>
                      </a:r>
                      <a:r>
                        <a:rPr kumimoji="0" lang="en-GB" sz="2000" b="0" i="0" u="none" strike="noStrike" cap="none" normalizeH="0" baseline="0" dirty="0" err="1" smtClean="0">
                          <a:ln>
                            <a:noFill/>
                          </a:ln>
                          <a:solidFill>
                            <a:schemeClr val="tx1"/>
                          </a:solidFill>
                          <a:effectLst/>
                          <a:latin typeface="Arial" charset="0"/>
                        </a:rPr>
                        <a:t>tuve</a:t>
                      </a:r>
                      <a:r>
                        <a:rPr kumimoji="0" lang="en-GB" sz="2000" b="0" i="0" u="none" strike="noStrike" cap="none" normalizeH="0" baseline="0" dirty="0" smtClean="0">
                          <a:ln>
                            <a:noFill/>
                          </a:ln>
                          <a:solidFill>
                            <a:schemeClr val="tx1"/>
                          </a:solidFill>
                          <a:effectLst/>
                          <a:latin typeface="Arial" charset="0"/>
                        </a:rPr>
                        <a:t> </a:t>
                      </a:r>
                      <a:r>
                        <a:rPr kumimoji="0" lang="en-GB" sz="2000" b="0" i="0" u="none" strike="noStrike" cap="none" normalizeH="0" baseline="0" dirty="0" err="1" smtClean="0">
                          <a:ln>
                            <a:noFill/>
                          </a:ln>
                          <a:solidFill>
                            <a:schemeClr val="tx1"/>
                          </a:solidFill>
                          <a:effectLst/>
                          <a:latin typeface="Arial" charset="0"/>
                        </a:rPr>
                        <a:t>que</a:t>
                      </a:r>
                      <a:r>
                        <a:rPr kumimoji="0" lang="en-GB" sz="2000" b="0" i="0" u="none" strike="noStrike" cap="none" normalizeH="0" baseline="0" dirty="0" smtClean="0">
                          <a:ln>
                            <a:noFill/>
                          </a:ln>
                          <a:solidFill>
                            <a:schemeClr val="tx1"/>
                          </a:solidFill>
                          <a:effectLst/>
                          <a:latin typeface="Arial" charset="0"/>
                        </a:rPr>
                        <a:t/>
                      </a:r>
                      <a:br>
                        <a:rPr kumimoji="0" lang="en-GB" sz="2000" b="0" i="0" u="none" strike="noStrike" cap="none" normalizeH="0" baseline="0" dirty="0" smtClean="0">
                          <a:ln>
                            <a:noFill/>
                          </a:ln>
                          <a:solidFill>
                            <a:schemeClr val="tx1"/>
                          </a:solidFill>
                          <a:effectLst/>
                          <a:latin typeface="Arial" charset="0"/>
                        </a:rPr>
                      </a:br>
                      <a:r>
                        <a:rPr kumimoji="0" lang="en-GB" sz="2000" b="1" i="1" u="none" strike="noStrike" cap="none" normalizeH="0" baseline="0" dirty="0" smtClean="0">
                          <a:ln>
                            <a:noFill/>
                          </a:ln>
                          <a:solidFill>
                            <a:srgbClr val="0070C0"/>
                          </a:solidFill>
                          <a:effectLst/>
                          <a:latin typeface="Arial" charset="0"/>
                        </a:rPr>
                        <a:t>(I had 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12. </a:t>
                      </a:r>
                      <a:r>
                        <a:rPr kumimoji="0" lang="en-GB" sz="2000" b="0" i="0" u="none" strike="noStrike" cap="none" normalizeH="0" baseline="0" dirty="0" err="1" smtClean="0">
                          <a:ln>
                            <a:noFill/>
                          </a:ln>
                          <a:solidFill>
                            <a:schemeClr val="tx1"/>
                          </a:solidFill>
                          <a:effectLst/>
                          <a:latin typeface="Arial" charset="0"/>
                        </a:rPr>
                        <a:t>estaba</a:t>
                      </a:r>
                      <a:r>
                        <a:rPr kumimoji="0" lang="en-GB" sz="2000" b="0" i="0" u="none" strike="noStrike" cap="none" normalizeH="0" baseline="0" dirty="0" smtClean="0">
                          <a:ln>
                            <a:noFill/>
                          </a:ln>
                          <a:solidFill>
                            <a:schemeClr val="tx1"/>
                          </a:solidFill>
                          <a:effectLst/>
                          <a:latin typeface="Arial" charset="0"/>
                        </a:rPr>
                        <a:t/>
                      </a:r>
                      <a:br>
                        <a:rPr kumimoji="0" lang="en-GB" sz="2000" b="0" i="0" u="none" strike="noStrike" cap="none" normalizeH="0" baseline="0" dirty="0" smtClean="0">
                          <a:ln>
                            <a:noFill/>
                          </a:ln>
                          <a:solidFill>
                            <a:schemeClr val="tx1"/>
                          </a:solidFill>
                          <a:effectLst/>
                          <a:latin typeface="Arial" charset="0"/>
                        </a:rPr>
                      </a:br>
                      <a:r>
                        <a:rPr kumimoji="0" lang="en-GB" sz="2000" b="1" i="1" u="none" strike="noStrike" cap="none" normalizeH="0" baseline="0" dirty="0" smtClean="0">
                          <a:ln>
                            <a:noFill/>
                          </a:ln>
                          <a:solidFill>
                            <a:srgbClr val="0070C0"/>
                          </a:solidFill>
                          <a:effectLst/>
                          <a:latin typeface="Arial" charset="0"/>
                        </a:rPr>
                        <a:t>(I/s/he/it was)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13. </a:t>
                      </a:r>
                      <a:r>
                        <a:rPr kumimoji="0" lang="en-GB" sz="2000" b="0" i="0" u="none" strike="noStrike" cap="none" normalizeH="0" baseline="0" dirty="0" err="1" smtClean="0">
                          <a:ln>
                            <a:noFill/>
                          </a:ln>
                          <a:solidFill>
                            <a:schemeClr val="tx1"/>
                          </a:solidFill>
                          <a:effectLst/>
                          <a:latin typeface="Arial" charset="0"/>
                        </a:rPr>
                        <a:t>cansado</a:t>
                      </a:r>
                      <a:r>
                        <a:rPr kumimoji="0" lang="en-GB" sz="2000" b="0" i="0" u="none" strike="noStrike" cap="none" normalizeH="0" baseline="0" dirty="0" smtClean="0">
                          <a:ln>
                            <a:noFill/>
                          </a:ln>
                          <a:solidFill>
                            <a:schemeClr val="tx1"/>
                          </a:solidFill>
                          <a:effectLst/>
                          <a:latin typeface="Arial" charset="0"/>
                        </a:rPr>
                        <a:t/>
                      </a:r>
                      <a:br>
                        <a:rPr kumimoji="0" lang="en-GB" sz="2000" b="0" i="0" u="none" strike="noStrike" cap="none" normalizeH="0" baseline="0" dirty="0" smtClean="0">
                          <a:ln>
                            <a:noFill/>
                          </a:ln>
                          <a:solidFill>
                            <a:schemeClr val="tx1"/>
                          </a:solidFill>
                          <a:effectLst/>
                          <a:latin typeface="Arial" charset="0"/>
                        </a:rPr>
                      </a:br>
                      <a:r>
                        <a:rPr kumimoji="0" lang="en-GB" sz="2000" b="1" i="1" u="none" strike="noStrike" cap="none" normalizeH="0" baseline="0" dirty="0" smtClean="0">
                          <a:ln>
                            <a:noFill/>
                          </a:ln>
                          <a:solidFill>
                            <a:srgbClr val="0070C0"/>
                          </a:solidFill>
                          <a:effectLst/>
                          <a:latin typeface="Arial" charset="0"/>
                        </a:rPr>
                        <a:t>(tired)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14. </a:t>
                      </a:r>
                      <a:r>
                        <a:rPr kumimoji="0" lang="en-GB" sz="2000" b="0" i="0" u="none" strike="noStrike" cap="none" normalizeH="0" baseline="0" dirty="0" err="1" smtClean="0">
                          <a:ln>
                            <a:noFill/>
                          </a:ln>
                          <a:solidFill>
                            <a:schemeClr val="tx1"/>
                          </a:solidFill>
                          <a:effectLst/>
                          <a:latin typeface="Arial" charset="0"/>
                        </a:rPr>
                        <a:t>cómodo</a:t>
                      </a:r>
                      <a:r>
                        <a:rPr kumimoji="0" lang="en-GB" sz="2000" b="0" i="0" u="none" strike="noStrike" cap="none" normalizeH="0" baseline="0" dirty="0" smtClean="0">
                          <a:ln>
                            <a:noFill/>
                          </a:ln>
                          <a:solidFill>
                            <a:schemeClr val="tx1"/>
                          </a:solidFill>
                          <a:effectLst/>
                          <a:latin typeface="Arial" charset="0"/>
                        </a:rPr>
                        <a:t/>
                      </a:r>
                      <a:br>
                        <a:rPr kumimoji="0" lang="en-GB" sz="2000" b="0" i="0" u="none" strike="noStrike" cap="none" normalizeH="0" baseline="0" dirty="0" smtClean="0">
                          <a:ln>
                            <a:noFill/>
                          </a:ln>
                          <a:solidFill>
                            <a:schemeClr val="tx1"/>
                          </a:solidFill>
                          <a:effectLst/>
                          <a:latin typeface="Arial" charset="0"/>
                        </a:rPr>
                      </a:br>
                      <a:r>
                        <a:rPr kumimoji="0" lang="en-GB" sz="2000" b="1" i="1" u="none" strike="noStrike" cap="none" normalizeH="0" baseline="0" dirty="0" smtClean="0">
                          <a:ln>
                            <a:noFill/>
                          </a:ln>
                          <a:solidFill>
                            <a:srgbClr val="0070C0"/>
                          </a:solidFill>
                          <a:effectLst/>
                          <a:latin typeface="Arial" charset="0"/>
                        </a:rPr>
                        <a:t>(comfortable)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15. </a:t>
                      </a:r>
                      <a:r>
                        <a:rPr kumimoji="0" lang="en-US" sz="2000" b="0" i="0" u="none" strike="noStrike" cap="none" normalizeH="0" baseline="0" dirty="0" err="1" smtClean="0">
                          <a:ln>
                            <a:noFill/>
                          </a:ln>
                          <a:solidFill>
                            <a:schemeClr val="tx1"/>
                          </a:solidFill>
                          <a:effectLst/>
                          <a:latin typeface="Arial" charset="0"/>
                          <a:cs typeface="Arial" charset="0"/>
                        </a:rPr>
                        <a:t>compré</a:t>
                      </a:r>
                      <a:r>
                        <a:rPr kumimoji="0" lang="en-US" sz="2000" b="0" i="0" u="none" strike="noStrike" cap="none" normalizeH="0" baseline="0" dirty="0" smtClean="0">
                          <a:ln>
                            <a:noFill/>
                          </a:ln>
                          <a:solidFill>
                            <a:schemeClr val="tx1"/>
                          </a:solidFill>
                          <a:effectLst/>
                          <a:latin typeface="Arial" charset="0"/>
                          <a:cs typeface="Arial" charset="0"/>
                        </a:rPr>
                        <a:t/>
                      </a:r>
                      <a:br>
                        <a:rPr kumimoji="0" lang="en-US" sz="2000" b="0" i="0" u="none" strike="noStrike" cap="none" normalizeH="0" baseline="0" dirty="0" smtClean="0">
                          <a:ln>
                            <a:noFill/>
                          </a:ln>
                          <a:solidFill>
                            <a:schemeClr val="tx1"/>
                          </a:solidFill>
                          <a:effectLst/>
                          <a:latin typeface="Arial" charset="0"/>
                          <a:cs typeface="Arial" charset="0"/>
                        </a:rPr>
                      </a:br>
                      <a:r>
                        <a:rPr kumimoji="0" lang="en-US" sz="2000" b="1" i="1" u="none" strike="noStrike" cap="none" normalizeH="0" baseline="0" dirty="0" smtClean="0">
                          <a:ln>
                            <a:noFill/>
                          </a:ln>
                          <a:solidFill>
                            <a:srgbClr val="0070C0"/>
                          </a:solidFill>
                          <a:effectLst/>
                          <a:latin typeface="Arial" charset="0"/>
                          <a:cs typeface="Arial" charset="0"/>
                        </a:rPr>
                        <a:t>(I bought)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16. </a:t>
                      </a:r>
                      <a:r>
                        <a:rPr kumimoji="0" lang="en-GB" sz="2000" b="0" i="0" u="none" strike="noStrike" cap="none" normalizeH="0" baseline="0" dirty="0" err="1" smtClean="0">
                          <a:ln>
                            <a:noFill/>
                          </a:ln>
                          <a:solidFill>
                            <a:schemeClr val="tx1"/>
                          </a:solidFill>
                          <a:effectLst/>
                          <a:latin typeface="Arial" charset="0"/>
                        </a:rPr>
                        <a:t>veinte</a:t>
                      </a:r>
                      <a:r>
                        <a:rPr kumimoji="0" lang="en-GB" sz="2000" b="0" i="0" u="none" strike="noStrike" cap="none" normalizeH="0" baseline="0" dirty="0" smtClean="0">
                          <a:ln>
                            <a:noFill/>
                          </a:ln>
                          <a:solidFill>
                            <a:schemeClr val="tx1"/>
                          </a:solidFill>
                          <a:effectLst/>
                          <a:latin typeface="Arial" charset="0"/>
                        </a:rPr>
                        <a:t/>
                      </a:r>
                      <a:br>
                        <a:rPr kumimoji="0" lang="en-GB" sz="2000" b="0" i="0" u="none" strike="noStrike" cap="none" normalizeH="0" baseline="0" dirty="0" smtClean="0">
                          <a:ln>
                            <a:noFill/>
                          </a:ln>
                          <a:solidFill>
                            <a:schemeClr val="tx1"/>
                          </a:solidFill>
                          <a:effectLst/>
                          <a:latin typeface="Arial" charset="0"/>
                        </a:rPr>
                      </a:br>
                      <a:r>
                        <a:rPr kumimoji="0" lang="en-GB" sz="2000" b="1" i="1" u="none" strike="noStrike" cap="none" normalizeH="0" baseline="0" dirty="0" smtClean="0">
                          <a:ln>
                            <a:noFill/>
                          </a:ln>
                          <a:solidFill>
                            <a:srgbClr val="0070C0"/>
                          </a:solidFill>
                          <a:effectLst/>
                          <a:latin typeface="Arial" charset="0"/>
                        </a:rPr>
                        <a:t>(twenty)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65131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50825" y="333375"/>
            <a:ext cx="8642350" cy="17541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solidFill>
                  <a:prstClr val="black"/>
                </a:solidFill>
              </a:rPr>
              <a:t>Look at the following French words and award them a number (1 – 4) according to the criteria below:</a:t>
            </a:r>
            <a:br>
              <a:rPr lang="en-GB">
                <a:solidFill>
                  <a:prstClr val="black"/>
                </a:solidFill>
              </a:rPr>
            </a:br>
            <a:r>
              <a:rPr lang="en-GB">
                <a:solidFill>
                  <a:prstClr val="black"/>
                </a:solidFill>
              </a:rPr>
              <a:t>1.  I can pronounce this word/phrase</a:t>
            </a:r>
            <a:br>
              <a:rPr lang="en-GB">
                <a:solidFill>
                  <a:prstClr val="black"/>
                </a:solidFill>
              </a:rPr>
            </a:br>
            <a:r>
              <a:rPr lang="en-GB">
                <a:solidFill>
                  <a:prstClr val="black"/>
                </a:solidFill>
              </a:rPr>
              <a:t>2.  I know what it means</a:t>
            </a:r>
            <a:br>
              <a:rPr lang="en-GB">
                <a:solidFill>
                  <a:prstClr val="black"/>
                </a:solidFill>
              </a:rPr>
            </a:br>
            <a:r>
              <a:rPr lang="en-GB">
                <a:solidFill>
                  <a:prstClr val="black"/>
                </a:solidFill>
              </a:rPr>
              <a:t>3.  I can spell this word/phrase</a:t>
            </a:r>
            <a:br>
              <a:rPr lang="en-GB">
                <a:solidFill>
                  <a:prstClr val="black"/>
                </a:solidFill>
              </a:rPr>
            </a:br>
            <a:r>
              <a:rPr lang="en-GB">
                <a:solidFill>
                  <a:prstClr val="black"/>
                </a:solidFill>
              </a:rPr>
              <a:t>4.  I can use this word/phrase in a sentence</a:t>
            </a:r>
          </a:p>
        </p:txBody>
      </p:sp>
      <p:graphicFrame>
        <p:nvGraphicFramePr>
          <p:cNvPr id="48131" name="Group 3"/>
          <p:cNvGraphicFramePr>
            <a:graphicFrameLocks noGrp="1"/>
          </p:cNvGraphicFramePr>
          <p:nvPr/>
        </p:nvGraphicFramePr>
        <p:xfrm>
          <a:off x="755650" y="2349500"/>
          <a:ext cx="7920038" cy="4114800"/>
        </p:xfrm>
        <a:graphic>
          <a:graphicData uri="http://schemas.openxmlformats.org/drawingml/2006/table">
            <a:tbl>
              <a:tblPr/>
              <a:tblGrid>
                <a:gridCol w="1979613"/>
                <a:gridCol w="1908745"/>
                <a:gridCol w="2052067"/>
                <a:gridCol w="1979613"/>
              </a:tblGrid>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0" i="0" u="none" strike="noStrike" cap="none" normalizeH="0" baseline="0" dirty="0" smtClean="0">
                          <a:ln>
                            <a:noFill/>
                          </a:ln>
                          <a:solidFill>
                            <a:schemeClr val="tx1"/>
                          </a:solidFill>
                          <a:effectLst/>
                          <a:latin typeface="Arial" charset="0"/>
                        </a:rPr>
                        <a:t>1.  la </a:t>
                      </a:r>
                      <a:r>
                        <a:rPr kumimoji="0" lang="en-GB" sz="2000" b="0" i="0" u="none" strike="noStrike" cap="none" normalizeH="0" baseline="0" dirty="0" err="1" smtClean="0">
                          <a:ln>
                            <a:noFill/>
                          </a:ln>
                          <a:solidFill>
                            <a:schemeClr val="tx1"/>
                          </a:solidFill>
                          <a:effectLst/>
                          <a:latin typeface="Arial" charset="0"/>
                        </a:rPr>
                        <a:t>semaine</a:t>
                      </a:r>
                      <a:r>
                        <a:rPr kumimoji="0" lang="en-GB" sz="2000" b="0" i="0" u="none" strike="noStrike" cap="none" normalizeH="0" baseline="0" dirty="0" smtClean="0">
                          <a:ln>
                            <a:noFill/>
                          </a:ln>
                          <a:solidFill>
                            <a:schemeClr val="tx1"/>
                          </a:solidFill>
                          <a:effectLst/>
                          <a:latin typeface="Arial" charset="0"/>
                        </a:rPr>
                        <a:t> </a:t>
                      </a:r>
                      <a:r>
                        <a:rPr kumimoji="0" lang="en-GB" sz="2000" b="0" i="0" u="none" strike="noStrike" cap="none" normalizeH="0" baseline="0" dirty="0" err="1" smtClean="0">
                          <a:ln>
                            <a:noFill/>
                          </a:ln>
                          <a:solidFill>
                            <a:schemeClr val="tx1"/>
                          </a:solidFill>
                          <a:effectLst/>
                          <a:latin typeface="Arial" charset="0"/>
                        </a:rPr>
                        <a:t>derni</a:t>
                      </a:r>
                      <a:r>
                        <a:rPr kumimoji="0" lang="en-GB" sz="2000" b="0" i="0" u="none" strike="noStrike" cap="none" normalizeH="0" baseline="0" dirty="0" err="1" smtClean="0">
                          <a:ln>
                            <a:noFill/>
                          </a:ln>
                          <a:solidFill>
                            <a:schemeClr val="tx1"/>
                          </a:solidFill>
                          <a:effectLst/>
                          <a:latin typeface="Calibri"/>
                          <a:cs typeface="Calibri"/>
                        </a:rPr>
                        <a:t>ère</a:t>
                      </a:r>
                      <a:r>
                        <a:rPr kumimoji="0" lang="en-GB" sz="2000" b="0" i="0" u="none" strike="noStrike" cap="none" normalizeH="0" baseline="0" dirty="0" smtClean="0">
                          <a:ln>
                            <a:noFill/>
                          </a:ln>
                          <a:solidFill>
                            <a:schemeClr val="tx1"/>
                          </a:solidFill>
                          <a:effectLst/>
                          <a:latin typeface="Calibri"/>
                          <a:cs typeface="Calibri"/>
                        </a:rPr>
                        <a:t/>
                      </a:r>
                      <a:br>
                        <a:rPr kumimoji="0" lang="en-GB" sz="2000" b="0" i="0" u="none" strike="noStrike" cap="none" normalizeH="0" baseline="0" dirty="0" smtClean="0">
                          <a:ln>
                            <a:noFill/>
                          </a:ln>
                          <a:solidFill>
                            <a:schemeClr val="tx1"/>
                          </a:solidFill>
                          <a:effectLst/>
                          <a:latin typeface="Calibri"/>
                          <a:cs typeface="Calibri"/>
                        </a:rPr>
                      </a:br>
                      <a:r>
                        <a:rPr kumimoji="0" lang="en-GB" sz="2000" b="1" i="1" u="none" strike="noStrike" cap="none" normalizeH="0" baseline="0" dirty="0" smtClean="0">
                          <a:ln>
                            <a:noFill/>
                          </a:ln>
                          <a:solidFill>
                            <a:srgbClr val="0070C0"/>
                          </a:solidFill>
                          <a:effectLst/>
                          <a:latin typeface="Arial" charset="0"/>
                        </a:rPr>
                        <a:t>(last week)</a:t>
                      </a:r>
                      <a:endParaRPr kumimoji="0" lang="en-US" sz="2000" b="1" i="1" u="none" strike="noStrike" cap="none" normalizeH="0" baseline="0" dirty="0" smtClean="0">
                        <a:ln>
                          <a:noFill/>
                        </a:ln>
                        <a:solidFill>
                          <a:srgbClr val="0070C0"/>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2. </a:t>
                      </a:r>
                      <a:r>
                        <a:rPr kumimoji="0" lang="en-GB" sz="2000" b="0" i="0" u="none" strike="noStrike" cap="none" normalizeH="0" baseline="0" dirty="0" err="1" smtClean="0">
                          <a:ln>
                            <a:noFill/>
                          </a:ln>
                          <a:solidFill>
                            <a:schemeClr val="tx1"/>
                          </a:solidFill>
                          <a:effectLst/>
                          <a:latin typeface="Arial" charset="0"/>
                        </a:rPr>
                        <a:t>j’ai</a:t>
                      </a:r>
                      <a:r>
                        <a:rPr kumimoji="0" lang="en-GB" sz="2000" b="0" i="0" u="none" strike="noStrike" cap="none" normalizeH="0" baseline="0" dirty="0" smtClean="0">
                          <a:ln>
                            <a:noFill/>
                          </a:ln>
                          <a:solidFill>
                            <a:schemeClr val="tx1"/>
                          </a:solidFill>
                          <a:effectLst/>
                          <a:latin typeface="Arial" charset="0"/>
                        </a:rPr>
                        <a:t/>
                      </a:r>
                      <a:br>
                        <a:rPr kumimoji="0" lang="en-GB" sz="2000" b="0" i="0" u="none" strike="noStrike" cap="none" normalizeH="0" baseline="0" dirty="0" smtClean="0">
                          <a:ln>
                            <a:noFill/>
                          </a:ln>
                          <a:solidFill>
                            <a:schemeClr val="tx1"/>
                          </a:solidFill>
                          <a:effectLst/>
                          <a:latin typeface="Arial" charset="0"/>
                        </a:rPr>
                      </a:br>
                      <a:r>
                        <a:rPr kumimoji="0" lang="en-GB" sz="2000" b="1" i="1" u="none" strike="noStrike" cap="none" normalizeH="0" baseline="0" dirty="0" smtClean="0">
                          <a:ln>
                            <a:noFill/>
                          </a:ln>
                          <a:solidFill>
                            <a:srgbClr val="0070C0"/>
                          </a:solidFill>
                          <a:effectLst/>
                          <a:latin typeface="Arial" charset="0"/>
                        </a:rPr>
                        <a:t>(I have)</a:t>
                      </a:r>
                      <a:endParaRPr kumimoji="0" lang="en-GB"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3.  nous </a:t>
                      </a:r>
                      <a:r>
                        <a:rPr kumimoji="0" lang="en-GB" sz="2000" b="0" i="0" u="none" strike="noStrike" cap="none" normalizeH="0" baseline="0" dirty="0" err="1" smtClean="0">
                          <a:ln>
                            <a:noFill/>
                          </a:ln>
                          <a:solidFill>
                            <a:schemeClr val="tx1"/>
                          </a:solidFill>
                          <a:effectLst/>
                          <a:latin typeface="Arial" charset="0"/>
                        </a:rPr>
                        <a:t>sommes</a:t>
                      </a:r>
                      <a:r>
                        <a:rPr kumimoji="0" lang="en-GB" sz="2000" b="0" i="0" u="none" strike="noStrike" cap="none" normalizeH="0" baseline="0" dirty="0" smtClean="0">
                          <a:ln>
                            <a:noFill/>
                          </a:ln>
                          <a:solidFill>
                            <a:schemeClr val="tx1"/>
                          </a:solidFill>
                          <a:effectLst/>
                          <a:latin typeface="Arial" charset="0"/>
                        </a:rPr>
                        <a:t> </a:t>
                      </a:r>
                      <a:r>
                        <a:rPr kumimoji="0" lang="en-GB" sz="2000" b="0" i="0" u="none" strike="noStrike" cap="none" normalizeH="0" baseline="0" dirty="0" err="1" smtClean="0">
                          <a:ln>
                            <a:noFill/>
                          </a:ln>
                          <a:solidFill>
                            <a:schemeClr val="tx1"/>
                          </a:solidFill>
                          <a:effectLst/>
                          <a:latin typeface="Arial" charset="0"/>
                        </a:rPr>
                        <a:t>allés</a:t>
                      </a:r>
                      <a:r>
                        <a:rPr kumimoji="0" lang="en-GB" sz="2000" b="0" i="0" u="none" strike="noStrike" cap="none" normalizeH="0" baseline="0" dirty="0" smtClean="0">
                          <a:ln>
                            <a:noFill/>
                          </a:ln>
                          <a:solidFill>
                            <a:schemeClr val="tx1"/>
                          </a:solidFill>
                          <a:effectLst/>
                          <a:latin typeface="Arial" charset="0"/>
                        </a:rPr>
                        <a:t/>
                      </a:r>
                      <a:br>
                        <a:rPr kumimoji="0" lang="en-GB" sz="2000" b="0" i="0" u="none" strike="noStrike" cap="none" normalizeH="0" baseline="0" dirty="0" smtClean="0">
                          <a:ln>
                            <a:noFill/>
                          </a:ln>
                          <a:solidFill>
                            <a:schemeClr val="tx1"/>
                          </a:solidFill>
                          <a:effectLst/>
                          <a:latin typeface="Arial" charset="0"/>
                        </a:rPr>
                      </a:br>
                      <a:r>
                        <a:rPr kumimoji="0" lang="en-GB" sz="2000" b="1" i="1" u="none" strike="noStrike" cap="none" normalizeH="0" baseline="0" dirty="0" smtClean="0">
                          <a:ln>
                            <a:noFill/>
                          </a:ln>
                          <a:solidFill>
                            <a:srgbClr val="0070C0"/>
                          </a:solidFill>
                          <a:effectLst/>
                          <a:latin typeface="Arial" charset="0"/>
                        </a:rPr>
                        <a:t>(We went)</a:t>
                      </a:r>
                      <a:endParaRPr kumimoji="0" lang="en-GB"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0" i="0" u="none" strike="noStrike" cap="none" normalizeH="0" baseline="0" dirty="0" smtClean="0">
                          <a:ln>
                            <a:noFill/>
                          </a:ln>
                          <a:solidFill>
                            <a:schemeClr val="tx1"/>
                          </a:solidFill>
                          <a:effectLst/>
                          <a:latin typeface="Arial" charset="0"/>
                        </a:rPr>
                        <a:t>4. </a:t>
                      </a:r>
                      <a:r>
                        <a:rPr kumimoji="0" lang="en-GB" sz="2000" b="0" i="0" u="none" strike="noStrike" cap="none" normalizeH="0" baseline="0" dirty="0" err="1" smtClean="0">
                          <a:ln>
                            <a:noFill/>
                          </a:ln>
                          <a:solidFill>
                            <a:schemeClr val="tx1"/>
                          </a:solidFill>
                          <a:effectLst/>
                          <a:latin typeface="Arial" charset="0"/>
                        </a:rPr>
                        <a:t>j’adore</a:t>
                      </a:r>
                      <a:r>
                        <a:rPr kumimoji="0" lang="en-GB" sz="2000" b="0" i="0" u="none" strike="noStrike" cap="none" normalizeH="0" baseline="0" dirty="0" smtClean="0">
                          <a:ln>
                            <a:noFill/>
                          </a:ln>
                          <a:solidFill>
                            <a:schemeClr val="tx1"/>
                          </a:solidFill>
                          <a:effectLst/>
                          <a:latin typeface="Arial" charset="0"/>
                        </a:rPr>
                        <a:t/>
                      </a:r>
                      <a:br>
                        <a:rPr kumimoji="0" lang="en-GB" sz="2000" b="0" i="0" u="none" strike="noStrike" cap="none" normalizeH="0" baseline="0" dirty="0" smtClean="0">
                          <a:ln>
                            <a:noFill/>
                          </a:ln>
                          <a:solidFill>
                            <a:schemeClr val="tx1"/>
                          </a:solidFill>
                          <a:effectLst/>
                          <a:latin typeface="Arial" charset="0"/>
                        </a:rPr>
                      </a:br>
                      <a:r>
                        <a:rPr kumimoji="0" lang="en-GB" sz="2000" b="1" i="1" u="none" strike="noStrike" cap="none" normalizeH="0" baseline="0" dirty="0" smtClean="0">
                          <a:ln>
                            <a:noFill/>
                          </a:ln>
                          <a:solidFill>
                            <a:srgbClr val="0070C0"/>
                          </a:solidFill>
                          <a:effectLst/>
                          <a:latin typeface="Arial" charset="0"/>
                        </a:rPr>
                        <a:t>(I love)</a:t>
                      </a:r>
                      <a:endParaRPr kumimoji="0" lang="en-GB" sz="2000" b="0" i="1"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0" i="0" u="none" strike="noStrike" cap="none" normalizeH="0" baseline="0" dirty="0" smtClean="0">
                          <a:ln>
                            <a:noFill/>
                          </a:ln>
                          <a:solidFill>
                            <a:schemeClr val="tx1"/>
                          </a:solidFill>
                          <a:effectLst/>
                          <a:latin typeface="Arial" charset="0"/>
                        </a:rPr>
                        <a:t>5.  </a:t>
                      </a:r>
                      <a:r>
                        <a:rPr kumimoji="0" lang="en-US" sz="2000" b="0" i="0" u="none" strike="noStrike" cap="none" normalizeH="0" baseline="0" dirty="0" smtClean="0">
                          <a:ln>
                            <a:noFill/>
                          </a:ln>
                          <a:solidFill>
                            <a:schemeClr val="tx1"/>
                          </a:solidFill>
                          <a:effectLst/>
                          <a:latin typeface="Arial" charset="0"/>
                          <a:cs typeface="Arial" charset="0"/>
                        </a:rPr>
                        <a:t>les </a:t>
                      </a:r>
                      <a:r>
                        <a:rPr kumimoji="0" lang="en-US" sz="2000" b="0" i="0" u="none" strike="noStrike" cap="none" normalizeH="0" baseline="0" dirty="0" err="1" smtClean="0">
                          <a:ln>
                            <a:noFill/>
                          </a:ln>
                          <a:solidFill>
                            <a:schemeClr val="tx1"/>
                          </a:solidFill>
                          <a:effectLst/>
                          <a:latin typeface="Arial" charset="0"/>
                          <a:cs typeface="Arial" charset="0"/>
                        </a:rPr>
                        <a:t>équipements</a:t>
                      </a:r>
                      <a:r>
                        <a:rPr kumimoji="0" lang="en-US" sz="2000" b="0" i="0" u="none" strike="noStrike" cap="none" normalizeH="0" baseline="0" dirty="0" smtClean="0">
                          <a:ln>
                            <a:noFill/>
                          </a:ln>
                          <a:solidFill>
                            <a:schemeClr val="tx1"/>
                          </a:solidFill>
                          <a:effectLst/>
                          <a:latin typeface="Arial" charset="0"/>
                          <a:cs typeface="Arial" charset="0"/>
                        </a:rPr>
                        <a:t/>
                      </a:r>
                      <a:br>
                        <a:rPr kumimoji="0" lang="en-US" sz="2000" b="0" i="0" u="none" strike="noStrike" cap="none" normalizeH="0" baseline="0" dirty="0" smtClean="0">
                          <a:ln>
                            <a:noFill/>
                          </a:ln>
                          <a:solidFill>
                            <a:schemeClr val="tx1"/>
                          </a:solidFill>
                          <a:effectLst/>
                          <a:latin typeface="Arial" charset="0"/>
                          <a:cs typeface="Arial" charset="0"/>
                        </a:rPr>
                      </a:br>
                      <a:r>
                        <a:rPr kumimoji="0" lang="en-US" sz="2000" b="1" i="1" u="none" strike="noStrike" cap="none" normalizeH="0" baseline="0" dirty="0" smtClean="0">
                          <a:ln>
                            <a:noFill/>
                          </a:ln>
                          <a:solidFill>
                            <a:srgbClr val="0070C0"/>
                          </a:solidFill>
                          <a:effectLst/>
                          <a:latin typeface="Arial" charset="0"/>
                          <a:cs typeface="Arial" charset="0"/>
                        </a:rPr>
                        <a:t>(the facilities)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0" i="0" u="none" strike="noStrike" cap="none" normalizeH="0" baseline="0" dirty="0" smtClean="0">
                          <a:ln>
                            <a:noFill/>
                          </a:ln>
                          <a:solidFill>
                            <a:schemeClr val="tx1"/>
                          </a:solidFill>
                          <a:effectLst/>
                          <a:latin typeface="Arial" charset="0"/>
                        </a:rPr>
                        <a:t>6.  je ne </a:t>
                      </a:r>
                      <a:r>
                        <a:rPr kumimoji="0" lang="en-GB" sz="2000" b="0" i="0" u="none" strike="noStrike" cap="none" normalizeH="0" baseline="0" dirty="0" err="1" smtClean="0">
                          <a:ln>
                            <a:noFill/>
                          </a:ln>
                          <a:solidFill>
                            <a:schemeClr val="tx1"/>
                          </a:solidFill>
                          <a:effectLst/>
                          <a:latin typeface="Arial" charset="0"/>
                        </a:rPr>
                        <a:t>peux</a:t>
                      </a:r>
                      <a:r>
                        <a:rPr kumimoji="0" lang="en-GB" sz="2000" b="0" i="0" u="none" strike="noStrike" cap="none" normalizeH="0" baseline="0" dirty="0" smtClean="0">
                          <a:ln>
                            <a:noFill/>
                          </a:ln>
                          <a:solidFill>
                            <a:schemeClr val="tx1"/>
                          </a:solidFill>
                          <a:effectLst/>
                          <a:latin typeface="Arial" charset="0"/>
                        </a:rPr>
                        <a:t> pas</a:t>
                      </a:r>
                      <a:br>
                        <a:rPr kumimoji="0" lang="en-GB" sz="2000" b="0" i="0" u="none" strike="noStrike" cap="none" normalizeH="0" baseline="0" dirty="0" smtClean="0">
                          <a:ln>
                            <a:noFill/>
                          </a:ln>
                          <a:solidFill>
                            <a:schemeClr val="tx1"/>
                          </a:solidFill>
                          <a:effectLst/>
                          <a:latin typeface="Arial" charset="0"/>
                        </a:rPr>
                      </a:br>
                      <a:r>
                        <a:rPr kumimoji="0" lang="en-GB" sz="2000" b="1" i="1" u="none" strike="noStrike" cap="none" normalizeH="0" baseline="0" dirty="0" smtClean="0">
                          <a:ln>
                            <a:noFill/>
                          </a:ln>
                          <a:solidFill>
                            <a:srgbClr val="0070C0"/>
                          </a:solidFill>
                          <a:effectLst/>
                          <a:latin typeface="Arial" charset="0"/>
                        </a:rPr>
                        <a:t>(I can’t)</a:t>
                      </a:r>
                      <a:endParaRPr kumimoji="0" lang="en-US" sz="2000" b="1" i="1" u="none" strike="noStrike" cap="none" normalizeH="0" baseline="0" dirty="0" smtClean="0">
                        <a:ln>
                          <a:noFill/>
                        </a:ln>
                        <a:solidFill>
                          <a:srgbClr val="0070C0"/>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0" i="0" u="none" strike="noStrike" cap="none" normalizeH="0" baseline="0" dirty="0" smtClean="0">
                          <a:ln>
                            <a:noFill/>
                          </a:ln>
                          <a:solidFill>
                            <a:schemeClr val="tx1"/>
                          </a:solidFill>
                          <a:effectLst/>
                          <a:latin typeface="Arial" charset="0"/>
                        </a:rPr>
                        <a:t>7.  je </a:t>
                      </a:r>
                      <a:r>
                        <a:rPr kumimoji="0" lang="en-GB" sz="2000" b="0" i="0" u="none" strike="noStrike" cap="none" normalizeH="0" baseline="0" dirty="0" err="1" smtClean="0">
                          <a:ln>
                            <a:noFill/>
                          </a:ln>
                          <a:solidFill>
                            <a:schemeClr val="tx1"/>
                          </a:solidFill>
                          <a:effectLst/>
                          <a:latin typeface="Arial" charset="0"/>
                        </a:rPr>
                        <a:t>voudrais</a:t>
                      </a:r>
                      <a:r>
                        <a:rPr kumimoji="0" lang="en-GB" sz="2000" b="0" i="0" u="none" strike="noStrike" cap="none" normalizeH="0" baseline="0" dirty="0" smtClean="0">
                          <a:ln>
                            <a:noFill/>
                          </a:ln>
                          <a:solidFill>
                            <a:schemeClr val="tx1"/>
                          </a:solidFill>
                          <a:effectLst/>
                          <a:latin typeface="Arial" charset="0"/>
                        </a:rPr>
                        <a:t/>
                      </a:r>
                      <a:br>
                        <a:rPr kumimoji="0" lang="en-GB" sz="2000" b="0" i="0" u="none" strike="noStrike" cap="none" normalizeH="0" baseline="0" dirty="0" smtClean="0">
                          <a:ln>
                            <a:noFill/>
                          </a:ln>
                          <a:solidFill>
                            <a:schemeClr val="tx1"/>
                          </a:solidFill>
                          <a:effectLst/>
                          <a:latin typeface="Arial" charset="0"/>
                        </a:rPr>
                      </a:br>
                      <a:r>
                        <a:rPr kumimoji="0" lang="en-GB" sz="2000" b="1" i="1" u="none" strike="noStrike" cap="none" normalizeH="0" baseline="0" dirty="0" smtClean="0">
                          <a:ln>
                            <a:noFill/>
                          </a:ln>
                          <a:solidFill>
                            <a:srgbClr val="0070C0"/>
                          </a:solidFill>
                          <a:effectLst/>
                          <a:latin typeface="Arial" charset="0"/>
                        </a:rPr>
                        <a:t>(I would like 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0" i="0" u="none" strike="noStrike" cap="none" normalizeH="0" baseline="0" dirty="0" smtClean="0">
                          <a:ln>
                            <a:noFill/>
                          </a:ln>
                          <a:solidFill>
                            <a:schemeClr val="tx1"/>
                          </a:solidFill>
                          <a:effectLst/>
                          <a:latin typeface="Arial" charset="0"/>
                        </a:rPr>
                        <a:t>8.  pas </a:t>
                      </a:r>
                      <a:r>
                        <a:rPr kumimoji="0" lang="en-GB" sz="2000" b="0" i="0" u="none" strike="noStrike" cap="none" normalizeH="0" baseline="0" dirty="0" err="1" smtClean="0">
                          <a:ln>
                            <a:noFill/>
                          </a:ln>
                          <a:solidFill>
                            <a:schemeClr val="tx1"/>
                          </a:solidFill>
                          <a:effectLst/>
                          <a:latin typeface="Arial" charset="0"/>
                        </a:rPr>
                        <a:t>cher</a:t>
                      </a:r>
                      <a:r>
                        <a:rPr kumimoji="0" lang="en-GB" sz="2000" b="0" i="0" u="none" strike="noStrike" cap="none" normalizeH="0" baseline="0" dirty="0" smtClean="0">
                          <a:ln>
                            <a:noFill/>
                          </a:ln>
                          <a:solidFill>
                            <a:schemeClr val="tx1"/>
                          </a:solidFill>
                          <a:effectLst/>
                          <a:latin typeface="Arial" charset="0"/>
                        </a:rPr>
                        <a:t/>
                      </a:r>
                      <a:br>
                        <a:rPr kumimoji="0" lang="en-GB" sz="2000" b="0" i="0" u="none" strike="noStrike" cap="none" normalizeH="0" baseline="0" dirty="0" smtClean="0">
                          <a:ln>
                            <a:noFill/>
                          </a:ln>
                          <a:solidFill>
                            <a:schemeClr val="tx1"/>
                          </a:solidFill>
                          <a:effectLst/>
                          <a:latin typeface="Arial" charset="0"/>
                        </a:rPr>
                      </a:br>
                      <a:r>
                        <a:rPr kumimoji="0" lang="en-GB" sz="2000" b="1" i="1" u="none" strike="noStrike" cap="none" normalizeH="0" baseline="0" dirty="0" smtClean="0">
                          <a:ln>
                            <a:noFill/>
                          </a:ln>
                          <a:solidFill>
                            <a:srgbClr val="0070C0"/>
                          </a:solidFill>
                          <a:effectLst/>
                          <a:latin typeface="Arial" charset="0"/>
                        </a:rPr>
                        <a:t>(cheap)</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0" i="0" u="none" strike="noStrike" cap="none" normalizeH="0" baseline="0" dirty="0" smtClean="0">
                          <a:ln>
                            <a:noFill/>
                          </a:ln>
                          <a:solidFill>
                            <a:schemeClr val="tx1"/>
                          </a:solidFill>
                          <a:effectLst/>
                          <a:latin typeface="Arial" charset="0"/>
                        </a:rPr>
                        <a:t>9. beaucoup de </a:t>
                      </a:r>
                      <a:r>
                        <a:rPr kumimoji="0" lang="en-GB" sz="2000" b="0" i="0" u="none" strike="noStrike" cap="none" normalizeH="0" baseline="0" dirty="0" err="1" smtClean="0">
                          <a:ln>
                            <a:noFill/>
                          </a:ln>
                          <a:solidFill>
                            <a:schemeClr val="tx1"/>
                          </a:solidFill>
                          <a:effectLst/>
                          <a:latin typeface="Arial" charset="0"/>
                        </a:rPr>
                        <a:t>magasins</a:t>
                      </a:r>
                      <a:r>
                        <a:rPr kumimoji="0" lang="en-GB" sz="2000" b="0" i="0" u="none" strike="noStrike" cap="none" normalizeH="0" baseline="0" dirty="0" smtClean="0">
                          <a:ln>
                            <a:noFill/>
                          </a:ln>
                          <a:solidFill>
                            <a:schemeClr val="tx1"/>
                          </a:solidFill>
                          <a:effectLst/>
                          <a:latin typeface="Arial" charset="0"/>
                        </a:rPr>
                        <a:t/>
                      </a:r>
                      <a:br>
                        <a:rPr kumimoji="0" lang="en-GB" sz="2000" b="0" i="0" u="none" strike="noStrike" cap="none" normalizeH="0" baseline="0" dirty="0" smtClean="0">
                          <a:ln>
                            <a:noFill/>
                          </a:ln>
                          <a:solidFill>
                            <a:schemeClr val="tx1"/>
                          </a:solidFill>
                          <a:effectLst/>
                          <a:latin typeface="Arial" charset="0"/>
                        </a:rPr>
                      </a:br>
                      <a:r>
                        <a:rPr kumimoji="0" lang="en-GB" sz="2000" b="1" i="1" u="none" strike="noStrike" cap="none" normalizeH="0" baseline="0" dirty="0" smtClean="0">
                          <a:ln>
                            <a:noFill/>
                          </a:ln>
                          <a:solidFill>
                            <a:srgbClr val="0070C0"/>
                          </a:solidFill>
                          <a:effectLst/>
                          <a:latin typeface="Arial" charset="0"/>
                        </a:rPr>
                        <a:t>(lots of shops)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10. porter</a:t>
                      </a:r>
                      <a:br>
                        <a:rPr kumimoji="0" lang="en-GB" sz="2000" b="0" i="0" u="none" strike="noStrike" cap="none" normalizeH="0" baseline="0" dirty="0" smtClean="0">
                          <a:ln>
                            <a:noFill/>
                          </a:ln>
                          <a:solidFill>
                            <a:schemeClr val="tx1"/>
                          </a:solidFill>
                          <a:effectLst/>
                          <a:latin typeface="Arial" charset="0"/>
                        </a:rPr>
                      </a:br>
                      <a:r>
                        <a:rPr kumimoji="0" lang="en-GB" sz="2000" b="1" i="1" u="none" strike="noStrike" cap="none" normalizeH="0" baseline="0" dirty="0" smtClean="0">
                          <a:ln>
                            <a:noFill/>
                          </a:ln>
                          <a:solidFill>
                            <a:srgbClr val="0070C0"/>
                          </a:solidFill>
                          <a:effectLst/>
                          <a:latin typeface="Arial" charset="0"/>
                        </a:rPr>
                        <a:t>(to wear)</a:t>
                      </a:r>
                      <a:endParaRPr kumimoji="0" lang="en-US" sz="20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0" i="0" u="none" strike="noStrike" cap="none" normalizeH="0" baseline="0" dirty="0" smtClean="0">
                          <a:ln>
                            <a:noFill/>
                          </a:ln>
                          <a:solidFill>
                            <a:schemeClr val="tx1"/>
                          </a:solidFill>
                          <a:effectLst/>
                          <a:latin typeface="Arial" charset="0"/>
                        </a:rPr>
                        <a:t>11. </a:t>
                      </a:r>
                      <a:r>
                        <a:rPr kumimoji="0" lang="en-GB" sz="2000" b="0" i="0" u="none" strike="noStrike" cap="none" normalizeH="0" baseline="0" dirty="0" err="1" smtClean="0">
                          <a:ln>
                            <a:noFill/>
                          </a:ln>
                          <a:solidFill>
                            <a:schemeClr val="tx1"/>
                          </a:solidFill>
                          <a:effectLst/>
                          <a:latin typeface="Arial" charset="0"/>
                        </a:rPr>
                        <a:t>j’ai</a:t>
                      </a:r>
                      <a:r>
                        <a:rPr kumimoji="0" lang="en-GB" sz="2000" b="0" i="0" u="none" strike="noStrike" cap="none" normalizeH="0" baseline="0" dirty="0" smtClean="0">
                          <a:ln>
                            <a:noFill/>
                          </a:ln>
                          <a:solidFill>
                            <a:schemeClr val="tx1"/>
                          </a:solidFill>
                          <a:effectLst/>
                          <a:latin typeface="Arial" charset="0"/>
                        </a:rPr>
                        <a:t> </a:t>
                      </a:r>
                      <a:r>
                        <a:rPr kumimoji="0" lang="en-GB" sz="2000" b="0" i="0" u="none" strike="noStrike" cap="none" normalizeH="0" baseline="0" dirty="0" err="1" smtClean="0">
                          <a:ln>
                            <a:noFill/>
                          </a:ln>
                          <a:solidFill>
                            <a:schemeClr val="tx1"/>
                          </a:solidFill>
                          <a:effectLst/>
                          <a:latin typeface="Arial" charset="0"/>
                        </a:rPr>
                        <a:t>d</a:t>
                      </a:r>
                      <a:r>
                        <a:rPr kumimoji="0" lang="en-GB" sz="2000" b="0" i="0" u="none" strike="noStrike" cap="none" normalizeH="0" baseline="0" dirty="0" err="1" smtClean="0">
                          <a:ln>
                            <a:noFill/>
                          </a:ln>
                          <a:solidFill>
                            <a:schemeClr val="tx1"/>
                          </a:solidFill>
                          <a:effectLst/>
                          <a:latin typeface="Calibri"/>
                          <a:cs typeface="Calibri"/>
                        </a:rPr>
                        <a:t>û</a:t>
                      </a:r>
                      <a:r>
                        <a:rPr kumimoji="0" lang="en-GB" sz="2000" b="0" i="0" u="none" strike="noStrike" cap="none" normalizeH="0" baseline="0" dirty="0" smtClean="0">
                          <a:ln>
                            <a:noFill/>
                          </a:ln>
                          <a:solidFill>
                            <a:schemeClr val="tx1"/>
                          </a:solidFill>
                          <a:effectLst/>
                          <a:latin typeface="Calibri"/>
                          <a:cs typeface="Calibri"/>
                        </a:rPr>
                        <a:t/>
                      </a:r>
                      <a:br>
                        <a:rPr kumimoji="0" lang="en-GB" sz="2000" b="0" i="0" u="none" strike="noStrike" cap="none" normalizeH="0" baseline="0" dirty="0" smtClean="0">
                          <a:ln>
                            <a:noFill/>
                          </a:ln>
                          <a:solidFill>
                            <a:schemeClr val="tx1"/>
                          </a:solidFill>
                          <a:effectLst/>
                          <a:latin typeface="Calibri"/>
                          <a:cs typeface="Calibri"/>
                        </a:rPr>
                      </a:br>
                      <a:r>
                        <a:rPr kumimoji="0" lang="en-GB" sz="2000" b="1" i="1" u="none" strike="noStrike" cap="none" normalizeH="0" baseline="0" dirty="0" smtClean="0">
                          <a:ln>
                            <a:noFill/>
                          </a:ln>
                          <a:solidFill>
                            <a:srgbClr val="0070C0"/>
                          </a:solidFill>
                          <a:effectLst/>
                          <a:latin typeface="Arial" charset="0"/>
                        </a:rPr>
                        <a:t>(I had 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0" i="0" u="none" strike="noStrike" cap="none" normalizeH="0" baseline="0" dirty="0" smtClean="0">
                          <a:ln>
                            <a:noFill/>
                          </a:ln>
                          <a:solidFill>
                            <a:schemeClr val="tx1"/>
                          </a:solidFill>
                          <a:effectLst/>
                          <a:latin typeface="Arial" charset="0"/>
                        </a:rPr>
                        <a:t>12. </a:t>
                      </a:r>
                      <a:r>
                        <a:rPr kumimoji="0" lang="en-GB" sz="2000" b="0" i="0" u="none" strike="noStrike" cap="none" normalizeH="0" baseline="0" dirty="0" err="1" smtClean="0">
                          <a:ln>
                            <a:noFill/>
                          </a:ln>
                          <a:solidFill>
                            <a:schemeClr val="tx1"/>
                          </a:solidFill>
                          <a:effectLst/>
                          <a:latin typeface="Arial" charset="0"/>
                        </a:rPr>
                        <a:t>c’était</a:t>
                      </a:r>
                      <a:r>
                        <a:rPr kumimoji="0" lang="en-GB" sz="2000" b="0" i="0" u="none" strike="noStrike" cap="none" normalizeH="0" baseline="0" dirty="0" smtClean="0">
                          <a:ln>
                            <a:noFill/>
                          </a:ln>
                          <a:solidFill>
                            <a:schemeClr val="tx1"/>
                          </a:solidFill>
                          <a:effectLst/>
                          <a:latin typeface="Arial" charset="0"/>
                        </a:rPr>
                        <a:t/>
                      </a:r>
                      <a:br>
                        <a:rPr kumimoji="0" lang="en-GB" sz="2000" b="0" i="0" u="none" strike="noStrike" cap="none" normalizeH="0" baseline="0" dirty="0" smtClean="0">
                          <a:ln>
                            <a:noFill/>
                          </a:ln>
                          <a:solidFill>
                            <a:schemeClr val="tx1"/>
                          </a:solidFill>
                          <a:effectLst/>
                          <a:latin typeface="Arial" charset="0"/>
                        </a:rPr>
                      </a:br>
                      <a:r>
                        <a:rPr kumimoji="0" lang="en-GB" sz="2000" b="1" i="1" u="none" strike="noStrike" cap="none" normalizeH="0" baseline="0" dirty="0" smtClean="0">
                          <a:ln>
                            <a:noFill/>
                          </a:ln>
                          <a:solidFill>
                            <a:srgbClr val="0070C0"/>
                          </a:solidFill>
                          <a:effectLst/>
                          <a:latin typeface="Arial" charset="0"/>
                        </a:rPr>
                        <a:t>(it was)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0" i="0" u="none" strike="noStrike" cap="none" normalizeH="0" baseline="0" dirty="0" smtClean="0">
                          <a:ln>
                            <a:noFill/>
                          </a:ln>
                          <a:solidFill>
                            <a:schemeClr val="tx1"/>
                          </a:solidFill>
                          <a:effectLst/>
                          <a:latin typeface="Arial" charset="0"/>
                        </a:rPr>
                        <a:t>13. </a:t>
                      </a:r>
                      <a:r>
                        <a:rPr kumimoji="0" lang="en-GB" sz="2000" b="0" i="0" u="none" strike="noStrike" cap="none" normalizeH="0" baseline="0" dirty="0" err="1" smtClean="0">
                          <a:ln>
                            <a:noFill/>
                          </a:ln>
                          <a:solidFill>
                            <a:schemeClr val="tx1"/>
                          </a:solidFill>
                          <a:effectLst/>
                          <a:latin typeface="Arial" charset="0"/>
                        </a:rPr>
                        <a:t>fatigué</a:t>
                      </a:r>
                      <a:r>
                        <a:rPr kumimoji="0" lang="en-GB" sz="2000" b="0" i="0" u="none" strike="noStrike" cap="none" normalizeH="0" baseline="0" dirty="0" smtClean="0">
                          <a:ln>
                            <a:noFill/>
                          </a:ln>
                          <a:solidFill>
                            <a:schemeClr val="tx1"/>
                          </a:solidFill>
                          <a:effectLst/>
                          <a:latin typeface="Arial" charset="0"/>
                        </a:rPr>
                        <a:t>(e)</a:t>
                      </a:r>
                      <a:br>
                        <a:rPr kumimoji="0" lang="en-GB" sz="2000" b="0" i="0" u="none" strike="noStrike" cap="none" normalizeH="0" baseline="0" dirty="0" smtClean="0">
                          <a:ln>
                            <a:noFill/>
                          </a:ln>
                          <a:solidFill>
                            <a:schemeClr val="tx1"/>
                          </a:solidFill>
                          <a:effectLst/>
                          <a:latin typeface="Arial" charset="0"/>
                        </a:rPr>
                      </a:br>
                      <a:r>
                        <a:rPr kumimoji="0" lang="en-GB" sz="2000" b="1" i="1" u="none" strike="noStrike" cap="none" normalizeH="0" baseline="0" dirty="0" smtClean="0">
                          <a:ln>
                            <a:noFill/>
                          </a:ln>
                          <a:solidFill>
                            <a:srgbClr val="0070C0"/>
                          </a:solidFill>
                          <a:effectLst/>
                          <a:latin typeface="Arial" charset="0"/>
                        </a:rPr>
                        <a:t>(tired)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0" i="0" u="none" strike="noStrike" cap="none" normalizeH="0" baseline="0" dirty="0" smtClean="0">
                          <a:ln>
                            <a:noFill/>
                          </a:ln>
                          <a:solidFill>
                            <a:schemeClr val="tx1"/>
                          </a:solidFill>
                          <a:effectLst/>
                          <a:latin typeface="Arial" charset="0"/>
                        </a:rPr>
                        <a:t>14. </a:t>
                      </a:r>
                      <a:r>
                        <a:rPr kumimoji="0" lang="en-GB" sz="2000" b="0" i="0" u="none" strike="noStrike" cap="none" normalizeH="0" baseline="0" dirty="0" err="1" smtClean="0">
                          <a:ln>
                            <a:noFill/>
                          </a:ln>
                          <a:solidFill>
                            <a:schemeClr val="tx1"/>
                          </a:solidFill>
                          <a:effectLst/>
                          <a:latin typeface="Arial" charset="0"/>
                        </a:rPr>
                        <a:t>confortable</a:t>
                      </a:r>
                      <a:r>
                        <a:rPr kumimoji="0" lang="en-GB" sz="2000" b="0" i="0" u="none" strike="noStrike" cap="none" normalizeH="0" baseline="0" dirty="0" smtClean="0">
                          <a:ln>
                            <a:noFill/>
                          </a:ln>
                          <a:solidFill>
                            <a:schemeClr val="tx1"/>
                          </a:solidFill>
                          <a:effectLst/>
                          <a:latin typeface="Arial" charset="0"/>
                        </a:rPr>
                        <a:t/>
                      </a:r>
                      <a:br>
                        <a:rPr kumimoji="0" lang="en-GB" sz="2000" b="0" i="0" u="none" strike="noStrike" cap="none" normalizeH="0" baseline="0" dirty="0" smtClean="0">
                          <a:ln>
                            <a:noFill/>
                          </a:ln>
                          <a:solidFill>
                            <a:schemeClr val="tx1"/>
                          </a:solidFill>
                          <a:effectLst/>
                          <a:latin typeface="Arial" charset="0"/>
                        </a:rPr>
                      </a:br>
                      <a:r>
                        <a:rPr kumimoji="0" lang="en-GB" sz="2000" b="1" i="1" u="none" strike="noStrike" cap="none" normalizeH="0" baseline="0" dirty="0" smtClean="0">
                          <a:ln>
                            <a:noFill/>
                          </a:ln>
                          <a:solidFill>
                            <a:srgbClr val="0070C0"/>
                          </a:solidFill>
                          <a:effectLst/>
                          <a:latin typeface="Arial" charset="0"/>
                        </a:rPr>
                        <a:t>(comfortable)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0" i="0" u="none" strike="noStrike" cap="none" normalizeH="0" baseline="0" dirty="0" smtClean="0">
                          <a:ln>
                            <a:noFill/>
                          </a:ln>
                          <a:solidFill>
                            <a:schemeClr val="tx1"/>
                          </a:solidFill>
                          <a:effectLst/>
                          <a:latin typeface="Arial" charset="0"/>
                        </a:rPr>
                        <a:t>15. </a:t>
                      </a:r>
                      <a:r>
                        <a:rPr kumimoji="0" lang="en-US" sz="2000" b="0" i="0" u="none" strike="noStrike" cap="none" normalizeH="0" baseline="0" dirty="0" err="1" smtClean="0">
                          <a:ln>
                            <a:noFill/>
                          </a:ln>
                          <a:solidFill>
                            <a:schemeClr val="tx1"/>
                          </a:solidFill>
                          <a:effectLst/>
                          <a:latin typeface="Arial" charset="0"/>
                          <a:cs typeface="Arial" charset="0"/>
                        </a:rPr>
                        <a:t>j’ai</a:t>
                      </a:r>
                      <a:r>
                        <a:rPr kumimoji="0" lang="en-US" sz="2000" b="0" i="0" u="none" strike="noStrike" cap="none" normalizeH="0" baseline="0" dirty="0" smtClean="0">
                          <a:ln>
                            <a:noFill/>
                          </a:ln>
                          <a:solidFill>
                            <a:schemeClr val="tx1"/>
                          </a:solidFill>
                          <a:effectLst/>
                          <a:latin typeface="Arial" charset="0"/>
                          <a:cs typeface="Arial" charset="0"/>
                        </a:rPr>
                        <a:t> </a:t>
                      </a:r>
                      <a:r>
                        <a:rPr kumimoji="0" lang="en-US" sz="2000" b="0" i="0" u="none" strike="noStrike" cap="none" normalizeH="0" baseline="0" dirty="0" err="1" smtClean="0">
                          <a:ln>
                            <a:noFill/>
                          </a:ln>
                          <a:solidFill>
                            <a:schemeClr val="tx1"/>
                          </a:solidFill>
                          <a:effectLst/>
                          <a:latin typeface="Arial" charset="0"/>
                          <a:cs typeface="Arial" charset="0"/>
                        </a:rPr>
                        <a:t>acheté</a:t>
                      </a:r>
                      <a:r>
                        <a:rPr kumimoji="0" lang="en-US" sz="2000" b="0" i="0" u="none" strike="noStrike" cap="none" normalizeH="0" baseline="0" dirty="0" smtClean="0">
                          <a:ln>
                            <a:noFill/>
                          </a:ln>
                          <a:solidFill>
                            <a:schemeClr val="tx1"/>
                          </a:solidFill>
                          <a:effectLst/>
                          <a:latin typeface="Arial" charset="0"/>
                          <a:cs typeface="Arial" charset="0"/>
                        </a:rPr>
                        <a:t/>
                      </a:r>
                      <a:br>
                        <a:rPr kumimoji="0" lang="en-US" sz="2000" b="0" i="0" u="none" strike="noStrike" cap="none" normalizeH="0" baseline="0" dirty="0" smtClean="0">
                          <a:ln>
                            <a:noFill/>
                          </a:ln>
                          <a:solidFill>
                            <a:schemeClr val="tx1"/>
                          </a:solidFill>
                          <a:effectLst/>
                          <a:latin typeface="Arial" charset="0"/>
                          <a:cs typeface="Arial" charset="0"/>
                        </a:rPr>
                      </a:br>
                      <a:r>
                        <a:rPr kumimoji="0" lang="en-US" sz="2000" b="1" i="1" u="none" strike="noStrike" cap="none" normalizeH="0" baseline="0" dirty="0" smtClean="0">
                          <a:ln>
                            <a:noFill/>
                          </a:ln>
                          <a:solidFill>
                            <a:srgbClr val="0070C0"/>
                          </a:solidFill>
                          <a:effectLst/>
                          <a:latin typeface="Arial" charset="0"/>
                          <a:cs typeface="Arial" charset="0"/>
                        </a:rPr>
                        <a:t>(I bought)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0" i="0" u="none" strike="noStrike" cap="none" normalizeH="0" baseline="0" dirty="0" smtClean="0">
                          <a:ln>
                            <a:noFill/>
                          </a:ln>
                          <a:solidFill>
                            <a:schemeClr val="tx1"/>
                          </a:solidFill>
                          <a:effectLst/>
                          <a:latin typeface="Arial" charset="0"/>
                        </a:rPr>
                        <a:t>16. </a:t>
                      </a:r>
                      <a:r>
                        <a:rPr kumimoji="0" lang="en-GB" sz="2000" b="0" i="0" u="none" strike="noStrike" cap="none" normalizeH="0" baseline="0" dirty="0" err="1" smtClean="0">
                          <a:ln>
                            <a:noFill/>
                          </a:ln>
                          <a:solidFill>
                            <a:schemeClr val="tx1"/>
                          </a:solidFill>
                          <a:effectLst/>
                          <a:latin typeface="Arial" charset="0"/>
                        </a:rPr>
                        <a:t>vingt</a:t>
                      </a:r>
                      <a:r>
                        <a:rPr kumimoji="0" lang="en-GB" sz="2000" b="0" i="0" u="none" strike="noStrike" cap="none" normalizeH="0" baseline="0" dirty="0" smtClean="0">
                          <a:ln>
                            <a:noFill/>
                          </a:ln>
                          <a:solidFill>
                            <a:schemeClr val="tx1"/>
                          </a:solidFill>
                          <a:effectLst/>
                          <a:latin typeface="Arial" charset="0"/>
                        </a:rPr>
                        <a:t/>
                      </a:r>
                      <a:br>
                        <a:rPr kumimoji="0" lang="en-GB" sz="2000" b="0" i="0" u="none" strike="noStrike" cap="none" normalizeH="0" baseline="0" dirty="0" smtClean="0">
                          <a:ln>
                            <a:noFill/>
                          </a:ln>
                          <a:solidFill>
                            <a:schemeClr val="tx1"/>
                          </a:solidFill>
                          <a:effectLst/>
                          <a:latin typeface="Arial" charset="0"/>
                        </a:rPr>
                      </a:br>
                      <a:r>
                        <a:rPr kumimoji="0" lang="en-GB" sz="2000" b="1" i="1" u="none" strike="noStrike" cap="none" normalizeH="0" baseline="0" dirty="0" smtClean="0">
                          <a:ln>
                            <a:noFill/>
                          </a:ln>
                          <a:solidFill>
                            <a:srgbClr val="0070C0"/>
                          </a:solidFill>
                          <a:effectLst/>
                          <a:latin typeface="Arial" charset="0"/>
                        </a:rPr>
                        <a:t>(twenty)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031248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750" y="404664"/>
            <a:ext cx="2857500" cy="2209800"/>
          </a:xfrm>
          <a:prstGeom prst="rect">
            <a:avLst/>
          </a:prstGeom>
        </p:spPr>
      </p:pic>
      <p:sp>
        <p:nvSpPr>
          <p:cNvPr id="5" name="Title 4"/>
          <p:cNvSpPr>
            <a:spLocks noGrp="1"/>
          </p:cNvSpPr>
          <p:nvPr>
            <p:ph type="title"/>
          </p:nvPr>
        </p:nvSpPr>
        <p:spPr/>
        <p:txBody>
          <a:bodyPr/>
          <a:lstStyle/>
          <a:p>
            <a:pPr algn="l"/>
            <a:r>
              <a:rPr lang="en-GB" dirty="0" smtClean="0"/>
              <a:t>Speed-dating</a:t>
            </a:r>
            <a:endParaRPr lang="fr-FR" dirty="0"/>
          </a:p>
        </p:txBody>
      </p:sp>
      <p:sp>
        <p:nvSpPr>
          <p:cNvPr id="6" name="Content Placeholder 5"/>
          <p:cNvSpPr>
            <a:spLocks noGrp="1"/>
          </p:cNvSpPr>
          <p:nvPr>
            <p:ph idx="1"/>
          </p:nvPr>
        </p:nvSpPr>
        <p:spPr>
          <a:xfrm>
            <a:off x="395536" y="2071389"/>
            <a:ext cx="8229600" cy="4525963"/>
          </a:xfrm>
        </p:spPr>
        <p:txBody>
          <a:bodyPr>
            <a:normAutofit fontScale="77500" lnSpcReduction="20000"/>
          </a:bodyPr>
          <a:lstStyle/>
          <a:p>
            <a:r>
              <a:rPr lang="en-GB" dirty="0" smtClean="0"/>
              <a:t>Groups of 8 in 4 x pairs</a:t>
            </a:r>
          </a:p>
          <a:p>
            <a:r>
              <a:rPr lang="en-GB" dirty="0" smtClean="0"/>
              <a:t>In pair, one faces the screen, one has back to it</a:t>
            </a:r>
          </a:p>
          <a:p>
            <a:r>
              <a:rPr lang="en-GB" dirty="0" smtClean="0"/>
              <a:t>The one facing is the tester and asks each phrase in English</a:t>
            </a:r>
          </a:p>
          <a:p>
            <a:r>
              <a:rPr lang="en-GB" dirty="0" smtClean="0"/>
              <a:t>Other person responds with French (Spanish) equivalent</a:t>
            </a:r>
          </a:p>
          <a:p>
            <a:r>
              <a:rPr lang="en-GB" dirty="0" smtClean="0"/>
              <a:t>Tester gives feedback – if incorrect, s/he reads clearly the correct answer from the screen</a:t>
            </a:r>
          </a:p>
          <a:p>
            <a:r>
              <a:rPr lang="en-GB" dirty="0" smtClean="0"/>
              <a:t>At the end of the round, tester gives the person his/her sheet showing ticks/crosses</a:t>
            </a:r>
          </a:p>
          <a:p>
            <a:r>
              <a:rPr lang="en-GB" dirty="0" smtClean="0"/>
              <a:t>Move on to next tester and repeat – try to improve score each time</a:t>
            </a:r>
          </a:p>
          <a:p>
            <a:r>
              <a:rPr lang="en-GB" dirty="0" smtClean="0"/>
              <a:t>After 4 rounds, swap over – the testers should have learnt too, so that they only need 1 or 2 rounds maximum</a:t>
            </a:r>
            <a:endParaRPr lang="fr-FR" dirty="0"/>
          </a:p>
        </p:txBody>
      </p:sp>
    </p:spTree>
    <p:extLst>
      <p:ext uri="{BB962C8B-B14F-4D97-AF65-F5344CB8AC3E}">
        <p14:creationId xmlns:p14="http://schemas.microsoft.com/office/powerpoint/2010/main" val="19379462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5373" y="164757"/>
            <a:ext cx="3056238" cy="766119"/>
          </a:xfrm>
          <a:prstGeom prst="rect">
            <a:avLst/>
          </a:prstGeom>
          <a:noFill/>
        </p:spPr>
        <p:txBody>
          <a:bodyPr wrap="square" rtlCol="0">
            <a:spAutoFit/>
          </a:bodyPr>
          <a:lstStyle/>
          <a:p>
            <a:endParaRPr lang="en-GB" dirty="0">
              <a:solidFill>
                <a:prstClr val="black"/>
              </a:solidFill>
            </a:endParaRPr>
          </a:p>
        </p:txBody>
      </p:sp>
      <p:sp>
        <p:nvSpPr>
          <p:cNvPr id="3" name="Title 1"/>
          <p:cNvSpPr txBox="1">
            <a:spLocks/>
          </p:cNvSpPr>
          <p:nvPr/>
        </p:nvSpPr>
        <p:spPr>
          <a:xfrm>
            <a:off x="211136" y="581421"/>
            <a:ext cx="8841260" cy="803714"/>
          </a:xfrm>
          <a:prstGeom prst="rect">
            <a:avLst/>
          </a:prstGeom>
          <a:solidFill>
            <a:srgbClr val="FFC000"/>
          </a:solidFill>
          <a:ln>
            <a:solidFill>
              <a:schemeClr val="tx1"/>
            </a:solid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dirty="0" smtClean="0">
                <a:solidFill>
                  <a:prstClr val="black"/>
                </a:solidFill>
              </a:rPr>
              <a:t>-</a:t>
            </a:r>
            <a:r>
              <a:rPr lang="en-GB" sz="3200" b="1" dirty="0" smtClean="0">
                <a:solidFill>
                  <a:prstClr val="black"/>
                </a:solidFill>
              </a:rPr>
              <a:t>id</a:t>
            </a:r>
            <a:r>
              <a:rPr lang="en-GB" sz="3200" dirty="0" smtClean="0">
                <a:solidFill>
                  <a:prstClr val="black"/>
                </a:solidFill>
              </a:rPr>
              <a:t> at the end of the word often changes to -</a:t>
            </a:r>
            <a:r>
              <a:rPr lang="en-GB" sz="3200" b="1" dirty="0" err="1" smtClean="0">
                <a:solidFill>
                  <a:prstClr val="black"/>
                </a:solidFill>
              </a:rPr>
              <a:t>ido</a:t>
            </a:r>
            <a:endParaRPr lang="en-GB" sz="3200" b="1" dirty="0">
              <a:solidFill>
                <a:prstClr val="black"/>
              </a:solidFill>
            </a:endParaRPr>
          </a:p>
        </p:txBody>
      </p:sp>
      <p:sp>
        <p:nvSpPr>
          <p:cNvPr id="4" name="Rounded Rectangle 3"/>
          <p:cNvSpPr/>
          <p:nvPr/>
        </p:nvSpPr>
        <p:spPr>
          <a:xfrm>
            <a:off x="388856" y="1689876"/>
            <a:ext cx="3065073" cy="12031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prstClr val="white"/>
                </a:solidFill>
              </a:rPr>
              <a:t>The boy is tim</a:t>
            </a:r>
            <a:r>
              <a:rPr lang="en-GB" sz="3200" b="1" dirty="0">
                <a:solidFill>
                  <a:srgbClr val="7030A0"/>
                </a:solidFill>
              </a:rPr>
              <a:t>id</a:t>
            </a:r>
          </a:p>
        </p:txBody>
      </p:sp>
      <p:sp>
        <p:nvSpPr>
          <p:cNvPr id="5" name="Rounded Rectangle 4"/>
          <p:cNvSpPr/>
          <p:nvPr/>
        </p:nvSpPr>
        <p:spPr>
          <a:xfrm>
            <a:off x="5553713" y="1689876"/>
            <a:ext cx="3194872" cy="12031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prstClr val="white"/>
                </a:solidFill>
              </a:rPr>
              <a:t>El </a:t>
            </a:r>
            <a:r>
              <a:rPr lang="en-GB" sz="2400" dirty="0" err="1">
                <a:solidFill>
                  <a:prstClr val="white"/>
                </a:solidFill>
              </a:rPr>
              <a:t>chico</a:t>
            </a:r>
            <a:r>
              <a:rPr lang="en-GB" sz="2400" dirty="0">
                <a:solidFill>
                  <a:prstClr val="white"/>
                </a:solidFill>
              </a:rPr>
              <a:t> </a:t>
            </a:r>
            <a:r>
              <a:rPr lang="en-GB" sz="2400" dirty="0" err="1">
                <a:solidFill>
                  <a:prstClr val="white"/>
                </a:solidFill>
              </a:rPr>
              <a:t>es</a:t>
            </a:r>
            <a:r>
              <a:rPr lang="en-GB" sz="2400" dirty="0">
                <a:solidFill>
                  <a:prstClr val="white"/>
                </a:solidFill>
              </a:rPr>
              <a:t> </a:t>
            </a:r>
            <a:r>
              <a:rPr lang="en-GB" sz="2400" dirty="0" err="1">
                <a:solidFill>
                  <a:prstClr val="white"/>
                </a:solidFill>
              </a:rPr>
              <a:t>tím</a:t>
            </a:r>
            <a:r>
              <a:rPr lang="en-GB" sz="3200" b="1" dirty="0" err="1">
                <a:solidFill>
                  <a:srgbClr val="7030A0"/>
                </a:solidFill>
              </a:rPr>
              <a:t>ido</a:t>
            </a:r>
            <a:endParaRPr lang="en-GB" sz="3200" b="1" dirty="0">
              <a:solidFill>
                <a:srgbClr val="7030A0"/>
              </a:solidFill>
            </a:endParaRPr>
          </a:p>
        </p:txBody>
      </p:sp>
      <p:sp>
        <p:nvSpPr>
          <p:cNvPr id="7" name="Right Arrow 6"/>
          <p:cNvSpPr/>
          <p:nvPr/>
        </p:nvSpPr>
        <p:spPr>
          <a:xfrm>
            <a:off x="3979309" y="1599424"/>
            <a:ext cx="1049024" cy="544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ounded Rectangle 7"/>
          <p:cNvSpPr/>
          <p:nvPr/>
        </p:nvSpPr>
        <p:spPr>
          <a:xfrm>
            <a:off x="155922" y="3155709"/>
            <a:ext cx="3543301" cy="3409822"/>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prstClr val="white"/>
                </a:solidFill>
              </a:rPr>
              <a:t>Can you translate the following sentences?</a:t>
            </a:r>
          </a:p>
          <a:p>
            <a:pPr algn="ctr"/>
            <a:endParaRPr lang="en-GB" sz="2800" dirty="0">
              <a:solidFill>
                <a:prstClr val="white"/>
              </a:solidFill>
            </a:endParaRPr>
          </a:p>
          <a:p>
            <a:r>
              <a:rPr lang="en-GB" sz="2800" dirty="0">
                <a:solidFill>
                  <a:prstClr val="white"/>
                </a:solidFill>
              </a:rPr>
              <a:t>1. El </a:t>
            </a:r>
            <a:r>
              <a:rPr lang="en-GB" sz="2800" dirty="0" err="1">
                <a:solidFill>
                  <a:prstClr val="white"/>
                </a:solidFill>
              </a:rPr>
              <a:t>á</a:t>
            </a:r>
            <a:r>
              <a:rPr lang="en-GB" sz="2800" dirty="0" err="1">
                <a:solidFill>
                  <a:prstClr val="white"/>
                </a:solidFill>
              </a:rPr>
              <a:t>cido</a:t>
            </a:r>
            <a:r>
              <a:rPr lang="en-GB" sz="2800" dirty="0">
                <a:solidFill>
                  <a:prstClr val="white"/>
                </a:solidFill>
              </a:rPr>
              <a:t> </a:t>
            </a:r>
            <a:r>
              <a:rPr lang="en-GB" sz="2800" dirty="0" err="1">
                <a:solidFill>
                  <a:prstClr val="white"/>
                </a:solidFill>
              </a:rPr>
              <a:t>es</a:t>
            </a:r>
            <a:r>
              <a:rPr lang="en-GB" sz="2800" dirty="0">
                <a:solidFill>
                  <a:prstClr val="white"/>
                </a:solidFill>
              </a:rPr>
              <a:t> </a:t>
            </a:r>
            <a:r>
              <a:rPr lang="en-GB" sz="2800" dirty="0" err="1">
                <a:solidFill>
                  <a:prstClr val="white"/>
                </a:solidFill>
              </a:rPr>
              <a:t>rojo</a:t>
            </a:r>
            <a:r>
              <a:rPr lang="en-GB" sz="2800" dirty="0">
                <a:solidFill>
                  <a:prstClr val="white"/>
                </a:solidFill>
              </a:rPr>
              <a:t>.</a:t>
            </a:r>
          </a:p>
          <a:p>
            <a:r>
              <a:rPr lang="en-GB" sz="2800" dirty="0">
                <a:solidFill>
                  <a:prstClr val="white"/>
                </a:solidFill>
              </a:rPr>
              <a:t>2. The acid is a liquid.</a:t>
            </a:r>
          </a:p>
          <a:p>
            <a:pPr algn="ctr"/>
            <a:endParaRPr lang="en-GB" sz="2800" dirty="0">
              <a:solidFill>
                <a:prstClr val="white"/>
              </a:solidFill>
            </a:endParaRPr>
          </a:p>
        </p:txBody>
      </p:sp>
      <p:sp>
        <p:nvSpPr>
          <p:cNvPr id="9" name="Rounded Rectangle 8"/>
          <p:cNvSpPr/>
          <p:nvPr/>
        </p:nvSpPr>
        <p:spPr>
          <a:xfrm>
            <a:off x="3829567" y="3197775"/>
            <a:ext cx="5124964" cy="3367756"/>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7030A0"/>
                </a:solidFill>
              </a:rPr>
              <a:t>What would the following words be in Spanish?</a:t>
            </a:r>
          </a:p>
          <a:p>
            <a:pPr algn="ctr"/>
            <a:r>
              <a:rPr lang="en-GB" sz="2400" dirty="0">
                <a:solidFill>
                  <a:srgbClr val="7030A0"/>
                </a:solidFill>
              </a:rPr>
              <a:t>solid</a:t>
            </a:r>
          </a:p>
          <a:p>
            <a:pPr algn="ctr"/>
            <a:r>
              <a:rPr lang="en-GB" sz="2400" dirty="0">
                <a:solidFill>
                  <a:srgbClr val="7030A0"/>
                </a:solidFill>
              </a:rPr>
              <a:t>rapid</a:t>
            </a:r>
          </a:p>
          <a:p>
            <a:pPr algn="ctr"/>
            <a:r>
              <a:rPr lang="en-GB" sz="2400" dirty="0">
                <a:solidFill>
                  <a:srgbClr val="7030A0"/>
                </a:solidFill>
              </a:rPr>
              <a:t>vivid</a:t>
            </a:r>
            <a:endParaRPr lang="en-GB" sz="2400" dirty="0">
              <a:solidFill>
                <a:srgbClr val="7030A0"/>
              </a:solidFill>
            </a:endParaRPr>
          </a:p>
          <a:p>
            <a:pPr algn="ctr"/>
            <a:r>
              <a:rPr lang="en-GB" sz="2400" dirty="0">
                <a:solidFill>
                  <a:srgbClr val="7030A0"/>
                </a:solidFill>
              </a:rPr>
              <a:t>Can you write a sentence in English using each and translate it into Spanish? </a:t>
            </a:r>
          </a:p>
        </p:txBody>
      </p:sp>
      <p:sp>
        <p:nvSpPr>
          <p:cNvPr id="2" name="TextBox 1"/>
          <p:cNvSpPr txBox="1"/>
          <p:nvPr/>
        </p:nvSpPr>
        <p:spPr>
          <a:xfrm>
            <a:off x="3921820" y="3762047"/>
            <a:ext cx="1641037" cy="1477328"/>
          </a:xfrm>
          <a:prstGeom prst="rect">
            <a:avLst/>
          </a:prstGeom>
          <a:solidFill>
            <a:srgbClr val="FFC000"/>
          </a:solidFill>
        </p:spPr>
        <p:txBody>
          <a:bodyPr wrap="square" rtlCol="0">
            <a:spAutoFit/>
          </a:bodyPr>
          <a:lstStyle/>
          <a:p>
            <a:r>
              <a:rPr lang="en-GB" dirty="0">
                <a:solidFill>
                  <a:prstClr val="black"/>
                </a:solidFill>
              </a:rPr>
              <a:t>Notice that you also add a </a:t>
            </a:r>
            <a:r>
              <a:rPr lang="en-GB" b="1" u="sng" dirty="0">
                <a:solidFill>
                  <a:prstClr val="black"/>
                </a:solidFill>
              </a:rPr>
              <a:t>tilde</a:t>
            </a:r>
            <a:r>
              <a:rPr lang="en-GB" dirty="0">
                <a:solidFill>
                  <a:prstClr val="black"/>
                </a:solidFill>
              </a:rPr>
              <a:t> (accent) on the first vowel i.e. </a:t>
            </a:r>
            <a:r>
              <a:rPr lang="en-GB" dirty="0" err="1">
                <a:solidFill>
                  <a:prstClr val="black"/>
                </a:solidFill>
              </a:rPr>
              <a:t>t</a:t>
            </a:r>
            <a:r>
              <a:rPr lang="en-GB" b="1" u="sng" dirty="0" err="1">
                <a:solidFill>
                  <a:prstClr val="black"/>
                </a:solidFill>
              </a:rPr>
              <a:t>í</a:t>
            </a:r>
            <a:r>
              <a:rPr lang="en-GB" dirty="0" err="1">
                <a:solidFill>
                  <a:prstClr val="black"/>
                </a:solidFill>
              </a:rPr>
              <a:t>mido</a:t>
            </a:r>
            <a:endParaRPr lang="en-GB" dirty="0">
              <a:solidFill>
                <a:prstClr val="black"/>
              </a:solidFill>
            </a:endParaRPr>
          </a:p>
        </p:txBody>
      </p:sp>
      <p:sp>
        <p:nvSpPr>
          <p:cNvPr id="11" name="Oval 10"/>
          <p:cNvSpPr/>
          <p:nvPr/>
        </p:nvSpPr>
        <p:spPr>
          <a:xfrm>
            <a:off x="87341" y="36576"/>
            <a:ext cx="493302" cy="4838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4000" b="1" dirty="0">
                <a:solidFill>
                  <a:prstClr val="black"/>
                </a:solidFill>
              </a:rPr>
              <a:t>1</a:t>
            </a:r>
            <a:endParaRPr lang="en-GB" sz="4000" b="1" dirty="0">
              <a:solidFill>
                <a:prstClr val="black"/>
              </a:solidFill>
            </a:endParaRPr>
          </a:p>
        </p:txBody>
      </p:sp>
      <p:sp>
        <p:nvSpPr>
          <p:cNvPr id="12" name="TextBox 11"/>
          <p:cNvSpPr txBox="1"/>
          <p:nvPr/>
        </p:nvSpPr>
        <p:spPr>
          <a:xfrm>
            <a:off x="624880" y="-46486"/>
            <a:ext cx="7902971" cy="646331"/>
          </a:xfrm>
          <a:prstGeom prst="rect">
            <a:avLst/>
          </a:prstGeom>
          <a:noFill/>
        </p:spPr>
        <p:txBody>
          <a:bodyPr wrap="square" rtlCol="0">
            <a:spAutoFit/>
          </a:bodyPr>
          <a:lstStyle/>
          <a:p>
            <a:pPr algn="ctr"/>
            <a:r>
              <a:rPr lang="en-GB" sz="3600" dirty="0">
                <a:solidFill>
                  <a:prstClr val="black"/>
                </a:solidFill>
              </a:rPr>
              <a:t>English </a:t>
            </a:r>
            <a:r>
              <a:rPr lang="en-GB" sz="3600" dirty="0">
                <a:solidFill>
                  <a:prstClr val="black"/>
                </a:solidFill>
                <a:sym typeface="Wingdings" panose="05000000000000000000" pitchFamily="2" charset="2"/>
              </a:rPr>
              <a:t> Spanish  English</a:t>
            </a:r>
            <a:endParaRPr lang="en-GB" sz="3600" dirty="0">
              <a:solidFill>
                <a:prstClr val="black"/>
              </a:solidFill>
            </a:endParaRPr>
          </a:p>
        </p:txBody>
      </p:sp>
      <p:pic>
        <p:nvPicPr>
          <p:cNvPr id="1026" name="Picture 2" descr="Image result for tím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2699" y="1925439"/>
            <a:ext cx="998429" cy="1309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6984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1471"/>
            <a:ext cx="7886700" cy="933322"/>
          </a:xfrm>
          <a:solidFill>
            <a:srgbClr val="FFC000"/>
          </a:solidFill>
        </p:spPr>
        <p:txBody>
          <a:bodyPr/>
          <a:lstStyle/>
          <a:p>
            <a:r>
              <a:rPr lang="en-GB" dirty="0" smtClean="0"/>
              <a:t>ANSWERS</a:t>
            </a:r>
            <a:endParaRPr lang="en-GB" dirty="0"/>
          </a:p>
        </p:txBody>
      </p:sp>
      <p:sp>
        <p:nvSpPr>
          <p:cNvPr id="3" name="Content Placeholder 2"/>
          <p:cNvSpPr>
            <a:spLocks noGrp="1"/>
          </p:cNvSpPr>
          <p:nvPr>
            <p:ph sz="half" idx="1"/>
          </p:nvPr>
        </p:nvSpPr>
        <p:spPr>
          <a:xfrm>
            <a:off x="610362" y="2319401"/>
            <a:ext cx="3886200" cy="4351338"/>
          </a:xfrm>
        </p:spPr>
        <p:txBody>
          <a:bodyPr/>
          <a:lstStyle/>
          <a:p>
            <a:pPr marL="514350" indent="-514350">
              <a:buFont typeface="+mj-lt"/>
              <a:buAutoNum type="arabicPeriod"/>
            </a:pPr>
            <a:r>
              <a:rPr lang="en-GB" dirty="0" smtClean="0"/>
              <a:t>El </a:t>
            </a:r>
            <a:r>
              <a:rPr lang="en-GB" dirty="0" err="1"/>
              <a:t>ácido</a:t>
            </a:r>
            <a:r>
              <a:rPr lang="en-GB" dirty="0"/>
              <a:t> </a:t>
            </a:r>
            <a:r>
              <a:rPr lang="en-GB" dirty="0" err="1"/>
              <a:t>es</a:t>
            </a:r>
            <a:r>
              <a:rPr lang="en-GB" dirty="0"/>
              <a:t> </a:t>
            </a:r>
            <a:r>
              <a:rPr lang="en-GB" dirty="0" err="1"/>
              <a:t>rojo</a:t>
            </a:r>
            <a:r>
              <a:rPr lang="en-GB" dirty="0" smtClean="0"/>
              <a:t>.</a:t>
            </a:r>
          </a:p>
          <a:p>
            <a:pPr marL="514350" indent="-514350">
              <a:buFont typeface="+mj-lt"/>
              <a:buAutoNum type="arabicPeriod"/>
            </a:pPr>
            <a:r>
              <a:rPr lang="en-GB" dirty="0" smtClean="0"/>
              <a:t>The acid is a liquid.</a:t>
            </a:r>
          </a:p>
          <a:p>
            <a:pPr marL="514350" indent="-514350">
              <a:buFont typeface="+mj-lt"/>
              <a:buAutoNum type="arabicPeriod"/>
            </a:pPr>
            <a:r>
              <a:rPr lang="en-GB" dirty="0" smtClean="0"/>
              <a:t>solid</a:t>
            </a:r>
          </a:p>
          <a:p>
            <a:pPr marL="514350" indent="-514350">
              <a:buFont typeface="+mj-lt"/>
              <a:buAutoNum type="arabicPeriod"/>
            </a:pPr>
            <a:r>
              <a:rPr lang="en-GB" dirty="0" smtClean="0"/>
              <a:t>rapid</a:t>
            </a:r>
          </a:p>
          <a:p>
            <a:pPr marL="514350" indent="-514350">
              <a:buFont typeface="+mj-lt"/>
              <a:buAutoNum type="arabicPeriod"/>
            </a:pPr>
            <a:r>
              <a:rPr lang="en-GB" dirty="0" smtClean="0"/>
              <a:t>vivid</a:t>
            </a:r>
            <a:endParaRPr lang="en-GB" dirty="0"/>
          </a:p>
          <a:p>
            <a:endParaRPr lang="en-GB" dirty="0"/>
          </a:p>
        </p:txBody>
      </p:sp>
      <p:sp>
        <p:nvSpPr>
          <p:cNvPr id="4" name="Content Placeholder 3"/>
          <p:cNvSpPr>
            <a:spLocks noGrp="1"/>
          </p:cNvSpPr>
          <p:nvPr>
            <p:ph sz="half" idx="2"/>
          </p:nvPr>
        </p:nvSpPr>
        <p:spPr>
          <a:xfrm>
            <a:off x="4629150" y="2319401"/>
            <a:ext cx="3886200" cy="4351338"/>
          </a:xfrm>
        </p:spPr>
        <p:txBody>
          <a:bodyPr/>
          <a:lstStyle/>
          <a:p>
            <a:pPr marL="514350" indent="-514350">
              <a:buFont typeface="+mj-lt"/>
              <a:buAutoNum type="arabicPeriod"/>
            </a:pPr>
            <a:r>
              <a:rPr lang="en-GB" dirty="0" smtClean="0"/>
              <a:t>The acid is red.</a:t>
            </a:r>
          </a:p>
          <a:p>
            <a:pPr marL="514350" indent="-514350">
              <a:buFont typeface="+mj-lt"/>
              <a:buAutoNum type="arabicPeriod"/>
            </a:pPr>
            <a:r>
              <a:rPr lang="en-GB" dirty="0" smtClean="0"/>
              <a:t>El </a:t>
            </a:r>
            <a:r>
              <a:rPr lang="en-GB" dirty="0" err="1" smtClean="0"/>
              <a:t>ácido</a:t>
            </a:r>
            <a:r>
              <a:rPr lang="en-GB" dirty="0" smtClean="0"/>
              <a:t> </a:t>
            </a:r>
            <a:r>
              <a:rPr lang="en-GB" dirty="0" err="1" smtClean="0"/>
              <a:t>es</a:t>
            </a:r>
            <a:r>
              <a:rPr lang="en-GB" dirty="0" smtClean="0"/>
              <a:t> un </a:t>
            </a:r>
            <a:r>
              <a:rPr lang="en-GB" dirty="0" err="1" smtClean="0"/>
              <a:t>líquido</a:t>
            </a:r>
            <a:r>
              <a:rPr lang="en-GB" dirty="0" smtClean="0"/>
              <a:t>.</a:t>
            </a:r>
          </a:p>
          <a:p>
            <a:pPr marL="514350" indent="-514350">
              <a:buFont typeface="+mj-lt"/>
              <a:buAutoNum type="arabicPeriod"/>
            </a:pPr>
            <a:r>
              <a:rPr lang="en-GB" dirty="0" err="1" smtClean="0"/>
              <a:t>sólido</a:t>
            </a:r>
            <a:endParaRPr lang="en-GB" dirty="0" smtClean="0"/>
          </a:p>
          <a:p>
            <a:pPr marL="514350" indent="-514350">
              <a:buFont typeface="+mj-lt"/>
              <a:buAutoNum type="arabicPeriod"/>
            </a:pPr>
            <a:r>
              <a:rPr lang="en-GB" dirty="0" err="1" smtClean="0"/>
              <a:t>rápido</a:t>
            </a:r>
            <a:endParaRPr lang="en-GB" dirty="0" smtClean="0"/>
          </a:p>
          <a:p>
            <a:pPr marL="514350" indent="-514350">
              <a:buFont typeface="+mj-lt"/>
              <a:buAutoNum type="arabicPeriod"/>
            </a:pPr>
            <a:r>
              <a:rPr lang="en-GB" dirty="0" err="1" smtClean="0"/>
              <a:t>vívido</a:t>
            </a:r>
            <a:endParaRPr lang="en-GB" dirty="0"/>
          </a:p>
        </p:txBody>
      </p:sp>
      <p:sp>
        <p:nvSpPr>
          <p:cNvPr id="5" name="Oval 4"/>
          <p:cNvSpPr/>
          <p:nvPr/>
        </p:nvSpPr>
        <p:spPr>
          <a:xfrm>
            <a:off x="87341" y="36576"/>
            <a:ext cx="493302" cy="4838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4000" b="1" dirty="0">
                <a:solidFill>
                  <a:prstClr val="black"/>
                </a:solidFill>
              </a:rPr>
              <a:t>1</a:t>
            </a:r>
            <a:endParaRPr lang="en-GB" sz="4000" b="1" dirty="0">
              <a:solidFill>
                <a:prstClr val="black"/>
              </a:solidFill>
            </a:endParaRPr>
          </a:p>
        </p:txBody>
      </p:sp>
    </p:spTree>
    <p:extLst>
      <p:ext uri="{BB962C8B-B14F-4D97-AF65-F5344CB8AC3E}">
        <p14:creationId xmlns:p14="http://schemas.microsoft.com/office/powerpoint/2010/main" val="240263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42194"/>
          </a:xfrm>
          <a:ln w="38100">
            <a:solidFill>
              <a:srgbClr val="C00000"/>
            </a:solidFill>
          </a:ln>
        </p:spPr>
        <p:txBody>
          <a:bodyPr>
            <a:normAutofit/>
          </a:bodyPr>
          <a:lstStyle/>
          <a:p>
            <a:r>
              <a:rPr lang="en-GB" b="1" dirty="0" smtClean="0">
                <a:latin typeface="Segoe Print" pitchFamily="2" charset="0"/>
              </a:rPr>
              <a:t>Developing dictionary</a:t>
            </a:r>
            <a:br>
              <a:rPr lang="en-GB" b="1" dirty="0" smtClean="0">
                <a:latin typeface="Segoe Print" pitchFamily="2" charset="0"/>
              </a:rPr>
            </a:br>
            <a:r>
              <a:rPr lang="en-GB" b="1" dirty="0" smtClean="0">
                <a:latin typeface="Segoe Print" pitchFamily="2" charset="0"/>
              </a:rPr>
              <a:t>and reference skills</a:t>
            </a:r>
            <a:endParaRPr lang="en-GB" b="1" dirty="0">
              <a:latin typeface="Segoe Print" pitchFamily="2" charset="0"/>
            </a:endParaRPr>
          </a:p>
        </p:txBody>
      </p:sp>
      <p:sp>
        <p:nvSpPr>
          <p:cNvPr id="3" name="Content Placeholder 2"/>
          <p:cNvSpPr>
            <a:spLocks noGrp="1"/>
          </p:cNvSpPr>
          <p:nvPr>
            <p:ph idx="1"/>
          </p:nvPr>
        </p:nvSpPr>
        <p:spPr>
          <a:xfrm>
            <a:off x="467544" y="2322785"/>
            <a:ext cx="8229600" cy="4525963"/>
          </a:xfrm>
        </p:spPr>
        <p:txBody>
          <a:bodyPr/>
          <a:lstStyle/>
          <a:p>
            <a:r>
              <a:rPr lang="en-GB" dirty="0" smtClean="0"/>
              <a:t>Understanding when you need a dictionary</a:t>
            </a:r>
          </a:p>
          <a:p>
            <a:r>
              <a:rPr lang="en-GB" dirty="0" smtClean="0"/>
              <a:t>Using avoidance strategies</a:t>
            </a:r>
          </a:p>
          <a:p>
            <a:r>
              <a:rPr lang="en-GB" dirty="0" smtClean="0"/>
              <a:t>Developing independence</a:t>
            </a:r>
          </a:p>
          <a:p>
            <a:r>
              <a:rPr lang="en-GB" dirty="0" smtClean="0"/>
              <a:t>Verb manipulation</a:t>
            </a:r>
          </a:p>
          <a:p>
            <a:r>
              <a:rPr lang="en-GB" dirty="0" smtClean="0"/>
              <a:t>Expanding and enhancing</a:t>
            </a:r>
            <a:endParaRPr lang="en-GB" dirty="0"/>
          </a:p>
        </p:txBody>
      </p:sp>
    </p:spTree>
    <p:extLst>
      <p:ext uri="{BB962C8B-B14F-4D97-AF65-F5344CB8AC3E}">
        <p14:creationId xmlns:p14="http://schemas.microsoft.com/office/powerpoint/2010/main" val="10669492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solidFill>
            <a:srgbClr val="FF0000"/>
          </a:solidFill>
        </p:spPr>
        <p:txBody>
          <a:bodyPr/>
          <a:lstStyle/>
          <a:p>
            <a:pPr eaLnBrk="1" hangingPunct="1"/>
            <a:r>
              <a:rPr lang="en-GB" b="1" smtClean="0">
                <a:solidFill>
                  <a:srgbClr val="FFFF00"/>
                </a:solidFill>
                <a:latin typeface="Tempus Sans ITC" pitchFamily="82" charset="0"/>
              </a:rPr>
              <a:t>When do you need a dictionary?</a:t>
            </a:r>
          </a:p>
        </p:txBody>
      </p:sp>
      <p:sp>
        <p:nvSpPr>
          <p:cNvPr id="6149" name="Rectangle 5"/>
          <p:cNvSpPr>
            <a:spLocks noGrp="1" noChangeArrowheads="1"/>
          </p:cNvSpPr>
          <p:nvPr>
            <p:ph type="body" idx="1"/>
          </p:nvPr>
        </p:nvSpPr>
        <p:spPr>
          <a:xfrm>
            <a:off x="457200" y="1600200"/>
            <a:ext cx="8218488" cy="4924425"/>
          </a:xfrm>
        </p:spPr>
        <p:txBody>
          <a:bodyPr/>
          <a:lstStyle/>
          <a:p>
            <a:pPr eaLnBrk="1" hangingPunct="1">
              <a:lnSpc>
                <a:spcPct val="90000"/>
              </a:lnSpc>
            </a:pPr>
            <a:r>
              <a:rPr lang="en-GB" smtClean="0"/>
              <a:t>When you can’t tell the meaning of a word because it doesn’t look like an English word</a:t>
            </a:r>
          </a:p>
          <a:p>
            <a:pPr eaLnBrk="1" hangingPunct="1">
              <a:lnSpc>
                <a:spcPct val="90000"/>
              </a:lnSpc>
            </a:pPr>
            <a:r>
              <a:rPr lang="en-GB" smtClean="0"/>
              <a:t>When you can’t use the rest of the words in the sentence to guess the meaning</a:t>
            </a:r>
          </a:p>
          <a:p>
            <a:pPr eaLnBrk="1" hangingPunct="1">
              <a:lnSpc>
                <a:spcPct val="90000"/>
              </a:lnSpc>
            </a:pPr>
            <a:r>
              <a:rPr lang="en-GB" smtClean="0"/>
              <a:t>When you are writing and need to know the gender of a noun or check the spelling of a word</a:t>
            </a:r>
          </a:p>
          <a:p>
            <a:pPr eaLnBrk="1" hangingPunct="1">
              <a:lnSpc>
                <a:spcPct val="90000"/>
              </a:lnSpc>
            </a:pPr>
            <a:r>
              <a:rPr lang="en-GB" smtClean="0"/>
              <a:t>When you want to research new language on your own to say what you want to say!</a:t>
            </a:r>
          </a:p>
        </p:txBody>
      </p:sp>
    </p:spTree>
    <p:extLst>
      <p:ext uri="{BB962C8B-B14F-4D97-AF65-F5344CB8AC3E}">
        <p14:creationId xmlns:p14="http://schemas.microsoft.com/office/powerpoint/2010/main" val="708591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 calcmode="lin" valueType="num">
                                      <p:cBhvr>
                                        <p:cTn id="7" dur="1000" fill="hold"/>
                                        <p:tgtEl>
                                          <p:spTgt spid="6149">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614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14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6149">
                                            <p:txEl>
                                              <p:pRg st="1" end="1"/>
                                            </p:txEl>
                                          </p:spTgt>
                                        </p:tgtEl>
                                        <p:attrNameLst>
                                          <p:attrName>style.visibility</p:attrName>
                                        </p:attrNameLst>
                                      </p:cBhvr>
                                      <p:to>
                                        <p:strVal val="visible"/>
                                      </p:to>
                                    </p:set>
                                    <p:anim calcmode="lin" valueType="num">
                                      <p:cBhvr>
                                        <p:cTn id="14" dur="1000" fill="hold"/>
                                        <p:tgtEl>
                                          <p:spTgt spid="6149">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614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14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6149">
                                            <p:txEl>
                                              <p:pRg st="2" end="2"/>
                                            </p:txEl>
                                          </p:spTgt>
                                        </p:tgtEl>
                                        <p:attrNameLst>
                                          <p:attrName>style.visibility</p:attrName>
                                        </p:attrNameLst>
                                      </p:cBhvr>
                                      <p:to>
                                        <p:strVal val="visible"/>
                                      </p:to>
                                    </p:set>
                                    <p:anim calcmode="lin" valueType="num">
                                      <p:cBhvr>
                                        <p:cTn id="21" dur="1000" fill="hold"/>
                                        <p:tgtEl>
                                          <p:spTgt spid="6149">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614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614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6149">
                                            <p:txEl>
                                              <p:pRg st="3" end="3"/>
                                            </p:txEl>
                                          </p:spTgt>
                                        </p:tgtEl>
                                        <p:attrNameLst>
                                          <p:attrName>style.visibility</p:attrName>
                                        </p:attrNameLst>
                                      </p:cBhvr>
                                      <p:to>
                                        <p:strVal val="visible"/>
                                      </p:to>
                                    </p:set>
                                    <p:anim calcmode="lin" valueType="num">
                                      <p:cBhvr>
                                        <p:cTn id="28" dur="1000" fill="hold"/>
                                        <p:tgtEl>
                                          <p:spTgt spid="6149">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6149">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614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7652" y="3107949"/>
            <a:ext cx="3600400" cy="584775"/>
          </a:xfrm>
          <a:prstGeom prst="rect">
            <a:avLst/>
          </a:prstGeom>
          <a:solidFill>
            <a:schemeClr val="tx2">
              <a:lumMod val="60000"/>
              <a:lumOff val="40000"/>
            </a:schemeClr>
          </a:solidFill>
          <a:ln w="57150">
            <a:solidFill>
              <a:schemeClr val="tx1"/>
            </a:solidFill>
          </a:ln>
        </p:spPr>
        <p:txBody>
          <a:bodyPr wrap="square" rtlCol="0">
            <a:spAutoFit/>
          </a:bodyPr>
          <a:lstStyle/>
          <a:p>
            <a:pPr algn="ctr"/>
            <a:r>
              <a:rPr lang="en-GB" sz="3200" dirty="0">
                <a:solidFill>
                  <a:prstClr val="white"/>
                </a:solidFill>
              </a:rPr>
              <a:t>4</a:t>
            </a:r>
            <a:r>
              <a:rPr lang="en-GB" sz="3200" dirty="0">
                <a:solidFill>
                  <a:prstClr val="white"/>
                </a:solidFill>
              </a:rPr>
              <a:t>. el </a:t>
            </a:r>
            <a:r>
              <a:rPr lang="en-GB" sz="3200" dirty="0" err="1">
                <a:solidFill>
                  <a:prstClr val="white"/>
                </a:solidFill>
              </a:rPr>
              <a:t>atletismo</a:t>
            </a:r>
            <a:endParaRPr lang="en-GB" sz="3200" dirty="0">
              <a:solidFill>
                <a:prstClr val="white"/>
              </a:solidFill>
            </a:endParaRPr>
          </a:p>
        </p:txBody>
      </p:sp>
      <p:sp>
        <p:nvSpPr>
          <p:cNvPr id="3" name="TextBox 2"/>
          <p:cNvSpPr txBox="1"/>
          <p:nvPr/>
        </p:nvSpPr>
        <p:spPr>
          <a:xfrm>
            <a:off x="697423" y="1421479"/>
            <a:ext cx="3600400" cy="584775"/>
          </a:xfrm>
          <a:prstGeom prst="rect">
            <a:avLst/>
          </a:prstGeom>
          <a:solidFill>
            <a:schemeClr val="tx2">
              <a:lumMod val="60000"/>
              <a:lumOff val="40000"/>
            </a:schemeClr>
          </a:solidFill>
          <a:ln w="57150">
            <a:solidFill>
              <a:schemeClr val="tx1"/>
            </a:solidFill>
          </a:ln>
        </p:spPr>
        <p:txBody>
          <a:bodyPr wrap="square" rtlCol="0">
            <a:spAutoFit/>
          </a:bodyPr>
          <a:lstStyle/>
          <a:p>
            <a:pPr algn="ctr"/>
            <a:r>
              <a:rPr lang="en-GB" sz="3200" dirty="0">
                <a:solidFill>
                  <a:prstClr val="white"/>
                </a:solidFill>
              </a:rPr>
              <a:t>1. el </a:t>
            </a:r>
            <a:r>
              <a:rPr lang="en-GB" sz="3200" dirty="0" err="1">
                <a:solidFill>
                  <a:prstClr val="white"/>
                </a:solidFill>
              </a:rPr>
              <a:t>voleibol</a:t>
            </a:r>
            <a:endParaRPr lang="en-GB" sz="3200" dirty="0">
              <a:solidFill>
                <a:prstClr val="white"/>
              </a:solidFill>
            </a:endParaRPr>
          </a:p>
        </p:txBody>
      </p:sp>
      <p:sp>
        <p:nvSpPr>
          <p:cNvPr id="4" name="TextBox 3"/>
          <p:cNvSpPr txBox="1"/>
          <p:nvPr/>
        </p:nvSpPr>
        <p:spPr>
          <a:xfrm>
            <a:off x="699191" y="3689157"/>
            <a:ext cx="3598632" cy="584775"/>
          </a:xfrm>
          <a:prstGeom prst="rect">
            <a:avLst/>
          </a:prstGeom>
          <a:solidFill>
            <a:schemeClr val="tx2">
              <a:lumMod val="60000"/>
              <a:lumOff val="40000"/>
            </a:schemeClr>
          </a:solidFill>
          <a:ln w="57150">
            <a:solidFill>
              <a:schemeClr val="tx1"/>
            </a:solidFill>
          </a:ln>
        </p:spPr>
        <p:txBody>
          <a:bodyPr wrap="square" rtlCol="0">
            <a:spAutoFit/>
          </a:bodyPr>
          <a:lstStyle/>
          <a:p>
            <a:pPr algn="ctr"/>
            <a:r>
              <a:rPr lang="en-GB" sz="3200" dirty="0">
                <a:solidFill>
                  <a:prstClr val="white"/>
                </a:solidFill>
              </a:rPr>
              <a:t>5</a:t>
            </a:r>
            <a:r>
              <a:rPr lang="en-GB" sz="3200" dirty="0">
                <a:solidFill>
                  <a:prstClr val="white"/>
                </a:solidFill>
              </a:rPr>
              <a:t>. el </a:t>
            </a:r>
            <a:r>
              <a:rPr lang="en-GB" sz="3200" dirty="0" err="1">
                <a:solidFill>
                  <a:prstClr val="white"/>
                </a:solidFill>
              </a:rPr>
              <a:t>ciclismo</a:t>
            </a:r>
            <a:endParaRPr lang="en-GB" sz="3200" dirty="0">
              <a:solidFill>
                <a:prstClr val="white"/>
              </a:solidFill>
            </a:endParaRPr>
          </a:p>
        </p:txBody>
      </p:sp>
      <p:sp>
        <p:nvSpPr>
          <p:cNvPr id="5" name="TextBox 4"/>
          <p:cNvSpPr txBox="1"/>
          <p:nvPr/>
        </p:nvSpPr>
        <p:spPr>
          <a:xfrm>
            <a:off x="697423" y="1986264"/>
            <a:ext cx="3600400" cy="584775"/>
          </a:xfrm>
          <a:prstGeom prst="rect">
            <a:avLst/>
          </a:prstGeom>
          <a:solidFill>
            <a:schemeClr val="tx2">
              <a:lumMod val="60000"/>
              <a:lumOff val="40000"/>
            </a:schemeClr>
          </a:solidFill>
          <a:ln w="57150">
            <a:solidFill>
              <a:schemeClr val="tx1"/>
            </a:solidFill>
          </a:ln>
        </p:spPr>
        <p:txBody>
          <a:bodyPr wrap="square" rtlCol="0">
            <a:spAutoFit/>
          </a:bodyPr>
          <a:lstStyle/>
          <a:p>
            <a:pPr algn="ctr"/>
            <a:r>
              <a:rPr lang="en-GB" sz="3200" dirty="0">
                <a:solidFill>
                  <a:prstClr val="white"/>
                </a:solidFill>
              </a:rPr>
              <a:t>2</a:t>
            </a:r>
            <a:r>
              <a:rPr lang="en-GB" sz="3200" dirty="0">
                <a:solidFill>
                  <a:prstClr val="white"/>
                </a:solidFill>
              </a:rPr>
              <a:t>. el </a:t>
            </a:r>
            <a:r>
              <a:rPr lang="en-GB" sz="3200" dirty="0" err="1">
                <a:solidFill>
                  <a:prstClr val="white"/>
                </a:solidFill>
              </a:rPr>
              <a:t>fútbol</a:t>
            </a:r>
            <a:endParaRPr lang="en-GB" sz="3200" dirty="0">
              <a:solidFill>
                <a:prstClr val="white"/>
              </a:solidFill>
            </a:endParaRPr>
          </a:p>
        </p:txBody>
      </p:sp>
      <p:sp>
        <p:nvSpPr>
          <p:cNvPr id="6" name="TextBox 5"/>
          <p:cNvSpPr txBox="1"/>
          <p:nvPr/>
        </p:nvSpPr>
        <p:spPr>
          <a:xfrm>
            <a:off x="697423" y="2531885"/>
            <a:ext cx="3600400" cy="584775"/>
          </a:xfrm>
          <a:prstGeom prst="rect">
            <a:avLst/>
          </a:prstGeom>
          <a:solidFill>
            <a:schemeClr val="tx2">
              <a:lumMod val="60000"/>
              <a:lumOff val="40000"/>
            </a:schemeClr>
          </a:solidFill>
          <a:ln w="57150">
            <a:solidFill>
              <a:schemeClr val="tx1"/>
            </a:solidFill>
          </a:ln>
        </p:spPr>
        <p:txBody>
          <a:bodyPr wrap="square" rtlCol="0">
            <a:spAutoFit/>
          </a:bodyPr>
          <a:lstStyle/>
          <a:p>
            <a:pPr algn="ctr"/>
            <a:r>
              <a:rPr lang="en-GB" sz="3200" dirty="0">
                <a:solidFill>
                  <a:prstClr val="white"/>
                </a:solidFill>
              </a:rPr>
              <a:t>3</a:t>
            </a:r>
            <a:r>
              <a:rPr lang="en-GB" sz="3200" dirty="0">
                <a:solidFill>
                  <a:prstClr val="white"/>
                </a:solidFill>
              </a:rPr>
              <a:t>. la </a:t>
            </a:r>
            <a:r>
              <a:rPr lang="en-GB" sz="3200" dirty="0" err="1">
                <a:solidFill>
                  <a:prstClr val="white"/>
                </a:solidFill>
              </a:rPr>
              <a:t>gimnasia</a:t>
            </a:r>
            <a:endParaRPr lang="en-GB" sz="3200" dirty="0">
              <a:solidFill>
                <a:prstClr val="white"/>
              </a:solidFill>
            </a:endParaRPr>
          </a:p>
        </p:txBody>
      </p:sp>
      <p:sp>
        <p:nvSpPr>
          <p:cNvPr id="7" name="TextBox 6"/>
          <p:cNvSpPr txBox="1"/>
          <p:nvPr/>
        </p:nvSpPr>
        <p:spPr>
          <a:xfrm>
            <a:off x="699191" y="4218612"/>
            <a:ext cx="3600400" cy="584775"/>
          </a:xfrm>
          <a:prstGeom prst="rect">
            <a:avLst/>
          </a:prstGeom>
          <a:solidFill>
            <a:schemeClr val="tx2">
              <a:lumMod val="60000"/>
              <a:lumOff val="40000"/>
            </a:schemeClr>
          </a:solidFill>
          <a:ln w="57150">
            <a:solidFill>
              <a:schemeClr val="tx1"/>
            </a:solidFill>
          </a:ln>
        </p:spPr>
        <p:txBody>
          <a:bodyPr wrap="square" rtlCol="0">
            <a:spAutoFit/>
          </a:bodyPr>
          <a:lstStyle/>
          <a:p>
            <a:pPr algn="ctr"/>
            <a:r>
              <a:rPr lang="en-GB" sz="3200" dirty="0">
                <a:solidFill>
                  <a:prstClr val="white"/>
                </a:solidFill>
              </a:rPr>
              <a:t>6. el </a:t>
            </a:r>
            <a:r>
              <a:rPr lang="en-GB" sz="3200" dirty="0" err="1">
                <a:solidFill>
                  <a:prstClr val="white"/>
                </a:solidFill>
              </a:rPr>
              <a:t>tenis</a:t>
            </a:r>
            <a:endParaRPr lang="en-GB" sz="3200" dirty="0">
              <a:solidFill>
                <a:prstClr val="white"/>
              </a:solidFill>
            </a:endParaRPr>
          </a:p>
        </p:txBody>
      </p:sp>
      <p:sp>
        <p:nvSpPr>
          <p:cNvPr id="8" name="TextBox 7"/>
          <p:cNvSpPr txBox="1"/>
          <p:nvPr/>
        </p:nvSpPr>
        <p:spPr>
          <a:xfrm>
            <a:off x="699191" y="5292497"/>
            <a:ext cx="3600400" cy="584775"/>
          </a:xfrm>
          <a:prstGeom prst="rect">
            <a:avLst/>
          </a:prstGeom>
          <a:solidFill>
            <a:schemeClr val="tx2">
              <a:lumMod val="60000"/>
              <a:lumOff val="40000"/>
            </a:schemeClr>
          </a:solidFill>
          <a:ln w="57150">
            <a:solidFill>
              <a:schemeClr val="tx1"/>
            </a:solidFill>
          </a:ln>
        </p:spPr>
        <p:txBody>
          <a:bodyPr wrap="square" rtlCol="0">
            <a:spAutoFit/>
          </a:bodyPr>
          <a:lstStyle/>
          <a:p>
            <a:pPr algn="ctr"/>
            <a:r>
              <a:rPr lang="en-GB" sz="3200" dirty="0">
                <a:solidFill>
                  <a:prstClr val="white"/>
                </a:solidFill>
              </a:rPr>
              <a:t>8. el </a:t>
            </a:r>
            <a:r>
              <a:rPr lang="en-GB" sz="3200" dirty="0" err="1">
                <a:solidFill>
                  <a:prstClr val="white"/>
                </a:solidFill>
              </a:rPr>
              <a:t>boxeo</a:t>
            </a:r>
            <a:endParaRPr lang="en-GB" sz="3200" dirty="0">
              <a:solidFill>
                <a:prstClr val="white"/>
              </a:solidFill>
            </a:endParaRPr>
          </a:p>
        </p:txBody>
      </p:sp>
      <p:sp>
        <p:nvSpPr>
          <p:cNvPr id="9" name="TextBox 8"/>
          <p:cNvSpPr txBox="1"/>
          <p:nvPr/>
        </p:nvSpPr>
        <p:spPr>
          <a:xfrm>
            <a:off x="699191" y="4760731"/>
            <a:ext cx="3600400" cy="584775"/>
          </a:xfrm>
          <a:prstGeom prst="rect">
            <a:avLst/>
          </a:prstGeom>
          <a:solidFill>
            <a:schemeClr val="tx2">
              <a:lumMod val="60000"/>
              <a:lumOff val="40000"/>
            </a:schemeClr>
          </a:solidFill>
          <a:ln w="57150">
            <a:solidFill>
              <a:schemeClr val="tx1"/>
            </a:solidFill>
          </a:ln>
        </p:spPr>
        <p:txBody>
          <a:bodyPr wrap="square" rtlCol="0">
            <a:spAutoFit/>
          </a:bodyPr>
          <a:lstStyle/>
          <a:p>
            <a:pPr algn="ctr"/>
            <a:r>
              <a:rPr lang="en-GB" sz="3200" dirty="0">
                <a:solidFill>
                  <a:prstClr val="white"/>
                </a:solidFill>
              </a:rPr>
              <a:t>7</a:t>
            </a:r>
            <a:r>
              <a:rPr lang="en-GB" sz="3200" dirty="0">
                <a:solidFill>
                  <a:prstClr val="white"/>
                </a:solidFill>
              </a:rPr>
              <a:t>. </a:t>
            </a:r>
            <a:r>
              <a:rPr lang="en-GB" sz="3200" dirty="0">
                <a:solidFill>
                  <a:prstClr val="white"/>
                </a:solidFill>
              </a:rPr>
              <a:t>e</a:t>
            </a:r>
            <a:r>
              <a:rPr lang="en-GB" sz="3200" dirty="0">
                <a:solidFill>
                  <a:prstClr val="white"/>
                </a:solidFill>
              </a:rPr>
              <a:t>l </a:t>
            </a:r>
            <a:r>
              <a:rPr lang="en-GB" sz="3200" dirty="0" err="1">
                <a:solidFill>
                  <a:prstClr val="white"/>
                </a:solidFill>
              </a:rPr>
              <a:t>bádminton</a:t>
            </a:r>
            <a:endParaRPr lang="en-GB" sz="3200" dirty="0">
              <a:solidFill>
                <a:prstClr val="white"/>
              </a:solidFill>
            </a:endParaRPr>
          </a:p>
        </p:txBody>
      </p:sp>
      <p:sp>
        <p:nvSpPr>
          <p:cNvPr id="10" name="TextBox 9"/>
          <p:cNvSpPr txBox="1"/>
          <p:nvPr/>
        </p:nvSpPr>
        <p:spPr>
          <a:xfrm>
            <a:off x="4570461" y="3106657"/>
            <a:ext cx="3600400" cy="584775"/>
          </a:xfrm>
          <a:prstGeom prst="rect">
            <a:avLst/>
          </a:prstGeom>
          <a:solidFill>
            <a:schemeClr val="tx2">
              <a:lumMod val="60000"/>
              <a:lumOff val="40000"/>
            </a:schemeClr>
          </a:solidFill>
          <a:ln w="57150">
            <a:solidFill>
              <a:schemeClr val="tx1"/>
            </a:solidFill>
          </a:ln>
        </p:spPr>
        <p:txBody>
          <a:bodyPr wrap="square" rtlCol="0">
            <a:spAutoFit/>
          </a:bodyPr>
          <a:lstStyle/>
          <a:p>
            <a:pPr algn="ctr"/>
            <a:r>
              <a:rPr lang="en-GB" sz="3200" dirty="0">
                <a:solidFill>
                  <a:prstClr val="white"/>
                </a:solidFill>
              </a:rPr>
              <a:t>5. el </a:t>
            </a:r>
            <a:r>
              <a:rPr lang="en-GB" sz="3200" dirty="0" err="1">
                <a:solidFill>
                  <a:srgbClr val="FFFF00"/>
                </a:solidFill>
              </a:rPr>
              <a:t>c</a:t>
            </a:r>
            <a:r>
              <a:rPr lang="en-GB" sz="3200" dirty="0" err="1">
                <a:solidFill>
                  <a:prstClr val="white"/>
                </a:solidFill>
              </a:rPr>
              <a:t>iclismo</a:t>
            </a:r>
            <a:endParaRPr lang="en-GB" sz="3200" dirty="0">
              <a:solidFill>
                <a:prstClr val="white"/>
              </a:solidFill>
            </a:endParaRPr>
          </a:p>
        </p:txBody>
      </p:sp>
      <p:sp>
        <p:nvSpPr>
          <p:cNvPr id="11" name="TextBox 10"/>
          <p:cNvSpPr txBox="1"/>
          <p:nvPr/>
        </p:nvSpPr>
        <p:spPr>
          <a:xfrm>
            <a:off x="4570232" y="1420187"/>
            <a:ext cx="3600400" cy="584775"/>
          </a:xfrm>
          <a:prstGeom prst="rect">
            <a:avLst/>
          </a:prstGeom>
          <a:solidFill>
            <a:schemeClr val="tx2">
              <a:lumMod val="60000"/>
              <a:lumOff val="40000"/>
            </a:schemeClr>
          </a:solidFill>
          <a:ln w="57150">
            <a:solidFill>
              <a:schemeClr val="tx1"/>
            </a:solidFill>
          </a:ln>
        </p:spPr>
        <p:txBody>
          <a:bodyPr wrap="square" rtlCol="0">
            <a:spAutoFit/>
          </a:bodyPr>
          <a:lstStyle/>
          <a:p>
            <a:pPr algn="ctr"/>
            <a:r>
              <a:rPr lang="en-GB" sz="3200" dirty="0">
                <a:solidFill>
                  <a:prstClr val="white"/>
                </a:solidFill>
              </a:rPr>
              <a:t>4. el </a:t>
            </a:r>
            <a:r>
              <a:rPr lang="en-GB" sz="3200" dirty="0" err="1">
                <a:solidFill>
                  <a:srgbClr val="FFFF00"/>
                </a:solidFill>
              </a:rPr>
              <a:t>a</a:t>
            </a:r>
            <a:r>
              <a:rPr lang="en-GB" sz="3200" dirty="0" err="1">
                <a:solidFill>
                  <a:prstClr val="white"/>
                </a:solidFill>
              </a:rPr>
              <a:t>tletismo</a:t>
            </a:r>
            <a:endParaRPr lang="en-GB" sz="3200" dirty="0">
              <a:solidFill>
                <a:prstClr val="white"/>
              </a:solidFill>
            </a:endParaRPr>
          </a:p>
        </p:txBody>
      </p:sp>
      <p:sp>
        <p:nvSpPr>
          <p:cNvPr id="12" name="TextBox 11"/>
          <p:cNvSpPr txBox="1"/>
          <p:nvPr/>
        </p:nvSpPr>
        <p:spPr>
          <a:xfrm>
            <a:off x="4572000" y="3687865"/>
            <a:ext cx="3598632" cy="584775"/>
          </a:xfrm>
          <a:prstGeom prst="rect">
            <a:avLst/>
          </a:prstGeom>
          <a:solidFill>
            <a:schemeClr val="tx2">
              <a:lumMod val="60000"/>
              <a:lumOff val="40000"/>
            </a:schemeClr>
          </a:solidFill>
          <a:ln w="57150">
            <a:solidFill>
              <a:schemeClr val="tx1"/>
            </a:solidFill>
          </a:ln>
        </p:spPr>
        <p:txBody>
          <a:bodyPr wrap="square" rtlCol="0">
            <a:spAutoFit/>
          </a:bodyPr>
          <a:lstStyle/>
          <a:p>
            <a:pPr algn="ctr"/>
            <a:r>
              <a:rPr lang="en-GB" sz="3200" dirty="0">
                <a:solidFill>
                  <a:prstClr val="white"/>
                </a:solidFill>
              </a:rPr>
              <a:t>2. el </a:t>
            </a:r>
            <a:r>
              <a:rPr lang="en-GB" sz="3200" dirty="0" err="1">
                <a:solidFill>
                  <a:srgbClr val="FFFF00"/>
                </a:solidFill>
              </a:rPr>
              <a:t>f</a:t>
            </a:r>
            <a:r>
              <a:rPr lang="en-GB" sz="3200" dirty="0" err="1">
                <a:solidFill>
                  <a:prstClr val="white"/>
                </a:solidFill>
              </a:rPr>
              <a:t>útbol</a:t>
            </a:r>
            <a:endParaRPr lang="en-GB" sz="3200" dirty="0">
              <a:solidFill>
                <a:prstClr val="white"/>
              </a:solidFill>
            </a:endParaRPr>
          </a:p>
        </p:txBody>
      </p:sp>
      <p:sp>
        <p:nvSpPr>
          <p:cNvPr id="13" name="TextBox 12"/>
          <p:cNvSpPr txBox="1"/>
          <p:nvPr/>
        </p:nvSpPr>
        <p:spPr>
          <a:xfrm>
            <a:off x="4570232" y="1984972"/>
            <a:ext cx="3600400" cy="584775"/>
          </a:xfrm>
          <a:prstGeom prst="rect">
            <a:avLst/>
          </a:prstGeom>
          <a:solidFill>
            <a:schemeClr val="tx2">
              <a:lumMod val="60000"/>
              <a:lumOff val="40000"/>
            </a:schemeClr>
          </a:solidFill>
          <a:ln w="57150">
            <a:solidFill>
              <a:schemeClr val="tx1"/>
            </a:solidFill>
          </a:ln>
        </p:spPr>
        <p:txBody>
          <a:bodyPr wrap="square" rtlCol="0">
            <a:spAutoFit/>
          </a:bodyPr>
          <a:lstStyle/>
          <a:p>
            <a:pPr algn="ctr"/>
            <a:r>
              <a:rPr lang="en-GB" sz="3200" dirty="0">
                <a:solidFill>
                  <a:prstClr val="white"/>
                </a:solidFill>
              </a:rPr>
              <a:t>7. el </a:t>
            </a:r>
            <a:r>
              <a:rPr lang="en-GB" sz="3200" dirty="0" err="1">
                <a:solidFill>
                  <a:srgbClr val="FFFF00"/>
                </a:solidFill>
              </a:rPr>
              <a:t>bá</a:t>
            </a:r>
            <a:r>
              <a:rPr lang="en-GB" sz="3200" dirty="0" err="1">
                <a:solidFill>
                  <a:prstClr val="white"/>
                </a:solidFill>
              </a:rPr>
              <a:t>dminton</a:t>
            </a:r>
            <a:endParaRPr lang="en-GB" sz="3200" dirty="0">
              <a:solidFill>
                <a:prstClr val="white"/>
              </a:solidFill>
            </a:endParaRPr>
          </a:p>
        </p:txBody>
      </p:sp>
      <p:sp>
        <p:nvSpPr>
          <p:cNvPr id="14" name="TextBox 13"/>
          <p:cNvSpPr txBox="1"/>
          <p:nvPr/>
        </p:nvSpPr>
        <p:spPr>
          <a:xfrm>
            <a:off x="4570232" y="2530593"/>
            <a:ext cx="3600400" cy="584775"/>
          </a:xfrm>
          <a:prstGeom prst="rect">
            <a:avLst/>
          </a:prstGeom>
          <a:solidFill>
            <a:schemeClr val="tx2">
              <a:lumMod val="60000"/>
              <a:lumOff val="40000"/>
            </a:schemeClr>
          </a:solidFill>
          <a:ln w="57150">
            <a:solidFill>
              <a:schemeClr val="tx1"/>
            </a:solidFill>
          </a:ln>
        </p:spPr>
        <p:txBody>
          <a:bodyPr wrap="square" rtlCol="0">
            <a:spAutoFit/>
          </a:bodyPr>
          <a:lstStyle/>
          <a:p>
            <a:pPr algn="ctr"/>
            <a:r>
              <a:rPr lang="en-GB" sz="3200" dirty="0">
                <a:solidFill>
                  <a:prstClr val="white"/>
                </a:solidFill>
              </a:rPr>
              <a:t>8. el </a:t>
            </a:r>
            <a:r>
              <a:rPr lang="en-GB" sz="3200" dirty="0" err="1">
                <a:solidFill>
                  <a:srgbClr val="FFFF00"/>
                </a:solidFill>
              </a:rPr>
              <a:t>bo</a:t>
            </a:r>
            <a:r>
              <a:rPr lang="en-GB" sz="3200" dirty="0" err="1">
                <a:solidFill>
                  <a:prstClr val="white"/>
                </a:solidFill>
              </a:rPr>
              <a:t>xeo</a:t>
            </a:r>
            <a:endParaRPr lang="en-GB" sz="3200" dirty="0">
              <a:solidFill>
                <a:prstClr val="white"/>
              </a:solidFill>
            </a:endParaRPr>
          </a:p>
        </p:txBody>
      </p:sp>
      <p:sp>
        <p:nvSpPr>
          <p:cNvPr id="15" name="TextBox 14"/>
          <p:cNvSpPr txBox="1"/>
          <p:nvPr/>
        </p:nvSpPr>
        <p:spPr>
          <a:xfrm>
            <a:off x="4572000" y="4217320"/>
            <a:ext cx="3600400" cy="584775"/>
          </a:xfrm>
          <a:prstGeom prst="rect">
            <a:avLst/>
          </a:prstGeom>
          <a:solidFill>
            <a:schemeClr val="tx2">
              <a:lumMod val="60000"/>
              <a:lumOff val="40000"/>
            </a:schemeClr>
          </a:solidFill>
          <a:ln w="57150">
            <a:solidFill>
              <a:schemeClr val="tx1"/>
            </a:solidFill>
          </a:ln>
        </p:spPr>
        <p:txBody>
          <a:bodyPr wrap="square" rtlCol="0">
            <a:spAutoFit/>
          </a:bodyPr>
          <a:lstStyle/>
          <a:p>
            <a:pPr algn="ctr"/>
            <a:r>
              <a:rPr lang="en-GB" sz="3200" dirty="0">
                <a:solidFill>
                  <a:prstClr val="white"/>
                </a:solidFill>
              </a:rPr>
              <a:t>3. la </a:t>
            </a:r>
            <a:r>
              <a:rPr lang="en-GB" sz="3200" dirty="0" err="1">
                <a:solidFill>
                  <a:srgbClr val="FFFF00"/>
                </a:solidFill>
              </a:rPr>
              <a:t>g</a:t>
            </a:r>
            <a:r>
              <a:rPr lang="en-GB" sz="3200" dirty="0" err="1">
                <a:solidFill>
                  <a:prstClr val="white"/>
                </a:solidFill>
              </a:rPr>
              <a:t>imnasia</a:t>
            </a:r>
            <a:endParaRPr lang="en-GB" sz="3200" dirty="0">
              <a:solidFill>
                <a:prstClr val="white"/>
              </a:solidFill>
            </a:endParaRPr>
          </a:p>
        </p:txBody>
      </p:sp>
      <p:sp>
        <p:nvSpPr>
          <p:cNvPr id="16" name="TextBox 15"/>
          <p:cNvSpPr txBox="1"/>
          <p:nvPr/>
        </p:nvSpPr>
        <p:spPr>
          <a:xfrm>
            <a:off x="4572000" y="5291205"/>
            <a:ext cx="3600400" cy="584775"/>
          </a:xfrm>
          <a:prstGeom prst="rect">
            <a:avLst/>
          </a:prstGeom>
          <a:solidFill>
            <a:schemeClr val="tx2">
              <a:lumMod val="60000"/>
              <a:lumOff val="40000"/>
            </a:schemeClr>
          </a:solidFill>
          <a:ln w="57150">
            <a:solidFill>
              <a:schemeClr val="tx1"/>
            </a:solidFill>
          </a:ln>
        </p:spPr>
        <p:txBody>
          <a:bodyPr wrap="square" rtlCol="0">
            <a:spAutoFit/>
          </a:bodyPr>
          <a:lstStyle/>
          <a:p>
            <a:pPr algn="ctr"/>
            <a:r>
              <a:rPr lang="en-GB" sz="3200" dirty="0">
                <a:solidFill>
                  <a:prstClr val="white"/>
                </a:solidFill>
              </a:rPr>
              <a:t>1. el </a:t>
            </a:r>
            <a:r>
              <a:rPr lang="en-GB" sz="3200" dirty="0" err="1">
                <a:solidFill>
                  <a:srgbClr val="FFFF00"/>
                </a:solidFill>
              </a:rPr>
              <a:t>v</a:t>
            </a:r>
            <a:r>
              <a:rPr lang="en-GB" sz="3200" dirty="0" err="1">
                <a:solidFill>
                  <a:prstClr val="white"/>
                </a:solidFill>
              </a:rPr>
              <a:t>oleibol</a:t>
            </a:r>
            <a:endParaRPr lang="en-GB" sz="3200" dirty="0">
              <a:solidFill>
                <a:prstClr val="white"/>
              </a:solidFill>
            </a:endParaRPr>
          </a:p>
        </p:txBody>
      </p:sp>
      <p:sp>
        <p:nvSpPr>
          <p:cNvPr id="17" name="TextBox 16"/>
          <p:cNvSpPr txBox="1"/>
          <p:nvPr/>
        </p:nvSpPr>
        <p:spPr>
          <a:xfrm>
            <a:off x="4572000" y="4759439"/>
            <a:ext cx="3600400" cy="584775"/>
          </a:xfrm>
          <a:prstGeom prst="rect">
            <a:avLst/>
          </a:prstGeom>
          <a:solidFill>
            <a:schemeClr val="tx2">
              <a:lumMod val="60000"/>
              <a:lumOff val="40000"/>
            </a:schemeClr>
          </a:solidFill>
          <a:ln w="57150">
            <a:solidFill>
              <a:schemeClr val="tx1"/>
            </a:solidFill>
          </a:ln>
        </p:spPr>
        <p:txBody>
          <a:bodyPr wrap="square" rtlCol="0">
            <a:spAutoFit/>
          </a:bodyPr>
          <a:lstStyle/>
          <a:p>
            <a:pPr algn="ctr"/>
            <a:r>
              <a:rPr lang="en-GB" sz="3200" dirty="0">
                <a:solidFill>
                  <a:prstClr val="white"/>
                </a:solidFill>
              </a:rPr>
              <a:t>6. el </a:t>
            </a:r>
            <a:r>
              <a:rPr lang="en-GB" sz="3200" dirty="0" err="1">
                <a:solidFill>
                  <a:srgbClr val="FFFF00"/>
                </a:solidFill>
              </a:rPr>
              <a:t>te</a:t>
            </a:r>
            <a:r>
              <a:rPr lang="en-GB" sz="3200" dirty="0" err="1">
                <a:solidFill>
                  <a:prstClr val="white"/>
                </a:solidFill>
              </a:rPr>
              <a:t>nis</a:t>
            </a:r>
            <a:endParaRPr lang="en-GB" sz="3200" dirty="0">
              <a:solidFill>
                <a:prstClr val="white"/>
              </a:solidFill>
            </a:endParaRPr>
          </a:p>
        </p:txBody>
      </p:sp>
      <p:sp>
        <p:nvSpPr>
          <p:cNvPr id="18" name="TextBox 17"/>
          <p:cNvSpPr txBox="1"/>
          <p:nvPr/>
        </p:nvSpPr>
        <p:spPr>
          <a:xfrm>
            <a:off x="35496" y="282714"/>
            <a:ext cx="9145016" cy="553998"/>
          </a:xfrm>
          <a:prstGeom prst="rect">
            <a:avLst/>
          </a:prstGeom>
          <a:noFill/>
        </p:spPr>
        <p:txBody>
          <a:bodyPr wrap="square" rtlCol="0">
            <a:spAutoFit/>
          </a:bodyPr>
          <a:lstStyle/>
          <a:p>
            <a:r>
              <a:rPr lang="en-GB" sz="3000" dirty="0">
                <a:solidFill>
                  <a:prstClr val="black"/>
                </a:solidFill>
              </a:rPr>
              <a:t>¡</a:t>
            </a:r>
            <a:r>
              <a:rPr lang="en-GB" sz="3000" dirty="0" err="1">
                <a:solidFill>
                  <a:prstClr val="black"/>
                </a:solidFill>
              </a:rPr>
              <a:t>Organizad</a:t>
            </a:r>
            <a:r>
              <a:rPr lang="en-GB" sz="3000" dirty="0">
                <a:solidFill>
                  <a:prstClr val="black"/>
                </a:solidFill>
              </a:rPr>
              <a:t> </a:t>
            </a:r>
            <a:r>
              <a:rPr lang="en-GB" sz="3000" dirty="0" err="1">
                <a:solidFill>
                  <a:prstClr val="black"/>
                </a:solidFill>
              </a:rPr>
              <a:t>estos</a:t>
            </a:r>
            <a:r>
              <a:rPr lang="en-GB" sz="3000" dirty="0">
                <a:solidFill>
                  <a:prstClr val="black"/>
                </a:solidFill>
              </a:rPr>
              <a:t> </a:t>
            </a:r>
            <a:r>
              <a:rPr lang="en-GB" sz="3000" dirty="0" err="1">
                <a:solidFill>
                  <a:prstClr val="black"/>
                </a:solidFill>
              </a:rPr>
              <a:t>deportes</a:t>
            </a:r>
            <a:r>
              <a:rPr lang="en-GB" sz="3000" dirty="0">
                <a:solidFill>
                  <a:prstClr val="black"/>
                </a:solidFill>
              </a:rPr>
              <a:t> </a:t>
            </a:r>
            <a:r>
              <a:rPr lang="en-GB" sz="3000" dirty="0" err="1">
                <a:solidFill>
                  <a:prstClr val="black"/>
                </a:solidFill>
              </a:rPr>
              <a:t>olímpicos</a:t>
            </a:r>
            <a:r>
              <a:rPr lang="en-GB" sz="3000" dirty="0">
                <a:solidFill>
                  <a:prstClr val="black"/>
                </a:solidFill>
              </a:rPr>
              <a:t> </a:t>
            </a:r>
            <a:r>
              <a:rPr lang="en-GB" sz="3000" dirty="0" err="1">
                <a:solidFill>
                  <a:prstClr val="black"/>
                </a:solidFill>
              </a:rPr>
              <a:t>en</a:t>
            </a:r>
            <a:r>
              <a:rPr lang="en-GB" sz="3000" dirty="0">
                <a:solidFill>
                  <a:prstClr val="black"/>
                </a:solidFill>
              </a:rPr>
              <a:t> </a:t>
            </a:r>
            <a:r>
              <a:rPr lang="en-GB" sz="3000" dirty="0" err="1">
                <a:solidFill>
                  <a:prstClr val="black"/>
                </a:solidFill>
              </a:rPr>
              <a:t>orden</a:t>
            </a:r>
            <a:r>
              <a:rPr lang="en-GB" sz="3000" dirty="0">
                <a:solidFill>
                  <a:prstClr val="black"/>
                </a:solidFill>
              </a:rPr>
              <a:t> </a:t>
            </a:r>
            <a:r>
              <a:rPr lang="en-GB" sz="3000" dirty="0" err="1">
                <a:solidFill>
                  <a:prstClr val="black"/>
                </a:solidFill>
              </a:rPr>
              <a:t>alfabético</a:t>
            </a:r>
            <a:r>
              <a:rPr lang="en-GB" sz="3000" dirty="0">
                <a:solidFill>
                  <a:prstClr val="black"/>
                </a:solidFill>
              </a:rPr>
              <a:t>!</a:t>
            </a:r>
            <a:endParaRPr lang="en-GB" sz="3000" dirty="0">
              <a:solidFill>
                <a:prstClr val="black"/>
              </a:solidFill>
            </a:endParaRPr>
          </a:p>
        </p:txBody>
      </p:sp>
    </p:spTree>
    <p:extLst>
      <p:ext uri="{BB962C8B-B14F-4D97-AF65-F5344CB8AC3E}">
        <p14:creationId xmlns:p14="http://schemas.microsoft.com/office/powerpoint/2010/main" val="308334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88640"/>
            <a:ext cx="8964488" cy="1015663"/>
          </a:xfrm>
          <a:prstGeom prst="rect">
            <a:avLst/>
          </a:prstGeom>
          <a:noFill/>
        </p:spPr>
        <p:txBody>
          <a:bodyPr wrap="square" rtlCol="0">
            <a:spAutoFit/>
          </a:bodyPr>
          <a:lstStyle/>
          <a:p>
            <a:pPr algn="ctr"/>
            <a:r>
              <a:rPr lang="en-GB" sz="3000" dirty="0" err="1">
                <a:solidFill>
                  <a:prstClr val="black"/>
                </a:solidFill>
              </a:rPr>
              <a:t>Vamos</a:t>
            </a:r>
            <a:r>
              <a:rPr lang="en-GB" sz="3000" dirty="0">
                <a:solidFill>
                  <a:prstClr val="black"/>
                </a:solidFill>
              </a:rPr>
              <a:t> a </a:t>
            </a:r>
            <a:r>
              <a:rPr lang="en-GB" sz="3000" dirty="0" err="1">
                <a:solidFill>
                  <a:prstClr val="black"/>
                </a:solidFill>
              </a:rPr>
              <a:t>usar</a:t>
            </a:r>
            <a:r>
              <a:rPr lang="en-GB" sz="3000" dirty="0">
                <a:solidFill>
                  <a:prstClr val="black"/>
                </a:solidFill>
              </a:rPr>
              <a:t> un </a:t>
            </a:r>
            <a:r>
              <a:rPr lang="en-GB" sz="3000" dirty="0" err="1">
                <a:solidFill>
                  <a:prstClr val="black"/>
                </a:solidFill>
              </a:rPr>
              <a:t>diccionario</a:t>
            </a:r>
            <a:r>
              <a:rPr lang="en-GB" sz="3000" dirty="0">
                <a:solidFill>
                  <a:prstClr val="black"/>
                </a:solidFill>
              </a:rPr>
              <a:t> </a:t>
            </a:r>
            <a:r>
              <a:rPr lang="en-GB" sz="3000" dirty="0" err="1">
                <a:solidFill>
                  <a:prstClr val="black"/>
                </a:solidFill>
              </a:rPr>
              <a:t>inglés</a:t>
            </a:r>
            <a:r>
              <a:rPr lang="en-GB" sz="3000" dirty="0" err="1">
                <a:solidFill>
                  <a:prstClr val="black"/>
                </a:solidFill>
              </a:rPr>
              <a:t>-</a:t>
            </a:r>
            <a:r>
              <a:rPr lang="en-GB" sz="3000" dirty="0" err="1">
                <a:solidFill>
                  <a:prstClr val="black"/>
                </a:solidFill>
              </a:rPr>
              <a:t>español</a:t>
            </a:r>
            <a:r>
              <a:rPr lang="en-GB" sz="3000" dirty="0">
                <a:solidFill>
                  <a:prstClr val="black"/>
                </a:solidFill>
              </a:rPr>
              <a:t> </a:t>
            </a:r>
          </a:p>
          <a:p>
            <a:pPr algn="ctr"/>
            <a:r>
              <a:rPr lang="en-GB" sz="3000" dirty="0">
                <a:solidFill>
                  <a:prstClr val="black"/>
                </a:solidFill>
              </a:rPr>
              <a:t>para </a:t>
            </a:r>
            <a:r>
              <a:rPr lang="en-GB" sz="3000" dirty="0" err="1">
                <a:solidFill>
                  <a:prstClr val="black"/>
                </a:solidFill>
              </a:rPr>
              <a:t>buscar</a:t>
            </a:r>
            <a:r>
              <a:rPr lang="en-GB" sz="3000" dirty="0">
                <a:solidFill>
                  <a:prstClr val="black"/>
                </a:solidFill>
              </a:rPr>
              <a:t> </a:t>
            </a:r>
            <a:r>
              <a:rPr lang="en-GB" sz="3000" dirty="0" err="1">
                <a:solidFill>
                  <a:prstClr val="black"/>
                </a:solidFill>
              </a:rPr>
              <a:t>vocabulario</a:t>
            </a:r>
            <a:r>
              <a:rPr lang="en-GB" sz="3000" dirty="0">
                <a:solidFill>
                  <a:prstClr val="black"/>
                </a:solidFill>
              </a:rPr>
              <a:t> </a:t>
            </a:r>
            <a:r>
              <a:rPr lang="en-GB" sz="3000" dirty="0" err="1">
                <a:solidFill>
                  <a:prstClr val="black"/>
                </a:solidFill>
              </a:rPr>
              <a:t>en</a:t>
            </a:r>
            <a:r>
              <a:rPr lang="en-GB" sz="3000" dirty="0">
                <a:solidFill>
                  <a:prstClr val="black"/>
                </a:solidFill>
              </a:rPr>
              <a:t> </a:t>
            </a:r>
            <a:r>
              <a:rPr lang="en-GB" sz="3000" dirty="0" err="1">
                <a:solidFill>
                  <a:prstClr val="black"/>
                </a:solidFill>
              </a:rPr>
              <a:t>español</a:t>
            </a:r>
            <a:r>
              <a:rPr lang="en-GB" sz="3000" dirty="0">
                <a:solidFill>
                  <a:prstClr val="black"/>
                </a:solidFill>
              </a:rPr>
              <a:t>.</a:t>
            </a:r>
            <a:endParaRPr lang="en-GB" sz="3000" dirty="0">
              <a:solidFill>
                <a:prstClr val="black"/>
              </a:solidFill>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334" r="16115" b="7625"/>
          <a:stretch/>
        </p:blipFill>
        <p:spPr bwMode="auto">
          <a:xfrm>
            <a:off x="467544" y="2904024"/>
            <a:ext cx="2797791" cy="3826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55576" y="6144384"/>
            <a:ext cx="2304256" cy="432048"/>
          </a:xfrm>
          <a:prstGeom prst="rect">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prstClr val="white"/>
              </a:solidFill>
            </a:endParaRPr>
          </a:p>
        </p:txBody>
      </p:sp>
      <p:sp>
        <p:nvSpPr>
          <p:cNvPr id="5" name="AutoShape 5" descr="Gran Diccionario Collins de Inglés - Español">
            <a:hlinkClick r:id="rId4"/>
          </p:cNvPr>
          <p:cNvSpPr>
            <a:spLocks noChangeAspect="1" noChangeArrowheads="1"/>
          </p:cNvSpPr>
          <p:nvPr/>
        </p:nvSpPr>
        <p:spPr bwMode="auto">
          <a:xfrm>
            <a:off x="63500" y="-1279525"/>
            <a:ext cx="2667000" cy="2667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1032" name="Picture 8"/>
          <p:cNvPicPr>
            <a:picLocks noChangeAspect="1" noChangeArrowheads="1"/>
          </p:cNvPicPr>
          <p:nvPr/>
        </p:nvPicPr>
        <p:blipFill rotWithShape="1">
          <a:blip r:embed="rId5">
            <a:extLst>
              <a:ext uri="{28A0092B-C50C-407E-A947-70E740481C1C}">
                <a14:useLocalDpi xmlns:a14="http://schemas.microsoft.com/office/drawing/2010/main" val="0"/>
              </a:ext>
            </a:extLst>
          </a:blip>
          <a:srcRect l="25597" t="9841" r="26924" b="24674"/>
          <a:stretch/>
        </p:blipFill>
        <p:spPr bwMode="auto">
          <a:xfrm>
            <a:off x="3635896" y="2615992"/>
            <a:ext cx="5319958" cy="4125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07504" y="1333217"/>
            <a:ext cx="8964488" cy="1015663"/>
          </a:xfrm>
          <a:prstGeom prst="rect">
            <a:avLst/>
          </a:prstGeom>
          <a:noFill/>
        </p:spPr>
        <p:txBody>
          <a:bodyPr wrap="square" rtlCol="0">
            <a:spAutoFit/>
          </a:bodyPr>
          <a:lstStyle/>
          <a:p>
            <a:pPr algn="ctr"/>
            <a:r>
              <a:rPr lang="en-GB" sz="3000" dirty="0" err="1">
                <a:solidFill>
                  <a:prstClr val="black"/>
                </a:solidFill>
              </a:rPr>
              <a:t>Es</a:t>
            </a:r>
            <a:r>
              <a:rPr lang="en-GB" sz="3000" dirty="0">
                <a:solidFill>
                  <a:prstClr val="black"/>
                </a:solidFill>
              </a:rPr>
              <a:t> </a:t>
            </a:r>
            <a:r>
              <a:rPr lang="en-GB" sz="3000" dirty="0" err="1">
                <a:solidFill>
                  <a:prstClr val="black"/>
                </a:solidFill>
              </a:rPr>
              <a:t>posible</a:t>
            </a:r>
            <a:r>
              <a:rPr lang="en-GB" sz="3000" dirty="0">
                <a:solidFill>
                  <a:prstClr val="black"/>
                </a:solidFill>
              </a:rPr>
              <a:t> </a:t>
            </a:r>
            <a:r>
              <a:rPr lang="en-GB" sz="3000" dirty="0" err="1">
                <a:solidFill>
                  <a:prstClr val="black"/>
                </a:solidFill>
              </a:rPr>
              <a:t>usar</a:t>
            </a:r>
            <a:r>
              <a:rPr lang="en-GB" sz="3000" dirty="0">
                <a:solidFill>
                  <a:prstClr val="black"/>
                </a:solidFill>
              </a:rPr>
              <a:t> un </a:t>
            </a:r>
            <a:r>
              <a:rPr lang="en-GB" sz="3000" dirty="0" err="1">
                <a:solidFill>
                  <a:prstClr val="black"/>
                </a:solidFill>
              </a:rPr>
              <a:t>diccionario</a:t>
            </a:r>
            <a:r>
              <a:rPr lang="en-GB" sz="3000" dirty="0">
                <a:solidFill>
                  <a:prstClr val="black"/>
                </a:solidFill>
              </a:rPr>
              <a:t> </a:t>
            </a:r>
            <a:r>
              <a:rPr lang="en-GB" sz="3000" dirty="0" err="1">
                <a:solidFill>
                  <a:prstClr val="black"/>
                </a:solidFill>
              </a:rPr>
              <a:t>tradicional</a:t>
            </a:r>
            <a:r>
              <a:rPr lang="en-GB" sz="3000" dirty="0">
                <a:solidFill>
                  <a:prstClr val="black"/>
                </a:solidFill>
              </a:rPr>
              <a:t> o un </a:t>
            </a:r>
            <a:r>
              <a:rPr lang="en-GB" sz="3000" dirty="0" err="1">
                <a:solidFill>
                  <a:prstClr val="black"/>
                </a:solidFill>
              </a:rPr>
              <a:t>diccionario</a:t>
            </a:r>
            <a:r>
              <a:rPr lang="en-GB" sz="3000" dirty="0">
                <a:solidFill>
                  <a:prstClr val="black"/>
                </a:solidFill>
              </a:rPr>
              <a:t> online.</a:t>
            </a:r>
            <a:endParaRPr lang="en-GB" sz="3000" dirty="0">
              <a:solidFill>
                <a:prstClr val="black"/>
              </a:solidFill>
            </a:endParaRPr>
          </a:p>
        </p:txBody>
      </p:sp>
    </p:spTree>
    <p:extLst>
      <p:ext uri="{BB962C8B-B14F-4D97-AF65-F5344CB8AC3E}">
        <p14:creationId xmlns:p14="http://schemas.microsoft.com/office/powerpoint/2010/main" val="262533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956" t="25807" r="14776" b="20663"/>
          <a:stretch/>
        </p:blipFill>
        <p:spPr bwMode="auto">
          <a:xfrm>
            <a:off x="1501254" y="2715904"/>
            <a:ext cx="6209731" cy="2852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7504" y="188640"/>
            <a:ext cx="8964488" cy="553998"/>
          </a:xfrm>
          <a:prstGeom prst="rect">
            <a:avLst/>
          </a:prstGeom>
          <a:noFill/>
        </p:spPr>
        <p:txBody>
          <a:bodyPr wrap="square" rtlCol="0">
            <a:spAutoFit/>
          </a:bodyPr>
          <a:lstStyle/>
          <a:p>
            <a:pPr algn="ctr"/>
            <a:r>
              <a:rPr lang="en-GB" sz="3000" dirty="0">
                <a:solidFill>
                  <a:prstClr val="black"/>
                </a:solidFill>
              </a:rPr>
              <a:t>El </a:t>
            </a:r>
            <a:r>
              <a:rPr lang="en-GB" sz="3000" dirty="0" err="1">
                <a:solidFill>
                  <a:prstClr val="black"/>
                </a:solidFill>
              </a:rPr>
              <a:t>diccionario</a:t>
            </a:r>
            <a:r>
              <a:rPr lang="en-GB" sz="3000" dirty="0">
                <a:solidFill>
                  <a:prstClr val="black"/>
                </a:solidFill>
              </a:rPr>
              <a:t> online </a:t>
            </a:r>
            <a:r>
              <a:rPr lang="en-GB" sz="3000" dirty="0" err="1">
                <a:solidFill>
                  <a:prstClr val="black"/>
                </a:solidFill>
              </a:rPr>
              <a:t>es</a:t>
            </a:r>
            <a:r>
              <a:rPr lang="en-GB" sz="3000" dirty="0">
                <a:solidFill>
                  <a:prstClr val="black"/>
                </a:solidFill>
              </a:rPr>
              <a:t> gratis y </a:t>
            </a:r>
            <a:r>
              <a:rPr lang="en-GB" sz="3000" dirty="0" err="1">
                <a:solidFill>
                  <a:prstClr val="black"/>
                </a:solidFill>
              </a:rPr>
              <a:t>rápido</a:t>
            </a:r>
            <a:r>
              <a:rPr lang="en-GB" sz="3000" dirty="0">
                <a:solidFill>
                  <a:prstClr val="black"/>
                </a:solidFill>
              </a:rPr>
              <a:t>.</a:t>
            </a:r>
            <a:endParaRPr lang="en-GB" sz="3000" dirty="0">
              <a:solidFill>
                <a:prstClr val="black"/>
              </a:solidFill>
            </a:endParaRPr>
          </a:p>
        </p:txBody>
      </p:sp>
      <p:sp>
        <p:nvSpPr>
          <p:cNvPr id="4" name="Rectangle 3"/>
          <p:cNvSpPr/>
          <p:nvPr/>
        </p:nvSpPr>
        <p:spPr>
          <a:xfrm>
            <a:off x="1501254" y="2715904"/>
            <a:ext cx="6209731" cy="285238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8" name="Group 7"/>
          <p:cNvGrpSpPr/>
          <p:nvPr/>
        </p:nvGrpSpPr>
        <p:grpSpPr>
          <a:xfrm>
            <a:off x="4915264" y="692696"/>
            <a:ext cx="1456936" cy="1512168"/>
            <a:chOff x="4743632" y="836712"/>
            <a:chExt cx="1456936" cy="1512168"/>
          </a:xfrm>
        </p:grpSpPr>
        <p:pic>
          <p:nvPicPr>
            <p:cNvPr id="4097"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l="28490" r="26707"/>
            <a:stretch/>
          </p:blipFill>
          <p:spPr bwMode="auto">
            <a:xfrm>
              <a:off x="4788024" y="836712"/>
              <a:ext cx="1412544"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4743632" y="908720"/>
              <a:ext cx="1412544" cy="14401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7" name="Straight Connector 6"/>
            <p:cNvCxnSpPr>
              <a:stCxn id="5" idx="1"/>
            </p:cNvCxnSpPr>
            <p:nvPr/>
          </p:nvCxnSpPr>
          <p:spPr>
            <a:xfrm>
              <a:off x="4950494" y="1119627"/>
              <a:ext cx="1061666" cy="94122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04504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latin typeface="Segoe Print" pitchFamily="2" charset="0"/>
              </a:rPr>
              <a:t>Every teacher is a teacher of…</a:t>
            </a:r>
            <a:endParaRPr lang="fr-FR" b="1" dirty="0">
              <a:latin typeface="Segoe Print" pitchFamily="2" charset="0"/>
            </a:endParaRPr>
          </a:p>
        </p:txBody>
      </p:sp>
      <p:sp>
        <p:nvSpPr>
          <p:cNvPr id="4" name="Rectangle 3"/>
          <p:cNvSpPr/>
          <p:nvPr/>
        </p:nvSpPr>
        <p:spPr>
          <a:xfrm>
            <a:off x="327100" y="1988840"/>
            <a:ext cx="8568952" cy="2862322"/>
          </a:xfrm>
          <a:prstGeom prst="rect">
            <a:avLst/>
          </a:prstGeom>
        </p:spPr>
        <p:txBody>
          <a:bodyPr wrap="square">
            <a:spAutoFit/>
          </a:bodyPr>
          <a:lstStyle/>
          <a:p>
            <a:r>
              <a:rPr lang="en-GB" sz="5400" dirty="0">
                <a:solidFill>
                  <a:prstClr val="black"/>
                </a:solidFill>
              </a:rPr>
              <a:t>"Every teacher is a teacher </a:t>
            </a:r>
            <a:r>
              <a:rPr lang="en-GB" sz="5400" u="sng" dirty="0">
                <a:solidFill>
                  <a:prstClr val="black"/>
                </a:solidFill>
              </a:rPr>
              <a:t>of</a:t>
            </a:r>
            <a:r>
              <a:rPr lang="en-GB" sz="5400" dirty="0">
                <a:solidFill>
                  <a:prstClr val="black"/>
                </a:solidFill>
              </a:rPr>
              <a:t> </a:t>
            </a:r>
            <a:r>
              <a:rPr lang="en-GB" sz="5400" dirty="0">
                <a:solidFill>
                  <a:prstClr val="black"/>
                </a:solidFill>
              </a:rPr>
              <a:t>English because every teacher is a teacher </a:t>
            </a:r>
            <a:r>
              <a:rPr lang="en-GB" sz="5400" u="sng" dirty="0">
                <a:solidFill>
                  <a:prstClr val="black"/>
                </a:solidFill>
              </a:rPr>
              <a:t>in</a:t>
            </a:r>
            <a:r>
              <a:rPr lang="en-GB" sz="5400" dirty="0">
                <a:solidFill>
                  <a:prstClr val="black"/>
                </a:solidFill>
              </a:rPr>
              <a:t> English.” </a:t>
            </a:r>
            <a:r>
              <a:rPr lang="en-GB" dirty="0">
                <a:solidFill>
                  <a:prstClr val="black"/>
                </a:solidFill>
              </a:rPr>
              <a:t/>
            </a:r>
            <a:br>
              <a:rPr lang="en-GB" dirty="0">
                <a:solidFill>
                  <a:prstClr val="black"/>
                </a:solidFill>
              </a:rPr>
            </a:br>
            <a:endParaRPr lang="fr-FR" dirty="0">
              <a:solidFill>
                <a:prstClr val="black"/>
              </a:solidFill>
            </a:endParaRPr>
          </a:p>
        </p:txBody>
      </p:sp>
      <p:sp>
        <p:nvSpPr>
          <p:cNvPr id="5" name="Rectangle 4"/>
          <p:cNvSpPr/>
          <p:nvPr/>
        </p:nvSpPr>
        <p:spPr>
          <a:xfrm>
            <a:off x="4295204" y="5661248"/>
            <a:ext cx="4572000" cy="923330"/>
          </a:xfrm>
          <a:prstGeom prst="rect">
            <a:avLst/>
          </a:prstGeom>
        </p:spPr>
        <p:txBody>
          <a:bodyPr>
            <a:spAutoFit/>
          </a:bodyPr>
          <a:lstStyle/>
          <a:p>
            <a:pPr algn="r"/>
            <a:r>
              <a:rPr lang="en-GB" dirty="0">
                <a:solidFill>
                  <a:prstClr val="black"/>
                </a:solidFill>
              </a:rPr>
              <a:t>George Sampson, primary teacher and school inspector.</a:t>
            </a:r>
            <a:endParaRPr lang="fr-FR" dirty="0">
              <a:solidFill>
                <a:prstClr val="black"/>
              </a:solidFill>
            </a:endParaRPr>
          </a:p>
          <a:p>
            <a:pPr algn="r"/>
            <a:r>
              <a:rPr lang="en-GB" dirty="0">
                <a:solidFill>
                  <a:prstClr val="black"/>
                </a:solidFill>
              </a:rPr>
              <a:t>(1921)</a:t>
            </a:r>
            <a:endParaRPr lang="fr-FR" dirty="0">
              <a:solidFill>
                <a:prstClr val="black"/>
              </a:solidFill>
            </a:endParaRPr>
          </a:p>
        </p:txBody>
      </p:sp>
      <p:sp>
        <p:nvSpPr>
          <p:cNvPr id="7" name="Rounded Rectangle 6"/>
          <p:cNvSpPr/>
          <p:nvPr/>
        </p:nvSpPr>
        <p:spPr>
          <a:xfrm>
            <a:off x="327100" y="2924944"/>
            <a:ext cx="2084660" cy="72008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Rounded Rectangle 7"/>
          <p:cNvSpPr/>
          <p:nvPr/>
        </p:nvSpPr>
        <p:spPr>
          <a:xfrm>
            <a:off x="2526916" y="2924944"/>
            <a:ext cx="6340288" cy="72008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Rounded Rectangle 8"/>
          <p:cNvSpPr/>
          <p:nvPr/>
        </p:nvSpPr>
        <p:spPr>
          <a:xfrm>
            <a:off x="327100" y="3797424"/>
            <a:ext cx="6549156" cy="72008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330402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188640"/>
            <a:ext cx="8964488" cy="553998"/>
          </a:xfrm>
          <a:prstGeom prst="rect">
            <a:avLst/>
          </a:prstGeom>
          <a:noFill/>
        </p:spPr>
        <p:txBody>
          <a:bodyPr wrap="square" rtlCol="0">
            <a:spAutoFit/>
          </a:bodyPr>
          <a:lstStyle/>
          <a:p>
            <a:pPr algn="ctr"/>
            <a:r>
              <a:rPr lang="en-GB" sz="3000" dirty="0" err="1">
                <a:solidFill>
                  <a:prstClr val="black"/>
                </a:solidFill>
              </a:rPr>
              <a:t>Es</a:t>
            </a:r>
            <a:r>
              <a:rPr lang="en-GB" sz="3000" dirty="0">
                <a:solidFill>
                  <a:prstClr val="black"/>
                </a:solidFill>
              </a:rPr>
              <a:t> </a:t>
            </a:r>
            <a:r>
              <a:rPr lang="en-GB" sz="3000" dirty="0" err="1">
                <a:solidFill>
                  <a:prstClr val="black"/>
                </a:solidFill>
              </a:rPr>
              <a:t>posible</a:t>
            </a:r>
            <a:r>
              <a:rPr lang="en-GB" sz="3000" dirty="0">
                <a:solidFill>
                  <a:prstClr val="black"/>
                </a:solidFill>
              </a:rPr>
              <a:t> </a:t>
            </a:r>
            <a:r>
              <a:rPr lang="en-GB" sz="3000" dirty="0" err="1">
                <a:solidFill>
                  <a:prstClr val="black"/>
                </a:solidFill>
              </a:rPr>
              <a:t>buscar</a:t>
            </a:r>
            <a:r>
              <a:rPr lang="en-GB" sz="3000" dirty="0">
                <a:solidFill>
                  <a:prstClr val="black"/>
                </a:solidFill>
              </a:rPr>
              <a:t> </a:t>
            </a:r>
            <a:r>
              <a:rPr lang="en-GB" sz="3000" dirty="0" err="1">
                <a:solidFill>
                  <a:prstClr val="black"/>
                </a:solidFill>
              </a:rPr>
              <a:t>vocabulario</a:t>
            </a:r>
            <a:r>
              <a:rPr lang="en-GB" sz="3000" dirty="0">
                <a:solidFill>
                  <a:prstClr val="black"/>
                </a:solidFill>
              </a:rPr>
              <a:t> </a:t>
            </a:r>
            <a:r>
              <a:rPr lang="en-GB" sz="3000" dirty="0" err="1">
                <a:solidFill>
                  <a:prstClr val="black"/>
                </a:solidFill>
              </a:rPr>
              <a:t>español</a:t>
            </a:r>
            <a:r>
              <a:rPr lang="en-GB" sz="3000" dirty="0">
                <a:solidFill>
                  <a:prstClr val="black"/>
                </a:solidFill>
              </a:rPr>
              <a:t> o </a:t>
            </a:r>
            <a:r>
              <a:rPr lang="en-GB" sz="3000" dirty="0" err="1">
                <a:solidFill>
                  <a:prstClr val="black"/>
                </a:solidFill>
              </a:rPr>
              <a:t>inglés</a:t>
            </a:r>
            <a:r>
              <a:rPr lang="en-GB" sz="3000" dirty="0">
                <a:solidFill>
                  <a:prstClr val="black"/>
                </a:solidFill>
              </a:rPr>
              <a:t>.</a:t>
            </a:r>
            <a:endParaRPr lang="en-GB" sz="3000" dirty="0">
              <a:solidFill>
                <a:prstClr val="black"/>
              </a:solidFill>
            </a:endParaRPr>
          </a:p>
        </p:txBody>
      </p:sp>
      <p:grpSp>
        <p:nvGrpSpPr>
          <p:cNvPr id="11" name="Group 10"/>
          <p:cNvGrpSpPr/>
          <p:nvPr/>
        </p:nvGrpSpPr>
        <p:grpSpPr>
          <a:xfrm>
            <a:off x="1259632" y="862406"/>
            <a:ext cx="6336704" cy="2666142"/>
            <a:chOff x="1259632" y="862406"/>
            <a:chExt cx="6336704" cy="2666142"/>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100" t="28373" r="27045" b="35814"/>
            <a:stretch/>
          </p:blipFill>
          <p:spPr bwMode="auto">
            <a:xfrm>
              <a:off x="1259632" y="862406"/>
              <a:ext cx="6336704" cy="2666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2051720" y="2493140"/>
              <a:ext cx="1296144" cy="64807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p:nvSpPr>
          <p:spPr>
            <a:xfrm>
              <a:off x="1369707" y="908720"/>
              <a:ext cx="6226629" cy="261982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9" name="Group 8"/>
          <p:cNvGrpSpPr/>
          <p:nvPr/>
        </p:nvGrpSpPr>
        <p:grpSpPr>
          <a:xfrm>
            <a:off x="1090114" y="3861048"/>
            <a:ext cx="6506222" cy="2619828"/>
            <a:chOff x="1090114" y="3861048"/>
            <a:chExt cx="6506222" cy="2619828"/>
          </a:xfrm>
        </p:grpSpPr>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3806" t="28694" r="26255" b="37784"/>
            <a:stretch/>
          </p:blipFill>
          <p:spPr bwMode="auto">
            <a:xfrm>
              <a:off x="1090114" y="3929074"/>
              <a:ext cx="6497782" cy="2452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Arrow 9"/>
            <p:cNvSpPr/>
            <p:nvPr/>
          </p:nvSpPr>
          <p:spPr>
            <a:xfrm rot="10800000">
              <a:off x="5690187" y="5458872"/>
              <a:ext cx="1296144" cy="64807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Rectangle 11"/>
            <p:cNvSpPr/>
            <p:nvPr/>
          </p:nvSpPr>
          <p:spPr>
            <a:xfrm>
              <a:off x="1369707" y="3861048"/>
              <a:ext cx="6226629" cy="261982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Tree>
    <p:extLst>
      <p:ext uri="{BB962C8B-B14F-4D97-AF65-F5344CB8AC3E}">
        <p14:creationId xmlns:p14="http://schemas.microsoft.com/office/powerpoint/2010/main" val="383410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661" t="26587" r="27379" b="39881"/>
          <a:stretch/>
        </p:blipFill>
        <p:spPr bwMode="auto">
          <a:xfrm>
            <a:off x="-10094" y="44624"/>
            <a:ext cx="3862014"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4977" t="22822" r="36690" b="5398"/>
          <a:stretch/>
        </p:blipFill>
        <p:spPr bwMode="auto">
          <a:xfrm>
            <a:off x="3635896" y="1117824"/>
            <a:ext cx="5478420" cy="5767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5517232"/>
            <a:ext cx="1224136"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7092280" y="2780928"/>
            <a:ext cx="1152128" cy="7920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5" name="Group 4"/>
          <p:cNvGrpSpPr/>
          <p:nvPr/>
        </p:nvGrpSpPr>
        <p:grpSpPr>
          <a:xfrm>
            <a:off x="4427984" y="116632"/>
            <a:ext cx="3960440" cy="792088"/>
            <a:chOff x="4427984" y="116632"/>
            <a:chExt cx="3960440" cy="792088"/>
          </a:xfrm>
        </p:grpSpPr>
        <p:sp>
          <p:nvSpPr>
            <p:cNvPr id="4" name="Rectangle 3"/>
            <p:cNvSpPr/>
            <p:nvPr/>
          </p:nvSpPr>
          <p:spPr>
            <a:xfrm>
              <a:off x="4427984" y="116632"/>
              <a:ext cx="3960440" cy="79208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TextBox 2"/>
            <p:cNvSpPr txBox="1"/>
            <p:nvPr/>
          </p:nvSpPr>
          <p:spPr>
            <a:xfrm>
              <a:off x="4572000" y="215936"/>
              <a:ext cx="3586752" cy="646331"/>
            </a:xfrm>
            <a:prstGeom prst="rect">
              <a:avLst/>
            </a:prstGeom>
            <a:noFill/>
          </p:spPr>
          <p:txBody>
            <a:bodyPr wrap="square" rtlCol="0">
              <a:spAutoFit/>
            </a:bodyPr>
            <a:lstStyle/>
            <a:p>
              <a:r>
                <a:rPr lang="en-GB" sz="3600" dirty="0">
                  <a:solidFill>
                    <a:prstClr val="white"/>
                  </a:solidFill>
                </a:rPr>
                <a:t>sport = el </a:t>
              </a:r>
              <a:r>
                <a:rPr lang="en-GB" sz="3600" dirty="0" err="1">
                  <a:solidFill>
                    <a:prstClr val="white"/>
                  </a:solidFill>
                </a:rPr>
                <a:t>deporte</a:t>
              </a:r>
              <a:endParaRPr lang="en-GB" sz="3600" dirty="0">
                <a:solidFill>
                  <a:prstClr val="white"/>
                </a:solidFill>
              </a:endParaRPr>
            </a:p>
          </p:txBody>
        </p:sp>
      </p:grpSp>
    </p:spTree>
    <p:extLst>
      <p:ext uri="{BB962C8B-B14F-4D97-AF65-F5344CB8AC3E}">
        <p14:creationId xmlns:p14="http://schemas.microsoft.com/office/powerpoint/2010/main" val="375101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88640"/>
            <a:ext cx="8964488" cy="553998"/>
          </a:xfrm>
          <a:prstGeom prst="rect">
            <a:avLst/>
          </a:prstGeom>
          <a:noFill/>
        </p:spPr>
        <p:txBody>
          <a:bodyPr wrap="square" rtlCol="0">
            <a:spAutoFit/>
          </a:bodyPr>
          <a:lstStyle/>
          <a:p>
            <a:pPr algn="ctr"/>
            <a:r>
              <a:rPr lang="en-GB" sz="3000" dirty="0">
                <a:solidFill>
                  <a:prstClr val="black"/>
                </a:solidFill>
              </a:rPr>
              <a:t>¿</a:t>
            </a:r>
            <a:r>
              <a:rPr lang="en-GB" sz="3000" dirty="0" err="1">
                <a:solidFill>
                  <a:prstClr val="black"/>
                </a:solidFill>
              </a:rPr>
              <a:t>Cómo</a:t>
            </a:r>
            <a:r>
              <a:rPr lang="en-GB" sz="3000" dirty="0">
                <a:solidFill>
                  <a:prstClr val="black"/>
                </a:solidFill>
              </a:rPr>
              <a:t> se </a:t>
            </a:r>
            <a:r>
              <a:rPr lang="en-GB" sz="3000" dirty="0" err="1">
                <a:solidFill>
                  <a:prstClr val="black"/>
                </a:solidFill>
              </a:rPr>
              <a:t>pronuncia</a:t>
            </a:r>
            <a:r>
              <a:rPr lang="en-GB" sz="3000" dirty="0">
                <a:solidFill>
                  <a:prstClr val="black"/>
                </a:solidFill>
              </a:rPr>
              <a:t> el </a:t>
            </a:r>
            <a:r>
              <a:rPr lang="en-GB" sz="3000" dirty="0" err="1">
                <a:solidFill>
                  <a:prstClr val="black"/>
                </a:solidFill>
              </a:rPr>
              <a:t>vocabulario</a:t>
            </a:r>
            <a:r>
              <a:rPr lang="en-GB" sz="3000" dirty="0">
                <a:solidFill>
                  <a:prstClr val="black"/>
                </a:solidFill>
              </a:rPr>
              <a:t> </a:t>
            </a:r>
            <a:r>
              <a:rPr lang="en-GB" sz="3000" dirty="0" err="1">
                <a:solidFill>
                  <a:prstClr val="black"/>
                </a:solidFill>
              </a:rPr>
              <a:t>español</a:t>
            </a:r>
            <a:r>
              <a:rPr lang="en-GB" sz="3000" dirty="0">
                <a:solidFill>
                  <a:prstClr val="black"/>
                </a:solidFill>
              </a:rPr>
              <a:t>?</a:t>
            </a:r>
            <a:endParaRPr lang="en-GB" sz="3000" dirty="0">
              <a:solidFill>
                <a:prstClr val="black"/>
              </a:solidFill>
            </a:endParaRPr>
          </a:p>
        </p:txBody>
      </p:sp>
      <p:sp>
        <p:nvSpPr>
          <p:cNvPr id="3" name="TextBox 2"/>
          <p:cNvSpPr txBox="1"/>
          <p:nvPr/>
        </p:nvSpPr>
        <p:spPr>
          <a:xfrm>
            <a:off x="107504" y="908720"/>
            <a:ext cx="8964488" cy="553998"/>
          </a:xfrm>
          <a:prstGeom prst="rect">
            <a:avLst/>
          </a:prstGeom>
          <a:noFill/>
        </p:spPr>
        <p:txBody>
          <a:bodyPr wrap="square" rtlCol="0">
            <a:spAutoFit/>
          </a:bodyPr>
          <a:lstStyle/>
          <a:p>
            <a:pPr algn="ctr"/>
            <a:r>
              <a:rPr lang="en-GB" sz="3000" dirty="0">
                <a:solidFill>
                  <a:prstClr val="black"/>
                </a:solidFill>
              </a:rPr>
              <a:t>¡</a:t>
            </a:r>
            <a:r>
              <a:rPr lang="en-GB" sz="3000" dirty="0" err="1">
                <a:solidFill>
                  <a:prstClr val="black"/>
                </a:solidFill>
              </a:rPr>
              <a:t>Usa</a:t>
            </a:r>
            <a:r>
              <a:rPr lang="en-GB" sz="3000" dirty="0">
                <a:solidFill>
                  <a:prstClr val="black"/>
                </a:solidFill>
              </a:rPr>
              <a:t> la </a:t>
            </a:r>
            <a:r>
              <a:rPr lang="en-GB" sz="3000" dirty="0" err="1">
                <a:solidFill>
                  <a:prstClr val="black"/>
                </a:solidFill>
              </a:rPr>
              <a:t>fonética</a:t>
            </a:r>
            <a:r>
              <a:rPr lang="en-GB" sz="3000" dirty="0">
                <a:solidFill>
                  <a:prstClr val="black"/>
                </a:solidFill>
              </a:rPr>
              <a:t>! </a:t>
            </a:r>
            <a:r>
              <a:rPr lang="en-GB" sz="3000" dirty="0" err="1">
                <a:solidFill>
                  <a:prstClr val="black"/>
                </a:solidFill>
              </a:rPr>
              <a:t>Pero</a:t>
            </a:r>
            <a:r>
              <a:rPr lang="en-GB" sz="3000" dirty="0">
                <a:solidFill>
                  <a:prstClr val="black"/>
                </a:solidFill>
              </a:rPr>
              <a:t> </a:t>
            </a:r>
            <a:r>
              <a:rPr lang="en-GB" sz="3000" dirty="0" err="1">
                <a:solidFill>
                  <a:prstClr val="black"/>
                </a:solidFill>
              </a:rPr>
              <a:t>si</a:t>
            </a:r>
            <a:r>
              <a:rPr lang="en-GB" sz="3000" dirty="0">
                <a:solidFill>
                  <a:prstClr val="black"/>
                </a:solidFill>
              </a:rPr>
              <a:t> </a:t>
            </a:r>
            <a:r>
              <a:rPr lang="en-GB" sz="3000" dirty="0" err="1">
                <a:solidFill>
                  <a:prstClr val="black"/>
                </a:solidFill>
              </a:rPr>
              <a:t>es</a:t>
            </a:r>
            <a:r>
              <a:rPr lang="en-GB" sz="3000" dirty="0">
                <a:solidFill>
                  <a:prstClr val="black"/>
                </a:solidFill>
              </a:rPr>
              <a:t> </a:t>
            </a:r>
            <a:r>
              <a:rPr lang="en-GB" sz="3000" dirty="0" err="1">
                <a:solidFill>
                  <a:prstClr val="black"/>
                </a:solidFill>
              </a:rPr>
              <a:t>necesario</a:t>
            </a:r>
            <a:r>
              <a:rPr lang="en-GB" sz="3000" dirty="0">
                <a:solidFill>
                  <a:prstClr val="black"/>
                </a:solidFill>
              </a:rPr>
              <a:t>, </a:t>
            </a:r>
            <a:r>
              <a:rPr lang="en-GB" sz="3000" dirty="0" err="1">
                <a:solidFill>
                  <a:prstClr val="black"/>
                </a:solidFill>
              </a:rPr>
              <a:t>haz</a:t>
            </a:r>
            <a:r>
              <a:rPr lang="en-GB" sz="3000" dirty="0">
                <a:solidFill>
                  <a:prstClr val="black"/>
                </a:solidFill>
              </a:rPr>
              <a:t> </a:t>
            </a:r>
            <a:r>
              <a:rPr lang="en-GB" sz="3000" dirty="0" err="1">
                <a:solidFill>
                  <a:prstClr val="black"/>
                </a:solidFill>
              </a:rPr>
              <a:t>clic</a:t>
            </a:r>
            <a:r>
              <a:rPr lang="en-GB" sz="3000" dirty="0">
                <a:solidFill>
                  <a:prstClr val="black"/>
                </a:solidFill>
              </a:rPr>
              <a:t> </a:t>
            </a:r>
            <a:r>
              <a:rPr lang="en-GB" sz="3000" dirty="0" err="1">
                <a:solidFill>
                  <a:prstClr val="black"/>
                </a:solidFill>
              </a:rPr>
              <a:t>aquí</a:t>
            </a:r>
            <a:r>
              <a:rPr lang="en-GB" sz="3000" dirty="0">
                <a:solidFill>
                  <a:prstClr val="black"/>
                </a:solidFill>
              </a:rPr>
              <a:t>…</a:t>
            </a:r>
            <a:endParaRPr lang="en-GB" sz="3000" dirty="0">
              <a:solidFill>
                <a:prstClr val="black"/>
              </a:solidFill>
            </a:endParaRPr>
          </a:p>
        </p:txBody>
      </p:sp>
      <p:pic>
        <p:nvPicPr>
          <p:cNvPr id="4" name="Picture 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7952" y="5517232"/>
            <a:ext cx="1224136"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5384" t="28358" r="37064" b="15672"/>
          <a:stretch/>
        </p:blipFill>
        <p:spPr bwMode="auto">
          <a:xfrm>
            <a:off x="439702" y="1628800"/>
            <a:ext cx="5932498" cy="4971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1619672" y="2276872"/>
            <a:ext cx="2232248" cy="75608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TextBox 6"/>
          <p:cNvSpPr txBox="1"/>
          <p:nvPr/>
        </p:nvSpPr>
        <p:spPr>
          <a:xfrm>
            <a:off x="6372200" y="1538208"/>
            <a:ext cx="2771800" cy="553998"/>
          </a:xfrm>
          <a:prstGeom prst="rect">
            <a:avLst/>
          </a:prstGeom>
          <a:noFill/>
        </p:spPr>
        <p:txBody>
          <a:bodyPr wrap="square" rtlCol="0">
            <a:spAutoFit/>
          </a:bodyPr>
          <a:lstStyle/>
          <a:p>
            <a:pPr algn="ctr"/>
            <a:r>
              <a:rPr lang="en-GB" sz="3000" dirty="0">
                <a:solidFill>
                  <a:prstClr val="black"/>
                </a:solidFill>
              </a:rPr>
              <a:t>… para </a:t>
            </a:r>
            <a:r>
              <a:rPr lang="en-GB" sz="3000" dirty="0" err="1">
                <a:solidFill>
                  <a:prstClr val="black"/>
                </a:solidFill>
              </a:rPr>
              <a:t>verificar</a:t>
            </a:r>
            <a:r>
              <a:rPr lang="en-GB" sz="3000" dirty="0">
                <a:solidFill>
                  <a:prstClr val="black"/>
                </a:solidFill>
              </a:rPr>
              <a:t>.</a:t>
            </a:r>
            <a:endParaRPr lang="en-GB" sz="3000" dirty="0">
              <a:solidFill>
                <a:prstClr val="black"/>
              </a:solidFill>
            </a:endParaRPr>
          </a:p>
        </p:txBody>
      </p:sp>
    </p:spTree>
    <p:extLst>
      <p:ext uri="{BB962C8B-B14F-4D97-AF65-F5344CB8AC3E}">
        <p14:creationId xmlns:p14="http://schemas.microsoft.com/office/powerpoint/2010/main" val="185810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116632"/>
            <a:ext cx="9145016" cy="553998"/>
          </a:xfrm>
          <a:prstGeom prst="rect">
            <a:avLst/>
          </a:prstGeom>
          <a:noFill/>
        </p:spPr>
        <p:txBody>
          <a:bodyPr wrap="square" rtlCol="0">
            <a:spAutoFit/>
          </a:bodyPr>
          <a:lstStyle/>
          <a:p>
            <a:pPr algn="ctr"/>
            <a:r>
              <a:rPr lang="en-GB" sz="3000" dirty="0">
                <a:solidFill>
                  <a:prstClr val="black"/>
                </a:solidFill>
              </a:rPr>
              <a:t>¡</a:t>
            </a:r>
            <a:r>
              <a:rPr lang="en-GB" sz="3000" dirty="0" err="1">
                <a:solidFill>
                  <a:prstClr val="black"/>
                </a:solidFill>
              </a:rPr>
              <a:t>Buscad</a:t>
            </a:r>
            <a:r>
              <a:rPr lang="en-GB" sz="3000" dirty="0">
                <a:solidFill>
                  <a:prstClr val="black"/>
                </a:solidFill>
              </a:rPr>
              <a:t> </a:t>
            </a:r>
            <a:r>
              <a:rPr lang="en-GB" sz="3000" dirty="0" err="1">
                <a:solidFill>
                  <a:prstClr val="black"/>
                </a:solidFill>
              </a:rPr>
              <a:t>estos</a:t>
            </a:r>
            <a:r>
              <a:rPr lang="en-GB" sz="3000" dirty="0">
                <a:solidFill>
                  <a:prstClr val="black"/>
                </a:solidFill>
              </a:rPr>
              <a:t> </a:t>
            </a:r>
            <a:r>
              <a:rPr lang="en-GB" sz="3000" dirty="0" err="1">
                <a:solidFill>
                  <a:prstClr val="black"/>
                </a:solidFill>
              </a:rPr>
              <a:t>deportes</a:t>
            </a:r>
            <a:r>
              <a:rPr lang="en-GB" sz="3000" dirty="0">
                <a:solidFill>
                  <a:prstClr val="black"/>
                </a:solidFill>
              </a:rPr>
              <a:t> </a:t>
            </a:r>
            <a:r>
              <a:rPr lang="en-GB" sz="3000" dirty="0" err="1">
                <a:solidFill>
                  <a:prstClr val="black"/>
                </a:solidFill>
              </a:rPr>
              <a:t>en</a:t>
            </a:r>
            <a:r>
              <a:rPr lang="en-GB" sz="3000" dirty="0">
                <a:solidFill>
                  <a:prstClr val="black"/>
                </a:solidFill>
              </a:rPr>
              <a:t> un </a:t>
            </a:r>
            <a:r>
              <a:rPr lang="en-GB" sz="3000" dirty="0" err="1">
                <a:solidFill>
                  <a:prstClr val="black"/>
                </a:solidFill>
              </a:rPr>
              <a:t>diccionario</a:t>
            </a:r>
            <a:r>
              <a:rPr lang="en-GB" sz="3000" dirty="0">
                <a:solidFill>
                  <a:prstClr val="black"/>
                </a:solidFill>
              </a:rPr>
              <a:t>!</a:t>
            </a:r>
            <a:endParaRPr lang="en-GB" sz="3000" dirty="0">
              <a:solidFill>
                <a:prstClr val="black"/>
              </a:solidFill>
            </a:endParaRPr>
          </a:p>
        </p:txBody>
      </p:sp>
      <p:grpSp>
        <p:nvGrpSpPr>
          <p:cNvPr id="5" name="Group 4"/>
          <p:cNvGrpSpPr/>
          <p:nvPr/>
        </p:nvGrpSpPr>
        <p:grpSpPr>
          <a:xfrm>
            <a:off x="395536" y="915664"/>
            <a:ext cx="5493223" cy="5897712"/>
            <a:chOff x="395536" y="915664"/>
            <a:chExt cx="5493223" cy="5897712"/>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10" t="9168" r="53271" b="11194"/>
            <a:stretch/>
          </p:blipFill>
          <p:spPr bwMode="auto">
            <a:xfrm>
              <a:off x="584719" y="1388940"/>
              <a:ext cx="5114856" cy="5424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95536" y="915664"/>
              <a:ext cx="5493223" cy="582570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Tree>
    <p:extLst>
      <p:ext uri="{BB962C8B-B14F-4D97-AF65-F5344CB8AC3E}">
        <p14:creationId xmlns:p14="http://schemas.microsoft.com/office/powerpoint/2010/main" val="14015720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38566"/>
            <a:ext cx="7560840" cy="6740307"/>
          </a:xfrm>
          <a:prstGeom prst="rect">
            <a:avLst/>
          </a:prstGeom>
          <a:noFill/>
        </p:spPr>
        <p:txBody>
          <a:bodyPr wrap="square" rtlCol="0">
            <a:spAutoFit/>
          </a:bodyPr>
          <a:lstStyle/>
          <a:p>
            <a:r>
              <a:rPr lang="en-GB" dirty="0">
                <a:solidFill>
                  <a:prstClr val="black"/>
                </a:solidFill>
              </a:rPr>
              <a:t>a____________________ (    </a:t>
            </a:r>
            <a:r>
              <a:rPr lang="en-GB" dirty="0">
                <a:solidFill>
                  <a:prstClr val="black"/>
                </a:solidFill>
              </a:rPr>
              <a:t>           </a:t>
            </a:r>
            <a:r>
              <a:rPr lang="en-GB" dirty="0">
                <a:solidFill>
                  <a:prstClr val="black"/>
                </a:solidFill>
              </a:rPr>
              <a:t>): athletics			</a:t>
            </a:r>
          </a:p>
          <a:p>
            <a:r>
              <a:rPr lang="en-GB" dirty="0">
                <a:solidFill>
                  <a:prstClr val="black"/>
                </a:solidFill>
              </a:rPr>
              <a:t> </a:t>
            </a:r>
          </a:p>
          <a:p>
            <a:r>
              <a:rPr lang="en-GB" dirty="0">
                <a:solidFill>
                  <a:prstClr val="black"/>
                </a:solidFill>
              </a:rPr>
              <a:t>a____________________ (               ): martial arts</a:t>
            </a:r>
          </a:p>
          <a:p>
            <a:r>
              <a:rPr lang="en-GB" dirty="0">
                <a:solidFill>
                  <a:prstClr val="black"/>
                </a:solidFill>
              </a:rPr>
              <a:t> </a:t>
            </a:r>
          </a:p>
          <a:p>
            <a:r>
              <a:rPr lang="en-GB" dirty="0">
                <a:solidFill>
                  <a:prstClr val="black"/>
                </a:solidFill>
              </a:rPr>
              <a:t>b____________________ (               ): basketball</a:t>
            </a:r>
          </a:p>
          <a:p>
            <a:r>
              <a:rPr lang="en-GB" dirty="0">
                <a:solidFill>
                  <a:prstClr val="black"/>
                </a:solidFill>
              </a:rPr>
              <a:t> </a:t>
            </a:r>
          </a:p>
          <a:p>
            <a:r>
              <a:rPr lang="en-GB" dirty="0">
                <a:solidFill>
                  <a:prstClr val="black"/>
                </a:solidFill>
              </a:rPr>
              <a:t>b____________________ (               ): badminton</a:t>
            </a:r>
          </a:p>
          <a:p>
            <a:r>
              <a:rPr lang="en-GB" dirty="0">
                <a:solidFill>
                  <a:prstClr val="black"/>
                </a:solidFill>
              </a:rPr>
              <a:t> </a:t>
            </a:r>
          </a:p>
          <a:p>
            <a:r>
              <a:rPr lang="en-GB" dirty="0">
                <a:solidFill>
                  <a:prstClr val="black"/>
                </a:solidFill>
              </a:rPr>
              <a:t>b____________________ (               ): boxing</a:t>
            </a:r>
          </a:p>
          <a:p>
            <a:r>
              <a:rPr lang="en-GB" dirty="0">
                <a:solidFill>
                  <a:prstClr val="black"/>
                </a:solidFill>
              </a:rPr>
              <a:t> </a:t>
            </a:r>
          </a:p>
          <a:p>
            <a:r>
              <a:rPr lang="en-GB" dirty="0">
                <a:solidFill>
                  <a:prstClr val="black"/>
                </a:solidFill>
              </a:rPr>
              <a:t>b____________________ (               ): handball</a:t>
            </a:r>
          </a:p>
          <a:p>
            <a:r>
              <a:rPr lang="en-GB" dirty="0">
                <a:solidFill>
                  <a:prstClr val="black"/>
                </a:solidFill>
              </a:rPr>
              <a:t> </a:t>
            </a:r>
          </a:p>
          <a:p>
            <a:r>
              <a:rPr lang="en-GB" dirty="0">
                <a:solidFill>
                  <a:prstClr val="black"/>
                </a:solidFill>
              </a:rPr>
              <a:t>c____________________ (               ): cycling</a:t>
            </a:r>
          </a:p>
          <a:p>
            <a:r>
              <a:rPr lang="en-GB" dirty="0">
                <a:solidFill>
                  <a:prstClr val="black"/>
                </a:solidFill>
              </a:rPr>
              <a:t> </a:t>
            </a:r>
          </a:p>
          <a:p>
            <a:r>
              <a:rPr lang="en-GB" dirty="0">
                <a:solidFill>
                  <a:prstClr val="black"/>
                </a:solidFill>
              </a:rPr>
              <a:t>d____________________ (               ): decathlon</a:t>
            </a:r>
          </a:p>
          <a:p>
            <a:r>
              <a:rPr lang="en-GB" dirty="0">
                <a:solidFill>
                  <a:prstClr val="black"/>
                </a:solidFill>
              </a:rPr>
              <a:t> </a:t>
            </a:r>
          </a:p>
          <a:p>
            <a:r>
              <a:rPr lang="en-GB" dirty="0">
                <a:solidFill>
                  <a:prstClr val="black"/>
                </a:solidFill>
              </a:rPr>
              <a:t>e____________________ (               ): skiing</a:t>
            </a:r>
          </a:p>
          <a:p>
            <a:r>
              <a:rPr lang="en-GB" dirty="0">
                <a:solidFill>
                  <a:prstClr val="black"/>
                </a:solidFill>
              </a:rPr>
              <a:t> </a:t>
            </a:r>
          </a:p>
          <a:p>
            <a:r>
              <a:rPr lang="en-GB" dirty="0">
                <a:solidFill>
                  <a:prstClr val="black"/>
                </a:solidFill>
              </a:rPr>
              <a:t>e____________________ (               ): fencing</a:t>
            </a:r>
          </a:p>
          <a:p>
            <a:r>
              <a:rPr lang="en-GB" dirty="0">
                <a:solidFill>
                  <a:prstClr val="black"/>
                </a:solidFill>
              </a:rPr>
              <a:t> </a:t>
            </a:r>
          </a:p>
          <a:p>
            <a:r>
              <a:rPr lang="en-GB" dirty="0">
                <a:solidFill>
                  <a:prstClr val="black"/>
                </a:solidFill>
              </a:rPr>
              <a:t>e____________________ (               ): horse riding</a:t>
            </a:r>
          </a:p>
          <a:p>
            <a:r>
              <a:rPr lang="en-GB" dirty="0">
                <a:solidFill>
                  <a:prstClr val="black"/>
                </a:solidFill>
              </a:rPr>
              <a:t> </a:t>
            </a:r>
          </a:p>
          <a:p>
            <a:r>
              <a:rPr lang="en-GB" dirty="0">
                <a:solidFill>
                  <a:prstClr val="black"/>
                </a:solidFill>
              </a:rPr>
              <a:t>e____________________ (               ): climbing</a:t>
            </a:r>
          </a:p>
          <a:p>
            <a:endParaRPr lang="en-GB" dirty="0">
              <a:solidFill>
                <a:prstClr val="black"/>
              </a:solidFill>
            </a:endParaRPr>
          </a:p>
        </p:txBody>
      </p:sp>
      <p:sp>
        <p:nvSpPr>
          <p:cNvPr id="3" name="TextBox 2"/>
          <p:cNvSpPr txBox="1"/>
          <p:nvPr/>
        </p:nvSpPr>
        <p:spPr>
          <a:xfrm>
            <a:off x="358360" y="197622"/>
            <a:ext cx="1944216" cy="461665"/>
          </a:xfrm>
          <a:prstGeom prst="rect">
            <a:avLst/>
          </a:prstGeom>
          <a:noFill/>
        </p:spPr>
        <p:txBody>
          <a:bodyPr wrap="square" rtlCol="0">
            <a:spAutoFit/>
          </a:bodyPr>
          <a:lstStyle/>
          <a:p>
            <a:r>
              <a:rPr lang="en-GB" sz="2400" dirty="0" err="1">
                <a:solidFill>
                  <a:prstClr val="black"/>
                </a:solidFill>
                <a:latin typeface="Segoe Script" panose="020B0504020000000003" pitchFamily="34" charset="0"/>
              </a:rPr>
              <a:t>tletismo</a:t>
            </a:r>
            <a:endParaRPr lang="en-GB" sz="2400" dirty="0">
              <a:solidFill>
                <a:prstClr val="black"/>
              </a:solidFill>
              <a:latin typeface="Segoe Script" panose="020B0504020000000003" pitchFamily="34" charset="0"/>
            </a:endParaRPr>
          </a:p>
        </p:txBody>
      </p:sp>
      <p:sp>
        <p:nvSpPr>
          <p:cNvPr id="4" name="TextBox 3"/>
          <p:cNvSpPr txBox="1"/>
          <p:nvPr/>
        </p:nvSpPr>
        <p:spPr>
          <a:xfrm>
            <a:off x="2771800" y="220578"/>
            <a:ext cx="1944216" cy="400110"/>
          </a:xfrm>
          <a:prstGeom prst="rect">
            <a:avLst/>
          </a:prstGeom>
          <a:noFill/>
        </p:spPr>
        <p:txBody>
          <a:bodyPr wrap="square" rtlCol="0">
            <a:spAutoFit/>
          </a:bodyPr>
          <a:lstStyle/>
          <a:p>
            <a:r>
              <a:rPr lang="en-GB" sz="2000" dirty="0">
                <a:solidFill>
                  <a:prstClr val="black"/>
                </a:solidFill>
              </a:rPr>
              <a:t>n/m/</a:t>
            </a:r>
            <a:r>
              <a:rPr lang="en-GB" sz="2000" dirty="0" err="1">
                <a:solidFill>
                  <a:prstClr val="black"/>
                </a:solidFill>
              </a:rPr>
              <a:t>sg</a:t>
            </a:r>
            <a:endParaRPr lang="en-GB" sz="2000" dirty="0">
              <a:solidFill>
                <a:prstClr val="black"/>
              </a:solidFill>
            </a:endParaRPr>
          </a:p>
        </p:txBody>
      </p:sp>
      <p:sp>
        <p:nvSpPr>
          <p:cNvPr id="5" name="TextBox 4"/>
          <p:cNvSpPr txBox="1"/>
          <p:nvPr/>
        </p:nvSpPr>
        <p:spPr>
          <a:xfrm>
            <a:off x="350824" y="764704"/>
            <a:ext cx="2637000" cy="461665"/>
          </a:xfrm>
          <a:prstGeom prst="rect">
            <a:avLst/>
          </a:prstGeom>
          <a:noFill/>
        </p:spPr>
        <p:txBody>
          <a:bodyPr wrap="square" rtlCol="0">
            <a:spAutoFit/>
          </a:bodyPr>
          <a:lstStyle/>
          <a:p>
            <a:r>
              <a:rPr lang="en-GB" sz="2400" dirty="0" err="1">
                <a:solidFill>
                  <a:prstClr val="black"/>
                </a:solidFill>
                <a:latin typeface="Segoe Script" panose="020B0504020000000003" pitchFamily="34" charset="0"/>
              </a:rPr>
              <a:t>rtes</a:t>
            </a:r>
            <a:r>
              <a:rPr lang="en-GB" sz="2400" dirty="0">
                <a:solidFill>
                  <a:prstClr val="black"/>
                </a:solidFill>
                <a:latin typeface="Segoe Script" panose="020B0504020000000003" pitchFamily="34" charset="0"/>
              </a:rPr>
              <a:t> </a:t>
            </a:r>
            <a:r>
              <a:rPr lang="en-GB" sz="2400" dirty="0" err="1">
                <a:solidFill>
                  <a:prstClr val="black"/>
                </a:solidFill>
                <a:latin typeface="Segoe Script" panose="020B0504020000000003" pitchFamily="34" charset="0"/>
              </a:rPr>
              <a:t>marciales</a:t>
            </a:r>
            <a:endParaRPr lang="en-GB" sz="2400" dirty="0">
              <a:solidFill>
                <a:prstClr val="black"/>
              </a:solidFill>
              <a:latin typeface="Segoe Script" panose="020B0504020000000003" pitchFamily="34" charset="0"/>
            </a:endParaRPr>
          </a:p>
        </p:txBody>
      </p:sp>
      <p:sp>
        <p:nvSpPr>
          <p:cNvPr id="6" name="TextBox 5"/>
          <p:cNvSpPr txBox="1"/>
          <p:nvPr/>
        </p:nvSpPr>
        <p:spPr>
          <a:xfrm>
            <a:off x="2771800" y="782994"/>
            <a:ext cx="1944216" cy="400110"/>
          </a:xfrm>
          <a:prstGeom prst="rect">
            <a:avLst/>
          </a:prstGeom>
          <a:noFill/>
        </p:spPr>
        <p:txBody>
          <a:bodyPr wrap="square" rtlCol="0">
            <a:spAutoFit/>
          </a:bodyPr>
          <a:lstStyle/>
          <a:p>
            <a:r>
              <a:rPr lang="en-GB" sz="2000" dirty="0">
                <a:solidFill>
                  <a:prstClr val="black"/>
                </a:solidFill>
              </a:rPr>
              <a:t>n/m/</a:t>
            </a:r>
            <a:r>
              <a:rPr lang="en-GB" sz="2000" dirty="0" err="1">
                <a:solidFill>
                  <a:prstClr val="black"/>
                </a:solidFill>
              </a:rPr>
              <a:t>pl</a:t>
            </a:r>
            <a:endParaRPr lang="en-GB" sz="2000" dirty="0">
              <a:solidFill>
                <a:prstClr val="black"/>
              </a:solidFill>
            </a:endParaRPr>
          </a:p>
        </p:txBody>
      </p:sp>
      <p:sp>
        <p:nvSpPr>
          <p:cNvPr id="7" name="TextBox 6"/>
          <p:cNvSpPr txBox="1"/>
          <p:nvPr/>
        </p:nvSpPr>
        <p:spPr>
          <a:xfrm>
            <a:off x="378120" y="1311151"/>
            <a:ext cx="2637000" cy="461665"/>
          </a:xfrm>
          <a:prstGeom prst="rect">
            <a:avLst/>
          </a:prstGeom>
          <a:noFill/>
        </p:spPr>
        <p:txBody>
          <a:bodyPr wrap="square" rtlCol="0">
            <a:spAutoFit/>
          </a:bodyPr>
          <a:lstStyle/>
          <a:p>
            <a:r>
              <a:rPr lang="en-GB" sz="2400" dirty="0" err="1">
                <a:solidFill>
                  <a:prstClr val="black"/>
                </a:solidFill>
                <a:latin typeface="Segoe Script" panose="020B0504020000000003" pitchFamily="34" charset="0"/>
              </a:rPr>
              <a:t>aloncesto</a:t>
            </a:r>
            <a:endParaRPr lang="en-GB" sz="2400" dirty="0">
              <a:solidFill>
                <a:prstClr val="black"/>
              </a:solidFill>
              <a:latin typeface="Segoe Script" panose="020B0504020000000003" pitchFamily="34" charset="0"/>
            </a:endParaRPr>
          </a:p>
        </p:txBody>
      </p:sp>
      <p:sp>
        <p:nvSpPr>
          <p:cNvPr id="8" name="TextBox 7"/>
          <p:cNvSpPr txBox="1"/>
          <p:nvPr/>
        </p:nvSpPr>
        <p:spPr>
          <a:xfrm>
            <a:off x="2771800" y="1327120"/>
            <a:ext cx="1944216" cy="400110"/>
          </a:xfrm>
          <a:prstGeom prst="rect">
            <a:avLst/>
          </a:prstGeom>
          <a:noFill/>
        </p:spPr>
        <p:txBody>
          <a:bodyPr wrap="square" rtlCol="0">
            <a:spAutoFit/>
          </a:bodyPr>
          <a:lstStyle/>
          <a:p>
            <a:r>
              <a:rPr lang="en-GB" sz="2000" dirty="0">
                <a:solidFill>
                  <a:prstClr val="black"/>
                </a:solidFill>
              </a:rPr>
              <a:t>n/m/</a:t>
            </a:r>
            <a:r>
              <a:rPr lang="en-GB" sz="2000" dirty="0" err="1">
                <a:solidFill>
                  <a:prstClr val="black"/>
                </a:solidFill>
              </a:rPr>
              <a:t>sg</a:t>
            </a:r>
            <a:endParaRPr lang="en-GB" sz="2000" dirty="0">
              <a:solidFill>
                <a:prstClr val="black"/>
              </a:solidFill>
            </a:endParaRPr>
          </a:p>
        </p:txBody>
      </p:sp>
      <p:sp>
        <p:nvSpPr>
          <p:cNvPr id="9" name="TextBox 8"/>
          <p:cNvSpPr txBox="1"/>
          <p:nvPr/>
        </p:nvSpPr>
        <p:spPr>
          <a:xfrm>
            <a:off x="368240" y="1844824"/>
            <a:ext cx="2637000" cy="461665"/>
          </a:xfrm>
          <a:prstGeom prst="rect">
            <a:avLst/>
          </a:prstGeom>
          <a:noFill/>
        </p:spPr>
        <p:txBody>
          <a:bodyPr wrap="square" rtlCol="0">
            <a:spAutoFit/>
          </a:bodyPr>
          <a:lstStyle/>
          <a:p>
            <a:r>
              <a:rPr lang="en-GB" sz="2400" dirty="0" err="1">
                <a:solidFill>
                  <a:prstClr val="black"/>
                </a:solidFill>
                <a:latin typeface="Segoe Script" panose="020B0504020000000003" pitchFamily="34" charset="0"/>
              </a:rPr>
              <a:t>á</a:t>
            </a:r>
            <a:r>
              <a:rPr lang="en-GB" sz="2400" dirty="0" err="1">
                <a:solidFill>
                  <a:prstClr val="black"/>
                </a:solidFill>
                <a:latin typeface="Segoe Script" panose="020B0504020000000003" pitchFamily="34" charset="0"/>
              </a:rPr>
              <a:t>dminton</a:t>
            </a:r>
            <a:endParaRPr lang="en-GB" sz="2400" dirty="0">
              <a:solidFill>
                <a:prstClr val="black"/>
              </a:solidFill>
              <a:latin typeface="Segoe Script" panose="020B0504020000000003" pitchFamily="34" charset="0"/>
            </a:endParaRPr>
          </a:p>
        </p:txBody>
      </p:sp>
      <p:sp>
        <p:nvSpPr>
          <p:cNvPr id="10" name="TextBox 9"/>
          <p:cNvSpPr txBox="1"/>
          <p:nvPr/>
        </p:nvSpPr>
        <p:spPr>
          <a:xfrm>
            <a:off x="2771800" y="1876762"/>
            <a:ext cx="1944216" cy="400110"/>
          </a:xfrm>
          <a:prstGeom prst="rect">
            <a:avLst/>
          </a:prstGeom>
          <a:noFill/>
        </p:spPr>
        <p:txBody>
          <a:bodyPr wrap="square" rtlCol="0">
            <a:spAutoFit/>
          </a:bodyPr>
          <a:lstStyle/>
          <a:p>
            <a:r>
              <a:rPr lang="en-GB" sz="2000" dirty="0">
                <a:solidFill>
                  <a:prstClr val="black"/>
                </a:solidFill>
              </a:rPr>
              <a:t>n/m/</a:t>
            </a:r>
            <a:r>
              <a:rPr lang="en-GB" sz="2000" dirty="0" err="1">
                <a:solidFill>
                  <a:prstClr val="black"/>
                </a:solidFill>
              </a:rPr>
              <a:t>sg</a:t>
            </a:r>
            <a:endParaRPr lang="en-GB" sz="2000" dirty="0">
              <a:solidFill>
                <a:prstClr val="black"/>
              </a:solidFill>
            </a:endParaRPr>
          </a:p>
        </p:txBody>
      </p:sp>
      <p:sp>
        <p:nvSpPr>
          <p:cNvPr id="11" name="TextBox 10"/>
          <p:cNvSpPr txBox="1"/>
          <p:nvPr/>
        </p:nvSpPr>
        <p:spPr>
          <a:xfrm>
            <a:off x="368240" y="2391271"/>
            <a:ext cx="2637000" cy="461665"/>
          </a:xfrm>
          <a:prstGeom prst="rect">
            <a:avLst/>
          </a:prstGeom>
          <a:noFill/>
        </p:spPr>
        <p:txBody>
          <a:bodyPr wrap="square" rtlCol="0">
            <a:spAutoFit/>
          </a:bodyPr>
          <a:lstStyle/>
          <a:p>
            <a:r>
              <a:rPr lang="en-GB" sz="2400" dirty="0" err="1">
                <a:solidFill>
                  <a:prstClr val="black"/>
                </a:solidFill>
                <a:latin typeface="Segoe Script" panose="020B0504020000000003" pitchFamily="34" charset="0"/>
              </a:rPr>
              <a:t>oxeo</a:t>
            </a:r>
            <a:endParaRPr lang="en-GB" sz="2400" dirty="0">
              <a:solidFill>
                <a:prstClr val="black"/>
              </a:solidFill>
              <a:latin typeface="Segoe Script" panose="020B0504020000000003" pitchFamily="34" charset="0"/>
            </a:endParaRPr>
          </a:p>
        </p:txBody>
      </p:sp>
      <p:sp>
        <p:nvSpPr>
          <p:cNvPr id="12" name="TextBox 11"/>
          <p:cNvSpPr txBox="1"/>
          <p:nvPr/>
        </p:nvSpPr>
        <p:spPr>
          <a:xfrm>
            <a:off x="2771800" y="2425530"/>
            <a:ext cx="1944216" cy="400110"/>
          </a:xfrm>
          <a:prstGeom prst="rect">
            <a:avLst/>
          </a:prstGeom>
          <a:noFill/>
        </p:spPr>
        <p:txBody>
          <a:bodyPr wrap="square" rtlCol="0">
            <a:spAutoFit/>
          </a:bodyPr>
          <a:lstStyle/>
          <a:p>
            <a:r>
              <a:rPr lang="en-GB" sz="2000" dirty="0">
                <a:solidFill>
                  <a:prstClr val="black"/>
                </a:solidFill>
              </a:rPr>
              <a:t>n/m/</a:t>
            </a:r>
            <a:r>
              <a:rPr lang="en-GB" sz="2000" dirty="0" err="1">
                <a:solidFill>
                  <a:prstClr val="black"/>
                </a:solidFill>
              </a:rPr>
              <a:t>sg</a:t>
            </a:r>
            <a:endParaRPr lang="en-GB" sz="2000" dirty="0">
              <a:solidFill>
                <a:prstClr val="black"/>
              </a:solidFill>
            </a:endParaRPr>
          </a:p>
        </p:txBody>
      </p:sp>
      <p:sp>
        <p:nvSpPr>
          <p:cNvPr id="13" name="TextBox 12"/>
          <p:cNvSpPr txBox="1"/>
          <p:nvPr/>
        </p:nvSpPr>
        <p:spPr>
          <a:xfrm>
            <a:off x="364472" y="2967335"/>
            <a:ext cx="2637000" cy="461665"/>
          </a:xfrm>
          <a:prstGeom prst="rect">
            <a:avLst/>
          </a:prstGeom>
          <a:noFill/>
        </p:spPr>
        <p:txBody>
          <a:bodyPr wrap="square" rtlCol="0">
            <a:spAutoFit/>
          </a:bodyPr>
          <a:lstStyle/>
          <a:p>
            <a:r>
              <a:rPr lang="en-GB" sz="2400" dirty="0" err="1">
                <a:solidFill>
                  <a:prstClr val="black"/>
                </a:solidFill>
                <a:latin typeface="Segoe Script" panose="020B0504020000000003" pitchFamily="34" charset="0"/>
              </a:rPr>
              <a:t>alonmano</a:t>
            </a:r>
            <a:endParaRPr lang="en-GB" sz="2400" dirty="0">
              <a:solidFill>
                <a:prstClr val="black"/>
              </a:solidFill>
              <a:latin typeface="Segoe Script" panose="020B0504020000000003" pitchFamily="34" charset="0"/>
            </a:endParaRPr>
          </a:p>
        </p:txBody>
      </p:sp>
      <p:sp>
        <p:nvSpPr>
          <p:cNvPr id="14" name="TextBox 13"/>
          <p:cNvSpPr txBox="1"/>
          <p:nvPr/>
        </p:nvSpPr>
        <p:spPr>
          <a:xfrm>
            <a:off x="2771800" y="2970530"/>
            <a:ext cx="1944216" cy="400110"/>
          </a:xfrm>
          <a:prstGeom prst="rect">
            <a:avLst/>
          </a:prstGeom>
          <a:noFill/>
        </p:spPr>
        <p:txBody>
          <a:bodyPr wrap="square" rtlCol="0">
            <a:spAutoFit/>
          </a:bodyPr>
          <a:lstStyle/>
          <a:p>
            <a:r>
              <a:rPr lang="en-GB" sz="2000" dirty="0">
                <a:solidFill>
                  <a:prstClr val="black"/>
                </a:solidFill>
              </a:rPr>
              <a:t>n/m/</a:t>
            </a:r>
            <a:r>
              <a:rPr lang="en-GB" sz="2000" dirty="0" err="1">
                <a:solidFill>
                  <a:prstClr val="black"/>
                </a:solidFill>
              </a:rPr>
              <a:t>sg</a:t>
            </a:r>
            <a:endParaRPr lang="en-GB" sz="2000" dirty="0">
              <a:solidFill>
                <a:prstClr val="black"/>
              </a:solidFill>
            </a:endParaRPr>
          </a:p>
        </p:txBody>
      </p:sp>
      <p:sp>
        <p:nvSpPr>
          <p:cNvPr id="15" name="TextBox 14"/>
          <p:cNvSpPr txBox="1"/>
          <p:nvPr/>
        </p:nvSpPr>
        <p:spPr>
          <a:xfrm>
            <a:off x="350824" y="3516103"/>
            <a:ext cx="2637000" cy="461665"/>
          </a:xfrm>
          <a:prstGeom prst="rect">
            <a:avLst/>
          </a:prstGeom>
          <a:noFill/>
        </p:spPr>
        <p:txBody>
          <a:bodyPr wrap="square" rtlCol="0">
            <a:spAutoFit/>
          </a:bodyPr>
          <a:lstStyle/>
          <a:p>
            <a:r>
              <a:rPr lang="en-GB" sz="2400" dirty="0" err="1">
                <a:solidFill>
                  <a:prstClr val="black"/>
                </a:solidFill>
                <a:latin typeface="Segoe Script" panose="020B0504020000000003" pitchFamily="34" charset="0"/>
              </a:rPr>
              <a:t>iclismo</a:t>
            </a:r>
            <a:endParaRPr lang="en-GB" sz="2400" dirty="0">
              <a:solidFill>
                <a:prstClr val="black"/>
              </a:solidFill>
              <a:latin typeface="Segoe Script" panose="020B0504020000000003" pitchFamily="34" charset="0"/>
            </a:endParaRPr>
          </a:p>
        </p:txBody>
      </p:sp>
      <p:sp>
        <p:nvSpPr>
          <p:cNvPr id="16" name="TextBox 15"/>
          <p:cNvSpPr txBox="1"/>
          <p:nvPr/>
        </p:nvSpPr>
        <p:spPr>
          <a:xfrm>
            <a:off x="2771800" y="3505650"/>
            <a:ext cx="1944216" cy="400110"/>
          </a:xfrm>
          <a:prstGeom prst="rect">
            <a:avLst/>
          </a:prstGeom>
          <a:noFill/>
        </p:spPr>
        <p:txBody>
          <a:bodyPr wrap="square" rtlCol="0">
            <a:spAutoFit/>
          </a:bodyPr>
          <a:lstStyle/>
          <a:p>
            <a:r>
              <a:rPr lang="en-GB" sz="2000" dirty="0">
                <a:solidFill>
                  <a:prstClr val="black"/>
                </a:solidFill>
              </a:rPr>
              <a:t>n/m/</a:t>
            </a:r>
            <a:r>
              <a:rPr lang="en-GB" sz="2000" dirty="0" err="1">
                <a:solidFill>
                  <a:prstClr val="black"/>
                </a:solidFill>
              </a:rPr>
              <a:t>sg</a:t>
            </a:r>
            <a:endParaRPr lang="en-GB" sz="2000" dirty="0">
              <a:solidFill>
                <a:prstClr val="black"/>
              </a:solidFill>
            </a:endParaRPr>
          </a:p>
        </p:txBody>
      </p:sp>
      <p:sp>
        <p:nvSpPr>
          <p:cNvPr id="17" name="TextBox 16"/>
          <p:cNvSpPr txBox="1"/>
          <p:nvPr/>
        </p:nvSpPr>
        <p:spPr>
          <a:xfrm>
            <a:off x="368240" y="4047455"/>
            <a:ext cx="2637000" cy="461665"/>
          </a:xfrm>
          <a:prstGeom prst="rect">
            <a:avLst/>
          </a:prstGeom>
          <a:noFill/>
        </p:spPr>
        <p:txBody>
          <a:bodyPr wrap="square" rtlCol="0">
            <a:spAutoFit/>
          </a:bodyPr>
          <a:lstStyle/>
          <a:p>
            <a:r>
              <a:rPr lang="en-GB" sz="2400" dirty="0" err="1">
                <a:solidFill>
                  <a:prstClr val="black"/>
                </a:solidFill>
                <a:latin typeface="Segoe Script" panose="020B0504020000000003" pitchFamily="34" charset="0"/>
              </a:rPr>
              <a:t>ecatlón</a:t>
            </a:r>
            <a:endParaRPr lang="en-GB" sz="2400" dirty="0">
              <a:solidFill>
                <a:prstClr val="black"/>
              </a:solidFill>
              <a:latin typeface="Segoe Script" panose="020B0504020000000003" pitchFamily="34" charset="0"/>
            </a:endParaRPr>
          </a:p>
        </p:txBody>
      </p:sp>
      <p:sp>
        <p:nvSpPr>
          <p:cNvPr id="18" name="TextBox 17"/>
          <p:cNvSpPr txBox="1"/>
          <p:nvPr/>
        </p:nvSpPr>
        <p:spPr>
          <a:xfrm>
            <a:off x="2771800" y="4077072"/>
            <a:ext cx="1944216" cy="400110"/>
          </a:xfrm>
          <a:prstGeom prst="rect">
            <a:avLst/>
          </a:prstGeom>
          <a:noFill/>
        </p:spPr>
        <p:txBody>
          <a:bodyPr wrap="square" rtlCol="0">
            <a:spAutoFit/>
          </a:bodyPr>
          <a:lstStyle/>
          <a:p>
            <a:r>
              <a:rPr lang="en-GB" sz="2000" dirty="0">
                <a:solidFill>
                  <a:prstClr val="black"/>
                </a:solidFill>
              </a:rPr>
              <a:t>n/m/</a:t>
            </a:r>
            <a:r>
              <a:rPr lang="en-GB" sz="2000" dirty="0" err="1">
                <a:solidFill>
                  <a:prstClr val="black"/>
                </a:solidFill>
              </a:rPr>
              <a:t>sg</a:t>
            </a:r>
            <a:endParaRPr lang="en-GB" sz="2000" dirty="0">
              <a:solidFill>
                <a:prstClr val="black"/>
              </a:solidFill>
            </a:endParaRPr>
          </a:p>
        </p:txBody>
      </p:sp>
      <p:sp>
        <p:nvSpPr>
          <p:cNvPr id="19" name="TextBox 18"/>
          <p:cNvSpPr txBox="1"/>
          <p:nvPr/>
        </p:nvSpPr>
        <p:spPr>
          <a:xfrm>
            <a:off x="368240" y="4596223"/>
            <a:ext cx="2637000" cy="461665"/>
          </a:xfrm>
          <a:prstGeom prst="rect">
            <a:avLst/>
          </a:prstGeom>
          <a:noFill/>
        </p:spPr>
        <p:txBody>
          <a:bodyPr wrap="square" rtlCol="0">
            <a:spAutoFit/>
          </a:bodyPr>
          <a:lstStyle/>
          <a:p>
            <a:r>
              <a:rPr lang="en-GB" sz="2400" dirty="0" err="1">
                <a:solidFill>
                  <a:prstClr val="black"/>
                </a:solidFill>
                <a:latin typeface="Segoe Script" panose="020B0504020000000003" pitchFamily="34" charset="0"/>
              </a:rPr>
              <a:t>squí</a:t>
            </a:r>
            <a:endParaRPr lang="en-GB" sz="2400" dirty="0">
              <a:solidFill>
                <a:prstClr val="black"/>
              </a:solidFill>
              <a:latin typeface="Segoe Script" panose="020B0504020000000003" pitchFamily="34" charset="0"/>
            </a:endParaRPr>
          </a:p>
        </p:txBody>
      </p:sp>
      <p:sp>
        <p:nvSpPr>
          <p:cNvPr id="20" name="TextBox 19"/>
          <p:cNvSpPr txBox="1"/>
          <p:nvPr/>
        </p:nvSpPr>
        <p:spPr>
          <a:xfrm>
            <a:off x="2785448" y="4613066"/>
            <a:ext cx="1944216" cy="400110"/>
          </a:xfrm>
          <a:prstGeom prst="rect">
            <a:avLst/>
          </a:prstGeom>
          <a:noFill/>
        </p:spPr>
        <p:txBody>
          <a:bodyPr wrap="square" rtlCol="0">
            <a:spAutoFit/>
          </a:bodyPr>
          <a:lstStyle/>
          <a:p>
            <a:r>
              <a:rPr lang="en-GB" sz="2000" dirty="0">
                <a:solidFill>
                  <a:prstClr val="black"/>
                </a:solidFill>
              </a:rPr>
              <a:t>n/m/</a:t>
            </a:r>
            <a:r>
              <a:rPr lang="en-GB" sz="2000" dirty="0" err="1">
                <a:solidFill>
                  <a:prstClr val="black"/>
                </a:solidFill>
              </a:rPr>
              <a:t>sg</a:t>
            </a:r>
            <a:endParaRPr lang="en-GB" sz="2000" dirty="0">
              <a:solidFill>
                <a:prstClr val="black"/>
              </a:solidFill>
            </a:endParaRPr>
          </a:p>
        </p:txBody>
      </p:sp>
      <p:sp>
        <p:nvSpPr>
          <p:cNvPr id="21" name="TextBox 20"/>
          <p:cNvSpPr txBox="1"/>
          <p:nvPr/>
        </p:nvSpPr>
        <p:spPr>
          <a:xfrm>
            <a:off x="350824" y="5141223"/>
            <a:ext cx="2637000" cy="461665"/>
          </a:xfrm>
          <a:prstGeom prst="rect">
            <a:avLst/>
          </a:prstGeom>
          <a:noFill/>
        </p:spPr>
        <p:txBody>
          <a:bodyPr wrap="square" rtlCol="0">
            <a:spAutoFit/>
          </a:bodyPr>
          <a:lstStyle/>
          <a:p>
            <a:r>
              <a:rPr lang="en-GB" sz="2400" dirty="0" err="1">
                <a:solidFill>
                  <a:prstClr val="black"/>
                </a:solidFill>
                <a:latin typeface="Segoe Script" panose="020B0504020000000003" pitchFamily="34" charset="0"/>
              </a:rPr>
              <a:t>sgrima</a:t>
            </a:r>
            <a:endParaRPr lang="en-GB" sz="2400" dirty="0">
              <a:solidFill>
                <a:prstClr val="black"/>
              </a:solidFill>
              <a:latin typeface="Segoe Script" panose="020B0504020000000003" pitchFamily="34" charset="0"/>
            </a:endParaRPr>
          </a:p>
        </p:txBody>
      </p:sp>
      <p:sp>
        <p:nvSpPr>
          <p:cNvPr id="22" name="TextBox 21"/>
          <p:cNvSpPr txBox="1"/>
          <p:nvPr/>
        </p:nvSpPr>
        <p:spPr>
          <a:xfrm>
            <a:off x="2785448" y="5161834"/>
            <a:ext cx="1944216" cy="400110"/>
          </a:xfrm>
          <a:prstGeom prst="rect">
            <a:avLst/>
          </a:prstGeom>
          <a:noFill/>
        </p:spPr>
        <p:txBody>
          <a:bodyPr wrap="square" rtlCol="0">
            <a:spAutoFit/>
          </a:bodyPr>
          <a:lstStyle/>
          <a:p>
            <a:r>
              <a:rPr lang="en-GB" sz="2000" dirty="0">
                <a:solidFill>
                  <a:prstClr val="black"/>
                </a:solidFill>
              </a:rPr>
              <a:t>n/f/</a:t>
            </a:r>
            <a:r>
              <a:rPr lang="en-GB" sz="2000" dirty="0" err="1">
                <a:solidFill>
                  <a:prstClr val="black"/>
                </a:solidFill>
              </a:rPr>
              <a:t>sg</a:t>
            </a:r>
            <a:endParaRPr lang="en-GB" sz="2000" dirty="0">
              <a:solidFill>
                <a:prstClr val="black"/>
              </a:solidFill>
            </a:endParaRPr>
          </a:p>
        </p:txBody>
      </p:sp>
      <p:sp>
        <p:nvSpPr>
          <p:cNvPr id="23" name="TextBox 22"/>
          <p:cNvSpPr txBox="1"/>
          <p:nvPr/>
        </p:nvSpPr>
        <p:spPr>
          <a:xfrm>
            <a:off x="364472" y="5689991"/>
            <a:ext cx="2637000" cy="461665"/>
          </a:xfrm>
          <a:prstGeom prst="rect">
            <a:avLst/>
          </a:prstGeom>
          <a:noFill/>
        </p:spPr>
        <p:txBody>
          <a:bodyPr wrap="square" rtlCol="0">
            <a:spAutoFit/>
          </a:bodyPr>
          <a:lstStyle/>
          <a:p>
            <a:r>
              <a:rPr lang="en-GB" sz="2400" dirty="0" err="1">
                <a:solidFill>
                  <a:prstClr val="black"/>
                </a:solidFill>
                <a:latin typeface="Segoe Script" panose="020B0504020000000003" pitchFamily="34" charset="0"/>
              </a:rPr>
              <a:t>quitación</a:t>
            </a:r>
            <a:endParaRPr lang="en-GB" sz="2400" dirty="0">
              <a:solidFill>
                <a:prstClr val="black"/>
              </a:solidFill>
              <a:latin typeface="Segoe Script" panose="020B0504020000000003" pitchFamily="34" charset="0"/>
            </a:endParaRPr>
          </a:p>
        </p:txBody>
      </p:sp>
      <p:sp>
        <p:nvSpPr>
          <p:cNvPr id="24" name="TextBox 23"/>
          <p:cNvSpPr txBox="1"/>
          <p:nvPr/>
        </p:nvSpPr>
        <p:spPr>
          <a:xfrm>
            <a:off x="2812744" y="5733256"/>
            <a:ext cx="1944216" cy="400110"/>
          </a:xfrm>
          <a:prstGeom prst="rect">
            <a:avLst/>
          </a:prstGeom>
          <a:noFill/>
        </p:spPr>
        <p:txBody>
          <a:bodyPr wrap="square" rtlCol="0">
            <a:spAutoFit/>
          </a:bodyPr>
          <a:lstStyle/>
          <a:p>
            <a:r>
              <a:rPr lang="en-GB" sz="2000" dirty="0">
                <a:solidFill>
                  <a:prstClr val="black"/>
                </a:solidFill>
              </a:rPr>
              <a:t>n/f/</a:t>
            </a:r>
            <a:r>
              <a:rPr lang="en-GB" sz="2000" dirty="0" err="1">
                <a:solidFill>
                  <a:prstClr val="black"/>
                </a:solidFill>
              </a:rPr>
              <a:t>sg</a:t>
            </a:r>
            <a:endParaRPr lang="en-GB" sz="2000" dirty="0">
              <a:solidFill>
                <a:prstClr val="black"/>
              </a:solidFill>
            </a:endParaRPr>
          </a:p>
        </p:txBody>
      </p:sp>
      <p:sp>
        <p:nvSpPr>
          <p:cNvPr id="25" name="TextBox 24"/>
          <p:cNvSpPr txBox="1"/>
          <p:nvPr/>
        </p:nvSpPr>
        <p:spPr>
          <a:xfrm>
            <a:off x="368240" y="6252407"/>
            <a:ext cx="2637000" cy="461665"/>
          </a:xfrm>
          <a:prstGeom prst="rect">
            <a:avLst/>
          </a:prstGeom>
          <a:noFill/>
        </p:spPr>
        <p:txBody>
          <a:bodyPr wrap="square" rtlCol="0">
            <a:spAutoFit/>
          </a:bodyPr>
          <a:lstStyle/>
          <a:p>
            <a:r>
              <a:rPr lang="en-GB" sz="2400" dirty="0" err="1">
                <a:solidFill>
                  <a:prstClr val="black"/>
                </a:solidFill>
                <a:latin typeface="Segoe Script" panose="020B0504020000000003" pitchFamily="34" charset="0"/>
              </a:rPr>
              <a:t>scalada</a:t>
            </a:r>
            <a:endParaRPr lang="en-GB" sz="2400" dirty="0">
              <a:solidFill>
                <a:prstClr val="black"/>
              </a:solidFill>
              <a:latin typeface="Segoe Script" panose="020B0504020000000003" pitchFamily="34" charset="0"/>
            </a:endParaRPr>
          </a:p>
        </p:txBody>
      </p:sp>
      <p:sp>
        <p:nvSpPr>
          <p:cNvPr id="26" name="TextBox 25"/>
          <p:cNvSpPr txBox="1"/>
          <p:nvPr/>
        </p:nvSpPr>
        <p:spPr>
          <a:xfrm>
            <a:off x="2830160" y="6269250"/>
            <a:ext cx="1944216" cy="400110"/>
          </a:xfrm>
          <a:prstGeom prst="rect">
            <a:avLst/>
          </a:prstGeom>
          <a:noFill/>
        </p:spPr>
        <p:txBody>
          <a:bodyPr wrap="square" rtlCol="0">
            <a:spAutoFit/>
          </a:bodyPr>
          <a:lstStyle/>
          <a:p>
            <a:r>
              <a:rPr lang="en-GB" sz="2000" dirty="0">
                <a:solidFill>
                  <a:prstClr val="black"/>
                </a:solidFill>
              </a:rPr>
              <a:t>n/f/</a:t>
            </a:r>
            <a:r>
              <a:rPr lang="en-GB" sz="2000" dirty="0" err="1">
                <a:solidFill>
                  <a:prstClr val="black"/>
                </a:solidFill>
              </a:rPr>
              <a:t>sg</a:t>
            </a:r>
            <a:endParaRPr lang="en-GB" sz="2000" dirty="0">
              <a:solidFill>
                <a:prstClr val="black"/>
              </a:solidFill>
            </a:endParaRPr>
          </a:p>
        </p:txBody>
      </p:sp>
    </p:spTree>
    <p:extLst>
      <p:ext uri="{BB962C8B-B14F-4D97-AF65-F5344CB8AC3E}">
        <p14:creationId xmlns:p14="http://schemas.microsoft.com/office/powerpoint/2010/main" val="147518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8496944" cy="6740307"/>
          </a:xfrm>
          <a:prstGeom prst="rect">
            <a:avLst/>
          </a:prstGeom>
          <a:noFill/>
        </p:spPr>
        <p:txBody>
          <a:bodyPr wrap="square" rtlCol="0">
            <a:spAutoFit/>
          </a:bodyPr>
          <a:lstStyle/>
          <a:p>
            <a:r>
              <a:rPr lang="en-GB" dirty="0">
                <a:solidFill>
                  <a:prstClr val="black"/>
                </a:solidFill>
              </a:rPr>
              <a:t>f____________________ (               ): football</a:t>
            </a:r>
          </a:p>
          <a:p>
            <a:r>
              <a:rPr lang="en-GB" dirty="0">
                <a:solidFill>
                  <a:prstClr val="black"/>
                </a:solidFill>
              </a:rPr>
              <a:t> </a:t>
            </a:r>
          </a:p>
          <a:p>
            <a:r>
              <a:rPr lang="en-GB" dirty="0">
                <a:solidFill>
                  <a:prstClr val="black"/>
                </a:solidFill>
              </a:rPr>
              <a:t>g____________________ (               ): gymnastics</a:t>
            </a:r>
          </a:p>
          <a:p>
            <a:r>
              <a:rPr lang="en-GB" dirty="0">
                <a:solidFill>
                  <a:prstClr val="black"/>
                </a:solidFill>
              </a:rPr>
              <a:t> </a:t>
            </a:r>
          </a:p>
          <a:p>
            <a:r>
              <a:rPr lang="en-GB" dirty="0">
                <a:solidFill>
                  <a:prstClr val="black"/>
                </a:solidFill>
              </a:rPr>
              <a:t>g­____________________ (               ): golf</a:t>
            </a:r>
          </a:p>
          <a:p>
            <a:r>
              <a:rPr lang="en-GB" dirty="0">
                <a:solidFill>
                  <a:prstClr val="black"/>
                </a:solidFill>
              </a:rPr>
              <a:t> </a:t>
            </a:r>
          </a:p>
          <a:p>
            <a:r>
              <a:rPr lang="en-GB" dirty="0">
                <a:solidFill>
                  <a:prstClr val="black"/>
                </a:solidFill>
              </a:rPr>
              <a:t>h____________________ (               ): hockey</a:t>
            </a:r>
          </a:p>
          <a:p>
            <a:r>
              <a:rPr lang="en-GB" dirty="0">
                <a:solidFill>
                  <a:prstClr val="black"/>
                </a:solidFill>
              </a:rPr>
              <a:t> </a:t>
            </a:r>
          </a:p>
          <a:p>
            <a:r>
              <a:rPr lang="en-GB" dirty="0">
                <a:solidFill>
                  <a:prstClr val="black"/>
                </a:solidFill>
              </a:rPr>
              <a:t>h____________________ (               ): weightlifting</a:t>
            </a:r>
          </a:p>
          <a:p>
            <a:r>
              <a:rPr lang="en-GB" dirty="0">
                <a:solidFill>
                  <a:prstClr val="black"/>
                </a:solidFill>
              </a:rPr>
              <a:t> </a:t>
            </a:r>
          </a:p>
          <a:p>
            <a:r>
              <a:rPr lang="en-GB" dirty="0">
                <a:solidFill>
                  <a:prstClr val="black"/>
                </a:solidFill>
              </a:rPr>
              <a:t>j____________________ (               ): judo</a:t>
            </a:r>
          </a:p>
          <a:p>
            <a:r>
              <a:rPr lang="en-GB" dirty="0">
                <a:solidFill>
                  <a:prstClr val="black"/>
                </a:solidFill>
              </a:rPr>
              <a:t> </a:t>
            </a:r>
          </a:p>
          <a:p>
            <a:r>
              <a:rPr lang="en-GB" dirty="0">
                <a:solidFill>
                  <a:prstClr val="black"/>
                </a:solidFill>
              </a:rPr>
              <a:t>k____________________ (               ): karate</a:t>
            </a:r>
          </a:p>
          <a:p>
            <a:r>
              <a:rPr lang="en-GB" dirty="0">
                <a:solidFill>
                  <a:prstClr val="black"/>
                </a:solidFill>
              </a:rPr>
              <a:t> </a:t>
            </a:r>
          </a:p>
          <a:p>
            <a:r>
              <a:rPr lang="en-GB" dirty="0">
                <a:solidFill>
                  <a:prstClr val="black"/>
                </a:solidFill>
              </a:rPr>
              <a:t>l____________________ (               ): wrestling</a:t>
            </a:r>
          </a:p>
          <a:p>
            <a:r>
              <a:rPr lang="en-GB" dirty="0">
                <a:solidFill>
                  <a:prstClr val="black"/>
                </a:solidFill>
              </a:rPr>
              <a:t> </a:t>
            </a:r>
          </a:p>
          <a:p>
            <a:r>
              <a:rPr lang="en-GB" dirty="0">
                <a:solidFill>
                  <a:prstClr val="black"/>
                </a:solidFill>
              </a:rPr>
              <a:t>m____________________ (               ): motorcycling</a:t>
            </a:r>
          </a:p>
          <a:p>
            <a:r>
              <a:rPr lang="en-GB" dirty="0">
                <a:solidFill>
                  <a:prstClr val="black"/>
                </a:solidFill>
              </a:rPr>
              <a:t> </a:t>
            </a:r>
          </a:p>
          <a:p>
            <a:r>
              <a:rPr lang="en-GB" dirty="0">
                <a:solidFill>
                  <a:prstClr val="black"/>
                </a:solidFill>
              </a:rPr>
              <a:t>n____________________ (               ): swimming</a:t>
            </a:r>
          </a:p>
          <a:p>
            <a:r>
              <a:rPr lang="en-GB" dirty="0">
                <a:solidFill>
                  <a:prstClr val="black"/>
                </a:solidFill>
              </a:rPr>
              <a:t> </a:t>
            </a:r>
          </a:p>
          <a:p>
            <a:r>
              <a:rPr lang="en-GB" dirty="0">
                <a:solidFill>
                  <a:prstClr val="black"/>
                </a:solidFill>
              </a:rPr>
              <a:t>p____________________ (               ): canoeing</a:t>
            </a:r>
          </a:p>
          <a:p>
            <a:r>
              <a:rPr lang="en-GB" dirty="0">
                <a:solidFill>
                  <a:prstClr val="black"/>
                </a:solidFill>
              </a:rPr>
              <a:t> </a:t>
            </a:r>
          </a:p>
          <a:p>
            <a:r>
              <a:rPr lang="en-GB" dirty="0">
                <a:solidFill>
                  <a:prstClr val="black"/>
                </a:solidFill>
              </a:rPr>
              <a:t>r____________________ (               ): rowing</a:t>
            </a:r>
          </a:p>
          <a:p>
            <a:endParaRPr lang="en-GB" dirty="0">
              <a:solidFill>
                <a:prstClr val="black"/>
              </a:solidFill>
            </a:endParaRPr>
          </a:p>
        </p:txBody>
      </p:sp>
      <p:sp>
        <p:nvSpPr>
          <p:cNvPr id="3" name="TextBox 2"/>
          <p:cNvSpPr txBox="1"/>
          <p:nvPr/>
        </p:nvSpPr>
        <p:spPr>
          <a:xfrm>
            <a:off x="399304" y="161344"/>
            <a:ext cx="2637000" cy="461665"/>
          </a:xfrm>
          <a:prstGeom prst="rect">
            <a:avLst/>
          </a:prstGeom>
          <a:noFill/>
        </p:spPr>
        <p:txBody>
          <a:bodyPr wrap="square" rtlCol="0">
            <a:spAutoFit/>
          </a:bodyPr>
          <a:lstStyle/>
          <a:p>
            <a:r>
              <a:rPr lang="en-GB" sz="2400" dirty="0" err="1">
                <a:solidFill>
                  <a:prstClr val="black"/>
                </a:solidFill>
                <a:latin typeface="Segoe Script" panose="020B0504020000000003" pitchFamily="34" charset="0"/>
              </a:rPr>
              <a:t>útbol</a:t>
            </a:r>
            <a:endParaRPr lang="en-GB" sz="2400" dirty="0">
              <a:solidFill>
                <a:prstClr val="black"/>
              </a:solidFill>
              <a:latin typeface="Segoe Script" panose="020B0504020000000003" pitchFamily="34" charset="0"/>
            </a:endParaRPr>
          </a:p>
        </p:txBody>
      </p:sp>
      <p:sp>
        <p:nvSpPr>
          <p:cNvPr id="4" name="TextBox 3"/>
          <p:cNvSpPr txBox="1"/>
          <p:nvPr/>
        </p:nvSpPr>
        <p:spPr>
          <a:xfrm>
            <a:off x="2799096" y="188640"/>
            <a:ext cx="1944216" cy="400110"/>
          </a:xfrm>
          <a:prstGeom prst="rect">
            <a:avLst/>
          </a:prstGeom>
          <a:noFill/>
        </p:spPr>
        <p:txBody>
          <a:bodyPr wrap="square" rtlCol="0">
            <a:spAutoFit/>
          </a:bodyPr>
          <a:lstStyle/>
          <a:p>
            <a:r>
              <a:rPr lang="en-GB" sz="2000" dirty="0">
                <a:solidFill>
                  <a:prstClr val="black"/>
                </a:solidFill>
              </a:rPr>
              <a:t>n/m/</a:t>
            </a:r>
            <a:r>
              <a:rPr lang="en-GB" sz="2000" dirty="0" err="1">
                <a:solidFill>
                  <a:prstClr val="black"/>
                </a:solidFill>
              </a:rPr>
              <a:t>sg</a:t>
            </a:r>
            <a:endParaRPr lang="en-GB" sz="2000" dirty="0">
              <a:solidFill>
                <a:prstClr val="black"/>
              </a:solidFill>
            </a:endParaRPr>
          </a:p>
        </p:txBody>
      </p:sp>
      <p:sp>
        <p:nvSpPr>
          <p:cNvPr id="5" name="TextBox 4"/>
          <p:cNvSpPr txBox="1"/>
          <p:nvPr/>
        </p:nvSpPr>
        <p:spPr>
          <a:xfrm>
            <a:off x="409184" y="704023"/>
            <a:ext cx="2637000" cy="461665"/>
          </a:xfrm>
          <a:prstGeom prst="rect">
            <a:avLst/>
          </a:prstGeom>
          <a:noFill/>
        </p:spPr>
        <p:txBody>
          <a:bodyPr wrap="square" rtlCol="0">
            <a:spAutoFit/>
          </a:bodyPr>
          <a:lstStyle/>
          <a:p>
            <a:r>
              <a:rPr lang="en-GB" sz="2400" dirty="0" err="1">
                <a:solidFill>
                  <a:prstClr val="black"/>
                </a:solidFill>
                <a:latin typeface="Segoe Script" panose="020B0504020000000003" pitchFamily="34" charset="0"/>
              </a:rPr>
              <a:t>imnasia</a:t>
            </a:r>
            <a:endParaRPr lang="en-GB" sz="2400" dirty="0">
              <a:solidFill>
                <a:prstClr val="black"/>
              </a:solidFill>
              <a:latin typeface="Segoe Script" panose="020B0504020000000003" pitchFamily="34" charset="0"/>
            </a:endParaRPr>
          </a:p>
        </p:txBody>
      </p:sp>
      <p:sp>
        <p:nvSpPr>
          <p:cNvPr id="6" name="TextBox 5"/>
          <p:cNvSpPr txBox="1"/>
          <p:nvPr/>
        </p:nvSpPr>
        <p:spPr>
          <a:xfrm>
            <a:off x="2902168" y="724634"/>
            <a:ext cx="1944216" cy="400110"/>
          </a:xfrm>
          <a:prstGeom prst="rect">
            <a:avLst/>
          </a:prstGeom>
          <a:noFill/>
        </p:spPr>
        <p:txBody>
          <a:bodyPr wrap="square" rtlCol="0">
            <a:spAutoFit/>
          </a:bodyPr>
          <a:lstStyle/>
          <a:p>
            <a:r>
              <a:rPr lang="en-GB" sz="2000" dirty="0">
                <a:solidFill>
                  <a:prstClr val="black"/>
                </a:solidFill>
              </a:rPr>
              <a:t>n/f/</a:t>
            </a:r>
            <a:r>
              <a:rPr lang="en-GB" sz="2000" dirty="0" err="1">
                <a:solidFill>
                  <a:prstClr val="black"/>
                </a:solidFill>
              </a:rPr>
              <a:t>sg</a:t>
            </a:r>
            <a:endParaRPr lang="en-GB" sz="2000" dirty="0">
              <a:solidFill>
                <a:prstClr val="black"/>
              </a:solidFill>
            </a:endParaRPr>
          </a:p>
        </p:txBody>
      </p:sp>
      <p:sp>
        <p:nvSpPr>
          <p:cNvPr id="7" name="TextBox 6"/>
          <p:cNvSpPr txBox="1"/>
          <p:nvPr/>
        </p:nvSpPr>
        <p:spPr>
          <a:xfrm>
            <a:off x="422832" y="1268760"/>
            <a:ext cx="2637000" cy="461665"/>
          </a:xfrm>
          <a:prstGeom prst="rect">
            <a:avLst/>
          </a:prstGeom>
          <a:noFill/>
        </p:spPr>
        <p:txBody>
          <a:bodyPr wrap="square" rtlCol="0">
            <a:spAutoFit/>
          </a:bodyPr>
          <a:lstStyle/>
          <a:p>
            <a:r>
              <a:rPr lang="en-GB" sz="2400" dirty="0" err="1">
                <a:solidFill>
                  <a:prstClr val="black"/>
                </a:solidFill>
                <a:latin typeface="Segoe Script" panose="020B0504020000000003" pitchFamily="34" charset="0"/>
              </a:rPr>
              <a:t>olf</a:t>
            </a:r>
            <a:endParaRPr lang="en-GB" sz="2400" dirty="0">
              <a:solidFill>
                <a:prstClr val="black"/>
              </a:solidFill>
              <a:latin typeface="Segoe Script" panose="020B0504020000000003" pitchFamily="34" charset="0"/>
            </a:endParaRPr>
          </a:p>
        </p:txBody>
      </p:sp>
      <p:sp>
        <p:nvSpPr>
          <p:cNvPr id="8" name="TextBox 7"/>
          <p:cNvSpPr txBox="1"/>
          <p:nvPr/>
        </p:nvSpPr>
        <p:spPr>
          <a:xfrm>
            <a:off x="2830160" y="1259754"/>
            <a:ext cx="1944216" cy="400110"/>
          </a:xfrm>
          <a:prstGeom prst="rect">
            <a:avLst/>
          </a:prstGeom>
          <a:noFill/>
        </p:spPr>
        <p:txBody>
          <a:bodyPr wrap="square" rtlCol="0">
            <a:spAutoFit/>
          </a:bodyPr>
          <a:lstStyle/>
          <a:p>
            <a:r>
              <a:rPr lang="en-GB" sz="2000" dirty="0">
                <a:solidFill>
                  <a:prstClr val="black"/>
                </a:solidFill>
              </a:rPr>
              <a:t>n/m/</a:t>
            </a:r>
            <a:r>
              <a:rPr lang="en-GB" sz="2000" dirty="0" err="1">
                <a:solidFill>
                  <a:prstClr val="black"/>
                </a:solidFill>
              </a:rPr>
              <a:t>sg</a:t>
            </a:r>
            <a:endParaRPr lang="en-GB" sz="2000" dirty="0">
              <a:solidFill>
                <a:prstClr val="black"/>
              </a:solidFill>
            </a:endParaRPr>
          </a:p>
        </p:txBody>
      </p:sp>
      <p:sp>
        <p:nvSpPr>
          <p:cNvPr id="9" name="TextBox 8"/>
          <p:cNvSpPr txBox="1"/>
          <p:nvPr/>
        </p:nvSpPr>
        <p:spPr>
          <a:xfrm>
            <a:off x="440248" y="1797791"/>
            <a:ext cx="2637000" cy="461665"/>
          </a:xfrm>
          <a:prstGeom prst="rect">
            <a:avLst/>
          </a:prstGeom>
          <a:noFill/>
        </p:spPr>
        <p:txBody>
          <a:bodyPr wrap="square" rtlCol="0">
            <a:spAutoFit/>
          </a:bodyPr>
          <a:lstStyle/>
          <a:p>
            <a:r>
              <a:rPr lang="en-GB" sz="2400" dirty="0" err="1">
                <a:solidFill>
                  <a:prstClr val="black"/>
                </a:solidFill>
                <a:latin typeface="Segoe Script" panose="020B0504020000000003" pitchFamily="34" charset="0"/>
              </a:rPr>
              <a:t>ockey</a:t>
            </a:r>
            <a:endParaRPr lang="en-GB" sz="2400" dirty="0">
              <a:solidFill>
                <a:prstClr val="black"/>
              </a:solidFill>
              <a:latin typeface="Segoe Script" panose="020B0504020000000003" pitchFamily="34" charset="0"/>
            </a:endParaRPr>
          </a:p>
        </p:txBody>
      </p:sp>
      <p:sp>
        <p:nvSpPr>
          <p:cNvPr id="10" name="TextBox 9"/>
          <p:cNvSpPr txBox="1"/>
          <p:nvPr/>
        </p:nvSpPr>
        <p:spPr>
          <a:xfrm>
            <a:off x="2843808" y="1827408"/>
            <a:ext cx="1944216" cy="400110"/>
          </a:xfrm>
          <a:prstGeom prst="rect">
            <a:avLst/>
          </a:prstGeom>
          <a:noFill/>
        </p:spPr>
        <p:txBody>
          <a:bodyPr wrap="square" rtlCol="0">
            <a:spAutoFit/>
          </a:bodyPr>
          <a:lstStyle/>
          <a:p>
            <a:r>
              <a:rPr lang="en-GB" sz="2000" dirty="0">
                <a:solidFill>
                  <a:prstClr val="black"/>
                </a:solidFill>
              </a:rPr>
              <a:t>n/m/</a:t>
            </a:r>
            <a:r>
              <a:rPr lang="en-GB" sz="2000" dirty="0" err="1">
                <a:solidFill>
                  <a:prstClr val="black"/>
                </a:solidFill>
              </a:rPr>
              <a:t>sg</a:t>
            </a:r>
            <a:endParaRPr lang="en-GB" sz="2000" dirty="0">
              <a:solidFill>
                <a:prstClr val="black"/>
              </a:solidFill>
            </a:endParaRPr>
          </a:p>
        </p:txBody>
      </p:sp>
      <p:sp>
        <p:nvSpPr>
          <p:cNvPr id="11" name="TextBox 10"/>
          <p:cNvSpPr txBox="1"/>
          <p:nvPr/>
        </p:nvSpPr>
        <p:spPr>
          <a:xfrm>
            <a:off x="436480" y="2348880"/>
            <a:ext cx="2637000" cy="461665"/>
          </a:xfrm>
          <a:prstGeom prst="rect">
            <a:avLst/>
          </a:prstGeom>
          <a:noFill/>
        </p:spPr>
        <p:txBody>
          <a:bodyPr wrap="square" rtlCol="0">
            <a:spAutoFit/>
          </a:bodyPr>
          <a:lstStyle/>
          <a:p>
            <a:r>
              <a:rPr lang="en-GB" sz="2400" dirty="0" err="1">
                <a:solidFill>
                  <a:prstClr val="black"/>
                </a:solidFill>
                <a:latin typeface="Segoe Script" panose="020B0504020000000003" pitchFamily="34" charset="0"/>
              </a:rPr>
              <a:t>alterofilia</a:t>
            </a:r>
            <a:endParaRPr lang="en-GB" sz="2400" dirty="0">
              <a:solidFill>
                <a:prstClr val="black"/>
              </a:solidFill>
              <a:latin typeface="Segoe Script" panose="020B0504020000000003" pitchFamily="34" charset="0"/>
            </a:endParaRPr>
          </a:p>
        </p:txBody>
      </p:sp>
      <p:sp>
        <p:nvSpPr>
          <p:cNvPr id="12" name="TextBox 11"/>
          <p:cNvSpPr txBox="1"/>
          <p:nvPr/>
        </p:nvSpPr>
        <p:spPr>
          <a:xfrm>
            <a:off x="2915816" y="2348880"/>
            <a:ext cx="1944216" cy="400110"/>
          </a:xfrm>
          <a:prstGeom prst="rect">
            <a:avLst/>
          </a:prstGeom>
          <a:noFill/>
        </p:spPr>
        <p:txBody>
          <a:bodyPr wrap="square" rtlCol="0">
            <a:spAutoFit/>
          </a:bodyPr>
          <a:lstStyle/>
          <a:p>
            <a:r>
              <a:rPr lang="en-GB" sz="2000" dirty="0">
                <a:solidFill>
                  <a:prstClr val="black"/>
                </a:solidFill>
              </a:rPr>
              <a:t>n/f/</a:t>
            </a:r>
            <a:r>
              <a:rPr lang="en-GB" sz="2000" dirty="0" err="1">
                <a:solidFill>
                  <a:prstClr val="black"/>
                </a:solidFill>
              </a:rPr>
              <a:t>sg</a:t>
            </a:r>
            <a:endParaRPr lang="en-GB" sz="2000" dirty="0">
              <a:solidFill>
                <a:prstClr val="black"/>
              </a:solidFill>
            </a:endParaRPr>
          </a:p>
        </p:txBody>
      </p:sp>
      <p:sp>
        <p:nvSpPr>
          <p:cNvPr id="13" name="TextBox 12"/>
          <p:cNvSpPr txBox="1"/>
          <p:nvPr/>
        </p:nvSpPr>
        <p:spPr>
          <a:xfrm>
            <a:off x="381888" y="2895327"/>
            <a:ext cx="2637000" cy="461665"/>
          </a:xfrm>
          <a:prstGeom prst="rect">
            <a:avLst/>
          </a:prstGeom>
          <a:noFill/>
        </p:spPr>
        <p:txBody>
          <a:bodyPr wrap="square" rtlCol="0">
            <a:spAutoFit/>
          </a:bodyPr>
          <a:lstStyle/>
          <a:p>
            <a:r>
              <a:rPr lang="en-GB" sz="2400" dirty="0" err="1">
                <a:solidFill>
                  <a:prstClr val="black"/>
                </a:solidFill>
                <a:latin typeface="Segoe Script" panose="020B0504020000000003" pitchFamily="34" charset="0"/>
              </a:rPr>
              <a:t>udo</a:t>
            </a:r>
            <a:endParaRPr lang="en-GB" sz="2400" dirty="0">
              <a:solidFill>
                <a:prstClr val="black"/>
              </a:solidFill>
              <a:latin typeface="Segoe Script" panose="020B0504020000000003" pitchFamily="34" charset="0"/>
            </a:endParaRPr>
          </a:p>
        </p:txBody>
      </p:sp>
      <p:sp>
        <p:nvSpPr>
          <p:cNvPr id="14" name="TextBox 13"/>
          <p:cNvSpPr txBox="1"/>
          <p:nvPr/>
        </p:nvSpPr>
        <p:spPr>
          <a:xfrm>
            <a:off x="2789216" y="2929586"/>
            <a:ext cx="1944216" cy="400110"/>
          </a:xfrm>
          <a:prstGeom prst="rect">
            <a:avLst/>
          </a:prstGeom>
          <a:noFill/>
        </p:spPr>
        <p:txBody>
          <a:bodyPr wrap="square" rtlCol="0">
            <a:spAutoFit/>
          </a:bodyPr>
          <a:lstStyle/>
          <a:p>
            <a:r>
              <a:rPr lang="en-GB" sz="2000" dirty="0">
                <a:solidFill>
                  <a:prstClr val="black"/>
                </a:solidFill>
              </a:rPr>
              <a:t>n/m/</a:t>
            </a:r>
            <a:r>
              <a:rPr lang="en-GB" sz="2000" dirty="0" err="1">
                <a:solidFill>
                  <a:prstClr val="black"/>
                </a:solidFill>
              </a:rPr>
              <a:t>sg</a:t>
            </a:r>
            <a:endParaRPr lang="en-GB" sz="2000" dirty="0">
              <a:solidFill>
                <a:prstClr val="black"/>
              </a:solidFill>
            </a:endParaRPr>
          </a:p>
        </p:txBody>
      </p:sp>
      <p:sp>
        <p:nvSpPr>
          <p:cNvPr id="15" name="TextBox 14"/>
          <p:cNvSpPr txBox="1"/>
          <p:nvPr/>
        </p:nvSpPr>
        <p:spPr>
          <a:xfrm>
            <a:off x="422832" y="3457743"/>
            <a:ext cx="2637000" cy="461665"/>
          </a:xfrm>
          <a:prstGeom prst="rect">
            <a:avLst/>
          </a:prstGeom>
          <a:noFill/>
        </p:spPr>
        <p:txBody>
          <a:bodyPr wrap="square" rtlCol="0">
            <a:spAutoFit/>
          </a:bodyPr>
          <a:lstStyle/>
          <a:p>
            <a:r>
              <a:rPr lang="en-GB" sz="2400" dirty="0" err="1">
                <a:solidFill>
                  <a:prstClr val="black"/>
                </a:solidFill>
                <a:latin typeface="Segoe Script" panose="020B0504020000000003" pitchFamily="34" charset="0"/>
              </a:rPr>
              <a:t>arate</a:t>
            </a:r>
            <a:endParaRPr lang="en-GB" sz="2400" dirty="0">
              <a:solidFill>
                <a:prstClr val="black"/>
              </a:solidFill>
              <a:latin typeface="Segoe Script" panose="020B0504020000000003" pitchFamily="34" charset="0"/>
            </a:endParaRPr>
          </a:p>
        </p:txBody>
      </p:sp>
      <p:sp>
        <p:nvSpPr>
          <p:cNvPr id="16" name="TextBox 15"/>
          <p:cNvSpPr txBox="1"/>
          <p:nvPr/>
        </p:nvSpPr>
        <p:spPr>
          <a:xfrm>
            <a:off x="2843808" y="3460938"/>
            <a:ext cx="1944216" cy="400110"/>
          </a:xfrm>
          <a:prstGeom prst="rect">
            <a:avLst/>
          </a:prstGeom>
          <a:noFill/>
        </p:spPr>
        <p:txBody>
          <a:bodyPr wrap="square" rtlCol="0">
            <a:spAutoFit/>
          </a:bodyPr>
          <a:lstStyle/>
          <a:p>
            <a:r>
              <a:rPr lang="en-GB" sz="2000" dirty="0">
                <a:solidFill>
                  <a:prstClr val="black"/>
                </a:solidFill>
              </a:rPr>
              <a:t>n/m/</a:t>
            </a:r>
            <a:r>
              <a:rPr lang="en-GB" sz="2000" dirty="0" err="1">
                <a:solidFill>
                  <a:prstClr val="black"/>
                </a:solidFill>
              </a:rPr>
              <a:t>sg</a:t>
            </a:r>
            <a:endParaRPr lang="en-GB" sz="2000" dirty="0">
              <a:solidFill>
                <a:prstClr val="black"/>
              </a:solidFill>
            </a:endParaRPr>
          </a:p>
        </p:txBody>
      </p:sp>
      <p:sp>
        <p:nvSpPr>
          <p:cNvPr id="17" name="TextBox 16"/>
          <p:cNvSpPr txBox="1"/>
          <p:nvPr/>
        </p:nvSpPr>
        <p:spPr>
          <a:xfrm>
            <a:off x="395536" y="3989095"/>
            <a:ext cx="2637000" cy="461665"/>
          </a:xfrm>
          <a:prstGeom prst="rect">
            <a:avLst/>
          </a:prstGeom>
          <a:noFill/>
        </p:spPr>
        <p:txBody>
          <a:bodyPr wrap="square" rtlCol="0">
            <a:spAutoFit/>
          </a:bodyPr>
          <a:lstStyle/>
          <a:p>
            <a:r>
              <a:rPr lang="en-GB" sz="2400" dirty="0" err="1">
                <a:solidFill>
                  <a:prstClr val="black"/>
                </a:solidFill>
                <a:latin typeface="Segoe Script" panose="020B0504020000000003" pitchFamily="34" charset="0"/>
              </a:rPr>
              <a:t>ucha</a:t>
            </a:r>
            <a:endParaRPr lang="en-GB" sz="2400" dirty="0">
              <a:solidFill>
                <a:prstClr val="black"/>
              </a:solidFill>
              <a:latin typeface="Segoe Script" panose="020B0504020000000003" pitchFamily="34" charset="0"/>
            </a:endParaRPr>
          </a:p>
        </p:txBody>
      </p:sp>
      <p:sp>
        <p:nvSpPr>
          <p:cNvPr id="18" name="TextBox 17"/>
          <p:cNvSpPr txBox="1"/>
          <p:nvPr/>
        </p:nvSpPr>
        <p:spPr>
          <a:xfrm>
            <a:off x="2826392" y="4009706"/>
            <a:ext cx="1944216" cy="400110"/>
          </a:xfrm>
          <a:prstGeom prst="rect">
            <a:avLst/>
          </a:prstGeom>
          <a:noFill/>
        </p:spPr>
        <p:txBody>
          <a:bodyPr wrap="square" rtlCol="0">
            <a:spAutoFit/>
          </a:bodyPr>
          <a:lstStyle/>
          <a:p>
            <a:r>
              <a:rPr lang="en-GB" sz="2000" dirty="0">
                <a:solidFill>
                  <a:prstClr val="black"/>
                </a:solidFill>
              </a:rPr>
              <a:t>n/f/</a:t>
            </a:r>
            <a:r>
              <a:rPr lang="en-GB" sz="2000" dirty="0" err="1">
                <a:solidFill>
                  <a:prstClr val="black"/>
                </a:solidFill>
              </a:rPr>
              <a:t>sg</a:t>
            </a:r>
            <a:endParaRPr lang="en-GB" sz="2000" dirty="0">
              <a:solidFill>
                <a:prstClr val="black"/>
              </a:solidFill>
            </a:endParaRPr>
          </a:p>
        </p:txBody>
      </p:sp>
      <p:sp>
        <p:nvSpPr>
          <p:cNvPr id="19" name="TextBox 18"/>
          <p:cNvSpPr txBox="1"/>
          <p:nvPr/>
        </p:nvSpPr>
        <p:spPr>
          <a:xfrm>
            <a:off x="508488" y="4537863"/>
            <a:ext cx="2637000" cy="461665"/>
          </a:xfrm>
          <a:prstGeom prst="rect">
            <a:avLst/>
          </a:prstGeom>
          <a:noFill/>
        </p:spPr>
        <p:txBody>
          <a:bodyPr wrap="square" rtlCol="0">
            <a:spAutoFit/>
          </a:bodyPr>
          <a:lstStyle/>
          <a:p>
            <a:r>
              <a:rPr lang="en-GB" sz="2400" dirty="0" err="1">
                <a:solidFill>
                  <a:prstClr val="black"/>
                </a:solidFill>
                <a:latin typeface="Segoe Script" panose="020B0504020000000003" pitchFamily="34" charset="0"/>
              </a:rPr>
              <a:t>otociclismo</a:t>
            </a:r>
            <a:endParaRPr lang="en-GB" sz="2400" dirty="0">
              <a:solidFill>
                <a:prstClr val="black"/>
              </a:solidFill>
              <a:latin typeface="Segoe Script" panose="020B0504020000000003" pitchFamily="34" charset="0"/>
            </a:endParaRPr>
          </a:p>
        </p:txBody>
      </p:sp>
      <p:sp>
        <p:nvSpPr>
          <p:cNvPr id="21" name="TextBox 20"/>
          <p:cNvSpPr txBox="1"/>
          <p:nvPr/>
        </p:nvSpPr>
        <p:spPr>
          <a:xfrm>
            <a:off x="2915816" y="4554706"/>
            <a:ext cx="1944216" cy="400110"/>
          </a:xfrm>
          <a:prstGeom prst="rect">
            <a:avLst/>
          </a:prstGeom>
          <a:noFill/>
        </p:spPr>
        <p:txBody>
          <a:bodyPr wrap="square" rtlCol="0">
            <a:spAutoFit/>
          </a:bodyPr>
          <a:lstStyle/>
          <a:p>
            <a:r>
              <a:rPr lang="en-GB" sz="2000" dirty="0">
                <a:solidFill>
                  <a:prstClr val="black"/>
                </a:solidFill>
              </a:rPr>
              <a:t>n/m/</a:t>
            </a:r>
            <a:r>
              <a:rPr lang="en-GB" sz="2000" dirty="0" err="1">
                <a:solidFill>
                  <a:prstClr val="black"/>
                </a:solidFill>
              </a:rPr>
              <a:t>sg</a:t>
            </a:r>
            <a:endParaRPr lang="en-GB" sz="2000" dirty="0">
              <a:solidFill>
                <a:prstClr val="black"/>
              </a:solidFill>
            </a:endParaRPr>
          </a:p>
        </p:txBody>
      </p:sp>
      <p:sp>
        <p:nvSpPr>
          <p:cNvPr id="22" name="TextBox 21"/>
          <p:cNvSpPr txBox="1"/>
          <p:nvPr/>
        </p:nvSpPr>
        <p:spPr>
          <a:xfrm>
            <a:off x="453896" y="5082863"/>
            <a:ext cx="2637000" cy="461665"/>
          </a:xfrm>
          <a:prstGeom prst="rect">
            <a:avLst/>
          </a:prstGeom>
          <a:noFill/>
        </p:spPr>
        <p:txBody>
          <a:bodyPr wrap="square" rtlCol="0">
            <a:spAutoFit/>
          </a:bodyPr>
          <a:lstStyle/>
          <a:p>
            <a:r>
              <a:rPr lang="en-GB" sz="2400" dirty="0" err="1">
                <a:solidFill>
                  <a:prstClr val="black"/>
                </a:solidFill>
                <a:latin typeface="Segoe Script" panose="020B0504020000000003" pitchFamily="34" charset="0"/>
              </a:rPr>
              <a:t>atación</a:t>
            </a:r>
            <a:endParaRPr lang="en-GB" sz="2400" dirty="0">
              <a:solidFill>
                <a:prstClr val="black"/>
              </a:solidFill>
              <a:latin typeface="Segoe Script" panose="020B0504020000000003" pitchFamily="34" charset="0"/>
            </a:endParaRPr>
          </a:p>
        </p:txBody>
      </p:sp>
      <p:sp>
        <p:nvSpPr>
          <p:cNvPr id="23" name="TextBox 22"/>
          <p:cNvSpPr txBox="1"/>
          <p:nvPr/>
        </p:nvSpPr>
        <p:spPr>
          <a:xfrm>
            <a:off x="2902168" y="5103474"/>
            <a:ext cx="1944216" cy="400110"/>
          </a:xfrm>
          <a:prstGeom prst="rect">
            <a:avLst/>
          </a:prstGeom>
          <a:noFill/>
        </p:spPr>
        <p:txBody>
          <a:bodyPr wrap="square" rtlCol="0">
            <a:spAutoFit/>
          </a:bodyPr>
          <a:lstStyle/>
          <a:p>
            <a:r>
              <a:rPr lang="en-GB" sz="2000" dirty="0">
                <a:solidFill>
                  <a:prstClr val="black"/>
                </a:solidFill>
              </a:rPr>
              <a:t>n/f/</a:t>
            </a:r>
            <a:r>
              <a:rPr lang="en-GB" sz="2000" dirty="0" err="1">
                <a:solidFill>
                  <a:prstClr val="black"/>
                </a:solidFill>
              </a:rPr>
              <a:t>sg</a:t>
            </a:r>
            <a:endParaRPr lang="en-GB" sz="2000" dirty="0">
              <a:solidFill>
                <a:prstClr val="black"/>
              </a:solidFill>
            </a:endParaRPr>
          </a:p>
        </p:txBody>
      </p:sp>
      <p:sp>
        <p:nvSpPr>
          <p:cNvPr id="24" name="TextBox 23"/>
          <p:cNvSpPr txBox="1"/>
          <p:nvPr/>
        </p:nvSpPr>
        <p:spPr>
          <a:xfrm>
            <a:off x="453896" y="5645279"/>
            <a:ext cx="2637000" cy="461665"/>
          </a:xfrm>
          <a:prstGeom prst="rect">
            <a:avLst/>
          </a:prstGeom>
          <a:noFill/>
        </p:spPr>
        <p:txBody>
          <a:bodyPr wrap="square" rtlCol="0">
            <a:spAutoFit/>
          </a:bodyPr>
          <a:lstStyle/>
          <a:p>
            <a:r>
              <a:rPr lang="en-GB" sz="2400" dirty="0" err="1">
                <a:solidFill>
                  <a:prstClr val="black"/>
                </a:solidFill>
                <a:latin typeface="Segoe Script" panose="020B0504020000000003" pitchFamily="34" charset="0"/>
              </a:rPr>
              <a:t>iragüismo</a:t>
            </a:r>
            <a:endParaRPr lang="en-GB" sz="2400" dirty="0">
              <a:solidFill>
                <a:prstClr val="black"/>
              </a:solidFill>
              <a:latin typeface="Segoe Script" panose="020B0504020000000003" pitchFamily="34" charset="0"/>
            </a:endParaRPr>
          </a:p>
        </p:txBody>
      </p:sp>
      <p:sp>
        <p:nvSpPr>
          <p:cNvPr id="25" name="TextBox 24"/>
          <p:cNvSpPr txBox="1"/>
          <p:nvPr/>
        </p:nvSpPr>
        <p:spPr>
          <a:xfrm>
            <a:off x="2843808" y="5652242"/>
            <a:ext cx="1944216" cy="400110"/>
          </a:xfrm>
          <a:prstGeom prst="rect">
            <a:avLst/>
          </a:prstGeom>
          <a:noFill/>
        </p:spPr>
        <p:txBody>
          <a:bodyPr wrap="square" rtlCol="0">
            <a:spAutoFit/>
          </a:bodyPr>
          <a:lstStyle/>
          <a:p>
            <a:r>
              <a:rPr lang="en-GB" sz="2000" dirty="0">
                <a:solidFill>
                  <a:prstClr val="black"/>
                </a:solidFill>
              </a:rPr>
              <a:t>n/m/</a:t>
            </a:r>
            <a:r>
              <a:rPr lang="en-GB" sz="2000" dirty="0" err="1">
                <a:solidFill>
                  <a:prstClr val="black"/>
                </a:solidFill>
              </a:rPr>
              <a:t>sg</a:t>
            </a:r>
            <a:endParaRPr lang="en-GB" sz="2000" dirty="0">
              <a:solidFill>
                <a:prstClr val="black"/>
              </a:solidFill>
            </a:endParaRPr>
          </a:p>
        </p:txBody>
      </p:sp>
      <p:sp>
        <p:nvSpPr>
          <p:cNvPr id="26" name="TextBox 25"/>
          <p:cNvSpPr txBox="1"/>
          <p:nvPr/>
        </p:nvSpPr>
        <p:spPr>
          <a:xfrm>
            <a:off x="412952" y="6207695"/>
            <a:ext cx="2637000" cy="461665"/>
          </a:xfrm>
          <a:prstGeom prst="rect">
            <a:avLst/>
          </a:prstGeom>
          <a:noFill/>
        </p:spPr>
        <p:txBody>
          <a:bodyPr wrap="square" rtlCol="0">
            <a:spAutoFit/>
          </a:bodyPr>
          <a:lstStyle/>
          <a:p>
            <a:r>
              <a:rPr lang="en-GB" sz="2400" dirty="0">
                <a:solidFill>
                  <a:prstClr val="black"/>
                </a:solidFill>
                <a:latin typeface="Segoe Script" panose="020B0504020000000003" pitchFamily="34" charset="0"/>
              </a:rPr>
              <a:t>emo</a:t>
            </a:r>
            <a:endParaRPr lang="en-GB" sz="2400" dirty="0">
              <a:solidFill>
                <a:prstClr val="black"/>
              </a:solidFill>
              <a:latin typeface="Segoe Script" panose="020B0504020000000003" pitchFamily="34" charset="0"/>
            </a:endParaRPr>
          </a:p>
        </p:txBody>
      </p:sp>
      <p:sp>
        <p:nvSpPr>
          <p:cNvPr id="27" name="TextBox 26"/>
          <p:cNvSpPr txBox="1"/>
          <p:nvPr/>
        </p:nvSpPr>
        <p:spPr>
          <a:xfrm>
            <a:off x="2816512" y="6210890"/>
            <a:ext cx="1944216" cy="400110"/>
          </a:xfrm>
          <a:prstGeom prst="rect">
            <a:avLst/>
          </a:prstGeom>
          <a:noFill/>
        </p:spPr>
        <p:txBody>
          <a:bodyPr wrap="square" rtlCol="0">
            <a:spAutoFit/>
          </a:bodyPr>
          <a:lstStyle/>
          <a:p>
            <a:r>
              <a:rPr lang="en-GB" sz="2000" dirty="0">
                <a:solidFill>
                  <a:prstClr val="black"/>
                </a:solidFill>
              </a:rPr>
              <a:t>n/m/</a:t>
            </a:r>
            <a:r>
              <a:rPr lang="en-GB" sz="2000" dirty="0" err="1">
                <a:solidFill>
                  <a:prstClr val="black"/>
                </a:solidFill>
              </a:rPr>
              <a:t>sg</a:t>
            </a:r>
            <a:endParaRPr lang="en-GB" sz="2000" dirty="0">
              <a:solidFill>
                <a:prstClr val="black"/>
              </a:solidFill>
            </a:endParaRPr>
          </a:p>
        </p:txBody>
      </p:sp>
    </p:spTree>
    <p:extLst>
      <p:ext uri="{BB962C8B-B14F-4D97-AF65-F5344CB8AC3E}">
        <p14:creationId xmlns:p14="http://schemas.microsoft.com/office/powerpoint/2010/main" val="39818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1" grpId="0"/>
      <p:bldP spid="22" grpId="0"/>
      <p:bldP spid="23" grpId="0"/>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7416824" cy="3416320"/>
          </a:xfrm>
          <a:prstGeom prst="rect">
            <a:avLst/>
          </a:prstGeom>
          <a:noFill/>
        </p:spPr>
        <p:txBody>
          <a:bodyPr wrap="square" rtlCol="0">
            <a:spAutoFit/>
          </a:bodyPr>
          <a:lstStyle/>
          <a:p>
            <a:r>
              <a:rPr lang="en-GB" dirty="0">
                <a:solidFill>
                  <a:prstClr val="black"/>
                </a:solidFill>
              </a:rPr>
              <a:t>r____________________ (               ): rugby</a:t>
            </a:r>
          </a:p>
          <a:p>
            <a:r>
              <a:rPr lang="en-GB" dirty="0">
                <a:solidFill>
                  <a:prstClr val="black"/>
                </a:solidFill>
              </a:rPr>
              <a:t> </a:t>
            </a:r>
          </a:p>
          <a:p>
            <a:r>
              <a:rPr lang="en-GB" dirty="0">
                <a:solidFill>
                  <a:prstClr val="black"/>
                </a:solidFill>
              </a:rPr>
              <a:t>s____________________ (               ): snowboarding</a:t>
            </a:r>
          </a:p>
          <a:p>
            <a:r>
              <a:rPr lang="en-GB" dirty="0">
                <a:solidFill>
                  <a:prstClr val="black"/>
                </a:solidFill>
              </a:rPr>
              <a:t> </a:t>
            </a:r>
          </a:p>
          <a:p>
            <a:r>
              <a:rPr lang="en-GB" dirty="0">
                <a:solidFill>
                  <a:prstClr val="black"/>
                </a:solidFill>
              </a:rPr>
              <a:t>t____________________ (               ): tennis</a:t>
            </a:r>
          </a:p>
          <a:p>
            <a:r>
              <a:rPr lang="en-GB" dirty="0">
                <a:solidFill>
                  <a:prstClr val="black"/>
                </a:solidFill>
              </a:rPr>
              <a:t> </a:t>
            </a:r>
            <a:endParaRPr lang="en-GB" dirty="0">
              <a:solidFill>
                <a:prstClr val="black"/>
              </a:solidFill>
            </a:endParaRPr>
          </a:p>
          <a:p>
            <a:r>
              <a:rPr lang="en-GB" dirty="0">
                <a:solidFill>
                  <a:prstClr val="black"/>
                </a:solidFill>
              </a:rPr>
              <a:t>v</a:t>
            </a:r>
            <a:r>
              <a:rPr lang="en-GB" dirty="0">
                <a:solidFill>
                  <a:prstClr val="black"/>
                </a:solidFill>
              </a:rPr>
              <a:t>____________________ (               ): sailing</a:t>
            </a:r>
          </a:p>
          <a:p>
            <a:r>
              <a:rPr lang="en-GB" dirty="0">
                <a:solidFill>
                  <a:prstClr val="black"/>
                </a:solidFill>
              </a:rPr>
              <a:t> </a:t>
            </a:r>
          </a:p>
          <a:p>
            <a:r>
              <a:rPr lang="en-GB" dirty="0">
                <a:solidFill>
                  <a:prstClr val="black"/>
                </a:solidFill>
              </a:rPr>
              <a:t>v____________________ (               ): volleyball</a:t>
            </a:r>
          </a:p>
          <a:p>
            <a:r>
              <a:rPr lang="en-GB" dirty="0">
                <a:solidFill>
                  <a:prstClr val="black"/>
                </a:solidFill>
              </a:rPr>
              <a:t> </a:t>
            </a:r>
          </a:p>
          <a:p>
            <a:r>
              <a:rPr lang="en-GB" dirty="0">
                <a:solidFill>
                  <a:prstClr val="black"/>
                </a:solidFill>
              </a:rPr>
              <a:t>y____________________ (               ): yoga</a:t>
            </a:r>
          </a:p>
          <a:p>
            <a:endParaRPr lang="en-GB" dirty="0">
              <a:solidFill>
                <a:prstClr val="black"/>
              </a:solidFill>
            </a:endParaRPr>
          </a:p>
        </p:txBody>
      </p:sp>
      <p:sp>
        <p:nvSpPr>
          <p:cNvPr id="3" name="TextBox 2"/>
          <p:cNvSpPr txBox="1"/>
          <p:nvPr/>
        </p:nvSpPr>
        <p:spPr>
          <a:xfrm>
            <a:off x="2902168" y="404664"/>
            <a:ext cx="1944216" cy="400110"/>
          </a:xfrm>
          <a:prstGeom prst="rect">
            <a:avLst/>
          </a:prstGeom>
          <a:noFill/>
        </p:spPr>
        <p:txBody>
          <a:bodyPr wrap="square" rtlCol="0">
            <a:spAutoFit/>
          </a:bodyPr>
          <a:lstStyle/>
          <a:p>
            <a:r>
              <a:rPr lang="en-GB" sz="2000" dirty="0">
                <a:solidFill>
                  <a:prstClr val="black"/>
                </a:solidFill>
              </a:rPr>
              <a:t>n/m/</a:t>
            </a:r>
            <a:r>
              <a:rPr lang="en-GB" sz="2000" dirty="0" err="1">
                <a:solidFill>
                  <a:prstClr val="black"/>
                </a:solidFill>
              </a:rPr>
              <a:t>sg</a:t>
            </a:r>
            <a:endParaRPr lang="en-GB" sz="2000" dirty="0">
              <a:solidFill>
                <a:prstClr val="black"/>
              </a:solidFill>
            </a:endParaRPr>
          </a:p>
        </p:txBody>
      </p:sp>
      <p:sp>
        <p:nvSpPr>
          <p:cNvPr id="4" name="TextBox 3"/>
          <p:cNvSpPr txBox="1"/>
          <p:nvPr/>
        </p:nvSpPr>
        <p:spPr>
          <a:xfrm>
            <a:off x="2915816" y="940658"/>
            <a:ext cx="1944216" cy="400110"/>
          </a:xfrm>
          <a:prstGeom prst="rect">
            <a:avLst/>
          </a:prstGeom>
          <a:noFill/>
        </p:spPr>
        <p:txBody>
          <a:bodyPr wrap="square" rtlCol="0">
            <a:spAutoFit/>
          </a:bodyPr>
          <a:lstStyle/>
          <a:p>
            <a:r>
              <a:rPr lang="en-GB" sz="2000" dirty="0">
                <a:solidFill>
                  <a:prstClr val="black"/>
                </a:solidFill>
              </a:rPr>
              <a:t>n/m/</a:t>
            </a:r>
            <a:r>
              <a:rPr lang="en-GB" sz="2000" dirty="0" err="1">
                <a:solidFill>
                  <a:prstClr val="black"/>
                </a:solidFill>
              </a:rPr>
              <a:t>sg</a:t>
            </a:r>
            <a:endParaRPr lang="en-GB" sz="2000" dirty="0">
              <a:solidFill>
                <a:prstClr val="black"/>
              </a:solidFill>
            </a:endParaRPr>
          </a:p>
        </p:txBody>
      </p:sp>
      <p:sp>
        <p:nvSpPr>
          <p:cNvPr id="5" name="TextBox 4"/>
          <p:cNvSpPr txBox="1"/>
          <p:nvPr/>
        </p:nvSpPr>
        <p:spPr>
          <a:xfrm>
            <a:off x="2902168" y="1485658"/>
            <a:ext cx="1944216" cy="400110"/>
          </a:xfrm>
          <a:prstGeom prst="rect">
            <a:avLst/>
          </a:prstGeom>
          <a:noFill/>
        </p:spPr>
        <p:txBody>
          <a:bodyPr wrap="square" rtlCol="0">
            <a:spAutoFit/>
          </a:bodyPr>
          <a:lstStyle/>
          <a:p>
            <a:r>
              <a:rPr lang="en-GB" sz="2000" dirty="0">
                <a:solidFill>
                  <a:prstClr val="black"/>
                </a:solidFill>
              </a:rPr>
              <a:t>n/m/</a:t>
            </a:r>
            <a:r>
              <a:rPr lang="en-GB" sz="2000" dirty="0" err="1">
                <a:solidFill>
                  <a:prstClr val="black"/>
                </a:solidFill>
              </a:rPr>
              <a:t>sg</a:t>
            </a:r>
            <a:endParaRPr lang="en-GB" sz="2000" dirty="0">
              <a:solidFill>
                <a:prstClr val="black"/>
              </a:solidFill>
            </a:endParaRPr>
          </a:p>
        </p:txBody>
      </p:sp>
      <p:sp>
        <p:nvSpPr>
          <p:cNvPr id="6" name="TextBox 5"/>
          <p:cNvSpPr txBox="1"/>
          <p:nvPr/>
        </p:nvSpPr>
        <p:spPr>
          <a:xfrm>
            <a:off x="2915816" y="2582315"/>
            <a:ext cx="1944216" cy="400110"/>
          </a:xfrm>
          <a:prstGeom prst="rect">
            <a:avLst/>
          </a:prstGeom>
          <a:noFill/>
        </p:spPr>
        <p:txBody>
          <a:bodyPr wrap="square" rtlCol="0">
            <a:spAutoFit/>
          </a:bodyPr>
          <a:lstStyle/>
          <a:p>
            <a:r>
              <a:rPr lang="en-GB" sz="2000" dirty="0">
                <a:solidFill>
                  <a:prstClr val="black"/>
                </a:solidFill>
              </a:rPr>
              <a:t>n/m/</a:t>
            </a:r>
            <a:r>
              <a:rPr lang="en-GB" sz="2000" dirty="0" err="1">
                <a:solidFill>
                  <a:prstClr val="black"/>
                </a:solidFill>
              </a:rPr>
              <a:t>sg</a:t>
            </a:r>
            <a:endParaRPr lang="en-GB" sz="2000" dirty="0">
              <a:solidFill>
                <a:prstClr val="black"/>
              </a:solidFill>
            </a:endParaRPr>
          </a:p>
        </p:txBody>
      </p:sp>
      <p:sp>
        <p:nvSpPr>
          <p:cNvPr id="7" name="TextBox 6"/>
          <p:cNvSpPr txBox="1"/>
          <p:nvPr/>
        </p:nvSpPr>
        <p:spPr>
          <a:xfrm>
            <a:off x="2915816" y="3140968"/>
            <a:ext cx="1944216" cy="400110"/>
          </a:xfrm>
          <a:prstGeom prst="rect">
            <a:avLst/>
          </a:prstGeom>
          <a:noFill/>
        </p:spPr>
        <p:txBody>
          <a:bodyPr wrap="square" rtlCol="0">
            <a:spAutoFit/>
          </a:bodyPr>
          <a:lstStyle/>
          <a:p>
            <a:r>
              <a:rPr lang="en-GB" sz="2000" dirty="0">
                <a:solidFill>
                  <a:prstClr val="black"/>
                </a:solidFill>
              </a:rPr>
              <a:t>n/m/</a:t>
            </a:r>
            <a:r>
              <a:rPr lang="en-GB" sz="2000" dirty="0" err="1">
                <a:solidFill>
                  <a:prstClr val="black"/>
                </a:solidFill>
              </a:rPr>
              <a:t>sg</a:t>
            </a:r>
            <a:endParaRPr lang="en-GB" sz="2000" dirty="0">
              <a:solidFill>
                <a:prstClr val="black"/>
              </a:solidFill>
            </a:endParaRPr>
          </a:p>
        </p:txBody>
      </p:sp>
      <p:sp>
        <p:nvSpPr>
          <p:cNvPr id="8" name="TextBox 7"/>
          <p:cNvSpPr txBox="1"/>
          <p:nvPr/>
        </p:nvSpPr>
        <p:spPr>
          <a:xfrm>
            <a:off x="2974176" y="2047200"/>
            <a:ext cx="1944216" cy="400110"/>
          </a:xfrm>
          <a:prstGeom prst="rect">
            <a:avLst/>
          </a:prstGeom>
          <a:noFill/>
        </p:spPr>
        <p:txBody>
          <a:bodyPr wrap="square" rtlCol="0">
            <a:spAutoFit/>
          </a:bodyPr>
          <a:lstStyle/>
          <a:p>
            <a:r>
              <a:rPr lang="en-GB" sz="2000" dirty="0">
                <a:solidFill>
                  <a:prstClr val="black"/>
                </a:solidFill>
              </a:rPr>
              <a:t>n/f/</a:t>
            </a:r>
            <a:r>
              <a:rPr lang="en-GB" sz="2000" dirty="0" err="1">
                <a:solidFill>
                  <a:prstClr val="black"/>
                </a:solidFill>
              </a:rPr>
              <a:t>sg</a:t>
            </a:r>
            <a:endParaRPr lang="en-GB" sz="2000" dirty="0">
              <a:solidFill>
                <a:prstClr val="black"/>
              </a:solidFill>
            </a:endParaRPr>
          </a:p>
        </p:txBody>
      </p:sp>
      <p:sp>
        <p:nvSpPr>
          <p:cNvPr id="10" name="TextBox 9"/>
          <p:cNvSpPr txBox="1"/>
          <p:nvPr/>
        </p:nvSpPr>
        <p:spPr>
          <a:xfrm>
            <a:off x="481192" y="375047"/>
            <a:ext cx="2637000" cy="461665"/>
          </a:xfrm>
          <a:prstGeom prst="rect">
            <a:avLst/>
          </a:prstGeom>
          <a:noFill/>
        </p:spPr>
        <p:txBody>
          <a:bodyPr wrap="square" rtlCol="0">
            <a:spAutoFit/>
          </a:bodyPr>
          <a:lstStyle/>
          <a:p>
            <a:r>
              <a:rPr lang="en-GB" sz="2400" dirty="0" err="1">
                <a:solidFill>
                  <a:prstClr val="black"/>
                </a:solidFill>
                <a:latin typeface="Segoe Script" panose="020B0504020000000003" pitchFamily="34" charset="0"/>
              </a:rPr>
              <a:t>ugby</a:t>
            </a:r>
            <a:endParaRPr lang="en-GB" sz="2400" dirty="0">
              <a:solidFill>
                <a:prstClr val="black"/>
              </a:solidFill>
              <a:latin typeface="Segoe Script" panose="020B0504020000000003" pitchFamily="34" charset="0"/>
            </a:endParaRPr>
          </a:p>
        </p:txBody>
      </p:sp>
      <p:sp>
        <p:nvSpPr>
          <p:cNvPr id="11" name="TextBox 10"/>
          <p:cNvSpPr txBox="1"/>
          <p:nvPr/>
        </p:nvSpPr>
        <p:spPr>
          <a:xfrm>
            <a:off x="494840" y="920047"/>
            <a:ext cx="2637000" cy="461665"/>
          </a:xfrm>
          <a:prstGeom prst="rect">
            <a:avLst/>
          </a:prstGeom>
          <a:noFill/>
        </p:spPr>
        <p:txBody>
          <a:bodyPr wrap="square" rtlCol="0">
            <a:spAutoFit/>
          </a:bodyPr>
          <a:lstStyle/>
          <a:p>
            <a:r>
              <a:rPr lang="en-GB" sz="2400" dirty="0" err="1">
                <a:solidFill>
                  <a:prstClr val="black"/>
                </a:solidFill>
                <a:latin typeface="Segoe Script" panose="020B0504020000000003" pitchFamily="34" charset="0"/>
              </a:rPr>
              <a:t>nowboarding</a:t>
            </a:r>
            <a:endParaRPr lang="en-GB" sz="2400" dirty="0">
              <a:solidFill>
                <a:prstClr val="black"/>
              </a:solidFill>
              <a:latin typeface="Segoe Script" panose="020B0504020000000003" pitchFamily="34" charset="0"/>
            </a:endParaRPr>
          </a:p>
        </p:txBody>
      </p:sp>
      <p:sp>
        <p:nvSpPr>
          <p:cNvPr id="12" name="TextBox 11"/>
          <p:cNvSpPr txBox="1"/>
          <p:nvPr/>
        </p:nvSpPr>
        <p:spPr>
          <a:xfrm>
            <a:off x="484960" y="1482463"/>
            <a:ext cx="2637000" cy="461665"/>
          </a:xfrm>
          <a:prstGeom prst="rect">
            <a:avLst/>
          </a:prstGeom>
          <a:noFill/>
        </p:spPr>
        <p:txBody>
          <a:bodyPr wrap="square" rtlCol="0">
            <a:spAutoFit/>
          </a:bodyPr>
          <a:lstStyle/>
          <a:p>
            <a:r>
              <a:rPr lang="en-GB" sz="2400" dirty="0" err="1">
                <a:solidFill>
                  <a:prstClr val="black"/>
                </a:solidFill>
                <a:latin typeface="Segoe Script" panose="020B0504020000000003" pitchFamily="34" charset="0"/>
              </a:rPr>
              <a:t>enis</a:t>
            </a:r>
            <a:endParaRPr lang="en-GB" sz="2400" dirty="0">
              <a:solidFill>
                <a:prstClr val="black"/>
              </a:solidFill>
              <a:latin typeface="Segoe Script" panose="020B0504020000000003" pitchFamily="34" charset="0"/>
            </a:endParaRPr>
          </a:p>
        </p:txBody>
      </p:sp>
      <p:sp>
        <p:nvSpPr>
          <p:cNvPr id="14" name="TextBox 13"/>
          <p:cNvSpPr txBox="1"/>
          <p:nvPr/>
        </p:nvSpPr>
        <p:spPr>
          <a:xfrm>
            <a:off x="512256" y="2023700"/>
            <a:ext cx="2637000" cy="558615"/>
          </a:xfrm>
          <a:prstGeom prst="rect">
            <a:avLst/>
          </a:prstGeom>
          <a:noFill/>
        </p:spPr>
        <p:txBody>
          <a:bodyPr wrap="square" rtlCol="0">
            <a:spAutoFit/>
          </a:bodyPr>
          <a:lstStyle/>
          <a:p>
            <a:r>
              <a:rPr lang="en-GB" sz="2400" dirty="0" err="1">
                <a:solidFill>
                  <a:prstClr val="black"/>
                </a:solidFill>
                <a:latin typeface="Segoe Script" panose="020B0504020000000003" pitchFamily="34" charset="0"/>
              </a:rPr>
              <a:t>ela</a:t>
            </a:r>
            <a:endParaRPr lang="en-GB" sz="2400" dirty="0">
              <a:solidFill>
                <a:prstClr val="black"/>
              </a:solidFill>
              <a:latin typeface="Segoe Script" panose="020B0504020000000003" pitchFamily="34" charset="0"/>
            </a:endParaRPr>
          </a:p>
        </p:txBody>
      </p:sp>
      <p:sp>
        <p:nvSpPr>
          <p:cNvPr id="15" name="TextBox 14"/>
          <p:cNvSpPr txBox="1"/>
          <p:nvPr/>
        </p:nvSpPr>
        <p:spPr>
          <a:xfrm>
            <a:off x="508488" y="2586116"/>
            <a:ext cx="2637000" cy="558615"/>
          </a:xfrm>
          <a:prstGeom prst="rect">
            <a:avLst/>
          </a:prstGeom>
          <a:noFill/>
        </p:spPr>
        <p:txBody>
          <a:bodyPr wrap="square" rtlCol="0">
            <a:spAutoFit/>
          </a:bodyPr>
          <a:lstStyle/>
          <a:p>
            <a:r>
              <a:rPr lang="en-GB" sz="2400" dirty="0" err="1">
                <a:solidFill>
                  <a:prstClr val="black"/>
                </a:solidFill>
                <a:latin typeface="Segoe Script" panose="020B0504020000000003" pitchFamily="34" charset="0"/>
              </a:rPr>
              <a:t>oleibol</a:t>
            </a:r>
            <a:endParaRPr lang="en-GB" sz="2400" dirty="0">
              <a:solidFill>
                <a:prstClr val="black"/>
              </a:solidFill>
              <a:latin typeface="Segoe Script" panose="020B0504020000000003" pitchFamily="34" charset="0"/>
            </a:endParaRPr>
          </a:p>
        </p:txBody>
      </p:sp>
      <p:sp>
        <p:nvSpPr>
          <p:cNvPr id="16" name="TextBox 15"/>
          <p:cNvSpPr txBox="1"/>
          <p:nvPr/>
        </p:nvSpPr>
        <p:spPr>
          <a:xfrm>
            <a:off x="508488" y="3134884"/>
            <a:ext cx="2637000" cy="558615"/>
          </a:xfrm>
          <a:prstGeom prst="rect">
            <a:avLst/>
          </a:prstGeom>
          <a:noFill/>
        </p:spPr>
        <p:txBody>
          <a:bodyPr wrap="square" rtlCol="0">
            <a:spAutoFit/>
          </a:bodyPr>
          <a:lstStyle/>
          <a:p>
            <a:r>
              <a:rPr lang="en-GB" sz="2400" dirty="0" err="1">
                <a:solidFill>
                  <a:prstClr val="black"/>
                </a:solidFill>
                <a:latin typeface="Segoe Script" panose="020B0504020000000003" pitchFamily="34" charset="0"/>
              </a:rPr>
              <a:t>oga</a:t>
            </a:r>
            <a:endParaRPr lang="en-GB" sz="2400" dirty="0">
              <a:solidFill>
                <a:prstClr val="black"/>
              </a:solidFill>
              <a:latin typeface="Segoe Script" panose="020B0504020000000003" pitchFamily="34" charset="0"/>
            </a:endParaRPr>
          </a:p>
        </p:txBody>
      </p:sp>
    </p:spTree>
    <p:extLst>
      <p:ext uri="{BB962C8B-B14F-4D97-AF65-F5344CB8AC3E}">
        <p14:creationId xmlns:p14="http://schemas.microsoft.com/office/powerpoint/2010/main" val="111480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0" grpId="0"/>
      <p:bldP spid="11" grpId="0"/>
      <p:bldP spid="12" grpId="0"/>
      <p:bldP spid="14" grpId="0"/>
      <p:bldP spid="15" grpId="0"/>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8178"/>
          </a:xfrm>
          <a:ln w="38100">
            <a:solidFill>
              <a:srgbClr val="C00000"/>
            </a:solidFill>
          </a:ln>
        </p:spPr>
        <p:txBody>
          <a:bodyPr>
            <a:normAutofit/>
          </a:bodyPr>
          <a:lstStyle/>
          <a:p>
            <a:r>
              <a:rPr lang="en-GB" b="1" dirty="0" smtClean="0">
                <a:latin typeface="Segoe Print" pitchFamily="2" charset="0"/>
              </a:rPr>
              <a:t>Reading as a stimulus for</a:t>
            </a:r>
            <a:br>
              <a:rPr lang="en-GB" b="1" dirty="0" smtClean="0">
                <a:latin typeface="Segoe Print" pitchFamily="2" charset="0"/>
              </a:rPr>
            </a:br>
            <a:r>
              <a:rPr lang="en-GB" b="1" dirty="0" smtClean="0">
                <a:latin typeface="Segoe Print" pitchFamily="2" charset="0"/>
              </a:rPr>
              <a:t>speaking and writing</a:t>
            </a:r>
            <a:endParaRPr lang="en-GB" b="1" dirty="0">
              <a:latin typeface="Segoe Print" pitchFamily="2" charset="0"/>
            </a:endParaRPr>
          </a:p>
        </p:txBody>
      </p:sp>
      <p:sp>
        <p:nvSpPr>
          <p:cNvPr id="3" name="Content Placeholder 2"/>
          <p:cNvSpPr>
            <a:spLocks noGrp="1"/>
          </p:cNvSpPr>
          <p:nvPr>
            <p:ph idx="1"/>
          </p:nvPr>
        </p:nvSpPr>
        <p:spPr>
          <a:xfrm>
            <a:off x="467544" y="2420888"/>
            <a:ext cx="8229600" cy="3701008"/>
          </a:xfrm>
        </p:spPr>
        <p:txBody>
          <a:bodyPr/>
          <a:lstStyle/>
          <a:p>
            <a:r>
              <a:rPr lang="en-GB" dirty="0" smtClean="0"/>
              <a:t>Reading and responding</a:t>
            </a:r>
          </a:p>
          <a:p>
            <a:r>
              <a:rPr lang="en-GB" dirty="0" err="1" smtClean="0"/>
              <a:t>Hotseating</a:t>
            </a:r>
            <a:endParaRPr lang="en-GB" dirty="0" smtClean="0"/>
          </a:p>
          <a:p>
            <a:r>
              <a:rPr lang="en-GB" dirty="0" smtClean="0"/>
              <a:t>Exploiting more challenging texts </a:t>
            </a:r>
            <a:endParaRPr lang="en-GB" dirty="0"/>
          </a:p>
        </p:txBody>
      </p:sp>
    </p:spTree>
    <p:extLst>
      <p:ext uri="{BB962C8B-B14F-4D97-AF65-F5344CB8AC3E}">
        <p14:creationId xmlns:p14="http://schemas.microsoft.com/office/powerpoint/2010/main" val="20996944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F:\ALL\PMFL project\hand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2245226"/>
            <a:ext cx="4084488" cy="3600400"/>
          </a:xfrm>
          <a:prstGeom prst="rect">
            <a:avLst/>
          </a:prstGeom>
          <a:noFill/>
        </p:spPr>
      </p:pic>
      <p:sp>
        <p:nvSpPr>
          <p:cNvPr id="8" name="TextBox 7"/>
          <p:cNvSpPr txBox="1"/>
          <p:nvPr/>
        </p:nvSpPr>
        <p:spPr>
          <a:xfrm>
            <a:off x="251520" y="1844824"/>
            <a:ext cx="5112568" cy="4401205"/>
          </a:xfrm>
          <a:prstGeom prst="rect">
            <a:avLst/>
          </a:prstGeom>
          <a:noFill/>
        </p:spPr>
        <p:txBody>
          <a:bodyPr wrap="square" rtlCol="0">
            <a:spAutoFit/>
          </a:bodyPr>
          <a:lstStyle/>
          <a:p>
            <a:r>
              <a:rPr lang="fr-FR" sz="2800" dirty="0" smtClean="0">
                <a:solidFill>
                  <a:prstClr val="black"/>
                </a:solidFill>
                <a:latin typeface="Calibri"/>
              </a:rPr>
              <a:t>Que fait ma petite main ?</a:t>
            </a:r>
          </a:p>
          <a:p>
            <a:r>
              <a:rPr lang="fr-FR" sz="2800" dirty="0" smtClean="0">
                <a:solidFill>
                  <a:prstClr val="black"/>
                </a:solidFill>
                <a:latin typeface="Calibri"/>
              </a:rPr>
              <a:t>Que fait ma petite main ?</a:t>
            </a:r>
          </a:p>
          <a:p>
            <a:r>
              <a:rPr lang="fr-FR" sz="2800" dirty="0" smtClean="0">
                <a:solidFill>
                  <a:prstClr val="black"/>
                </a:solidFill>
                <a:latin typeface="Calibri"/>
              </a:rPr>
              <a:t>Elle caresse : doux, doux, doux</a:t>
            </a:r>
          </a:p>
          <a:p>
            <a:r>
              <a:rPr lang="fr-FR" sz="2800" dirty="0" smtClean="0">
                <a:solidFill>
                  <a:prstClr val="black"/>
                </a:solidFill>
                <a:latin typeface="Calibri"/>
              </a:rPr>
              <a:t>Elle tape : pan, pan, pan</a:t>
            </a:r>
          </a:p>
          <a:p>
            <a:r>
              <a:rPr lang="fr-FR" sz="2800" dirty="0" smtClean="0">
                <a:solidFill>
                  <a:prstClr val="black"/>
                </a:solidFill>
                <a:latin typeface="Calibri"/>
              </a:rPr>
              <a:t>Elle gratte : grr, grr, grr</a:t>
            </a:r>
          </a:p>
          <a:p>
            <a:r>
              <a:rPr lang="fr-FR" sz="2800" dirty="0" smtClean="0">
                <a:solidFill>
                  <a:prstClr val="black"/>
                </a:solidFill>
                <a:latin typeface="Calibri"/>
              </a:rPr>
              <a:t>Elle chatouille : guili, guili, guili</a:t>
            </a:r>
          </a:p>
          <a:p>
            <a:r>
              <a:rPr lang="fr-FR" sz="2800" dirty="0" smtClean="0">
                <a:solidFill>
                  <a:prstClr val="black"/>
                </a:solidFill>
                <a:latin typeface="Calibri"/>
              </a:rPr>
              <a:t>Elle pince : ouille, ouille, ouille</a:t>
            </a:r>
          </a:p>
          <a:p>
            <a:r>
              <a:rPr lang="fr-FR" sz="2800" dirty="0" smtClean="0">
                <a:solidFill>
                  <a:prstClr val="black"/>
                </a:solidFill>
                <a:latin typeface="Calibri"/>
              </a:rPr>
              <a:t>Elle danse : hop, hop, hop.</a:t>
            </a:r>
          </a:p>
          <a:p>
            <a:r>
              <a:rPr lang="fr-FR" sz="2800" dirty="0" smtClean="0">
                <a:solidFill>
                  <a:prstClr val="black"/>
                </a:solidFill>
                <a:latin typeface="Calibri"/>
              </a:rPr>
              <a:t>Que fait ma petite main ?</a:t>
            </a:r>
          </a:p>
          <a:p>
            <a:r>
              <a:rPr lang="fr-FR" sz="2800" dirty="0" smtClean="0">
                <a:solidFill>
                  <a:prstClr val="black"/>
                </a:solidFill>
                <a:latin typeface="Calibri"/>
              </a:rPr>
              <a:t>Au revoir !</a:t>
            </a:r>
            <a:endParaRPr lang="en-GB" sz="2800" dirty="0">
              <a:solidFill>
                <a:prstClr val="black"/>
              </a:solidFill>
              <a:latin typeface="Calibri"/>
            </a:endParaRPr>
          </a:p>
        </p:txBody>
      </p:sp>
      <p:sp>
        <p:nvSpPr>
          <p:cNvPr id="4" name="TextBox 3"/>
          <p:cNvSpPr txBox="1"/>
          <p:nvPr/>
        </p:nvSpPr>
        <p:spPr>
          <a:xfrm>
            <a:off x="1619672" y="620688"/>
            <a:ext cx="5472608" cy="646331"/>
          </a:xfrm>
          <a:prstGeom prst="rect">
            <a:avLst/>
          </a:prstGeom>
          <a:noFill/>
        </p:spPr>
        <p:txBody>
          <a:bodyPr wrap="square" rtlCol="0">
            <a:spAutoFit/>
          </a:bodyPr>
          <a:lstStyle/>
          <a:p>
            <a:pPr algn="ctr"/>
            <a:r>
              <a:rPr lang="en-GB" sz="3600" b="1" spc="-100" dirty="0" smtClean="0">
                <a:solidFill>
                  <a:srgbClr val="1F497D"/>
                </a:solidFill>
                <a:latin typeface="Calibri"/>
              </a:rPr>
              <a:t>Songs</a:t>
            </a:r>
            <a:r>
              <a:rPr lang="en-GB" sz="3600" b="1" spc="-100" dirty="0" smtClean="0">
                <a:solidFill>
                  <a:srgbClr val="1F497D"/>
                </a:solidFill>
                <a:latin typeface="Calibri"/>
              </a:rPr>
              <a:t>, rhymes and poems</a:t>
            </a:r>
            <a:endParaRPr lang="en-GB" sz="3600" b="1" spc="-100" dirty="0">
              <a:solidFill>
                <a:srgbClr val="1F497D"/>
              </a:solidFill>
              <a:latin typeface="Calibri"/>
            </a:endParaRPr>
          </a:p>
        </p:txBody>
      </p:sp>
    </p:spTree>
    <p:extLst>
      <p:ext uri="{BB962C8B-B14F-4D97-AF65-F5344CB8AC3E}">
        <p14:creationId xmlns:p14="http://schemas.microsoft.com/office/powerpoint/2010/main" val="18394366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F:\Primary ML\Sunderland\Sunderland nursery hand paintings\cares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92693"/>
            <a:ext cx="8620409" cy="6465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490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609600"/>
            <a:ext cx="7772400" cy="685800"/>
          </a:xfrm>
        </p:spPr>
        <p:txBody>
          <a:bodyPr>
            <a:normAutofit fontScale="90000"/>
          </a:bodyPr>
          <a:lstStyle/>
          <a:p>
            <a:pPr algn="l" eaLnBrk="1" hangingPunct="1"/>
            <a:r>
              <a:rPr lang="en-GB" sz="4000" smtClean="0"/>
              <a:t>Life cycle of a plant</a:t>
            </a:r>
            <a:endParaRPr lang="en-GB" sz="4000" noProof="1" smtClean="0"/>
          </a:p>
        </p:txBody>
      </p:sp>
      <p:sp>
        <p:nvSpPr>
          <p:cNvPr id="22531" name="Rectangle 3"/>
          <p:cNvSpPr>
            <a:spLocks noGrp="1" noChangeArrowheads="1"/>
          </p:cNvSpPr>
          <p:nvPr>
            <p:ph type="body" idx="1"/>
          </p:nvPr>
        </p:nvSpPr>
        <p:spPr>
          <a:xfrm>
            <a:off x="685800" y="1524000"/>
            <a:ext cx="7772400" cy="4648200"/>
          </a:xfrm>
        </p:spPr>
        <p:txBody>
          <a:bodyPr/>
          <a:lstStyle/>
          <a:p>
            <a:pPr eaLnBrk="1" hangingPunct="1"/>
            <a:r>
              <a:rPr lang="en-GB" smtClean="0"/>
              <a:t>Hier is een zaad</a:t>
            </a:r>
          </a:p>
          <a:p>
            <a:pPr eaLnBrk="1" hangingPunct="1"/>
            <a:r>
              <a:rPr lang="en-GB" smtClean="0"/>
              <a:t>De wortel groeit</a:t>
            </a:r>
          </a:p>
          <a:p>
            <a:pPr eaLnBrk="1" hangingPunct="1"/>
            <a:endParaRPr lang="en-GB" smtClean="0"/>
          </a:p>
          <a:p>
            <a:pPr eaLnBrk="1" hangingPunct="1"/>
            <a:r>
              <a:rPr lang="en-GB" smtClean="0"/>
              <a:t>Na de stam, de bladeren groeien</a:t>
            </a:r>
          </a:p>
          <a:p>
            <a:pPr eaLnBrk="1" hangingPunct="1"/>
            <a:r>
              <a:rPr lang="en-GB" smtClean="0"/>
              <a:t>Na de bladeren, de bloem groeit</a:t>
            </a:r>
          </a:p>
          <a:p>
            <a:pPr eaLnBrk="1" hangingPunct="1"/>
            <a:r>
              <a:rPr lang="en-GB" smtClean="0"/>
              <a:t>Na de bloem, de vrucht groeit</a:t>
            </a:r>
          </a:p>
          <a:p>
            <a:pPr eaLnBrk="1" hangingPunct="1"/>
            <a:r>
              <a:rPr lang="en-GB" smtClean="0"/>
              <a:t>De vrucht geeft ons de zaden</a:t>
            </a:r>
            <a:endParaRPr lang="en-GB" noProof="1" smtClean="0"/>
          </a:p>
        </p:txBody>
      </p:sp>
      <p:pic>
        <p:nvPicPr>
          <p:cNvPr id="22532" name="Picture 4" descr="C:\Documents and Settings\Kathy\My Documents\Pictures\clip art\plant4c.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0813" y="714375"/>
            <a:ext cx="1646237"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9796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ALL\PMFL project\tom h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700808"/>
            <a:ext cx="6552728" cy="4796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4921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Primary ML\Sunderland\Sunderland nursery hand paintings\grat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04664"/>
            <a:ext cx="8604448" cy="645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7095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Primary ML\Sunderland\Sunderland nursery hand paintings\chatouil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389" y="404664"/>
            <a:ext cx="8604448" cy="645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2090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Primary ML\Sunderland\Sunderland nursery hand paintings\pi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04664"/>
            <a:ext cx="8604448" cy="645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0799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ALL\PMFL project\terry h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556792"/>
            <a:ext cx="6552728" cy="4982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3989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Primary ML\Sunderland\Sunderland nursery hand paintings\au revoi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84744"/>
            <a:ext cx="8640960"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2467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4366" y="-126324"/>
            <a:ext cx="6555783" cy="4759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e 4"/>
          <p:cNvGraphicFramePr>
            <a:graphicFrameLocks noGrp="1"/>
          </p:cNvGraphicFramePr>
          <p:nvPr>
            <p:extLst/>
          </p:nvPr>
        </p:nvGraphicFramePr>
        <p:xfrm>
          <a:off x="2196547" y="4712026"/>
          <a:ext cx="4987726" cy="1988820"/>
        </p:xfrm>
        <a:graphic>
          <a:graphicData uri="http://schemas.openxmlformats.org/drawingml/2006/table">
            <a:tbl>
              <a:tblPr firstRow="1" bandRow="1">
                <a:tableStyleId>{5940675A-B579-460E-94D1-54222C63F5DA}</a:tableStyleId>
              </a:tblPr>
              <a:tblGrid>
                <a:gridCol w="4987726"/>
              </a:tblGrid>
              <a:tr h="342900">
                <a:tc>
                  <a:txBody>
                    <a:bodyPr/>
                    <a:lstStyle/>
                    <a:p>
                      <a:r>
                        <a:rPr lang="en-GB" sz="1800" dirty="0" smtClean="0"/>
                        <a:t>1   </a:t>
                      </a:r>
                      <a:r>
                        <a:rPr lang="en-GB" sz="1800" dirty="0" err="1" smtClean="0"/>
                        <a:t>Vemos</a:t>
                      </a:r>
                      <a:r>
                        <a:rPr lang="en-GB" sz="1800" dirty="0" smtClean="0"/>
                        <a:t> un </a:t>
                      </a:r>
                      <a:r>
                        <a:rPr lang="en-GB" sz="1800" dirty="0" err="1" smtClean="0"/>
                        <a:t>oso</a:t>
                      </a:r>
                      <a:r>
                        <a:rPr lang="en-GB" sz="1800" dirty="0" smtClean="0"/>
                        <a:t> </a:t>
                      </a:r>
                      <a:r>
                        <a:rPr lang="en-GB" sz="1800" dirty="0" err="1" smtClean="0"/>
                        <a:t>pardo</a:t>
                      </a:r>
                      <a:r>
                        <a:rPr lang="en-GB" sz="1800" dirty="0" smtClean="0"/>
                        <a:t>, un </a:t>
                      </a:r>
                      <a:r>
                        <a:rPr lang="en-GB" sz="1800" dirty="0" err="1" smtClean="0"/>
                        <a:t>pájaro</a:t>
                      </a:r>
                      <a:r>
                        <a:rPr lang="en-GB" sz="1800" dirty="0" smtClean="0"/>
                        <a:t> </a:t>
                      </a:r>
                      <a:r>
                        <a:rPr lang="en-GB" sz="1800" dirty="0" err="1" smtClean="0"/>
                        <a:t>rojo</a:t>
                      </a:r>
                      <a:r>
                        <a:rPr lang="en-GB" sz="1800" dirty="0" smtClean="0"/>
                        <a:t>,</a:t>
                      </a:r>
                      <a:endParaRPr lang="fr-FR" sz="1800" dirty="0"/>
                    </a:p>
                  </a:txBody>
                  <a:tcPr marL="68580" marR="68580" marT="34290" marB="34290"/>
                </a:tc>
              </a:tr>
              <a:tr h="342900">
                <a:tc>
                  <a:txBody>
                    <a:bodyPr/>
                    <a:lstStyle/>
                    <a:p>
                      <a:r>
                        <a:rPr lang="en-GB" sz="1800" dirty="0" smtClean="0"/>
                        <a:t>2    un </a:t>
                      </a:r>
                      <a:r>
                        <a:rPr lang="en-GB" sz="1800" dirty="0" err="1" smtClean="0"/>
                        <a:t>pato</a:t>
                      </a:r>
                      <a:r>
                        <a:rPr lang="en-GB" sz="1800" dirty="0" smtClean="0"/>
                        <a:t> </a:t>
                      </a:r>
                      <a:r>
                        <a:rPr lang="en-GB" sz="1800" dirty="0" err="1" smtClean="0"/>
                        <a:t>amarillo</a:t>
                      </a:r>
                      <a:r>
                        <a:rPr lang="en-GB" sz="1800" dirty="0" smtClean="0"/>
                        <a:t>, un </a:t>
                      </a:r>
                      <a:r>
                        <a:rPr lang="en-GB" sz="1800" dirty="0" err="1" smtClean="0"/>
                        <a:t>caballo</a:t>
                      </a:r>
                      <a:r>
                        <a:rPr lang="en-GB" sz="1800" dirty="0" smtClean="0"/>
                        <a:t> </a:t>
                      </a:r>
                      <a:r>
                        <a:rPr lang="en-GB" sz="1800" dirty="0" err="1" smtClean="0"/>
                        <a:t>azul</a:t>
                      </a:r>
                      <a:endParaRPr lang="fr-FR" sz="1800" dirty="0"/>
                    </a:p>
                  </a:txBody>
                  <a:tcPr marL="68580" marR="68580" marT="34290" marB="34290"/>
                </a:tc>
              </a:tr>
              <a:tr h="342900">
                <a:tc>
                  <a:txBody>
                    <a:bodyPr/>
                    <a:lstStyle/>
                    <a:p>
                      <a:r>
                        <a:rPr lang="en-GB" sz="1800" dirty="0" smtClean="0"/>
                        <a:t>3    </a:t>
                      </a:r>
                      <a:r>
                        <a:rPr lang="en-GB" sz="1800" dirty="0" err="1" smtClean="0"/>
                        <a:t>una</a:t>
                      </a:r>
                      <a:r>
                        <a:rPr lang="en-GB" sz="1800" dirty="0" smtClean="0"/>
                        <a:t> </a:t>
                      </a:r>
                      <a:r>
                        <a:rPr lang="en-GB" sz="1800" dirty="0" err="1" smtClean="0"/>
                        <a:t>rana</a:t>
                      </a:r>
                      <a:r>
                        <a:rPr lang="en-GB" sz="1800" dirty="0" smtClean="0"/>
                        <a:t> </a:t>
                      </a:r>
                      <a:r>
                        <a:rPr lang="en-GB" sz="1800" dirty="0" err="1" smtClean="0"/>
                        <a:t>verde</a:t>
                      </a:r>
                      <a:r>
                        <a:rPr lang="en-GB" sz="1800" dirty="0" smtClean="0"/>
                        <a:t>, un </a:t>
                      </a:r>
                      <a:r>
                        <a:rPr lang="en-GB" sz="1800" dirty="0" err="1" smtClean="0"/>
                        <a:t>gato</a:t>
                      </a:r>
                      <a:r>
                        <a:rPr lang="en-GB" sz="1800" dirty="0" smtClean="0"/>
                        <a:t> </a:t>
                      </a:r>
                      <a:r>
                        <a:rPr lang="en-GB" sz="1800" dirty="0" err="1" smtClean="0"/>
                        <a:t>morado</a:t>
                      </a:r>
                      <a:r>
                        <a:rPr lang="en-GB" sz="1800" dirty="0" smtClean="0"/>
                        <a:t>,</a:t>
                      </a:r>
                      <a:endParaRPr lang="fr-FR" sz="1800" dirty="0"/>
                    </a:p>
                  </a:txBody>
                  <a:tcPr marL="68580" marR="68580" marT="34290" marB="34290"/>
                </a:tc>
              </a:tr>
              <a:tr h="342900">
                <a:tc>
                  <a:txBody>
                    <a:bodyPr/>
                    <a:lstStyle/>
                    <a:p>
                      <a:r>
                        <a:rPr lang="en-GB" sz="1800" dirty="0" smtClean="0"/>
                        <a:t>4    un </a:t>
                      </a:r>
                      <a:r>
                        <a:rPr lang="en-GB" sz="1800" dirty="0" err="1" smtClean="0"/>
                        <a:t>perro</a:t>
                      </a:r>
                      <a:r>
                        <a:rPr lang="en-GB" sz="1800" dirty="0" smtClean="0"/>
                        <a:t> </a:t>
                      </a:r>
                      <a:r>
                        <a:rPr lang="en-GB" sz="1800" dirty="0" err="1" smtClean="0"/>
                        <a:t>blanco</a:t>
                      </a:r>
                      <a:r>
                        <a:rPr lang="en-GB" sz="1800" dirty="0" smtClean="0"/>
                        <a:t>, </a:t>
                      </a:r>
                      <a:r>
                        <a:rPr lang="en-GB" sz="1800" dirty="0" err="1" smtClean="0"/>
                        <a:t>una</a:t>
                      </a:r>
                      <a:r>
                        <a:rPr lang="en-GB" sz="1800" dirty="0" smtClean="0"/>
                        <a:t> </a:t>
                      </a:r>
                      <a:r>
                        <a:rPr lang="en-GB" sz="1800" dirty="0" err="1" smtClean="0"/>
                        <a:t>oveja</a:t>
                      </a:r>
                      <a:r>
                        <a:rPr lang="en-GB" sz="1800" dirty="0" smtClean="0"/>
                        <a:t> </a:t>
                      </a:r>
                      <a:r>
                        <a:rPr lang="en-GB" sz="1800" dirty="0" err="1" smtClean="0"/>
                        <a:t>negra</a:t>
                      </a:r>
                      <a:r>
                        <a:rPr lang="en-GB" sz="1800" dirty="0" smtClean="0"/>
                        <a:t>, </a:t>
                      </a:r>
                      <a:endParaRPr lang="fr-FR" sz="1800" dirty="0"/>
                    </a:p>
                  </a:txBody>
                  <a:tcPr marL="68580" marR="68580" marT="34290" marB="34290"/>
                </a:tc>
              </a:tr>
              <a:tr h="617220">
                <a:tc>
                  <a:txBody>
                    <a:bodyPr/>
                    <a:lstStyle/>
                    <a:p>
                      <a:r>
                        <a:rPr lang="en-GB" sz="1800" dirty="0" smtClean="0"/>
                        <a:t>5    un </a:t>
                      </a:r>
                      <a:r>
                        <a:rPr lang="en-GB" sz="1800" dirty="0" err="1" smtClean="0"/>
                        <a:t>pez</a:t>
                      </a:r>
                      <a:r>
                        <a:rPr lang="en-GB" sz="1800" dirty="0" smtClean="0"/>
                        <a:t> dorado y a </a:t>
                      </a:r>
                      <a:r>
                        <a:rPr lang="en-GB" sz="1800" dirty="0" err="1" smtClean="0"/>
                        <a:t>nuestra</a:t>
                      </a:r>
                      <a:r>
                        <a:rPr lang="en-GB" sz="1800" dirty="0" smtClean="0"/>
                        <a:t> </a:t>
                      </a:r>
                      <a:r>
                        <a:rPr lang="en-GB" sz="1800" dirty="0" err="1" smtClean="0"/>
                        <a:t>maestra</a:t>
                      </a:r>
                      <a:r>
                        <a:rPr lang="en-GB" sz="1800" dirty="0" smtClean="0"/>
                        <a:t> </a:t>
                      </a:r>
                      <a:r>
                        <a:rPr lang="en-GB" sz="1800" dirty="0" err="1" smtClean="0"/>
                        <a:t>que</a:t>
                      </a:r>
                      <a:r>
                        <a:rPr lang="en-GB" sz="1800" dirty="0" smtClean="0"/>
                        <a:t> </a:t>
                      </a:r>
                      <a:r>
                        <a:rPr lang="en-GB" sz="1800" dirty="0" err="1" smtClean="0"/>
                        <a:t>muy</a:t>
                      </a:r>
                      <a:r>
                        <a:rPr lang="en-GB" sz="1800" dirty="0" smtClean="0"/>
                        <a:t> </a:t>
                      </a:r>
                      <a:r>
                        <a:rPr lang="en-GB" sz="1800" dirty="0" err="1" smtClean="0"/>
                        <a:t>contenta</a:t>
                      </a:r>
                      <a:r>
                        <a:rPr lang="en-GB" sz="1800" dirty="0" smtClean="0"/>
                        <a:t> </a:t>
                      </a:r>
                      <a:r>
                        <a:rPr lang="en-GB" sz="1800" dirty="0" err="1" smtClean="0"/>
                        <a:t>nos</a:t>
                      </a:r>
                      <a:r>
                        <a:rPr lang="en-GB" sz="1800" dirty="0" smtClean="0"/>
                        <a:t> </a:t>
                      </a:r>
                      <a:r>
                        <a:rPr lang="en-GB" sz="1800" dirty="0" err="1" smtClean="0"/>
                        <a:t>ve</a:t>
                      </a:r>
                      <a:r>
                        <a:rPr lang="en-GB" sz="1800" dirty="0" smtClean="0"/>
                        <a:t> </a:t>
                      </a:r>
                      <a:r>
                        <a:rPr lang="en-GB" sz="1800" dirty="0" err="1" smtClean="0"/>
                        <a:t>sonreír</a:t>
                      </a:r>
                      <a:r>
                        <a:rPr lang="en-GB" sz="1800" dirty="0" smtClean="0"/>
                        <a:t>.</a:t>
                      </a:r>
                      <a:endParaRPr lang="fr-FR" sz="1800" dirty="0"/>
                    </a:p>
                  </a:txBody>
                  <a:tcPr marL="68580" marR="68580" marT="34290" marB="34290"/>
                </a:tc>
              </a:tr>
            </a:tbl>
          </a:graphicData>
        </a:graphic>
      </p:graphicFrame>
    </p:spTree>
    <p:extLst>
      <p:ext uri="{BB962C8B-B14F-4D97-AF65-F5344CB8AC3E}">
        <p14:creationId xmlns:p14="http://schemas.microsoft.com/office/powerpoint/2010/main" val="18668804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29153" y="167383"/>
          <a:ext cx="8782372" cy="6492240"/>
        </p:xfrm>
        <a:graphic>
          <a:graphicData uri="http://schemas.openxmlformats.org/drawingml/2006/table">
            <a:tbl>
              <a:tblPr firstRow="1" bandRow="1">
                <a:tableStyleId>{5940675A-B579-460E-94D1-54222C63F5DA}</a:tableStyleId>
              </a:tblPr>
              <a:tblGrid>
                <a:gridCol w="4391186"/>
                <a:gridCol w="4391186"/>
              </a:tblGrid>
              <a:tr h="278578">
                <a:tc>
                  <a:txBody>
                    <a:bodyPr/>
                    <a:lstStyle/>
                    <a:p>
                      <a:r>
                        <a:rPr lang="en-GB" sz="1600" b="1" dirty="0" smtClean="0"/>
                        <a:t>Listening and responding</a:t>
                      </a:r>
                      <a:endParaRPr lang="en-GB" sz="1600" b="1" dirty="0"/>
                    </a:p>
                  </a:txBody>
                  <a:tcPr anchor="ctr">
                    <a:solidFill>
                      <a:schemeClr val="accent3">
                        <a:lumMod val="60000"/>
                        <a:lumOff val="40000"/>
                      </a:schemeClr>
                    </a:solidFill>
                  </a:tcPr>
                </a:tc>
                <a:tc>
                  <a:txBody>
                    <a:bodyPr/>
                    <a:lstStyle/>
                    <a:p>
                      <a:endParaRPr lang="en-GB" sz="1600" dirty="0"/>
                    </a:p>
                  </a:txBody>
                  <a:tcPr>
                    <a:solidFill>
                      <a:schemeClr val="accent3">
                        <a:lumMod val="60000"/>
                        <a:lumOff val="40000"/>
                      </a:schemeClr>
                    </a:solidFill>
                  </a:tcPr>
                </a:tc>
              </a:tr>
              <a:tr h="278578">
                <a:tc>
                  <a:txBody>
                    <a:bodyPr/>
                    <a:lstStyle/>
                    <a:p>
                      <a:r>
                        <a:rPr lang="en-GB" sz="1600" dirty="0" smtClean="0"/>
                        <a:t> - to key</a:t>
                      </a:r>
                      <a:r>
                        <a:rPr lang="en-GB" sz="1600" baseline="0" dirty="0" smtClean="0"/>
                        <a:t> sounds / phonics</a:t>
                      </a:r>
                      <a:endParaRPr lang="en-GB"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latin typeface="Arial" panose="020B0604020202020204" pitchFamily="34" charset="0"/>
                          <a:cs typeface="Arial" panose="020B0604020202020204" pitchFamily="34" charset="0"/>
                        </a:rPr>
                        <a:t>¿</a:t>
                      </a:r>
                      <a:r>
                        <a:rPr lang="fr-FR" sz="1600" b="1" dirty="0" err="1" smtClean="0">
                          <a:latin typeface="Arial" panose="020B0604020202020204" pitchFamily="34" charset="0"/>
                          <a:cs typeface="Arial" panose="020B0604020202020204" pitchFamily="34" charset="0"/>
                        </a:rPr>
                        <a:t>Estas</a:t>
                      </a:r>
                      <a:r>
                        <a:rPr lang="fr-FR" sz="1600" b="1" dirty="0" smtClean="0">
                          <a:latin typeface="Arial" panose="020B0604020202020204" pitchFamily="34" charset="0"/>
                          <a:cs typeface="Arial" panose="020B0604020202020204" pitchFamily="34" charset="0"/>
                        </a:rPr>
                        <a:t> palabras </a:t>
                      </a:r>
                      <a:r>
                        <a:rPr lang="fr-FR" sz="1600" b="1" dirty="0" err="1" smtClean="0">
                          <a:latin typeface="Arial" panose="020B0604020202020204" pitchFamily="34" charset="0"/>
                          <a:cs typeface="Arial" panose="020B0604020202020204" pitchFamily="34" charset="0"/>
                        </a:rPr>
                        <a:t>están</a:t>
                      </a:r>
                      <a:r>
                        <a:rPr lang="fr-FR" sz="1600" b="1" dirty="0" smtClean="0">
                          <a:latin typeface="Arial" panose="020B0604020202020204" pitchFamily="34" charset="0"/>
                          <a:cs typeface="Arial" panose="020B0604020202020204" pitchFamily="34" charset="0"/>
                        </a:rPr>
                        <a:t> en el texto?  ¿</a:t>
                      </a:r>
                      <a:r>
                        <a:rPr lang="fr-FR" sz="1600" b="1" dirty="0" err="1" smtClean="0">
                          <a:latin typeface="Arial" panose="020B0604020202020204" pitchFamily="34" charset="0"/>
                          <a:cs typeface="Arial" panose="020B0604020202020204" pitchFamily="34" charset="0"/>
                        </a:rPr>
                        <a:t>Sí</a:t>
                      </a:r>
                      <a:r>
                        <a:rPr lang="fr-FR" sz="1600" b="1" dirty="0" smtClean="0">
                          <a:latin typeface="Arial" panose="020B0604020202020204" pitchFamily="34" charset="0"/>
                          <a:cs typeface="Arial" panose="020B0604020202020204" pitchFamily="34" charset="0"/>
                        </a:rPr>
                        <a:t> o no?</a:t>
                      </a:r>
                      <a:br>
                        <a:rPr lang="fr-FR" sz="1600" b="1" dirty="0" smtClean="0">
                          <a:latin typeface="Arial" panose="020B0604020202020204" pitchFamily="34" charset="0"/>
                          <a:cs typeface="Arial" panose="020B0604020202020204" pitchFamily="34" charset="0"/>
                        </a:rPr>
                      </a:br>
                      <a:r>
                        <a:rPr lang="fr-FR" sz="1600" b="1" dirty="0" err="1" smtClean="0">
                          <a:latin typeface="Arial" panose="020B0604020202020204" pitchFamily="34" charset="0"/>
                          <a:cs typeface="Arial" panose="020B0604020202020204" pitchFamily="34" charset="0"/>
                        </a:rPr>
                        <a:t>Líneas</a:t>
                      </a:r>
                      <a:r>
                        <a:rPr lang="fr-FR" sz="1600" b="1" baseline="0" dirty="0" smtClean="0">
                          <a:latin typeface="Arial" panose="020B0604020202020204" pitchFamily="34" charset="0"/>
                          <a:cs typeface="Arial" panose="020B0604020202020204" pitchFamily="34" charset="0"/>
                        </a:rPr>
                        <a:t> </a:t>
                      </a:r>
                      <a:r>
                        <a:rPr lang="fr-FR" sz="1600" b="1" baseline="0" dirty="0" err="1" smtClean="0">
                          <a:latin typeface="Arial" panose="020B0604020202020204" pitchFamily="34" charset="0"/>
                          <a:cs typeface="Arial" panose="020B0604020202020204" pitchFamily="34" charset="0"/>
                        </a:rPr>
                        <a:t>uno</a:t>
                      </a:r>
                      <a:r>
                        <a:rPr lang="fr-FR" sz="1600" b="1" baseline="0" dirty="0" smtClean="0">
                          <a:latin typeface="Arial" panose="020B0604020202020204" pitchFamily="34" charset="0"/>
                          <a:cs typeface="Arial" panose="020B0604020202020204" pitchFamily="34" charset="0"/>
                        </a:rPr>
                        <a:t> a </a:t>
                      </a:r>
                      <a:r>
                        <a:rPr lang="fr-FR" sz="1600" b="1" baseline="0" dirty="0" err="1" smtClean="0">
                          <a:latin typeface="Arial" panose="020B0604020202020204" pitchFamily="34" charset="0"/>
                          <a:cs typeface="Arial" panose="020B0604020202020204" pitchFamily="34" charset="0"/>
                        </a:rPr>
                        <a:t>tres</a:t>
                      </a:r>
                      <a:r>
                        <a:rPr lang="fr-FR" sz="1600" b="1" baseline="0" dirty="0" smtClean="0">
                          <a:latin typeface="Arial" panose="020B0604020202020204" pitchFamily="34" charset="0"/>
                          <a:cs typeface="Arial" panose="020B0604020202020204" pitchFamily="34" charset="0"/>
                        </a:rPr>
                        <a:t>, ¿un </a:t>
                      </a:r>
                      <a:r>
                        <a:rPr lang="fr-FR" sz="1600" b="1" baseline="0" dirty="0" err="1" smtClean="0">
                          <a:latin typeface="Arial" panose="020B0604020202020204" pitchFamily="34" charset="0"/>
                          <a:cs typeface="Arial" panose="020B0604020202020204" pitchFamily="34" charset="0"/>
                        </a:rPr>
                        <a:t>caballo</a:t>
                      </a:r>
                      <a:r>
                        <a:rPr lang="fr-FR" sz="1600" b="1" baseline="0" dirty="0" smtClean="0">
                          <a:latin typeface="Arial" panose="020B0604020202020204" pitchFamily="34" charset="0"/>
                          <a:cs typeface="Arial" panose="020B0604020202020204" pitchFamily="34" charset="0"/>
                        </a:rPr>
                        <a:t>?</a:t>
                      </a:r>
                      <a:r>
                        <a:rPr lang="fr-FR" sz="1600" baseline="0" dirty="0" smtClean="0">
                          <a:latin typeface="Arial" panose="020B0604020202020204" pitchFamily="34" charset="0"/>
                          <a:cs typeface="Arial" panose="020B0604020202020204" pitchFamily="34" charset="0"/>
                        </a:rPr>
                        <a:t/>
                      </a:r>
                      <a:br>
                        <a:rPr lang="fr-FR" sz="1600" baseline="0" dirty="0" smtClean="0">
                          <a:latin typeface="Arial" panose="020B0604020202020204" pitchFamily="34" charset="0"/>
                          <a:cs typeface="Arial" panose="020B0604020202020204" pitchFamily="34" charset="0"/>
                        </a:rPr>
                      </a:br>
                      <a:r>
                        <a:rPr lang="fr-FR" sz="1600" i="1" baseline="0" dirty="0" smtClean="0">
                          <a:latin typeface="Arial" panose="020B0604020202020204" pitchFamily="34" charset="0"/>
                          <a:cs typeface="Arial" panose="020B0604020202020204" pitchFamily="34" charset="0"/>
                        </a:rPr>
                        <a:t>(Are </a:t>
                      </a:r>
                      <a:r>
                        <a:rPr lang="fr-FR" sz="1600" i="1" baseline="0" dirty="0" err="1" smtClean="0">
                          <a:latin typeface="Arial" panose="020B0604020202020204" pitchFamily="34" charset="0"/>
                          <a:cs typeface="Arial" panose="020B0604020202020204" pitchFamily="34" charset="0"/>
                        </a:rPr>
                        <a:t>these</a:t>
                      </a:r>
                      <a:r>
                        <a:rPr lang="fr-FR" sz="1600" i="1" baseline="0" dirty="0" smtClean="0">
                          <a:latin typeface="Arial" panose="020B0604020202020204" pitchFamily="34" charset="0"/>
                          <a:cs typeface="Arial" panose="020B0604020202020204" pitchFamily="34" charset="0"/>
                        </a:rPr>
                        <a:t> </a:t>
                      </a:r>
                      <a:r>
                        <a:rPr lang="fr-FR" sz="1600" i="1" baseline="0" dirty="0" err="1" smtClean="0">
                          <a:latin typeface="Arial" panose="020B0604020202020204" pitchFamily="34" charset="0"/>
                          <a:cs typeface="Arial" panose="020B0604020202020204" pitchFamily="34" charset="0"/>
                        </a:rPr>
                        <a:t>words</a:t>
                      </a:r>
                      <a:r>
                        <a:rPr lang="fr-FR" sz="1600" i="1" baseline="0" dirty="0" smtClean="0">
                          <a:latin typeface="Arial" panose="020B0604020202020204" pitchFamily="34" charset="0"/>
                          <a:cs typeface="Arial" panose="020B0604020202020204" pitchFamily="34" charset="0"/>
                        </a:rPr>
                        <a:t> in the </a:t>
                      </a:r>
                      <a:r>
                        <a:rPr lang="fr-FR" sz="1600" i="1" baseline="0" dirty="0" err="1" smtClean="0">
                          <a:latin typeface="Arial" panose="020B0604020202020204" pitchFamily="34" charset="0"/>
                          <a:cs typeface="Arial" panose="020B0604020202020204" pitchFamily="34" charset="0"/>
                        </a:rPr>
                        <a:t>text</a:t>
                      </a:r>
                      <a:r>
                        <a:rPr lang="fr-FR" sz="1600" i="1" baseline="0" dirty="0" smtClean="0">
                          <a:latin typeface="Arial" panose="020B0604020202020204" pitchFamily="34" charset="0"/>
                          <a:cs typeface="Arial" panose="020B0604020202020204" pitchFamily="34" charset="0"/>
                        </a:rPr>
                        <a:t>?  </a:t>
                      </a:r>
                      <a:r>
                        <a:rPr lang="fr-FR" sz="1600" i="1" baseline="0" dirty="0" err="1" smtClean="0">
                          <a:latin typeface="Arial" panose="020B0604020202020204" pitchFamily="34" charset="0"/>
                          <a:cs typeface="Arial" panose="020B0604020202020204" pitchFamily="34" charset="0"/>
                        </a:rPr>
                        <a:t>Yes</a:t>
                      </a:r>
                      <a:r>
                        <a:rPr lang="fr-FR" sz="1600" i="1" baseline="0" dirty="0" smtClean="0">
                          <a:latin typeface="Arial" panose="020B0604020202020204" pitchFamily="34" charset="0"/>
                          <a:cs typeface="Arial" panose="020B0604020202020204" pitchFamily="34" charset="0"/>
                        </a:rPr>
                        <a:t> or no?</a:t>
                      </a:r>
                      <a:br>
                        <a:rPr lang="fr-FR" sz="1600" i="1" baseline="0" dirty="0" smtClean="0">
                          <a:latin typeface="Arial" panose="020B0604020202020204" pitchFamily="34" charset="0"/>
                          <a:cs typeface="Arial" panose="020B0604020202020204" pitchFamily="34" charset="0"/>
                        </a:rPr>
                      </a:br>
                      <a:r>
                        <a:rPr lang="fr-FR" sz="1600" i="1" baseline="0" dirty="0" err="1" smtClean="0">
                          <a:latin typeface="Arial" panose="020B0604020202020204" pitchFamily="34" charset="0"/>
                          <a:cs typeface="Arial" panose="020B0604020202020204" pitchFamily="34" charset="0"/>
                        </a:rPr>
                        <a:t>Lines</a:t>
                      </a:r>
                      <a:r>
                        <a:rPr lang="fr-FR" sz="1600" i="1" baseline="0" dirty="0" smtClean="0">
                          <a:latin typeface="Arial" panose="020B0604020202020204" pitchFamily="34" charset="0"/>
                          <a:cs typeface="Arial" panose="020B0604020202020204" pitchFamily="34" charset="0"/>
                        </a:rPr>
                        <a:t> one to </a:t>
                      </a:r>
                      <a:r>
                        <a:rPr lang="fr-FR" sz="1600" i="1" baseline="0" dirty="0" err="1" smtClean="0">
                          <a:latin typeface="Arial" panose="020B0604020202020204" pitchFamily="34" charset="0"/>
                          <a:cs typeface="Arial" panose="020B0604020202020204" pitchFamily="34" charset="0"/>
                        </a:rPr>
                        <a:t>three</a:t>
                      </a:r>
                      <a:r>
                        <a:rPr lang="fr-FR" sz="1600" i="1" baseline="0" dirty="0" smtClean="0">
                          <a:latin typeface="Arial" panose="020B0604020202020204" pitchFamily="34" charset="0"/>
                          <a:cs typeface="Arial" panose="020B0604020202020204" pitchFamily="34" charset="0"/>
                        </a:rPr>
                        <a:t>, a horse?)</a:t>
                      </a:r>
                      <a:br>
                        <a:rPr lang="fr-FR" sz="1600" i="1" baseline="0" dirty="0" smtClean="0">
                          <a:latin typeface="Arial" panose="020B0604020202020204" pitchFamily="34" charset="0"/>
                          <a:cs typeface="Arial" panose="020B0604020202020204" pitchFamily="34" charset="0"/>
                        </a:rPr>
                      </a:br>
                      <a:r>
                        <a:rPr lang="fr-FR" sz="1600" b="1" dirty="0" smtClean="0">
                          <a:latin typeface="Arial" panose="020B0604020202020204" pitchFamily="34" charset="0"/>
                          <a:cs typeface="Arial" panose="020B0604020202020204" pitchFamily="34" charset="0"/>
                        </a:rPr>
                        <a:t>En </a:t>
                      </a:r>
                      <a:r>
                        <a:rPr lang="fr-FR" sz="1600" b="1" dirty="0" err="1" smtClean="0">
                          <a:latin typeface="Arial" panose="020B0604020202020204" pitchFamily="34" charset="0"/>
                          <a:cs typeface="Arial" panose="020B0604020202020204" pitchFamily="34" charset="0"/>
                        </a:rPr>
                        <a:t>líneas</a:t>
                      </a:r>
                      <a:r>
                        <a:rPr lang="fr-FR" sz="1600" b="1" baseline="0" dirty="0" smtClean="0">
                          <a:latin typeface="Arial" panose="020B0604020202020204" pitchFamily="34" charset="0"/>
                          <a:cs typeface="Arial" panose="020B0604020202020204" pitchFamily="34" charset="0"/>
                        </a:rPr>
                        <a:t> dos a </a:t>
                      </a:r>
                      <a:r>
                        <a:rPr lang="fr-FR" sz="1600" b="1" baseline="0" dirty="0" err="1" smtClean="0">
                          <a:latin typeface="Arial" panose="020B0604020202020204" pitchFamily="34" charset="0"/>
                          <a:cs typeface="Arial" panose="020B0604020202020204" pitchFamily="34" charset="0"/>
                        </a:rPr>
                        <a:t>cuatro</a:t>
                      </a:r>
                      <a:r>
                        <a:rPr lang="fr-FR" sz="1600" b="1" baseline="0" dirty="0" smtClean="0">
                          <a:latin typeface="Arial" panose="020B0604020202020204" pitchFamily="34" charset="0"/>
                          <a:cs typeface="Arial" panose="020B0604020202020204" pitchFamily="34" charset="0"/>
                        </a:rPr>
                        <a:t> </a:t>
                      </a:r>
                      <a:r>
                        <a:rPr lang="fr-FR" sz="1600" b="1" baseline="0" dirty="0" err="1" smtClean="0">
                          <a:latin typeface="Arial" panose="020B0604020202020204" pitchFamily="34" charset="0"/>
                          <a:cs typeface="Arial" panose="020B0604020202020204" pitchFamily="34" charset="0"/>
                        </a:rPr>
                        <a:t>encuentra</a:t>
                      </a:r>
                      <a:r>
                        <a:rPr lang="fr-FR" sz="1600" b="1" baseline="0" dirty="0" smtClean="0">
                          <a:latin typeface="Arial" panose="020B0604020202020204" pitchFamily="34" charset="0"/>
                          <a:cs typeface="Arial" panose="020B0604020202020204" pitchFamily="34" charset="0"/>
                        </a:rPr>
                        <a:t> </a:t>
                      </a:r>
                      <a:r>
                        <a:rPr lang="fr-FR" sz="1600" b="1" baseline="0" dirty="0" err="1" smtClean="0">
                          <a:latin typeface="Arial" panose="020B0604020202020204" pitchFamily="34" charset="0"/>
                          <a:cs typeface="Arial" panose="020B0604020202020204" pitchFamily="34" charset="0"/>
                        </a:rPr>
                        <a:t>una</a:t>
                      </a:r>
                      <a:r>
                        <a:rPr lang="fr-FR" sz="1600" b="1" baseline="0" dirty="0" smtClean="0">
                          <a:latin typeface="Arial" panose="020B0604020202020204" pitchFamily="34" charset="0"/>
                          <a:cs typeface="Arial" panose="020B0604020202020204" pitchFamily="34" charset="0"/>
                        </a:rPr>
                        <a:t> palabra que rima con ‘</a:t>
                      </a:r>
                      <a:r>
                        <a:rPr lang="fr-FR" sz="1600" b="1" baseline="0" dirty="0" err="1" smtClean="0">
                          <a:latin typeface="Arial" panose="020B0604020202020204" pitchFamily="34" charset="0"/>
                          <a:cs typeface="Arial" panose="020B0604020202020204" pitchFamily="34" charset="0"/>
                        </a:rPr>
                        <a:t>gato</a:t>
                      </a:r>
                      <a:r>
                        <a:rPr lang="fr-FR" sz="1600" b="1" baseline="0" dirty="0" smtClean="0">
                          <a:latin typeface="Arial" panose="020B0604020202020204" pitchFamily="34" charset="0"/>
                          <a:cs typeface="Arial" panose="020B0604020202020204" pitchFamily="34" charset="0"/>
                        </a:rPr>
                        <a:t>’</a:t>
                      </a:r>
                      <a:endParaRPr lang="fr-FR" sz="1600" b="1"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400" b="1" i="0" dirty="0" err="1" smtClean="0">
                          <a:latin typeface="Arial" panose="020B0604020202020204" pitchFamily="34" charset="0"/>
                          <a:cs typeface="Arial" panose="020B0604020202020204" pitchFamily="34" charset="0"/>
                        </a:rPr>
                        <a:t>Encuentra</a:t>
                      </a:r>
                      <a:r>
                        <a:rPr lang="fr-FR" sz="1400" b="1" i="0" dirty="0" smtClean="0">
                          <a:latin typeface="Arial" panose="020B0604020202020204" pitchFamily="34" charset="0"/>
                          <a:cs typeface="Arial" panose="020B0604020202020204" pitchFamily="34" charset="0"/>
                        </a:rPr>
                        <a:t> 3 palabras con el </a:t>
                      </a:r>
                      <a:r>
                        <a:rPr lang="fr-FR" sz="1400" b="1" i="0" dirty="0" err="1" smtClean="0">
                          <a:latin typeface="Arial" panose="020B0604020202020204" pitchFamily="34" charset="0"/>
                          <a:cs typeface="Arial" panose="020B0604020202020204" pitchFamily="34" charset="0"/>
                        </a:rPr>
                        <a:t>sonido</a:t>
                      </a:r>
                      <a:r>
                        <a:rPr lang="fr-FR" sz="1400" b="1" i="0" dirty="0" smtClean="0">
                          <a:latin typeface="Arial" panose="020B0604020202020204" pitchFamily="34" charset="0"/>
                          <a:cs typeface="Arial" panose="020B0604020202020204" pitchFamily="34" charset="0"/>
                        </a:rPr>
                        <a:t> ‘j’,</a:t>
                      </a:r>
                      <a:r>
                        <a:rPr lang="fr-FR" sz="1400" b="1" i="0" baseline="0" dirty="0" smtClean="0">
                          <a:latin typeface="Arial" panose="020B0604020202020204" pitchFamily="34" charset="0"/>
                          <a:cs typeface="Arial" panose="020B0604020202020204" pitchFamily="34" charset="0"/>
                        </a:rPr>
                        <a:t> ‘v’.</a:t>
                      </a:r>
                      <a:endParaRPr lang="fr-FR" sz="1400" b="1" i="0" dirty="0" smtClean="0">
                        <a:latin typeface="Arial" panose="020B0604020202020204" pitchFamily="34" charset="0"/>
                        <a:cs typeface="Arial" panose="020B0604020202020204" pitchFamily="34" charset="0"/>
                      </a:endParaRPr>
                    </a:p>
                  </a:txBody>
                  <a:tcPr/>
                </a:tc>
              </a:tr>
              <a:tr h="278578">
                <a:tc>
                  <a:txBody>
                    <a:bodyPr/>
                    <a:lstStyle/>
                    <a:p>
                      <a:r>
                        <a:rPr lang="en-GB" sz="1600" dirty="0" smtClean="0"/>
                        <a:t> - to individual words</a:t>
                      </a:r>
                      <a:endParaRPr lang="en-GB" sz="1600" dirty="0"/>
                    </a:p>
                  </a:txBody>
                  <a:tcPr anchor="ctr"/>
                </a:tc>
                <a:tc>
                  <a:txBody>
                    <a:bodyPr/>
                    <a:lstStyle/>
                    <a:p>
                      <a:r>
                        <a:rPr lang="en-GB" sz="1600" dirty="0" err="1" smtClean="0">
                          <a:latin typeface="Arial" panose="020B0604020202020204" pitchFamily="34" charset="0"/>
                          <a:cs typeface="Arial" panose="020B0604020202020204" pitchFamily="34" charset="0"/>
                        </a:rPr>
                        <a:t>Levanta</a:t>
                      </a:r>
                      <a:r>
                        <a:rPr lang="en-GB" sz="1600" dirty="0" smtClean="0">
                          <a:latin typeface="Arial" panose="020B0604020202020204" pitchFamily="34" charset="0"/>
                          <a:cs typeface="Arial" panose="020B0604020202020204" pitchFamily="34" charset="0"/>
                        </a:rPr>
                        <a:t> la</a:t>
                      </a:r>
                      <a:r>
                        <a:rPr lang="en-GB" sz="1600" baseline="0" dirty="0" smtClean="0">
                          <a:latin typeface="Arial" panose="020B0604020202020204" pitchFamily="34" charset="0"/>
                          <a:cs typeface="Arial" panose="020B0604020202020204" pitchFamily="34" charset="0"/>
                        </a:rPr>
                        <a:t> </a:t>
                      </a:r>
                      <a:r>
                        <a:rPr lang="en-GB" sz="1600" baseline="0" dirty="0" err="1" smtClean="0">
                          <a:latin typeface="Arial" panose="020B0604020202020204" pitchFamily="34" charset="0"/>
                          <a:cs typeface="Arial" panose="020B0604020202020204" pitchFamily="34" charset="0"/>
                        </a:rPr>
                        <a:t>mano</a:t>
                      </a:r>
                      <a:r>
                        <a:rPr lang="en-GB" sz="1600" baseline="0" dirty="0" smtClean="0">
                          <a:latin typeface="Arial" panose="020B0604020202020204" pitchFamily="34" charset="0"/>
                          <a:cs typeface="Arial" panose="020B0604020202020204" pitchFamily="34" charset="0"/>
                        </a:rPr>
                        <a:t> </a:t>
                      </a:r>
                      <a:r>
                        <a:rPr lang="en-GB" sz="1600" baseline="0" dirty="0" err="1" smtClean="0">
                          <a:latin typeface="Arial" panose="020B0604020202020204" pitchFamily="34" charset="0"/>
                          <a:cs typeface="Arial" panose="020B0604020202020204" pitchFamily="34" charset="0"/>
                        </a:rPr>
                        <a:t>cuando</a:t>
                      </a:r>
                      <a:r>
                        <a:rPr lang="en-GB" sz="1600" baseline="0" dirty="0" smtClean="0">
                          <a:latin typeface="Arial" panose="020B0604020202020204" pitchFamily="34" charset="0"/>
                          <a:cs typeface="Arial" panose="020B0604020202020204" pitchFamily="34" charset="0"/>
                        </a:rPr>
                        <a:t> </a:t>
                      </a:r>
                      <a:r>
                        <a:rPr lang="en-GB" sz="1600" baseline="0" dirty="0" err="1" smtClean="0">
                          <a:latin typeface="Arial" panose="020B0604020202020204" pitchFamily="34" charset="0"/>
                          <a:cs typeface="Arial" panose="020B0604020202020204" pitchFamily="34" charset="0"/>
                        </a:rPr>
                        <a:t>oigas</a:t>
                      </a:r>
                      <a:r>
                        <a:rPr lang="en-GB" sz="1600" baseline="0" dirty="0" smtClean="0">
                          <a:latin typeface="Arial" panose="020B0604020202020204" pitchFamily="34" charset="0"/>
                          <a:cs typeface="Arial" panose="020B0604020202020204" pitchFamily="34" charset="0"/>
                        </a:rPr>
                        <a:t> un </a:t>
                      </a:r>
                      <a:r>
                        <a:rPr lang="en-GB" sz="1600" baseline="0" dirty="0" err="1" smtClean="0">
                          <a:latin typeface="Arial" panose="020B0604020202020204" pitchFamily="34" charset="0"/>
                          <a:cs typeface="Arial" panose="020B0604020202020204" pitchFamily="34" charset="0"/>
                        </a:rPr>
                        <a:t>color</a:t>
                      </a:r>
                      <a:r>
                        <a:rPr lang="en-GB" sz="1600" baseline="0" dirty="0" smtClean="0">
                          <a:latin typeface="Arial" panose="020B0604020202020204" pitchFamily="34" charset="0"/>
                          <a:cs typeface="Arial" panose="020B0604020202020204" pitchFamily="34" charset="0"/>
                        </a:rPr>
                        <a:t> / un animal.</a:t>
                      </a:r>
                      <a:endParaRPr lang="en-GB" sz="1600" dirty="0">
                        <a:latin typeface="Arial" panose="020B0604020202020204" pitchFamily="34" charset="0"/>
                        <a:cs typeface="Arial" panose="020B0604020202020204" pitchFamily="34" charset="0"/>
                      </a:endParaRPr>
                    </a:p>
                  </a:txBody>
                  <a:tcPr/>
                </a:tc>
              </a:tr>
              <a:tr h="278578">
                <a:tc>
                  <a:txBody>
                    <a:bodyPr/>
                    <a:lstStyle/>
                    <a:p>
                      <a:r>
                        <a:rPr lang="en-GB" sz="1600" dirty="0" smtClean="0"/>
                        <a:t> - to meaning</a:t>
                      </a:r>
                      <a:endParaRPr lang="en-GB" sz="1600" dirty="0"/>
                    </a:p>
                  </a:txBody>
                  <a:tcPr anchor="ctr"/>
                </a:tc>
                <a:tc>
                  <a:txBody>
                    <a:bodyPr/>
                    <a:lstStyle/>
                    <a:p>
                      <a:r>
                        <a:rPr lang="en-GB" sz="1600" dirty="0" smtClean="0">
                          <a:latin typeface="Arial" panose="020B0604020202020204" pitchFamily="34" charset="0"/>
                          <a:cs typeface="Arial" panose="020B0604020202020204" pitchFamily="34" charset="0"/>
                        </a:rPr>
                        <a:t>Un </a:t>
                      </a:r>
                      <a:r>
                        <a:rPr lang="en-GB" sz="1600" dirty="0" err="1" smtClean="0">
                          <a:latin typeface="Arial" panose="020B0604020202020204" pitchFamily="34" charset="0"/>
                          <a:cs typeface="Arial" panose="020B0604020202020204" pitchFamily="34" charset="0"/>
                        </a:rPr>
                        <a:t>oso</a:t>
                      </a:r>
                      <a:r>
                        <a:rPr lang="en-GB" sz="1600" dirty="0" smtClean="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pardo</a:t>
                      </a:r>
                      <a:r>
                        <a:rPr lang="en-GB" sz="1600" baseline="0" dirty="0" smtClean="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¿es </a:t>
                      </a:r>
                      <a:r>
                        <a:rPr lang="en-GB" sz="1600" dirty="0" err="1" smtClean="0">
                          <a:latin typeface="Arial" panose="020B0604020202020204" pitchFamily="34" charset="0"/>
                          <a:cs typeface="Arial" panose="020B0604020202020204" pitchFamily="34" charset="0"/>
                        </a:rPr>
                        <a:t>posible</a:t>
                      </a:r>
                      <a:r>
                        <a:rPr lang="en-GB" sz="1600" dirty="0" smtClean="0">
                          <a:latin typeface="Arial" panose="020B0604020202020204" pitchFamily="34" charset="0"/>
                          <a:cs typeface="Arial" panose="020B0604020202020204" pitchFamily="34" charset="0"/>
                        </a:rPr>
                        <a:t>? </a:t>
                      </a:r>
                      <a:r>
                        <a:rPr lang="fr-FR" sz="1600" b="1" dirty="0" smtClean="0">
                          <a:latin typeface="Arial" panose="020B0604020202020204" pitchFamily="34" charset="0"/>
                          <a:cs typeface="Arial" panose="020B0604020202020204" pitchFamily="34" charset="0"/>
                        </a:rPr>
                        <a:t>¿</a:t>
                      </a:r>
                      <a:r>
                        <a:rPr lang="fr-FR" sz="1600" b="1" dirty="0" err="1" smtClean="0">
                          <a:latin typeface="Arial" panose="020B0604020202020204" pitchFamily="34" charset="0"/>
                          <a:cs typeface="Arial" panose="020B0604020202020204" pitchFamily="34" charset="0"/>
                        </a:rPr>
                        <a:t>Sí</a:t>
                      </a:r>
                      <a:r>
                        <a:rPr lang="fr-FR" sz="1600" b="1" dirty="0" smtClean="0">
                          <a:latin typeface="Arial" panose="020B0604020202020204" pitchFamily="34" charset="0"/>
                          <a:cs typeface="Arial" panose="020B0604020202020204" pitchFamily="34" charset="0"/>
                        </a:rPr>
                        <a:t> o no? (go</a:t>
                      </a:r>
                      <a:r>
                        <a:rPr lang="fr-FR" sz="1600" b="1" baseline="0" dirty="0" smtClean="0">
                          <a:latin typeface="Arial" panose="020B0604020202020204" pitchFamily="34" charset="0"/>
                          <a:cs typeface="Arial" panose="020B0604020202020204" pitchFamily="34" charset="0"/>
                        </a:rPr>
                        <a:t> </a:t>
                      </a:r>
                      <a:r>
                        <a:rPr lang="fr-FR" sz="1600" b="1" baseline="0" dirty="0" err="1" smtClean="0">
                          <a:latin typeface="Arial" panose="020B0604020202020204" pitchFamily="34" charset="0"/>
                          <a:cs typeface="Arial" panose="020B0604020202020204" pitchFamily="34" charset="0"/>
                        </a:rPr>
                        <a:t>through</a:t>
                      </a:r>
                      <a:r>
                        <a:rPr lang="fr-FR" sz="1600" b="1" baseline="0" dirty="0" smtClean="0">
                          <a:latin typeface="Arial" panose="020B0604020202020204" pitchFamily="34" charset="0"/>
                          <a:cs typeface="Arial" panose="020B0604020202020204" pitchFamily="34" charset="0"/>
                        </a:rPr>
                        <a:t> all of the </a:t>
                      </a:r>
                      <a:r>
                        <a:rPr lang="fr-FR" sz="1600" b="1" baseline="0" dirty="0" err="1" smtClean="0">
                          <a:latin typeface="Arial" panose="020B0604020202020204" pitchFamily="34" charset="0"/>
                          <a:cs typeface="Arial" panose="020B0604020202020204" pitchFamily="34" charset="0"/>
                        </a:rPr>
                        <a:t>animals</a:t>
                      </a:r>
                      <a:r>
                        <a:rPr lang="fr-FR" sz="1600" b="1" baseline="0" dirty="0" smtClean="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txBody>
                  <a:tcPr/>
                </a:tc>
              </a:tr>
              <a:tr h="278578">
                <a:tc>
                  <a:txBody>
                    <a:bodyPr/>
                    <a:lstStyle/>
                    <a:p>
                      <a:r>
                        <a:rPr lang="en-GB" sz="1600" dirty="0" smtClean="0"/>
                        <a:t> - to mood  /</a:t>
                      </a:r>
                      <a:r>
                        <a:rPr lang="en-GB" sz="1600" baseline="0" dirty="0" smtClean="0"/>
                        <a:t> emotions</a:t>
                      </a:r>
                      <a:endParaRPr lang="en-GB" sz="1600" dirty="0"/>
                    </a:p>
                  </a:txBody>
                  <a:tcPr anchor="ctr"/>
                </a:tc>
                <a:tc>
                  <a:txBody>
                    <a:bodyPr/>
                    <a:lstStyle/>
                    <a:p>
                      <a:endParaRPr lang="en-GB" sz="1600" dirty="0"/>
                    </a:p>
                  </a:txBody>
                  <a:tcPr/>
                </a:tc>
              </a:tr>
              <a:tr h="278578">
                <a:tc>
                  <a:txBody>
                    <a:bodyPr/>
                    <a:lstStyle/>
                    <a:p>
                      <a:r>
                        <a:rPr lang="en-GB" sz="1600" b="1" dirty="0" smtClean="0"/>
                        <a:t>Reading and responding</a:t>
                      </a:r>
                      <a:endParaRPr lang="en-GB" sz="1600" b="1" dirty="0"/>
                    </a:p>
                  </a:txBody>
                  <a:tcPr anchor="ctr">
                    <a:solidFill>
                      <a:schemeClr val="accent3">
                        <a:lumMod val="60000"/>
                        <a:lumOff val="40000"/>
                      </a:schemeClr>
                    </a:solidFill>
                  </a:tcPr>
                </a:tc>
                <a:tc>
                  <a:txBody>
                    <a:bodyPr/>
                    <a:lstStyle/>
                    <a:p>
                      <a:endParaRPr lang="en-GB" sz="1600" dirty="0"/>
                    </a:p>
                  </a:txBody>
                  <a:tcPr>
                    <a:solidFill>
                      <a:schemeClr val="accent3">
                        <a:lumMod val="60000"/>
                        <a:lumOff val="40000"/>
                      </a:schemeClr>
                    </a:solidFill>
                  </a:tcPr>
                </a:tc>
              </a:tr>
              <a:tr h="278578">
                <a:tc>
                  <a:txBody>
                    <a:bodyPr/>
                    <a:lstStyle/>
                    <a:p>
                      <a:r>
                        <a:rPr lang="en-GB" sz="1600" dirty="0" smtClean="0"/>
                        <a:t> - read aloud for pronunciation / fluency</a:t>
                      </a:r>
                      <a:endParaRPr lang="en-GB" sz="1600" dirty="0"/>
                    </a:p>
                  </a:txBody>
                  <a:tcPr anchor="ctr"/>
                </a:tc>
                <a:tc>
                  <a:txBody>
                    <a:bodyPr/>
                    <a:lstStyle/>
                    <a:p>
                      <a:r>
                        <a:rPr lang="en-GB" sz="1600" dirty="0" smtClean="0">
                          <a:latin typeface="Arial" panose="020B0604020202020204" pitchFamily="34" charset="0"/>
                          <a:cs typeface="Arial" panose="020B0604020202020204" pitchFamily="34" charset="0"/>
                        </a:rPr>
                        <a:t>Choral reading.  Teacher drops out and pupils carry on.</a:t>
                      </a:r>
                      <a:endParaRPr lang="en-GB" sz="1600" dirty="0">
                        <a:latin typeface="Arial" panose="020B0604020202020204" pitchFamily="34" charset="0"/>
                        <a:cs typeface="Arial" panose="020B0604020202020204" pitchFamily="34" charset="0"/>
                      </a:endParaRPr>
                    </a:p>
                  </a:txBody>
                  <a:tcPr/>
                </a:tc>
              </a:tr>
              <a:tr h="481181">
                <a:tc>
                  <a:txBody>
                    <a:bodyPr/>
                    <a:lstStyle/>
                    <a:p>
                      <a:r>
                        <a:rPr lang="en-GB" sz="1600" dirty="0" smtClean="0"/>
                        <a:t> - de-coding</a:t>
                      </a:r>
                      <a:r>
                        <a:rPr lang="en-GB" sz="1600" baseline="0" dirty="0" smtClean="0"/>
                        <a:t> of words / idiom / meaning behind the word</a:t>
                      </a:r>
                      <a:endParaRPr lang="en-GB"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latin typeface="Arial" panose="020B0604020202020204" pitchFamily="34" charset="0"/>
                          <a:cs typeface="Arial" panose="020B0604020202020204" pitchFamily="34" charset="0"/>
                        </a:rPr>
                        <a:t>¿</a:t>
                      </a:r>
                      <a:r>
                        <a:rPr lang="fr-FR" sz="1600" b="1" dirty="0" err="1" smtClean="0">
                          <a:latin typeface="Arial" panose="020B0604020202020204" pitchFamily="34" charset="0"/>
                          <a:cs typeface="Arial" panose="020B0604020202020204" pitchFamily="34" charset="0"/>
                        </a:rPr>
                        <a:t>Cómo</a:t>
                      </a:r>
                      <a:r>
                        <a:rPr lang="fr-FR" sz="1600" b="1" dirty="0" smtClean="0">
                          <a:latin typeface="Arial" panose="020B0604020202020204" pitchFamily="34" charset="0"/>
                          <a:cs typeface="Arial" panose="020B0604020202020204" pitchFamily="34" charset="0"/>
                        </a:rPr>
                        <a:t> se </a:t>
                      </a:r>
                      <a:r>
                        <a:rPr lang="fr-FR" sz="1600" b="1" dirty="0" err="1" smtClean="0">
                          <a:latin typeface="Arial" panose="020B0604020202020204" pitchFamily="34" charset="0"/>
                          <a:cs typeface="Arial" panose="020B0604020202020204" pitchFamily="34" charset="0"/>
                        </a:rPr>
                        <a:t>dice</a:t>
                      </a:r>
                      <a:r>
                        <a:rPr lang="fr-FR" sz="1600" b="1" dirty="0" smtClean="0">
                          <a:latin typeface="Arial" panose="020B0604020202020204" pitchFamily="34" charset="0"/>
                          <a:cs typeface="Arial" panose="020B0604020202020204" pitchFamily="34" charset="0"/>
                        </a:rPr>
                        <a:t> ‘</a:t>
                      </a:r>
                      <a:r>
                        <a:rPr lang="fr-FR" sz="1600" b="1" dirty="0" err="1" smtClean="0">
                          <a:latin typeface="Arial" panose="020B0604020202020204" pitchFamily="34" charset="0"/>
                          <a:cs typeface="Arial" panose="020B0604020202020204" pitchFamily="34" charset="0"/>
                        </a:rPr>
                        <a:t>teacher</a:t>
                      </a:r>
                      <a:r>
                        <a:rPr lang="fr-FR" sz="1600" b="1" dirty="0" smtClean="0">
                          <a:latin typeface="Arial" panose="020B0604020202020204" pitchFamily="34" charset="0"/>
                          <a:cs typeface="Arial" panose="020B0604020202020204" pitchFamily="34" charset="0"/>
                        </a:rPr>
                        <a:t>’ en </a:t>
                      </a:r>
                      <a:r>
                        <a:rPr lang="fr-FR" sz="1600" b="1" dirty="0" err="1" smtClean="0">
                          <a:latin typeface="Arial" panose="020B0604020202020204" pitchFamily="34" charset="0"/>
                          <a:cs typeface="Arial" panose="020B0604020202020204" pitchFamily="34" charset="0"/>
                        </a:rPr>
                        <a:t>español</a:t>
                      </a:r>
                      <a:r>
                        <a:rPr lang="fr-FR" sz="1600" b="1" dirty="0" smtClean="0">
                          <a:latin typeface="Arial" panose="020B0604020202020204" pitchFamily="34" charset="0"/>
                          <a:cs typeface="Arial" panose="020B0604020202020204" pitchFamily="34" charset="0"/>
                        </a:rPr>
                        <a:t>?</a:t>
                      </a:r>
                      <a:r>
                        <a:rPr lang="fr-FR" sz="1600" dirty="0" smtClean="0">
                          <a:latin typeface="Arial" panose="020B0604020202020204" pitchFamily="34" charset="0"/>
                          <a:cs typeface="Arial" panose="020B0604020202020204" pitchFamily="34" charset="0"/>
                        </a:rPr>
                        <a:t/>
                      </a:r>
                      <a:br>
                        <a:rPr lang="fr-FR" sz="1600" dirty="0" smtClean="0">
                          <a:latin typeface="Arial" panose="020B0604020202020204" pitchFamily="34" charset="0"/>
                          <a:cs typeface="Arial" panose="020B0604020202020204" pitchFamily="34" charset="0"/>
                        </a:rPr>
                      </a:br>
                      <a:r>
                        <a:rPr lang="fr-FR" sz="1600" dirty="0" smtClean="0">
                          <a:latin typeface="Arial" panose="020B0604020202020204" pitchFamily="34" charset="0"/>
                          <a:cs typeface="Arial" panose="020B0604020202020204" pitchFamily="34" charset="0"/>
                        </a:rPr>
                        <a:t>(How do </a:t>
                      </a:r>
                      <a:r>
                        <a:rPr lang="fr-FR" sz="1600" dirty="0" err="1" smtClean="0">
                          <a:latin typeface="Arial" panose="020B0604020202020204" pitchFamily="34" charset="0"/>
                          <a:cs typeface="Arial" panose="020B0604020202020204" pitchFamily="34" charset="0"/>
                        </a:rPr>
                        <a:t>you</a:t>
                      </a:r>
                      <a:r>
                        <a:rPr lang="fr-FR" sz="1600" dirty="0" smtClean="0">
                          <a:latin typeface="Arial" panose="020B0604020202020204" pitchFamily="34" charset="0"/>
                          <a:cs typeface="Arial" panose="020B0604020202020204" pitchFamily="34" charset="0"/>
                        </a:rPr>
                        <a:t> </a:t>
                      </a:r>
                      <a:r>
                        <a:rPr lang="fr-FR" sz="1600" dirty="0" err="1" smtClean="0">
                          <a:latin typeface="Arial" panose="020B0604020202020204" pitchFamily="34" charset="0"/>
                          <a:cs typeface="Arial" panose="020B0604020202020204" pitchFamily="34" charset="0"/>
                        </a:rPr>
                        <a:t>say</a:t>
                      </a:r>
                      <a:r>
                        <a:rPr lang="fr-FR" sz="1600" dirty="0" smtClean="0">
                          <a:latin typeface="Arial" panose="020B0604020202020204" pitchFamily="34" charset="0"/>
                          <a:cs typeface="Arial" panose="020B0604020202020204" pitchFamily="34" charset="0"/>
                        </a:rPr>
                        <a:t> ‘…’ in </a:t>
                      </a:r>
                      <a:r>
                        <a:rPr lang="fr-FR" sz="1600" dirty="0" err="1" smtClean="0">
                          <a:latin typeface="Arial" panose="020B0604020202020204" pitchFamily="34" charset="0"/>
                          <a:cs typeface="Arial" panose="020B0604020202020204" pitchFamily="34" charset="0"/>
                        </a:rPr>
                        <a:t>Spanish</a:t>
                      </a:r>
                      <a:r>
                        <a:rPr lang="fr-FR" sz="1600" dirty="0" smtClean="0">
                          <a:latin typeface="Arial" panose="020B0604020202020204" pitchFamily="34" charset="0"/>
                          <a:cs typeface="Arial" panose="020B0604020202020204" pitchFamily="34" charset="0"/>
                        </a:rPr>
                        <a:t>?)</a:t>
                      </a:r>
                    </a:p>
                  </a:txBody>
                  <a:tcPr/>
                </a:tc>
              </a:tr>
              <a:tr h="278578">
                <a:tc>
                  <a:txBody>
                    <a:bodyPr/>
                    <a:lstStyle/>
                    <a:p>
                      <a:r>
                        <a:rPr lang="en-GB" sz="1600" dirty="0" smtClean="0"/>
                        <a:t> - grammatical</a:t>
                      </a:r>
                      <a:r>
                        <a:rPr lang="en-GB" sz="1600" baseline="0" dirty="0" smtClean="0"/>
                        <a:t> focus</a:t>
                      </a:r>
                      <a:endParaRPr lang="en-GB"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latin typeface="Arial" panose="020B0604020202020204" pitchFamily="34" charset="0"/>
                          <a:cs typeface="Arial" panose="020B0604020202020204" pitchFamily="34" charset="0"/>
                        </a:rPr>
                        <a:t>In this text you could look at masculine / </a:t>
                      </a:r>
                      <a:r>
                        <a:rPr lang="en-GB" sz="1600" dirty="0" err="1" smtClean="0">
                          <a:latin typeface="Arial" panose="020B0604020202020204" pitchFamily="34" charset="0"/>
                          <a:cs typeface="Arial" panose="020B0604020202020204" pitchFamily="34" charset="0"/>
                        </a:rPr>
                        <a:t>femenine</a:t>
                      </a:r>
                      <a:r>
                        <a:rPr lang="en-GB" sz="1600" baseline="0" dirty="0" smtClean="0">
                          <a:latin typeface="Arial" panose="020B0604020202020204" pitchFamily="34" charset="0"/>
                          <a:cs typeface="Arial" panose="020B0604020202020204" pitchFamily="34" charset="0"/>
                        </a:rPr>
                        <a:t> nouns, adjective placement.</a:t>
                      </a:r>
                      <a:endParaRPr lang="fr-FR" sz="1600" dirty="0" smtClean="0">
                        <a:latin typeface="Arial" panose="020B0604020202020204" pitchFamily="34" charset="0"/>
                        <a:cs typeface="Arial" panose="020B0604020202020204" pitchFamily="34" charset="0"/>
                      </a:endParaRPr>
                    </a:p>
                  </a:txBody>
                  <a:tcPr/>
                </a:tc>
              </a:tr>
              <a:tr h="481181">
                <a:tc>
                  <a:txBody>
                    <a:bodyPr/>
                    <a:lstStyle/>
                    <a:p>
                      <a:r>
                        <a:rPr lang="en-GB" sz="1600" dirty="0" smtClean="0"/>
                        <a:t> - comparison of two texts</a:t>
                      </a:r>
                      <a:r>
                        <a:rPr lang="en-GB" sz="1600" baseline="0" dirty="0" smtClean="0"/>
                        <a:t> – sounds / words / imagery / rhymes / rhythm / style</a:t>
                      </a:r>
                      <a:endParaRPr lang="en-GB" sz="1600" dirty="0"/>
                    </a:p>
                  </a:txBody>
                  <a:tcPr anchor="ctr"/>
                </a:tc>
                <a:tc>
                  <a:txBody>
                    <a:bodyPr/>
                    <a:lstStyle/>
                    <a:p>
                      <a:endParaRPr lang="en-GB" sz="1600" dirty="0"/>
                    </a:p>
                  </a:txBody>
                  <a:tcPr/>
                </a:tc>
              </a:tr>
            </a:tbl>
          </a:graphicData>
        </a:graphic>
      </p:graphicFrame>
    </p:spTree>
    <p:extLst>
      <p:ext uri="{BB962C8B-B14F-4D97-AF65-F5344CB8AC3E}">
        <p14:creationId xmlns:p14="http://schemas.microsoft.com/office/powerpoint/2010/main" val="4882143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93729" y="406831"/>
          <a:ext cx="8627390" cy="6004560"/>
        </p:xfrm>
        <a:graphic>
          <a:graphicData uri="http://schemas.openxmlformats.org/drawingml/2006/table">
            <a:tbl>
              <a:tblPr firstRow="1" bandRow="1">
                <a:tableStyleId>{5940675A-B579-460E-94D1-54222C63F5DA}</a:tableStyleId>
              </a:tblPr>
              <a:tblGrid>
                <a:gridCol w="4313695"/>
                <a:gridCol w="4313695"/>
              </a:tblGrid>
              <a:tr h="278578">
                <a:tc>
                  <a:txBody>
                    <a:bodyPr/>
                    <a:lstStyle/>
                    <a:p>
                      <a:r>
                        <a:rPr lang="en-GB" sz="1600" b="1" dirty="0" smtClean="0"/>
                        <a:t>Speaking and Writing</a:t>
                      </a:r>
                      <a:r>
                        <a:rPr lang="en-GB" sz="1600" b="1" baseline="0" dirty="0" smtClean="0"/>
                        <a:t> - responses</a:t>
                      </a:r>
                      <a:endParaRPr lang="en-GB" sz="1600" b="1" dirty="0"/>
                    </a:p>
                  </a:txBody>
                  <a:tcPr anchor="ctr">
                    <a:solidFill>
                      <a:schemeClr val="accent3">
                        <a:lumMod val="60000"/>
                        <a:lumOff val="40000"/>
                      </a:schemeClr>
                    </a:solidFill>
                  </a:tcPr>
                </a:tc>
                <a:tc>
                  <a:txBody>
                    <a:bodyPr/>
                    <a:lstStyle/>
                    <a:p>
                      <a:endParaRPr lang="en-GB" sz="1600" dirty="0"/>
                    </a:p>
                  </a:txBody>
                  <a:tcPr>
                    <a:solidFill>
                      <a:schemeClr val="accent3">
                        <a:lumMod val="60000"/>
                        <a:lumOff val="40000"/>
                      </a:schemeClr>
                    </a:solidFill>
                  </a:tcPr>
                </a:tc>
              </a:tr>
              <a:tr h="278578">
                <a:tc>
                  <a:txBody>
                    <a:bodyPr/>
                    <a:lstStyle/>
                    <a:p>
                      <a:r>
                        <a:rPr lang="en-GB" sz="1600" dirty="0" smtClean="0"/>
                        <a:t>Memory – individual</a:t>
                      </a:r>
                      <a:r>
                        <a:rPr lang="en-GB" sz="1600" baseline="0" dirty="0" smtClean="0"/>
                        <a:t> words / phrases</a:t>
                      </a:r>
                      <a:endParaRPr lang="en-GB"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latin typeface="+mn-lt"/>
                        </a:rPr>
                        <a:t>Cover the text.  Which words</a:t>
                      </a:r>
                      <a:r>
                        <a:rPr lang="en-GB" sz="1600" baseline="0" dirty="0" smtClean="0">
                          <a:latin typeface="+mn-lt"/>
                        </a:rPr>
                        <a:t> can they remember?</a:t>
                      </a:r>
                      <a:endParaRPr lang="fr-FR" sz="160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latin typeface="+mn-lt"/>
                        </a:rPr>
                        <a:t>Gap fill.  Cover words up.  Can students tell you which are missing?</a:t>
                      </a:r>
                      <a:endParaRPr lang="fr-FR" sz="1600" dirty="0" smtClean="0">
                        <a:latin typeface="+mn-lt"/>
                      </a:endParaRPr>
                    </a:p>
                    <a:p>
                      <a:endParaRPr lang="en-GB" sz="1600" dirty="0">
                        <a:latin typeface="+mn-lt"/>
                      </a:endParaRPr>
                    </a:p>
                  </a:txBody>
                  <a:tcPr/>
                </a:tc>
              </a:tr>
              <a:tr h="278578">
                <a:tc>
                  <a:txBody>
                    <a:bodyPr/>
                    <a:lstStyle/>
                    <a:p>
                      <a:r>
                        <a:rPr lang="en-GB" sz="1600" dirty="0" smtClean="0"/>
                        <a:t>Memory – whole text</a:t>
                      </a:r>
                      <a:endParaRPr lang="en-GB"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latin typeface="+mn-lt"/>
                        </a:rPr>
                        <a:t>Choral</a:t>
                      </a:r>
                      <a:r>
                        <a:rPr lang="en-GB" sz="1600" baseline="0" dirty="0" smtClean="0">
                          <a:latin typeface="+mn-lt"/>
                        </a:rPr>
                        <a:t> reading.  Cover all / most / some of the text.  Teacher begins to read – pupils join in and supply the missing words when the teacher pauses.</a:t>
                      </a:r>
                      <a:endParaRPr lang="fr-FR" sz="1600" dirty="0" smtClean="0">
                        <a:latin typeface="+mn-lt"/>
                      </a:endParaRPr>
                    </a:p>
                    <a:p>
                      <a:endParaRPr lang="en-GB" sz="1600" dirty="0">
                        <a:latin typeface="+mn-lt"/>
                      </a:endParaRPr>
                    </a:p>
                  </a:txBody>
                  <a:tcPr anchor="ctr"/>
                </a:tc>
              </a:tr>
              <a:tr h="278578">
                <a:tc>
                  <a:txBody>
                    <a:bodyPr/>
                    <a:lstStyle/>
                    <a:p>
                      <a:r>
                        <a:rPr lang="en-GB" sz="1600" dirty="0" smtClean="0"/>
                        <a:t>Memory</a:t>
                      </a:r>
                      <a:r>
                        <a:rPr lang="en-GB" sz="1600" baseline="0" dirty="0" smtClean="0"/>
                        <a:t> </a:t>
                      </a:r>
                      <a:r>
                        <a:rPr lang="en-GB" sz="1600" baseline="0" dirty="0" smtClean="0">
                          <a:sym typeface="Wingdings" panose="05000000000000000000" pitchFamily="2" charset="2"/>
                        </a:rPr>
                        <a:t> spoken performance</a:t>
                      </a:r>
                      <a:endParaRPr lang="en-GB" sz="1600" dirty="0"/>
                    </a:p>
                  </a:txBody>
                  <a:tcPr anchor="ctr"/>
                </a:tc>
                <a:tc>
                  <a:txBody>
                    <a:bodyPr/>
                    <a:lstStyle/>
                    <a:p>
                      <a:r>
                        <a:rPr lang="en-GB" sz="1600" dirty="0" smtClean="0">
                          <a:latin typeface="+mn-lt"/>
                        </a:rPr>
                        <a:t>Work in pairs.  </a:t>
                      </a:r>
                      <a:r>
                        <a:rPr lang="en-GB" sz="1600" dirty="0" err="1" smtClean="0">
                          <a:latin typeface="+mn-lt"/>
                        </a:rPr>
                        <a:t>Fui</a:t>
                      </a:r>
                      <a:r>
                        <a:rPr lang="en-GB" sz="1600" baseline="0" dirty="0" smtClean="0">
                          <a:latin typeface="+mn-lt"/>
                        </a:rPr>
                        <a:t> a la </a:t>
                      </a:r>
                      <a:r>
                        <a:rPr lang="en-GB" sz="1600" baseline="0" dirty="0" err="1" smtClean="0">
                          <a:latin typeface="+mn-lt"/>
                        </a:rPr>
                        <a:t>tienda</a:t>
                      </a:r>
                      <a:r>
                        <a:rPr lang="en-GB" sz="1600" baseline="0" dirty="0" smtClean="0">
                          <a:latin typeface="+mn-lt"/>
                        </a:rPr>
                        <a:t> de </a:t>
                      </a:r>
                      <a:r>
                        <a:rPr lang="en-GB" sz="1600" baseline="0" dirty="0" err="1" smtClean="0">
                          <a:latin typeface="+mn-lt"/>
                        </a:rPr>
                        <a:t>animales</a:t>
                      </a:r>
                      <a:r>
                        <a:rPr lang="en-GB" sz="1600" baseline="0" dirty="0" smtClean="0">
                          <a:latin typeface="+mn-lt"/>
                        </a:rPr>
                        <a:t> y </a:t>
                      </a:r>
                      <a:r>
                        <a:rPr lang="en-GB" sz="1600" baseline="0" dirty="0" err="1" smtClean="0">
                          <a:latin typeface="+mn-lt"/>
                        </a:rPr>
                        <a:t>compré</a:t>
                      </a:r>
                      <a:r>
                        <a:rPr lang="en-GB" sz="1600" baseline="0" dirty="0" smtClean="0">
                          <a:latin typeface="+mn-lt"/>
                        </a:rPr>
                        <a:t>…trying to list all the items in order.</a:t>
                      </a:r>
                      <a:endParaRPr lang="en-GB" sz="1600" dirty="0">
                        <a:latin typeface="+mn-lt"/>
                      </a:endParaRPr>
                    </a:p>
                  </a:txBody>
                  <a:tcPr anchor="ctr"/>
                </a:tc>
              </a:tr>
              <a:tr h="278578">
                <a:tc>
                  <a:txBody>
                    <a:bodyPr/>
                    <a:lstStyle/>
                    <a:p>
                      <a:r>
                        <a:rPr lang="en-GB" sz="1600" dirty="0" smtClean="0"/>
                        <a:t>Re-writing – individual words / substitution </a:t>
                      </a:r>
                      <a:endParaRPr lang="en-GB"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latin typeface="+mn-lt"/>
                        </a:rPr>
                        <a:t>¿</a:t>
                      </a:r>
                      <a:r>
                        <a:rPr lang="en-GB" sz="1600" b="1" dirty="0" err="1" smtClean="0">
                          <a:latin typeface="+mn-lt"/>
                        </a:rPr>
                        <a:t>Cómo</a:t>
                      </a:r>
                      <a:r>
                        <a:rPr lang="en-GB" sz="1600" b="1" dirty="0" smtClean="0">
                          <a:latin typeface="+mn-lt"/>
                        </a:rPr>
                        <a:t> se dice ‘a red cat’ en </a:t>
                      </a:r>
                      <a:r>
                        <a:rPr lang="en-GB" sz="1600" b="1" dirty="0" err="1" smtClean="0">
                          <a:latin typeface="+mn-lt"/>
                        </a:rPr>
                        <a:t>español</a:t>
                      </a:r>
                      <a:r>
                        <a:rPr lang="en-GB" sz="1600" b="1" dirty="0" smtClean="0">
                          <a:latin typeface="+mn-lt"/>
                        </a:rPr>
                        <a:t>?</a:t>
                      </a:r>
                      <a:endParaRPr lang="fr-FR" sz="1600" b="1" dirty="0" smtClean="0">
                        <a:latin typeface="+mn-lt"/>
                      </a:endParaRPr>
                    </a:p>
                    <a:p>
                      <a:r>
                        <a:rPr lang="en-GB" sz="1600" dirty="0" smtClean="0">
                          <a:latin typeface="+mn-lt"/>
                        </a:rPr>
                        <a:t>Change the animal / colour details</a:t>
                      </a:r>
                      <a:endParaRPr lang="en-GB" sz="1600" dirty="0">
                        <a:latin typeface="+mn-lt"/>
                      </a:endParaRPr>
                    </a:p>
                  </a:txBody>
                  <a:tcPr anchor="ctr"/>
                </a:tc>
              </a:tr>
              <a:tr h="481181">
                <a:tc>
                  <a:txBody>
                    <a:bodyPr/>
                    <a:lstStyle/>
                    <a:p>
                      <a:r>
                        <a:rPr lang="en-GB" sz="1600" b="0" dirty="0" smtClean="0"/>
                        <a:t>Re-writing</a:t>
                      </a:r>
                      <a:r>
                        <a:rPr lang="en-GB" sz="1600" b="0" baseline="0" dirty="0" smtClean="0"/>
                        <a:t> – different ending / different point of view / similar piece in the style of</a:t>
                      </a:r>
                      <a:endParaRPr lang="en-GB" sz="1600" b="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latin typeface="+mn-lt"/>
                        </a:rPr>
                        <a:t>Pupils tell</a:t>
                      </a:r>
                      <a:r>
                        <a:rPr lang="en-GB" sz="1600" baseline="0" dirty="0" smtClean="0">
                          <a:latin typeface="+mn-lt"/>
                        </a:rPr>
                        <a:t> a different story.  In this case it would be one with different animal/colour combinations.</a:t>
                      </a:r>
                      <a:endParaRPr lang="fr-FR" sz="1600" dirty="0" smtClean="0">
                        <a:latin typeface="+mn-lt"/>
                      </a:endParaRPr>
                    </a:p>
                  </a:txBody>
                  <a:tcPr anchor="ctr"/>
                </a:tc>
              </a:tr>
              <a:tr h="481181">
                <a:tc>
                  <a:txBody>
                    <a:bodyPr/>
                    <a:lstStyle/>
                    <a:p>
                      <a:r>
                        <a:rPr lang="en-GB" sz="1600" dirty="0" smtClean="0"/>
                        <a:t>Creating in a new genre</a:t>
                      </a:r>
                      <a:r>
                        <a:rPr lang="en-GB" sz="1600" baseline="0" dirty="0" smtClean="0"/>
                        <a:t> – a dialogue / a letter / a diary entry / narrative / rap</a:t>
                      </a:r>
                      <a:endParaRPr lang="en-GB" sz="1600" dirty="0"/>
                    </a:p>
                  </a:txBody>
                  <a:tcPr anchor="ctr"/>
                </a:tc>
                <a:tc>
                  <a:txBody>
                    <a:bodyPr/>
                    <a:lstStyle/>
                    <a:p>
                      <a:r>
                        <a:rPr lang="en-GB" sz="1600" dirty="0" smtClean="0">
                          <a:latin typeface="+mn-lt"/>
                        </a:rPr>
                        <a:t>¿</a:t>
                      </a:r>
                      <a:r>
                        <a:rPr lang="en-GB" sz="1600" dirty="0" err="1" smtClean="0">
                          <a:latin typeface="+mn-lt"/>
                        </a:rPr>
                        <a:t>Tienes</a:t>
                      </a:r>
                      <a:r>
                        <a:rPr lang="en-GB" sz="1600" baseline="0" dirty="0" smtClean="0">
                          <a:latin typeface="+mn-lt"/>
                        </a:rPr>
                        <a:t> un animal?</a:t>
                      </a:r>
                      <a:br>
                        <a:rPr lang="en-GB" sz="1600" baseline="0" dirty="0" smtClean="0">
                          <a:latin typeface="+mn-lt"/>
                        </a:rPr>
                      </a:br>
                      <a:r>
                        <a:rPr lang="en-GB" sz="1600" baseline="0" dirty="0" err="1" smtClean="0">
                          <a:latin typeface="+mn-lt"/>
                        </a:rPr>
                        <a:t>Sí</a:t>
                      </a:r>
                      <a:r>
                        <a:rPr lang="en-GB" sz="1600" baseline="0" dirty="0" smtClean="0">
                          <a:latin typeface="+mn-lt"/>
                        </a:rPr>
                        <a:t>, </a:t>
                      </a:r>
                      <a:r>
                        <a:rPr lang="en-GB" sz="1600" baseline="0" dirty="0" err="1" smtClean="0">
                          <a:latin typeface="+mn-lt"/>
                        </a:rPr>
                        <a:t>tengo</a:t>
                      </a:r>
                      <a:r>
                        <a:rPr lang="en-GB" sz="1600" baseline="0" dirty="0" smtClean="0">
                          <a:latin typeface="+mn-lt"/>
                        </a:rPr>
                        <a:t> un…</a:t>
                      </a:r>
                      <a:br>
                        <a:rPr lang="en-GB" sz="1600" baseline="0" dirty="0" smtClean="0">
                          <a:latin typeface="+mn-lt"/>
                        </a:rPr>
                      </a:br>
                      <a:r>
                        <a:rPr lang="en-GB" sz="1600" baseline="0" dirty="0" err="1" smtClean="0">
                          <a:latin typeface="+mn-lt"/>
                        </a:rPr>
                        <a:t>Y¿cómo</a:t>
                      </a:r>
                      <a:r>
                        <a:rPr lang="en-GB" sz="1600" baseline="0" dirty="0" smtClean="0">
                          <a:latin typeface="+mn-lt"/>
                        </a:rPr>
                        <a:t> es?</a:t>
                      </a:r>
                      <a:br>
                        <a:rPr lang="en-GB" sz="1600" baseline="0" dirty="0" smtClean="0">
                          <a:latin typeface="+mn-lt"/>
                        </a:rPr>
                      </a:br>
                      <a:r>
                        <a:rPr lang="en-GB" sz="1600" baseline="0" dirty="0" smtClean="0">
                          <a:latin typeface="+mn-lt"/>
                        </a:rPr>
                        <a:t>Es …</a:t>
                      </a:r>
                      <a:endParaRPr lang="en-GB" sz="1600" dirty="0">
                        <a:latin typeface="+mn-lt"/>
                      </a:endParaRPr>
                    </a:p>
                  </a:txBody>
                  <a:tcPr anchor="ctr"/>
                </a:tc>
              </a:tr>
            </a:tbl>
          </a:graphicData>
        </a:graphic>
      </p:graphicFrame>
    </p:spTree>
    <p:extLst>
      <p:ext uri="{BB962C8B-B14F-4D97-AF65-F5344CB8AC3E}">
        <p14:creationId xmlns:p14="http://schemas.microsoft.com/office/powerpoint/2010/main" val="20676796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748" y="60532"/>
            <a:ext cx="4572000" cy="5886996"/>
          </a:xfrm>
          <a:prstGeom prst="rect">
            <a:avLst/>
          </a:prstGeom>
        </p:spPr>
        <p:txBody>
          <a:bodyPr>
            <a:spAutoFit/>
          </a:bodyPr>
          <a:lstStyle/>
          <a:p>
            <a:pPr>
              <a:lnSpc>
                <a:spcPct val="200000"/>
              </a:lnSpc>
            </a:pPr>
            <a:r>
              <a:rPr lang="en-GB" sz="2400" dirty="0" smtClean="0">
                <a:solidFill>
                  <a:srgbClr val="000000"/>
                </a:solidFill>
                <a:latin typeface="Arial" panose="020B0604020202020204" pitchFamily="34" charset="0"/>
              </a:rPr>
              <a:t>1 </a:t>
            </a:r>
            <a:r>
              <a:rPr lang="en-GB" sz="2400" dirty="0">
                <a:solidFill>
                  <a:srgbClr val="000000"/>
                </a:solidFill>
                <a:latin typeface="Arial" panose="020B0604020202020204" pitchFamily="34" charset="0"/>
              </a:rPr>
              <a:t>Mon </a:t>
            </a:r>
            <a:r>
              <a:rPr lang="en-GB" sz="2400" dirty="0" err="1">
                <a:solidFill>
                  <a:srgbClr val="000000"/>
                </a:solidFill>
                <a:latin typeface="Arial" panose="020B0604020202020204" pitchFamily="34" charset="0"/>
              </a:rPr>
              <a:t>ami</a:t>
            </a:r>
            <a:r>
              <a:rPr lang="en-GB" sz="2400" dirty="0">
                <a:solidFill>
                  <a:srgbClr val="000000"/>
                </a:solidFill>
                <a:latin typeface="Arial" panose="020B0604020202020204" pitchFamily="34" charset="0"/>
              </a:rPr>
              <a:t> Olivier </a:t>
            </a:r>
          </a:p>
          <a:p>
            <a:pPr>
              <a:lnSpc>
                <a:spcPct val="200000"/>
              </a:lnSpc>
            </a:pPr>
            <a:r>
              <a:rPr lang="fr-FR" sz="2400" dirty="0">
                <a:solidFill>
                  <a:srgbClr val="000000"/>
                </a:solidFill>
                <a:latin typeface="Arial" panose="020B0604020202020204" pitchFamily="34" charset="0"/>
              </a:rPr>
              <a:t>2 a un peu mal au pied. </a:t>
            </a:r>
          </a:p>
          <a:p>
            <a:pPr>
              <a:lnSpc>
                <a:spcPct val="200000"/>
              </a:lnSpc>
            </a:pPr>
            <a:r>
              <a:rPr lang="fr-FR" sz="2400" dirty="0">
                <a:solidFill>
                  <a:srgbClr val="000000"/>
                </a:solidFill>
                <a:latin typeface="Arial" panose="020B0604020202020204" pitchFamily="34" charset="0"/>
              </a:rPr>
              <a:t>3 Hier, il est tombé </a:t>
            </a:r>
          </a:p>
          <a:p>
            <a:pPr>
              <a:lnSpc>
                <a:spcPct val="200000"/>
              </a:lnSpc>
            </a:pPr>
            <a:r>
              <a:rPr lang="fr-FR" sz="2400" dirty="0">
                <a:solidFill>
                  <a:srgbClr val="000000"/>
                </a:solidFill>
                <a:latin typeface="Arial" panose="020B0604020202020204" pitchFamily="34" charset="0"/>
              </a:rPr>
              <a:t>4 en bas de l’escalier. </a:t>
            </a:r>
          </a:p>
          <a:p>
            <a:pPr>
              <a:lnSpc>
                <a:spcPct val="200000"/>
              </a:lnSpc>
            </a:pPr>
            <a:r>
              <a:rPr lang="fr-FR" sz="2400" dirty="0">
                <a:solidFill>
                  <a:srgbClr val="000000"/>
                </a:solidFill>
                <a:latin typeface="Arial" panose="020B0604020202020204" pitchFamily="34" charset="0"/>
              </a:rPr>
              <a:t>5 Il a beaucoup pleuré, </a:t>
            </a:r>
          </a:p>
          <a:p>
            <a:pPr>
              <a:lnSpc>
                <a:spcPct val="200000"/>
              </a:lnSpc>
            </a:pPr>
            <a:r>
              <a:rPr lang="fr-FR" sz="2400" dirty="0">
                <a:solidFill>
                  <a:srgbClr val="000000"/>
                </a:solidFill>
                <a:latin typeface="Arial" panose="020B0604020202020204" pitchFamily="34" charset="0"/>
              </a:rPr>
              <a:t>6 sa maman l’a soigné : </a:t>
            </a:r>
          </a:p>
          <a:p>
            <a:pPr>
              <a:lnSpc>
                <a:spcPct val="200000"/>
              </a:lnSpc>
            </a:pPr>
            <a:r>
              <a:rPr lang="en-GB" sz="2400" dirty="0">
                <a:solidFill>
                  <a:srgbClr val="000000"/>
                </a:solidFill>
                <a:latin typeface="Arial" panose="020B0604020202020204" pitchFamily="34" charset="0"/>
              </a:rPr>
              <a:t>7 - </a:t>
            </a:r>
            <a:r>
              <a:rPr lang="en-GB" sz="2400" dirty="0" err="1">
                <a:solidFill>
                  <a:srgbClr val="000000"/>
                </a:solidFill>
                <a:latin typeface="Arial" panose="020B0604020202020204" pitchFamily="34" charset="0"/>
              </a:rPr>
              <a:t>Pauvre</a:t>
            </a:r>
            <a:r>
              <a:rPr lang="en-GB" sz="2400" dirty="0">
                <a:solidFill>
                  <a:srgbClr val="000000"/>
                </a:solidFill>
                <a:latin typeface="Arial" panose="020B0604020202020204" pitchFamily="34" charset="0"/>
              </a:rPr>
              <a:t>, </a:t>
            </a:r>
            <a:r>
              <a:rPr lang="en-GB" sz="2400" dirty="0" err="1">
                <a:solidFill>
                  <a:srgbClr val="000000"/>
                </a:solidFill>
                <a:latin typeface="Arial" panose="020B0604020202020204" pitchFamily="34" charset="0"/>
              </a:rPr>
              <a:t>pauvre</a:t>
            </a:r>
            <a:r>
              <a:rPr lang="en-GB" sz="2400" dirty="0">
                <a:solidFill>
                  <a:srgbClr val="000000"/>
                </a:solidFill>
                <a:latin typeface="Arial" panose="020B0604020202020204" pitchFamily="34" charset="0"/>
              </a:rPr>
              <a:t> Olivier, </a:t>
            </a:r>
          </a:p>
          <a:p>
            <a:pPr>
              <a:lnSpc>
                <a:spcPct val="200000"/>
              </a:lnSpc>
            </a:pPr>
            <a:r>
              <a:rPr lang="fr-FR" sz="2400" dirty="0">
                <a:solidFill>
                  <a:srgbClr val="000000"/>
                </a:solidFill>
                <a:latin typeface="Arial" panose="020B0604020202020204" pitchFamily="34" charset="0"/>
              </a:rPr>
              <a:t>8 et pauvre petit pied. </a:t>
            </a:r>
          </a:p>
        </p:txBody>
      </p:sp>
      <p:sp>
        <p:nvSpPr>
          <p:cNvPr id="3" name="Rectangle 2"/>
          <p:cNvSpPr/>
          <p:nvPr/>
        </p:nvSpPr>
        <p:spPr>
          <a:xfrm>
            <a:off x="109331" y="6236661"/>
            <a:ext cx="9034669" cy="369332"/>
          </a:xfrm>
          <a:prstGeom prst="rect">
            <a:avLst/>
          </a:prstGeom>
        </p:spPr>
        <p:txBody>
          <a:bodyPr wrap="square">
            <a:spAutoFit/>
          </a:bodyPr>
          <a:lstStyle/>
          <a:p>
            <a:r>
              <a:rPr lang="en-GB" dirty="0">
                <a:solidFill>
                  <a:srgbClr val="000000"/>
                </a:solidFill>
                <a:latin typeface="Arial" panose="020B0604020202020204" pitchFamily="34" charset="0"/>
                <a:hlinkClick r:id="rId2"/>
              </a:rPr>
              <a:t>http://www.petitestetes.com/comptines/paroles-de-comptines-en-francais</a:t>
            </a:r>
            <a:r>
              <a:rPr lang="en-GB" dirty="0" smtClean="0">
                <a:solidFill>
                  <a:srgbClr val="000000"/>
                </a:solidFill>
                <a:latin typeface="Arial" panose="020B0604020202020204" pitchFamily="34" charset="0"/>
                <a:hlinkClick r:id="rId2"/>
              </a:rPr>
              <a:t>/</a:t>
            </a:r>
            <a:r>
              <a:rPr lang="en-GB" dirty="0" smtClean="0">
                <a:solidFill>
                  <a:srgbClr val="000000"/>
                </a:solidFill>
                <a:latin typeface="Arial" panose="020B0604020202020204" pitchFamily="34" charset="0"/>
              </a:rPr>
              <a:t>   </a:t>
            </a:r>
            <a:endParaRPr lang="en-GB" dirty="0"/>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31956" y="17858"/>
            <a:ext cx="1056840" cy="1056840"/>
          </a:xfrm>
          <a:prstGeom prst="rect">
            <a:avLst/>
          </a:prstGeom>
        </p:spPr>
      </p:pic>
      <p:pic>
        <p:nvPicPr>
          <p:cNvPr id="5" name="Picture 4"/>
          <p:cNvPicPr>
            <a:picLocks noChangeAspect="1"/>
          </p:cNvPicPr>
          <p:nvPr/>
        </p:nvPicPr>
        <p:blipFill>
          <a:blip r:embed="rId4">
            <a:clrChange>
              <a:clrFrom>
                <a:srgbClr val="FEFEFE"/>
              </a:clrFrom>
              <a:clrTo>
                <a:srgbClr val="FEFEFE">
                  <a:alpha val="0"/>
                </a:srgbClr>
              </a:clrTo>
            </a:clrChange>
          </a:blip>
          <a:stretch>
            <a:fillRect/>
          </a:stretch>
        </p:blipFill>
        <p:spPr>
          <a:xfrm rot="3434528">
            <a:off x="4150414" y="697645"/>
            <a:ext cx="952500" cy="1143000"/>
          </a:xfrm>
          <a:prstGeom prst="rect">
            <a:avLst/>
          </a:prstGeom>
        </p:spPr>
      </p:pic>
      <p:pic>
        <p:nvPicPr>
          <p:cNvPr id="6" name="Picture 5"/>
          <p:cNvPicPr>
            <a:picLocks noChangeAspect="1"/>
          </p:cNvPicPr>
          <p:nvPr/>
        </p:nvPicPr>
        <p:blipFill>
          <a:blip r:embed="rId5">
            <a:clrChange>
              <a:clrFrom>
                <a:srgbClr val="FFFFFF"/>
              </a:clrFrom>
              <a:clrTo>
                <a:srgbClr val="FFFFFF">
                  <a:alpha val="0"/>
                </a:srgbClr>
              </a:clrTo>
            </a:clrChange>
          </a:blip>
          <a:stretch>
            <a:fillRect/>
          </a:stretch>
        </p:blipFill>
        <p:spPr>
          <a:xfrm>
            <a:off x="2928283" y="1269145"/>
            <a:ext cx="1252745" cy="1287665"/>
          </a:xfrm>
          <a:prstGeom prst="rect">
            <a:avLst/>
          </a:prstGeom>
        </p:spPr>
      </p:pic>
      <p:pic>
        <p:nvPicPr>
          <p:cNvPr id="7" name="Picture 6"/>
          <p:cNvPicPr>
            <a:picLocks noChangeAspect="1"/>
          </p:cNvPicPr>
          <p:nvPr/>
        </p:nvPicPr>
        <p:blipFill>
          <a:blip r:embed="rId6">
            <a:clrChange>
              <a:clrFrom>
                <a:srgbClr val="FDFDFD"/>
              </a:clrFrom>
              <a:clrTo>
                <a:srgbClr val="FDFDFD">
                  <a:alpha val="0"/>
                </a:srgbClr>
              </a:clrTo>
            </a:clrChange>
          </a:blip>
          <a:stretch>
            <a:fillRect/>
          </a:stretch>
        </p:blipFill>
        <p:spPr>
          <a:xfrm>
            <a:off x="3647024" y="1619046"/>
            <a:ext cx="1826729" cy="132853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47024" y="3164325"/>
            <a:ext cx="826719" cy="574570"/>
          </a:xfrm>
          <a:prstGeom prst="rect">
            <a:avLst/>
          </a:prstGeom>
        </p:spPr>
      </p:pic>
      <p:pic>
        <p:nvPicPr>
          <p:cNvPr id="10" name="Picture 9"/>
          <p:cNvPicPr>
            <a:picLocks noChangeAspect="1"/>
          </p:cNvPicPr>
          <p:nvPr/>
        </p:nvPicPr>
        <p:blipFill>
          <a:blip r:embed="rId8">
            <a:clrChange>
              <a:clrFrom>
                <a:srgbClr val="FFFFFF"/>
              </a:clrFrom>
              <a:clrTo>
                <a:srgbClr val="FFFFFF">
                  <a:alpha val="0"/>
                </a:srgbClr>
              </a:clrTo>
            </a:clrChange>
          </a:blip>
          <a:stretch>
            <a:fillRect/>
          </a:stretch>
        </p:blipFill>
        <p:spPr>
          <a:xfrm>
            <a:off x="3834591" y="3705845"/>
            <a:ext cx="954205" cy="991014"/>
          </a:xfrm>
          <a:prstGeom prst="rect">
            <a:avLst/>
          </a:prstGeom>
        </p:spPr>
      </p:pic>
      <p:pic>
        <p:nvPicPr>
          <p:cNvPr id="11" name="Picture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58384" y="4552922"/>
            <a:ext cx="1056840" cy="1056840"/>
          </a:xfrm>
          <a:prstGeom prst="rect">
            <a:avLst/>
          </a:prstGeom>
        </p:spPr>
      </p:pic>
      <p:pic>
        <p:nvPicPr>
          <p:cNvPr id="12" name="Picture 11"/>
          <p:cNvPicPr>
            <a:picLocks noChangeAspect="1"/>
          </p:cNvPicPr>
          <p:nvPr/>
        </p:nvPicPr>
        <p:blipFill>
          <a:blip r:embed="rId4">
            <a:clrChange>
              <a:clrFrom>
                <a:srgbClr val="FEFEFE"/>
              </a:clrFrom>
              <a:clrTo>
                <a:srgbClr val="FEFEFE">
                  <a:alpha val="0"/>
                </a:srgbClr>
              </a:clrTo>
            </a:clrChange>
          </a:blip>
          <a:stretch>
            <a:fillRect/>
          </a:stretch>
        </p:blipFill>
        <p:spPr>
          <a:xfrm rot="3434528">
            <a:off x="3474569" y="5245114"/>
            <a:ext cx="720044" cy="864053"/>
          </a:xfrm>
          <a:prstGeom prst="rect">
            <a:avLst/>
          </a:prstGeom>
        </p:spPr>
      </p:pic>
    </p:spTree>
    <p:extLst>
      <p:ext uri="{BB962C8B-B14F-4D97-AF65-F5344CB8AC3E}">
        <p14:creationId xmlns:p14="http://schemas.microsoft.com/office/powerpoint/2010/main" val="232937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609600"/>
            <a:ext cx="7772400" cy="685800"/>
          </a:xfrm>
        </p:spPr>
        <p:txBody>
          <a:bodyPr>
            <a:normAutofit fontScale="90000"/>
          </a:bodyPr>
          <a:lstStyle/>
          <a:p>
            <a:pPr algn="l" eaLnBrk="1" hangingPunct="1"/>
            <a:r>
              <a:rPr lang="en-GB" sz="4000" smtClean="0"/>
              <a:t>Life cycle of a plant</a:t>
            </a:r>
            <a:endParaRPr lang="en-GB" sz="4000" noProof="1" smtClean="0"/>
          </a:p>
        </p:txBody>
      </p:sp>
      <p:sp>
        <p:nvSpPr>
          <p:cNvPr id="23555" name="Rectangle 3"/>
          <p:cNvSpPr>
            <a:spLocks noGrp="1" noChangeArrowheads="1"/>
          </p:cNvSpPr>
          <p:nvPr>
            <p:ph type="body" idx="1"/>
          </p:nvPr>
        </p:nvSpPr>
        <p:spPr>
          <a:xfrm>
            <a:off x="685800" y="1524000"/>
            <a:ext cx="7772400" cy="4648200"/>
          </a:xfrm>
        </p:spPr>
        <p:txBody>
          <a:bodyPr/>
          <a:lstStyle/>
          <a:p>
            <a:pPr eaLnBrk="1" hangingPunct="1"/>
            <a:r>
              <a:rPr lang="en-GB" smtClean="0"/>
              <a:t>Hier is een zaad</a:t>
            </a:r>
          </a:p>
          <a:p>
            <a:pPr eaLnBrk="1" hangingPunct="1"/>
            <a:r>
              <a:rPr lang="en-GB" smtClean="0"/>
              <a:t>De wortel groeit</a:t>
            </a:r>
          </a:p>
          <a:p>
            <a:pPr eaLnBrk="1" hangingPunct="1"/>
            <a:r>
              <a:rPr lang="en-GB" b="1" smtClean="0">
                <a:solidFill>
                  <a:srgbClr val="00B0F0"/>
                </a:solidFill>
              </a:rPr>
              <a:t>Na de wortel, de stam groeit</a:t>
            </a:r>
          </a:p>
          <a:p>
            <a:pPr eaLnBrk="1" hangingPunct="1"/>
            <a:r>
              <a:rPr lang="en-GB" smtClean="0"/>
              <a:t>Na de stam, de bladeren groeien</a:t>
            </a:r>
          </a:p>
          <a:p>
            <a:pPr eaLnBrk="1" hangingPunct="1"/>
            <a:r>
              <a:rPr lang="en-GB" smtClean="0"/>
              <a:t>Na de bladeren, de bloem groeit</a:t>
            </a:r>
          </a:p>
          <a:p>
            <a:pPr eaLnBrk="1" hangingPunct="1"/>
            <a:r>
              <a:rPr lang="en-GB" smtClean="0"/>
              <a:t>Na de bloem, de vrucht groeit</a:t>
            </a:r>
          </a:p>
          <a:p>
            <a:pPr eaLnBrk="1" hangingPunct="1"/>
            <a:r>
              <a:rPr lang="en-GB" smtClean="0"/>
              <a:t>De vrucht geeft ons de zaden</a:t>
            </a:r>
            <a:endParaRPr lang="en-GB" noProof="1" smtClean="0"/>
          </a:p>
        </p:txBody>
      </p:sp>
      <p:pic>
        <p:nvPicPr>
          <p:cNvPr id="23556" name="Picture 4" descr="C:\Documents and Settings\Kathy\My Documents\Pictures\clip art\plant4c.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533400"/>
            <a:ext cx="1646238"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1317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a:ln w="38100">
            <a:solidFill>
              <a:srgbClr val="C00000"/>
            </a:solidFill>
          </a:ln>
        </p:spPr>
        <p:txBody>
          <a:bodyPr/>
          <a:lstStyle/>
          <a:p>
            <a:r>
              <a:rPr lang="en-GB" b="1" dirty="0" smtClean="0">
                <a:latin typeface="Segoe Print" pitchFamily="2" charset="0"/>
              </a:rPr>
              <a:t>Strategies for reading</a:t>
            </a:r>
            <a:endParaRPr lang="en-GB" b="1" dirty="0">
              <a:latin typeface="Segoe Print" pitchFamily="2" charset="0"/>
            </a:endParaRPr>
          </a:p>
        </p:txBody>
      </p:sp>
      <p:sp>
        <p:nvSpPr>
          <p:cNvPr id="3" name="Content Placeholder 2"/>
          <p:cNvSpPr>
            <a:spLocks noGrp="1"/>
          </p:cNvSpPr>
          <p:nvPr>
            <p:ph idx="1"/>
          </p:nvPr>
        </p:nvSpPr>
        <p:spPr>
          <a:xfrm>
            <a:off x="467544" y="1988840"/>
            <a:ext cx="8229600" cy="2620888"/>
          </a:xfrm>
        </p:spPr>
        <p:txBody>
          <a:bodyPr/>
          <a:lstStyle/>
          <a:p>
            <a:pPr marL="0" indent="0">
              <a:buNone/>
            </a:pPr>
            <a:r>
              <a:rPr lang="en-GB" dirty="0" smtClean="0"/>
              <a:t>“Do </a:t>
            </a:r>
            <a:r>
              <a:rPr lang="en-GB" dirty="0" smtClean="0"/>
              <a:t>teachers </a:t>
            </a:r>
            <a:r>
              <a:rPr lang="en-GB" dirty="0" smtClean="0"/>
              <a:t>remind pupils of important core skills – for examples how to skim a text to extract the main elements of its content quickly or to scan a text for information about a key word or topic?”</a:t>
            </a:r>
            <a:endParaRPr lang="en-GB" dirty="0"/>
          </a:p>
        </p:txBody>
      </p:sp>
      <p:sp>
        <p:nvSpPr>
          <p:cNvPr id="4" name="TextBox 3"/>
          <p:cNvSpPr txBox="1"/>
          <p:nvPr/>
        </p:nvSpPr>
        <p:spPr>
          <a:xfrm>
            <a:off x="278284" y="5013176"/>
            <a:ext cx="8280920" cy="1200329"/>
          </a:xfrm>
          <a:prstGeom prst="rect">
            <a:avLst/>
          </a:prstGeom>
          <a:noFill/>
        </p:spPr>
        <p:txBody>
          <a:bodyPr wrap="square" rtlCol="0">
            <a:spAutoFit/>
          </a:bodyPr>
          <a:lstStyle/>
          <a:p>
            <a:pPr algn="r"/>
            <a:r>
              <a:rPr lang="en-GB" b="1" dirty="0" smtClean="0"/>
              <a:t>Reading, writing and communication (literacy)</a:t>
            </a:r>
            <a:br>
              <a:rPr lang="en-GB" b="1" dirty="0" smtClean="0"/>
            </a:br>
            <a:r>
              <a:rPr lang="en-GB" b="1" dirty="0" smtClean="0"/>
              <a:t>Distance learning materials for inspection within the new framework – </a:t>
            </a:r>
          </a:p>
          <a:p>
            <a:pPr algn="r"/>
            <a:r>
              <a:rPr lang="en-GB" b="1" dirty="0" smtClean="0"/>
              <a:t>guidance and training for inspectors</a:t>
            </a:r>
            <a:br>
              <a:rPr lang="en-GB" b="1" dirty="0" smtClean="0"/>
            </a:br>
            <a:r>
              <a:rPr lang="en-GB" b="1" dirty="0" smtClean="0"/>
              <a:t>OFSTED (October 2011)</a:t>
            </a:r>
            <a:endParaRPr lang="fr-FR" b="1" dirty="0"/>
          </a:p>
        </p:txBody>
      </p:sp>
    </p:spTree>
    <p:extLst>
      <p:ext uri="{BB962C8B-B14F-4D97-AF65-F5344CB8AC3E}">
        <p14:creationId xmlns:p14="http://schemas.microsoft.com/office/powerpoint/2010/main" val="40051146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23850" y="439738"/>
            <a:ext cx="8496300" cy="578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200"/>
              <a:t>Hallo!  Ich hei</a:t>
            </a:r>
            <a:r>
              <a:rPr lang="en-GB" sz="2200">
                <a:cs typeface="Arial" charset="0"/>
              </a:rPr>
              <a:t>ße Stefan.  Ich bin dreizehn Jahre alt und mein Geburtstag ist am 4. April.  Wie heißt du und wie alt bist du?</a:t>
            </a:r>
          </a:p>
          <a:p>
            <a:pPr>
              <a:spcBef>
                <a:spcPct val="50000"/>
              </a:spcBef>
            </a:pPr>
            <a:r>
              <a:rPr lang="en-GB" sz="2200">
                <a:cs typeface="Arial" charset="0"/>
              </a:rPr>
              <a:t>Ich wohne in Süddeutschland in einer kleinen Stadt, die Bad Hersfeld heißt.  Sie liegt in der Nähe von Frankfurt.  Ich komme also aus Deutschland aber meine Eltern kommen nicht aus Deutschland.  Mein Vater, der John heißt, kommt aus England und meine Mutti ist Französin.  Sie ist in Paris geboren.  Wir wohnen in Deutschland denn mein Vater hat einen Job hier.  Er arbeitet für eine große Computerfirma in Frankfurt.</a:t>
            </a:r>
            <a:br>
              <a:rPr lang="en-GB" sz="2200">
                <a:cs typeface="Arial" charset="0"/>
              </a:rPr>
            </a:br>
            <a:r>
              <a:rPr lang="en-GB" sz="2200">
                <a:cs typeface="Arial" charset="0"/>
              </a:rPr>
              <a:t/>
            </a:r>
            <a:br>
              <a:rPr lang="en-GB" sz="2200">
                <a:cs typeface="Arial" charset="0"/>
              </a:rPr>
            </a:br>
            <a:r>
              <a:rPr lang="en-GB" sz="2200">
                <a:cs typeface="Arial" charset="0"/>
              </a:rPr>
              <a:t>Ich besuche die Schule in Bad Hersfeld, wo ich wohne.  Ich mag die Schule aber sie ist manchmal langweilig.  Ich mag Mathematik und Deutsch aber ich finde Englisch schwierig.  </a:t>
            </a:r>
          </a:p>
          <a:p>
            <a:pPr>
              <a:spcBef>
                <a:spcPct val="50000"/>
              </a:spcBef>
            </a:pPr>
            <a:r>
              <a:rPr lang="en-GB" sz="2200">
                <a:cs typeface="Arial" charset="0"/>
              </a:rPr>
              <a:t>Ich bin sportlich und habe viele Hobbys.  Mein bester Sport ist Fußball aber ich mag auch Tennis.  Ich mag auch Comics – ich habe viele Comics zu Hause.</a:t>
            </a:r>
          </a:p>
        </p:txBody>
      </p:sp>
    </p:spTree>
    <p:extLst>
      <p:ext uri="{BB962C8B-B14F-4D97-AF65-F5344CB8AC3E}">
        <p14:creationId xmlns:p14="http://schemas.microsoft.com/office/powerpoint/2010/main" val="42413967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23850" y="188913"/>
            <a:ext cx="842486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600"/>
              <a:t>1.  Read the text quite quickly.  Don’t stop when there are words you don’t understand.  You are just trying to pick up on the gist (main message) of the text this time around.  Now see if you can assign an appropriate heading to each paragraph.  There are more headings than you need! </a:t>
            </a:r>
            <a:r>
              <a:rPr lang="en-GB" sz="1600" b="1" i="1"/>
              <a:t>Put numbers 1,2,3,4 under the 4 most appropriate headings</a:t>
            </a:r>
            <a:r>
              <a:rPr lang="en-GB" sz="1600"/>
              <a:t>.</a:t>
            </a:r>
          </a:p>
        </p:txBody>
      </p:sp>
      <p:graphicFrame>
        <p:nvGraphicFramePr>
          <p:cNvPr id="4099" name="Group 3"/>
          <p:cNvGraphicFramePr>
            <a:graphicFrameLocks noGrp="1"/>
          </p:cNvGraphicFramePr>
          <p:nvPr/>
        </p:nvGraphicFramePr>
        <p:xfrm>
          <a:off x="179388" y="1468438"/>
          <a:ext cx="8785225" cy="376238"/>
        </p:xfrm>
        <a:graphic>
          <a:graphicData uri="http://schemas.openxmlformats.org/drawingml/2006/table">
            <a:tbl>
              <a:tblPr/>
              <a:tblGrid>
                <a:gridCol w="1463675"/>
                <a:gridCol w="1465262"/>
                <a:gridCol w="1463675"/>
                <a:gridCol w="1463675"/>
                <a:gridCol w="1465263"/>
                <a:gridCol w="1463675"/>
              </a:tblGrid>
              <a:tr h="376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rPr>
                        <a:t>My school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rPr>
                        <a:t>My parents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rPr>
                        <a:t>My routine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rPr>
                        <a:t>My hobbys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rPr>
                        <a:t>Where I live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rPr>
                        <a:t>Myself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115" name="Group 19"/>
          <p:cNvGraphicFramePr>
            <a:graphicFrameLocks noGrp="1"/>
          </p:cNvGraphicFramePr>
          <p:nvPr/>
        </p:nvGraphicFramePr>
        <p:xfrm>
          <a:off x="179388" y="1916113"/>
          <a:ext cx="8785225" cy="360363"/>
        </p:xfrm>
        <a:graphic>
          <a:graphicData uri="http://schemas.openxmlformats.org/drawingml/2006/table">
            <a:tbl>
              <a:tblPr/>
              <a:tblGrid>
                <a:gridCol w="1463675"/>
                <a:gridCol w="1465262"/>
                <a:gridCol w="1463675"/>
                <a:gridCol w="1463675"/>
                <a:gridCol w="1465263"/>
                <a:gridCol w="1463675"/>
              </a:tblGrid>
              <a:tr h="360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31" name="Text Box 35"/>
          <p:cNvSpPr txBox="1">
            <a:spLocks noChangeArrowheads="1"/>
          </p:cNvSpPr>
          <p:nvPr/>
        </p:nvSpPr>
        <p:spPr bwMode="auto">
          <a:xfrm>
            <a:off x="323850" y="2430463"/>
            <a:ext cx="842486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600"/>
              <a:t>2.  Read the text again.  Highlight every sentence where you are pretty sure you can guess the overall meaning, even when you don’t know the meaning of each word.  How many sentences have you highlighted?  </a:t>
            </a:r>
            <a:r>
              <a:rPr lang="en-GB" sz="1600" b="1" i="1"/>
              <a:t>Write that number here ________</a:t>
            </a:r>
            <a:r>
              <a:rPr lang="en-GB" sz="1600"/>
              <a:t> (total number of sentences = 16)</a:t>
            </a:r>
          </a:p>
        </p:txBody>
      </p:sp>
      <p:sp>
        <p:nvSpPr>
          <p:cNvPr id="4132" name="Text Box 36"/>
          <p:cNvSpPr txBox="1">
            <a:spLocks noChangeArrowheads="1"/>
          </p:cNvSpPr>
          <p:nvPr/>
        </p:nvSpPr>
        <p:spPr bwMode="auto">
          <a:xfrm>
            <a:off x="323850" y="3500438"/>
            <a:ext cx="842486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600"/>
              <a:t>3.  Read the text again.  This time, see if you can interpret the likely meanings of the following words (that you have never met before!)  They appear in order in the text to help you find them.</a:t>
            </a:r>
          </a:p>
        </p:txBody>
      </p:sp>
      <p:graphicFrame>
        <p:nvGraphicFramePr>
          <p:cNvPr id="4133" name="Group 37"/>
          <p:cNvGraphicFramePr>
            <a:graphicFrameLocks noGrp="1"/>
          </p:cNvGraphicFramePr>
          <p:nvPr/>
        </p:nvGraphicFramePr>
        <p:xfrm>
          <a:off x="250825" y="4500563"/>
          <a:ext cx="8642350" cy="1584960"/>
        </p:xfrm>
        <a:graphic>
          <a:graphicData uri="http://schemas.openxmlformats.org/drawingml/2006/table">
            <a:tbl>
              <a:tblPr/>
              <a:tblGrid>
                <a:gridCol w="2376488"/>
                <a:gridCol w="1946275"/>
                <a:gridCol w="2159000"/>
                <a:gridCol w="2160587"/>
              </a:tblGrid>
              <a:tr h="363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1. mein Geburtstag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5. die Schule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2. Stadt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6. schwierig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3. mein Vater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7. auch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4. arbeitet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8. viele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60" name="Text Box 64"/>
          <p:cNvSpPr txBox="1">
            <a:spLocks noChangeArrowheads="1"/>
          </p:cNvSpPr>
          <p:nvPr/>
        </p:nvSpPr>
        <p:spPr bwMode="auto">
          <a:xfrm>
            <a:off x="250825" y="6092825"/>
            <a:ext cx="87137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600"/>
              <a:t>4.  Circle the word that best describes your understanding of this text now:</a:t>
            </a:r>
            <a:br>
              <a:rPr lang="en-GB" sz="1600"/>
            </a:br>
            <a:r>
              <a:rPr lang="en-GB" sz="2000"/>
              <a:t>I understand </a:t>
            </a:r>
            <a:r>
              <a:rPr lang="en-GB" sz="2000" u="sng"/>
              <a:t>all / most / about half / less than half / none</a:t>
            </a:r>
            <a:r>
              <a:rPr lang="en-GB" sz="2000"/>
              <a:t> of this text.</a:t>
            </a:r>
          </a:p>
        </p:txBody>
      </p:sp>
    </p:spTree>
    <p:extLst>
      <p:ext uri="{BB962C8B-B14F-4D97-AF65-F5344CB8AC3E}">
        <p14:creationId xmlns:p14="http://schemas.microsoft.com/office/powerpoint/2010/main" val="5090354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44624"/>
            <a:ext cx="5219477" cy="67494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39225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133" y="404664"/>
            <a:ext cx="7311736" cy="60486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2090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13025"/>
          </a:xfrm>
          <a:prstGeom prst="rect">
            <a:avLst/>
          </a:prstGeom>
          <a:noFill/>
          <a:extLst>
            <a:ext uri="{909E8E84-426E-40DD-AFC4-6F175D3DCCD1}">
              <a14:hiddenFill xmlns:a14="http://schemas.microsoft.com/office/drawing/2010/main">
                <a:solidFill>
                  <a:srgbClr val="FFFFFF"/>
                </a:solidFill>
              </a14:hiddenFill>
            </a:ext>
          </a:extLst>
        </p:spPr>
      </p:pic>
      <p:sp>
        <p:nvSpPr>
          <p:cNvPr id="3075" name="Text Box 3"/>
          <p:cNvSpPr txBox="1">
            <a:spLocks noChangeArrowheads="1"/>
          </p:cNvSpPr>
          <p:nvPr/>
        </p:nvSpPr>
        <p:spPr bwMode="auto">
          <a:xfrm>
            <a:off x="0" y="3122613"/>
            <a:ext cx="9144000" cy="240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5400">
                <a:latin typeface="Verdana" pitchFamily="34" charset="0"/>
              </a:rPr>
              <a:t>Gefallen dir Filme?</a:t>
            </a:r>
            <a:br>
              <a:rPr lang="en-GB" sz="5400">
                <a:latin typeface="Verdana" pitchFamily="34" charset="0"/>
              </a:rPr>
            </a:br>
            <a:r>
              <a:rPr lang="en-GB" sz="5400">
                <a:latin typeface="Verdana" pitchFamily="34" charset="0"/>
              </a:rPr>
              <a:t/>
            </a:r>
            <a:br>
              <a:rPr lang="en-GB" sz="5400">
                <a:latin typeface="Verdana" pitchFamily="34" charset="0"/>
              </a:rPr>
            </a:br>
            <a:r>
              <a:rPr lang="en-GB" sz="4400">
                <a:latin typeface="Verdana" pitchFamily="34" charset="0"/>
              </a:rPr>
              <a:t>Improving your reading skills</a:t>
            </a:r>
            <a:endParaRPr lang="en-US" sz="4400">
              <a:latin typeface="Verdana" pitchFamily="34" charset="0"/>
            </a:endParaRPr>
          </a:p>
        </p:txBody>
      </p:sp>
    </p:spTree>
    <p:extLst>
      <p:ext uri="{BB962C8B-B14F-4D97-AF65-F5344CB8AC3E}">
        <p14:creationId xmlns:p14="http://schemas.microsoft.com/office/powerpoint/2010/main" val="27902802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07950" y="115888"/>
            <a:ext cx="8569325" cy="623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b="1"/>
              <a:t>Reading for gist</a:t>
            </a:r>
          </a:p>
          <a:p>
            <a:pPr>
              <a:spcBef>
                <a:spcPct val="50000"/>
              </a:spcBef>
            </a:pPr>
            <a:r>
              <a:rPr lang="en-GB" sz="2400"/>
              <a:t>This involves reading a passage to get a general idea of what it’s about, but not worrying about understanding the complete content or every specific idea.</a:t>
            </a:r>
            <a:br>
              <a:rPr lang="en-GB" sz="2400"/>
            </a:br>
            <a:r>
              <a:rPr lang="en-GB" sz="2400"/>
              <a:t/>
            </a:r>
            <a:br>
              <a:rPr lang="en-GB" sz="2400"/>
            </a:br>
            <a:r>
              <a:rPr lang="en-GB" sz="2400"/>
              <a:t>For example, read this summary of a new film release and decide upon the genre of the film:</a:t>
            </a:r>
          </a:p>
          <a:p>
            <a:pPr>
              <a:spcBef>
                <a:spcPct val="50000"/>
              </a:spcBef>
            </a:pPr>
            <a:r>
              <a:rPr lang="en-GB" sz="2400">
                <a:latin typeface="Arial Rounded MT Bold" pitchFamily="34" charset="0"/>
              </a:rPr>
              <a:t>a. Liebesfilm</a:t>
            </a:r>
            <a:br>
              <a:rPr lang="en-GB" sz="2400">
                <a:latin typeface="Arial Rounded MT Bold" pitchFamily="34" charset="0"/>
              </a:rPr>
            </a:br>
            <a:r>
              <a:rPr lang="en-GB" sz="2400">
                <a:latin typeface="Arial Rounded MT Bold" pitchFamily="34" charset="0"/>
              </a:rPr>
              <a:t>b. Horrorfilm</a:t>
            </a:r>
            <a:br>
              <a:rPr lang="en-GB" sz="2400">
                <a:latin typeface="Arial Rounded MT Bold" pitchFamily="34" charset="0"/>
              </a:rPr>
            </a:br>
            <a:r>
              <a:rPr lang="en-GB" sz="2400">
                <a:latin typeface="Arial Rounded MT Bold" pitchFamily="34" charset="0"/>
              </a:rPr>
              <a:t>c. Zeichentrickfilm</a:t>
            </a:r>
            <a:br>
              <a:rPr lang="en-GB" sz="2400">
                <a:latin typeface="Arial Rounded MT Bold" pitchFamily="34" charset="0"/>
              </a:rPr>
            </a:br>
            <a:r>
              <a:rPr lang="en-GB" sz="2400">
                <a:latin typeface="Arial Rounded MT Bold" pitchFamily="34" charset="0"/>
              </a:rPr>
              <a:t>d. Kom</a:t>
            </a:r>
            <a:r>
              <a:rPr lang="en-US" sz="2400">
                <a:latin typeface="Arial Rounded MT Bold" pitchFamily="34" charset="0"/>
                <a:cs typeface="Arial" charset="0"/>
              </a:rPr>
              <a:t>ödie</a:t>
            </a:r>
            <a:br>
              <a:rPr lang="en-US" sz="2400">
                <a:latin typeface="Arial Rounded MT Bold" pitchFamily="34" charset="0"/>
                <a:cs typeface="Arial" charset="0"/>
              </a:rPr>
            </a:br>
            <a:r>
              <a:rPr lang="en-US" sz="2400">
                <a:latin typeface="Arial Rounded MT Bold" pitchFamily="34" charset="0"/>
                <a:cs typeface="Arial" charset="0"/>
              </a:rPr>
              <a:t>e. Krimi</a:t>
            </a:r>
            <a:br>
              <a:rPr lang="en-US" sz="2400">
                <a:latin typeface="Arial Rounded MT Bold" pitchFamily="34" charset="0"/>
                <a:cs typeface="Arial" charset="0"/>
              </a:rPr>
            </a:br>
            <a:r>
              <a:rPr lang="en-US" sz="2400">
                <a:latin typeface="Arial Rounded MT Bold" pitchFamily="34" charset="0"/>
                <a:cs typeface="Arial" charset="0"/>
              </a:rPr>
              <a:t>f. Actionfilm</a:t>
            </a:r>
            <a:br>
              <a:rPr lang="en-US" sz="2400">
                <a:latin typeface="Arial Rounded MT Bold" pitchFamily="34" charset="0"/>
                <a:cs typeface="Arial" charset="0"/>
              </a:rPr>
            </a:br>
            <a:r>
              <a:rPr lang="en-US" sz="2400">
                <a:latin typeface="Arial Rounded MT Bold" pitchFamily="34" charset="0"/>
                <a:cs typeface="Arial" charset="0"/>
              </a:rPr>
              <a:t>g. Science-Fiction Film</a:t>
            </a:r>
          </a:p>
          <a:p>
            <a:pPr>
              <a:spcBef>
                <a:spcPct val="50000"/>
              </a:spcBef>
            </a:pPr>
            <a:r>
              <a:rPr lang="en-US" sz="2400">
                <a:cs typeface="Arial" charset="0"/>
              </a:rPr>
              <a:t>You only have 30 seconds!</a:t>
            </a:r>
          </a:p>
        </p:txBody>
      </p:sp>
    </p:spTree>
    <p:extLst>
      <p:ext uri="{BB962C8B-B14F-4D97-AF65-F5344CB8AC3E}">
        <p14:creationId xmlns:p14="http://schemas.microsoft.com/office/powerpoint/2010/main" val="26706087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itte klicken Sie, um das nächste Bild zu la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849813"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3" name="Text Box 3"/>
          <p:cNvSpPr txBox="1">
            <a:spLocks noChangeArrowheads="1"/>
          </p:cNvSpPr>
          <p:nvPr/>
        </p:nvSpPr>
        <p:spPr bwMode="auto">
          <a:xfrm>
            <a:off x="4787900" y="0"/>
            <a:ext cx="4465638" cy="645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200"/>
              <a:t>Mr. Bean mag den Regen in England nicht so gern. </a:t>
            </a:r>
            <a:r>
              <a:rPr lang="en-GB" sz="2200">
                <a:solidFill>
                  <a:srgbClr val="0000CC"/>
                </a:solidFill>
              </a:rPr>
              <a:t>Zum Gl</a:t>
            </a:r>
            <a:r>
              <a:rPr lang="en-US" sz="2200">
                <a:solidFill>
                  <a:srgbClr val="0000CC"/>
                </a:solidFill>
                <a:cs typeface="Arial" charset="0"/>
              </a:rPr>
              <a:t>ü</a:t>
            </a:r>
            <a:r>
              <a:rPr lang="en-GB" sz="2200">
                <a:solidFill>
                  <a:srgbClr val="0000CC"/>
                </a:solidFill>
              </a:rPr>
              <a:t>ck</a:t>
            </a:r>
            <a:r>
              <a:rPr lang="en-GB" sz="2200"/>
              <a:t> gewinnt er im Lotto: eine Woche Urlaub an der Côte d'Azur. </a:t>
            </a:r>
            <a:r>
              <a:rPr lang="en-GB" sz="2200">
                <a:solidFill>
                  <a:srgbClr val="0000CC"/>
                </a:solidFill>
              </a:rPr>
              <a:t>Urlaubsreif</a:t>
            </a:r>
            <a:r>
              <a:rPr lang="en-GB" sz="2200"/>
              <a:t> und mit seiner neuen Videokamera f</a:t>
            </a:r>
            <a:r>
              <a:rPr lang="en-US" sz="2200">
                <a:cs typeface="Arial" charset="0"/>
              </a:rPr>
              <a:t>ährt </a:t>
            </a:r>
            <a:r>
              <a:rPr lang="en-US" sz="2200">
                <a:solidFill>
                  <a:srgbClr val="0000CC"/>
                </a:solidFill>
                <a:cs typeface="Arial" charset="0"/>
              </a:rPr>
              <a:t>der Tölpel</a:t>
            </a:r>
            <a:r>
              <a:rPr lang="en-US" sz="2200">
                <a:cs typeface="Arial" charset="0"/>
              </a:rPr>
              <a:t> </a:t>
            </a:r>
            <a:r>
              <a:rPr lang="en-GB" sz="2200"/>
              <a:t>ins Ausland.</a:t>
            </a:r>
            <a:br>
              <a:rPr lang="en-GB" sz="2200"/>
            </a:br>
            <a:r>
              <a:rPr lang="en-GB" sz="2200"/>
              <a:t>Dabei </a:t>
            </a:r>
            <a:r>
              <a:rPr lang="en-GB" sz="2200">
                <a:solidFill>
                  <a:srgbClr val="0000CC"/>
                </a:solidFill>
              </a:rPr>
              <a:t>verursacht</a:t>
            </a:r>
            <a:r>
              <a:rPr lang="en-GB" sz="2200"/>
              <a:t> er </a:t>
            </a:r>
            <a:r>
              <a:rPr lang="en-GB" sz="2200">
                <a:solidFill>
                  <a:srgbClr val="0000CC"/>
                </a:solidFill>
              </a:rPr>
              <a:t>eine Spur </a:t>
            </a:r>
            <a:br>
              <a:rPr lang="en-GB" sz="2200">
                <a:solidFill>
                  <a:srgbClr val="0000CC"/>
                </a:solidFill>
              </a:rPr>
            </a:br>
            <a:r>
              <a:rPr lang="en-GB" sz="2200">
                <a:solidFill>
                  <a:srgbClr val="0000CC"/>
                </a:solidFill>
              </a:rPr>
              <a:t>der Verwüstung</a:t>
            </a:r>
            <a:r>
              <a:rPr lang="en-GB" sz="2200"/>
              <a:t> in Südfrankreich. Irgendwie </a:t>
            </a:r>
            <a:r>
              <a:rPr lang="en-GB" sz="2200">
                <a:solidFill>
                  <a:srgbClr val="0000CC"/>
                </a:solidFill>
              </a:rPr>
              <a:t>schafft</a:t>
            </a:r>
            <a:r>
              <a:rPr lang="en-GB" sz="2200"/>
              <a:t> er </a:t>
            </a:r>
            <a:r>
              <a:rPr lang="en-GB" sz="2200">
                <a:solidFill>
                  <a:srgbClr val="0000CC"/>
                </a:solidFill>
              </a:rPr>
              <a:t>es</a:t>
            </a:r>
            <a:r>
              <a:rPr lang="en-GB" sz="2200"/>
              <a:t> sogar in den Wettbewerb der Filmfestspiele von Cannes und </a:t>
            </a:r>
            <a:r>
              <a:rPr lang="en-GB" sz="2200">
                <a:solidFill>
                  <a:srgbClr val="0000CC"/>
                </a:solidFill>
              </a:rPr>
              <a:t>treibt</a:t>
            </a:r>
            <a:r>
              <a:rPr lang="en-GB" sz="2200"/>
              <a:t> auf dem roten Teppich </a:t>
            </a:r>
            <a:r>
              <a:rPr lang="en-GB" sz="2200">
                <a:solidFill>
                  <a:srgbClr val="0000CC"/>
                </a:solidFill>
              </a:rPr>
              <a:t>sein Unwesen</a:t>
            </a:r>
            <a:r>
              <a:rPr lang="en-GB" sz="2200"/>
              <a:t>. </a:t>
            </a:r>
            <a:r>
              <a:rPr lang="en-GB" sz="2200">
                <a:solidFill>
                  <a:srgbClr val="0000CC"/>
                </a:solidFill>
              </a:rPr>
              <a:t>Gleichzeitig</a:t>
            </a:r>
            <a:r>
              <a:rPr lang="en-GB" sz="2200"/>
              <a:t> gibt es ein Missverständniss und man h</a:t>
            </a:r>
            <a:r>
              <a:rPr lang="en-US" sz="2200">
                <a:cs typeface="Arial" charset="0"/>
              </a:rPr>
              <a:t>ält</a:t>
            </a:r>
            <a:r>
              <a:rPr lang="en-GB" sz="2200"/>
              <a:t> ihn für einen Kidnapper, denn der kleine Stefan ist immer an seiner Seite, seit er seinen Vater am Bahnhof </a:t>
            </a:r>
            <a:r>
              <a:rPr lang="en-GB" sz="2200">
                <a:solidFill>
                  <a:srgbClr val="0000CC"/>
                </a:solidFill>
              </a:rPr>
              <a:t>verloren</a:t>
            </a:r>
            <a:r>
              <a:rPr lang="en-GB" sz="2200"/>
              <a:t> hat.</a:t>
            </a:r>
          </a:p>
        </p:txBody>
      </p:sp>
    </p:spTree>
    <p:extLst>
      <p:ext uri="{BB962C8B-B14F-4D97-AF65-F5344CB8AC3E}">
        <p14:creationId xmlns:p14="http://schemas.microsoft.com/office/powerpoint/2010/main" val="4211235518"/>
      </p:ext>
    </p:extLst>
  </p:cSld>
  <p:clrMapOvr>
    <a:masterClrMapping/>
  </p:clrMapOvr>
  <p:transition advClick="0" advTm="30000">
    <p:newsflash/>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07950" y="1025525"/>
            <a:ext cx="8569325"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latin typeface="Arial Rounded MT Bold" pitchFamily="34" charset="0"/>
              </a:rPr>
              <a:t>a. Liebesfilm</a:t>
            </a:r>
            <a:br>
              <a:rPr lang="en-GB" sz="2400">
                <a:latin typeface="Arial Rounded MT Bold" pitchFamily="34" charset="0"/>
              </a:rPr>
            </a:br>
            <a:r>
              <a:rPr lang="en-GB" sz="2400">
                <a:latin typeface="Arial Rounded MT Bold" pitchFamily="34" charset="0"/>
              </a:rPr>
              <a:t>b. Horrorfilm</a:t>
            </a:r>
            <a:br>
              <a:rPr lang="en-GB" sz="2400">
                <a:latin typeface="Arial Rounded MT Bold" pitchFamily="34" charset="0"/>
              </a:rPr>
            </a:br>
            <a:r>
              <a:rPr lang="en-GB" sz="2400">
                <a:latin typeface="Arial Rounded MT Bold" pitchFamily="34" charset="0"/>
              </a:rPr>
              <a:t>c. Zeichentrickfilm</a:t>
            </a:r>
            <a:br>
              <a:rPr lang="en-GB" sz="2400">
                <a:latin typeface="Arial Rounded MT Bold" pitchFamily="34" charset="0"/>
              </a:rPr>
            </a:br>
            <a:r>
              <a:rPr lang="en-GB" sz="2400">
                <a:latin typeface="Arial Rounded MT Bold" pitchFamily="34" charset="0"/>
              </a:rPr>
              <a:t>d. Kom</a:t>
            </a:r>
            <a:r>
              <a:rPr lang="en-US" sz="2400">
                <a:latin typeface="Arial Rounded MT Bold" pitchFamily="34" charset="0"/>
                <a:cs typeface="Arial" charset="0"/>
              </a:rPr>
              <a:t>ödie</a:t>
            </a:r>
            <a:br>
              <a:rPr lang="en-US" sz="2400">
                <a:latin typeface="Arial Rounded MT Bold" pitchFamily="34" charset="0"/>
                <a:cs typeface="Arial" charset="0"/>
              </a:rPr>
            </a:br>
            <a:r>
              <a:rPr lang="en-US" sz="2400">
                <a:latin typeface="Arial Rounded MT Bold" pitchFamily="34" charset="0"/>
                <a:cs typeface="Arial" charset="0"/>
              </a:rPr>
              <a:t>e. Krimi</a:t>
            </a:r>
            <a:br>
              <a:rPr lang="en-US" sz="2400">
                <a:latin typeface="Arial Rounded MT Bold" pitchFamily="34" charset="0"/>
                <a:cs typeface="Arial" charset="0"/>
              </a:rPr>
            </a:br>
            <a:r>
              <a:rPr lang="en-US" sz="2400">
                <a:latin typeface="Arial Rounded MT Bold" pitchFamily="34" charset="0"/>
                <a:cs typeface="Arial" charset="0"/>
              </a:rPr>
              <a:t>f. Actionfilm</a:t>
            </a:r>
            <a:br>
              <a:rPr lang="en-US" sz="2400">
                <a:latin typeface="Arial Rounded MT Bold" pitchFamily="34" charset="0"/>
                <a:cs typeface="Arial" charset="0"/>
              </a:rPr>
            </a:br>
            <a:r>
              <a:rPr lang="en-US" sz="2400">
                <a:latin typeface="Arial Rounded MT Bold" pitchFamily="34" charset="0"/>
                <a:cs typeface="Arial" charset="0"/>
              </a:rPr>
              <a:t>g. Science-Fiction Film</a:t>
            </a:r>
          </a:p>
          <a:p>
            <a:pPr>
              <a:spcBef>
                <a:spcPct val="50000"/>
              </a:spcBef>
            </a:pPr>
            <a:endParaRPr lang="en-US" sz="2400">
              <a:cs typeface="Arial" charset="0"/>
            </a:endParaRPr>
          </a:p>
        </p:txBody>
      </p:sp>
    </p:spTree>
    <p:extLst>
      <p:ext uri="{BB962C8B-B14F-4D97-AF65-F5344CB8AC3E}">
        <p14:creationId xmlns:p14="http://schemas.microsoft.com/office/powerpoint/2010/main" val="21709236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07950" y="103188"/>
            <a:ext cx="8496300" cy="532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3200" b="1"/>
              <a:t>Skimming</a:t>
            </a:r>
            <a:br>
              <a:rPr lang="en-GB" sz="3200" b="1"/>
            </a:br>
            <a:r>
              <a:rPr lang="en-GB" sz="2400"/>
              <a:t>Learners</a:t>
            </a:r>
            <a:r>
              <a:rPr lang="en-GB" sz="2400" b="1"/>
              <a:t> </a:t>
            </a:r>
            <a:r>
              <a:rPr lang="en-GB" sz="2400"/>
              <a:t>read for the general content of a text. </a:t>
            </a:r>
            <a:br>
              <a:rPr lang="en-GB" sz="2400"/>
            </a:br>
            <a:r>
              <a:rPr lang="en-GB" sz="2400"/>
              <a:t>An example of skimming in real life is when we look through an article to get a general idea of what it’s about, before reading in detail.</a:t>
            </a:r>
            <a:br>
              <a:rPr lang="en-GB" sz="2400"/>
            </a:br>
            <a:r>
              <a:rPr lang="en-GB" sz="2400"/>
              <a:t/>
            </a:r>
            <a:br>
              <a:rPr lang="en-GB" sz="2400"/>
            </a:br>
            <a:r>
              <a:rPr lang="en-GB" sz="2400" i="1"/>
              <a:t>Example:</a:t>
            </a:r>
            <a:r>
              <a:rPr lang="en-GB" sz="2400"/>
              <a:t/>
            </a:r>
            <a:br>
              <a:rPr lang="en-GB" sz="2400"/>
            </a:br>
            <a:r>
              <a:rPr lang="en-GB" sz="2400"/>
              <a:t>Read the film summary again and answer these questions:</a:t>
            </a:r>
            <a:br>
              <a:rPr lang="en-GB" sz="2400"/>
            </a:br>
            <a:r>
              <a:rPr lang="en-GB" sz="2400"/>
              <a:t>Is it a story about …</a:t>
            </a:r>
            <a:br>
              <a:rPr lang="en-GB" sz="2400"/>
            </a:br>
            <a:r>
              <a:rPr lang="en-GB" sz="2400"/>
              <a:t>a) a wedding b) an accident c) a holiday?</a:t>
            </a:r>
          </a:p>
          <a:p>
            <a:r>
              <a:rPr lang="en-GB" sz="2400"/>
              <a:t>Is the action set in … </a:t>
            </a:r>
            <a:br>
              <a:rPr lang="en-GB" sz="2400"/>
            </a:br>
            <a:r>
              <a:rPr lang="en-GB" sz="2400"/>
              <a:t>a) England b) France c) Germany? </a:t>
            </a:r>
            <a:br>
              <a:rPr lang="en-GB" sz="2400"/>
            </a:br>
            <a:endParaRPr lang="en-GB" sz="2400"/>
          </a:p>
          <a:p>
            <a:r>
              <a:rPr lang="en-GB" sz="2400"/>
              <a:t>You have 45 seconds!</a:t>
            </a:r>
          </a:p>
        </p:txBody>
      </p:sp>
    </p:spTree>
    <p:extLst>
      <p:ext uri="{BB962C8B-B14F-4D97-AF65-F5344CB8AC3E}">
        <p14:creationId xmlns:p14="http://schemas.microsoft.com/office/powerpoint/2010/main" val="325871062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C00000"/>
            </a:solidFill>
          </a:ln>
        </p:spPr>
        <p:txBody>
          <a:bodyPr/>
          <a:lstStyle/>
          <a:p>
            <a:r>
              <a:rPr lang="en-GB" b="1" dirty="0" smtClean="0">
                <a:latin typeface="Segoe Print" pitchFamily="2" charset="0"/>
              </a:rPr>
              <a:t>Language and literacy skills</a:t>
            </a:r>
            <a:endParaRPr lang="en-GB" b="1" dirty="0">
              <a:latin typeface="Segoe Print" pitchFamily="2" charset="0"/>
            </a:endParaRPr>
          </a:p>
        </p:txBody>
      </p:sp>
      <p:sp>
        <p:nvSpPr>
          <p:cNvPr id="3" name="Content Placeholder 2"/>
          <p:cNvSpPr>
            <a:spLocks noGrp="1"/>
          </p:cNvSpPr>
          <p:nvPr>
            <p:ph idx="1"/>
          </p:nvPr>
        </p:nvSpPr>
        <p:spPr/>
        <p:txBody>
          <a:bodyPr>
            <a:normAutofit fontScale="92500"/>
          </a:bodyPr>
          <a:lstStyle/>
          <a:p>
            <a:r>
              <a:rPr lang="en-GB" dirty="0" smtClean="0"/>
              <a:t>Strategies </a:t>
            </a:r>
            <a:r>
              <a:rPr lang="en-GB" dirty="0"/>
              <a:t>for inclusion </a:t>
            </a:r>
          </a:p>
          <a:p>
            <a:r>
              <a:rPr lang="en-GB" dirty="0"/>
              <a:t>Key methods for learning spelling and vocabulary </a:t>
            </a:r>
          </a:p>
          <a:p>
            <a:r>
              <a:rPr lang="en-GB" dirty="0"/>
              <a:t>Developing dictionary and reference skills </a:t>
            </a:r>
          </a:p>
          <a:p>
            <a:r>
              <a:rPr lang="en-GB" dirty="0"/>
              <a:t>Specific strategies for reading </a:t>
            </a:r>
          </a:p>
          <a:p>
            <a:r>
              <a:rPr lang="en-GB" dirty="0"/>
              <a:t>Using reading as a stimulus for speaking and writing </a:t>
            </a:r>
          </a:p>
          <a:p>
            <a:r>
              <a:rPr lang="en-GB" dirty="0"/>
              <a:t>A focus on the relationship between literacy in English and the teaching of foreign </a:t>
            </a:r>
            <a:r>
              <a:rPr lang="en-GB" dirty="0" smtClean="0"/>
              <a:t>languages </a:t>
            </a:r>
            <a:endParaRPr lang="en-GB" dirty="0"/>
          </a:p>
        </p:txBody>
      </p:sp>
    </p:spTree>
    <p:extLst>
      <p:ext uri="{BB962C8B-B14F-4D97-AF65-F5344CB8AC3E}">
        <p14:creationId xmlns:p14="http://schemas.microsoft.com/office/powerpoint/2010/main" val="42045393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itte klicken Sie, um das nächste Bild zu la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849813" cy="6858000"/>
          </a:xfrm>
          <a:prstGeom prst="rect">
            <a:avLst/>
          </a:prstGeom>
          <a:noFill/>
          <a:extLst>
            <a:ext uri="{909E8E84-426E-40DD-AFC4-6F175D3DCCD1}">
              <a14:hiddenFill xmlns:a14="http://schemas.microsoft.com/office/drawing/2010/main">
                <a:solidFill>
                  <a:srgbClr val="FFFFFF"/>
                </a:solidFill>
              </a14:hiddenFill>
            </a:ext>
          </a:extLst>
        </p:spPr>
      </p:pic>
      <p:sp>
        <p:nvSpPr>
          <p:cNvPr id="8195" name="Text Box 3"/>
          <p:cNvSpPr txBox="1">
            <a:spLocks noChangeArrowheads="1"/>
          </p:cNvSpPr>
          <p:nvPr/>
        </p:nvSpPr>
        <p:spPr bwMode="auto">
          <a:xfrm>
            <a:off x="4787900" y="0"/>
            <a:ext cx="4465638" cy="645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200"/>
              <a:t>Mr. Bean mag den Regen in England nicht so gern. </a:t>
            </a:r>
            <a:r>
              <a:rPr lang="en-GB" sz="2200">
                <a:solidFill>
                  <a:srgbClr val="0000CC"/>
                </a:solidFill>
              </a:rPr>
              <a:t>Zum Gl</a:t>
            </a:r>
            <a:r>
              <a:rPr lang="en-US" sz="2200">
                <a:solidFill>
                  <a:srgbClr val="0000CC"/>
                </a:solidFill>
                <a:cs typeface="Arial" charset="0"/>
              </a:rPr>
              <a:t>ü</a:t>
            </a:r>
            <a:r>
              <a:rPr lang="en-GB" sz="2200">
                <a:solidFill>
                  <a:srgbClr val="0000CC"/>
                </a:solidFill>
              </a:rPr>
              <a:t>ck</a:t>
            </a:r>
            <a:r>
              <a:rPr lang="en-GB" sz="2200"/>
              <a:t> gewinnt er im Lotto: eine Woche Urlaub an der Côte d'Azur. </a:t>
            </a:r>
            <a:r>
              <a:rPr lang="en-GB" sz="2200">
                <a:solidFill>
                  <a:srgbClr val="0000CC"/>
                </a:solidFill>
              </a:rPr>
              <a:t>Urlaubsreif</a:t>
            </a:r>
            <a:r>
              <a:rPr lang="en-GB" sz="2200"/>
              <a:t> und mit seiner neuen Videokamera f</a:t>
            </a:r>
            <a:r>
              <a:rPr lang="en-US" sz="2200">
                <a:cs typeface="Arial" charset="0"/>
              </a:rPr>
              <a:t>ährt </a:t>
            </a:r>
            <a:r>
              <a:rPr lang="en-US" sz="2200">
                <a:solidFill>
                  <a:srgbClr val="0000CC"/>
                </a:solidFill>
                <a:cs typeface="Arial" charset="0"/>
              </a:rPr>
              <a:t>der Tölpel</a:t>
            </a:r>
            <a:r>
              <a:rPr lang="en-US" sz="2200">
                <a:cs typeface="Arial" charset="0"/>
              </a:rPr>
              <a:t> </a:t>
            </a:r>
            <a:r>
              <a:rPr lang="en-GB" sz="2200"/>
              <a:t>ins Ausland.</a:t>
            </a:r>
            <a:br>
              <a:rPr lang="en-GB" sz="2200"/>
            </a:br>
            <a:r>
              <a:rPr lang="en-GB" sz="2200"/>
              <a:t>Dabei </a:t>
            </a:r>
            <a:r>
              <a:rPr lang="en-GB" sz="2200">
                <a:solidFill>
                  <a:srgbClr val="0000CC"/>
                </a:solidFill>
              </a:rPr>
              <a:t>verursacht</a:t>
            </a:r>
            <a:r>
              <a:rPr lang="en-GB" sz="2200"/>
              <a:t> er </a:t>
            </a:r>
            <a:r>
              <a:rPr lang="en-GB" sz="2200">
                <a:solidFill>
                  <a:srgbClr val="0000CC"/>
                </a:solidFill>
              </a:rPr>
              <a:t>eine Spur </a:t>
            </a:r>
            <a:br>
              <a:rPr lang="en-GB" sz="2200">
                <a:solidFill>
                  <a:srgbClr val="0000CC"/>
                </a:solidFill>
              </a:rPr>
            </a:br>
            <a:r>
              <a:rPr lang="en-GB" sz="2200">
                <a:solidFill>
                  <a:srgbClr val="0000CC"/>
                </a:solidFill>
              </a:rPr>
              <a:t>der Verwüstung</a:t>
            </a:r>
            <a:r>
              <a:rPr lang="en-GB" sz="2200"/>
              <a:t> in Südfrankreich. Irgendwie </a:t>
            </a:r>
            <a:r>
              <a:rPr lang="en-GB" sz="2200">
                <a:solidFill>
                  <a:srgbClr val="0000CC"/>
                </a:solidFill>
              </a:rPr>
              <a:t>schafft</a:t>
            </a:r>
            <a:r>
              <a:rPr lang="en-GB" sz="2200"/>
              <a:t> er </a:t>
            </a:r>
            <a:r>
              <a:rPr lang="en-GB" sz="2200">
                <a:solidFill>
                  <a:srgbClr val="0000CC"/>
                </a:solidFill>
              </a:rPr>
              <a:t>es</a:t>
            </a:r>
            <a:r>
              <a:rPr lang="en-GB" sz="2200"/>
              <a:t> sogar in den Wettbewerb der Filmfestspiele von Cannes und </a:t>
            </a:r>
            <a:r>
              <a:rPr lang="en-GB" sz="2200">
                <a:solidFill>
                  <a:srgbClr val="0000CC"/>
                </a:solidFill>
              </a:rPr>
              <a:t>treibt</a:t>
            </a:r>
            <a:r>
              <a:rPr lang="en-GB" sz="2200"/>
              <a:t> auf dem roten Teppich </a:t>
            </a:r>
            <a:r>
              <a:rPr lang="en-GB" sz="2200">
                <a:solidFill>
                  <a:srgbClr val="0000CC"/>
                </a:solidFill>
              </a:rPr>
              <a:t>sein Unwesen</a:t>
            </a:r>
            <a:r>
              <a:rPr lang="en-GB" sz="2200"/>
              <a:t>. </a:t>
            </a:r>
            <a:r>
              <a:rPr lang="en-GB" sz="2200">
                <a:solidFill>
                  <a:srgbClr val="0000CC"/>
                </a:solidFill>
              </a:rPr>
              <a:t>Gleichzeitig</a:t>
            </a:r>
            <a:r>
              <a:rPr lang="en-GB" sz="2200"/>
              <a:t> gibt es ein Missverständniss und man h</a:t>
            </a:r>
            <a:r>
              <a:rPr lang="en-US" sz="2200">
                <a:cs typeface="Arial" charset="0"/>
              </a:rPr>
              <a:t>ält</a:t>
            </a:r>
            <a:r>
              <a:rPr lang="en-GB" sz="2200"/>
              <a:t> ihn für einen Kidnapper, denn der kleine Stefan ist immer an seiner Seite, seit er seinen Vater am Bahnhof </a:t>
            </a:r>
            <a:r>
              <a:rPr lang="en-GB" sz="2200">
                <a:solidFill>
                  <a:srgbClr val="0000CC"/>
                </a:solidFill>
              </a:rPr>
              <a:t>verloren</a:t>
            </a:r>
            <a:r>
              <a:rPr lang="en-GB" sz="2200"/>
              <a:t> hat.</a:t>
            </a:r>
          </a:p>
        </p:txBody>
      </p:sp>
    </p:spTree>
    <p:extLst>
      <p:ext uri="{BB962C8B-B14F-4D97-AF65-F5344CB8AC3E}">
        <p14:creationId xmlns:p14="http://schemas.microsoft.com/office/powerpoint/2010/main" val="753286405"/>
      </p:ext>
    </p:extLst>
  </p:cSld>
  <p:clrMapOvr>
    <a:masterClrMapping/>
  </p:clrMapOvr>
  <p:transition advClick="0" advTm="45000">
    <p:newsflash/>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476375" y="1228725"/>
            <a:ext cx="626586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2400"/>
              <a:t>Is it a story about …</a:t>
            </a:r>
            <a:br>
              <a:rPr lang="en-GB" sz="2400"/>
            </a:br>
            <a:r>
              <a:rPr lang="en-GB" sz="2400"/>
              <a:t>a) a wedding b) an accident c) a holiday?</a:t>
            </a:r>
          </a:p>
          <a:p>
            <a:r>
              <a:rPr lang="en-GB" sz="2400"/>
              <a:t>Is the action set in … </a:t>
            </a:r>
            <a:br>
              <a:rPr lang="en-GB" sz="2400"/>
            </a:br>
            <a:r>
              <a:rPr lang="en-GB" sz="2400"/>
              <a:t>a) England b) France c) Germany?</a:t>
            </a:r>
          </a:p>
        </p:txBody>
      </p:sp>
    </p:spTree>
    <p:extLst>
      <p:ext uri="{BB962C8B-B14F-4D97-AF65-F5344CB8AC3E}">
        <p14:creationId xmlns:p14="http://schemas.microsoft.com/office/powerpoint/2010/main" val="26159928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07950" y="115888"/>
            <a:ext cx="9288463" cy="569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3200" b="1"/>
              <a:t>Scanning</a:t>
            </a:r>
            <a:r>
              <a:rPr lang="en-GB" sz="2000" b="1"/>
              <a:t/>
            </a:r>
            <a:br>
              <a:rPr lang="en-GB" sz="2000" b="1"/>
            </a:br>
            <a:r>
              <a:rPr lang="en-GB" sz="2400" b="1"/>
              <a:t>L</a:t>
            </a:r>
            <a:r>
              <a:rPr lang="en-GB" sz="2400"/>
              <a:t>earners search a text quickly for specific information.</a:t>
            </a:r>
          </a:p>
          <a:p>
            <a:r>
              <a:rPr lang="en-GB" sz="2400"/>
              <a:t/>
            </a:r>
            <a:br>
              <a:rPr lang="en-GB" sz="2400"/>
            </a:br>
            <a:r>
              <a:rPr lang="en-GB" sz="2400"/>
              <a:t>An example of </a:t>
            </a:r>
            <a:r>
              <a:rPr lang="en-GB" sz="2400" b="1"/>
              <a:t>scanning</a:t>
            </a:r>
            <a:r>
              <a:rPr lang="en-GB" sz="2400"/>
              <a:t> in real life is looking quickly through the headlines of newspaper for articles of interest.</a:t>
            </a:r>
            <a:br>
              <a:rPr lang="en-GB" sz="2400"/>
            </a:br>
            <a:r>
              <a:rPr lang="en-GB" sz="2400"/>
              <a:t/>
            </a:r>
            <a:br>
              <a:rPr lang="en-GB" sz="2400"/>
            </a:br>
            <a:r>
              <a:rPr lang="en-GB" sz="2400" i="1"/>
              <a:t>Example:</a:t>
            </a:r>
            <a:r>
              <a:rPr lang="en-GB" sz="2400"/>
              <a:t/>
            </a:r>
            <a:br>
              <a:rPr lang="en-GB" sz="2400"/>
            </a:br>
            <a:r>
              <a:rPr lang="en-GB" sz="2400"/>
              <a:t>Read the following 5 questions &amp; read the text to find answers:</a:t>
            </a:r>
            <a:br>
              <a:rPr lang="en-GB" sz="2400"/>
            </a:br>
            <a:r>
              <a:rPr lang="en-GB" sz="2400"/>
              <a:t>	</a:t>
            </a:r>
            <a:r>
              <a:rPr lang="en-GB" sz="2400">
                <a:latin typeface="Verdana" pitchFamily="34" charset="0"/>
              </a:rPr>
              <a:t>What does Mr Bean win?</a:t>
            </a:r>
            <a:br>
              <a:rPr lang="en-GB" sz="2400">
                <a:latin typeface="Verdana" pitchFamily="34" charset="0"/>
              </a:rPr>
            </a:br>
            <a:r>
              <a:rPr lang="en-GB" sz="2400">
                <a:latin typeface="Verdana" pitchFamily="34" charset="0"/>
              </a:rPr>
              <a:t>	How long is Mr Bean in France?</a:t>
            </a:r>
            <a:br>
              <a:rPr lang="en-GB" sz="2400">
                <a:latin typeface="Verdana" pitchFamily="34" charset="0"/>
              </a:rPr>
            </a:br>
            <a:r>
              <a:rPr lang="en-GB" sz="2400">
                <a:latin typeface="Verdana" pitchFamily="34" charset="0"/>
              </a:rPr>
              <a:t>	In which French city is Mr Bean?</a:t>
            </a:r>
            <a:br>
              <a:rPr lang="en-GB" sz="2400">
                <a:latin typeface="Verdana" pitchFamily="34" charset="0"/>
              </a:rPr>
            </a:br>
            <a:r>
              <a:rPr lang="en-GB" sz="2400">
                <a:latin typeface="Verdana" pitchFamily="34" charset="0"/>
              </a:rPr>
              <a:t>	What colour is the carpet Mr Bean finds himself on?</a:t>
            </a:r>
            <a:br>
              <a:rPr lang="en-GB" sz="2400">
                <a:latin typeface="Verdana" pitchFamily="34" charset="0"/>
              </a:rPr>
            </a:br>
            <a:r>
              <a:rPr lang="en-GB" sz="2400">
                <a:latin typeface="Verdana" pitchFamily="34" charset="0"/>
              </a:rPr>
              <a:t>	What’s the boy called who befriends Mr Bean?</a:t>
            </a:r>
            <a:br>
              <a:rPr lang="en-GB" sz="2400">
                <a:latin typeface="Verdana" pitchFamily="34" charset="0"/>
              </a:rPr>
            </a:br>
            <a:r>
              <a:rPr lang="en-GB" sz="2400"/>
              <a:t/>
            </a:r>
            <a:br>
              <a:rPr lang="en-GB" sz="2400"/>
            </a:br>
            <a:r>
              <a:rPr lang="en-GB" sz="2400"/>
              <a:t>You have 60 seconds!</a:t>
            </a:r>
          </a:p>
        </p:txBody>
      </p:sp>
    </p:spTree>
    <p:extLst>
      <p:ext uri="{BB962C8B-B14F-4D97-AF65-F5344CB8AC3E}">
        <p14:creationId xmlns:p14="http://schemas.microsoft.com/office/powerpoint/2010/main" val="3685250009"/>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787900" y="0"/>
            <a:ext cx="4465638" cy="645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200"/>
              <a:t>Mr. Bean mag den Regen in England nicht so gern. </a:t>
            </a:r>
            <a:r>
              <a:rPr lang="en-GB" sz="2200">
                <a:solidFill>
                  <a:srgbClr val="0000CC"/>
                </a:solidFill>
              </a:rPr>
              <a:t>Zum Gl</a:t>
            </a:r>
            <a:r>
              <a:rPr lang="en-US" sz="2200">
                <a:solidFill>
                  <a:srgbClr val="0000CC"/>
                </a:solidFill>
                <a:cs typeface="Arial" charset="0"/>
              </a:rPr>
              <a:t>ü</a:t>
            </a:r>
            <a:r>
              <a:rPr lang="en-GB" sz="2200">
                <a:solidFill>
                  <a:srgbClr val="0000CC"/>
                </a:solidFill>
              </a:rPr>
              <a:t>ck</a:t>
            </a:r>
            <a:r>
              <a:rPr lang="en-GB" sz="2200"/>
              <a:t> gewinnt er im Lotto: eine Woche Urlaub an der Côte d'Azur. </a:t>
            </a:r>
            <a:r>
              <a:rPr lang="en-GB" sz="2200">
                <a:solidFill>
                  <a:srgbClr val="0000CC"/>
                </a:solidFill>
              </a:rPr>
              <a:t>Urlaubsreif</a:t>
            </a:r>
            <a:r>
              <a:rPr lang="en-GB" sz="2200"/>
              <a:t> und mit seiner neuen Videokamera f</a:t>
            </a:r>
            <a:r>
              <a:rPr lang="en-US" sz="2200">
                <a:cs typeface="Arial" charset="0"/>
              </a:rPr>
              <a:t>ährt </a:t>
            </a:r>
            <a:r>
              <a:rPr lang="en-US" sz="2200">
                <a:solidFill>
                  <a:srgbClr val="0000CC"/>
                </a:solidFill>
                <a:cs typeface="Arial" charset="0"/>
              </a:rPr>
              <a:t>der Tölpel</a:t>
            </a:r>
            <a:r>
              <a:rPr lang="en-US" sz="2200">
                <a:cs typeface="Arial" charset="0"/>
              </a:rPr>
              <a:t> </a:t>
            </a:r>
            <a:r>
              <a:rPr lang="en-GB" sz="2200"/>
              <a:t>ins Ausland.</a:t>
            </a:r>
            <a:br>
              <a:rPr lang="en-GB" sz="2200"/>
            </a:br>
            <a:r>
              <a:rPr lang="en-GB" sz="2200"/>
              <a:t>Dabei </a:t>
            </a:r>
            <a:r>
              <a:rPr lang="en-GB" sz="2200">
                <a:solidFill>
                  <a:srgbClr val="0000CC"/>
                </a:solidFill>
              </a:rPr>
              <a:t>verursacht</a:t>
            </a:r>
            <a:r>
              <a:rPr lang="en-GB" sz="2200"/>
              <a:t> er </a:t>
            </a:r>
            <a:r>
              <a:rPr lang="en-GB" sz="2200">
                <a:solidFill>
                  <a:srgbClr val="0000CC"/>
                </a:solidFill>
              </a:rPr>
              <a:t>eine Spur </a:t>
            </a:r>
            <a:br>
              <a:rPr lang="en-GB" sz="2200">
                <a:solidFill>
                  <a:srgbClr val="0000CC"/>
                </a:solidFill>
              </a:rPr>
            </a:br>
            <a:r>
              <a:rPr lang="en-GB" sz="2200">
                <a:solidFill>
                  <a:srgbClr val="0000CC"/>
                </a:solidFill>
              </a:rPr>
              <a:t>der Verwüstung</a:t>
            </a:r>
            <a:r>
              <a:rPr lang="en-GB" sz="2200"/>
              <a:t> in Südfrankreich. Irgendwie </a:t>
            </a:r>
            <a:r>
              <a:rPr lang="en-GB" sz="2200">
                <a:solidFill>
                  <a:srgbClr val="0000CC"/>
                </a:solidFill>
              </a:rPr>
              <a:t>schafft</a:t>
            </a:r>
            <a:r>
              <a:rPr lang="en-GB" sz="2200"/>
              <a:t> er </a:t>
            </a:r>
            <a:r>
              <a:rPr lang="en-GB" sz="2200">
                <a:solidFill>
                  <a:srgbClr val="0000CC"/>
                </a:solidFill>
              </a:rPr>
              <a:t>es</a:t>
            </a:r>
            <a:r>
              <a:rPr lang="en-GB" sz="2200"/>
              <a:t> sogar in den Wettbewerb der Filmfestspiele von Cannes und </a:t>
            </a:r>
            <a:r>
              <a:rPr lang="en-GB" sz="2200">
                <a:solidFill>
                  <a:srgbClr val="0000CC"/>
                </a:solidFill>
              </a:rPr>
              <a:t>treibt</a:t>
            </a:r>
            <a:r>
              <a:rPr lang="en-GB" sz="2200"/>
              <a:t> auf dem roten Teppich </a:t>
            </a:r>
            <a:r>
              <a:rPr lang="en-GB" sz="2200">
                <a:solidFill>
                  <a:srgbClr val="0000CC"/>
                </a:solidFill>
              </a:rPr>
              <a:t>sein Unwesen</a:t>
            </a:r>
            <a:r>
              <a:rPr lang="en-GB" sz="2200"/>
              <a:t>. </a:t>
            </a:r>
            <a:r>
              <a:rPr lang="en-GB" sz="2200">
                <a:solidFill>
                  <a:srgbClr val="0000CC"/>
                </a:solidFill>
              </a:rPr>
              <a:t>Gleichzeitig</a:t>
            </a:r>
            <a:r>
              <a:rPr lang="en-GB" sz="2200"/>
              <a:t> gibt es ein Missverständniss und man h</a:t>
            </a:r>
            <a:r>
              <a:rPr lang="en-US" sz="2200">
                <a:cs typeface="Arial" charset="0"/>
              </a:rPr>
              <a:t>ält</a:t>
            </a:r>
            <a:r>
              <a:rPr lang="en-GB" sz="2200"/>
              <a:t> ihn für einen Kidnapper, denn der kleine Stefan ist immer an seiner Seite, seit er seinen Vater am Bahnhof </a:t>
            </a:r>
            <a:r>
              <a:rPr lang="en-GB" sz="2200">
                <a:solidFill>
                  <a:srgbClr val="0000CC"/>
                </a:solidFill>
              </a:rPr>
              <a:t>verloren</a:t>
            </a:r>
            <a:r>
              <a:rPr lang="en-GB" sz="2200"/>
              <a:t> hat.</a:t>
            </a:r>
          </a:p>
        </p:txBody>
      </p:sp>
      <p:sp>
        <p:nvSpPr>
          <p:cNvPr id="11267" name="Text Box 3"/>
          <p:cNvSpPr txBox="1">
            <a:spLocks noChangeArrowheads="1"/>
          </p:cNvSpPr>
          <p:nvPr/>
        </p:nvSpPr>
        <p:spPr bwMode="auto">
          <a:xfrm>
            <a:off x="250825" y="1546225"/>
            <a:ext cx="424815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a:t>What does Mr Bean win?</a:t>
            </a:r>
            <a:br>
              <a:rPr lang="en-GB" sz="2000"/>
            </a:br>
            <a:r>
              <a:rPr lang="en-GB" sz="2000"/>
              <a:t>How long is Mr Bean in France?</a:t>
            </a:r>
            <a:br>
              <a:rPr lang="en-GB" sz="2000"/>
            </a:br>
            <a:r>
              <a:rPr lang="en-GB" sz="2000"/>
              <a:t>In which French city is Mr Bean?</a:t>
            </a:r>
            <a:br>
              <a:rPr lang="en-GB" sz="2000"/>
            </a:br>
            <a:r>
              <a:rPr lang="en-GB" sz="2000"/>
              <a:t>What colour is the carpet Mr Bean finds himself on?</a:t>
            </a:r>
            <a:br>
              <a:rPr lang="en-GB" sz="2000"/>
            </a:br>
            <a:r>
              <a:rPr lang="en-GB" sz="2000"/>
              <a:t>What’s the boy called who befriends Mr Bean?</a:t>
            </a:r>
            <a:br>
              <a:rPr lang="en-GB" sz="2000"/>
            </a:br>
            <a:endParaRPr lang="en-GB" sz="2000"/>
          </a:p>
        </p:txBody>
      </p:sp>
    </p:spTree>
    <p:extLst>
      <p:ext uri="{BB962C8B-B14F-4D97-AF65-F5344CB8AC3E}">
        <p14:creationId xmlns:p14="http://schemas.microsoft.com/office/powerpoint/2010/main" val="3732704425"/>
      </p:ext>
    </p:extLst>
  </p:cSld>
  <p:clrMapOvr>
    <a:masterClrMapping/>
  </p:clrMapOvr>
  <p:transition advClick="0" advTm="60000">
    <p:newsflash/>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042988" y="1546225"/>
            <a:ext cx="7345362"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t>What does Mr Bean win?</a:t>
            </a:r>
            <a:br>
              <a:rPr lang="en-GB" sz="2400"/>
            </a:br>
            <a:r>
              <a:rPr lang="en-GB" sz="2400"/>
              <a:t>How long is Mr Bean in France?</a:t>
            </a:r>
            <a:br>
              <a:rPr lang="en-GB" sz="2400"/>
            </a:br>
            <a:r>
              <a:rPr lang="en-GB" sz="2400"/>
              <a:t>In which French city is Mr Bean?</a:t>
            </a:r>
            <a:br>
              <a:rPr lang="en-GB" sz="2400"/>
            </a:br>
            <a:r>
              <a:rPr lang="en-GB" sz="2400"/>
              <a:t>What colour is the carpet Mr Bean finds himself on?</a:t>
            </a:r>
            <a:br>
              <a:rPr lang="en-GB" sz="2400"/>
            </a:br>
            <a:r>
              <a:rPr lang="en-GB" sz="2400"/>
              <a:t>What’s the boy called who befriends Mr Bean?</a:t>
            </a:r>
            <a:br>
              <a:rPr lang="en-GB" sz="2400"/>
            </a:br>
            <a:endParaRPr lang="en-GB" sz="2400"/>
          </a:p>
        </p:txBody>
      </p:sp>
    </p:spTree>
    <p:extLst>
      <p:ext uri="{BB962C8B-B14F-4D97-AF65-F5344CB8AC3E}">
        <p14:creationId xmlns:p14="http://schemas.microsoft.com/office/powerpoint/2010/main" val="9117485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07950" y="103188"/>
            <a:ext cx="9036050" cy="654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b="1"/>
              <a:t>Cognates</a:t>
            </a:r>
            <a:r>
              <a:rPr lang="en-GB" sz="2400" b="1"/>
              <a:t/>
            </a:r>
            <a:br>
              <a:rPr lang="en-GB" sz="2400" b="1"/>
            </a:br>
            <a:r>
              <a:rPr lang="en-GB" sz="2400" b="1"/>
              <a:t>Cognates</a:t>
            </a:r>
            <a:r>
              <a:rPr lang="en-GB" sz="2400"/>
              <a:t> are words in German which are similar or the same as words in English and have the same meaning.</a:t>
            </a:r>
            <a:br>
              <a:rPr lang="en-GB" sz="2400"/>
            </a:br>
            <a:r>
              <a:rPr lang="en-GB" sz="2400"/>
              <a:t/>
            </a:r>
            <a:br>
              <a:rPr lang="en-GB" sz="2400"/>
            </a:br>
            <a:r>
              <a:rPr lang="en-GB" sz="2400" i="1"/>
              <a:t>Example:</a:t>
            </a:r>
            <a:r>
              <a:rPr lang="en-GB" sz="2400"/>
              <a:t> </a:t>
            </a:r>
            <a:r>
              <a:rPr lang="en-GB" sz="2400" b="1" i="1"/>
              <a:t>Butter</a:t>
            </a:r>
            <a:r>
              <a:rPr lang="en-GB" sz="2400"/>
              <a:t> in German means the same as ‘butter’ in English.</a:t>
            </a:r>
            <a:br>
              <a:rPr lang="en-GB" sz="2400"/>
            </a:br>
            <a:r>
              <a:rPr lang="en-GB" sz="2400"/>
              <a:t/>
            </a:r>
            <a:br>
              <a:rPr lang="en-GB" sz="2400"/>
            </a:br>
            <a:r>
              <a:rPr lang="en-GB" sz="3200" b="1"/>
              <a:t>False cognates</a:t>
            </a:r>
            <a:r>
              <a:rPr lang="en-GB" sz="2400"/>
              <a:t> (or </a:t>
            </a:r>
            <a:r>
              <a:rPr lang="en-GB" sz="2400" b="1"/>
              <a:t>false friends</a:t>
            </a:r>
            <a:r>
              <a:rPr lang="en-GB" sz="2400"/>
              <a:t>) </a:t>
            </a:r>
            <a:br>
              <a:rPr lang="en-GB" sz="2400"/>
            </a:br>
            <a:r>
              <a:rPr lang="en-GB" sz="2400"/>
              <a:t>These are words which are similar or the same in both languages, but which have a different meaning.</a:t>
            </a:r>
            <a:br>
              <a:rPr lang="en-GB" sz="2400"/>
            </a:br>
            <a:r>
              <a:rPr lang="en-GB" sz="2400"/>
              <a:t/>
            </a:r>
            <a:br>
              <a:rPr lang="en-GB" sz="2400"/>
            </a:br>
            <a:r>
              <a:rPr lang="en-GB" sz="2400" i="1"/>
              <a:t>Example:</a:t>
            </a:r>
            <a:r>
              <a:rPr lang="en-GB" sz="2400"/>
              <a:t> </a:t>
            </a:r>
            <a:r>
              <a:rPr lang="en-GB" sz="2400" b="1" i="1"/>
              <a:t>also</a:t>
            </a:r>
            <a:r>
              <a:rPr lang="en-GB" sz="2400"/>
              <a:t> in German does not mean ‘also’ in English (it means ‘therefore’, whereas the German </a:t>
            </a:r>
            <a:r>
              <a:rPr lang="en-GB" sz="2400" b="1" i="1"/>
              <a:t>auch</a:t>
            </a:r>
            <a:r>
              <a:rPr lang="en-GB" sz="2400"/>
              <a:t> translates as ‘also’ in English).</a:t>
            </a:r>
            <a:br>
              <a:rPr lang="en-GB" sz="2400"/>
            </a:br>
            <a:r>
              <a:rPr lang="en-GB" sz="2400"/>
              <a:t/>
            </a:r>
            <a:br>
              <a:rPr lang="en-GB" sz="2400"/>
            </a:br>
            <a:r>
              <a:rPr lang="en-GB" sz="2400"/>
              <a:t>Now identify at least 4 new cognates in the film description.</a:t>
            </a:r>
            <a:br>
              <a:rPr lang="en-GB" sz="2400"/>
            </a:br>
            <a:r>
              <a:rPr lang="en-GB" sz="2400"/>
              <a:t>You have 90 seconds!</a:t>
            </a:r>
          </a:p>
        </p:txBody>
      </p:sp>
    </p:spTree>
    <p:extLst>
      <p:ext uri="{BB962C8B-B14F-4D97-AF65-F5344CB8AC3E}">
        <p14:creationId xmlns:p14="http://schemas.microsoft.com/office/powerpoint/2010/main" val="19744838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itte klicken Sie, um das nächste Bild zu la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849813" cy="6858000"/>
          </a:xfrm>
          <a:prstGeom prst="rect">
            <a:avLst/>
          </a:prstGeom>
          <a:noFill/>
          <a:extLst>
            <a:ext uri="{909E8E84-426E-40DD-AFC4-6F175D3DCCD1}">
              <a14:hiddenFill xmlns:a14="http://schemas.microsoft.com/office/drawing/2010/main">
                <a:solidFill>
                  <a:srgbClr val="FFFFFF"/>
                </a:solidFill>
              </a14:hiddenFill>
            </a:ext>
          </a:extLst>
        </p:spPr>
      </p:pic>
      <p:sp>
        <p:nvSpPr>
          <p:cNvPr id="14339" name="Text Box 3"/>
          <p:cNvSpPr txBox="1">
            <a:spLocks noChangeArrowheads="1"/>
          </p:cNvSpPr>
          <p:nvPr/>
        </p:nvSpPr>
        <p:spPr bwMode="auto">
          <a:xfrm>
            <a:off x="4787900" y="0"/>
            <a:ext cx="4465638" cy="645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200"/>
              <a:t>Mr. Bean mag den Regen in England nicht so gern. </a:t>
            </a:r>
            <a:r>
              <a:rPr lang="en-GB" sz="2200">
                <a:solidFill>
                  <a:srgbClr val="0000CC"/>
                </a:solidFill>
              </a:rPr>
              <a:t>Zum Gl</a:t>
            </a:r>
            <a:r>
              <a:rPr lang="en-US" sz="2200">
                <a:solidFill>
                  <a:srgbClr val="0000CC"/>
                </a:solidFill>
                <a:cs typeface="Arial" charset="0"/>
              </a:rPr>
              <a:t>ü</a:t>
            </a:r>
            <a:r>
              <a:rPr lang="en-GB" sz="2200">
                <a:solidFill>
                  <a:srgbClr val="0000CC"/>
                </a:solidFill>
              </a:rPr>
              <a:t>ck</a:t>
            </a:r>
            <a:r>
              <a:rPr lang="en-GB" sz="2200"/>
              <a:t> gewinnt er im Lotto: eine Woche Urlaub an der Côte d'Azur. </a:t>
            </a:r>
            <a:r>
              <a:rPr lang="en-GB" sz="2200">
                <a:solidFill>
                  <a:srgbClr val="0000CC"/>
                </a:solidFill>
              </a:rPr>
              <a:t>Urlaubsreif</a:t>
            </a:r>
            <a:r>
              <a:rPr lang="en-GB" sz="2200"/>
              <a:t> und mit seiner neuen Videokamera f</a:t>
            </a:r>
            <a:r>
              <a:rPr lang="en-US" sz="2200">
                <a:cs typeface="Arial" charset="0"/>
              </a:rPr>
              <a:t>ährt </a:t>
            </a:r>
            <a:r>
              <a:rPr lang="en-US" sz="2200">
                <a:solidFill>
                  <a:srgbClr val="0000CC"/>
                </a:solidFill>
                <a:cs typeface="Arial" charset="0"/>
              </a:rPr>
              <a:t>der Tölpel</a:t>
            </a:r>
            <a:r>
              <a:rPr lang="en-US" sz="2200">
                <a:cs typeface="Arial" charset="0"/>
              </a:rPr>
              <a:t> </a:t>
            </a:r>
            <a:r>
              <a:rPr lang="en-GB" sz="2200"/>
              <a:t>ins Ausland.</a:t>
            </a:r>
            <a:br>
              <a:rPr lang="en-GB" sz="2200"/>
            </a:br>
            <a:r>
              <a:rPr lang="en-GB" sz="2200"/>
              <a:t>Dabei </a:t>
            </a:r>
            <a:r>
              <a:rPr lang="en-GB" sz="2200">
                <a:solidFill>
                  <a:srgbClr val="0000CC"/>
                </a:solidFill>
              </a:rPr>
              <a:t>verursacht</a:t>
            </a:r>
            <a:r>
              <a:rPr lang="en-GB" sz="2200"/>
              <a:t> er </a:t>
            </a:r>
            <a:r>
              <a:rPr lang="en-GB" sz="2200">
                <a:solidFill>
                  <a:srgbClr val="0000CC"/>
                </a:solidFill>
              </a:rPr>
              <a:t>eine Spur </a:t>
            </a:r>
            <a:br>
              <a:rPr lang="en-GB" sz="2200">
                <a:solidFill>
                  <a:srgbClr val="0000CC"/>
                </a:solidFill>
              </a:rPr>
            </a:br>
            <a:r>
              <a:rPr lang="en-GB" sz="2200">
                <a:solidFill>
                  <a:srgbClr val="0000CC"/>
                </a:solidFill>
              </a:rPr>
              <a:t>der Verwüstung</a:t>
            </a:r>
            <a:r>
              <a:rPr lang="en-GB" sz="2200"/>
              <a:t> in Südfrankreich. Irgendwie </a:t>
            </a:r>
            <a:r>
              <a:rPr lang="en-GB" sz="2200">
                <a:solidFill>
                  <a:srgbClr val="0000CC"/>
                </a:solidFill>
              </a:rPr>
              <a:t>schafft</a:t>
            </a:r>
            <a:r>
              <a:rPr lang="en-GB" sz="2200"/>
              <a:t> er </a:t>
            </a:r>
            <a:r>
              <a:rPr lang="en-GB" sz="2200">
                <a:solidFill>
                  <a:srgbClr val="0000CC"/>
                </a:solidFill>
              </a:rPr>
              <a:t>es</a:t>
            </a:r>
            <a:r>
              <a:rPr lang="en-GB" sz="2200"/>
              <a:t> sogar in den Wettbewerb der Filmfestspiele von Cannes und </a:t>
            </a:r>
            <a:r>
              <a:rPr lang="en-GB" sz="2200">
                <a:solidFill>
                  <a:srgbClr val="0000CC"/>
                </a:solidFill>
              </a:rPr>
              <a:t>treibt</a:t>
            </a:r>
            <a:r>
              <a:rPr lang="en-GB" sz="2200"/>
              <a:t> auf dem roten Teppich </a:t>
            </a:r>
            <a:r>
              <a:rPr lang="en-GB" sz="2200">
                <a:solidFill>
                  <a:srgbClr val="0000CC"/>
                </a:solidFill>
              </a:rPr>
              <a:t>sein Unwesen</a:t>
            </a:r>
            <a:r>
              <a:rPr lang="en-GB" sz="2200"/>
              <a:t>. </a:t>
            </a:r>
            <a:r>
              <a:rPr lang="en-GB" sz="2200">
                <a:solidFill>
                  <a:srgbClr val="0000CC"/>
                </a:solidFill>
              </a:rPr>
              <a:t>Gleichzeitig</a:t>
            </a:r>
            <a:r>
              <a:rPr lang="en-GB" sz="2200"/>
              <a:t> gibt es ein Missverständniss und man h</a:t>
            </a:r>
            <a:r>
              <a:rPr lang="en-US" sz="2200">
                <a:cs typeface="Arial" charset="0"/>
              </a:rPr>
              <a:t>ält</a:t>
            </a:r>
            <a:r>
              <a:rPr lang="en-GB" sz="2200"/>
              <a:t> ihn für einen Kidnapper, denn der kleine Stefan ist immer an seiner Seite, seit er seinen Vater am Bahnhof </a:t>
            </a:r>
            <a:r>
              <a:rPr lang="en-GB" sz="2200">
                <a:solidFill>
                  <a:srgbClr val="0000CC"/>
                </a:solidFill>
              </a:rPr>
              <a:t>verloren</a:t>
            </a:r>
            <a:r>
              <a:rPr lang="en-GB" sz="2200"/>
              <a:t> hat.</a:t>
            </a:r>
          </a:p>
        </p:txBody>
      </p:sp>
    </p:spTree>
    <p:extLst>
      <p:ext uri="{BB962C8B-B14F-4D97-AF65-F5344CB8AC3E}">
        <p14:creationId xmlns:p14="http://schemas.microsoft.com/office/powerpoint/2010/main" val="2590677468"/>
      </p:ext>
    </p:extLst>
  </p:cSld>
  <p:clrMapOvr>
    <a:masterClrMapping/>
  </p:clrMapOvr>
  <p:transition advTm="90000">
    <p:newsflash/>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07950" y="119063"/>
            <a:ext cx="8642350" cy="277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b="1"/>
              <a:t>Identifying key words</a:t>
            </a:r>
            <a:br>
              <a:rPr lang="en-GB" sz="3200" b="1"/>
            </a:br>
            <a:r>
              <a:rPr lang="en-GB" sz="2400"/>
              <a:t>Underline the key words in a text, or complete a table with key words from the text.</a:t>
            </a:r>
            <a:br>
              <a:rPr lang="en-GB" sz="2400"/>
            </a:br>
            <a:r>
              <a:rPr lang="en-GB" sz="2400"/>
              <a:t/>
            </a:r>
            <a:br>
              <a:rPr lang="en-GB" sz="2400"/>
            </a:br>
            <a:r>
              <a:rPr lang="en-GB" sz="2400" i="1"/>
              <a:t>Example:</a:t>
            </a:r>
            <a:r>
              <a:rPr lang="en-GB" sz="2400"/>
              <a:t/>
            </a:r>
            <a:br>
              <a:rPr lang="en-GB" sz="2400"/>
            </a:br>
            <a:r>
              <a:rPr lang="en-GB" sz="2400"/>
              <a:t>Read the film summary again and complete the following table with key words. </a:t>
            </a:r>
          </a:p>
        </p:txBody>
      </p:sp>
      <p:graphicFrame>
        <p:nvGraphicFramePr>
          <p:cNvPr id="15363" name="Group 3"/>
          <p:cNvGraphicFramePr>
            <a:graphicFrameLocks noGrp="1"/>
          </p:cNvGraphicFramePr>
          <p:nvPr/>
        </p:nvGraphicFramePr>
        <p:xfrm>
          <a:off x="1547813" y="2913063"/>
          <a:ext cx="5208587" cy="3121920"/>
        </p:xfrm>
        <a:graphic>
          <a:graphicData uri="http://schemas.openxmlformats.org/drawingml/2006/table">
            <a:tbl>
              <a:tblPr/>
              <a:tblGrid>
                <a:gridCol w="1944687"/>
                <a:gridCol w="3263900"/>
              </a:tblGrid>
              <a:tr h="227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Wer?</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7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Was?</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Wo?</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7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Warum?</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7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Problem?</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Resultat/</a:t>
                      </a:r>
                      <a:br>
                        <a:rPr kumimoji="0" lang="en-GB" sz="2400" b="0" i="0" u="none" strike="noStrike" cap="none" normalizeH="0" baseline="0" smtClean="0">
                          <a:ln>
                            <a:noFill/>
                          </a:ln>
                          <a:solidFill>
                            <a:schemeClr val="tx1"/>
                          </a:solidFill>
                          <a:effectLst/>
                          <a:latin typeface="Arial" charset="0"/>
                        </a:rPr>
                      </a:br>
                      <a:r>
                        <a:rPr kumimoji="0" lang="en-GB" sz="2400" b="0" i="0" u="none" strike="noStrike" cap="none" normalizeH="0" baseline="0" smtClean="0">
                          <a:ln>
                            <a:noFill/>
                          </a:ln>
                          <a:solidFill>
                            <a:schemeClr val="tx1"/>
                          </a:solidFill>
                          <a:effectLst/>
                          <a:latin typeface="Arial" charset="0"/>
                        </a:rPr>
                        <a:t>Ergebnis?</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386" name="Text Box 26"/>
          <p:cNvSpPr txBox="1">
            <a:spLocks noChangeArrowheads="1"/>
          </p:cNvSpPr>
          <p:nvPr/>
        </p:nvSpPr>
        <p:spPr bwMode="auto">
          <a:xfrm>
            <a:off x="250825" y="6092825"/>
            <a:ext cx="6697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t>You have 2 minutes!</a:t>
            </a:r>
          </a:p>
        </p:txBody>
      </p:sp>
    </p:spTree>
    <p:extLst>
      <p:ext uri="{BB962C8B-B14F-4D97-AF65-F5344CB8AC3E}">
        <p14:creationId xmlns:p14="http://schemas.microsoft.com/office/powerpoint/2010/main" val="119677380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Bitte klicken Sie, um das nächste Bild zu la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849813" cy="6858000"/>
          </a:xfrm>
          <a:prstGeom prst="rect">
            <a:avLst/>
          </a:prstGeom>
          <a:noFill/>
          <a:extLst>
            <a:ext uri="{909E8E84-426E-40DD-AFC4-6F175D3DCCD1}">
              <a14:hiddenFill xmlns:a14="http://schemas.microsoft.com/office/drawing/2010/main">
                <a:solidFill>
                  <a:srgbClr val="FFFFFF"/>
                </a:solidFill>
              </a14:hiddenFill>
            </a:ext>
          </a:extLst>
        </p:spPr>
      </p:pic>
      <p:sp>
        <p:nvSpPr>
          <p:cNvPr id="16387" name="Text Box 3"/>
          <p:cNvSpPr txBox="1">
            <a:spLocks noChangeArrowheads="1"/>
          </p:cNvSpPr>
          <p:nvPr/>
        </p:nvSpPr>
        <p:spPr bwMode="auto">
          <a:xfrm>
            <a:off x="4787900" y="0"/>
            <a:ext cx="4465638" cy="645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200"/>
              <a:t>Mr. Bean mag den Regen in England nicht so gern. </a:t>
            </a:r>
            <a:r>
              <a:rPr lang="en-GB" sz="2200">
                <a:solidFill>
                  <a:srgbClr val="0000CC"/>
                </a:solidFill>
              </a:rPr>
              <a:t>Zum Gl</a:t>
            </a:r>
            <a:r>
              <a:rPr lang="en-US" sz="2200">
                <a:solidFill>
                  <a:srgbClr val="0000CC"/>
                </a:solidFill>
                <a:cs typeface="Arial" charset="0"/>
              </a:rPr>
              <a:t>ü</a:t>
            </a:r>
            <a:r>
              <a:rPr lang="en-GB" sz="2200">
                <a:solidFill>
                  <a:srgbClr val="0000CC"/>
                </a:solidFill>
              </a:rPr>
              <a:t>ck</a:t>
            </a:r>
            <a:r>
              <a:rPr lang="en-GB" sz="2200"/>
              <a:t> gewinnt er im Lotto: eine Woche Urlaub an der Côte d'Azur. </a:t>
            </a:r>
            <a:r>
              <a:rPr lang="en-GB" sz="2200">
                <a:solidFill>
                  <a:srgbClr val="0000CC"/>
                </a:solidFill>
              </a:rPr>
              <a:t>Urlaubsreif</a:t>
            </a:r>
            <a:r>
              <a:rPr lang="en-GB" sz="2200"/>
              <a:t> und mit seiner neuen Videokamera f</a:t>
            </a:r>
            <a:r>
              <a:rPr lang="en-US" sz="2200">
                <a:cs typeface="Arial" charset="0"/>
              </a:rPr>
              <a:t>ährt </a:t>
            </a:r>
            <a:r>
              <a:rPr lang="en-US" sz="2200">
                <a:solidFill>
                  <a:srgbClr val="0000CC"/>
                </a:solidFill>
                <a:cs typeface="Arial" charset="0"/>
              </a:rPr>
              <a:t>der Tölpel</a:t>
            </a:r>
            <a:r>
              <a:rPr lang="en-US" sz="2200">
                <a:cs typeface="Arial" charset="0"/>
              </a:rPr>
              <a:t> </a:t>
            </a:r>
            <a:r>
              <a:rPr lang="en-GB" sz="2200"/>
              <a:t>ins Ausland.</a:t>
            </a:r>
            <a:br>
              <a:rPr lang="en-GB" sz="2200"/>
            </a:br>
            <a:r>
              <a:rPr lang="en-GB" sz="2200"/>
              <a:t>Dabei </a:t>
            </a:r>
            <a:r>
              <a:rPr lang="en-GB" sz="2200">
                <a:solidFill>
                  <a:srgbClr val="0000CC"/>
                </a:solidFill>
              </a:rPr>
              <a:t>verursacht</a:t>
            </a:r>
            <a:r>
              <a:rPr lang="en-GB" sz="2200"/>
              <a:t> er </a:t>
            </a:r>
            <a:r>
              <a:rPr lang="en-GB" sz="2200">
                <a:solidFill>
                  <a:srgbClr val="0000CC"/>
                </a:solidFill>
              </a:rPr>
              <a:t>eine Spur </a:t>
            </a:r>
            <a:br>
              <a:rPr lang="en-GB" sz="2200">
                <a:solidFill>
                  <a:srgbClr val="0000CC"/>
                </a:solidFill>
              </a:rPr>
            </a:br>
            <a:r>
              <a:rPr lang="en-GB" sz="2200">
                <a:solidFill>
                  <a:srgbClr val="0000CC"/>
                </a:solidFill>
              </a:rPr>
              <a:t>der Verwüstung</a:t>
            </a:r>
            <a:r>
              <a:rPr lang="en-GB" sz="2200"/>
              <a:t> in Südfrankreich. Irgendwie </a:t>
            </a:r>
            <a:r>
              <a:rPr lang="en-GB" sz="2200">
                <a:solidFill>
                  <a:srgbClr val="0000CC"/>
                </a:solidFill>
              </a:rPr>
              <a:t>schafft</a:t>
            </a:r>
            <a:r>
              <a:rPr lang="en-GB" sz="2200"/>
              <a:t> er </a:t>
            </a:r>
            <a:r>
              <a:rPr lang="en-GB" sz="2200">
                <a:solidFill>
                  <a:srgbClr val="0000CC"/>
                </a:solidFill>
              </a:rPr>
              <a:t>es</a:t>
            </a:r>
            <a:r>
              <a:rPr lang="en-GB" sz="2200"/>
              <a:t> sogar in den Wettbewerb der Filmfestspiele von Cannes und </a:t>
            </a:r>
            <a:r>
              <a:rPr lang="en-GB" sz="2200">
                <a:solidFill>
                  <a:srgbClr val="0000CC"/>
                </a:solidFill>
              </a:rPr>
              <a:t>treibt</a:t>
            </a:r>
            <a:r>
              <a:rPr lang="en-GB" sz="2200"/>
              <a:t> auf dem roten Teppich </a:t>
            </a:r>
            <a:r>
              <a:rPr lang="en-GB" sz="2200">
                <a:solidFill>
                  <a:srgbClr val="0000CC"/>
                </a:solidFill>
              </a:rPr>
              <a:t>sein Unwesen</a:t>
            </a:r>
            <a:r>
              <a:rPr lang="en-GB" sz="2200"/>
              <a:t>. </a:t>
            </a:r>
            <a:r>
              <a:rPr lang="en-GB" sz="2200">
                <a:solidFill>
                  <a:srgbClr val="0000CC"/>
                </a:solidFill>
              </a:rPr>
              <a:t>Gleichzeitig</a:t>
            </a:r>
            <a:r>
              <a:rPr lang="en-GB" sz="2200"/>
              <a:t> gibt es ein Missverständniss und man h</a:t>
            </a:r>
            <a:r>
              <a:rPr lang="en-US" sz="2200">
                <a:cs typeface="Arial" charset="0"/>
              </a:rPr>
              <a:t>ält</a:t>
            </a:r>
            <a:r>
              <a:rPr lang="en-GB" sz="2200"/>
              <a:t> ihn für einen Kidnapper, denn der kleine Stefan ist immer an seiner Seite, seit er seinen Vater am Bahnhof </a:t>
            </a:r>
            <a:r>
              <a:rPr lang="en-GB" sz="2200">
                <a:solidFill>
                  <a:srgbClr val="0000CC"/>
                </a:solidFill>
              </a:rPr>
              <a:t>verloren</a:t>
            </a:r>
            <a:r>
              <a:rPr lang="en-GB" sz="2200"/>
              <a:t> hat.</a:t>
            </a:r>
          </a:p>
        </p:txBody>
      </p:sp>
      <p:graphicFrame>
        <p:nvGraphicFramePr>
          <p:cNvPr id="16388" name="Group 4"/>
          <p:cNvGraphicFramePr>
            <a:graphicFrameLocks noGrp="1"/>
          </p:cNvGraphicFramePr>
          <p:nvPr/>
        </p:nvGraphicFramePr>
        <p:xfrm>
          <a:off x="107950" y="2265363"/>
          <a:ext cx="4537075" cy="3121920"/>
        </p:xfrm>
        <a:graphic>
          <a:graphicData uri="http://schemas.openxmlformats.org/drawingml/2006/table">
            <a:tbl>
              <a:tblPr/>
              <a:tblGrid>
                <a:gridCol w="1693863"/>
                <a:gridCol w="2843212"/>
              </a:tblGrid>
              <a:tr h="227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Wer?</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7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Was?</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Wo?</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7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Warum?</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7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Problem?</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7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Resultat/</a:t>
                      </a:r>
                      <a:br>
                        <a:rPr kumimoji="0" lang="en-GB" sz="2400" b="0" i="0" u="none" strike="noStrike" cap="none" normalizeH="0" baseline="0" smtClean="0">
                          <a:ln>
                            <a:noFill/>
                          </a:ln>
                          <a:solidFill>
                            <a:schemeClr val="tx1"/>
                          </a:solidFill>
                          <a:effectLst/>
                          <a:latin typeface="Arial" charset="0"/>
                        </a:rPr>
                      </a:br>
                      <a:r>
                        <a:rPr kumimoji="0" lang="en-GB" sz="2400" b="0" i="0" u="none" strike="noStrike" cap="none" normalizeH="0" baseline="0" smtClean="0">
                          <a:ln>
                            <a:noFill/>
                          </a:ln>
                          <a:solidFill>
                            <a:schemeClr val="tx1"/>
                          </a:solidFill>
                          <a:effectLst/>
                          <a:latin typeface="Arial" charset="0"/>
                        </a:rPr>
                        <a:t>Ergebnis?</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3468002594"/>
      </p:ext>
    </p:extLst>
  </p:cSld>
  <p:clrMapOvr>
    <a:masterClrMapping/>
  </p:clrMapOvr>
  <p:transition advClick="0" advTm="120000">
    <p:newsflash/>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Group 2"/>
          <p:cNvGraphicFramePr>
            <a:graphicFrameLocks noGrp="1"/>
          </p:cNvGraphicFramePr>
          <p:nvPr/>
        </p:nvGraphicFramePr>
        <p:xfrm>
          <a:off x="1763713" y="1125538"/>
          <a:ext cx="5208587" cy="3121920"/>
        </p:xfrm>
        <a:graphic>
          <a:graphicData uri="http://schemas.openxmlformats.org/drawingml/2006/table">
            <a:tbl>
              <a:tblPr/>
              <a:tblGrid>
                <a:gridCol w="1944687"/>
                <a:gridCol w="3263900"/>
              </a:tblGrid>
              <a:tr h="227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Wer?</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7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Was?</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Wo?</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7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Warum?</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7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Problem?</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Resultat/</a:t>
                      </a:r>
                      <a:br>
                        <a:rPr kumimoji="0" lang="en-GB" sz="2400" b="0" i="0" u="none" strike="noStrike" cap="none" normalizeH="0" baseline="0" smtClean="0">
                          <a:ln>
                            <a:noFill/>
                          </a:ln>
                          <a:solidFill>
                            <a:schemeClr val="tx1"/>
                          </a:solidFill>
                          <a:effectLst/>
                          <a:latin typeface="Arial" charset="0"/>
                        </a:rPr>
                      </a:br>
                      <a:r>
                        <a:rPr kumimoji="0" lang="en-GB" sz="2400" b="0" i="0" u="none" strike="noStrike" cap="none" normalizeH="0" baseline="0" smtClean="0">
                          <a:ln>
                            <a:noFill/>
                          </a:ln>
                          <a:solidFill>
                            <a:schemeClr val="tx1"/>
                          </a:solidFill>
                          <a:effectLst/>
                          <a:latin typeface="Arial" charset="0"/>
                        </a:rPr>
                        <a:t>Ergebnis?</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069065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000" y="260648"/>
            <a:ext cx="9001000" cy="6155531"/>
          </a:xfrm>
          <a:prstGeom prst="rect">
            <a:avLst/>
          </a:prstGeom>
        </p:spPr>
        <p:txBody>
          <a:bodyPr wrap="square">
            <a:spAutoFit/>
          </a:bodyPr>
          <a:lstStyle/>
          <a:p>
            <a:pPr>
              <a:spcAft>
                <a:spcPts val="1200"/>
              </a:spcAft>
            </a:pPr>
            <a:r>
              <a:rPr lang="en-GB" sz="1500" b="1" dirty="0">
                <a:solidFill>
                  <a:srgbClr val="000000"/>
                </a:solidFill>
                <a:latin typeface="Tahoma"/>
                <a:ea typeface="Times New Roman"/>
                <a:cs typeface="Times New Roman"/>
              </a:rPr>
              <a:t>Questions to use when observing ‘literacy’ in any subject</a:t>
            </a:r>
            <a:endParaRPr lang="fr-FR" sz="1500" dirty="0">
              <a:solidFill>
                <a:srgbClr val="000000"/>
              </a:solidFill>
              <a:latin typeface="Tahoma"/>
              <a:ea typeface="Times New Roman"/>
              <a:cs typeface="Times New Roman"/>
            </a:endParaRPr>
          </a:p>
          <a:p>
            <a:pPr marL="342900" lvl="0" indent="-342900">
              <a:spcBef>
                <a:spcPts val="600"/>
              </a:spcBef>
              <a:spcAft>
                <a:spcPts val="0"/>
              </a:spcAft>
              <a:buFont typeface="Wingdings"/>
              <a:buChar char=""/>
            </a:pPr>
            <a:r>
              <a:rPr lang="en-GB" sz="1500" dirty="0">
                <a:solidFill>
                  <a:srgbClr val="000000"/>
                </a:solidFill>
                <a:latin typeface="Tahoma"/>
                <a:ea typeface="Times New Roman"/>
                <a:cs typeface="Times New Roman"/>
              </a:rPr>
              <a:t>Are </a:t>
            </a:r>
            <a:r>
              <a:rPr lang="en-GB" sz="1500" b="1" dirty="0">
                <a:solidFill>
                  <a:srgbClr val="000000"/>
                </a:solidFill>
                <a:latin typeface="Tahoma"/>
                <a:ea typeface="Times New Roman"/>
                <a:cs typeface="Times New Roman"/>
              </a:rPr>
              <a:t>key terms and vocabulary clear</a:t>
            </a:r>
            <a:r>
              <a:rPr lang="en-GB" sz="1500" dirty="0">
                <a:solidFill>
                  <a:srgbClr val="000000"/>
                </a:solidFill>
                <a:latin typeface="Tahoma"/>
                <a:ea typeface="Times New Roman"/>
                <a:cs typeface="Times New Roman"/>
              </a:rPr>
              <a:t> and explored with pupils to ensure that they recognise and understand them? Are they </a:t>
            </a:r>
            <a:r>
              <a:rPr lang="en-GB" sz="1500" b="1" dirty="0">
                <a:solidFill>
                  <a:srgbClr val="000000"/>
                </a:solidFill>
                <a:latin typeface="Tahoma"/>
                <a:ea typeface="Times New Roman"/>
                <a:cs typeface="Times New Roman"/>
              </a:rPr>
              <a:t>related to similar words or the root</a:t>
            </a:r>
            <a:r>
              <a:rPr lang="en-GB" sz="1500" dirty="0">
                <a:solidFill>
                  <a:srgbClr val="000000"/>
                </a:solidFill>
                <a:latin typeface="Tahoma"/>
                <a:ea typeface="Times New Roman"/>
                <a:cs typeface="Times New Roman"/>
              </a:rPr>
              <a:t> from which they are derived?</a:t>
            </a:r>
            <a:endParaRPr lang="fr-FR" sz="1500" dirty="0">
              <a:solidFill>
                <a:srgbClr val="000000"/>
              </a:solidFill>
              <a:latin typeface="Tahoma"/>
              <a:ea typeface="Times New Roman"/>
              <a:cs typeface="Times New Roman"/>
            </a:endParaRPr>
          </a:p>
          <a:p>
            <a:pPr marL="342900" lvl="0" indent="-342900">
              <a:spcBef>
                <a:spcPts val="600"/>
              </a:spcBef>
              <a:spcAft>
                <a:spcPts val="0"/>
              </a:spcAft>
              <a:buFont typeface="Wingdings"/>
              <a:buChar char=""/>
            </a:pPr>
            <a:r>
              <a:rPr lang="en-GB" sz="1500" dirty="0">
                <a:solidFill>
                  <a:srgbClr val="000000"/>
                </a:solidFill>
                <a:latin typeface="Tahoma"/>
                <a:ea typeface="Times New Roman"/>
                <a:cs typeface="Times New Roman"/>
              </a:rPr>
              <a:t>Do teachers identify any particular features of key terms and help pupils with </a:t>
            </a:r>
            <a:r>
              <a:rPr lang="en-GB" sz="1500" b="1" dirty="0">
                <a:solidFill>
                  <a:srgbClr val="000000"/>
                </a:solidFill>
                <a:latin typeface="Tahoma"/>
                <a:ea typeface="Times New Roman"/>
                <a:cs typeface="Times New Roman"/>
              </a:rPr>
              <a:t>strategies for remembering how to spell them</a:t>
            </a:r>
            <a:r>
              <a:rPr lang="en-GB" sz="1500" dirty="0">
                <a:solidFill>
                  <a:srgbClr val="000000"/>
                </a:solidFill>
                <a:latin typeface="Tahoma"/>
                <a:ea typeface="Times New Roman"/>
                <a:cs typeface="Times New Roman"/>
              </a:rPr>
              <a:t> or why they might be capitalised (e.g. ‘Parliament’ in history or citizenship)?</a:t>
            </a:r>
            <a:endParaRPr lang="fr-FR" sz="1500" dirty="0">
              <a:solidFill>
                <a:srgbClr val="000000"/>
              </a:solidFill>
              <a:latin typeface="Tahoma"/>
              <a:ea typeface="Times New Roman"/>
              <a:cs typeface="Times New Roman"/>
            </a:endParaRPr>
          </a:p>
          <a:p>
            <a:pPr marL="342900" lvl="0" indent="-342900">
              <a:spcBef>
                <a:spcPts val="600"/>
              </a:spcBef>
              <a:spcAft>
                <a:spcPts val="0"/>
              </a:spcAft>
              <a:buFont typeface="Wingdings"/>
              <a:buChar char=""/>
            </a:pPr>
            <a:r>
              <a:rPr lang="en-GB" sz="1500" dirty="0">
                <a:solidFill>
                  <a:srgbClr val="000000"/>
                </a:solidFill>
                <a:latin typeface="Tahoma"/>
                <a:ea typeface="Times New Roman"/>
                <a:cs typeface="Times New Roman"/>
              </a:rPr>
              <a:t>Do teachers remind pupils of important core skills – for example how to </a:t>
            </a:r>
            <a:r>
              <a:rPr lang="en-GB" sz="1500" b="1" dirty="0">
                <a:solidFill>
                  <a:srgbClr val="000000"/>
                </a:solidFill>
                <a:latin typeface="Tahoma"/>
                <a:ea typeface="Times New Roman"/>
                <a:cs typeface="Times New Roman"/>
              </a:rPr>
              <a:t>skim a text</a:t>
            </a:r>
            <a:r>
              <a:rPr lang="en-GB" sz="1500" dirty="0">
                <a:solidFill>
                  <a:srgbClr val="000000"/>
                </a:solidFill>
                <a:latin typeface="Tahoma"/>
                <a:ea typeface="Times New Roman"/>
                <a:cs typeface="Times New Roman"/>
              </a:rPr>
              <a:t> to extract the main elements of its content quickly or to </a:t>
            </a:r>
            <a:r>
              <a:rPr lang="en-GB" sz="1500" b="1" dirty="0">
                <a:solidFill>
                  <a:srgbClr val="000000"/>
                </a:solidFill>
                <a:latin typeface="Tahoma"/>
                <a:ea typeface="Times New Roman"/>
                <a:cs typeface="Times New Roman"/>
              </a:rPr>
              <a:t>scan a text</a:t>
            </a:r>
            <a:r>
              <a:rPr lang="en-GB" sz="1500" dirty="0">
                <a:solidFill>
                  <a:srgbClr val="000000"/>
                </a:solidFill>
                <a:latin typeface="Tahoma"/>
                <a:ea typeface="Times New Roman"/>
                <a:cs typeface="Times New Roman"/>
              </a:rPr>
              <a:t> for information about a key word or topic?   </a:t>
            </a:r>
            <a:endParaRPr lang="fr-FR" sz="1500" dirty="0">
              <a:solidFill>
                <a:srgbClr val="000000"/>
              </a:solidFill>
              <a:latin typeface="Tahoma"/>
              <a:ea typeface="Times New Roman"/>
              <a:cs typeface="Times New Roman"/>
            </a:endParaRPr>
          </a:p>
          <a:p>
            <a:pPr marL="342900" lvl="0" indent="-342900">
              <a:spcBef>
                <a:spcPts val="600"/>
              </a:spcBef>
              <a:spcAft>
                <a:spcPts val="0"/>
              </a:spcAft>
              <a:buFont typeface="Wingdings"/>
              <a:buChar char=""/>
            </a:pPr>
            <a:r>
              <a:rPr lang="en-GB" sz="1500" dirty="0">
                <a:solidFill>
                  <a:srgbClr val="000000"/>
                </a:solidFill>
                <a:latin typeface="Tahoma"/>
                <a:ea typeface="Times New Roman"/>
                <a:cs typeface="Times New Roman"/>
              </a:rPr>
              <a:t>Do teachers make expectations clear before pupils begin a task – for example on the </a:t>
            </a:r>
            <a:r>
              <a:rPr lang="en-GB" sz="1500" b="1" dirty="0">
                <a:solidFill>
                  <a:srgbClr val="000000"/>
                </a:solidFill>
                <a:latin typeface="Tahoma"/>
                <a:ea typeface="Times New Roman"/>
                <a:cs typeface="Times New Roman"/>
              </a:rPr>
              <a:t>conventions of layout</a:t>
            </a:r>
            <a:r>
              <a:rPr lang="en-GB" sz="1500" dirty="0">
                <a:solidFill>
                  <a:srgbClr val="000000"/>
                </a:solidFill>
                <a:latin typeface="Tahoma"/>
                <a:ea typeface="Times New Roman"/>
                <a:cs typeface="Times New Roman"/>
              </a:rPr>
              <a:t> in a formal letter or on the </a:t>
            </a:r>
            <a:r>
              <a:rPr lang="en-GB" sz="1500" b="1" dirty="0">
                <a:solidFill>
                  <a:srgbClr val="000000"/>
                </a:solidFill>
                <a:latin typeface="Tahoma"/>
                <a:ea typeface="Times New Roman"/>
                <a:cs typeface="Times New Roman"/>
              </a:rPr>
              <a:t>main features</a:t>
            </a:r>
            <a:r>
              <a:rPr lang="en-GB" sz="1500" dirty="0">
                <a:solidFill>
                  <a:srgbClr val="000000"/>
                </a:solidFill>
                <a:latin typeface="Tahoma"/>
                <a:ea typeface="Times New Roman"/>
                <a:cs typeface="Times New Roman"/>
              </a:rPr>
              <a:t> of writing persuasively?</a:t>
            </a:r>
            <a:endParaRPr lang="fr-FR" sz="1500" dirty="0">
              <a:solidFill>
                <a:srgbClr val="000000"/>
              </a:solidFill>
              <a:latin typeface="Tahoma"/>
              <a:ea typeface="Times New Roman"/>
              <a:cs typeface="Times New Roman"/>
            </a:endParaRPr>
          </a:p>
          <a:p>
            <a:pPr marL="342900" lvl="0" indent="-342900">
              <a:spcBef>
                <a:spcPts val="600"/>
              </a:spcBef>
              <a:spcAft>
                <a:spcPts val="0"/>
              </a:spcAft>
              <a:buFont typeface="Wingdings"/>
              <a:buChar char=""/>
            </a:pPr>
            <a:r>
              <a:rPr lang="en-GB" sz="1500" dirty="0">
                <a:solidFill>
                  <a:srgbClr val="000000"/>
                </a:solidFill>
                <a:latin typeface="Tahoma"/>
                <a:ea typeface="Times New Roman"/>
                <a:cs typeface="Times New Roman"/>
              </a:rPr>
              <a:t>Do teachers </a:t>
            </a:r>
            <a:r>
              <a:rPr lang="en-GB" sz="1500" b="1" dirty="0">
                <a:solidFill>
                  <a:srgbClr val="000000"/>
                </a:solidFill>
                <a:latin typeface="Tahoma"/>
                <a:ea typeface="Times New Roman"/>
                <a:cs typeface="Times New Roman"/>
              </a:rPr>
              <a:t>reinforce the importance of accuracy</a:t>
            </a:r>
            <a:r>
              <a:rPr lang="en-GB" sz="1500" dirty="0">
                <a:solidFill>
                  <a:srgbClr val="000000"/>
                </a:solidFill>
                <a:latin typeface="Tahoma"/>
                <a:ea typeface="Times New Roman"/>
                <a:cs typeface="Times New Roman"/>
              </a:rPr>
              <a:t> in spoken or written language – for example, emphasising the need for correct sentence punctuation in one-sentence answers or correcting ‘we was…’ in pupils’ speech?</a:t>
            </a:r>
            <a:endParaRPr lang="fr-FR" sz="1500" dirty="0">
              <a:solidFill>
                <a:srgbClr val="000000"/>
              </a:solidFill>
              <a:latin typeface="Tahoma"/>
              <a:ea typeface="Times New Roman"/>
              <a:cs typeface="Times New Roman"/>
            </a:endParaRPr>
          </a:p>
          <a:p>
            <a:pPr marL="342900" lvl="0" indent="-342900">
              <a:spcBef>
                <a:spcPts val="600"/>
              </a:spcBef>
              <a:spcAft>
                <a:spcPts val="0"/>
              </a:spcAft>
              <a:buFont typeface="Wingdings"/>
              <a:buChar char=""/>
            </a:pPr>
            <a:r>
              <a:rPr lang="en-GB" sz="1500" dirty="0">
                <a:solidFill>
                  <a:srgbClr val="000000"/>
                </a:solidFill>
                <a:latin typeface="Tahoma"/>
                <a:ea typeface="Times New Roman"/>
                <a:cs typeface="Times New Roman"/>
              </a:rPr>
              <a:t>Do teachers identify when it is important to use standard English and when </a:t>
            </a:r>
            <a:r>
              <a:rPr lang="en-GB" sz="1500" b="1" dirty="0">
                <a:solidFill>
                  <a:srgbClr val="000000"/>
                </a:solidFill>
                <a:latin typeface="Tahoma"/>
                <a:ea typeface="Times New Roman"/>
                <a:cs typeface="Times New Roman"/>
              </a:rPr>
              <a:t>other registers</a:t>
            </a:r>
            <a:r>
              <a:rPr lang="en-GB" sz="1500" dirty="0">
                <a:solidFill>
                  <a:srgbClr val="000000"/>
                </a:solidFill>
                <a:latin typeface="Tahoma"/>
                <a:ea typeface="Times New Roman"/>
                <a:cs typeface="Times New Roman"/>
              </a:rPr>
              <a:t> or dialects may be used – for example, in a formal examination answer and when recreating dialogue as part of narrative writing?</a:t>
            </a:r>
            <a:endParaRPr lang="fr-FR" sz="1500" dirty="0">
              <a:solidFill>
                <a:srgbClr val="000000"/>
              </a:solidFill>
              <a:latin typeface="Tahoma"/>
              <a:ea typeface="Times New Roman"/>
              <a:cs typeface="Times New Roman"/>
            </a:endParaRPr>
          </a:p>
          <a:p>
            <a:pPr marL="342900" lvl="0" indent="-342900">
              <a:spcBef>
                <a:spcPts val="600"/>
              </a:spcBef>
              <a:spcAft>
                <a:spcPts val="0"/>
              </a:spcAft>
              <a:buFont typeface="Wingdings"/>
              <a:buChar char=""/>
            </a:pPr>
            <a:r>
              <a:rPr lang="en-GB" sz="1500" dirty="0">
                <a:solidFill>
                  <a:srgbClr val="000000"/>
                </a:solidFill>
                <a:latin typeface="Tahoma"/>
                <a:ea typeface="Times New Roman"/>
                <a:cs typeface="Times New Roman"/>
              </a:rPr>
              <a:t>Do teachers help pupils with key elements of literacy as they support them in lessons? Do they </a:t>
            </a:r>
            <a:r>
              <a:rPr lang="en-GB" sz="1500" b="1" dirty="0">
                <a:solidFill>
                  <a:srgbClr val="000000"/>
                </a:solidFill>
                <a:latin typeface="Tahoma"/>
                <a:ea typeface="Times New Roman"/>
                <a:cs typeface="Times New Roman"/>
              </a:rPr>
              <a:t>point out spelling, grammar or punctuation issues</a:t>
            </a:r>
            <a:r>
              <a:rPr lang="en-GB" sz="1500" dirty="0">
                <a:solidFill>
                  <a:srgbClr val="000000"/>
                </a:solidFill>
                <a:latin typeface="Tahoma"/>
                <a:ea typeface="Times New Roman"/>
                <a:cs typeface="Times New Roman"/>
              </a:rPr>
              <a:t> as they look at work around the class?</a:t>
            </a:r>
            <a:endParaRPr lang="fr-FR" sz="1500" dirty="0">
              <a:solidFill>
                <a:srgbClr val="000000"/>
              </a:solidFill>
              <a:latin typeface="Tahoma"/>
              <a:ea typeface="Times New Roman"/>
              <a:cs typeface="Times New Roman"/>
            </a:endParaRPr>
          </a:p>
          <a:p>
            <a:pPr marL="342900" lvl="0" indent="-342900">
              <a:spcBef>
                <a:spcPts val="600"/>
              </a:spcBef>
              <a:spcAft>
                <a:spcPts val="1200"/>
              </a:spcAft>
              <a:buFont typeface="Wingdings"/>
              <a:buChar char=""/>
            </a:pPr>
            <a:r>
              <a:rPr lang="en-GB" sz="1500" dirty="0">
                <a:solidFill>
                  <a:srgbClr val="000000"/>
                </a:solidFill>
                <a:latin typeface="Tahoma"/>
                <a:ea typeface="Times New Roman"/>
                <a:cs typeface="Times New Roman"/>
              </a:rPr>
              <a:t>Does </a:t>
            </a:r>
            <a:r>
              <a:rPr lang="en-GB" sz="1500" b="1" dirty="0">
                <a:solidFill>
                  <a:srgbClr val="000000"/>
                </a:solidFill>
                <a:latin typeface="Tahoma"/>
                <a:ea typeface="Times New Roman"/>
                <a:cs typeface="Times New Roman"/>
              </a:rPr>
              <a:t>teachers’ marking support key literacy points</a:t>
            </a:r>
            <a:r>
              <a:rPr lang="en-GB" sz="1500" dirty="0">
                <a:solidFill>
                  <a:srgbClr val="000000"/>
                </a:solidFill>
                <a:latin typeface="Tahoma"/>
                <a:ea typeface="Times New Roman"/>
                <a:cs typeface="Times New Roman"/>
              </a:rPr>
              <a:t>? For example, are key subject terms always checked for correct spelling? Is sentence punctuation always </a:t>
            </a:r>
            <a:r>
              <a:rPr lang="en-GB" sz="1500" dirty="0" smtClean="0">
                <a:solidFill>
                  <a:srgbClr val="000000"/>
                </a:solidFill>
                <a:latin typeface="Tahoma"/>
                <a:ea typeface="Times New Roman"/>
                <a:cs typeface="Times New Roman"/>
              </a:rPr>
              <a:t>corrected?</a:t>
            </a:r>
            <a:endParaRPr lang="fr-FR" sz="1500" dirty="0" smtClean="0">
              <a:solidFill>
                <a:srgbClr val="000000"/>
              </a:solidFill>
              <a:latin typeface="Tahoma"/>
              <a:ea typeface="Times New Roman"/>
              <a:cs typeface="Times New Roman"/>
            </a:endParaRPr>
          </a:p>
          <a:p>
            <a:pPr marL="586740" indent="-226695" algn="r">
              <a:spcBef>
                <a:spcPts val="600"/>
              </a:spcBef>
              <a:spcAft>
                <a:spcPts val="0"/>
              </a:spcAft>
            </a:pPr>
            <a:r>
              <a:rPr lang="en-GB" sz="1200" dirty="0" smtClean="0">
                <a:solidFill>
                  <a:srgbClr val="000000"/>
                </a:solidFill>
                <a:latin typeface="Tahoma"/>
                <a:ea typeface="Times New Roman"/>
                <a:cs typeface="Times New Roman"/>
              </a:rPr>
              <a:t>Extracts from the document below (bold added)</a:t>
            </a:r>
            <a:endParaRPr lang="fr-FR" dirty="0" smtClean="0">
              <a:solidFill>
                <a:srgbClr val="000000"/>
              </a:solidFill>
              <a:latin typeface="Tahoma"/>
              <a:ea typeface="Times New Roman"/>
              <a:cs typeface="Times New Roman"/>
            </a:endParaRPr>
          </a:p>
          <a:p>
            <a:pPr marL="586740" indent="-226695" algn="r">
              <a:spcBef>
                <a:spcPts val="600"/>
              </a:spcBef>
              <a:spcAft>
                <a:spcPts val="0"/>
              </a:spcAft>
            </a:pPr>
            <a:r>
              <a:rPr lang="en-GB" sz="1200" dirty="0" smtClean="0">
                <a:solidFill>
                  <a:srgbClr val="000000"/>
                </a:solidFill>
                <a:latin typeface="Tahoma"/>
                <a:ea typeface="Times New Roman"/>
                <a:cs typeface="Times New Roman"/>
              </a:rPr>
              <a:t>Reading</a:t>
            </a:r>
            <a:r>
              <a:rPr lang="en-GB" sz="1200" dirty="0">
                <a:solidFill>
                  <a:srgbClr val="000000"/>
                </a:solidFill>
                <a:latin typeface="Tahoma"/>
                <a:ea typeface="Times New Roman"/>
                <a:cs typeface="Times New Roman"/>
              </a:rPr>
              <a:t>, writing and communication (literacy): distance learning materials for inspection.  October 2011, No. 110125</a:t>
            </a:r>
            <a:endParaRPr lang="fr-FR" dirty="0">
              <a:solidFill>
                <a:srgbClr val="000000"/>
              </a:solidFill>
              <a:effectLst/>
              <a:latin typeface="Tahoma"/>
              <a:ea typeface="Times New Roman"/>
              <a:cs typeface="Times New Roman"/>
            </a:endParaRPr>
          </a:p>
        </p:txBody>
      </p:sp>
    </p:spTree>
    <p:extLst>
      <p:ext uri="{BB962C8B-B14F-4D97-AF65-F5344CB8AC3E}">
        <p14:creationId xmlns:p14="http://schemas.microsoft.com/office/powerpoint/2010/main" val="49938624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Bitte klicken Sie, um das nächste Bild zu lad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125538"/>
            <a:ext cx="2832100" cy="4005262"/>
          </a:xfrm>
          <a:prstGeom prst="rect">
            <a:avLst/>
          </a:prstGeom>
          <a:noFill/>
          <a:extLst>
            <a:ext uri="{909E8E84-426E-40DD-AFC4-6F175D3DCCD1}">
              <a14:hiddenFill xmlns:a14="http://schemas.microsoft.com/office/drawing/2010/main">
                <a:solidFill>
                  <a:srgbClr val="FFFFFF"/>
                </a:solidFill>
              </a14:hiddenFill>
            </a:ext>
          </a:extLst>
        </p:spPr>
      </p:pic>
      <p:pic>
        <p:nvPicPr>
          <p:cNvPr id="18435" name="Mr_Bean_macht_Ferien.wmv">
            <a:hlinkClick r:id="" action="ppaction://media"/>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3419475" y="1125538"/>
            <a:ext cx="5411788" cy="4059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1738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43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8435"/>
                                        </p:tgtEl>
                                      </p:cBhvr>
                                    </p:cmd>
                                  </p:childTnLst>
                                </p:cTn>
                              </p:par>
                            </p:childTnLst>
                          </p:cTn>
                        </p:par>
                      </p:childTnLst>
                    </p:cTn>
                  </p:par>
                </p:childTnLst>
              </p:cTn>
              <p:nextCondLst>
                <p:cond evt="onClick" delay="0">
                  <p:tgtEl>
                    <p:spTgt spid="18435"/>
                  </p:tgtEl>
                </p:cond>
              </p:nextCondLst>
            </p:seq>
            <p:video>
              <p:cMediaNode>
                <p:cTn id="7" fill="hold" display="0">
                  <p:stCondLst>
                    <p:cond delay="indefinite"/>
                  </p:stCondLst>
                  <p:endCondLst>
                    <p:cond evt="onNext" delay="0">
                      <p:tgtEl>
                        <p:sldTgt/>
                      </p:tgtEl>
                    </p:cond>
                    <p:cond evt="onPrev" delay="0">
                      <p:tgtEl>
                        <p:sldTgt/>
                      </p:tgtEl>
                    </p:cond>
                  </p:endCondLst>
                </p:cTn>
                <p:tgtEl>
                  <p:spTgt spid="18435"/>
                </p:tgtEl>
              </p:cMediaNode>
            </p:video>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07950" y="115888"/>
            <a:ext cx="8497888"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b="1"/>
              <a:t>Guessing meaning</a:t>
            </a:r>
          </a:p>
          <a:p>
            <a:pPr>
              <a:spcBef>
                <a:spcPct val="50000"/>
              </a:spcBef>
            </a:pPr>
            <a:r>
              <a:rPr lang="en-GB" sz="2400"/>
              <a:t>When you read the text again working on an oral translation with the person beside you. The passage contains several new words and phrases you should try to guess the meaning of these new words and phrases by their context.</a:t>
            </a:r>
          </a:p>
        </p:txBody>
      </p:sp>
      <p:sp>
        <p:nvSpPr>
          <p:cNvPr id="19459" name="Text Box 3"/>
          <p:cNvSpPr txBox="1">
            <a:spLocks noChangeArrowheads="1"/>
          </p:cNvSpPr>
          <p:nvPr/>
        </p:nvSpPr>
        <p:spPr bwMode="auto">
          <a:xfrm>
            <a:off x="250825" y="2498725"/>
            <a:ext cx="864235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0000CC"/>
                </a:solidFill>
              </a:rPr>
              <a:t>zum Gl</a:t>
            </a:r>
            <a:r>
              <a:rPr lang="en-US" sz="2400">
                <a:solidFill>
                  <a:srgbClr val="0000CC"/>
                </a:solidFill>
                <a:cs typeface="Arial" charset="0"/>
              </a:rPr>
              <a:t>ück:</a:t>
            </a:r>
            <a:br>
              <a:rPr lang="en-US" sz="2400">
                <a:solidFill>
                  <a:srgbClr val="0000CC"/>
                </a:solidFill>
                <a:cs typeface="Arial" charset="0"/>
              </a:rPr>
            </a:br>
            <a:r>
              <a:rPr lang="en-US" sz="2400">
                <a:solidFill>
                  <a:srgbClr val="0000CC"/>
                </a:solidFill>
                <a:cs typeface="Arial" charset="0"/>
              </a:rPr>
              <a:t>urlaubsreif:</a:t>
            </a:r>
            <a:br>
              <a:rPr lang="en-US" sz="2400">
                <a:solidFill>
                  <a:srgbClr val="0000CC"/>
                </a:solidFill>
                <a:cs typeface="Arial" charset="0"/>
              </a:rPr>
            </a:br>
            <a:r>
              <a:rPr lang="en-US" sz="2400">
                <a:solidFill>
                  <a:srgbClr val="0000CC"/>
                </a:solidFill>
                <a:cs typeface="Arial" charset="0"/>
              </a:rPr>
              <a:t>der Tölpel:</a:t>
            </a:r>
            <a:br>
              <a:rPr lang="en-US" sz="2400">
                <a:solidFill>
                  <a:srgbClr val="0000CC"/>
                </a:solidFill>
                <a:cs typeface="Arial" charset="0"/>
              </a:rPr>
            </a:br>
            <a:r>
              <a:rPr lang="en-US" sz="2400">
                <a:solidFill>
                  <a:srgbClr val="0000CC"/>
                </a:solidFill>
                <a:cs typeface="Arial" charset="0"/>
              </a:rPr>
              <a:t>verursachen:</a:t>
            </a:r>
            <a:br>
              <a:rPr lang="en-US" sz="2400">
                <a:solidFill>
                  <a:srgbClr val="0000CC"/>
                </a:solidFill>
                <a:cs typeface="Arial" charset="0"/>
              </a:rPr>
            </a:br>
            <a:r>
              <a:rPr lang="en-US" sz="2400">
                <a:solidFill>
                  <a:srgbClr val="0000CC"/>
                </a:solidFill>
                <a:cs typeface="Arial" charset="0"/>
              </a:rPr>
              <a:t>eine Spur der Verwüstung:</a:t>
            </a:r>
            <a:br>
              <a:rPr lang="en-US" sz="2400">
                <a:solidFill>
                  <a:srgbClr val="0000CC"/>
                </a:solidFill>
                <a:cs typeface="Arial" charset="0"/>
              </a:rPr>
            </a:br>
            <a:r>
              <a:rPr lang="en-US" sz="2400">
                <a:solidFill>
                  <a:srgbClr val="0000CC"/>
                </a:solidFill>
                <a:cs typeface="Arial" charset="0"/>
              </a:rPr>
              <a:t>es schaffen:</a:t>
            </a:r>
            <a:br>
              <a:rPr lang="en-US" sz="2400">
                <a:solidFill>
                  <a:srgbClr val="0000CC"/>
                </a:solidFill>
                <a:cs typeface="Arial" charset="0"/>
              </a:rPr>
            </a:br>
            <a:r>
              <a:rPr lang="en-US" sz="2400">
                <a:solidFill>
                  <a:srgbClr val="0000CC"/>
                </a:solidFill>
                <a:cs typeface="Arial" charset="0"/>
              </a:rPr>
              <a:t>sein Unwesen treiben:</a:t>
            </a:r>
            <a:br>
              <a:rPr lang="en-US" sz="2400">
                <a:solidFill>
                  <a:srgbClr val="0000CC"/>
                </a:solidFill>
                <a:cs typeface="Arial" charset="0"/>
              </a:rPr>
            </a:br>
            <a:r>
              <a:rPr lang="en-US" sz="2400">
                <a:solidFill>
                  <a:srgbClr val="0000CC"/>
                </a:solidFill>
                <a:cs typeface="Arial" charset="0"/>
              </a:rPr>
              <a:t>gleichzeitig:</a:t>
            </a:r>
            <a:br>
              <a:rPr lang="en-US" sz="2400">
                <a:solidFill>
                  <a:srgbClr val="0000CC"/>
                </a:solidFill>
                <a:cs typeface="Arial" charset="0"/>
              </a:rPr>
            </a:br>
            <a:r>
              <a:rPr lang="en-US" sz="2400">
                <a:solidFill>
                  <a:srgbClr val="0000CC"/>
                </a:solidFill>
                <a:cs typeface="Arial" charset="0"/>
              </a:rPr>
              <a:t>verloren:</a:t>
            </a:r>
          </a:p>
        </p:txBody>
      </p:sp>
      <p:sp>
        <p:nvSpPr>
          <p:cNvPr id="19460" name="Text Box 4"/>
          <p:cNvSpPr txBox="1">
            <a:spLocks noChangeArrowheads="1"/>
          </p:cNvSpPr>
          <p:nvPr/>
        </p:nvSpPr>
        <p:spPr bwMode="auto">
          <a:xfrm>
            <a:off x="250825" y="6092825"/>
            <a:ext cx="6697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t>You have 7 minutes!</a:t>
            </a:r>
          </a:p>
        </p:txBody>
      </p:sp>
    </p:spTree>
    <p:extLst>
      <p:ext uri="{BB962C8B-B14F-4D97-AF65-F5344CB8AC3E}">
        <p14:creationId xmlns:p14="http://schemas.microsoft.com/office/powerpoint/2010/main" val="6249661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Bitte klicken Sie, um das nächste Bild zu la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849813" cy="6858000"/>
          </a:xfrm>
          <a:prstGeom prst="rect">
            <a:avLst/>
          </a:prstGeom>
          <a:noFill/>
          <a:extLst>
            <a:ext uri="{909E8E84-426E-40DD-AFC4-6F175D3DCCD1}">
              <a14:hiddenFill xmlns:a14="http://schemas.microsoft.com/office/drawing/2010/main">
                <a:solidFill>
                  <a:srgbClr val="FFFFFF"/>
                </a:solidFill>
              </a14:hiddenFill>
            </a:ext>
          </a:extLst>
        </p:spPr>
      </p:pic>
      <p:sp>
        <p:nvSpPr>
          <p:cNvPr id="20483" name="Text Box 3"/>
          <p:cNvSpPr txBox="1">
            <a:spLocks noChangeArrowheads="1"/>
          </p:cNvSpPr>
          <p:nvPr/>
        </p:nvSpPr>
        <p:spPr bwMode="auto">
          <a:xfrm>
            <a:off x="4787900" y="0"/>
            <a:ext cx="4465638" cy="645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200"/>
              <a:t>Mr. Bean mag den Regen in England nicht so gern. </a:t>
            </a:r>
            <a:r>
              <a:rPr lang="en-GB" sz="2200">
                <a:solidFill>
                  <a:srgbClr val="0000CC"/>
                </a:solidFill>
              </a:rPr>
              <a:t>Zum Gl</a:t>
            </a:r>
            <a:r>
              <a:rPr lang="en-US" sz="2200">
                <a:solidFill>
                  <a:srgbClr val="0000CC"/>
                </a:solidFill>
                <a:cs typeface="Arial" charset="0"/>
              </a:rPr>
              <a:t>ü</a:t>
            </a:r>
            <a:r>
              <a:rPr lang="en-GB" sz="2200">
                <a:solidFill>
                  <a:srgbClr val="0000CC"/>
                </a:solidFill>
              </a:rPr>
              <a:t>ck</a:t>
            </a:r>
            <a:r>
              <a:rPr lang="en-GB" sz="2200"/>
              <a:t> gewinnt er im Lotto: eine Woche Urlaub an der Côte d'Azur. </a:t>
            </a:r>
            <a:r>
              <a:rPr lang="en-GB" sz="2200">
                <a:solidFill>
                  <a:srgbClr val="0000CC"/>
                </a:solidFill>
              </a:rPr>
              <a:t>Urlaubsreif</a:t>
            </a:r>
            <a:r>
              <a:rPr lang="en-GB" sz="2200"/>
              <a:t> und mit seiner neuen Videokamera f</a:t>
            </a:r>
            <a:r>
              <a:rPr lang="en-US" sz="2200">
                <a:cs typeface="Arial" charset="0"/>
              </a:rPr>
              <a:t>ährt </a:t>
            </a:r>
            <a:r>
              <a:rPr lang="en-US" sz="2200">
                <a:solidFill>
                  <a:srgbClr val="0000CC"/>
                </a:solidFill>
                <a:cs typeface="Arial" charset="0"/>
              </a:rPr>
              <a:t>der Tölpel</a:t>
            </a:r>
            <a:r>
              <a:rPr lang="en-US" sz="2200">
                <a:cs typeface="Arial" charset="0"/>
              </a:rPr>
              <a:t> </a:t>
            </a:r>
            <a:r>
              <a:rPr lang="en-GB" sz="2200"/>
              <a:t>ins Ausland.</a:t>
            </a:r>
            <a:br>
              <a:rPr lang="en-GB" sz="2200"/>
            </a:br>
            <a:r>
              <a:rPr lang="en-GB" sz="2200"/>
              <a:t>Dabei </a:t>
            </a:r>
            <a:r>
              <a:rPr lang="en-GB" sz="2200">
                <a:solidFill>
                  <a:srgbClr val="0000CC"/>
                </a:solidFill>
              </a:rPr>
              <a:t>verursacht</a:t>
            </a:r>
            <a:r>
              <a:rPr lang="en-GB" sz="2200"/>
              <a:t> er </a:t>
            </a:r>
            <a:r>
              <a:rPr lang="en-GB" sz="2200">
                <a:solidFill>
                  <a:srgbClr val="0000CC"/>
                </a:solidFill>
              </a:rPr>
              <a:t>eine Spur </a:t>
            </a:r>
            <a:br>
              <a:rPr lang="en-GB" sz="2200">
                <a:solidFill>
                  <a:srgbClr val="0000CC"/>
                </a:solidFill>
              </a:rPr>
            </a:br>
            <a:r>
              <a:rPr lang="en-GB" sz="2200">
                <a:solidFill>
                  <a:srgbClr val="0000CC"/>
                </a:solidFill>
              </a:rPr>
              <a:t>der Verwüstung</a:t>
            </a:r>
            <a:r>
              <a:rPr lang="en-GB" sz="2200"/>
              <a:t> in Südfrankreich. Irgendwie </a:t>
            </a:r>
            <a:r>
              <a:rPr lang="en-GB" sz="2200">
                <a:solidFill>
                  <a:srgbClr val="0000CC"/>
                </a:solidFill>
              </a:rPr>
              <a:t>schafft</a:t>
            </a:r>
            <a:r>
              <a:rPr lang="en-GB" sz="2200"/>
              <a:t> er </a:t>
            </a:r>
            <a:r>
              <a:rPr lang="en-GB" sz="2200">
                <a:solidFill>
                  <a:srgbClr val="0000CC"/>
                </a:solidFill>
              </a:rPr>
              <a:t>es</a:t>
            </a:r>
            <a:r>
              <a:rPr lang="en-GB" sz="2200"/>
              <a:t> sogar in den Wettbewerb der Filmfestspiele von Cannes und </a:t>
            </a:r>
            <a:r>
              <a:rPr lang="en-GB" sz="2200">
                <a:solidFill>
                  <a:srgbClr val="0000CC"/>
                </a:solidFill>
              </a:rPr>
              <a:t>treibt</a:t>
            </a:r>
            <a:r>
              <a:rPr lang="en-GB" sz="2200"/>
              <a:t> auf dem roten Teppich </a:t>
            </a:r>
            <a:r>
              <a:rPr lang="en-GB" sz="2200">
                <a:solidFill>
                  <a:srgbClr val="0000CC"/>
                </a:solidFill>
              </a:rPr>
              <a:t>sein Unwesen</a:t>
            </a:r>
            <a:r>
              <a:rPr lang="en-GB" sz="2200"/>
              <a:t>. </a:t>
            </a:r>
            <a:r>
              <a:rPr lang="en-GB" sz="2200">
                <a:solidFill>
                  <a:srgbClr val="0000CC"/>
                </a:solidFill>
              </a:rPr>
              <a:t>Gleichzeitig</a:t>
            </a:r>
            <a:r>
              <a:rPr lang="en-GB" sz="2200"/>
              <a:t> gibt es ein Missverständniss und man h</a:t>
            </a:r>
            <a:r>
              <a:rPr lang="en-US" sz="2200">
                <a:cs typeface="Arial" charset="0"/>
              </a:rPr>
              <a:t>ält</a:t>
            </a:r>
            <a:r>
              <a:rPr lang="en-GB" sz="2200"/>
              <a:t> ihn für einen Kidnapper, denn der kleine Stefan ist immer an seiner Seite, seit er seinen Vater am Bahnhof </a:t>
            </a:r>
            <a:r>
              <a:rPr lang="en-GB" sz="2200">
                <a:solidFill>
                  <a:srgbClr val="0000CC"/>
                </a:solidFill>
              </a:rPr>
              <a:t>verloren</a:t>
            </a:r>
            <a:r>
              <a:rPr lang="en-GB" sz="2200"/>
              <a:t> hat.</a:t>
            </a:r>
          </a:p>
        </p:txBody>
      </p:sp>
    </p:spTree>
    <p:extLst>
      <p:ext uri="{BB962C8B-B14F-4D97-AF65-F5344CB8AC3E}">
        <p14:creationId xmlns:p14="http://schemas.microsoft.com/office/powerpoint/2010/main" val="3070567086"/>
      </p:ext>
    </p:extLst>
  </p:cSld>
  <p:clrMapOvr>
    <a:masterClrMapping/>
  </p:clrMapOvr>
  <p:transition advClick="0" advTm="420000">
    <p:newsflash/>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50825" y="1268413"/>
            <a:ext cx="864235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0000CC"/>
                </a:solidFill>
              </a:rPr>
              <a:t>zum Gl</a:t>
            </a:r>
            <a:r>
              <a:rPr lang="en-US" sz="2400">
                <a:solidFill>
                  <a:srgbClr val="0000CC"/>
                </a:solidFill>
                <a:cs typeface="Arial" charset="0"/>
              </a:rPr>
              <a:t>ück:</a:t>
            </a:r>
            <a:br>
              <a:rPr lang="en-US" sz="2400">
                <a:solidFill>
                  <a:srgbClr val="0000CC"/>
                </a:solidFill>
                <a:cs typeface="Arial" charset="0"/>
              </a:rPr>
            </a:br>
            <a:r>
              <a:rPr lang="en-US" sz="2400">
                <a:solidFill>
                  <a:srgbClr val="0000CC"/>
                </a:solidFill>
                <a:cs typeface="Arial" charset="0"/>
              </a:rPr>
              <a:t>urlaubsreif:</a:t>
            </a:r>
            <a:br>
              <a:rPr lang="en-US" sz="2400">
                <a:solidFill>
                  <a:srgbClr val="0000CC"/>
                </a:solidFill>
                <a:cs typeface="Arial" charset="0"/>
              </a:rPr>
            </a:br>
            <a:r>
              <a:rPr lang="en-US" sz="2400">
                <a:solidFill>
                  <a:srgbClr val="0000CC"/>
                </a:solidFill>
                <a:cs typeface="Arial" charset="0"/>
              </a:rPr>
              <a:t>der Tölpel:</a:t>
            </a:r>
            <a:br>
              <a:rPr lang="en-US" sz="2400">
                <a:solidFill>
                  <a:srgbClr val="0000CC"/>
                </a:solidFill>
                <a:cs typeface="Arial" charset="0"/>
              </a:rPr>
            </a:br>
            <a:r>
              <a:rPr lang="en-US" sz="2400">
                <a:solidFill>
                  <a:srgbClr val="0000CC"/>
                </a:solidFill>
                <a:cs typeface="Arial" charset="0"/>
              </a:rPr>
              <a:t>verursachen:</a:t>
            </a:r>
            <a:br>
              <a:rPr lang="en-US" sz="2400">
                <a:solidFill>
                  <a:srgbClr val="0000CC"/>
                </a:solidFill>
                <a:cs typeface="Arial" charset="0"/>
              </a:rPr>
            </a:br>
            <a:r>
              <a:rPr lang="en-US" sz="2400">
                <a:solidFill>
                  <a:srgbClr val="0000CC"/>
                </a:solidFill>
                <a:cs typeface="Arial" charset="0"/>
              </a:rPr>
              <a:t>eine Spur der Verwüstung:</a:t>
            </a:r>
            <a:br>
              <a:rPr lang="en-US" sz="2400">
                <a:solidFill>
                  <a:srgbClr val="0000CC"/>
                </a:solidFill>
                <a:cs typeface="Arial" charset="0"/>
              </a:rPr>
            </a:br>
            <a:r>
              <a:rPr lang="en-US" sz="2400">
                <a:solidFill>
                  <a:srgbClr val="0000CC"/>
                </a:solidFill>
                <a:cs typeface="Arial" charset="0"/>
              </a:rPr>
              <a:t>es schaffen:</a:t>
            </a:r>
            <a:br>
              <a:rPr lang="en-US" sz="2400">
                <a:solidFill>
                  <a:srgbClr val="0000CC"/>
                </a:solidFill>
                <a:cs typeface="Arial" charset="0"/>
              </a:rPr>
            </a:br>
            <a:r>
              <a:rPr lang="en-US" sz="2400">
                <a:solidFill>
                  <a:srgbClr val="0000CC"/>
                </a:solidFill>
                <a:cs typeface="Arial" charset="0"/>
              </a:rPr>
              <a:t>sein Unwesen treiben:</a:t>
            </a:r>
            <a:br>
              <a:rPr lang="en-US" sz="2400">
                <a:solidFill>
                  <a:srgbClr val="0000CC"/>
                </a:solidFill>
                <a:cs typeface="Arial" charset="0"/>
              </a:rPr>
            </a:br>
            <a:r>
              <a:rPr lang="en-US" sz="2400">
                <a:solidFill>
                  <a:srgbClr val="0000CC"/>
                </a:solidFill>
                <a:cs typeface="Arial" charset="0"/>
              </a:rPr>
              <a:t>gleichzeitig:</a:t>
            </a:r>
            <a:br>
              <a:rPr lang="en-US" sz="2400">
                <a:solidFill>
                  <a:srgbClr val="0000CC"/>
                </a:solidFill>
                <a:cs typeface="Arial" charset="0"/>
              </a:rPr>
            </a:br>
            <a:r>
              <a:rPr lang="en-US" sz="2400">
                <a:solidFill>
                  <a:srgbClr val="0000CC"/>
                </a:solidFill>
                <a:cs typeface="Arial" charset="0"/>
              </a:rPr>
              <a:t>verloren:</a:t>
            </a:r>
          </a:p>
        </p:txBody>
      </p:sp>
    </p:spTree>
    <p:extLst>
      <p:ext uri="{BB962C8B-B14F-4D97-AF65-F5344CB8AC3E}">
        <p14:creationId xmlns:p14="http://schemas.microsoft.com/office/powerpoint/2010/main" val="394477427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07950" y="115888"/>
            <a:ext cx="8642350" cy="441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b="1"/>
              <a:t>Summarizing</a:t>
            </a:r>
          </a:p>
          <a:p>
            <a:pPr>
              <a:spcBef>
                <a:spcPct val="50000"/>
              </a:spcBef>
            </a:pPr>
            <a:r>
              <a:rPr lang="en-GB" sz="2400" b="1"/>
              <a:t>Summarizing</a:t>
            </a:r>
            <a:r>
              <a:rPr lang="en-GB" sz="2400"/>
              <a:t> is an example of integrating skills. You read a text and identify the main points, then use those main points to write a summary (a much shorter version of the text) containing only the essential information.</a:t>
            </a:r>
            <a:br>
              <a:rPr lang="en-GB" sz="2400"/>
            </a:br>
            <a:r>
              <a:rPr lang="en-GB" sz="2400"/>
              <a:t/>
            </a:r>
            <a:br>
              <a:rPr lang="en-GB" sz="2400"/>
            </a:br>
            <a:r>
              <a:rPr lang="en-GB" sz="2400"/>
              <a:t>Now that you have watched the trailer and read this text of about 90 words please summarize the information in no more than 40 words.</a:t>
            </a:r>
            <a:br>
              <a:rPr lang="en-GB" sz="2400"/>
            </a:br>
            <a:r>
              <a:rPr lang="en-GB" sz="2400"/>
              <a:t/>
            </a:r>
            <a:br>
              <a:rPr lang="en-GB" sz="2400"/>
            </a:br>
            <a:endParaRPr lang="en-GB" sz="2400"/>
          </a:p>
        </p:txBody>
      </p:sp>
      <p:sp>
        <p:nvSpPr>
          <p:cNvPr id="22531" name="Text Box 3"/>
          <p:cNvSpPr txBox="1">
            <a:spLocks noChangeArrowheads="1"/>
          </p:cNvSpPr>
          <p:nvPr/>
        </p:nvSpPr>
        <p:spPr bwMode="auto">
          <a:xfrm>
            <a:off x="250825" y="6092825"/>
            <a:ext cx="6697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t>You have 5 minutes!</a:t>
            </a:r>
          </a:p>
        </p:txBody>
      </p:sp>
    </p:spTree>
    <p:extLst>
      <p:ext uri="{BB962C8B-B14F-4D97-AF65-F5344CB8AC3E}">
        <p14:creationId xmlns:p14="http://schemas.microsoft.com/office/powerpoint/2010/main" val="316434929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Bitte klicken Sie, um das nächste Bild zu la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0"/>
            <a:ext cx="4849812" cy="6858000"/>
          </a:xfrm>
          <a:prstGeom prst="rect">
            <a:avLst/>
          </a:prstGeom>
          <a:noFill/>
          <a:extLst>
            <a:ext uri="{909E8E84-426E-40DD-AFC4-6F175D3DCCD1}">
              <a14:hiddenFill xmlns:a14="http://schemas.microsoft.com/office/drawing/2010/main">
                <a:solidFill>
                  <a:srgbClr val="FFFFFF"/>
                </a:solidFill>
              </a14:hiddenFill>
            </a:ext>
          </a:extLst>
        </p:spPr>
      </p:pic>
      <p:sp>
        <p:nvSpPr>
          <p:cNvPr id="23555" name="Text Box 3"/>
          <p:cNvSpPr txBox="1">
            <a:spLocks noChangeArrowheads="1"/>
          </p:cNvSpPr>
          <p:nvPr/>
        </p:nvSpPr>
        <p:spPr bwMode="auto">
          <a:xfrm>
            <a:off x="107950" y="141288"/>
            <a:ext cx="4465638" cy="645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200"/>
              <a:t>Mr. Bean mag den Regen in England nicht so gern. </a:t>
            </a:r>
            <a:r>
              <a:rPr lang="en-GB" sz="2200">
                <a:solidFill>
                  <a:srgbClr val="0000CC"/>
                </a:solidFill>
              </a:rPr>
              <a:t>Zum Gl</a:t>
            </a:r>
            <a:r>
              <a:rPr lang="en-US" sz="2200">
                <a:solidFill>
                  <a:srgbClr val="0000CC"/>
                </a:solidFill>
                <a:cs typeface="Arial" charset="0"/>
              </a:rPr>
              <a:t>ü</a:t>
            </a:r>
            <a:r>
              <a:rPr lang="en-GB" sz="2200">
                <a:solidFill>
                  <a:srgbClr val="0000CC"/>
                </a:solidFill>
              </a:rPr>
              <a:t>ck</a:t>
            </a:r>
            <a:r>
              <a:rPr lang="en-GB" sz="2200"/>
              <a:t> gewinnt er im Lotto: eine Woche Urlaub an der Côte d'Azur. </a:t>
            </a:r>
            <a:r>
              <a:rPr lang="en-GB" sz="2200">
                <a:solidFill>
                  <a:srgbClr val="0000CC"/>
                </a:solidFill>
              </a:rPr>
              <a:t>Urlaubsreif</a:t>
            </a:r>
            <a:r>
              <a:rPr lang="en-GB" sz="2200"/>
              <a:t> und mit seiner neuen Videokamera f</a:t>
            </a:r>
            <a:r>
              <a:rPr lang="en-US" sz="2200">
                <a:cs typeface="Arial" charset="0"/>
              </a:rPr>
              <a:t>ährt </a:t>
            </a:r>
            <a:r>
              <a:rPr lang="en-US" sz="2200">
                <a:solidFill>
                  <a:srgbClr val="0000CC"/>
                </a:solidFill>
                <a:cs typeface="Arial" charset="0"/>
              </a:rPr>
              <a:t>der Tölpel</a:t>
            </a:r>
            <a:r>
              <a:rPr lang="en-US" sz="2200">
                <a:cs typeface="Arial" charset="0"/>
              </a:rPr>
              <a:t> </a:t>
            </a:r>
            <a:r>
              <a:rPr lang="en-GB" sz="2200"/>
              <a:t>ins Ausland.</a:t>
            </a:r>
            <a:br>
              <a:rPr lang="en-GB" sz="2200"/>
            </a:br>
            <a:r>
              <a:rPr lang="en-GB" sz="2200"/>
              <a:t>Dabei </a:t>
            </a:r>
            <a:r>
              <a:rPr lang="en-GB" sz="2200">
                <a:solidFill>
                  <a:srgbClr val="0000CC"/>
                </a:solidFill>
              </a:rPr>
              <a:t>verursacht</a:t>
            </a:r>
            <a:r>
              <a:rPr lang="en-GB" sz="2200"/>
              <a:t> er </a:t>
            </a:r>
            <a:r>
              <a:rPr lang="en-GB" sz="2200">
                <a:solidFill>
                  <a:srgbClr val="0000CC"/>
                </a:solidFill>
              </a:rPr>
              <a:t>eine Spur </a:t>
            </a:r>
            <a:br>
              <a:rPr lang="en-GB" sz="2200">
                <a:solidFill>
                  <a:srgbClr val="0000CC"/>
                </a:solidFill>
              </a:rPr>
            </a:br>
            <a:r>
              <a:rPr lang="en-GB" sz="2200">
                <a:solidFill>
                  <a:srgbClr val="0000CC"/>
                </a:solidFill>
              </a:rPr>
              <a:t>der Verwüstung</a:t>
            </a:r>
            <a:r>
              <a:rPr lang="en-GB" sz="2200"/>
              <a:t> in Südfrankreich. Irgendwie </a:t>
            </a:r>
            <a:r>
              <a:rPr lang="en-GB" sz="2200">
                <a:solidFill>
                  <a:srgbClr val="0000CC"/>
                </a:solidFill>
              </a:rPr>
              <a:t>schafft</a:t>
            </a:r>
            <a:r>
              <a:rPr lang="en-GB" sz="2200"/>
              <a:t> er </a:t>
            </a:r>
            <a:r>
              <a:rPr lang="en-GB" sz="2200">
                <a:solidFill>
                  <a:srgbClr val="0000CC"/>
                </a:solidFill>
              </a:rPr>
              <a:t>es</a:t>
            </a:r>
            <a:r>
              <a:rPr lang="en-GB" sz="2200"/>
              <a:t> sogar in den Wettbewerb der Filmfestspiele von Cannes und </a:t>
            </a:r>
            <a:r>
              <a:rPr lang="en-GB" sz="2200">
                <a:solidFill>
                  <a:srgbClr val="0000CC"/>
                </a:solidFill>
              </a:rPr>
              <a:t>treibt</a:t>
            </a:r>
            <a:r>
              <a:rPr lang="en-GB" sz="2200"/>
              <a:t> auf dem roten Teppich </a:t>
            </a:r>
            <a:r>
              <a:rPr lang="en-GB" sz="2200">
                <a:solidFill>
                  <a:srgbClr val="0000CC"/>
                </a:solidFill>
              </a:rPr>
              <a:t>sein Unwesen</a:t>
            </a:r>
            <a:r>
              <a:rPr lang="en-GB" sz="2200"/>
              <a:t>. </a:t>
            </a:r>
            <a:r>
              <a:rPr lang="en-GB" sz="2200">
                <a:solidFill>
                  <a:srgbClr val="0000CC"/>
                </a:solidFill>
              </a:rPr>
              <a:t>Gleichzeitig</a:t>
            </a:r>
            <a:r>
              <a:rPr lang="en-GB" sz="2200"/>
              <a:t> gibt es ein Missverständniss und man h</a:t>
            </a:r>
            <a:r>
              <a:rPr lang="en-US" sz="2200">
                <a:cs typeface="Arial" charset="0"/>
              </a:rPr>
              <a:t>ält</a:t>
            </a:r>
            <a:r>
              <a:rPr lang="en-GB" sz="2200"/>
              <a:t> ihn für einen Kidnapper, denn der kleine Stefan ist immer an seiner Seite, seit er seinen Vater am Bahnhof </a:t>
            </a:r>
            <a:r>
              <a:rPr lang="en-GB" sz="2200">
                <a:solidFill>
                  <a:srgbClr val="0000CC"/>
                </a:solidFill>
              </a:rPr>
              <a:t>verloren</a:t>
            </a:r>
            <a:r>
              <a:rPr lang="en-GB" sz="2200"/>
              <a:t> hat.</a:t>
            </a:r>
          </a:p>
        </p:txBody>
      </p:sp>
    </p:spTree>
    <p:extLst>
      <p:ext uri="{BB962C8B-B14F-4D97-AF65-F5344CB8AC3E}">
        <p14:creationId xmlns:p14="http://schemas.microsoft.com/office/powerpoint/2010/main" val="1714901409"/>
      </p:ext>
    </p:extLst>
  </p:cSld>
  <p:clrMapOvr>
    <a:masterClrMapping/>
  </p:clrMapOvr>
  <p:transition advClick="0" advTm="30000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C00000"/>
            </a:solidFill>
          </a:ln>
        </p:spPr>
        <p:txBody>
          <a:bodyPr/>
          <a:lstStyle/>
          <a:p>
            <a:r>
              <a:rPr lang="en-GB" b="1" dirty="0" smtClean="0">
                <a:latin typeface="Segoe Print" pitchFamily="2" charset="0"/>
              </a:rPr>
              <a:t>Key areas of overlap</a:t>
            </a:r>
            <a:endParaRPr lang="fr-FR" b="1" dirty="0">
              <a:latin typeface="Segoe Print" pitchFamily="2" charset="0"/>
            </a:endParaRPr>
          </a:p>
        </p:txBody>
      </p:sp>
      <p:sp>
        <p:nvSpPr>
          <p:cNvPr id="3" name="Content Placeholder 2"/>
          <p:cNvSpPr>
            <a:spLocks noGrp="1"/>
          </p:cNvSpPr>
          <p:nvPr>
            <p:ph idx="1"/>
          </p:nvPr>
        </p:nvSpPr>
        <p:spPr/>
        <p:txBody>
          <a:bodyPr>
            <a:normAutofit lnSpcReduction="10000"/>
          </a:bodyPr>
          <a:lstStyle/>
          <a:p>
            <a:r>
              <a:rPr lang="en-GB" dirty="0" smtClean="0"/>
              <a:t>Making links (within and across languages)</a:t>
            </a:r>
          </a:p>
          <a:p>
            <a:r>
              <a:rPr lang="en-GB" dirty="0" smtClean="0"/>
              <a:t>Strategies for accurate spelling, memorising and retention of new vocabulary</a:t>
            </a:r>
          </a:p>
          <a:p>
            <a:r>
              <a:rPr lang="en-GB" dirty="0" smtClean="0"/>
              <a:t>Key reading skills – skimming, scanning etc.</a:t>
            </a:r>
          </a:p>
          <a:p>
            <a:r>
              <a:rPr lang="en-GB" dirty="0" smtClean="0"/>
              <a:t>Research and reference skills - focus on written accuracy and the importance of checking</a:t>
            </a:r>
          </a:p>
          <a:p>
            <a:r>
              <a:rPr lang="en-GB" dirty="0" smtClean="0"/>
              <a:t>Marking for accuracy and for quality of language</a:t>
            </a:r>
            <a:endParaRPr lang="fr-FR" dirty="0"/>
          </a:p>
        </p:txBody>
      </p:sp>
    </p:spTree>
    <p:extLst>
      <p:ext uri="{BB962C8B-B14F-4D97-AF65-F5344CB8AC3E}">
        <p14:creationId xmlns:p14="http://schemas.microsoft.com/office/powerpoint/2010/main" val="226816271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latin typeface="Segoe Print" pitchFamily="2" charset="0"/>
              </a:rPr>
              <a:t>Every teacher is a teacher of…</a:t>
            </a:r>
            <a:endParaRPr lang="fr-FR" b="1" dirty="0">
              <a:latin typeface="Segoe Print" pitchFamily="2" charset="0"/>
            </a:endParaRPr>
          </a:p>
        </p:txBody>
      </p:sp>
      <p:sp>
        <p:nvSpPr>
          <p:cNvPr id="4" name="Rectangle 3"/>
          <p:cNvSpPr/>
          <p:nvPr/>
        </p:nvSpPr>
        <p:spPr>
          <a:xfrm>
            <a:off x="327100" y="1988840"/>
            <a:ext cx="8816900" cy="2031325"/>
          </a:xfrm>
          <a:prstGeom prst="rect">
            <a:avLst/>
          </a:prstGeom>
        </p:spPr>
        <p:txBody>
          <a:bodyPr wrap="square">
            <a:spAutoFit/>
          </a:bodyPr>
          <a:lstStyle/>
          <a:p>
            <a:r>
              <a:rPr lang="en-GB" sz="5400" dirty="0"/>
              <a:t>"</a:t>
            </a:r>
            <a:r>
              <a:rPr lang="en-GB" sz="5400" dirty="0" smtClean="0"/>
              <a:t>Every^ </a:t>
            </a:r>
            <a:r>
              <a:rPr lang="en-GB" sz="5400" dirty="0"/>
              <a:t>teacher is a teacher </a:t>
            </a:r>
            <a:r>
              <a:rPr lang="en-GB" sz="5400" dirty="0" smtClean="0"/>
              <a:t>of ……………………………………………..”</a:t>
            </a:r>
            <a:r>
              <a:rPr lang="en-GB" dirty="0"/>
              <a:t/>
            </a:r>
            <a:br>
              <a:rPr lang="en-GB" dirty="0"/>
            </a:br>
            <a:endParaRPr lang="fr-FR" dirty="0"/>
          </a:p>
        </p:txBody>
      </p:sp>
      <p:sp>
        <p:nvSpPr>
          <p:cNvPr id="3" name="TextBox 2"/>
          <p:cNvSpPr txBox="1"/>
          <p:nvPr/>
        </p:nvSpPr>
        <p:spPr>
          <a:xfrm>
            <a:off x="1043608" y="1556792"/>
            <a:ext cx="3495960" cy="707886"/>
          </a:xfrm>
          <a:prstGeom prst="rect">
            <a:avLst/>
          </a:prstGeom>
          <a:noFill/>
        </p:spPr>
        <p:txBody>
          <a:bodyPr wrap="square" rtlCol="0">
            <a:spAutoFit/>
          </a:bodyPr>
          <a:lstStyle/>
          <a:p>
            <a:pPr algn="ctr"/>
            <a:r>
              <a:rPr lang="en-GB" sz="4000" b="1" dirty="0" smtClean="0"/>
              <a:t>languages</a:t>
            </a:r>
            <a:endParaRPr lang="fr-FR" sz="4000" b="1" dirty="0"/>
          </a:p>
        </p:txBody>
      </p:sp>
      <p:sp>
        <p:nvSpPr>
          <p:cNvPr id="10" name="Rectangle 9"/>
          <p:cNvSpPr/>
          <p:nvPr/>
        </p:nvSpPr>
        <p:spPr>
          <a:xfrm>
            <a:off x="131118" y="3999577"/>
            <a:ext cx="8816900" cy="2831544"/>
          </a:xfrm>
          <a:prstGeom prst="rect">
            <a:avLst/>
          </a:prstGeom>
        </p:spPr>
        <p:txBody>
          <a:bodyPr wrap="square">
            <a:spAutoFit/>
          </a:bodyPr>
          <a:lstStyle/>
          <a:p>
            <a:r>
              <a:rPr lang="en-GB" sz="4000" dirty="0"/>
              <a:t>"</a:t>
            </a:r>
            <a:r>
              <a:rPr lang="en-GB" sz="4000" dirty="0" smtClean="0"/>
              <a:t>Every languages teacher </a:t>
            </a:r>
            <a:r>
              <a:rPr lang="en-GB" sz="4000" dirty="0"/>
              <a:t>is a teacher </a:t>
            </a:r>
            <a:r>
              <a:rPr lang="en-GB" sz="4000" dirty="0" smtClean="0"/>
              <a:t>of essential literacy skills, which support progress in every subject, including English.”</a:t>
            </a:r>
            <a:r>
              <a:rPr lang="en-GB" dirty="0"/>
              <a:t/>
            </a:r>
            <a:br>
              <a:rPr lang="en-GB" dirty="0"/>
            </a:br>
            <a:endParaRPr lang="fr-FR" dirty="0"/>
          </a:p>
        </p:txBody>
      </p:sp>
      <p:sp>
        <p:nvSpPr>
          <p:cNvPr id="6" name="Rounded Rectangle 5"/>
          <p:cNvSpPr/>
          <p:nvPr/>
        </p:nvSpPr>
        <p:spPr>
          <a:xfrm>
            <a:off x="131118" y="4046309"/>
            <a:ext cx="8856240" cy="259777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6620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C00000"/>
            </a:solidFill>
          </a:ln>
        </p:spPr>
        <p:txBody>
          <a:bodyPr/>
          <a:lstStyle/>
          <a:p>
            <a:r>
              <a:rPr lang="en-GB" b="1" dirty="0" smtClean="0">
                <a:latin typeface="Segoe Print" pitchFamily="2" charset="0"/>
              </a:rPr>
              <a:t>Strategies for inclusion</a:t>
            </a:r>
            <a:endParaRPr lang="en-GB" b="1" dirty="0">
              <a:latin typeface="Segoe Print" pitchFamily="2" charset="0"/>
            </a:endParaRPr>
          </a:p>
        </p:txBody>
      </p:sp>
      <p:sp>
        <p:nvSpPr>
          <p:cNvPr id="3" name="Content Placeholder 2"/>
          <p:cNvSpPr>
            <a:spLocks noGrp="1"/>
          </p:cNvSpPr>
          <p:nvPr>
            <p:ph idx="1"/>
          </p:nvPr>
        </p:nvSpPr>
        <p:spPr/>
        <p:txBody>
          <a:bodyPr/>
          <a:lstStyle/>
          <a:p>
            <a:r>
              <a:rPr lang="en-GB" dirty="0" smtClean="0"/>
              <a:t>Language as identity</a:t>
            </a:r>
          </a:p>
          <a:p>
            <a:r>
              <a:rPr lang="en-GB" dirty="0" smtClean="0"/>
              <a:t>Recognition of language as talent</a:t>
            </a:r>
          </a:p>
          <a:p>
            <a:r>
              <a:rPr lang="en-GB" dirty="0" smtClean="0"/>
              <a:t>Language as useful knowledge</a:t>
            </a:r>
          </a:p>
          <a:p>
            <a:r>
              <a:rPr lang="en-GB" dirty="0" smtClean="0"/>
              <a:t>The importance of names</a:t>
            </a:r>
            <a:endParaRPr lang="en-GB" dirty="0"/>
          </a:p>
        </p:txBody>
      </p:sp>
    </p:spTree>
    <p:extLst>
      <p:ext uri="{BB962C8B-B14F-4D97-AF65-F5344CB8AC3E}">
        <p14:creationId xmlns:p14="http://schemas.microsoft.com/office/powerpoint/2010/main" val="506184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talking picture icon.JPG"/>
          <p:cNvPicPr>
            <a:picLocks noChangeAspect="1"/>
          </p:cNvPicPr>
          <p:nvPr/>
        </p:nvPicPr>
        <p:blipFill>
          <a:blip r:embed="rId3"/>
          <a:srcRect/>
          <a:stretch>
            <a:fillRect/>
          </a:stretch>
        </p:blipFill>
        <p:spPr bwMode="auto">
          <a:xfrm>
            <a:off x="2214563" y="1643063"/>
            <a:ext cx="4495800" cy="3171825"/>
          </a:xfrm>
          <a:prstGeom prst="rect">
            <a:avLst/>
          </a:prstGeom>
          <a:noFill/>
          <a:ln w="9525">
            <a:noFill/>
            <a:miter lim="800000"/>
            <a:headEnd/>
            <a:tailEnd/>
          </a:ln>
        </p:spPr>
      </p:pic>
      <p:sp>
        <p:nvSpPr>
          <p:cNvPr id="19458" name="TextBox 2"/>
          <p:cNvSpPr txBox="1">
            <a:spLocks noChangeArrowheads="1"/>
          </p:cNvSpPr>
          <p:nvPr/>
        </p:nvSpPr>
        <p:spPr bwMode="auto">
          <a:xfrm rot="-354408">
            <a:off x="3243263" y="363538"/>
            <a:ext cx="2928937" cy="708025"/>
          </a:xfrm>
          <a:prstGeom prst="rect">
            <a:avLst/>
          </a:prstGeom>
          <a:noFill/>
          <a:ln w="9525">
            <a:noFill/>
            <a:miter lim="800000"/>
            <a:headEnd/>
            <a:tailEnd/>
          </a:ln>
        </p:spPr>
        <p:txBody>
          <a:bodyPr>
            <a:spAutoFit/>
          </a:bodyPr>
          <a:lstStyle/>
          <a:p>
            <a:pPr algn="ctr"/>
            <a:r>
              <a:rPr lang="en-GB" sz="4000" b="1">
                <a:solidFill>
                  <a:prstClr val="black"/>
                </a:solidFill>
              </a:rPr>
              <a:t>French?</a:t>
            </a:r>
            <a:endParaRPr lang="en-US" sz="4000" b="1">
              <a:solidFill>
                <a:prstClr val="black"/>
              </a:solidFill>
            </a:endParaRPr>
          </a:p>
        </p:txBody>
      </p:sp>
      <p:sp>
        <p:nvSpPr>
          <p:cNvPr id="19459" name="TextBox 3"/>
          <p:cNvSpPr txBox="1">
            <a:spLocks noChangeArrowheads="1"/>
          </p:cNvSpPr>
          <p:nvPr/>
        </p:nvSpPr>
        <p:spPr bwMode="auto">
          <a:xfrm rot="-314388">
            <a:off x="739775" y="989013"/>
            <a:ext cx="2930525" cy="708025"/>
          </a:xfrm>
          <a:prstGeom prst="rect">
            <a:avLst/>
          </a:prstGeom>
          <a:noFill/>
          <a:ln w="9525">
            <a:noFill/>
            <a:miter lim="800000"/>
            <a:headEnd/>
            <a:tailEnd/>
          </a:ln>
        </p:spPr>
        <p:txBody>
          <a:bodyPr>
            <a:spAutoFit/>
          </a:bodyPr>
          <a:lstStyle/>
          <a:p>
            <a:pPr algn="ctr"/>
            <a:r>
              <a:rPr lang="en-GB" sz="4000" b="1">
                <a:solidFill>
                  <a:prstClr val="black"/>
                </a:solidFill>
              </a:rPr>
              <a:t>Turkish?</a:t>
            </a:r>
            <a:endParaRPr lang="en-US" sz="4000" b="1">
              <a:solidFill>
                <a:prstClr val="black"/>
              </a:solidFill>
            </a:endParaRPr>
          </a:p>
        </p:txBody>
      </p:sp>
      <p:sp>
        <p:nvSpPr>
          <p:cNvPr id="19460" name="TextBox 4"/>
          <p:cNvSpPr txBox="1">
            <a:spLocks noChangeArrowheads="1"/>
          </p:cNvSpPr>
          <p:nvPr/>
        </p:nvSpPr>
        <p:spPr bwMode="auto">
          <a:xfrm rot="-707322">
            <a:off x="469900" y="3221038"/>
            <a:ext cx="2928938" cy="708025"/>
          </a:xfrm>
          <a:prstGeom prst="rect">
            <a:avLst/>
          </a:prstGeom>
          <a:noFill/>
          <a:ln w="9525">
            <a:noFill/>
            <a:miter lim="800000"/>
            <a:headEnd/>
            <a:tailEnd/>
          </a:ln>
        </p:spPr>
        <p:txBody>
          <a:bodyPr>
            <a:spAutoFit/>
          </a:bodyPr>
          <a:lstStyle/>
          <a:p>
            <a:pPr algn="ctr"/>
            <a:r>
              <a:rPr lang="en-GB" sz="4000" b="1">
                <a:solidFill>
                  <a:prstClr val="black"/>
                </a:solidFill>
              </a:rPr>
              <a:t>German?</a:t>
            </a:r>
            <a:endParaRPr lang="en-US" sz="4000" b="1">
              <a:solidFill>
                <a:prstClr val="black"/>
              </a:solidFill>
            </a:endParaRPr>
          </a:p>
        </p:txBody>
      </p:sp>
      <p:sp>
        <p:nvSpPr>
          <p:cNvPr id="19461" name="TextBox 5"/>
          <p:cNvSpPr txBox="1">
            <a:spLocks noChangeArrowheads="1"/>
          </p:cNvSpPr>
          <p:nvPr/>
        </p:nvSpPr>
        <p:spPr bwMode="auto">
          <a:xfrm rot="-707322">
            <a:off x="5899150" y="1435100"/>
            <a:ext cx="2928938" cy="708025"/>
          </a:xfrm>
          <a:prstGeom prst="rect">
            <a:avLst/>
          </a:prstGeom>
          <a:noFill/>
          <a:ln w="9525">
            <a:noFill/>
            <a:miter lim="800000"/>
            <a:headEnd/>
            <a:tailEnd/>
          </a:ln>
        </p:spPr>
        <p:txBody>
          <a:bodyPr>
            <a:spAutoFit/>
          </a:bodyPr>
          <a:lstStyle/>
          <a:p>
            <a:pPr algn="ctr"/>
            <a:r>
              <a:rPr lang="en-GB" sz="4000" b="1">
                <a:solidFill>
                  <a:prstClr val="black"/>
                </a:solidFill>
              </a:rPr>
              <a:t>Italian?</a:t>
            </a:r>
            <a:endParaRPr lang="en-US" sz="4000" b="1">
              <a:solidFill>
                <a:prstClr val="black"/>
              </a:solidFill>
            </a:endParaRPr>
          </a:p>
        </p:txBody>
      </p:sp>
      <p:sp>
        <p:nvSpPr>
          <p:cNvPr id="19462" name="TextBox 6"/>
          <p:cNvSpPr txBox="1">
            <a:spLocks noChangeArrowheads="1"/>
          </p:cNvSpPr>
          <p:nvPr/>
        </p:nvSpPr>
        <p:spPr bwMode="auto">
          <a:xfrm rot="755850">
            <a:off x="3470275" y="1220788"/>
            <a:ext cx="2928938" cy="708025"/>
          </a:xfrm>
          <a:prstGeom prst="rect">
            <a:avLst/>
          </a:prstGeom>
          <a:noFill/>
          <a:ln w="9525">
            <a:noFill/>
            <a:miter lim="800000"/>
            <a:headEnd/>
            <a:tailEnd/>
          </a:ln>
        </p:spPr>
        <p:txBody>
          <a:bodyPr>
            <a:spAutoFit/>
          </a:bodyPr>
          <a:lstStyle/>
          <a:p>
            <a:pPr algn="ctr"/>
            <a:r>
              <a:rPr lang="en-GB" sz="4000" b="1">
                <a:solidFill>
                  <a:prstClr val="black"/>
                </a:solidFill>
              </a:rPr>
              <a:t>Russian?</a:t>
            </a:r>
            <a:endParaRPr lang="en-US" sz="4000" b="1">
              <a:solidFill>
                <a:prstClr val="black"/>
              </a:solidFill>
            </a:endParaRPr>
          </a:p>
        </p:txBody>
      </p:sp>
      <p:sp>
        <p:nvSpPr>
          <p:cNvPr id="19463" name="TextBox 7"/>
          <p:cNvSpPr txBox="1">
            <a:spLocks noChangeArrowheads="1"/>
          </p:cNvSpPr>
          <p:nvPr/>
        </p:nvSpPr>
        <p:spPr bwMode="auto">
          <a:xfrm rot="-707322">
            <a:off x="1255713" y="4078288"/>
            <a:ext cx="2928937" cy="708025"/>
          </a:xfrm>
          <a:prstGeom prst="rect">
            <a:avLst/>
          </a:prstGeom>
          <a:noFill/>
          <a:ln w="9525">
            <a:noFill/>
            <a:miter lim="800000"/>
            <a:headEnd/>
            <a:tailEnd/>
          </a:ln>
        </p:spPr>
        <p:txBody>
          <a:bodyPr>
            <a:spAutoFit/>
          </a:bodyPr>
          <a:lstStyle/>
          <a:p>
            <a:pPr algn="ctr"/>
            <a:r>
              <a:rPr lang="en-GB" sz="4000" b="1">
                <a:solidFill>
                  <a:prstClr val="black"/>
                </a:solidFill>
              </a:rPr>
              <a:t>Bengali?</a:t>
            </a:r>
            <a:endParaRPr lang="en-US" sz="4000" b="1">
              <a:solidFill>
                <a:prstClr val="black"/>
              </a:solidFill>
            </a:endParaRPr>
          </a:p>
        </p:txBody>
      </p:sp>
      <p:sp>
        <p:nvSpPr>
          <p:cNvPr id="19464" name="TextBox 8"/>
          <p:cNvSpPr txBox="1">
            <a:spLocks noChangeArrowheads="1"/>
          </p:cNvSpPr>
          <p:nvPr/>
        </p:nvSpPr>
        <p:spPr bwMode="auto">
          <a:xfrm rot="-707322">
            <a:off x="5613400" y="2792413"/>
            <a:ext cx="2928938" cy="708025"/>
          </a:xfrm>
          <a:prstGeom prst="rect">
            <a:avLst/>
          </a:prstGeom>
          <a:noFill/>
          <a:ln w="9525">
            <a:noFill/>
            <a:miter lim="800000"/>
            <a:headEnd/>
            <a:tailEnd/>
          </a:ln>
        </p:spPr>
        <p:txBody>
          <a:bodyPr>
            <a:spAutoFit/>
          </a:bodyPr>
          <a:lstStyle/>
          <a:p>
            <a:pPr algn="ctr"/>
            <a:r>
              <a:rPr lang="en-GB" sz="4000" b="1">
                <a:solidFill>
                  <a:prstClr val="black"/>
                </a:solidFill>
              </a:rPr>
              <a:t>Hindi?</a:t>
            </a:r>
            <a:endParaRPr lang="en-US" sz="4000" b="1">
              <a:solidFill>
                <a:prstClr val="black"/>
              </a:solidFill>
            </a:endParaRPr>
          </a:p>
        </p:txBody>
      </p:sp>
      <p:sp>
        <p:nvSpPr>
          <p:cNvPr id="19465" name="TextBox 9"/>
          <p:cNvSpPr txBox="1">
            <a:spLocks noChangeArrowheads="1"/>
          </p:cNvSpPr>
          <p:nvPr/>
        </p:nvSpPr>
        <p:spPr bwMode="auto">
          <a:xfrm>
            <a:off x="5857875" y="4214813"/>
            <a:ext cx="2928938" cy="708025"/>
          </a:xfrm>
          <a:prstGeom prst="rect">
            <a:avLst/>
          </a:prstGeom>
          <a:noFill/>
          <a:ln w="9525">
            <a:noFill/>
            <a:miter lim="800000"/>
            <a:headEnd/>
            <a:tailEnd/>
          </a:ln>
        </p:spPr>
        <p:txBody>
          <a:bodyPr>
            <a:spAutoFit/>
          </a:bodyPr>
          <a:lstStyle/>
          <a:p>
            <a:pPr algn="ctr"/>
            <a:r>
              <a:rPr lang="en-GB" sz="4000" b="1">
                <a:solidFill>
                  <a:prstClr val="black"/>
                </a:solidFill>
              </a:rPr>
              <a:t>Polish?</a:t>
            </a:r>
            <a:endParaRPr lang="en-US" sz="4000" b="1">
              <a:solidFill>
                <a:prstClr val="black"/>
              </a:solidFill>
            </a:endParaRPr>
          </a:p>
        </p:txBody>
      </p:sp>
      <p:sp>
        <p:nvSpPr>
          <p:cNvPr id="19466" name="TextBox 10"/>
          <p:cNvSpPr txBox="1">
            <a:spLocks noChangeArrowheads="1"/>
          </p:cNvSpPr>
          <p:nvPr/>
        </p:nvSpPr>
        <p:spPr bwMode="auto">
          <a:xfrm rot="-634559">
            <a:off x="3111500" y="4549775"/>
            <a:ext cx="2928938" cy="706438"/>
          </a:xfrm>
          <a:prstGeom prst="rect">
            <a:avLst/>
          </a:prstGeom>
          <a:noFill/>
          <a:ln w="9525">
            <a:noFill/>
            <a:miter lim="800000"/>
            <a:headEnd/>
            <a:tailEnd/>
          </a:ln>
        </p:spPr>
        <p:txBody>
          <a:bodyPr>
            <a:spAutoFit/>
          </a:bodyPr>
          <a:lstStyle/>
          <a:p>
            <a:pPr algn="ctr"/>
            <a:r>
              <a:rPr lang="en-GB" sz="4000" b="1">
                <a:solidFill>
                  <a:prstClr val="black"/>
                </a:solidFill>
              </a:rPr>
              <a:t>Mandarin?</a:t>
            </a:r>
            <a:endParaRPr lang="en-US" sz="4000" b="1">
              <a:solidFill>
                <a:prstClr val="black"/>
              </a:solidFill>
            </a:endParaRPr>
          </a:p>
        </p:txBody>
      </p:sp>
      <p:sp>
        <p:nvSpPr>
          <p:cNvPr id="19467" name="TextBox 11"/>
          <p:cNvSpPr txBox="1">
            <a:spLocks noChangeArrowheads="1"/>
          </p:cNvSpPr>
          <p:nvPr/>
        </p:nvSpPr>
        <p:spPr bwMode="auto">
          <a:xfrm rot="210667">
            <a:off x="5970588" y="649288"/>
            <a:ext cx="2928937" cy="708025"/>
          </a:xfrm>
          <a:prstGeom prst="rect">
            <a:avLst/>
          </a:prstGeom>
          <a:noFill/>
          <a:ln w="9525">
            <a:noFill/>
            <a:miter lim="800000"/>
            <a:headEnd/>
            <a:tailEnd/>
          </a:ln>
        </p:spPr>
        <p:txBody>
          <a:bodyPr>
            <a:spAutoFit/>
          </a:bodyPr>
          <a:lstStyle/>
          <a:p>
            <a:pPr algn="ctr"/>
            <a:r>
              <a:rPr lang="en-GB" sz="4000" b="1">
                <a:solidFill>
                  <a:prstClr val="black"/>
                </a:solidFill>
              </a:rPr>
              <a:t>Cantonese?</a:t>
            </a:r>
            <a:endParaRPr lang="en-US" sz="4000" b="1">
              <a:solidFill>
                <a:prstClr val="black"/>
              </a:solidFill>
            </a:endParaRPr>
          </a:p>
        </p:txBody>
      </p:sp>
      <p:sp>
        <p:nvSpPr>
          <p:cNvPr id="19468" name="TextBox 12"/>
          <p:cNvSpPr txBox="1">
            <a:spLocks noChangeArrowheads="1"/>
          </p:cNvSpPr>
          <p:nvPr/>
        </p:nvSpPr>
        <p:spPr bwMode="auto">
          <a:xfrm rot="207430">
            <a:off x="5662613" y="5159375"/>
            <a:ext cx="2928937" cy="708025"/>
          </a:xfrm>
          <a:prstGeom prst="rect">
            <a:avLst/>
          </a:prstGeom>
          <a:noFill/>
          <a:ln w="9525">
            <a:noFill/>
            <a:miter lim="800000"/>
            <a:headEnd/>
            <a:tailEnd/>
          </a:ln>
        </p:spPr>
        <p:txBody>
          <a:bodyPr>
            <a:spAutoFit/>
          </a:bodyPr>
          <a:lstStyle/>
          <a:p>
            <a:pPr algn="ctr"/>
            <a:r>
              <a:rPr lang="en-GB" sz="4000" b="1">
                <a:solidFill>
                  <a:prstClr val="black"/>
                </a:solidFill>
              </a:rPr>
              <a:t>Spanish?</a:t>
            </a:r>
            <a:endParaRPr lang="en-US" sz="4000" b="1">
              <a:solidFill>
                <a:prstClr val="black"/>
              </a:solidFill>
            </a:endParaRPr>
          </a:p>
        </p:txBody>
      </p:sp>
      <p:sp>
        <p:nvSpPr>
          <p:cNvPr id="19469" name="TextBox 13"/>
          <p:cNvSpPr txBox="1">
            <a:spLocks noChangeArrowheads="1"/>
          </p:cNvSpPr>
          <p:nvPr/>
        </p:nvSpPr>
        <p:spPr bwMode="auto">
          <a:xfrm rot="-707322">
            <a:off x="41275" y="2078038"/>
            <a:ext cx="2928938" cy="708025"/>
          </a:xfrm>
          <a:prstGeom prst="rect">
            <a:avLst/>
          </a:prstGeom>
          <a:noFill/>
          <a:ln w="9525">
            <a:noFill/>
            <a:miter lim="800000"/>
            <a:headEnd/>
            <a:tailEnd/>
          </a:ln>
        </p:spPr>
        <p:txBody>
          <a:bodyPr>
            <a:spAutoFit/>
          </a:bodyPr>
          <a:lstStyle/>
          <a:p>
            <a:pPr algn="ctr"/>
            <a:r>
              <a:rPr lang="en-GB" sz="4000" b="1">
                <a:solidFill>
                  <a:prstClr val="black"/>
                </a:solidFill>
              </a:rPr>
              <a:t>Gujarati?</a:t>
            </a:r>
            <a:endParaRPr lang="en-US" sz="4000" b="1">
              <a:solidFill>
                <a:prstClr val="black"/>
              </a:solidFill>
            </a:endParaRPr>
          </a:p>
        </p:txBody>
      </p:sp>
      <p:sp>
        <p:nvSpPr>
          <p:cNvPr id="19470" name="TextBox 14"/>
          <p:cNvSpPr txBox="1">
            <a:spLocks noChangeArrowheads="1"/>
          </p:cNvSpPr>
          <p:nvPr/>
        </p:nvSpPr>
        <p:spPr bwMode="auto">
          <a:xfrm>
            <a:off x="714375" y="4929188"/>
            <a:ext cx="2928938" cy="708025"/>
          </a:xfrm>
          <a:prstGeom prst="rect">
            <a:avLst/>
          </a:prstGeom>
          <a:noFill/>
          <a:ln w="9525">
            <a:noFill/>
            <a:miter lim="800000"/>
            <a:headEnd/>
            <a:tailEnd/>
          </a:ln>
        </p:spPr>
        <p:txBody>
          <a:bodyPr>
            <a:spAutoFit/>
          </a:bodyPr>
          <a:lstStyle/>
          <a:p>
            <a:pPr algn="ctr"/>
            <a:r>
              <a:rPr lang="en-GB" sz="4000" b="1">
                <a:solidFill>
                  <a:prstClr val="black"/>
                </a:solidFill>
              </a:rPr>
              <a:t>Arabic?</a:t>
            </a:r>
            <a:endParaRPr lang="en-US" sz="4000" b="1">
              <a:solidFill>
                <a:prstClr val="black"/>
              </a:solidFill>
            </a:endParaRPr>
          </a:p>
        </p:txBody>
      </p:sp>
      <p:sp>
        <p:nvSpPr>
          <p:cNvPr id="19471" name="TextBox 15"/>
          <p:cNvSpPr txBox="1">
            <a:spLocks noChangeArrowheads="1"/>
          </p:cNvSpPr>
          <p:nvPr/>
        </p:nvSpPr>
        <p:spPr bwMode="auto">
          <a:xfrm>
            <a:off x="2928938" y="5286375"/>
            <a:ext cx="2928937" cy="708025"/>
          </a:xfrm>
          <a:prstGeom prst="rect">
            <a:avLst/>
          </a:prstGeom>
          <a:noFill/>
          <a:ln w="9525">
            <a:noFill/>
            <a:miter lim="800000"/>
            <a:headEnd/>
            <a:tailEnd/>
          </a:ln>
        </p:spPr>
        <p:txBody>
          <a:bodyPr>
            <a:spAutoFit/>
          </a:bodyPr>
          <a:lstStyle/>
          <a:p>
            <a:pPr algn="ctr"/>
            <a:r>
              <a:rPr lang="en-GB" sz="4000" b="1">
                <a:solidFill>
                  <a:prstClr val="black"/>
                </a:solidFill>
              </a:rPr>
              <a:t>Portuguese?</a:t>
            </a:r>
            <a:endParaRPr lang="en-US" sz="4000" b="1">
              <a:solidFill>
                <a:prstClr val="black"/>
              </a:solidFill>
            </a:endParaRPr>
          </a:p>
        </p:txBody>
      </p:sp>
      <p:sp>
        <p:nvSpPr>
          <p:cNvPr id="19472" name="TextBox 16"/>
          <p:cNvSpPr txBox="1">
            <a:spLocks noChangeArrowheads="1"/>
          </p:cNvSpPr>
          <p:nvPr/>
        </p:nvSpPr>
        <p:spPr bwMode="auto">
          <a:xfrm>
            <a:off x="214313" y="6286500"/>
            <a:ext cx="8786812" cy="400050"/>
          </a:xfrm>
          <a:prstGeom prst="rect">
            <a:avLst/>
          </a:prstGeom>
          <a:noFill/>
          <a:ln w="9525">
            <a:noFill/>
            <a:miter lim="800000"/>
            <a:headEnd/>
            <a:tailEnd/>
          </a:ln>
        </p:spPr>
        <p:txBody>
          <a:bodyPr>
            <a:spAutoFit/>
          </a:bodyPr>
          <a:lstStyle/>
          <a:p>
            <a:pPr algn="ctr"/>
            <a:r>
              <a:rPr lang="en-GB" sz="2000" b="1">
                <a:solidFill>
                  <a:prstClr val="black"/>
                </a:solidFill>
              </a:rPr>
              <a:t>Did you know?  There are around 7,000 languages spoken in the world!</a:t>
            </a:r>
            <a:endParaRPr lang="en-US" sz="2000" b="1">
              <a:solidFill>
                <a:prstClr val="black"/>
              </a:solidFill>
            </a:endParaRPr>
          </a:p>
        </p:txBody>
      </p:sp>
    </p:spTree>
    <p:extLst>
      <p:ext uri="{BB962C8B-B14F-4D97-AF65-F5344CB8AC3E}">
        <p14:creationId xmlns:p14="http://schemas.microsoft.com/office/powerpoint/2010/main" val="3062173245"/>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nded">
  <a:themeElements>
    <a:clrScheme name="Banded">
      <a:dk1>
        <a:srgbClr val="2C2C2C"/>
      </a:dk1>
      <a:lt1>
        <a:srgbClr val="FFFFFF"/>
      </a:lt1>
      <a:dk2>
        <a:srgbClr val="F56617"/>
      </a:dk2>
      <a:lt2>
        <a:srgbClr val="DDDDDD"/>
      </a:lt2>
      <a:accent1>
        <a:srgbClr val="FFC000"/>
      </a:accent1>
      <a:accent2>
        <a:srgbClr val="BD582C"/>
      </a:accent2>
      <a:accent3>
        <a:srgbClr val="865640"/>
      </a:accent3>
      <a:accent4>
        <a:srgbClr val="9B8357"/>
      </a:accent4>
      <a:accent5>
        <a:srgbClr val="C2BC80"/>
      </a:accent5>
      <a:accent6>
        <a:srgbClr val="94A080"/>
      </a:accent6>
      <a:hlink>
        <a:srgbClr val="FF9933"/>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7CF026C-957E-4F4E-893C-D02C23AB63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st_it_best" id="{2B4782D1-3725-49E2-86EC-5D21F22BC470}" vid="{20FDAD1C-BDD9-4DDD-9D01-CCAAD8B07512}"/>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571</TotalTime>
  <Words>5140</Words>
  <Application>Microsoft Office PowerPoint</Application>
  <PresentationFormat>On-screen Show (4:3)</PresentationFormat>
  <Paragraphs>765</Paragraphs>
  <Slides>77</Slides>
  <Notes>54</Notes>
  <HiddenSlides>0</HiddenSlides>
  <MMClips>1</MMClips>
  <ScaleCrop>false</ScaleCrop>
  <HeadingPairs>
    <vt:vector size="6" baseType="variant">
      <vt:variant>
        <vt:lpstr>Fonts Used</vt:lpstr>
      </vt:variant>
      <vt:variant>
        <vt:i4>19</vt:i4>
      </vt:variant>
      <vt:variant>
        <vt:lpstr>Theme</vt:lpstr>
      </vt:variant>
      <vt:variant>
        <vt:i4>7</vt:i4>
      </vt:variant>
      <vt:variant>
        <vt:lpstr>Slide Titles</vt:lpstr>
      </vt:variant>
      <vt:variant>
        <vt:i4>77</vt:i4>
      </vt:variant>
    </vt:vector>
  </HeadingPairs>
  <TitlesOfParts>
    <vt:vector size="103" baseType="lpstr">
      <vt:lpstr>AntigoniBd</vt:lpstr>
      <vt:lpstr>Batang</vt:lpstr>
      <vt:lpstr>EraserDust</vt:lpstr>
      <vt:lpstr>Futura Md</vt:lpstr>
      <vt:lpstr>Arial</vt:lpstr>
      <vt:lpstr>Arial Black</vt:lpstr>
      <vt:lpstr>Arial Rounded MT Bold</vt:lpstr>
      <vt:lpstr>Calibri</vt:lpstr>
      <vt:lpstr>Calibri Light</vt:lpstr>
      <vt:lpstr>Corbel</vt:lpstr>
      <vt:lpstr>Rockwell</vt:lpstr>
      <vt:lpstr>Segoe Print</vt:lpstr>
      <vt:lpstr>Segoe Script</vt:lpstr>
      <vt:lpstr>Tahoma</vt:lpstr>
      <vt:lpstr>Tempus Sans ITC</vt:lpstr>
      <vt:lpstr>Times New Roman</vt:lpstr>
      <vt:lpstr>Tw Cen MT</vt:lpstr>
      <vt:lpstr>Verdana</vt:lpstr>
      <vt:lpstr>Wingdings</vt:lpstr>
      <vt:lpstr>1_Office Theme</vt:lpstr>
      <vt:lpstr>Banded</vt:lpstr>
      <vt:lpstr>Office Theme</vt:lpstr>
      <vt:lpstr>2_Office Theme</vt:lpstr>
      <vt:lpstr>3_Office Theme</vt:lpstr>
      <vt:lpstr>4_Office Theme</vt:lpstr>
      <vt:lpstr>5_Office Theme</vt:lpstr>
      <vt:lpstr>Language and literacy</vt:lpstr>
      <vt:lpstr>PowerPoint Presentation</vt:lpstr>
      <vt:lpstr>Every teacher is a teacher of…</vt:lpstr>
      <vt:lpstr>Life cycle of a plant</vt:lpstr>
      <vt:lpstr>Life cycle of a plant</vt:lpstr>
      <vt:lpstr>Language and literacy skills</vt:lpstr>
      <vt:lpstr>PowerPoint Presentation</vt:lpstr>
      <vt:lpstr>Strategies for inclusion</vt:lpstr>
      <vt:lpstr>PowerPoint Presentation</vt:lpstr>
      <vt:lpstr>PowerPoint Presentation</vt:lpstr>
      <vt:lpstr>PowerPoint Presentation</vt:lpstr>
      <vt:lpstr>PowerPoint Presentation</vt:lpstr>
      <vt:lpstr>PowerPoint Presentation</vt:lpstr>
      <vt:lpstr>Key methods for learning spelling and vocabulary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Speed-dating</vt:lpstr>
      <vt:lpstr>PowerPoint Presentation</vt:lpstr>
      <vt:lpstr>ANSWERS</vt:lpstr>
      <vt:lpstr>Developing dictionary and reference skills</vt:lpstr>
      <vt:lpstr>When do you need a dictionary?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Reading as a stimulus for speaking and writing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Strategies for reading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areas of overlap</vt:lpstr>
      <vt:lpstr>Every teacher is a teacher of…</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learning</dc:title>
  <dc:creator>Study</dc:creator>
  <cp:lastModifiedBy>Study</cp:lastModifiedBy>
  <cp:revision>11</cp:revision>
  <dcterms:created xsi:type="dcterms:W3CDTF">2018-05-07T20:34:14Z</dcterms:created>
  <dcterms:modified xsi:type="dcterms:W3CDTF">2018-05-08T06:05:29Z</dcterms:modified>
</cp:coreProperties>
</file>