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07"/>
  </p:notesMasterIdLst>
  <p:sldIdLst>
    <p:sldId id="259" r:id="rId4"/>
    <p:sldId id="279" r:id="rId5"/>
    <p:sldId id="260" r:id="rId6"/>
    <p:sldId id="270" r:id="rId7"/>
    <p:sldId id="271" r:id="rId8"/>
    <p:sldId id="272" r:id="rId9"/>
    <p:sldId id="273" r:id="rId10"/>
    <p:sldId id="274" r:id="rId11"/>
    <p:sldId id="261" r:id="rId12"/>
    <p:sldId id="275" r:id="rId13"/>
    <p:sldId id="278" r:id="rId14"/>
    <p:sldId id="276" r:id="rId15"/>
    <p:sldId id="277" r:id="rId16"/>
    <p:sldId id="267" r:id="rId17"/>
    <p:sldId id="264" r:id="rId18"/>
    <p:sldId id="265" r:id="rId19"/>
    <p:sldId id="266" r:id="rId20"/>
    <p:sldId id="268" r:id="rId21"/>
    <p:sldId id="26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373" r:id="rId36"/>
    <p:sldId id="374"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45" r:id="rId76"/>
    <p:sldId id="346" r:id="rId77"/>
    <p:sldId id="347" r:id="rId78"/>
    <p:sldId id="365" r:id="rId79"/>
    <p:sldId id="366" r:id="rId80"/>
    <p:sldId id="367" r:id="rId81"/>
    <p:sldId id="368" r:id="rId82"/>
    <p:sldId id="369" r:id="rId83"/>
    <p:sldId id="370" r:id="rId84"/>
    <p:sldId id="371" r:id="rId85"/>
    <p:sldId id="348" r:id="rId86"/>
    <p:sldId id="349" r:id="rId87"/>
    <p:sldId id="350" r:id="rId88"/>
    <p:sldId id="351" r:id="rId89"/>
    <p:sldId id="352" r:id="rId90"/>
    <p:sldId id="353" r:id="rId91"/>
    <p:sldId id="354" r:id="rId92"/>
    <p:sldId id="355" r:id="rId93"/>
    <p:sldId id="356" r:id="rId94"/>
    <p:sldId id="357" r:id="rId95"/>
    <p:sldId id="358" r:id="rId96"/>
    <p:sldId id="359" r:id="rId97"/>
    <p:sldId id="360" r:id="rId98"/>
    <p:sldId id="361" r:id="rId99"/>
    <p:sldId id="362" r:id="rId100"/>
    <p:sldId id="363" r:id="rId101"/>
    <p:sldId id="364" r:id="rId102"/>
    <p:sldId id="372" r:id="rId103"/>
    <p:sldId id="256" r:id="rId104"/>
    <p:sldId id="258" r:id="rId105"/>
    <p:sldId id="257" r:id="rId10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6" d="100"/>
          <a:sy n="116" d="100"/>
        </p:scale>
        <p:origin x="1446" y="84"/>
      </p:cViewPr>
      <p:guideLst/>
    </p:cSldViewPr>
  </p:slideViewPr>
  <p:notesTextViewPr>
    <p:cViewPr>
      <p:scale>
        <a:sx n="1" d="1"/>
        <a:sy n="1" d="1"/>
      </p:scale>
      <p:origin x="0" y="0"/>
    </p:cViewPr>
  </p:notesTextViewPr>
  <p:sorterViewPr>
    <p:cViewPr>
      <p:scale>
        <a:sx n="100" d="100"/>
        <a:sy n="100" d="100"/>
      </p:scale>
      <p:origin x="0" y="-528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notesMaster" Target="notesMasters/notesMaster1.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viewProps" Target="view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29A431-50CE-4CD6-BDD7-E2D2025319C1}" type="datetimeFigureOut">
              <a:rPr lang="en-GB" smtClean="0"/>
              <a:t>07/05/2018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69F05E-C67D-443A-B9CC-647E0422114F}" type="slidenum">
              <a:rPr lang="en-GB" smtClean="0"/>
              <a:t>‹#›</a:t>
            </a:fld>
            <a:endParaRPr lang="en-GB"/>
          </a:p>
        </p:txBody>
      </p:sp>
    </p:spTree>
    <p:extLst>
      <p:ext uri="{BB962C8B-B14F-4D97-AF65-F5344CB8AC3E}">
        <p14:creationId xmlns:p14="http://schemas.microsoft.com/office/powerpoint/2010/main" val="2894503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Language learning at its best is cumulative and gently yet powerfully progressive.  Successful outcomes at GCSE have their source in strategic planning, careful teaching and motivational learning at KS3.   This session explores how we can achieve this in practice!</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Rachel works across the seven schools in the CAM Academy Trust. Director of International Education and Research, and SLE for languages, she is also a former President of ALL, the Association for Language Learning.  Co-author of several textbooks, including the new Pearson textbook for GCSE Spanish (¡Viva!), she has a PhD from Cambridge University, focusing on teacher and learner interaction in the secondary languages classroom.</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4B06BEBF-CD43-41DD-B50C-0E0D86E9DBE0}" type="slidenum">
              <a:rPr lang="en-GB" smtClean="0"/>
              <a:t>1</a:t>
            </a:fld>
            <a:endParaRPr lang="en-GB"/>
          </a:p>
        </p:txBody>
      </p:sp>
    </p:spTree>
    <p:extLst>
      <p:ext uri="{BB962C8B-B14F-4D97-AF65-F5344CB8AC3E}">
        <p14:creationId xmlns:p14="http://schemas.microsoft.com/office/powerpoint/2010/main" val="1269279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students are struggling with this, give them some ideas to start</a:t>
            </a:r>
            <a:r>
              <a:rPr lang="en-GB" baseline="0" dirty="0" smtClean="0"/>
              <a:t> them off.</a:t>
            </a:r>
            <a:endParaRPr lang="fr-FR" dirty="0"/>
          </a:p>
        </p:txBody>
      </p:sp>
      <p:sp>
        <p:nvSpPr>
          <p:cNvPr id="4" name="Slide Number Placeholder 3"/>
          <p:cNvSpPr>
            <a:spLocks noGrp="1"/>
          </p:cNvSpPr>
          <p:nvPr>
            <p:ph type="sldNum" sz="quarter" idx="10"/>
          </p:nvPr>
        </p:nvSpPr>
        <p:spPr/>
        <p:txBody>
          <a:bodyPr/>
          <a:lstStyle/>
          <a:p>
            <a:fld id="{1E77BC32-EA7F-4F65-A930-27B259DF45F9}" type="slidenum">
              <a:rPr lang="fr-FR" smtClean="0">
                <a:solidFill>
                  <a:prstClr val="black"/>
                </a:solidFill>
              </a:rPr>
              <a:pPr/>
              <a:t>37</a:t>
            </a:fld>
            <a:endParaRPr lang="fr-FR">
              <a:solidFill>
                <a:prstClr val="black"/>
              </a:solidFill>
            </a:endParaRPr>
          </a:p>
        </p:txBody>
      </p:sp>
    </p:spTree>
    <p:extLst>
      <p:ext uri="{BB962C8B-B14F-4D97-AF65-F5344CB8AC3E}">
        <p14:creationId xmlns:p14="http://schemas.microsoft.com/office/powerpoint/2010/main" val="2657481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Quite a few of these questions were revised in the previous session</a:t>
            </a:r>
            <a:r>
              <a:rPr lang="en-GB" baseline="0" dirty="0" smtClean="0"/>
              <a:t> (2,3,4,5 could all have been answered with language that was practised for photo card, role play and 40-word writing tasks).</a:t>
            </a:r>
            <a:br>
              <a:rPr lang="en-GB" baseline="0" dirty="0" smtClean="0"/>
            </a:br>
            <a:r>
              <a:rPr lang="en-GB" baseline="0" dirty="0" smtClean="0"/>
              <a:t>This lesson picks out a few that were not covered as thoroughly or at all. (1,6,7,8,9) and revises them through a series of sentence-building slides.</a:t>
            </a:r>
            <a:endParaRPr lang="en-GB" dirty="0"/>
          </a:p>
        </p:txBody>
      </p:sp>
      <p:sp>
        <p:nvSpPr>
          <p:cNvPr id="4" name="Slide Number Placeholder 3"/>
          <p:cNvSpPr>
            <a:spLocks noGrp="1"/>
          </p:cNvSpPr>
          <p:nvPr>
            <p:ph type="sldNum" sz="quarter" idx="10"/>
          </p:nvPr>
        </p:nvSpPr>
        <p:spPr/>
        <p:txBody>
          <a:bodyPr/>
          <a:lstStyle/>
          <a:p>
            <a:fld id="{97472297-BF3B-4000-8865-BE5FE1E4C6ED}"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2296321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1F7E1D7-AC5B-445A-AD98-D31660E75889}"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4229127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dirty="0" smtClean="0">
                <a:solidFill>
                  <a:prstClr val="black"/>
                </a:solidFill>
                <a:latin typeface="Arial" panose="020B0604020202020204" pitchFamily="34" charset="0"/>
                <a:cs typeface="Arial" panose="020B0604020202020204" pitchFamily="34" charset="0"/>
              </a:rPr>
              <a:t>1  El lunes </a:t>
            </a:r>
            <a:r>
              <a:rPr lang="es-ES_tradnl" sz="1200" b="1" dirty="0" smtClean="0">
                <a:solidFill>
                  <a:prstClr val="black"/>
                </a:solidFill>
                <a:latin typeface="Arial" panose="020B0604020202020204" pitchFamily="34" charset="0"/>
                <a:cs typeface="Arial" panose="020B0604020202020204" pitchFamily="34" charset="0"/>
              </a:rPr>
              <a:t>a primera hora </a:t>
            </a:r>
            <a:r>
              <a:rPr lang="es-ES_tradnl" sz="1200" dirty="0" smtClean="0">
                <a:solidFill>
                  <a:prstClr val="black"/>
                </a:solidFill>
                <a:latin typeface="Arial" panose="020B0604020202020204" pitchFamily="34" charset="0"/>
                <a:cs typeface="Arial" panose="020B0604020202020204" pitchFamily="34" charset="0"/>
              </a:rPr>
              <a:t>tengo biología </a:t>
            </a:r>
            <a:r>
              <a:rPr lang="es-ES_tradnl" sz="1200" b="1" dirty="0" smtClean="0">
                <a:solidFill>
                  <a:prstClr val="black"/>
                </a:solidFill>
                <a:latin typeface="Arial" panose="020B0604020202020204" pitchFamily="34" charset="0"/>
                <a:cs typeface="Arial" panose="020B0604020202020204" pitchFamily="34" charset="0"/>
              </a:rPr>
              <a:t>y luego </a:t>
            </a:r>
            <a:r>
              <a:rPr lang="es-ES_tradnl" sz="1200" dirty="0" smtClean="0">
                <a:solidFill>
                  <a:prstClr val="black"/>
                </a:solidFill>
                <a:latin typeface="Arial" panose="020B0604020202020204" pitchFamily="34" charset="0"/>
                <a:cs typeface="Arial" panose="020B0604020202020204" pitchFamily="34" charset="0"/>
              </a:rPr>
              <a:t>tengo matemáticas. [pause].  </a:t>
            </a:r>
            <a:r>
              <a:rPr lang="es-ES_tradnl" sz="1200" b="1" dirty="0" smtClean="0">
                <a:solidFill>
                  <a:prstClr val="black"/>
                </a:solidFill>
                <a:latin typeface="Arial" panose="020B0604020202020204" pitchFamily="34" charset="0"/>
                <a:cs typeface="Arial" panose="020B0604020202020204" pitchFamily="34" charset="0"/>
              </a:rPr>
              <a:t>Después del recreo </a:t>
            </a:r>
            <a:r>
              <a:rPr lang="es-ES_tradnl" sz="1200" dirty="0" smtClean="0">
                <a:solidFill>
                  <a:prstClr val="black"/>
                </a:solidFill>
                <a:latin typeface="Arial" panose="020B0604020202020204" pitchFamily="34" charset="0"/>
                <a:cs typeface="Arial" panose="020B0604020202020204" pitchFamily="34" charset="0"/>
              </a:rPr>
              <a:t>tengo lengua y luego inglés.  </a:t>
            </a:r>
            <a:r>
              <a:rPr lang="es-ES_tradnl" sz="1200" b="1" dirty="0" smtClean="0">
                <a:solidFill>
                  <a:prstClr val="black"/>
                </a:solidFill>
                <a:latin typeface="Arial" panose="020B0604020202020204" pitchFamily="34" charset="0"/>
                <a:cs typeface="Arial" panose="020B0604020202020204" pitchFamily="34" charset="0"/>
              </a:rPr>
              <a:t>Por último </a:t>
            </a:r>
            <a:r>
              <a:rPr lang="es-ES_tradnl" sz="1200" dirty="0" smtClean="0">
                <a:solidFill>
                  <a:prstClr val="black"/>
                </a:solidFill>
                <a:latin typeface="Arial" panose="020B0604020202020204" pitchFamily="34" charset="0"/>
                <a:cs typeface="Arial" panose="020B0604020202020204" pitchFamily="34" charset="0"/>
              </a:rPr>
              <a:t>tengo dos horas de ciencias, química y física.</a:t>
            </a:r>
            <a:br>
              <a:rPr lang="es-ES_tradnl" sz="1200" dirty="0" smtClean="0">
                <a:solidFill>
                  <a:prstClr val="black"/>
                </a:solidFill>
                <a:latin typeface="Arial" panose="020B0604020202020204" pitchFamily="34" charset="0"/>
                <a:cs typeface="Arial" panose="020B0604020202020204" pitchFamily="34" charset="0"/>
              </a:rPr>
            </a:br>
            <a:r>
              <a:rPr lang="es-ES_tradnl" sz="1200" dirty="0" smtClean="0">
                <a:solidFill>
                  <a:prstClr val="black"/>
                </a:solidFill>
                <a:latin typeface="Arial" panose="020B0604020202020204" pitchFamily="34" charset="0"/>
                <a:cs typeface="Arial" panose="020B0604020202020204" pitchFamily="34" charset="0"/>
              </a:rPr>
              <a:t/>
            </a:r>
            <a:br>
              <a:rPr lang="es-ES_tradnl" sz="1200" dirty="0" smtClean="0">
                <a:solidFill>
                  <a:prstClr val="black"/>
                </a:solidFill>
                <a:latin typeface="Arial" panose="020B0604020202020204" pitchFamily="34" charset="0"/>
                <a:cs typeface="Arial" panose="020B0604020202020204" pitchFamily="34" charset="0"/>
              </a:rPr>
            </a:br>
            <a:r>
              <a:rPr lang="es-ES_tradnl" sz="1200" dirty="0" smtClean="0">
                <a:solidFill>
                  <a:prstClr val="black"/>
                </a:solidFill>
                <a:latin typeface="Arial" panose="020B0604020202020204" pitchFamily="34" charset="0"/>
                <a:cs typeface="Arial" panose="020B0604020202020204" pitchFamily="34" charset="0"/>
              </a:rPr>
              <a:t>2  El martes </a:t>
            </a:r>
            <a:r>
              <a:rPr lang="es-ES_tradnl" sz="1200" b="1" dirty="0" smtClean="0">
                <a:solidFill>
                  <a:prstClr val="black"/>
                </a:solidFill>
                <a:latin typeface="Arial" panose="020B0604020202020204" pitchFamily="34" charset="0"/>
                <a:cs typeface="Arial" panose="020B0604020202020204" pitchFamily="34" charset="0"/>
              </a:rPr>
              <a:t>empezamos con </a:t>
            </a:r>
            <a:r>
              <a:rPr lang="es-ES_tradnl" sz="1200" dirty="0" smtClean="0">
                <a:solidFill>
                  <a:prstClr val="black"/>
                </a:solidFill>
                <a:latin typeface="Arial" panose="020B0604020202020204" pitchFamily="34" charset="0"/>
                <a:cs typeface="Arial" panose="020B0604020202020204" pitchFamily="34" charset="0"/>
              </a:rPr>
              <a:t>música. </a:t>
            </a:r>
            <a:r>
              <a:rPr lang="es-ES_tradnl" sz="1200" b="1" dirty="0" smtClean="0">
                <a:solidFill>
                  <a:prstClr val="black"/>
                </a:solidFill>
                <a:latin typeface="Arial" panose="020B0604020202020204" pitchFamily="34" charset="0"/>
                <a:cs typeface="Arial" panose="020B0604020202020204" pitchFamily="34" charset="0"/>
              </a:rPr>
              <a:t>A segunda hora </a:t>
            </a:r>
            <a:r>
              <a:rPr lang="es-ES_tradnl" sz="1200" dirty="0" smtClean="0">
                <a:solidFill>
                  <a:prstClr val="black"/>
                </a:solidFill>
                <a:latin typeface="Arial" panose="020B0604020202020204" pitchFamily="34" charset="0"/>
                <a:cs typeface="Arial" panose="020B0604020202020204" pitchFamily="34" charset="0"/>
              </a:rPr>
              <a:t>tenemos religión.  </a:t>
            </a:r>
            <a:r>
              <a:rPr lang="es-ES_tradnl" sz="1200" b="1" dirty="0" smtClean="0">
                <a:solidFill>
                  <a:prstClr val="black"/>
                </a:solidFill>
                <a:latin typeface="Arial" panose="020B0604020202020204" pitchFamily="34" charset="0"/>
                <a:cs typeface="Arial" panose="020B0604020202020204" pitchFamily="34" charset="0"/>
              </a:rPr>
              <a:t>Luego hay </a:t>
            </a:r>
            <a:r>
              <a:rPr lang="es-ES_tradnl" sz="1200" dirty="0" smtClean="0">
                <a:solidFill>
                  <a:prstClr val="black"/>
                </a:solidFill>
                <a:latin typeface="Arial" panose="020B0604020202020204" pitchFamily="34" charset="0"/>
                <a:cs typeface="Arial" panose="020B0604020202020204" pitchFamily="34" charset="0"/>
              </a:rPr>
              <a:t>empresariales y biología. </a:t>
            </a:r>
            <a:r>
              <a:rPr lang="es-ES_tradnl" sz="1200" b="1" dirty="0" smtClean="0">
                <a:solidFill>
                  <a:prstClr val="black"/>
                </a:solidFill>
                <a:latin typeface="Arial" panose="020B0604020202020204" pitchFamily="34" charset="0"/>
                <a:cs typeface="Arial" panose="020B0604020202020204" pitchFamily="34" charset="0"/>
              </a:rPr>
              <a:t>Después del segundo recreo </a:t>
            </a:r>
            <a:r>
              <a:rPr lang="es-ES_tradnl" sz="1200" dirty="0" smtClean="0">
                <a:solidFill>
                  <a:prstClr val="black"/>
                </a:solidFill>
                <a:latin typeface="Arial" panose="020B0604020202020204" pitchFamily="34" charset="0"/>
                <a:cs typeface="Arial" panose="020B0604020202020204" pitchFamily="34" charset="0"/>
              </a:rPr>
              <a:t>tengo geografía e inglés.</a:t>
            </a:r>
            <a:br>
              <a:rPr lang="es-ES_tradnl" sz="1200" dirty="0" smtClean="0">
                <a:solidFill>
                  <a:prstClr val="black"/>
                </a:solidFill>
                <a:latin typeface="Arial" panose="020B0604020202020204" pitchFamily="34" charset="0"/>
                <a:cs typeface="Arial" panose="020B0604020202020204" pitchFamily="34" charset="0"/>
              </a:rPr>
            </a:br>
            <a:r>
              <a:rPr lang="es-ES_tradnl" sz="1200" dirty="0" smtClean="0">
                <a:solidFill>
                  <a:prstClr val="black"/>
                </a:solidFill>
                <a:latin typeface="Arial" panose="020B0604020202020204" pitchFamily="34" charset="0"/>
                <a:cs typeface="Arial" panose="020B0604020202020204" pitchFamily="34" charset="0"/>
              </a:rPr>
              <a:t/>
            </a:r>
            <a:br>
              <a:rPr lang="es-ES_tradnl" sz="1200" dirty="0" smtClean="0">
                <a:solidFill>
                  <a:prstClr val="black"/>
                </a:solidFill>
                <a:latin typeface="Arial" panose="020B0604020202020204" pitchFamily="34" charset="0"/>
                <a:cs typeface="Arial" panose="020B0604020202020204" pitchFamily="34" charset="0"/>
              </a:rPr>
            </a:br>
            <a:r>
              <a:rPr lang="es-ES_tradnl" sz="1200" dirty="0" smtClean="0">
                <a:solidFill>
                  <a:prstClr val="black"/>
                </a:solidFill>
                <a:latin typeface="Arial" panose="020B0604020202020204" pitchFamily="34" charset="0"/>
                <a:cs typeface="Arial" panose="020B0604020202020204" pitchFamily="34" charset="0"/>
              </a:rPr>
              <a:t>3  El miércoles </a:t>
            </a:r>
            <a:r>
              <a:rPr lang="es-ES_tradnl" sz="1200" b="1" dirty="0" smtClean="0">
                <a:solidFill>
                  <a:prstClr val="black"/>
                </a:solidFill>
                <a:latin typeface="Arial" panose="020B0604020202020204" pitchFamily="34" charset="0"/>
                <a:cs typeface="Arial" panose="020B0604020202020204" pitchFamily="34" charset="0"/>
              </a:rPr>
              <a:t>la primera asignatura es </a:t>
            </a:r>
            <a:r>
              <a:rPr lang="es-ES_tradnl" sz="1200" dirty="0" smtClean="0">
                <a:solidFill>
                  <a:prstClr val="black"/>
                </a:solidFill>
                <a:latin typeface="Arial" panose="020B0604020202020204" pitchFamily="34" charset="0"/>
                <a:cs typeface="Arial" panose="020B0604020202020204" pitchFamily="34" charset="0"/>
              </a:rPr>
              <a:t>el inglés y </a:t>
            </a:r>
            <a:r>
              <a:rPr lang="es-ES_tradnl" sz="1200" b="1" dirty="0" smtClean="0">
                <a:solidFill>
                  <a:prstClr val="black"/>
                </a:solidFill>
                <a:latin typeface="Arial" panose="020B0604020202020204" pitchFamily="34" charset="0"/>
                <a:cs typeface="Arial" panose="020B0604020202020204" pitchFamily="34" charset="0"/>
              </a:rPr>
              <a:t>en la segunda clase </a:t>
            </a:r>
            <a:r>
              <a:rPr lang="es-ES_tradnl" sz="1200" dirty="0" smtClean="0">
                <a:solidFill>
                  <a:prstClr val="black"/>
                </a:solidFill>
                <a:latin typeface="Arial" panose="020B0604020202020204" pitchFamily="34" charset="0"/>
                <a:cs typeface="Arial" panose="020B0604020202020204" pitchFamily="34" charset="0"/>
              </a:rPr>
              <a:t>tengo matemáticas. Luego tengo lengua y francés.  </a:t>
            </a:r>
            <a:r>
              <a:rPr lang="es-ES_tradnl" sz="1200" b="1" dirty="0" smtClean="0">
                <a:solidFill>
                  <a:prstClr val="black"/>
                </a:solidFill>
                <a:latin typeface="Arial" panose="020B0604020202020204" pitchFamily="34" charset="0"/>
                <a:cs typeface="Arial" panose="020B0604020202020204" pitchFamily="34" charset="0"/>
              </a:rPr>
              <a:t>Las últimas clases son </a:t>
            </a:r>
            <a:r>
              <a:rPr lang="es-ES_tradnl" sz="1200" dirty="0" smtClean="0">
                <a:solidFill>
                  <a:prstClr val="black"/>
                </a:solidFill>
                <a:latin typeface="Arial" panose="020B0604020202020204" pitchFamily="34" charset="0"/>
                <a:cs typeface="Arial" panose="020B0604020202020204" pitchFamily="34" charset="0"/>
              </a:rPr>
              <a:t>la física y las matemáticas.</a:t>
            </a:r>
            <a:br>
              <a:rPr lang="es-ES_tradnl" sz="1200" dirty="0" smtClean="0">
                <a:solidFill>
                  <a:prstClr val="black"/>
                </a:solidFill>
                <a:latin typeface="Arial" panose="020B0604020202020204" pitchFamily="34" charset="0"/>
                <a:cs typeface="Arial" panose="020B0604020202020204" pitchFamily="34" charset="0"/>
              </a:rPr>
            </a:br>
            <a:r>
              <a:rPr lang="es-ES_tradnl" sz="1200" dirty="0" smtClean="0">
                <a:solidFill>
                  <a:prstClr val="black"/>
                </a:solidFill>
                <a:latin typeface="Arial" panose="020B0604020202020204" pitchFamily="34" charset="0"/>
                <a:cs typeface="Arial" panose="020B0604020202020204" pitchFamily="34" charset="0"/>
              </a:rPr>
              <a:t/>
            </a:r>
            <a:br>
              <a:rPr lang="es-ES_tradnl" sz="1200" dirty="0" smtClean="0">
                <a:solidFill>
                  <a:prstClr val="black"/>
                </a:solidFill>
                <a:latin typeface="Arial" panose="020B0604020202020204" pitchFamily="34" charset="0"/>
                <a:cs typeface="Arial" panose="020B0604020202020204" pitchFamily="34" charset="0"/>
              </a:rPr>
            </a:br>
            <a:r>
              <a:rPr lang="es-ES_tradnl" sz="1200" dirty="0" smtClean="0">
                <a:solidFill>
                  <a:prstClr val="black"/>
                </a:solidFill>
                <a:latin typeface="Arial" panose="020B0604020202020204" pitchFamily="34" charset="0"/>
                <a:cs typeface="Arial" panose="020B0604020202020204" pitchFamily="34" charset="0"/>
              </a:rPr>
              <a:t>4  El jueves </a:t>
            </a:r>
            <a:r>
              <a:rPr lang="es-ES_tradnl" sz="1200" b="1" dirty="0" smtClean="0">
                <a:solidFill>
                  <a:prstClr val="black"/>
                </a:solidFill>
                <a:latin typeface="Arial" panose="020B0604020202020204" pitchFamily="34" charset="0"/>
                <a:cs typeface="Arial" panose="020B0604020202020204" pitchFamily="34" charset="0"/>
              </a:rPr>
              <a:t>primero tengo </a:t>
            </a:r>
            <a:r>
              <a:rPr lang="es-ES_tradnl" sz="1200" dirty="0" smtClean="0">
                <a:solidFill>
                  <a:prstClr val="black"/>
                </a:solidFill>
                <a:latin typeface="Arial" panose="020B0604020202020204" pitchFamily="34" charset="0"/>
                <a:cs typeface="Arial" panose="020B0604020202020204" pitchFamily="34" charset="0"/>
              </a:rPr>
              <a:t>inglés y biología. </a:t>
            </a:r>
            <a:r>
              <a:rPr lang="es-ES_tradnl" sz="1200" b="1" dirty="0" smtClean="0">
                <a:solidFill>
                  <a:prstClr val="black"/>
                </a:solidFill>
                <a:latin typeface="Arial" panose="020B0604020202020204" pitchFamily="34" charset="0"/>
                <a:cs typeface="Arial" panose="020B0604020202020204" pitchFamily="34" charset="0"/>
              </a:rPr>
              <a:t>Después tengo </a:t>
            </a:r>
            <a:r>
              <a:rPr lang="es-ES_tradnl" sz="1200" dirty="0" smtClean="0">
                <a:solidFill>
                  <a:prstClr val="black"/>
                </a:solidFill>
                <a:latin typeface="Arial" panose="020B0604020202020204" pitchFamily="34" charset="0"/>
                <a:cs typeface="Arial" panose="020B0604020202020204" pitchFamily="34" charset="0"/>
              </a:rPr>
              <a:t>historia y lengua.  </a:t>
            </a:r>
            <a:r>
              <a:rPr lang="es-ES_tradnl" sz="1200" b="1" dirty="0" smtClean="0">
                <a:solidFill>
                  <a:prstClr val="black"/>
                </a:solidFill>
                <a:latin typeface="Arial" panose="020B0604020202020204" pitchFamily="34" charset="0"/>
                <a:cs typeface="Arial" panose="020B0604020202020204" pitchFamily="34" charset="0"/>
              </a:rPr>
              <a:t>Luego tengo </a:t>
            </a:r>
            <a:r>
              <a:rPr lang="es-ES_tradnl" sz="1200" dirty="0" smtClean="0">
                <a:solidFill>
                  <a:prstClr val="black"/>
                </a:solidFill>
                <a:latin typeface="Arial" panose="020B0604020202020204" pitchFamily="34" charset="0"/>
                <a:cs typeface="Arial" panose="020B0604020202020204" pitchFamily="34" charset="0"/>
              </a:rPr>
              <a:t>arte dramático e informática.   </a:t>
            </a:r>
            <a:br>
              <a:rPr lang="es-ES_tradnl" sz="1200" dirty="0" smtClean="0">
                <a:solidFill>
                  <a:prstClr val="black"/>
                </a:solidFill>
                <a:latin typeface="Arial" panose="020B0604020202020204" pitchFamily="34" charset="0"/>
                <a:cs typeface="Arial" panose="020B0604020202020204" pitchFamily="34" charset="0"/>
              </a:rPr>
            </a:br>
            <a:r>
              <a:rPr lang="es-ES_tradnl" sz="1200" dirty="0" smtClean="0">
                <a:solidFill>
                  <a:prstClr val="black"/>
                </a:solidFill>
                <a:latin typeface="Arial" panose="020B0604020202020204" pitchFamily="34" charset="0"/>
                <a:cs typeface="Arial" panose="020B0604020202020204" pitchFamily="34" charset="0"/>
              </a:rPr>
              <a:t/>
            </a:r>
            <a:br>
              <a:rPr lang="es-ES_tradnl" sz="1200" dirty="0" smtClean="0">
                <a:solidFill>
                  <a:prstClr val="black"/>
                </a:solidFill>
                <a:latin typeface="Arial" panose="020B0604020202020204" pitchFamily="34" charset="0"/>
                <a:cs typeface="Arial" panose="020B0604020202020204" pitchFamily="34" charset="0"/>
              </a:rPr>
            </a:br>
            <a:r>
              <a:rPr lang="es-ES_tradnl" sz="1200" dirty="0" smtClean="0">
                <a:solidFill>
                  <a:prstClr val="black"/>
                </a:solidFill>
                <a:latin typeface="Arial" panose="020B0604020202020204" pitchFamily="34" charset="0"/>
                <a:cs typeface="Arial" panose="020B0604020202020204" pitchFamily="34" charset="0"/>
              </a:rPr>
              <a:t>5  El viernes </a:t>
            </a:r>
            <a:r>
              <a:rPr lang="es-ES_tradnl" sz="1200" b="1" dirty="0" smtClean="0">
                <a:solidFill>
                  <a:prstClr val="black"/>
                </a:solidFill>
                <a:latin typeface="Arial" panose="020B0604020202020204" pitchFamily="34" charset="0"/>
                <a:cs typeface="Arial" panose="020B0604020202020204" pitchFamily="34" charset="0"/>
              </a:rPr>
              <a:t>por la mañana tengo </a:t>
            </a:r>
            <a:r>
              <a:rPr lang="es-ES_tradnl" sz="1200" dirty="0" smtClean="0">
                <a:solidFill>
                  <a:prstClr val="black"/>
                </a:solidFill>
                <a:latin typeface="Arial" panose="020B0604020202020204" pitchFamily="34" charset="0"/>
                <a:cs typeface="Arial" panose="020B0604020202020204" pitchFamily="34" charset="0"/>
              </a:rPr>
              <a:t>informática y dibujo. </a:t>
            </a:r>
            <a:r>
              <a:rPr lang="es-ES_tradnl" sz="1200" b="1" dirty="0" smtClean="0">
                <a:solidFill>
                  <a:prstClr val="black"/>
                </a:solidFill>
                <a:latin typeface="Arial" panose="020B0604020202020204" pitchFamily="34" charset="0"/>
                <a:cs typeface="Arial" panose="020B0604020202020204" pitchFamily="34" charset="0"/>
              </a:rPr>
              <a:t>Después del recreo tenemos una lección doble </a:t>
            </a:r>
            <a:r>
              <a:rPr lang="es-ES_tradnl" sz="1200" dirty="0" smtClean="0">
                <a:solidFill>
                  <a:prstClr val="black"/>
                </a:solidFill>
                <a:latin typeface="Arial" panose="020B0604020202020204" pitchFamily="34" charset="0"/>
                <a:cs typeface="Arial" panose="020B0604020202020204" pitchFamily="34" charset="0"/>
              </a:rPr>
              <a:t>de educación física.  </a:t>
            </a:r>
            <a:r>
              <a:rPr lang="es-ES_tradnl" sz="1200" b="1" dirty="0" smtClean="0">
                <a:solidFill>
                  <a:prstClr val="black"/>
                </a:solidFill>
                <a:latin typeface="Arial" panose="020B0604020202020204" pitchFamily="34" charset="0"/>
                <a:cs typeface="Arial" panose="020B0604020202020204" pitchFamily="34" charset="0"/>
              </a:rPr>
              <a:t>Por fin </a:t>
            </a:r>
            <a:r>
              <a:rPr lang="es-ES_tradnl" sz="1200" dirty="0" smtClean="0">
                <a:solidFill>
                  <a:prstClr val="black"/>
                </a:solidFill>
                <a:latin typeface="Arial" panose="020B0604020202020204" pitchFamily="34" charset="0"/>
                <a:cs typeface="Arial" panose="020B0604020202020204" pitchFamily="34" charset="0"/>
              </a:rPr>
              <a:t>tengo clases de matemáticas y tecnología.</a:t>
            </a:r>
            <a:endParaRPr lang="en-GB" sz="1200"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1F7E1D7-AC5B-445A-AD98-D31660E75889}" type="slidenum">
              <a:rPr lang="en-GB" smtClean="0">
                <a:solidFill>
                  <a:prstClr val="black"/>
                </a:solidFill>
              </a:rPr>
              <a:pPr/>
              <a:t>55</a:t>
            </a:fld>
            <a:endParaRPr lang="en-GB">
              <a:solidFill>
                <a:prstClr val="black"/>
              </a:solidFill>
            </a:endParaRPr>
          </a:p>
        </p:txBody>
      </p:sp>
    </p:spTree>
    <p:extLst>
      <p:ext uri="{BB962C8B-B14F-4D97-AF65-F5344CB8AC3E}">
        <p14:creationId xmlns:p14="http://schemas.microsoft.com/office/powerpoint/2010/main" val="4147126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www.tagxedo.com</a:t>
            </a:r>
            <a:r>
              <a:rPr lang="en-GB" baseline="0" dirty="0" smtClean="0"/>
              <a:t> </a:t>
            </a:r>
            <a:endParaRPr lang="fr-FR" dirty="0"/>
          </a:p>
        </p:txBody>
      </p:sp>
      <p:sp>
        <p:nvSpPr>
          <p:cNvPr id="4" name="Slide Number Placeholder 3"/>
          <p:cNvSpPr>
            <a:spLocks noGrp="1"/>
          </p:cNvSpPr>
          <p:nvPr>
            <p:ph type="sldNum" sz="quarter" idx="10"/>
          </p:nvPr>
        </p:nvSpPr>
        <p:spPr/>
        <p:txBody>
          <a:bodyPr/>
          <a:lstStyle/>
          <a:p>
            <a:fld id="{D0403E82-6455-45D4-AFD5-DE5632FC38D9}" type="slidenum">
              <a:rPr lang="fr-FR" smtClean="0">
                <a:solidFill>
                  <a:prstClr val="black"/>
                </a:solidFill>
              </a:rPr>
              <a:pPr/>
              <a:t>56</a:t>
            </a:fld>
            <a:endParaRPr lang="fr-FR">
              <a:solidFill>
                <a:prstClr val="black"/>
              </a:solidFill>
            </a:endParaRPr>
          </a:p>
        </p:txBody>
      </p:sp>
    </p:spTree>
    <p:extLst>
      <p:ext uri="{BB962C8B-B14F-4D97-AF65-F5344CB8AC3E}">
        <p14:creationId xmlns:p14="http://schemas.microsoft.com/office/powerpoint/2010/main" val="1383421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Gap-fill</a:t>
            </a:r>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solidFill>
                  <a:prstClr val="black"/>
                </a:solidFill>
              </a:rPr>
              <a:pPr/>
              <a:t>57</a:t>
            </a:fld>
            <a:endParaRPr lang="en-GB">
              <a:solidFill>
                <a:prstClr val="black"/>
              </a:solidFill>
            </a:endParaRPr>
          </a:p>
        </p:txBody>
      </p:sp>
    </p:spTree>
    <p:extLst>
      <p:ext uri="{BB962C8B-B14F-4D97-AF65-F5344CB8AC3E}">
        <p14:creationId xmlns:p14="http://schemas.microsoft.com/office/powerpoint/2010/main" val="1191466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Parallel translation format</a:t>
            </a:r>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3879096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can be extremely valuable for students to repeat tasks, after a time interval, and at a different level.  With four different task formats, students can see their progression over time, if they attempt a more challenging version of the task the second time around.</a:t>
            </a:r>
            <a:endParaRPr lang="en-GB" sz="1200" kern="1200" dirty="0" smtClean="0">
              <a:solidFill>
                <a:schemeClr val="tx1"/>
              </a:solidFill>
              <a:effectLst/>
              <a:latin typeface="+mn-lt"/>
              <a:ea typeface="+mn-ea"/>
              <a:cs typeface="+mn-cs"/>
            </a:endParaRPr>
          </a:p>
          <a:p>
            <a:endParaRPr lang="en-GB" dirty="0" smtClean="0"/>
          </a:p>
          <a:p>
            <a:r>
              <a:rPr lang="en-GB" dirty="0" err="1" smtClean="0"/>
              <a:t>Markscheme</a:t>
            </a:r>
            <a:r>
              <a:rPr lang="en-GB" dirty="0" smtClean="0"/>
              <a:t> – 3 – 2 – 1 – 0 </a:t>
            </a:r>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solidFill>
                  <a:prstClr val="black"/>
                </a:solidFill>
              </a:rPr>
              <a:pPr/>
              <a:t>60</a:t>
            </a:fld>
            <a:endParaRPr lang="en-GB">
              <a:solidFill>
                <a:prstClr val="black"/>
              </a:solidFill>
            </a:endParaRPr>
          </a:p>
        </p:txBody>
      </p:sp>
    </p:spTree>
    <p:extLst>
      <p:ext uri="{BB962C8B-B14F-4D97-AF65-F5344CB8AC3E}">
        <p14:creationId xmlns:p14="http://schemas.microsoft.com/office/powerpoint/2010/main" val="2468619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bit</a:t>
            </a:r>
            <a:r>
              <a:rPr lang="en-GB" baseline="0" dirty="0" smtClean="0"/>
              <a:t> of a wordy one to explain but essentially it’s about getting students to think outside the box and use their language creatively.  On the right are the main sub-themes from a topic, school in this case.  On the left are various language ‘functions’.  By mixing up the combinations some creative sentences can be written that are not usually found within textbooks.</a:t>
            </a:r>
          </a:p>
          <a:p>
            <a:r>
              <a:rPr lang="en-GB" baseline="0" dirty="0" smtClean="0"/>
              <a:t>For example – </a:t>
            </a:r>
            <a:r>
              <a:rPr lang="en-GB" baseline="0" dirty="0" err="1" smtClean="0"/>
              <a:t>comparisions</a:t>
            </a:r>
            <a:r>
              <a:rPr lang="en-GB" baseline="0" dirty="0" smtClean="0"/>
              <a:t> are often drawn between subjects (G5) but not so often between future plans (G1) or school rules (G8) and yet, with a little bit of thinking, students can come up with content and language that </a:t>
            </a:r>
            <a:r>
              <a:rPr lang="en-GB" baseline="0" dirty="0" err="1" smtClean="0"/>
              <a:t>fulfills</a:t>
            </a:r>
            <a:r>
              <a:rPr lang="en-GB" baseline="0" dirty="0" smtClean="0"/>
              <a:t> on these new combinations and makes for more interesting work.</a:t>
            </a:r>
          </a:p>
          <a:p>
            <a:r>
              <a:rPr lang="en-GB" baseline="0" dirty="0" smtClean="0"/>
              <a:t>With one class I put them into groups and gave combinations.  We collated all responses electronically and after oral feedback, all students got all of the work, not just theirs, sent out to them.</a:t>
            </a:r>
            <a:endParaRPr lang="en-GB" dirty="0"/>
          </a:p>
        </p:txBody>
      </p:sp>
      <p:sp>
        <p:nvSpPr>
          <p:cNvPr id="4" name="Slide Number Placeholder 3"/>
          <p:cNvSpPr>
            <a:spLocks noGrp="1"/>
          </p:cNvSpPr>
          <p:nvPr>
            <p:ph type="sldNum" sz="quarter" idx="10"/>
          </p:nvPr>
        </p:nvSpPr>
        <p:spPr/>
        <p:txBody>
          <a:bodyPr/>
          <a:lstStyle/>
          <a:p>
            <a:fld id="{337BA812-D06D-4ED8-9ECA-CA15D65AF92E}" type="slidenum">
              <a:rPr lang="en-GB" smtClean="0">
                <a:solidFill>
                  <a:prstClr val="black"/>
                </a:solidFill>
              </a:rPr>
              <a:pPr/>
              <a:t>72</a:t>
            </a:fld>
            <a:endParaRPr lang="en-GB">
              <a:solidFill>
                <a:prstClr val="black"/>
              </a:solidFill>
            </a:endParaRPr>
          </a:p>
        </p:txBody>
      </p:sp>
    </p:spTree>
    <p:extLst>
      <p:ext uri="{BB962C8B-B14F-4D97-AF65-F5344CB8AC3E}">
        <p14:creationId xmlns:p14="http://schemas.microsoft.com/office/powerpoint/2010/main" val="1092079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Remind students they already did the first part of this photo</a:t>
            </a:r>
            <a:r>
              <a:rPr lang="en-GB" baseline="0" dirty="0" smtClean="0"/>
              <a:t> card task last week.</a:t>
            </a:r>
            <a:br>
              <a:rPr lang="en-GB" baseline="0" dirty="0" smtClean="0"/>
            </a:br>
            <a:r>
              <a:rPr lang="en-GB" baseline="0" dirty="0" smtClean="0"/>
              <a:t>Give out the ‘keep talking’ sheet to students and share the ‘model’ answers for the first two questions, which students are to translate into Spanish.</a:t>
            </a:r>
            <a:br>
              <a:rPr lang="en-GB" baseline="0" dirty="0" smtClean="0"/>
            </a:br>
            <a:endParaRPr lang="en-GB" dirty="0"/>
          </a:p>
        </p:txBody>
      </p:sp>
      <p:sp>
        <p:nvSpPr>
          <p:cNvPr id="4" name="Slide Number Placeholder 3"/>
          <p:cNvSpPr>
            <a:spLocks noGrp="1"/>
          </p:cNvSpPr>
          <p:nvPr>
            <p:ph type="sldNum" sz="quarter" idx="10"/>
          </p:nvPr>
        </p:nvSpPr>
        <p:spPr/>
        <p:txBody>
          <a:bodyPr/>
          <a:lstStyle/>
          <a:p>
            <a:fld id="{44E25B01-29F7-4565-AE05-1FCC15893637}" type="slidenum">
              <a:rPr lang="en-GB" smtClean="0">
                <a:solidFill>
                  <a:prstClr val="black"/>
                </a:solidFill>
              </a:rPr>
              <a:pPr/>
              <a:t>76</a:t>
            </a:fld>
            <a:endParaRPr lang="en-GB">
              <a:solidFill>
                <a:prstClr val="black"/>
              </a:solidFill>
            </a:endParaRPr>
          </a:p>
        </p:txBody>
      </p:sp>
    </p:spTree>
    <p:extLst>
      <p:ext uri="{BB962C8B-B14F-4D97-AF65-F5344CB8AC3E}">
        <p14:creationId xmlns:p14="http://schemas.microsoft.com/office/powerpoint/2010/main" val="74483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p.188 Module 9 </a:t>
            </a:r>
            <a:r>
              <a:rPr lang="en-GB" dirty="0" err="1" smtClean="0"/>
              <a:t>Repaso</a:t>
            </a:r>
            <a:r>
              <a:rPr lang="en-GB" dirty="0" smtClean="0"/>
              <a:t/>
            </a:r>
            <a:br>
              <a:rPr lang="en-GB" dirty="0" smtClean="0"/>
            </a:br>
            <a:r>
              <a:rPr lang="en-GB" dirty="0" smtClean="0"/>
              <a:t>With</a:t>
            </a:r>
            <a:r>
              <a:rPr lang="en-GB" baseline="0" dirty="0" smtClean="0"/>
              <a:t> multiple choice questions in English, prediction is a key strategy.  You are given a lot of information on the page but it is in English, so brainstorm the words in Spanish (write them on) – not only the exact words but think of any synonyms / any related words you can.</a:t>
            </a:r>
            <a:br>
              <a:rPr lang="en-GB" baseline="0" dirty="0" smtClean="0"/>
            </a:br>
            <a:r>
              <a:rPr lang="en-GB" baseline="0" dirty="0" smtClean="0"/>
              <a:t/>
            </a:r>
            <a:br>
              <a:rPr lang="en-GB" baseline="0" dirty="0" smtClean="0"/>
            </a:br>
            <a:r>
              <a:rPr lang="en-GB" baseline="0" dirty="0" smtClean="0"/>
              <a:t>When you listen the first time, note down key words in Spanish (with </a:t>
            </a:r>
            <a:r>
              <a:rPr lang="en-GB" baseline="0" dirty="0" smtClean="0">
                <a:sym typeface="Wingdings" panose="05000000000000000000" pitchFamily="2" charset="2"/>
              </a:rPr>
              <a:t> and  faces as you need to spot the opinions, too).  </a:t>
            </a:r>
            <a:br>
              <a:rPr lang="en-GB" baseline="0" dirty="0" smtClean="0">
                <a:sym typeface="Wingdings" panose="05000000000000000000" pitchFamily="2" charset="2"/>
              </a:rPr>
            </a:br>
            <a:r>
              <a:rPr lang="en-GB" baseline="0" dirty="0" smtClean="0">
                <a:sym typeface="Wingdings" panose="05000000000000000000" pitchFamily="2" charset="2"/>
              </a:rPr>
              <a:t>Listen out for opinion phrases and also change of opinion phrases (</a:t>
            </a:r>
            <a:r>
              <a:rPr lang="en-GB" baseline="0" dirty="0" err="1" smtClean="0">
                <a:sym typeface="Wingdings" panose="05000000000000000000" pitchFamily="2" charset="2"/>
              </a:rPr>
              <a:t>pero</a:t>
            </a:r>
            <a:r>
              <a:rPr lang="en-GB" baseline="0" dirty="0" smtClean="0">
                <a:sym typeface="Wingdings" panose="05000000000000000000" pitchFamily="2" charset="2"/>
              </a:rPr>
              <a:t> / </a:t>
            </a:r>
            <a:r>
              <a:rPr lang="en-GB" baseline="0" dirty="0" err="1" smtClean="0">
                <a:sym typeface="Wingdings" panose="05000000000000000000" pitchFamily="2" charset="2"/>
              </a:rPr>
              <a:t>aunque</a:t>
            </a:r>
            <a:r>
              <a:rPr lang="en-GB" baseline="0" dirty="0" smtClean="0">
                <a:sym typeface="Wingdings" panose="05000000000000000000" pitchFamily="2" charset="2"/>
              </a:rPr>
              <a:t>) and ‘</a:t>
            </a:r>
            <a:r>
              <a:rPr lang="en-GB" baseline="0" dirty="0" err="1" smtClean="0">
                <a:sym typeface="Wingdings" panose="05000000000000000000" pitchFamily="2" charset="2"/>
              </a:rPr>
              <a:t>demasiado</a:t>
            </a:r>
            <a:r>
              <a:rPr lang="en-GB" baseline="0" dirty="0" smtClean="0">
                <a:sym typeface="Wingdings" panose="05000000000000000000" pitchFamily="2" charset="2"/>
              </a:rPr>
              <a:t>’ is a negative indicator…</a:t>
            </a:r>
            <a:br>
              <a:rPr lang="en-GB" baseline="0" dirty="0" smtClean="0">
                <a:sym typeface="Wingdings" panose="05000000000000000000" pitchFamily="2" charset="2"/>
              </a:rPr>
            </a:br>
            <a:r>
              <a:rPr lang="en-GB" baseline="0" dirty="0" smtClean="0">
                <a:sym typeface="Wingdings" panose="05000000000000000000" pitchFamily="2" charset="2"/>
              </a:rPr>
              <a:t>Be prepared for the opinions to be jumbled – i.e. like / dislike  / like / dislike</a:t>
            </a:r>
          </a:p>
          <a:p>
            <a:endParaRPr lang="en-GB" baseline="0" dirty="0" smtClean="0">
              <a:sym typeface="Wingdings" panose="05000000000000000000" pitchFamily="2" charset="2"/>
            </a:endParaRPr>
          </a:p>
          <a:p>
            <a:r>
              <a:rPr lang="en-GB" baseline="0" dirty="0" smtClean="0">
                <a:sym typeface="Wingdings" panose="05000000000000000000" pitchFamily="2" charset="2"/>
              </a:rPr>
              <a:t>Model this one with students – As you listen to Antonio, bring up ‘</a:t>
            </a:r>
            <a:r>
              <a:rPr lang="en-GB" baseline="0" dirty="0" err="1" smtClean="0">
                <a:sym typeface="Wingdings" panose="05000000000000000000" pitchFamily="2" charset="2"/>
              </a:rPr>
              <a:t>abuela</a:t>
            </a:r>
            <a:r>
              <a:rPr lang="en-GB" baseline="0" dirty="0" smtClean="0">
                <a:sym typeface="Wingdings" panose="05000000000000000000" pitchFamily="2" charset="2"/>
              </a:rPr>
              <a:t>’ and ‘</a:t>
            </a:r>
            <a:r>
              <a:rPr lang="en-GB" baseline="0" dirty="0" err="1" smtClean="0">
                <a:sym typeface="Wingdings" panose="05000000000000000000" pitchFamily="2" charset="2"/>
              </a:rPr>
              <a:t>videojuegos</a:t>
            </a:r>
            <a:r>
              <a:rPr lang="en-GB" baseline="0" dirty="0" smtClean="0">
                <a:sym typeface="Wingdings" panose="05000000000000000000" pitchFamily="2" charset="2"/>
              </a:rPr>
              <a:t>’ next to </a:t>
            </a:r>
            <a:r>
              <a:rPr lang="en-GB" baseline="0" dirty="0" err="1" smtClean="0">
                <a:sym typeface="Wingdings" panose="05000000000000000000" pitchFamily="2" charset="2"/>
              </a:rPr>
              <a:t>smilie</a:t>
            </a:r>
            <a:r>
              <a:rPr lang="en-GB" baseline="0" dirty="0" smtClean="0">
                <a:sym typeface="Wingdings" panose="05000000000000000000" pitchFamily="2" charset="2"/>
              </a:rPr>
              <a:t> and then ‘</a:t>
            </a:r>
            <a:r>
              <a:rPr lang="en-GB" baseline="0" dirty="0" err="1" smtClean="0">
                <a:sym typeface="Wingdings" panose="05000000000000000000" pitchFamily="2" charset="2"/>
              </a:rPr>
              <a:t>discotecas</a:t>
            </a:r>
            <a:r>
              <a:rPr lang="en-GB" baseline="0" dirty="0" smtClean="0">
                <a:sym typeface="Wingdings" panose="05000000000000000000" pitchFamily="2" charset="2"/>
              </a:rPr>
              <a:t>’ and finally ‘tele’ next to sad face.</a:t>
            </a:r>
            <a:br>
              <a:rPr lang="en-GB" baseline="0" dirty="0" smtClean="0">
                <a:sym typeface="Wingdings" panose="05000000000000000000" pitchFamily="2" charset="2"/>
              </a:rPr>
            </a:br>
            <a:r>
              <a:rPr lang="en-GB" baseline="0" dirty="0" smtClean="0">
                <a:sym typeface="Wingdings" panose="05000000000000000000" pitchFamily="2" charset="2"/>
              </a:rPr>
              <a:t>Explain to them then all four things were mentioned, and these were the only four things from the list mentioned, so we need to infer by Antonio’s mention of preferring videogames to tele that he doesn’t like tele, even though he doesn’t clearly state I don’t like TV.</a:t>
            </a:r>
          </a:p>
          <a:p>
            <a:endParaRPr lang="en-GB" baseline="0" dirty="0" smtClean="0">
              <a:sym typeface="Wingdings" panose="05000000000000000000" pitchFamily="2" charset="2"/>
            </a:endParaRPr>
          </a:p>
          <a:p>
            <a:r>
              <a:rPr lang="en-GB" baseline="0" dirty="0" smtClean="0">
                <a:sym typeface="Wingdings" panose="05000000000000000000" pitchFamily="2" charset="2"/>
              </a:rPr>
              <a:t>For Cristina, we bring up ‘amigos’ and ‘</a:t>
            </a:r>
            <a:r>
              <a:rPr lang="en-GB" baseline="0" dirty="0" err="1" smtClean="0">
                <a:sym typeface="Wingdings" panose="05000000000000000000" pitchFamily="2" charset="2"/>
              </a:rPr>
              <a:t>cena</a:t>
            </a:r>
            <a:r>
              <a:rPr lang="en-GB" baseline="0" dirty="0" smtClean="0">
                <a:sym typeface="Wingdings" panose="05000000000000000000" pitchFamily="2" charset="2"/>
              </a:rPr>
              <a:t>’ next to positive and ‘</a:t>
            </a:r>
            <a:r>
              <a:rPr lang="en-GB" baseline="0" dirty="0" err="1" smtClean="0">
                <a:sym typeface="Wingdings" panose="05000000000000000000" pitchFamily="2" charset="2"/>
              </a:rPr>
              <a:t>iglesia</a:t>
            </a:r>
            <a:r>
              <a:rPr lang="en-GB" baseline="0" dirty="0" smtClean="0">
                <a:sym typeface="Wingdings" panose="05000000000000000000" pitchFamily="2" charset="2"/>
              </a:rPr>
              <a:t>’ and </a:t>
            </a:r>
            <a:r>
              <a:rPr lang="en-GB" baseline="0" dirty="0" err="1" smtClean="0">
                <a:sym typeface="Wingdings" panose="05000000000000000000" pitchFamily="2" charset="2"/>
              </a:rPr>
              <a:t>ajedrez</a:t>
            </a:r>
            <a:r>
              <a:rPr lang="en-GB" baseline="0" dirty="0" smtClean="0">
                <a:sym typeface="Wingdings" panose="05000000000000000000" pitchFamily="2" charset="2"/>
              </a:rPr>
              <a:t>’ next to negative.  </a:t>
            </a:r>
            <a:br>
              <a:rPr lang="en-GB" baseline="0" dirty="0" smtClean="0">
                <a:sym typeface="Wingdings" panose="05000000000000000000" pitchFamily="2" charset="2"/>
              </a:rPr>
            </a:br>
            <a:r>
              <a:rPr lang="en-GB" baseline="0" dirty="0" smtClean="0">
                <a:sym typeface="Wingdings" panose="05000000000000000000" pitchFamily="2" charset="2"/>
              </a:rPr>
              <a:t>Then we go back through all the categories and add in the matching letters.</a:t>
            </a:r>
            <a:br>
              <a:rPr lang="en-GB" baseline="0" dirty="0" smtClean="0">
                <a:sym typeface="Wingdings" panose="05000000000000000000" pitchFamily="2" charset="2"/>
              </a:rPr>
            </a:br>
            <a:r>
              <a:rPr lang="en-GB" baseline="0" dirty="0" smtClean="0">
                <a:sym typeface="Wingdings" panose="05000000000000000000" pitchFamily="2" charset="2"/>
              </a:rPr>
              <a:t/>
            </a:r>
            <a:br>
              <a:rPr lang="en-GB" baseline="0" dirty="0" smtClean="0">
                <a:sym typeface="Wingdings" panose="05000000000000000000" pitchFamily="2" charset="2"/>
              </a:rPr>
            </a:br>
            <a:r>
              <a:rPr lang="en-GB" baseline="0" dirty="0" smtClean="0">
                <a:sym typeface="Wingdings" panose="05000000000000000000" pitchFamily="2" charset="2"/>
              </a:rPr>
              <a:t>Make the point that not only prediction is necessary here, but also openness to synonyms as ‘</a:t>
            </a:r>
            <a:r>
              <a:rPr lang="en-GB" baseline="0" dirty="0" err="1" smtClean="0">
                <a:sym typeface="Wingdings" panose="05000000000000000000" pitchFamily="2" charset="2"/>
              </a:rPr>
              <a:t>familia</a:t>
            </a:r>
            <a:r>
              <a:rPr lang="en-GB" baseline="0" dirty="0" smtClean="0">
                <a:sym typeface="Wingdings" panose="05000000000000000000" pitchFamily="2" charset="2"/>
              </a:rPr>
              <a:t>’ is not mentioned but ‘</a:t>
            </a:r>
            <a:r>
              <a:rPr lang="en-GB" baseline="0" dirty="0" err="1" smtClean="0">
                <a:sym typeface="Wingdings" panose="05000000000000000000" pitchFamily="2" charset="2"/>
              </a:rPr>
              <a:t>abuela</a:t>
            </a:r>
            <a:r>
              <a:rPr lang="en-GB" baseline="0" dirty="0" smtClean="0">
                <a:sym typeface="Wingdings" panose="05000000000000000000" pitchFamily="2" charset="2"/>
              </a:rPr>
              <a:t>’ is, and similarly ‘board games’ are not said but ‘</a:t>
            </a:r>
            <a:r>
              <a:rPr lang="en-GB" baseline="0" dirty="0" err="1" smtClean="0">
                <a:sym typeface="Wingdings" panose="05000000000000000000" pitchFamily="2" charset="2"/>
              </a:rPr>
              <a:t>ajedrez</a:t>
            </a:r>
            <a:r>
              <a:rPr lang="en-GB" baseline="0" dirty="0" smtClean="0">
                <a:sym typeface="Wingdings" panose="05000000000000000000" pitchFamily="2" charset="2"/>
              </a:rPr>
              <a:t>’ is… </a:t>
            </a:r>
            <a:br>
              <a:rPr lang="en-GB" baseline="0" dirty="0" smtClean="0">
                <a:sym typeface="Wingdings" panose="05000000000000000000" pitchFamily="2" charset="2"/>
              </a:rPr>
            </a:br>
            <a:endParaRPr lang="en-GB" dirty="0" smtClean="0"/>
          </a:p>
          <a:p>
            <a:endParaRPr lang="en-GB" dirty="0" smtClean="0"/>
          </a:p>
          <a:p>
            <a:r>
              <a:rPr lang="es-MX" sz="1200" b="1" kern="1200" dirty="0" smtClean="0">
                <a:solidFill>
                  <a:schemeClr val="tx1"/>
                </a:solidFill>
                <a:effectLst/>
                <a:latin typeface="+mn-lt"/>
                <a:ea typeface="+mn-ea"/>
                <a:cs typeface="+mn-cs"/>
              </a:rPr>
              <a:t>1</a:t>
            </a:r>
            <a:endParaRPr lang="en-GB"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sym typeface="Symbol" panose="05050102010706020507" pitchFamily="18" charset="2"/>
              </a:rPr>
              <a:t></a:t>
            </a:r>
            <a:r>
              <a:rPr lang="es-MX" sz="1200" kern="1200" dirty="0" smtClean="0">
                <a:solidFill>
                  <a:schemeClr val="tx1"/>
                </a:solidFill>
                <a:effectLst/>
                <a:latin typeface="+mn-lt"/>
                <a:ea typeface="+mn-ea"/>
                <a:cs typeface="+mn-cs"/>
              </a:rPr>
              <a:t>  Iremos a casa de mi abuela. Siempre me divierto cuando estamos juntos, aunque mis primos siempre quieren ver la tele, pero yo prefiero jugar a los videojuegos. Las discotecas en Nochevieja son demasiado caras.</a:t>
            </a:r>
            <a:endParaRPr lang="en-GB" sz="1200" kern="1200" dirty="0" smtClean="0">
              <a:solidFill>
                <a:schemeClr val="tx1"/>
              </a:solidFill>
              <a:effectLst/>
              <a:latin typeface="+mn-lt"/>
              <a:ea typeface="+mn-ea"/>
              <a:cs typeface="+mn-cs"/>
            </a:endParaRPr>
          </a:p>
          <a:p>
            <a:r>
              <a:rPr lang="es-MX" sz="1200" b="1" kern="1200" dirty="0" smtClean="0">
                <a:solidFill>
                  <a:schemeClr val="tx1"/>
                </a:solidFill>
                <a:effectLst/>
                <a:latin typeface="+mn-lt"/>
                <a:ea typeface="+mn-ea"/>
                <a:cs typeface="+mn-cs"/>
              </a:rPr>
              <a:t>2</a:t>
            </a:r>
            <a:endParaRPr lang="en-GB"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sym typeface="Symbol" panose="05050102010706020507" pitchFamily="18" charset="2"/>
              </a:rPr>
              <a:t></a:t>
            </a:r>
            <a:r>
              <a:rPr lang="es-MX" sz="1200" kern="1200" dirty="0" smtClean="0">
                <a:solidFill>
                  <a:schemeClr val="tx1"/>
                </a:solidFill>
                <a:effectLst/>
                <a:latin typeface="+mn-lt"/>
                <a:ea typeface="+mn-ea"/>
                <a:cs typeface="+mn-cs"/>
              </a:rPr>
              <a:t>  Tengo suerte porque suelo salir con mis amigos antes de ir a misa. Me fastidia ir a la iglesia aunque vale la pena porque siempre cenamos marisco antes de la misa. No juego nunca al ajedrez ¡Qué va!</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A0DEFDB-EAF2-4C62-8C6C-B461549B9B0D}" type="slidenum">
              <a:rPr lang="en-GB" smtClean="0"/>
              <a:t>6</a:t>
            </a:fld>
            <a:endParaRPr lang="en-GB"/>
          </a:p>
        </p:txBody>
      </p:sp>
    </p:spTree>
    <p:extLst>
      <p:ext uri="{BB962C8B-B14F-4D97-AF65-F5344CB8AC3E}">
        <p14:creationId xmlns:p14="http://schemas.microsoft.com/office/powerpoint/2010/main" val="1056713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bring up the other two questions and get students to use the keep talking sheet to form answers</a:t>
            </a:r>
            <a:r>
              <a:rPr lang="en-GB" baseline="0" dirty="0" smtClean="0"/>
              <a:t> to these questions (these only need to be one sentence long).</a:t>
            </a:r>
            <a:br>
              <a:rPr lang="en-GB" baseline="0" dirty="0" smtClean="0"/>
            </a:br>
            <a:endParaRPr lang="en-GB" dirty="0"/>
          </a:p>
        </p:txBody>
      </p:sp>
      <p:sp>
        <p:nvSpPr>
          <p:cNvPr id="4" name="Slide Number Placeholder 3"/>
          <p:cNvSpPr>
            <a:spLocks noGrp="1"/>
          </p:cNvSpPr>
          <p:nvPr>
            <p:ph type="sldNum" sz="quarter" idx="10"/>
          </p:nvPr>
        </p:nvSpPr>
        <p:spPr/>
        <p:txBody>
          <a:bodyPr/>
          <a:lstStyle/>
          <a:p>
            <a:fld id="{44E25B01-29F7-4565-AE05-1FCC15893637}" type="slidenum">
              <a:rPr lang="en-GB" smtClean="0">
                <a:solidFill>
                  <a:prstClr val="black"/>
                </a:solidFill>
              </a:rPr>
              <a:pPr/>
              <a:t>80</a:t>
            </a:fld>
            <a:endParaRPr lang="en-GB">
              <a:solidFill>
                <a:prstClr val="black"/>
              </a:solidFill>
            </a:endParaRPr>
          </a:p>
        </p:txBody>
      </p:sp>
    </p:spTree>
    <p:extLst>
      <p:ext uri="{BB962C8B-B14F-4D97-AF65-F5344CB8AC3E}">
        <p14:creationId xmlns:p14="http://schemas.microsoft.com/office/powerpoint/2010/main" val="1929443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¿Qué piensas de las instalaciones en tu colegio?</a:t>
            </a:r>
            <a:endParaRPr lang="en-GB" dirty="0"/>
          </a:p>
        </p:txBody>
      </p:sp>
      <p:sp>
        <p:nvSpPr>
          <p:cNvPr id="4" name="Slide Number Placeholder 3"/>
          <p:cNvSpPr>
            <a:spLocks noGrp="1"/>
          </p:cNvSpPr>
          <p:nvPr>
            <p:ph type="sldNum" sz="quarter" idx="10"/>
          </p:nvPr>
        </p:nvSpPr>
        <p:spPr/>
        <p:txBody>
          <a:bodyPr/>
          <a:lstStyle/>
          <a:p>
            <a:fld id="{08E508BE-1342-4CCF-AC5A-E18541E38F00}" type="slidenum">
              <a:rPr lang="en-GB" smtClean="0">
                <a:solidFill>
                  <a:prstClr val="black"/>
                </a:solidFill>
              </a:rPr>
              <a:pPr/>
              <a:t>86</a:t>
            </a:fld>
            <a:endParaRPr lang="en-GB">
              <a:solidFill>
                <a:prstClr val="black"/>
              </a:solidFill>
            </a:endParaRPr>
          </a:p>
        </p:txBody>
      </p:sp>
    </p:spTree>
    <p:extLst>
      <p:ext uri="{BB962C8B-B14F-4D97-AF65-F5344CB8AC3E}">
        <p14:creationId xmlns:p14="http://schemas.microsoft.com/office/powerpoint/2010/main" val="1814178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¿Qué sitios de interés hay en su región?</a:t>
            </a:r>
            <a:endParaRPr lang="en-GB" dirty="0"/>
          </a:p>
        </p:txBody>
      </p:sp>
      <p:sp>
        <p:nvSpPr>
          <p:cNvPr id="4" name="Slide Number Placeholder 3"/>
          <p:cNvSpPr>
            <a:spLocks noGrp="1"/>
          </p:cNvSpPr>
          <p:nvPr>
            <p:ph type="sldNum" sz="quarter" idx="10"/>
          </p:nvPr>
        </p:nvSpPr>
        <p:spPr/>
        <p:txBody>
          <a:bodyPr/>
          <a:lstStyle/>
          <a:p>
            <a:fld id="{08E508BE-1342-4CCF-AC5A-E18541E38F00}" type="slidenum">
              <a:rPr lang="en-GB" smtClean="0">
                <a:solidFill>
                  <a:prstClr val="black"/>
                </a:solidFill>
              </a:rPr>
              <a:pPr/>
              <a:t>87</a:t>
            </a:fld>
            <a:endParaRPr lang="en-GB">
              <a:solidFill>
                <a:prstClr val="black"/>
              </a:solidFill>
            </a:endParaRPr>
          </a:p>
        </p:txBody>
      </p:sp>
    </p:spTree>
    <p:extLst>
      <p:ext uri="{BB962C8B-B14F-4D97-AF65-F5344CB8AC3E}">
        <p14:creationId xmlns:p14="http://schemas.microsoft.com/office/powerpoint/2010/main" val="521161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¿Qué piensas de las instalaciones en tu colegio?</a:t>
            </a:r>
            <a:endParaRPr lang="en-GB" dirty="0"/>
          </a:p>
        </p:txBody>
      </p:sp>
      <p:sp>
        <p:nvSpPr>
          <p:cNvPr id="4" name="Slide Number Placeholder 3"/>
          <p:cNvSpPr>
            <a:spLocks noGrp="1"/>
          </p:cNvSpPr>
          <p:nvPr>
            <p:ph type="sldNum" sz="quarter" idx="10"/>
          </p:nvPr>
        </p:nvSpPr>
        <p:spPr/>
        <p:txBody>
          <a:bodyPr/>
          <a:lstStyle/>
          <a:p>
            <a:fld id="{08E508BE-1342-4CCF-AC5A-E18541E38F00}" type="slidenum">
              <a:rPr lang="en-GB" smtClean="0">
                <a:solidFill>
                  <a:prstClr val="black"/>
                </a:solidFill>
              </a:rPr>
              <a:pPr/>
              <a:t>88</a:t>
            </a:fld>
            <a:endParaRPr lang="en-GB">
              <a:solidFill>
                <a:prstClr val="black"/>
              </a:solidFill>
            </a:endParaRPr>
          </a:p>
        </p:txBody>
      </p:sp>
    </p:spTree>
    <p:extLst>
      <p:ext uri="{BB962C8B-B14F-4D97-AF65-F5344CB8AC3E}">
        <p14:creationId xmlns:p14="http://schemas.microsoft.com/office/powerpoint/2010/main" val="439118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¿Qué sitios de interés hay en su región?</a:t>
            </a:r>
            <a:endParaRPr lang="en-GB" dirty="0"/>
          </a:p>
        </p:txBody>
      </p:sp>
      <p:sp>
        <p:nvSpPr>
          <p:cNvPr id="4" name="Slide Number Placeholder 3"/>
          <p:cNvSpPr>
            <a:spLocks noGrp="1"/>
          </p:cNvSpPr>
          <p:nvPr>
            <p:ph type="sldNum" sz="quarter" idx="10"/>
          </p:nvPr>
        </p:nvSpPr>
        <p:spPr/>
        <p:txBody>
          <a:bodyPr/>
          <a:lstStyle/>
          <a:p>
            <a:fld id="{08E508BE-1342-4CCF-AC5A-E18541E38F00}" type="slidenum">
              <a:rPr lang="en-GB" smtClean="0">
                <a:solidFill>
                  <a:prstClr val="black"/>
                </a:solidFill>
              </a:rPr>
              <a:pPr/>
              <a:t>89</a:t>
            </a:fld>
            <a:endParaRPr lang="en-GB">
              <a:solidFill>
                <a:prstClr val="black"/>
              </a:solidFill>
            </a:endParaRPr>
          </a:p>
        </p:txBody>
      </p:sp>
    </p:spTree>
    <p:extLst>
      <p:ext uri="{BB962C8B-B14F-4D97-AF65-F5344CB8AC3E}">
        <p14:creationId xmlns:p14="http://schemas.microsoft.com/office/powerpoint/2010/main" val="2027071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Pupil</a:t>
            </a:r>
            <a:r>
              <a:rPr lang="en-GB" baseline="0" dirty="0" smtClean="0"/>
              <a:t> feedback sheet</a:t>
            </a:r>
            <a:endParaRPr lang="en-GB" dirty="0" smtClean="0"/>
          </a:p>
          <a:p>
            <a:endParaRPr lang="en-GB" dirty="0"/>
          </a:p>
        </p:txBody>
      </p:sp>
      <p:sp>
        <p:nvSpPr>
          <p:cNvPr id="4" name="Slide Number Placeholder 3"/>
          <p:cNvSpPr>
            <a:spLocks noGrp="1"/>
          </p:cNvSpPr>
          <p:nvPr>
            <p:ph type="sldNum" sz="quarter" idx="10"/>
          </p:nvPr>
        </p:nvSpPr>
        <p:spPr/>
        <p:txBody>
          <a:bodyPr/>
          <a:lstStyle/>
          <a:p>
            <a:fld id="{DB83EDE8-F68C-40B7-AE62-FD4936040902}" type="slidenum">
              <a:rPr lang="en-GB" smtClean="0">
                <a:solidFill>
                  <a:prstClr val="black"/>
                </a:solidFill>
              </a:rPr>
              <a:pPr/>
              <a:t>92</a:t>
            </a:fld>
            <a:endParaRPr lang="en-GB">
              <a:solidFill>
                <a:prstClr val="black"/>
              </a:solidFill>
            </a:endParaRPr>
          </a:p>
        </p:txBody>
      </p:sp>
    </p:spTree>
    <p:extLst>
      <p:ext uri="{BB962C8B-B14F-4D97-AF65-F5344CB8AC3E}">
        <p14:creationId xmlns:p14="http://schemas.microsoft.com/office/powerpoint/2010/main" val="924336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Language learning at its best is cumulative and gently yet powerfully progressive.  Successful outcomes at GCSE have their source in strategic planning, careful teaching and motivational learning at KS3.   This session explores how we can achieve this in practice!</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Rachel works across the seven schools in the CAM Academy Trust. Director of International Education and Research, and SLE for languages, she is also a former President of ALL, the Association for Language Learning.  Co-author of several textbooks, including the new Pearson textbook for GCSE Spanish (¡Viva!), she has a PhD from Cambridge University, focusing on teacher and learner interaction in the secondary languages classroom.</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4B06BEBF-CD43-41DD-B50C-0E0D86E9DBE0}" type="slidenum">
              <a:rPr lang="en-GB" smtClean="0"/>
              <a:t>100</a:t>
            </a:fld>
            <a:endParaRPr lang="en-GB"/>
          </a:p>
        </p:txBody>
      </p:sp>
    </p:spTree>
    <p:extLst>
      <p:ext uri="{BB962C8B-B14F-4D97-AF65-F5344CB8AC3E}">
        <p14:creationId xmlns:p14="http://schemas.microsoft.com/office/powerpoint/2010/main" val="3291908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End of Year assessment Listening</a:t>
            </a:r>
            <a:r>
              <a:rPr lang="en-GB" baseline="0" dirty="0" smtClean="0"/>
              <a:t> F/H Q3</a:t>
            </a:r>
            <a:br>
              <a:rPr lang="en-GB" baseline="0" dirty="0" smtClean="0"/>
            </a:br>
            <a:r>
              <a:rPr lang="en-GB" baseline="0" dirty="0" smtClean="0"/>
              <a:t/>
            </a:r>
            <a:br>
              <a:rPr lang="en-GB" baseline="0" dirty="0" smtClean="0"/>
            </a:br>
            <a:r>
              <a:rPr lang="es-ES" sz="1200" b="0" i="0" u="none" strike="noStrike" kern="1200" baseline="0" dirty="0" smtClean="0">
                <a:solidFill>
                  <a:schemeClr val="tx1"/>
                </a:solidFill>
                <a:latin typeface="+mn-lt"/>
                <a:ea typeface="+mn-ea"/>
                <a:cs typeface="+mn-cs"/>
              </a:rPr>
              <a:t>– </a:t>
            </a:r>
            <a:r>
              <a:rPr lang="es-ES" sz="1200" b="0" i="1" u="none" strike="noStrike" kern="1200" baseline="0" dirty="0" smtClean="0">
                <a:solidFill>
                  <a:schemeClr val="tx1"/>
                </a:solidFill>
                <a:latin typeface="+mn-lt"/>
                <a:ea typeface="+mn-ea"/>
                <a:cs typeface="+mn-cs"/>
              </a:rPr>
              <a:t>Hola, quiero quejarme. ¡Nuestras vacaciones</a:t>
            </a:r>
          </a:p>
          <a:p>
            <a:r>
              <a:rPr lang="en-GB" sz="1200" b="0" i="1" u="none" strike="noStrike" kern="1200" baseline="0" dirty="0" err="1" smtClean="0">
                <a:solidFill>
                  <a:schemeClr val="tx1"/>
                </a:solidFill>
                <a:latin typeface="+mn-lt"/>
                <a:ea typeface="+mn-ea"/>
                <a:cs typeface="+mn-cs"/>
              </a:rPr>
              <a:t>fueron</a:t>
            </a:r>
            <a:r>
              <a:rPr lang="en-GB" sz="1200" b="0" i="1" u="none" strike="noStrike" kern="1200" baseline="0" dirty="0" smtClean="0">
                <a:solidFill>
                  <a:schemeClr val="tx1"/>
                </a:solidFill>
                <a:latin typeface="+mn-lt"/>
                <a:ea typeface="+mn-ea"/>
                <a:cs typeface="+mn-cs"/>
              </a:rPr>
              <a:t> </a:t>
            </a:r>
            <a:r>
              <a:rPr lang="en-GB" sz="1200" b="0" i="1" u="none" strike="noStrike" kern="1200" baseline="0" dirty="0" err="1" smtClean="0">
                <a:solidFill>
                  <a:schemeClr val="tx1"/>
                </a:solidFill>
                <a:latin typeface="+mn-lt"/>
                <a:ea typeface="+mn-ea"/>
                <a:cs typeface="+mn-cs"/>
              </a:rPr>
              <a:t>desastrosas</a:t>
            </a:r>
            <a:r>
              <a:rPr lang="en-GB" sz="1200" b="0" i="1" u="none" strike="noStrike" kern="1200" baseline="0" dirty="0" smtClean="0">
                <a:solidFill>
                  <a:schemeClr val="tx1"/>
                </a:solidFill>
                <a:latin typeface="+mn-lt"/>
                <a:ea typeface="+mn-ea"/>
                <a:cs typeface="+mn-cs"/>
              </a:rPr>
              <a:t>!</a:t>
            </a:r>
          </a:p>
          <a:p>
            <a:r>
              <a:rPr lang="es-ES" sz="1200" b="0" i="0" u="none" strike="noStrike" kern="1200" baseline="0" dirty="0" smtClean="0">
                <a:solidFill>
                  <a:schemeClr val="tx1"/>
                </a:solidFill>
                <a:latin typeface="+mn-lt"/>
                <a:ea typeface="+mn-ea"/>
                <a:cs typeface="+mn-cs"/>
              </a:rPr>
              <a:t>– </a:t>
            </a:r>
            <a:r>
              <a:rPr lang="es-ES" sz="1200" b="0" i="1" u="none" strike="noStrike" kern="1200" baseline="0" dirty="0" smtClean="0">
                <a:solidFill>
                  <a:schemeClr val="tx1"/>
                </a:solidFill>
                <a:latin typeface="+mn-lt"/>
                <a:ea typeface="+mn-ea"/>
                <a:cs typeface="+mn-cs"/>
              </a:rPr>
              <a:t>Buenas tardes, señor Jiménez. ¿Cuál fue el</a:t>
            </a:r>
          </a:p>
          <a:p>
            <a:r>
              <a:rPr lang="en-GB" sz="1200" b="0" i="1" u="none" strike="noStrike" kern="1200" baseline="0" dirty="0" err="1" smtClean="0">
                <a:solidFill>
                  <a:schemeClr val="tx1"/>
                </a:solidFill>
                <a:latin typeface="+mn-lt"/>
                <a:ea typeface="+mn-ea"/>
                <a:cs typeface="+mn-cs"/>
              </a:rPr>
              <a:t>problema</a:t>
            </a:r>
            <a:r>
              <a:rPr lang="en-GB" sz="1200" b="0" i="1" u="none" strike="noStrike" kern="1200" baseline="0" dirty="0" smtClean="0">
                <a:solidFill>
                  <a:schemeClr val="tx1"/>
                </a:solidFill>
                <a:latin typeface="+mn-lt"/>
                <a:ea typeface="+mn-ea"/>
                <a:cs typeface="+mn-cs"/>
              </a:rPr>
              <a:t>?</a:t>
            </a:r>
          </a:p>
          <a:p>
            <a:r>
              <a:rPr lang="es-ES" sz="1200" b="0" i="0" u="none" strike="noStrike" kern="1200" baseline="0" dirty="0" smtClean="0">
                <a:solidFill>
                  <a:schemeClr val="tx1"/>
                </a:solidFill>
                <a:latin typeface="+mn-lt"/>
                <a:ea typeface="+mn-ea"/>
                <a:cs typeface="+mn-cs"/>
              </a:rPr>
              <a:t>– </a:t>
            </a:r>
            <a:r>
              <a:rPr lang="es-ES" sz="1200" b="0" i="1" u="none" strike="noStrike" kern="1200" baseline="0" dirty="0" smtClean="0">
                <a:solidFill>
                  <a:schemeClr val="tx1"/>
                </a:solidFill>
                <a:latin typeface="+mn-lt"/>
                <a:ea typeface="+mn-ea"/>
                <a:cs typeface="+mn-cs"/>
              </a:rPr>
              <a:t>Primero, el ascensor del hotel estuvo estropeado</a:t>
            </a:r>
          </a:p>
          <a:p>
            <a:r>
              <a:rPr lang="es-ES" sz="1200" b="0" i="1" u="none" strike="noStrike" kern="1200" baseline="0" dirty="0" smtClean="0">
                <a:solidFill>
                  <a:schemeClr val="tx1"/>
                </a:solidFill>
                <a:latin typeface="+mn-lt"/>
                <a:ea typeface="+mn-ea"/>
                <a:cs typeface="+mn-cs"/>
              </a:rPr>
              <a:t>durante toda la semana y además, en el viaje al</a:t>
            </a:r>
          </a:p>
          <a:p>
            <a:r>
              <a:rPr lang="es-ES" sz="1200" b="0" i="1" u="none" strike="noStrike" kern="1200" baseline="0" dirty="0" smtClean="0">
                <a:solidFill>
                  <a:schemeClr val="tx1"/>
                </a:solidFill>
                <a:latin typeface="+mn-lt"/>
                <a:ea typeface="+mn-ea"/>
                <a:cs typeface="+mn-cs"/>
              </a:rPr>
              <a:t>aeropuerto, el autobús tuvo una avería y tuvimos</a:t>
            </a:r>
          </a:p>
          <a:p>
            <a:r>
              <a:rPr lang="es-ES" sz="1200" b="0" i="1" u="none" strike="noStrike" kern="1200" baseline="0" dirty="0" smtClean="0">
                <a:solidFill>
                  <a:schemeClr val="tx1"/>
                </a:solidFill>
                <a:latin typeface="+mn-lt"/>
                <a:ea typeface="+mn-ea"/>
                <a:cs typeface="+mn-cs"/>
              </a:rPr>
              <a:t>que esperar a un mecánico.</a:t>
            </a:r>
          </a:p>
          <a:p>
            <a:r>
              <a:rPr lang="es-ES" sz="1200" b="0" i="0" u="none" strike="noStrike" kern="1200" baseline="0" dirty="0" smtClean="0">
                <a:solidFill>
                  <a:schemeClr val="tx1"/>
                </a:solidFill>
                <a:latin typeface="+mn-lt"/>
                <a:ea typeface="+mn-ea"/>
                <a:cs typeface="+mn-cs"/>
              </a:rPr>
              <a:t>– </a:t>
            </a:r>
            <a:r>
              <a:rPr lang="es-ES" sz="1200" b="0" i="1" u="none" strike="noStrike" kern="1200" baseline="0" dirty="0" smtClean="0">
                <a:solidFill>
                  <a:schemeClr val="tx1"/>
                </a:solidFill>
                <a:latin typeface="+mn-lt"/>
                <a:ea typeface="+mn-ea"/>
                <a:cs typeface="+mn-cs"/>
              </a:rPr>
              <a:t>¡Lo siento, señor Jiménez! ¿Y qué tal las</a:t>
            </a:r>
          </a:p>
          <a:p>
            <a:r>
              <a:rPr lang="en-GB" sz="1200" b="0" i="1" u="none" strike="noStrike" kern="1200" baseline="0" dirty="0" err="1" smtClean="0">
                <a:solidFill>
                  <a:schemeClr val="tx1"/>
                </a:solidFill>
                <a:latin typeface="+mn-lt"/>
                <a:ea typeface="+mn-ea"/>
                <a:cs typeface="+mn-cs"/>
              </a:rPr>
              <a:t>actividades</a:t>
            </a:r>
            <a:r>
              <a:rPr lang="en-GB" sz="1200" b="0" i="1" u="none" strike="noStrike" kern="1200" baseline="0" dirty="0" smtClean="0">
                <a:solidFill>
                  <a:schemeClr val="tx1"/>
                </a:solidFill>
                <a:latin typeface="+mn-lt"/>
                <a:ea typeface="+mn-ea"/>
                <a:cs typeface="+mn-cs"/>
              </a:rPr>
              <a:t>?</a:t>
            </a:r>
          </a:p>
          <a:p>
            <a:r>
              <a:rPr lang="es-ES" sz="1200" b="0" i="0" u="none" strike="noStrike" kern="1200" baseline="0" dirty="0" smtClean="0">
                <a:solidFill>
                  <a:schemeClr val="tx1"/>
                </a:solidFill>
                <a:latin typeface="+mn-lt"/>
                <a:ea typeface="+mn-ea"/>
                <a:cs typeface="+mn-cs"/>
              </a:rPr>
              <a:t>– </a:t>
            </a:r>
            <a:r>
              <a:rPr lang="es-ES" sz="1200" b="0" i="1" u="none" strike="noStrike" kern="1200" baseline="0" dirty="0" smtClean="0">
                <a:solidFill>
                  <a:schemeClr val="tx1"/>
                </a:solidFill>
                <a:latin typeface="+mn-lt"/>
                <a:ea typeface="+mn-ea"/>
                <a:cs typeface="+mn-cs"/>
              </a:rPr>
              <a:t>Eh…lo pasamos bomba en el acuario…</a:t>
            </a:r>
          </a:p>
          <a:p>
            <a:r>
              <a:rPr lang="en-GB" sz="1200" b="0" i="0" u="none" strike="noStrike" kern="1200" baseline="0" dirty="0" smtClean="0">
                <a:solidFill>
                  <a:schemeClr val="tx1"/>
                </a:solidFill>
                <a:latin typeface="+mn-lt"/>
                <a:ea typeface="+mn-ea"/>
                <a:cs typeface="+mn-cs"/>
              </a:rPr>
              <a:t>– </a:t>
            </a:r>
            <a:r>
              <a:rPr lang="en-GB" sz="1200" b="0" i="1" u="none" strike="noStrike" kern="1200" baseline="0" dirty="0" smtClean="0">
                <a:solidFill>
                  <a:schemeClr val="tx1"/>
                </a:solidFill>
                <a:latin typeface="+mn-lt"/>
                <a:ea typeface="+mn-ea"/>
                <a:cs typeface="+mn-cs"/>
              </a:rPr>
              <a:t>¿Y el </a:t>
            </a:r>
            <a:r>
              <a:rPr lang="en-GB" sz="1200" b="0" i="1" u="none" strike="noStrike" kern="1200" baseline="0" dirty="0" err="1" smtClean="0">
                <a:solidFill>
                  <a:schemeClr val="tx1"/>
                </a:solidFill>
                <a:latin typeface="+mn-lt"/>
                <a:ea typeface="+mn-ea"/>
                <a:cs typeface="+mn-cs"/>
              </a:rPr>
              <a:t>restaurante</a:t>
            </a:r>
            <a:r>
              <a:rPr lang="en-GB" sz="1200" b="0" i="1" u="none" strike="noStrike" kern="1200" baseline="0" dirty="0" smtClean="0">
                <a:solidFill>
                  <a:schemeClr val="tx1"/>
                </a:solidFill>
                <a:latin typeface="+mn-lt"/>
                <a:ea typeface="+mn-ea"/>
                <a:cs typeface="+mn-cs"/>
              </a:rPr>
              <a:t>?</a:t>
            </a:r>
          </a:p>
          <a:p>
            <a:r>
              <a:rPr lang="es-ES" sz="1200" b="0" i="0" u="none" strike="noStrike" kern="1200" baseline="0" dirty="0" smtClean="0">
                <a:solidFill>
                  <a:schemeClr val="tx1"/>
                </a:solidFill>
                <a:latin typeface="+mn-lt"/>
                <a:ea typeface="+mn-ea"/>
                <a:cs typeface="+mn-cs"/>
              </a:rPr>
              <a:t>– </a:t>
            </a:r>
            <a:r>
              <a:rPr lang="es-ES" sz="1200" b="0" i="1" u="none" strike="noStrike" kern="1200" baseline="0" dirty="0" smtClean="0">
                <a:solidFill>
                  <a:schemeClr val="tx1"/>
                </a:solidFill>
                <a:latin typeface="+mn-lt"/>
                <a:ea typeface="+mn-ea"/>
                <a:cs typeface="+mn-cs"/>
              </a:rPr>
              <a:t>Nunca lo visitamos, siempre comimos en el</a:t>
            </a:r>
          </a:p>
          <a:p>
            <a:r>
              <a:rPr lang="es-ES" sz="1200" b="0" i="1" u="none" strike="noStrike" kern="1200" baseline="0" dirty="0" smtClean="0">
                <a:solidFill>
                  <a:schemeClr val="tx1"/>
                </a:solidFill>
                <a:latin typeface="+mn-lt"/>
                <a:ea typeface="+mn-ea"/>
                <a:cs typeface="+mn-cs"/>
              </a:rPr>
              <a:t>barrio ya que la zona era muy bonita y tenía</a:t>
            </a:r>
          </a:p>
          <a:p>
            <a:r>
              <a:rPr lang="es-ES" sz="1200" b="0" i="1" u="none" strike="noStrike" kern="1200" baseline="0" dirty="0" smtClean="0">
                <a:solidFill>
                  <a:schemeClr val="tx1"/>
                </a:solidFill>
                <a:latin typeface="+mn-lt"/>
                <a:ea typeface="+mn-ea"/>
                <a:cs typeface="+mn-cs"/>
              </a:rPr>
              <a:t>lugares pintorescos. Sin embargo, ¡el director</a:t>
            </a:r>
          </a:p>
          <a:p>
            <a:r>
              <a:rPr lang="es-ES" sz="1200" b="0" i="1" u="none" strike="noStrike" kern="1200" baseline="0" dirty="0" smtClean="0">
                <a:solidFill>
                  <a:schemeClr val="tx1"/>
                </a:solidFill>
                <a:latin typeface="+mn-lt"/>
                <a:ea typeface="+mn-ea"/>
                <a:cs typeface="+mn-cs"/>
              </a:rPr>
              <a:t>del hotel no hizo nada para resolver nuestros</a:t>
            </a:r>
          </a:p>
          <a:p>
            <a:r>
              <a:rPr lang="en-GB" sz="1200" b="0" i="1" u="none" strike="noStrike" kern="1200" baseline="0" dirty="0" err="1" smtClean="0">
                <a:solidFill>
                  <a:schemeClr val="tx1"/>
                </a:solidFill>
                <a:latin typeface="+mn-lt"/>
                <a:ea typeface="+mn-ea"/>
                <a:cs typeface="+mn-cs"/>
              </a:rPr>
              <a:t>problemas</a:t>
            </a:r>
            <a:r>
              <a:rPr lang="en-GB" sz="1200" b="0" i="1" u="none" strike="noStrike" kern="1200" baseline="0" dirty="0" smtClean="0">
                <a:solidFill>
                  <a:schemeClr val="tx1"/>
                </a:solidFill>
                <a:latin typeface="+mn-lt"/>
                <a:ea typeface="+mn-ea"/>
                <a:cs typeface="+mn-cs"/>
              </a:rPr>
              <a:t>! </a:t>
            </a:r>
            <a:r>
              <a:rPr lang="en-GB" sz="1200" b="0" i="1" u="none" strike="noStrike" kern="1200" baseline="0" dirty="0" err="1" smtClean="0">
                <a:solidFill>
                  <a:schemeClr val="tx1"/>
                </a:solidFill>
                <a:latin typeface="+mn-lt"/>
                <a:ea typeface="+mn-ea"/>
                <a:cs typeface="+mn-cs"/>
              </a:rPr>
              <a:t>Pagamos</a:t>
            </a:r>
            <a:r>
              <a:rPr lang="en-GB" sz="1200" b="0" i="1" u="none" strike="noStrike" kern="1200" baseline="0" dirty="0" smtClean="0">
                <a:solidFill>
                  <a:schemeClr val="tx1"/>
                </a:solidFill>
                <a:latin typeface="+mn-lt"/>
                <a:ea typeface="+mn-ea"/>
                <a:cs typeface="+mn-cs"/>
              </a:rPr>
              <a:t> </a:t>
            </a:r>
            <a:r>
              <a:rPr lang="en-GB" sz="1200" b="0" i="1" u="none" strike="noStrike" kern="1200" baseline="0" dirty="0" err="1" smtClean="0">
                <a:solidFill>
                  <a:schemeClr val="tx1"/>
                </a:solidFill>
                <a:latin typeface="+mn-lt"/>
                <a:ea typeface="+mn-ea"/>
                <a:cs typeface="+mn-cs"/>
              </a:rPr>
              <a:t>demasiado</a:t>
            </a:r>
            <a:r>
              <a:rPr lang="en-GB" sz="1200" b="0" i="1" u="none" strike="noStrike" kern="1200" baseline="0" dirty="0" smtClean="0">
                <a:solidFill>
                  <a:schemeClr val="tx1"/>
                </a:solidFill>
                <a:latin typeface="+mn-lt"/>
                <a:ea typeface="+mn-ea"/>
                <a:cs typeface="+mn-cs"/>
              </a:rPr>
              <a:t>, </a:t>
            </a:r>
            <a:r>
              <a:rPr lang="en-GB" sz="1200" b="0" i="1" u="none" strike="noStrike" kern="1200" baseline="0" dirty="0" err="1" smtClean="0">
                <a:solidFill>
                  <a:schemeClr val="tx1"/>
                </a:solidFill>
                <a:latin typeface="+mn-lt"/>
                <a:ea typeface="+mn-ea"/>
                <a:cs typeface="+mn-cs"/>
              </a:rPr>
              <a:t>por</a:t>
            </a:r>
            <a:r>
              <a:rPr lang="en-GB" sz="1200" b="0" i="1" u="none" strike="noStrike" kern="1200" baseline="0" dirty="0" smtClean="0">
                <a:solidFill>
                  <a:schemeClr val="tx1"/>
                </a:solidFill>
                <a:latin typeface="+mn-lt"/>
                <a:ea typeface="+mn-ea"/>
                <a:cs typeface="+mn-cs"/>
              </a:rPr>
              <a:t> lo</a:t>
            </a:r>
          </a:p>
          <a:p>
            <a:r>
              <a:rPr lang="es-ES" sz="1200" b="0" i="1" u="none" strike="noStrike" kern="1200" baseline="0" dirty="0" smtClean="0">
                <a:solidFill>
                  <a:schemeClr val="tx1"/>
                </a:solidFill>
                <a:latin typeface="+mn-lt"/>
                <a:ea typeface="+mn-ea"/>
                <a:cs typeface="+mn-cs"/>
              </a:rPr>
              <a:t>tanto, creo que se debería hacer algo como</a:t>
            </a:r>
          </a:p>
          <a:p>
            <a:r>
              <a:rPr lang="es-ES" sz="1200" b="0" i="1" u="none" strike="noStrike" kern="1200" baseline="0" dirty="0" smtClean="0">
                <a:solidFill>
                  <a:schemeClr val="tx1"/>
                </a:solidFill>
                <a:latin typeface="+mn-lt"/>
                <a:ea typeface="+mn-ea"/>
                <a:cs typeface="+mn-cs"/>
              </a:rPr>
              <a:t>reembolsarme el dinero, por ejemplo.</a:t>
            </a:r>
          </a:p>
          <a:p>
            <a:r>
              <a:rPr lang="es-ES" sz="1200" b="0" i="0" u="none" strike="noStrike" kern="1200" baseline="0" dirty="0" smtClean="0">
                <a:solidFill>
                  <a:schemeClr val="tx1"/>
                </a:solidFill>
                <a:latin typeface="+mn-lt"/>
                <a:ea typeface="+mn-ea"/>
                <a:cs typeface="+mn-cs"/>
              </a:rPr>
              <a:t>– </a:t>
            </a:r>
            <a:r>
              <a:rPr lang="es-ES" sz="1200" b="0" i="1" u="none" strike="noStrike" kern="1200" baseline="0" dirty="0" smtClean="0">
                <a:solidFill>
                  <a:schemeClr val="tx1"/>
                </a:solidFill>
                <a:latin typeface="+mn-lt"/>
                <a:ea typeface="+mn-ea"/>
                <a:cs typeface="+mn-cs"/>
              </a:rPr>
              <a:t>Ay, señor. ¡Claro qué sí!</a:t>
            </a:r>
            <a:endParaRPr lang="en-GB" dirty="0"/>
          </a:p>
        </p:txBody>
      </p:sp>
      <p:sp>
        <p:nvSpPr>
          <p:cNvPr id="4" name="Slide Number Placeholder 3"/>
          <p:cNvSpPr>
            <a:spLocks noGrp="1"/>
          </p:cNvSpPr>
          <p:nvPr>
            <p:ph type="sldNum" sz="quarter" idx="10"/>
          </p:nvPr>
        </p:nvSpPr>
        <p:spPr/>
        <p:txBody>
          <a:bodyPr/>
          <a:lstStyle/>
          <a:p>
            <a:fld id="{AA0DEFDB-EAF2-4C62-8C6C-B461549B9B0D}" type="slidenum">
              <a:rPr lang="en-GB" smtClean="0"/>
              <a:t>8</a:t>
            </a:fld>
            <a:endParaRPr lang="en-GB"/>
          </a:p>
        </p:txBody>
      </p:sp>
    </p:spTree>
    <p:extLst>
      <p:ext uri="{BB962C8B-B14F-4D97-AF65-F5344CB8AC3E}">
        <p14:creationId xmlns:p14="http://schemas.microsoft.com/office/powerpoint/2010/main" val="3759819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s-ES_tradnl" dirty="0" smtClean="0">
                <a:latin typeface="Arial" panose="020B0604020202020204" pitchFamily="34" charset="0"/>
                <a:ea typeface="Times New Roman" panose="02020603050405020304" pitchFamily="18" charset="0"/>
              </a:rPr>
              <a:t>10 minutes</a:t>
            </a:r>
            <a:br>
              <a:rPr lang="es-ES_tradnl" dirty="0" smtClean="0">
                <a:latin typeface="Arial" panose="020B0604020202020204" pitchFamily="34" charset="0"/>
                <a:ea typeface="Times New Roman" panose="02020603050405020304" pitchFamily="18" charset="0"/>
              </a:rPr>
            </a:br>
            <a:r>
              <a:rPr lang="es-ES_tradnl" dirty="0" err="1" smtClean="0">
                <a:latin typeface="Arial" panose="020B0604020202020204" pitchFamily="34" charset="0"/>
                <a:ea typeface="Times New Roman" panose="02020603050405020304" pitchFamily="18" charset="0"/>
              </a:rPr>
              <a:t>Draw</a:t>
            </a:r>
            <a:r>
              <a:rPr lang="es-ES_tradnl" dirty="0" smtClean="0">
                <a:latin typeface="Arial" panose="020B0604020202020204" pitchFamily="34" charset="0"/>
                <a:ea typeface="Times New Roman" panose="02020603050405020304" pitchFamily="18" charset="0"/>
              </a:rPr>
              <a:t> </a:t>
            </a:r>
            <a:r>
              <a:rPr lang="es-ES_tradnl" dirty="0" err="1" smtClean="0">
                <a:latin typeface="Arial" panose="020B0604020202020204" pitchFamily="34" charset="0"/>
                <a:ea typeface="Times New Roman" panose="02020603050405020304" pitchFamily="18" charset="0"/>
              </a:rPr>
              <a:t>students</a:t>
            </a:r>
            <a:r>
              <a:rPr lang="es-ES_tradnl" dirty="0" smtClean="0">
                <a:latin typeface="Arial" panose="020B0604020202020204" pitchFamily="34" charset="0"/>
                <a:ea typeface="Times New Roman" panose="02020603050405020304" pitchFamily="18" charset="0"/>
              </a:rPr>
              <a:t> </a:t>
            </a:r>
            <a:r>
              <a:rPr lang="es-ES_tradnl" dirty="0" err="1" smtClean="0">
                <a:latin typeface="Arial" panose="020B0604020202020204" pitchFamily="34" charset="0"/>
                <a:ea typeface="Times New Roman" panose="02020603050405020304" pitchFamily="18" charset="0"/>
              </a:rPr>
              <a:t>attention</a:t>
            </a:r>
            <a:r>
              <a:rPr lang="es-ES_tradnl" dirty="0" smtClean="0">
                <a:latin typeface="Arial" panose="020B0604020202020204" pitchFamily="34" charset="0"/>
                <a:ea typeface="Times New Roman" panose="02020603050405020304" pitchFamily="18" charset="0"/>
              </a:rPr>
              <a:t> to </a:t>
            </a:r>
            <a:r>
              <a:rPr lang="es-ES_tradnl" dirty="0" err="1" smtClean="0">
                <a:latin typeface="Arial" panose="020B0604020202020204" pitchFamily="34" charset="0"/>
                <a:ea typeface="Times New Roman" panose="02020603050405020304" pitchFamily="18" charset="0"/>
              </a:rPr>
              <a:t>the</a:t>
            </a:r>
            <a:r>
              <a:rPr lang="es-ES_tradnl" dirty="0" smtClean="0">
                <a:latin typeface="Arial" panose="020B0604020202020204" pitchFamily="34" charset="0"/>
                <a:ea typeface="Times New Roman" panose="02020603050405020304" pitchFamily="18" charset="0"/>
              </a:rPr>
              <a:t> </a:t>
            </a:r>
            <a:r>
              <a:rPr lang="es-ES_tradnl" dirty="0" err="1" smtClean="0">
                <a:latin typeface="Arial" panose="020B0604020202020204" pitchFamily="34" charset="0"/>
                <a:ea typeface="Times New Roman" panose="02020603050405020304" pitchFamily="18" charset="0"/>
              </a:rPr>
              <a:t>number</a:t>
            </a:r>
            <a:r>
              <a:rPr lang="es-ES_tradnl" dirty="0" smtClean="0">
                <a:latin typeface="Arial" panose="020B0604020202020204" pitchFamily="34" charset="0"/>
                <a:ea typeface="Times New Roman" panose="02020603050405020304" pitchFamily="18" charset="0"/>
              </a:rPr>
              <a:t> of </a:t>
            </a:r>
            <a:r>
              <a:rPr lang="es-ES_tradnl" dirty="0" err="1" smtClean="0">
                <a:latin typeface="Arial" panose="020B0604020202020204" pitchFamily="34" charset="0"/>
                <a:ea typeface="Times New Roman" panose="02020603050405020304" pitchFamily="18" charset="0"/>
              </a:rPr>
              <a:t>details</a:t>
            </a:r>
            <a:r>
              <a:rPr lang="es-ES_tradnl" dirty="0" smtClean="0">
                <a:latin typeface="Arial" panose="020B0604020202020204" pitchFamily="34" charset="0"/>
                <a:ea typeface="Times New Roman" panose="02020603050405020304" pitchFamily="18" charset="0"/>
              </a:rPr>
              <a:t> </a:t>
            </a:r>
            <a:r>
              <a:rPr lang="es-ES_tradnl" dirty="0" err="1" smtClean="0">
                <a:latin typeface="Arial" panose="020B0604020202020204" pitchFamily="34" charset="0"/>
                <a:ea typeface="Times New Roman" panose="02020603050405020304" pitchFamily="18" charset="0"/>
              </a:rPr>
              <a:t>they</a:t>
            </a:r>
            <a:r>
              <a:rPr lang="es-ES_tradnl" dirty="0" smtClean="0">
                <a:latin typeface="Arial" panose="020B0604020202020204" pitchFamily="34" charset="0"/>
                <a:ea typeface="Times New Roman" panose="02020603050405020304" pitchFamily="18" charset="0"/>
              </a:rPr>
              <a:t> </a:t>
            </a:r>
            <a:r>
              <a:rPr lang="es-ES_tradnl" dirty="0" err="1" smtClean="0">
                <a:latin typeface="Arial" panose="020B0604020202020204" pitchFamily="34" charset="0"/>
                <a:ea typeface="Times New Roman" panose="02020603050405020304" pitchFamily="18" charset="0"/>
              </a:rPr>
              <a:t>should</a:t>
            </a:r>
            <a:r>
              <a:rPr lang="es-ES_tradnl" dirty="0" smtClean="0">
                <a:latin typeface="Arial" panose="020B0604020202020204" pitchFamily="34" charset="0"/>
                <a:ea typeface="Times New Roman" panose="02020603050405020304" pitchFamily="18" charset="0"/>
              </a:rPr>
              <a:t> listen </a:t>
            </a:r>
            <a:r>
              <a:rPr lang="es-ES_tradnl" dirty="0" err="1" smtClean="0">
                <a:latin typeface="Arial" panose="020B0604020202020204" pitchFamily="34" charset="0"/>
                <a:ea typeface="Times New Roman" panose="02020603050405020304" pitchFamily="18" charset="0"/>
              </a:rPr>
              <a:t>out</a:t>
            </a:r>
            <a:r>
              <a:rPr lang="es-ES_tradnl" dirty="0" smtClean="0">
                <a:latin typeface="Arial" panose="020B0604020202020204" pitchFamily="34" charset="0"/>
                <a:ea typeface="Times New Roman" panose="02020603050405020304" pitchFamily="18" charset="0"/>
              </a:rPr>
              <a:t> </a:t>
            </a:r>
            <a:r>
              <a:rPr lang="es-ES_tradnl" dirty="0" err="1" smtClean="0">
                <a:latin typeface="Arial" panose="020B0604020202020204" pitchFamily="34" charset="0"/>
                <a:ea typeface="Times New Roman" panose="02020603050405020304" pitchFamily="18" charset="0"/>
              </a:rPr>
              <a:t>for</a:t>
            </a:r>
            <a:r>
              <a:rPr lang="es-ES_tradnl" dirty="0" smtClean="0">
                <a:latin typeface="Arial" panose="020B0604020202020204" pitchFamily="34" charset="0"/>
                <a:ea typeface="Times New Roman" panose="02020603050405020304" pitchFamily="18" charset="0"/>
              </a:rPr>
              <a:t>.</a:t>
            </a:r>
            <a:br>
              <a:rPr lang="es-ES_tradnl" dirty="0" smtClean="0">
                <a:latin typeface="Arial" panose="020B0604020202020204" pitchFamily="34" charset="0"/>
                <a:ea typeface="Times New Roman" panose="02020603050405020304" pitchFamily="18" charset="0"/>
              </a:rPr>
            </a:br>
            <a:r>
              <a:rPr lang="es-ES_tradnl" dirty="0" err="1" smtClean="0">
                <a:latin typeface="Arial" panose="020B0604020202020204" pitchFamily="34" charset="0"/>
                <a:ea typeface="Times New Roman" panose="02020603050405020304" pitchFamily="18" charset="0"/>
              </a:rPr>
              <a:t>This</a:t>
            </a:r>
            <a:r>
              <a:rPr lang="es-ES_tradnl" dirty="0" smtClean="0">
                <a:latin typeface="Arial" panose="020B0604020202020204" pitchFamily="34" charset="0"/>
                <a:ea typeface="Times New Roman" panose="02020603050405020304" pitchFamily="18" charset="0"/>
              </a:rPr>
              <a:t> </a:t>
            </a:r>
            <a:r>
              <a:rPr lang="es-ES_tradnl" dirty="0" err="1" smtClean="0">
                <a:latin typeface="Arial" panose="020B0604020202020204" pitchFamily="34" charset="0"/>
                <a:ea typeface="Times New Roman" panose="02020603050405020304" pitchFamily="18" charset="0"/>
              </a:rPr>
              <a:t>will</a:t>
            </a:r>
            <a:r>
              <a:rPr lang="es-ES_tradnl" dirty="0" smtClean="0">
                <a:latin typeface="Arial" panose="020B0604020202020204" pitchFamily="34" charset="0"/>
                <a:ea typeface="Times New Roman" panose="02020603050405020304" pitchFamily="18" charset="0"/>
              </a:rPr>
              <a:t> </a:t>
            </a:r>
            <a:r>
              <a:rPr lang="es-ES_tradnl" dirty="0" err="1" smtClean="0">
                <a:latin typeface="Arial" panose="020B0604020202020204" pitchFamily="34" charset="0"/>
                <a:ea typeface="Times New Roman" panose="02020603050405020304" pitchFamily="18" charset="0"/>
              </a:rPr>
              <a:t>justify</a:t>
            </a:r>
            <a:r>
              <a:rPr lang="es-ES_tradnl" dirty="0" smtClean="0">
                <a:latin typeface="Arial" panose="020B0604020202020204" pitchFamily="34" charset="0"/>
                <a:ea typeface="Times New Roman" panose="02020603050405020304" pitchFamily="18" charset="0"/>
              </a:rPr>
              <a:t> </a:t>
            </a:r>
            <a:r>
              <a:rPr lang="es-ES_tradnl" dirty="0" err="1" smtClean="0">
                <a:latin typeface="Arial" panose="020B0604020202020204" pitchFamily="34" charset="0"/>
                <a:ea typeface="Times New Roman" panose="02020603050405020304" pitchFamily="18" charset="0"/>
              </a:rPr>
              <a:t>the</a:t>
            </a:r>
            <a:r>
              <a:rPr lang="es-ES_tradnl" baseline="0" dirty="0" smtClean="0">
                <a:latin typeface="Arial" panose="020B0604020202020204" pitchFamily="34" charset="0"/>
                <a:ea typeface="Times New Roman" panose="02020603050405020304" pitchFamily="18" charset="0"/>
              </a:rPr>
              <a:t> 2nd full time of </a:t>
            </a:r>
            <a:r>
              <a:rPr lang="es-ES_tradnl" baseline="0" dirty="0" err="1" smtClean="0">
                <a:latin typeface="Arial" panose="020B0604020202020204" pitchFamily="34" charset="0"/>
                <a:ea typeface="Times New Roman" panose="02020603050405020304" pitchFamily="18" charset="0"/>
              </a:rPr>
              <a:t>listening</a:t>
            </a:r>
            <a:r>
              <a:rPr lang="es-ES_tradnl" baseline="0" dirty="0" smtClean="0">
                <a:latin typeface="Arial" panose="020B0604020202020204" pitchFamily="34" charset="0"/>
                <a:ea typeface="Times New Roman" panose="02020603050405020304" pitchFamily="18" charset="0"/>
              </a:rPr>
              <a:t>, </a:t>
            </a:r>
            <a:r>
              <a:rPr lang="es-ES_tradnl" baseline="0" dirty="0" err="1" smtClean="0">
                <a:latin typeface="Arial" panose="020B0604020202020204" pitchFamily="34" charset="0"/>
                <a:ea typeface="Times New Roman" panose="02020603050405020304" pitchFamily="18" charset="0"/>
              </a:rPr>
              <a:t>even</a:t>
            </a:r>
            <a:r>
              <a:rPr lang="es-ES_tradnl" baseline="0" dirty="0" smtClean="0">
                <a:latin typeface="Arial" panose="020B0604020202020204" pitchFamily="34" charset="0"/>
                <a:ea typeface="Times New Roman" panose="02020603050405020304" pitchFamily="18" charset="0"/>
              </a:rPr>
              <a:t> </a:t>
            </a:r>
            <a:r>
              <a:rPr lang="es-ES_tradnl" baseline="0" dirty="0" err="1" smtClean="0">
                <a:latin typeface="Arial" panose="020B0604020202020204" pitchFamily="34" charset="0"/>
                <a:ea typeface="Times New Roman" panose="02020603050405020304" pitchFamily="18" charset="0"/>
              </a:rPr>
              <a:t>for</a:t>
            </a:r>
            <a:r>
              <a:rPr lang="es-ES_tradnl" baseline="0" dirty="0" smtClean="0">
                <a:latin typeface="Arial" panose="020B0604020202020204" pitchFamily="34" charset="0"/>
                <a:ea typeface="Times New Roman" panose="02020603050405020304" pitchFamily="18" charset="0"/>
              </a:rPr>
              <a:t> </a:t>
            </a:r>
            <a:r>
              <a:rPr lang="es-ES_tradnl" baseline="0" dirty="0" err="1" smtClean="0">
                <a:latin typeface="Arial" panose="020B0604020202020204" pitchFamily="34" charset="0"/>
                <a:ea typeface="Times New Roman" panose="02020603050405020304" pitchFamily="18" charset="0"/>
              </a:rPr>
              <a:t>brighter</a:t>
            </a:r>
            <a:r>
              <a:rPr lang="es-ES_tradnl" baseline="0" dirty="0" smtClean="0">
                <a:latin typeface="Arial" panose="020B0604020202020204" pitchFamily="34" charset="0"/>
                <a:ea typeface="Times New Roman" panose="02020603050405020304" pitchFamily="18" charset="0"/>
              </a:rPr>
              <a:t> </a:t>
            </a:r>
            <a:r>
              <a:rPr lang="es-ES_tradnl" baseline="0" dirty="0" err="1" smtClean="0">
                <a:latin typeface="Arial" panose="020B0604020202020204" pitchFamily="34" charset="0"/>
                <a:ea typeface="Times New Roman" panose="02020603050405020304" pitchFamily="18" charset="0"/>
              </a:rPr>
              <a:t>students</a:t>
            </a:r>
            <a:r>
              <a:rPr lang="es-ES_tradnl" baseline="0" dirty="0" smtClean="0">
                <a:latin typeface="Arial" panose="020B0604020202020204" pitchFamily="34" charset="0"/>
                <a:ea typeface="Times New Roman" panose="02020603050405020304" pitchFamily="18" charset="0"/>
              </a:rPr>
              <a:t>.</a:t>
            </a:r>
          </a:p>
          <a:p>
            <a:pPr>
              <a:spcAft>
                <a:spcPts val="0"/>
              </a:spcAft>
            </a:pPr>
            <a:r>
              <a:rPr lang="es-ES_tradnl" baseline="0" dirty="0" err="1" smtClean="0">
                <a:latin typeface="Arial" panose="020B0604020202020204" pitchFamily="34" charset="0"/>
                <a:ea typeface="Times New Roman" panose="02020603050405020304" pitchFamily="18" charset="0"/>
              </a:rPr>
              <a:t>After</a:t>
            </a:r>
            <a:r>
              <a:rPr lang="es-ES_tradnl" baseline="0" dirty="0" smtClean="0">
                <a:latin typeface="Arial" panose="020B0604020202020204" pitchFamily="34" charset="0"/>
                <a:ea typeface="Times New Roman" panose="02020603050405020304" pitchFamily="18" charset="0"/>
              </a:rPr>
              <a:t> 2nd time of </a:t>
            </a:r>
            <a:r>
              <a:rPr lang="es-ES_tradnl" baseline="0" dirty="0" err="1" smtClean="0">
                <a:latin typeface="Arial" panose="020B0604020202020204" pitchFamily="34" charset="0"/>
                <a:ea typeface="Times New Roman" panose="02020603050405020304" pitchFamily="18" charset="0"/>
              </a:rPr>
              <a:t>listening</a:t>
            </a:r>
            <a:r>
              <a:rPr lang="es-ES_tradnl" baseline="0" dirty="0" smtClean="0">
                <a:latin typeface="Arial" panose="020B0604020202020204" pitchFamily="34" charset="0"/>
                <a:ea typeface="Times New Roman" panose="02020603050405020304" pitchFamily="18" charset="0"/>
              </a:rPr>
              <a:t>, </a:t>
            </a:r>
            <a:r>
              <a:rPr lang="es-ES_tradnl" baseline="0" dirty="0" err="1" smtClean="0">
                <a:latin typeface="Arial" panose="020B0604020202020204" pitchFamily="34" charset="0"/>
                <a:ea typeface="Times New Roman" panose="02020603050405020304" pitchFamily="18" charset="0"/>
              </a:rPr>
              <a:t>get</a:t>
            </a:r>
            <a:r>
              <a:rPr lang="es-ES_tradnl" baseline="0" dirty="0" smtClean="0">
                <a:latin typeface="Arial" panose="020B0604020202020204" pitchFamily="34" charset="0"/>
                <a:ea typeface="Times New Roman" panose="02020603050405020304" pitchFamily="18" charset="0"/>
              </a:rPr>
              <a:t> </a:t>
            </a:r>
            <a:r>
              <a:rPr lang="es-ES_tradnl" baseline="0" dirty="0" err="1" smtClean="0">
                <a:latin typeface="Arial" panose="020B0604020202020204" pitchFamily="34" charset="0"/>
                <a:ea typeface="Times New Roman" panose="02020603050405020304" pitchFamily="18" charset="0"/>
              </a:rPr>
              <a:t>students</a:t>
            </a:r>
            <a:r>
              <a:rPr lang="es-ES_tradnl" baseline="0" dirty="0" smtClean="0">
                <a:latin typeface="Arial" panose="020B0604020202020204" pitchFamily="34" charset="0"/>
                <a:ea typeface="Times New Roman" panose="02020603050405020304" pitchFamily="18" charset="0"/>
              </a:rPr>
              <a:t> </a:t>
            </a:r>
            <a:r>
              <a:rPr lang="es-ES_tradnl" baseline="0" dirty="0" err="1" smtClean="0">
                <a:latin typeface="Arial" panose="020B0604020202020204" pitchFamily="34" charset="0"/>
                <a:ea typeface="Times New Roman" panose="02020603050405020304" pitchFamily="18" charset="0"/>
              </a:rPr>
              <a:t>into</a:t>
            </a:r>
            <a:r>
              <a:rPr lang="es-ES_tradnl" baseline="0" dirty="0" smtClean="0">
                <a:latin typeface="Arial" panose="020B0604020202020204" pitchFamily="34" charset="0"/>
                <a:ea typeface="Times New Roman" panose="02020603050405020304" pitchFamily="18" charset="0"/>
              </a:rPr>
              <a:t> </a:t>
            </a:r>
            <a:r>
              <a:rPr lang="es-ES_tradnl" baseline="0" dirty="0" err="1" smtClean="0">
                <a:latin typeface="Arial" panose="020B0604020202020204" pitchFamily="34" charset="0"/>
                <a:ea typeface="Times New Roman" panose="02020603050405020304" pitchFamily="18" charset="0"/>
              </a:rPr>
              <a:t>groups</a:t>
            </a:r>
            <a:r>
              <a:rPr lang="es-ES_tradnl" baseline="0" dirty="0" smtClean="0">
                <a:latin typeface="Arial" panose="020B0604020202020204" pitchFamily="34" charset="0"/>
                <a:ea typeface="Times New Roman" panose="02020603050405020304" pitchFamily="18" charset="0"/>
              </a:rPr>
              <a:t> of 4 to pool </a:t>
            </a:r>
            <a:r>
              <a:rPr lang="es-ES_tradnl" baseline="0" dirty="0" err="1" smtClean="0">
                <a:latin typeface="Arial" panose="020B0604020202020204" pitchFamily="34" charset="0"/>
                <a:ea typeface="Times New Roman" panose="02020603050405020304" pitchFamily="18" charset="0"/>
              </a:rPr>
              <a:t>their</a:t>
            </a:r>
            <a:r>
              <a:rPr lang="es-ES_tradnl" baseline="0" dirty="0" smtClean="0">
                <a:latin typeface="Arial" panose="020B0604020202020204" pitchFamily="34" charset="0"/>
                <a:ea typeface="Times New Roman" panose="02020603050405020304" pitchFamily="18" charset="0"/>
              </a:rPr>
              <a:t> </a:t>
            </a:r>
            <a:r>
              <a:rPr lang="es-ES_tradnl" baseline="0" dirty="0" err="1" smtClean="0">
                <a:latin typeface="Arial" panose="020B0604020202020204" pitchFamily="34" charset="0"/>
                <a:ea typeface="Times New Roman" panose="02020603050405020304" pitchFamily="18" charset="0"/>
              </a:rPr>
              <a:t>answers</a:t>
            </a:r>
            <a:r>
              <a:rPr lang="es-ES_tradnl" baseline="0" dirty="0" smtClean="0">
                <a:latin typeface="Arial" panose="020B0604020202020204" pitchFamily="34" charset="0"/>
                <a:ea typeface="Times New Roman" panose="02020603050405020304" pitchFamily="18" charset="0"/>
              </a:rPr>
              <a:t> and </a:t>
            </a:r>
            <a:r>
              <a:rPr lang="es-ES_tradnl" baseline="0" dirty="0" err="1" smtClean="0">
                <a:latin typeface="Arial" panose="020B0604020202020204" pitchFamily="34" charset="0"/>
                <a:ea typeface="Times New Roman" panose="02020603050405020304" pitchFamily="18" charset="0"/>
              </a:rPr>
              <a:t>see</a:t>
            </a:r>
            <a:r>
              <a:rPr lang="es-ES_tradnl" baseline="0" dirty="0" smtClean="0">
                <a:latin typeface="Arial" panose="020B0604020202020204" pitchFamily="34" charset="0"/>
                <a:ea typeface="Times New Roman" panose="02020603050405020304" pitchFamily="18" charset="0"/>
              </a:rPr>
              <a:t> </a:t>
            </a:r>
            <a:r>
              <a:rPr lang="es-ES_tradnl" baseline="0" dirty="0" err="1" smtClean="0">
                <a:latin typeface="Arial" panose="020B0604020202020204" pitchFamily="34" charset="0"/>
                <a:ea typeface="Times New Roman" panose="02020603050405020304" pitchFamily="18" charset="0"/>
              </a:rPr>
              <a:t>how</a:t>
            </a:r>
            <a:r>
              <a:rPr lang="es-ES_tradnl" baseline="0" dirty="0" smtClean="0">
                <a:latin typeface="Arial" panose="020B0604020202020204" pitchFamily="34" charset="0"/>
                <a:ea typeface="Times New Roman" panose="02020603050405020304" pitchFamily="18" charset="0"/>
              </a:rPr>
              <a:t> </a:t>
            </a:r>
            <a:r>
              <a:rPr lang="es-ES_tradnl" baseline="0" dirty="0" err="1" smtClean="0">
                <a:latin typeface="Arial" panose="020B0604020202020204" pitchFamily="34" charset="0"/>
                <a:ea typeface="Times New Roman" panose="02020603050405020304" pitchFamily="18" charset="0"/>
              </a:rPr>
              <a:t>close</a:t>
            </a:r>
            <a:r>
              <a:rPr lang="es-ES_tradnl" baseline="0" dirty="0" smtClean="0">
                <a:latin typeface="Arial" panose="020B0604020202020204" pitchFamily="34" charset="0"/>
                <a:ea typeface="Times New Roman" panose="02020603050405020304" pitchFamily="18" charset="0"/>
              </a:rPr>
              <a:t> </a:t>
            </a:r>
            <a:r>
              <a:rPr lang="es-ES_tradnl" baseline="0" dirty="0" err="1" smtClean="0">
                <a:latin typeface="Arial" panose="020B0604020202020204" pitchFamily="34" charset="0"/>
                <a:ea typeface="Times New Roman" panose="02020603050405020304" pitchFamily="18" charset="0"/>
              </a:rPr>
              <a:t>they</a:t>
            </a:r>
            <a:r>
              <a:rPr lang="es-ES_tradnl" baseline="0" dirty="0" smtClean="0">
                <a:latin typeface="Arial" panose="020B0604020202020204" pitchFamily="34" charset="0"/>
                <a:ea typeface="Times New Roman" panose="02020603050405020304" pitchFamily="18" charset="0"/>
              </a:rPr>
              <a:t> can </a:t>
            </a:r>
            <a:r>
              <a:rPr lang="es-ES_tradnl" baseline="0" dirty="0" err="1" smtClean="0">
                <a:latin typeface="Arial" panose="020B0604020202020204" pitchFamily="34" charset="0"/>
                <a:ea typeface="Times New Roman" panose="02020603050405020304" pitchFamily="18" charset="0"/>
              </a:rPr>
              <a:t>get</a:t>
            </a:r>
            <a:r>
              <a:rPr lang="es-ES_tradnl" baseline="0" dirty="0" smtClean="0">
                <a:latin typeface="Arial" panose="020B0604020202020204" pitchFamily="34" charset="0"/>
                <a:ea typeface="Times New Roman" panose="02020603050405020304" pitchFamily="18" charset="0"/>
              </a:rPr>
              <a:t> to </a:t>
            </a:r>
            <a:r>
              <a:rPr lang="es-ES_tradnl" baseline="0" dirty="0" err="1" smtClean="0">
                <a:latin typeface="Arial" panose="020B0604020202020204" pitchFamily="34" charset="0"/>
                <a:ea typeface="Times New Roman" panose="02020603050405020304" pitchFamily="18" charset="0"/>
              </a:rPr>
              <a:t>the</a:t>
            </a:r>
            <a:r>
              <a:rPr lang="es-ES_tradnl" baseline="0" dirty="0" smtClean="0">
                <a:latin typeface="Arial" panose="020B0604020202020204" pitchFamily="34" charset="0"/>
                <a:ea typeface="Times New Roman" panose="02020603050405020304" pitchFamily="18" charset="0"/>
              </a:rPr>
              <a:t> full </a:t>
            </a:r>
            <a:r>
              <a:rPr lang="es-ES_tradnl" baseline="0" dirty="0" err="1" smtClean="0">
                <a:latin typeface="Arial" panose="020B0604020202020204" pitchFamily="34" charset="0"/>
                <a:ea typeface="Times New Roman" panose="02020603050405020304" pitchFamily="18" charset="0"/>
              </a:rPr>
              <a:t>number</a:t>
            </a:r>
            <a:r>
              <a:rPr lang="es-ES_tradnl" baseline="0" dirty="0" smtClean="0">
                <a:latin typeface="Arial" panose="020B0604020202020204" pitchFamily="34" charset="0"/>
                <a:ea typeface="Times New Roman" panose="02020603050405020304" pitchFamily="18" charset="0"/>
              </a:rPr>
              <a:t> of </a:t>
            </a:r>
            <a:r>
              <a:rPr lang="es-ES_tradnl" baseline="0" dirty="0" err="1" smtClean="0">
                <a:latin typeface="Arial" panose="020B0604020202020204" pitchFamily="34" charset="0"/>
                <a:ea typeface="Times New Roman" panose="02020603050405020304" pitchFamily="18" charset="0"/>
              </a:rPr>
              <a:t>details</a:t>
            </a:r>
            <a:r>
              <a:rPr lang="es-ES_tradnl" baseline="0" dirty="0" smtClean="0">
                <a:latin typeface="Arial" panose="020B0604020202020204" pitchFamily="34" charset="0"/>
                <a:ea typeface="Times New Roman" panose="02020603050405020304" pitchFamily="18" charset="0"/>
              </a:rPr>
              <a:t>.</a:t>
            </a:r>
            <a:br>
              <a:rPr lang="es-ES_tradnl" baseline="0" dirty="0" smtClean="0">
                <a:latin typeface="Arial" panose="020B0604020202020204" pitchFamily="34" charset="0"/>
                <a:ea typeface="Times New Roman" panose="02020603050405020304" pitchFamily="18" charset="0"/>
              </a:rPr>
            </a:br>
            <a:endParaRPr lang="es-ES_tradnl" dirty="0" smtClean="0">
              <a:latin typeface="Arial" panose="020B0604020202020204" pitchFamily="34" charset="0"/>
              <a:ea typeface="Times New Roman" panose="02020603050405020304" pitchFamily="18" charset="0"/>
            </a:endParaRPr>
          </a:p>
          <a:p>
            <a:pPr>
              <a:spcAft>
                <a:spcPts val="0"/>
              </a:spcAft>
            </a:pPr>
            <a:r>
              <a:rPr lang="es-ES_tradnl" dirty="0" smtClean="0">
                <a:latin typeface="Arial" panose="020B0604020202020204" pitchFamily="34" charset="0"/>
                <a:ea typeface="Times New Roman" panose="02020603050405020304" pitchFamily="18" charset="0"/>
              </a:rPr>
              <a:t>[</a:t>
            </a:r>
            <a:r>
              <a:rPr lang="es-ES_tradnl" dirty="0" err="1" smtClean="0">
                <a:latin typeface="Arial" panose="020B0604020202020204" pitchFamily="34" charset="0"/>
                <a:ea typeface="Times New Roman" panose="02020603050405020304" pitchFamily="18" charset="0"/>
              </a:rPr>
              <a:t>transcript</a:t>
            </a:r>
            <a:r>
              <a:rPr lang="es-ES_tradnl" dirty="0" smtClean="0">
                <a:latin typeface="Arial" panose="020B0604020202020204" pitchFamily="34" charset="0"/>
                <a:ea typeface="Times New Roman" panose="02020603050405020304" pitchFamily="18" charset="0"/>
              </a:rPr>
              <a:t>]</a:t>
            </a:r>
          </a:p>
          <a:p>
            <a:pPr>
              <a:spcAft>
                <a:spcPts val="0"/>
              </a:spcAft>
            </a:pPr>
            <a:r>
              <a:rPr lang="es-ES_tradnl" dirty="0" smtClean="0">
                <a:latin typeface="Arial" panose="020B0604020202020204" pitchFamily="34" charset="0"/>
                <a:ea typeface="Times New Roman" panose="02020603050405020304" pitchFamily="18" charset="0"/>
              </a:rPr>
              <a:t>¿Cómo era tu escuela primaria, Camilo?</a:t>
            </a:r>
            <a:endParaRPr lang="en-GB" dirty="0" smtClean="0">
              <a:latin typeface="Times New Roman" panose="02020603050405020304" pitchFamily="18" charset="0"/>
              <a:ea typeface="Times New Roman" panose="02020603050405020304" pitchFamily="18" charset="0"/>
            </a:endParaRPr>
          </a:p>
          <a:p>
            <a:pPr>
              <a:spcAft>
                <a:spcPts val="0"/>
              </a:spcAft>
            </a:pPr>
            <a:r>
              <a:rPr lang="es-ES_tradnl" dirty="0" smtClean="0">
                <a:solidFill>
                  <a:srgbClr val="FF0000"/>
                </a:solidFill>
                <a:latin typeface="Arial" panose="020B0604020202020204" pitchFamily="34" charset="0"/>
                <a:ea typeface="Times New Roman" panose="02020603050405020304" pitchFamily="18" charset="0"/>
              </a:rPr>
              <a:t>[M] </a:t>
            </a:r>
            <a:r>
              <a:rPr lang="es-ES_tradnl" dirty="0" smtClean="0">
                <a:latin typeface="Arial" panose="020B0604020202020204" pitchFamily="34" charset="0"/>
                <a:ea typeface="Times New Roman" panose="02020603050405020304" pitchFamily="18" charset="0"/>
              </a:rPr>
              <a:t>Bueno, era muy pequeña y no había uniforme. Tampoco había muchas instalaciones para el deporte pero había más tiempo libre para jugar.  Nunca teníamos deberes.</a:t>
            </a:r>
            <a:endParaRPr lang="en-GB" dirty="0" smtClean="0">
              <a:latin typeface="Times New Roman" panose="02020603050405020304" pitchFamily="18" charset="0"/>
              <a:ea typeface="Times New Roman" panose="02020603050405020304" pitchFamily="18" charset="0"/>
            </a:endParaRPr>
          </a:p>
          <a:p>
            <a:pPr>
              <a:spcAft>
                <a:spcPts val="0"/>
              </a:spcAft>
            </a:pPr>
            <a:r>
              <a:rPr lang="es-ES_tradnl" dirty="0" smtClean="0">
                <a:latin typeface="Arial" panose="020B0604020202020204" pitchFamily="34" charset="0"/>
                <a:ea typeface="Times New Roman" panose="02020603050405020304" pitchFamily="18" charset="0"/>
              </a:rPr>
              <a:t>  </a:t>
            </a:r>
            <a:br>
              <a:rPr lang="es-ES_tradnl" dirty="0" smtClean="0">
                <a:latin typeface="Arial" panose="020B0604020202020204" pitchFamily="34" charset="0"/>
                <a:ea typeface="Times New Roman" panose="02020603050405020304" pitchFamily="18" charset="0"/>
              </a:rPr>
            </a:br>
            <a:r>
              <a:rPr lang="es-ES_tradnl" dirty="0" smtClean="0">
                <a:latin typeface="Arial" panose="020B0604020202020204" pitchFamily="34" charset="0"/>
                <a:ea typeface="Times New Roman" panose="02020603050405020304" pitchFamily="18" charset="0"/>
              </a:rPr>
              <a:t>¿Y cómo es tu instituto?</a:t>
            </a:r>
            <a:br>
              <a:rPr lang="es-ES_tradnl" dirty="0" smtClean="0">
                <a:latin typeface="Arial" panose="020B0604020202020204" pitchFamily="34" charset="0"/>
                <a:ea typeface="Times New Roman" panose="02020603050405020304" pitchFamily="18" charset="0"/>
              </a:rPr>
            </a:br>
            <a:r>
              <a:rPr lang="es-ES_tradnl" dirty="0" smtClean="0">
                <a:latin typeface="Arial" panose="020B0604020202020204" pitchFamily="34" charset="0"/>
                <a:ea typeface="Times New Roman" panose="02020603050405020304" pitchFamily="18" charset="0"/>
              </a:rPr>
              <a:t>Es enorme.  Hay más alumnos y más profes.  Me chifla el edificio porque es moderno y colorido.  También hay más oportunidades para hacer deporte. Las clases no son tan fáciles como en primaria pero es normal, en mi opinión. </a:t>
            </a:r>
            <a:endParaRPr lang="en-GB" dirty="0" smtClean="0">
              <a:latin typeface="Times New Roman" panose="02020603050405020304" pitchFamily="18" charset="0"/>
              <a:ea typeface="Times New Roman" panose="02020603050405020304" pitchFamily="18" charset="0"/>
            </a:endParaRPr>
          </a:p>
          <a:p>
            <a:pPr>
              <a:spcAft>
                <a:spcPts val="0"/>
              </a:spcAft>
            </a:pPr>
            <a:r>
              <a:rPr lang="es-ES_tradnl" dirty="0" smtClean="0">
                <a:latin typeface="Arial" panose="020B0604020202020204" pitchFamily="34" charset="0"/>
                <a:ea typeface="Times New Roman" panose="02020603050405020304" pitchFamily="18" charset="0"/>
              </a:rPr>
              <a:t> </a:t>
            </a:r>
            <a:endParaRPr lang="en-GB" dirty="0" smtClean="0">
              <a:latin typeface="Times New Roman" panose="02020603050405020304" pitchFamily="18" charset="0"/>
              <a:ea typeface="Times New Roman" panose="02020603050405020304" pitchFamily="18" charset="0"/>
            </a:endParaRPr>
          </a:p>
          <a:p>
            <a:pPr>
              <a:spcAft>
                <a:spcPts val="0"/>
              </a:spcAft>
            </a:pPr>
            <a:r>
              <a:rPr lang="es-ES_tradnl" dirty="0" err="1" smtClean="0">
                <a:latin typeface="Arial" panose="020B0604020202020204" pitchFamily="34" charset="0"/>
                <a:ea typeface="Times New Roman" panose="02020603050405020304" pitchFamily="18" charset="0"/>
              </a:rPr>
              <a:t>Noa</a:t>
            </a:r>
            <a:r>
              <a:rPr lang="es-ES_tradnl" dirty="0" smtClean="0">
                <a:latin typeface="Arial" panose="020B0604020202020204" pitchFamily="34" charset="0"/>
                <a:ea typeface="Times New Roman" panose="02020603050405020304" pitchFamily="18" charset="0"/>
              </a:rPr>
              <a:t>, ¿cómo era tu escuela primaria?</a:t>
            </a:r>
            <a:br>
              <a:rPr lang="es-ES_tradnl" dirty="0" smtClean="0">
                <a:latin typeface="Arial" panose="020B0604020202020204" pitchFamily="34" charset="0"/>
                <a:ea typeface="Times New Roman" panose="02020603050405020304" pitchFamily="18" charset="0"/>
              </a:rPr>
            </a:br>
            <a:r>
              <a:rPr lang="es-ES_tradnl" dirty="0" smtClean="0">
                <a:solidFill>
                  <a:srgbClr val="FF0000"/>
                </a:solidFill>
                <a:latin typeface="Arial" panose="020B0604020202020204" pitchFamily="34" charset="0"/>
                <a:ea typeface="Times New Roman" panose="02020603050405020304" pitchFamily="18" charset="0"/>
              </a:rPr>
              <a:t>[F] </a:t>
            </a:r>
            <a:r>
              <a:rPr lang="es-ES_tradnl" dirty="0" smtClean="0">
                <a:latin typeface="Arial" panose="020B0604020202020204" pitchFamily="34" charset="0"/>
                <a:ea typeface="Times New Roman" panose="02020603050405020304" pitchFamily="18" charset="0"/>
              </a:rPr>
              <a:t>Era muy grande porque estaba en la ciudad.  No tenía ningún espacio verde pero había una piscina al aire libre y un polideportivo.  Tenía una sola profesora para todas mis clases, que era bastante antipática.</a:t>
            </a:r>
            <a:br>
              <a:rPr lang="es-ES_tradnl" dirty="0" smtClean="0">
                <a:latin typeface="Arial" panose="020B0604020202020204" pitchFamily="34" charset="0"/>
                <a:ea typeface="Times New Roman" panose="02020603050405020304" pitchFamily="18" charset="0"/>
              </a:rPr>
            </a:br>
            <a:r>
              <a:rPr lang="es-ES_tradnl" dirty="0" smtClean="0">
                <a:latin typeface="Arial" panose="020B0604020202020204" pitchFamily="34" charset="0"/>
                <a:ea typeface="Times New Roman" panose="02020603050405020304" pitchFamily="18" charset="0"/>
              </a:rPr>
              <a:t/>
            </a:r>
            <a:br>
              <a:rPr lang="es-ES_tradnl" dirty="0" smtClean="0">
                <a:latin typeface="Arial" panose="020B0604020202020204" pitchFamily="34" charset="0"/>
                <a:ea typeface="Times New Roman" panose="02020603050405020304" pitchFamily="18" charset="0"/>
              </a:rPr>
            </a:br>
            <a:r>
              <a:rPr lang="es-ES_tradnl" dirty="0" smtClean="0">
                <a:latin typeface="Arial" panose="020B0604020202020204" pitchFamily="34" charset="0"/>
                <a:ea typeface="Times New Roman" panose="02020603050405020304" pitchFamily="18" charset="0"/>
              </a:rPr>
              <a:t>¿Y cómo es tu instituto ahora?</a:t>
            </a:r>
            <a:br>
              <a:rPr lang="es-ES_tradnl" dirty="0" smtClean="0">
                <a:latin typeface="Arial" panose="020B0604020202020204" pitchFamily="34" charset="0"/>
                <a:ea typeface="Times New Roman" panose="02020603050405020304" pitchFamily="18" charset="0"/>
              </a:rPr>
            </a:br>
            <a:r>
              <a:rPr lang="es-ES_tradnl" dirty="0" smtClean="0">
                <a:latin typeface="Arial" panose="020B0604020202020204" pitchFamily="34" charset="0"/>
                <a:ea typeface="Times New Roman" panose="02020603050405020304" pitchFamily="18" charset="0"/>
              </a:rPr>
              <a:t>Totalmente distinto. Tengo que ir dos horas a pie para llegar a mi </a:t>
            </a:r>
            <a:r>
              <a:rPr lang="es-ES_tradnl" dirty="0" err="1" smtClean="0">
                <a:latin typeface="Arial" panose="020B0604020202020204" pitchFamily="34" charset="0"/>
                <a:ea typeface="Times New Roman" panose="02020603050405020304" pitchFamily="18" charset="0"/>
              </a:rPr>
              <a:t>insti</a:t>
            </a:r>
            <a:r>
              <a:rPr lang="es-ES_tradnl" dirty="0" smtClean="0">
                <a:latin typeface="Arial" panose="020B0604020202020204" pitchFamily="34" charset="0"/>
                <a:ea typeface="Times New Roman" panose="02020603050405020304" pitchFamily="18" charset="0"/>
              </a:rPr>
              <a:t>, así que mi día es mucho más largo.  Pero mis profes enseñan bien porque son inteligentes y están bien preparados para las clases. Hay un gran salón de actos para hacer obras de teatro.  ¡Me encanta! Lo malo es que no hay biblioteca.</a:t>
            </a:r>
            <a:endParaRPr lang="en-GB" dirty="0" smtClean="0">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05F5CB41-0095-4A7A-B0AA-5B9F271A027D}" type="slidenum">
              <a:rPr lang="en-GB">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829954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 minutes</a:t>
            </a:r>
            <a:br>
              <a:rPr lang="en-GB" dirty="0" smtClean="0"/>
            </a:br>
            <a:r>
              <a:rPr lang="en-GB" dirty="0" smtClean="0"/>
              <a:t>Students</a:t>
            </a:r>
            <a:r>
              <a:rPr lang="en-GB" baseline="0" dirty="0" smtClean="0"/>
              <a:t> correct their own work or that of their peers (green pen!)</a:t>
            </a:r>
            <a:endParaRPr lang="en-GB" dirty="0"/>
          </a:p>
        </p:txBody>
      </p:sp>
      <p:sp>
        <p:nvSpPr>
          <p:cNvPr id="4" name="Slide Number Placeholder 3"/>
          <p:cNvSpPr>
            <a:spLocks noGrp="1"/>
          </p:cNvSpPr>
          <p:nvPr>
            <p:ph type="sldNum" sz="quarter" idx="10"/>
          </p:nvPr>
        </p:nvSpPr>
        <p:spPr/>
        <p:txBody>
          <a:bodyPr/>
          <a:lstStyle/>
          <a:p>
            <a:fld id="{05F5CB41-0095-4A7A-B0AA-5B9F271A027D}" type="slidenum">
              <a:rPr lang="en-GB">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3027057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20 minutes</a:t>
            </a:r>
            <a:br>
              <a:rPr lang="en-GB" dirty="0" smtClean="0"/>
            </a:br>
            <a:r>
              <a:rPr lang="en-GB" dirty="0" smtClean="0"/>
              <a:t>Students in pairs now use their English</a:t>
            </a:r>
            <a:r>
              <a:rPr lang="en-GB" baseline="0" dirty="0" smtClean="0"/>
              <a:t> notes / answers to the listening to try to reconstruct in Spanish either the conversation with Camilo OR the one with </a:t>
            </a:r>
            <a:r>
              <a:rPr lang="en-GB" baseline="0" dirty="0" err="1" smtClean="0"/>
              <a:t>Noa</a:t>
            </a:r>
            <a:r>
              <a:rPr lang="en-GB" baseline="0" dirty="0" smtClean="0"/>
              <a:t>.</a:t>
            </a:r>
            <a:br>
              <a:rPr lang="en-GB" baseline="0" dirty="0" smtClean="0"/>
            </a:br>
            <a:r>
              <a:rPr lang="en-GB" baseline="0" dirty="0" smtClean="0"/>
              <a:t>(Teachers could allocate Camilo OR </a:t>
            </a:r>
            <a:r>
              <a:rPr lang="en-GB" baseline="0" dirty="0" err="1" smtClean="0"/>
              <a:t>Noa</a:t>
            </a:r>
            <a:r>
              <a:rPr lang="en-GB" baseline="0" dirty="0" smtClean="0"/>
              <a:t> to each pair, if preferred, rather than letting them choose).</a:t>
            </a:r>
            <a:br>
              <a:rPr lang="en-GB" baseline="0" dirty="0" smtClean="0"/>
            </a:br>
            <a:r>
              <a:rPr lang="en-GB" baseline="0" dirty="0" smtClean="0"/>
              <a:t/>
            </a:r>
            <a:br>
              <a:rPr lang="en-GB" baseline="0" dirty="0" smtClean="0"/>
            </a:br>
            <a:r>
              <a:rPr lang="en-GB" baseline="0" dirty="0" smtClean="0"/>
              <a:t>This is a </a:t>
            </a:r>
            <a:r>
              <a:rPr lang="en-GB" baseline="0" dirty="0" err="1" smtClean="0"/>
              <a:t>dictogloss</a:t>
            </a:r>
            <a:r>
              <a:rPr lang="en-GB" baseline="0" dirty="0" smtClean="0"/>
              <a:t> activity, which is very good for developing writing skills and understanding of grammar, following a listening task.</a:t>
            </a:r>
            <a:br>
              <a:rPr lang="en-GB" baseline="0" dirty="0" smtClean="0"/>
            </a:br>
            <a:r>
              <a:rPr lang="en-GB" baseline="0" dirty="0" smtClean="0"/>
              <a:t>Teachers may wish to return to displaying the previous slide to support students in this task.</a:t>
            </a:r>
            <a:br>
              <a:rPr lang="en-GB" baseline="0" dirty="0" smtClean="0"/>
            </a:br>
            <a:r>
              <a:rPr lang="en-GB" baseline="0" dirty="0" smtClean="0"/>
              <a:t>Encourage them to use the KL boxes in their textbook and not dictionaries, although any words they need to look up in dictionaries just need highlighting so that students commit them to memory.</a:t>
            </a:r>
          </a:p>
          <a:p>
            <a:endParaRPr lang="en-GB" baseline="0" dirty="0" smtClean="0"/>
          </a:p>
          <a:p>
            <a:r>
              <a:rPr lang="en-GB" baseline="0" dirty="0" smtClean="0"/>
              <a:t>This will really develop their use of negatives and imperfect / present tenses.</a:t>
            </a:r>
            <a:br>
              <a:rPr lang="en-GB" baseline="0" dirty="0" smtClean="0"/>
            </a:br>
            <a:r>
              <a:rPr lang="en-GB" baseline="0" dirty="0" smtClean="0"/>
              <a:t>Teachers should find they have time to offer feedback to individuals as they </a:t>
            </a:r>
            <a:r>
              <a:rPr lang="en-GB" baseline="0" smtClean="0"/>
              <a:t>are working.</a:t>
            </a:r>
            <a:r>
              <a:rPr lang="en-GB" baseline="0" dirty="0" smtClean="0"/>
              <a:t/>
            </a:r>
            <a:br>
              <a:rPr lang="en-GB" baseline="0" dirty="0" smtClean="0"/>
            </a:br>
            <a:endParaRPr lang="en-GB" dirty="0"/>
          </a:p>
        </p:txBody>
      </p:sp>
      <p:sp>
        <p:nvSpPr>
          <p:cNvPr id="4" name="Slide Number Placeholder 3"/>
          <p:cNvSpPr>
            <a:spLocks noGrp="1"/>
          </p:cNvSpPr>
          <p:nvPr>
            <p:ph type="sldNum" sz="quarter" idx="10"/>
          </p:nvPr>
        </p:nvSpPr>
        <p:spPr/>
        <p:txBody>
          <a:bodyPr/>
          <a:lstStyle/>
          <a:p>
            <a:fld id="{05F5CB41-0095-4A7A-B0AA-5B9F271A027D}" type="slidenum">
              <a:rPr lang="en-GB">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226048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577FA5-E070-469F-9ED6-CD72ACA6E011}"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929504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Read through this with students, and then apply it together to the first text &amp; questions.</a:t>
            </a:r>
            <a:br>
              <a:rPr lang="en-GB" dirty="0" smtClean="0"/>
            </a:br>
            <a:r>
              <a:rPr lang="en-GB" dirty="0" smtClean="0"/>
              <a:t>Correct this one together.</a:t>
            </a:r>
          </a:p>
          <a:p>
            <a:r>
              <a:rPr lang="en-GB" dirty="0" smtClean="0"/>
              <a:t>Then ask students to apply these steps to the remaining questions.</a:t>
            </a:r>
            <a:br>
              <a:rPr lang="en-GB" dirty="0" smtClean="0"/>
            </a:br>
            <a:r>
              <a:rPr lang="en-GB" dirty="0" smtClean="0"/>
              <a:t>Almost all are questions in English, but the final question is a True/False/Not</a:t>
            </a:r>
            <a:r>
              <a:rPr lang="en-GB" baseline="0" dirty="0" smtClean="0"/>
              <a:t> mentioned format.</a:t>
            </a:r>
            <a:endParaRPr lang="en-GB" dirty="0"/>
          </a:p>
        </p:txBody>
      </p:sp>
      <p:sp>
        <p:nvSpPr>
          <p:cNvPr id="4" name="Slide Number Placeholder 3"/>
          <p:cNvSpPr>
            <a:spLocks noGrp="1"/>
          </p:cNvSpPr>
          <p:nvPr>
            <p:ph type="sldNum" sz="quarter" idx="10"/>
          </p:nvPr>
        </p:nvSpPr>
        <p:spPr/>
        <p:txBody>
          <a:bodyPr/>
          <a:lstStyle/>
          <a:p>
            <a:fld id="{572DB981-551A-4C51-9D77-0EC7A6165386}"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2104490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a:t>
            </a:r>
            <a:r>
              <a:rPr lang="en-GB" baseline="0" dirty="0" smtClean="0"/>
              <a:t> should have a go at this translation by themselves, allowing 15 MINUTES to finish it.</a:t>
            </a:r>
            <a:br>
              <a:rPr lang="en-GB" baseline="0" dirty="0" smtClean="0"/>
            </a:br>
            <a:r>
              <a:rPr lang="en-GB" baseline="0" dirty="0" smtClean="0"/>
              <a:t>If they are in a computer room (or doing this individually at home) they can then click the </a:t>
            </a:r>
            <a:r>
              <a:rPr lang="en-GB" baseline="0" dirty="0" err="1" smtClean="0"/>
              <a:t>ShowMe</a:t>
            </a:r>
            <a:r>
              <a:rPr lang="en-GB" baseline="0" dirty="0" smtClean="0"/>
              <a:t> link to do a ‘talk/walk through’ version, which serves as correction as well.</a:t>
            </a:r>
          </a:p>
          <a:p>
            <a:endParaRPr lang="en-GB" baseline="0" dirty="0" smtClean="0"/>
          </a:p>
          <a:p>
            <a:r>
              <a:rPr lang="en-GB" baseline="0" dirty="0" smtClean="0"/>
              <a:t>https://www.google.co.uk/</a:t>
            </a:r>
            <a:r>
              <a:rPr lang="en-GB" baseline="0" dirty="0" err="1" smtClean="0"/>
              <a:t>search?q</a:t>
            </a:r>
            <a:r>
              <a:rPr lang="en-GB" baseline="0" dirty="0" smtClean="0"/>
              <a:t>=15+minute+timer&amp;rlz=1C1CHBD_en-GBGB704GB704&amp;oq=15+minute+timer&amp;aqs=chrome..69i57j0l5.8250j0j8&amp;sourceid=</a:t>
            </a:r>
            <a:r>
              <a:rPr lang="en-GB" baseline="0" dirty="0" err="1" smtClean="0"/>
              <a:t>chrome&amp;ie</a:t>
            </a:r>
            <a:r>
              <a:rPr lang="en-GB" baseline="0" dirty="0" smtClean="0"/>
              <a:t>=UTF-8 </a:t>
            </a:r>
            <a:br>
              <a:rPr lang="en-GB" baseline="0" dirty="0" smtClean="0"/>
            </a:br>
            <a:endParaRPr lang="en-GB" dirty="0"/>
          </a:p>
        </p:txBody>
      </p:sp>
      <p:sp>
        <p:nvSpPr>
          <p:cNvPr id="4" name="Slide Number Placeholder 3"/>
          <p:cNvSpPr>
            <a:spLocks noGrp="1"/>
          </p:cNvSpPr>
          <p:nvPr>
            <p:ph type="sldNum" sz="quarter" idx="10"/>
          </p:nvPr>
        </p:nvSpPr>
        <p:spPr/>
        <p:txBody>
          <a:bodyPr/>
          <a:lstStyle/>
          <a:p>
            <a:fld id="{4973390F-0F7B-479D-964C-B1F31620211A}" type="slidenum">
              <a:rPr lang="en-GB" smtClean="0"/>
              <a:t>33</a:t>
            </a:fld>
            <a:endParaRPr lang="en-GB"/>
          </a:p>
        </p:txBody>
      </p:sp>
    </p:spTree>
    <p:extLst>
      <p:ext uri="{BB962C8B-B14F-4D97-AF65-F5344CB8AC3E}">
        <p14:creationId xmlns:p14="http://schemas.microsoft.com/office/powerpoint/2010/main" val="7923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07/05/2018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4243557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07/05/2018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3428794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07/05/2018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976057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07/05/2018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45437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07/05/2018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0650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07/05/2018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22006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07/05/2018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63657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A64DE0-F6F9-479A-8356-C32ED028F617}" type="datetimeFigureOut">
              <a:rPr lang="en-GB" smtClean="0">
                <a:solidFill>
                  <a:prstClr val="black">
                    <a:tint val="75000"/>
                  </a:prstClr>
                </a:solidFill>
              </a:rPr>
              <a:pPr/>
              <a:t>07/05/2018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30910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A64DE0-F6F9-479A-8356-C32ED028F617}" type="datetimeFigureOut">
              <a:rPr lang="en-GB" smtClean="0">
                <a:solidFill>
                  <a:prstClr val="black">
                    <a:tint val="75000"/>
                  </a:prstClr>
                </a:solidFill>
              </a:rPr>
              <a:pPr/>
              <a:t>07/05/2018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650217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64DE0-F6F9-479A-8356-C32ED028F617}" type="datetimeFigureOut">
              <a:rPr lang="en-GB" smtClean="0">
                <a:solidFill>
                  <a:prstClr val="black">
                    <a:tint val="75000"/>
                  </a:prstClr>
                </a:solidFill>
              </a:rPr>
              <a:pPr/>
              <a:t>07/05/2018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34970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07/05/2018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80677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07/05/2018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1566334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07/05/2018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26706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07/05/2018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34437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07/05/2018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78341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575A5E6-6C41-4D8B-B52A-767F268724F0}" type="datetimeFigureOut">
              <a:rPr lang="en-GB" smtClean="0">
                <a:solidFill>
                  <a:prstClr val="black">
                    <a:tint val="75000"/>
                  </a:prstClr>
                </a:solidFill>
              </a:rPr>
              <a:pPr/>
              <a:t>07/05/2018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04140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75A5E6-6C41-4D8B-B52A-767F268724F0}" type="datetimeFigureOut">
              <a:rPr lang="en-GB" smtClean="0">
                <a:solidFill>
                  <a:prstClr val="black">
                    <a:tint val="75000"/>
                  </a:prstClr>
                </a:solidFill>
              </a:rPr>
              <a:pPr/>
              <a:t>07/05/2018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74826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75A5E6-6C41-4D8B-B52A-767F268724F0}" type="datetimeFigureOut">
              <a:rPr lang="en-GB" smtClean="0">
                <a:solidFill>
                  <a:prstClr val="black">
                    <a:tint val="75000"/>
                  </a:prstClr>
                </a:solidFill>
              </a:rPr>
              <a:pPr/>
              <a:t>07/05/2018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84133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575A5E6-6C41-4D8B-B52A-767F268724F0}" type="datetimeFigureOut">
              <a:rPr lang="en-GB" smtClean="0">
                <a:solidFill>
                  <a:prstClr val="black">
                    <a:tint val="75000"/>
                  </a:prstClr>
                </a:solidFill>
              </a:rPr>
              <a:pPr/>
              <a:t>07/05/2018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143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575A5E6-6C41-4D8B-B52A-767F268724F0}" type="datetimeFigureOut">
              <a:rPr lang="en-GB" smtClean="0">
                <a:solidFill>
                  <a:prstClr val="black">
                    <a:tint val="75000"/>
                  </a:prstClr>
                </a:solidFill>
              </a:rPr>
              <a:pPr/>
              <a:t>07/05/2018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19835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575A5E6-6C41-4D8B-B52A-767F268724F0}" type="datetimeFigureOut">
              <a:rPr lang="en-GB" smtClean="0">
                <a:solidFill>
                  <a:prstClr val="black">
                    <a:tint val="75000"/>
                  </a:prstClr>
                </a:solidFill>
              </a:rPr>
              <a:pPr/>
              <a:t>07/05/2018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3791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75A5E6-6C41-4D8B-B52A-767F268724F0}" type="datetimeFigureOut">
              <a:rPr lang="en-GB" smtClean="0">
                <a:solidFill>
                  <a:prstClr val="black">
                    <a:tint val="75000"/>
                  </a:prstClr>
                </a:solidFill>
              </a:rPr>
              <a:pPr/>
              <a:t>07/05/2018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28055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A64DE0-F6F9-479A-8356-C32ED028F617}" type="datetimeFigureOut">
              <a:rPr lang="en-GB" smtClean="0"/>
              <a:t>07/05/2018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510468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75A5E6-6C41-4D8B-B52A-767F268724F0}" type="datetimeFigureOut">
              <a:rPr lang="en-GB" smtClean="0">
                <a:solidFill>
                  <a:prstClr val="black">
                    <a:tint val="75000"/>
                  </a:prstClr>
                </a:solidFill>
              </a:rPr>
              <a:pPr/>
              <a:t>07/05/2018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37500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75A5E6-6C41-4D8B-B52A-767F268724F0}" type="datetimeFigureOut">
              <a:rPr lang="en-GB" smtClean="0">
                <a:solidFill>
                  <a:prstClr val="black">
                    <a:tint val="75000"/>
                  </a:prstClr>
                </a:solidFill>
              </a:rPr>
              <a:pPr/>
              <a:t>07/05/2018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47830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75A5E6-6C41-4D8B-B52A-767F268724F0}" type="datetimeFigureOut">
              <a:rPr lang="en-GB" smtClean="0">
                <a:solidFill>
                  <a:prstClr val="black">
                    <a:tint val="75000"/>
                  </a:prstClr>
                </a:solidFill>
              </a:rPr>
              <a:pPr/>
              <a:t>07/05/2018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942823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75A5E6-6C41-4D8B-B52A-767F268724F0}" type="datetimeFigureOut">
              <a:rPr lang="en-GB" smtClean="0">
                <a:solidFill>
                  <a:prstClr val="black">
                    <a:tint val="75000"/>
                  </a:prstClr>
                </a:solidFill>
              </a:rPr>
              <a:pPr/>
              <a:t>07/05/2018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29911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A64DE0-F6F9-479A-8356-C32ED028F617}" type="datetimeFigureOut">
              <a:rPr lang="en-GB" smtClean="0"/>
              <a:t>07/05/2018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3740372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A64DE0-F6F9-479A-8356-C32ED028F617}" type="datetimeFigureOut">
              <a:rPr lang="en-GB" smtClean="0"/>
              <a:t>07/05/2018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457789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A64DE0-F6F9-479A-8356-C32ED028F617}" type="datetimeFigureOut">
              <a:rPr lang="en-GB" smtClean="0"/>
              <a:t>07/05/2018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1592500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64DE0-F6F9-479A-8356-C32ED028F617}" type="datetimeFigureOut">
              <a:rPr lang="en-GB" smtClean="0"/>
              <a:t>07/05/2018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752926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t>07/05/2018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225373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t>07/05/2018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1720433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64DE0-F6F9-479A-8356-C32ED028F617}" type="datetimeFigureOut">
              <a:rPr lang="en-GB" smtClean="0"/>
              <a:t>07/05/2018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30E71-D098-46C5-BD47-158FB03EC2C9}" type="slidenum">
              <a:rPr lang="en-GB" smtClean="0"/>
              <a:t>‹#›</a:t>
            </a:fld>
            <a:endParaRPr lang="en-GB"/>
          </a:p>
        </p:txBody>
      </p:sp>
    </p:spTree>
    <p:extLst>
      <p:ext uri="{BB962C8B-B14F-4D97-AF65-F5344CB8AC3E}">
        <p14:creationId xmlns:p14="http://schemas.microsoft.com/office/powerpoint/2010/main" val="3357969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64DE0-F6F9-479A-8356-C32ED028F617}" type="datetimeFigureOut">
              <a:rPr lang="en-GB" smtClean="0">
                <a:solidFill>
                  <a:prstClr val="black">
                    <a:tint val="75000"/>
                  </a:prstClr>
                </a:solidFill>
              </a:rPr>
              <a:pPr/>
              <a:t>07/05/2018</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333878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5A5E6-6C41-4D8B-B52A-767F268724F0}" type="datetimeFigureOut">
              <a:rPr lang="en-GB" smtClean="0">
                <a:solidFill>
                  <a:prstClr val="black">
                    <a:tint val="75000"/>
                  </a:prstClr>
                </a:solidFill>
              </a:rPr>
              <a:pPr/>
              <a:t>07/05/2018</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068449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gi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www.spanishlistening.org/" TargetMode="External"/><Relationship Id="rId3" Type="http://schemas.openxmlformats.org/officeDocument/2006/relationships/hyperlink" Target="https://www.audio-lingua.eu/" TargetMode="External"/><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hyperlink" Target="http://www.phschool.com/atschool/realidades/program_page.html" TargetMode="External"/><Relationship Id="rId9" Type="http://schemas.openxmlformats.org/officeDocument/2006/relationships/hyperlink" Target="http://es.maryglasgowplus.com/teachers"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www.google.es/" TargetMode="External"/><Relationship Id="rId13" Type="http://schemas.openxmlformats.org/officeDocument/2006/relationships/hyperlink" Target="https://hablacultura.com/cultura-textos-aprender-espanol/" TargetMode="External"/><Relationship Id="rId3" Type="http://schemas.openxmlformats.org/officeDocument/2006/relationships/image" Target="../media/image33.png"/><Relationship Id="rId7" Type="http://schemas.openxmlformats.org/officeDocument/2006/relationships/image" Target="../media/image34.png"/><Relationship Id="rId12" Type="http://schemas.openxmlformats.org/officeDocument/2006/relationships/image" Target="../media/image36.png"/><Relationship Id="rId2" Type="http://schemas.openxmlformats.org/officeDocument/2006/relationships/notesSlide" Target="../notesSlides/notesSlide7.xml"/><Relationship Id="rId16"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hyperlink" Target="http://es.maryglasgowplus.com/teachers" TargetMode="External"/><Relationship Id="rId11" Type="http://schemas.openxmlformats.org/officeDocument/2006/relationships/hyperlink" Target="http://noticiasmuycuriosasverparacreer.blogspot.co.uk/" TargetMode="External"/><Relationship Id="rId5" Type="http://schemas.openxmlformats.org/officeDocument/2006/relationships/image" Target="../media/image30.png"/><Relationship Id="rId15" Type="http://schemas.openxmlformats.org/officeDocument/2006/relationships/hyperlink" Target="http://zachary-jones.com/" TargetMode="External"/><Relationship Id="rId10" Type="http://schemas.openxmlformats.org/officeDocument/2006/relationships/image" Target="../media/image35.png"/><Relationship Id="rId4" Type="http://schemas.openxmlformats.org/officeDocument/2006/relationships/hyperlink" Target="http://www.veintemundos.com/en/" TargetMode="External"/><Relationship Id="rId9" Type="http://schemas.openxmlformats.org/officeDocument/2006/relationships/hyperlink" Target="http://www.practicaespanol.com/" TargetMode="External"/><Relationship Id="rId1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hyperlink" Target="http://www.showme.com/sh/?h=cUlz74a"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46.jpe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hyperlink" Target="https://www.wordclouds.com/"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www.wordle.net/" TargetMode="External"/><Relationship Id="rId5" Type="http://schemas.openxmlformats.org/officeDocument/2006/relationships/hyperlink" Target="http://www.tagxedo.com/" TargetMode="Externa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8.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2.xml"/><Relationship Id="rId9"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hyperlink" Target="http://qualifications.pearson.com/content/dam/pdf/GCSE/French/2016/teaching-and-learning/Approaches_to_translation.pdf" TargetMode="External"/><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wmf"/><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68.png"/><Relationship Id="rId4" Type="http://schemas.openxmlformats.org/officeDocument/2006/relationships/image" Target="../media/image6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8.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1.gif"/></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69.png"/><Relationship Id="rId4" Type="http://schemas.openxmlformats.org/officeDocument/2006/relationships/image" Target="../media/image6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74.png"/></Relationships>
</file>

<file path=ppt/slides/_rels/slide9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image" Target="../media/image77.png"/></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9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jpe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9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9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jpe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9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632" y="3832611"/>
            <a:ext cx="7772400" cy="2387600"/>
          </a:xfrm>
        </p:spPr>
        <p:txBody>
          <a:bodyPr>
            <a:normAutofit/>
          </a:bodyPr>
          <a:lstStyle/>
          <a:p>
            <a:r>
              <a:rPr lang="en-GB" sz="4000" dirty="0" smtClean="0">
                <a:latin typeface="Tw Cen MT" panose="020B0602020104020603" pitchFamily="34" charset="0"/>
              </a:rPr>
              <a:t>Bishop Burton College,</a:t>
            </a:r>
            <a:br>
              <a:rPr lang="en-GB" sz="4000" dirty="0" smtClean="0">
                <a:latin typeface="Tw Cen MT" panose="020B0602020104020603" pitchFamily="34" charset="0"/>
              </a:rPr>
            </a:br>
            <a:r>
              <a:rPr lang="en-GB" sz="4000" dirty="0" smtClean="0">
                <a:latin typeface="Tw Cen MT" panose="020B0602020104020603" pitchFamily="34" charset="0"/>
              </a:rPr>
              <a:t>East Riding</a:t>
            </a:r>
            <a:endParaRPr lang="en-GB" sz="4000" dirty="0">
              <a:latin typeface="Tw Cen MT" panose="020B0602020104020603" pitchFamily="34" charset="0"/>
            </a:endParaRPr>
          </a:p>
        </p:txBody>
      </p:sp>
      <p:sp>
        <p:nvSpPr>
          <p:cNvPr id="3" name="Subtitle 2"/>
          <p:cNvSpPr>
            <a:spLocks noGrp="1"/>
          </p:cNvSpPr>
          <p:nvPr>
            <p:ph type="subTitle" idx="1"/>
          </p:nvPr>
        </p:nvSpPr>
        <p:spPr>
          <a:xfrm>
            <a:off x="1171832" y="6030119"/>
            <a:ext cx="6858000" cy="1655762"/>
          </a:xfrm>
        </p:spPr>
        <p:txBody>
          <a:bodyPr/>
          <a:lstStyle/>
          <a:p>
            <a:r>
              <a:rPr lang="en-GB" dirty="0" smtClean="0">
                <a:latin typeface="Tw Cen MT" panose="020B0602020104020603" pitchFamily="34" charset="0"/>
              </a:rPr>
              <a:t>Wednesday 9 May</a:t>
            </a:r>
            <a:endParaRPr lang="en-GB" dirty="0">
              <a:latin typeface="Tw Cen MT" panose="020B0602020104020603" pitchFamily="34" charset="0"/>
            </a:endParaRPr>
          </a:p>
        </p:txBody>
      </p:sp>
      <p:sp>
        <p:nvSpPr>
          <p:cNvPr id="4" name="Title 1"/>
          <p:cNvSpPr txBox="1">
            <a:spLocks/>
          </p:cNvSpPr>
          <p:nvPr/>
        </p:nvSpPr>
        <p:spPr>
          <a:xfrm>
            <a:off x="715147" y="1985320"/>
            <a:ext cx="8058150" cy="26494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dirty="0" smtClean="0"/>
              <a:t>Title: Developing all skills at KS4</a:t>
            </a:r>
            <a:endParaRPr lang="en-GB" sz="4000" dirty="0"/>
          </a:p>
        </p:txBody>
      </p:sp>
      <p:graphicFrame>
        <p:nvGraphicFramePr>
          <p:cNvPr id="7" name="Table 6"/>
          <p:cNvGraphicFramePr>
            <a:graphicFrameLocks noGrp="1"/>
          </p:cNvGraphicFramePr>
          <p:nvPr>
            <p:extLst>
              <p:ext uri="{D42A27DB-BD31-4B8C-83A1-F6EECF244321}">
                <p14:modId xmlns:p14="http://schemas.microsoft.com/office/powerpoint/2010/main" val="3470349588"/>
              </p:ext>
            </p:extLst>
          </p:nvPr>
        </p:nvGraphicFramePr>
        <p:xfrm>
          <a:off x="2418118" y="794362"/>
          <a:ext cx="4332208" cy="2918244"/>
        </p:xfrm>
        <a:graphic>
          <a:graphicData uri="http://schemas.openxmlformats.org/drawingml/2006/table">
            <a:tbl>
              <a:tblPr firstRow="1" bandRow="1">
                <a:tableStyleId>{5940675A-B579-460E-94D1-54222C63F5DA}</a:tableStyleId>
              </a:tblPr>
              <a:tblGrid>
                <a:gridCol w="2166104"/>
                <a:gridCol w="2166104"/>
              </a:tblGrid>
              <a:tr h="1459122">
                <a:tc>
                  <a:txBody>
                    <a:bodyPr/>
                    <a:lstStyle/>
                    <a:p>
                      <a:endParaRPr lang="en-GB" dirty="0"/>
                    </a:p>
                  </a:txBody>
                  <a:tcPr/>
                </a:tc>
                <a:tc>
                  <a:txBody>
                    <a:bodyPr/>
                    <a:lstStyle/>
                    <a:p>
                      <a:endParaRPr lang="en-GB" dirty="0"/>
                    </a:p>
                  </a:txBody>
                  <a:tcPr/>
                </a:tc>
              </a:tr>
              <a:tr h="1459122">
                <a:tc>
                  <a:txBody>
                    <a:bodyPr/>
                    <a:lstStyle/>
                    <a:p>
                      <a:endParaRPr lang="en-GB"/>
                    </a:p>
                  </a:txBody>
                  <a:tcPr/>
                </a:tc>
                <a:tc>
                  <a:txBody>
                    <a:bodyPr/>
                    <a:lstStyle/>
                    <a:p>
                      <a:endParaRPr lang="en-GB" dirty="0"/>
                    </a:p>
                  </a:txBody>
                  <a:tcPr/>
                </a:tc>
              </a:tr>
            </a:tbl>
          </a:graphicData>
        </a:graphic>
      </p:graphicFrame>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41821" y="2138609"/>
            <a:ext cx="1574822" cy="1549994"/>
          </a:xfrm>
          <a:prstGeom prst="rect">
            <a:avLst/>
          </a:prstGeom>
        </p:spPr>
      </p:pic>
      <p:pic>
        <p:nvPicPr>
          <p:cNvPr id="9" name="Picture 8"/>
          <p:cNvPicPr>
            <a:picLocks noChangeAspect="1"/>
          </p:cNvPicPr>
          <p:nvPr/>
        </p:nvPicPr>
        <p:blipFill rotWithShape="1">
          <a:blip r:embed="rId4" cstate="print">
            <a:clrChange>
              <a:clrFrom>
                <a:srgbClr val="FCFEFC"/>
              </a:clrFrom>
              <a:clrTo>
                <a:srgbClr val="FCFEFC">
                  <a:alpha val="0"/>
                </a:srgbClr>
              </a:clrTo>
            </a:clrChange>
            <a:extLst>
              <a:ext uri="{28A0092B-C50C-407E-A947-70E740481C1C}">
                <a14:useLocalDpi xmlns:a14="http://schemas.microsoft.com/office/drawing/2010/main" val="0"/>
              </a:ext>
            </a:extLst>
          </a:blip>
          <a:srcRect l="9109" r="10532"/>
          <a:stretch/>
        </p:blipFill>
        <p:spPr>
          <a:xfrm>
            <a:off x="4686025" y="903938"/>
            <a:ext cx="1810096" cy="1046884"/>
          </a:xfrm>
          <a:prstGeom prst="rect">
            <a:avLst/>
          </a:prstGeom>
        </p:spPr>
      </p:pic>
      <p:pic>
        <p:nvPicPr>
          <p:cNvPr id="10" name="Picture 9"/>
          <p:cNvPicPr>
            <a:picLocks noChangeAspect="1"/>
          </p:cNvPicPr>
          <p:nvPr/>
        </p:nvPicPr>
        <p:blipFill rotWithShape="1">
          <a:blip r:embed="rId5">
            <a:clrChange>
              <a:clrFrom>
                <a:srgbClr val="F8FDF6"/>
              </a:clrFrom>
              <a:clrTo>
                <a:srgbClr val="F8FDF6">
                  <a:alpha val="0"/>
                </a:srgbClr>
              </a:clrTo>
            </a:clrChange>
            <a:extLst>
              <a:ext uri="{28A0092B-C50C-407E-A947-70E740481C1C}">
                <a14:useLocalDpi xmlns:a14="http://schemas.microsoft.com/office/drawing/2010/main" val="0"/>
              </a:ext>
            </a:extLst>
          </a:blip>
          <a:srcRect b="22937"/>
          <a:stretch/>
        </p:blipFill>
        <p:spPr>
          <a:xfrm>
            <a:off x="2431984" y="406832"/>
            <a:ext cx="2094888" cy="177405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2325" y="2162518"/>
            <a:ext cx="1674127" cy="1674127"/>
          </a:xfrm>
          <a:prstGeom prst="rect">
            <a:avLst/>
          </a:prstGeom>
        </p:spPr>
      </p:pic>
      <p:pic>
        <p:nvPicPr>
          <p:cNvPr id="12" name="Picture 1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242580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253" y="633127"/>
            <a:ext cx="8708572" cy="6924973"/>
          </a:xfrm>
          <a:prstGeom prst="rect">
            <a:avLst/>
          </a:prstGeom>
          <a:noFill/>
        </p:spPr>
        <p:txBody>
          <a:bodyPr wrap="square" rtlCol="0">
            <a:spAutoFit/>
          </a:bodyPr>
          <a:lstStyle/>
          <a:p>
            <a:pPr algn="ctr"/>
            <a:r>
              <a:rPr lang="en-GB" sz="4800" dirty="0">
                <a:solidFill>
                  <a:prstClr val="black"/>
                </a:solidFill>
              </a:rPr>
              <a:t>GCSE Spanish</a:t>
            </a:r>
            <a:br>
              <a:rPr lang="en-GB" sz="4800" dirty="0">
                <a:solidFill>
                  <a:prstClr val="black"/>
                </a:solidFill>
              </a:rPr>
            </a:br>
            <a:r>
              <a:rPr lang="en-GB" sz="4800" b="1" dirty="0" smtClean="0">
                <a:solidFill>
                  <a:prstClr val="black"/>
                </a:solidFill>
              </a:rPr>
              <a:t>Listening</a:t>
            </a:r>
            <a:r>
              <a:rPr lang="en-GB" sz="4800" dirty="0" smtClean="0">
                <a:solidFill>
                  <a:prstClr val="black"/>
                </a:solidFill>
              </a:rPr>
              <a:t> strategies &amp; exam questions [2]</a:t>
            </a:r>
            <a:r>
              <a:rPr lang="en-GB" sz="4800" dirty="0">
                <a:solidFill>
                  <a:prstClr val="black"/>
                </a:solidFill>
              </a:rPr>
              <a:t/>
            </a:r>
            <a:br>
              <a:rPr lang="en-GB" sz="4800" dirty="0">
                <a:solidFill>
                  <a:prstClr val="black"/>
                </a:solidFill>
              </a:rPr>
            </a:br>
            <a:r>
              <a:rPr lang="en-GB" sz="4800" dirty="0" smtClean="0">
                <a:solidFill>
                  <a:prstClr val="black"/>
                </a:solidFill>
              </a:rPr>
              <a:t/>
            </a:r>
            <a:br>
              <a:rPr lang="en-GB" sz="4800" dirty="0" smtClean="0">
                <a:solidFill>
                  <a:prstClr val="black"/>
                </a:solidFill>
              </a:rPr>
            </a:br>
            <a:r>
              <a:rPr lang="en-GB" sz="4400" dirty="0" smtClean="0">
                <a:solidFill>
                  <a:prstClr val="black"/>
                </a:solidFill>
              </a:rPr>
              <a:t>P/N/P+N</a:t>
            </a:r>
            <a:br>
              <a:rPr lang="en-GB" sz="4400" dirty="0" smtClean="0">
                <a:solidFill>
                  <a:prstClr val="black"/>
                </a:solidFill>
              </a:rPr>
            </a:br>
            <a:r>
              <a:rPr lang="en-GB" sz="4400" dirty="0" smtClean="0">
                <a:solidFill>
                  <a:prstClr val="black"/>
                </a:solidFill>
              </a:rPr>
              <a:t>Write the questions</a:t>
            </a:r>
            <a:br>
              <a:rPr lang="en-GB" sz="4400" dirty="0" smtClean="0">
                <a:solidFill>
                  <a:prstClr val="black"/>
                </a:solidFill>
              </a:rPr>
            </a:br>
            <a:r>
              <a:rPr lang="en-GB" sz="4400" dirty="0" smtClean="0">
                <a:solidFill>
                  <a:prstClr val="black"/>
                </a:solidFill>
              </a:rPr>
              <a:t>TL multiple choice</a:t>
            </a:r>
            <a:br>
              <a:rPr lang="en-GB" sz="4400" dirty="0" smtClean="0">
                <a:solidFill>
                  <a:prstClr val="black"/>
                </a:solidFill>
              </a:rPr>
            </a:br>
            <a:r>
              <a:rPr lang="en-GB" sz="4400" dirty="0" smtClean="0">
                <a:solidFill>
                  <a:prstClr val="black"/>
                </a:solidFill>
              </a:rPr>
              <a:t>TL fill in table</a:t>
            </a:r>
            <a:endParaRPr lang="en-GB" sz="3200" dirty="0">
              <a:solidFill>
                <a:prstClr val="black"/>
              </a:solidFill>
            </a:endParaRPr>
          </a:p>
          <a:p>
            <a:pPr algn="ctr"/>
            <a:endParaRPr lang="en-GB" sz="3600" dirty="0" smtClean="0">
              <a:solidFill>
                <a:prstClr val="black"/>
              </a:solidFill>
            </a:endParaRPr>
          </a:p>
          <a:p>
            <a:pPr algn="ctr"/>
            <a:endParaRPr lang="en-GB" sz="2400" dirty="0">
              <a:solidFill>
                <a:prstClr val="black"/>
              </a:solidFill>
              <a:cs typeface="Arial" panose="020B0604020202020204" pitchFamily="34" charset="0"/>
            </a:endParaRP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7864739" y="5596726"/>
            <a:ext cx="1096305" cy="1096305"/>
          </a:xfrm>
          <a:prstGeom prst="rect">
            <a:avLst/>
          </a:prstGeom>
        </p:spPr>
      </p:pic>
      <p:pic>
        <p:nvPicPr>
          <p:cNvPr id="2050" name="Picture 2" descr="Image result for listening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330" y="2928308"/>
            <a:ext cx="1167305" cy="1167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73667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632" y="3832611"/>
            <a:ext cx="7772400" cy="2387600"/>
          </a:xfrm>
        </p:spPr>
        <p:txBody>
          <a:bodyPr>
            <a:normAutofit/>
          </a:bodyPr>
          <a:lstStyle/>
          <a:p>
            <a:r>
              <a:rPr lang="en-GB" sz="4000" dirty="0" smtClean="0">
                <a:latin typeface="Tw Cen MT" panose="020B0602020104020603" pitchFamily="34" charset="0"/>
              </a:rPr>
              <a:t>Bishop Burton College,</a:t>
            </a:r>
            <a:br>
              <a:rPr lang="en-GB" sz="4000" dirty="0" smtClean="0">
                <a:latin typeface="Tw Cen MT" panose="020B0602020104020603" pitchFamily="34" charset="0"/>
              </a:rPr>
            </a:br>
            <a:r>
              <a:rPr lang="en-GB" sz="4000" dirty="0" smtClean="0">
                <a:latin typeface="Tw Cen MT" panose="020B0602020104020603" pitchFamily="34" charset="0"/>
              </a:rPr>
              <a:t>East Riding</a:t>
            </a:r>
            <a:endParaRPr lang="en-GB" sz="4000" dirty="0">
              <a:latin typeface="Tw Cen MT" panose="020B0602020104020603" pitchFamily="34" charset="0"/>
            </a:endParaRPr>
          </a:p>
        </p:txBody>
      </p:sp>
      <p:sp>
        <p:nvSpPr>
          <p:cNvPr id="3" name="Subtitle 2"/>
          <p:cNvSpPr>
            <a:spLocks noGrp="1"/>
          </p:cNvSpPr>
          <p:nvPr>
            <p:ph type="subTitle" idx="1"/>
          </p:nvPr>
        </p:nvSpPr>
        <p:spPr>
          <a:xfrm>
            <a:off x="1171832" y="6030119"/>
            <a:ext cx="6858000" cy="1655762"/>
          </a:xfrm>
        </p:spPr>
        <p:txBody>
          <a:bodyPr/>
          <a:lstStyle/>
          <a:p>
            <a:r>
              <a:rPr lang="en-GB" dirty="0" smtClean="0">
                <a:latin typeface="Tw Cen MT" panose="020B0602020104020603" pitchFamily="34" charset="0"/>
              </a:rPr>
              <a:t>Wednesday 9 May</a:t>
            </a:r>
            <a:endParaRPr lang="en-GB" dirty="0">
              <a:latin typeface="Tw Cen MT" panose="020B0602020104020603" pitchFamily="34" charset="0"/>
            </a:endParaRPr>
          </a:p>
        </p:txBody>
      </p:sp>
      <p:sp>
        <p:nvSpPr>
          <p:cNvPr id="4" name="Title 1"/>
          <p:cNvSpPr txBox="1">
            <a:spLocks/>
          </p:cNvSpPr>
          <p:nvPr/>
        </p:nvSpPr>
        <p:spPr>
          <a:xfrm>
            <a:off x="715147" y="1985320"/>
            <a:ext cx="8058150" cy="26494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dirty="0" smtClean="0"/>
              <a:t>Title: Developing all skills at KS4</a:t>
            </a:r>
            <a:endParaRPr lang="en-GB" sz="4000" dirty="0"/>
          </a:p>
        </p:txBody>
      </p:sp>
      <p:graphicFrame>
        <p:nvGraphicFramePr>
          <p:cNvPr id="7" name="Table 6"/>
          <p:cNvGraphicFramePr>
            <a:graphicFrameLocks noGrp="1"/>
          </p:cNvGraphicFramePr>
          <p:nvPr>
            <p:extLst/>
          </p:nvPr>
        </p:nvGraphicFramePr>
        <p:xfrm>
          <a:off x="2418118" y="794362"/>
          <a:ext cx="4332208" cy="2918244"/>
        </p:xfrm>
        <a:graphic>
          <a:graphicData uri="http://schemas.openxmlformats.org/drawingml/2006/table">
            <a:tbl>
              <a:tblPr firstRow="1" bandRow="1">
                <a:tableStyleId>{5940675A-B579-460E-94D1-54222C63F5DA}</a:tableStyleId>
              </a:tblPr>
              <a:tblGrid>
                <a:gridCol w="2166104"/>
                <a:gridCol w="2166104"/>
              </a:tblGrid>
              <a:tr h="1459122">
                <a:tc>
                  <a:txBody>
                    <a:bodyPr/>
                    <a:lstStyle/>
                    <a:p>
                      <a:endParaRPr lang="en-GB" dirty="0"/>
                    </a:p>
                  </a:txBody>
                  <a:tcPr/>
                </a:tc>
                <a:tc>
                  <a:txBody>
                    <a:bodyPr/>
                    <a:lstStyle/>
                    <a:p>
                      <a:endParaRPr lang="en-GB" dirty="0"/>
                    </a:p>
                  </a:txBody>
                  <a:tcPr/>
                </a:tc>
              </a:tr>
              <a:tr h="1459122">
                <a:tc>
                  <a:txBody>
                    <a:bodyPr/>
                    <a:lstStyle/>
                    <a:p>
                      <a:endParaRPr lang="en-GB"/>
                    </a:p>
                  </a:txBody>
                  <a:tcPr/>
                </a:tc>
                <a:tc>
                  <a:txBody>
                    <a:bodyPr/>
                    <a:lstStyle/>
                    <a:p>
                      <a:endParaRPr lang="en-GB" dirty="0"/>
                    </a:p>
                  </a:txBody>
                  <a:tcPr/>
                </a:tc>
              </a:tr>
            </a:tbl>
          </a:graphicData>
        </a:graphic>
      </p:graphicFrame>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41821" y="2138609"/>
            <a:ext cx="1574822" cy="1549994"/>
          </a:xfrm>
          <a:prstGeom prst="rect">
            <a:avLst/>
          </a:prstGeom>
        </p:spPr>
      </p:pic>
      <p:pic>
        <p:nvPicPr>
          <p:cNvPr id="9" name="Picture 8"/>
          <p:cNvPicPr>
            <a:picLocks noChangeAspect="1"/>
          </p:cNvPicPr>
          <p:nvPr/>
        </p:nvPicPr>
        <p:blipFill rotWithShape="1">
          <a:blip r:embed="rId4" cstate="print">
            <a:clrChange>
              <a:clrFrom>
                <a:srgbClr val="FCFEFC"/>
              </a:clrFrom>
              <a:clrTo>
                <a:srgbClr val="FCFEFC">
                  <a:alpha val="0"/>
                </a:srgbClr>
              </a:clrTo>
            </a:clrChange>
            <a:extLst>
              <a:ext uri="{28A0092B-C50C-407E-A947-70E740481C1C}">
                <a14:useLocalDpi xmlns:a14="http://schemas.microsoft.com/office/drawing/2010/main" val="0"/>
              </a:ext>
            </a:extLst>
          </a:blip>
          <a:srcRect l="9109" r="10532"/>
          <a:stretch/>
        </p:blipFill>
        <p:spPr>
          <a:xfrm>
            <a:off x="4686025" y="903938"/>
            <a:ext cx="1810096" cy="1046884"/>
          </a:xfrm>
          <a:prstGeom prst="rect">
            <a:avLst/>
          </a:prstGeom>
        </p:spPr>
      </p:pic>
      <p:pic>
        <p:nvPicPr>
          <p:cNvPr id="10" name="Picture 9"/>
          <p:cNvPicPr>
            <a:picLocks noChangeAspect="1"/>
          </p:cNvPicPr>
          <p:nvPr/>
        </p:nvPicPr>
        <p:blipFill rotWithShape="1">
          <a:blip r:embed="rId5">
            <a:clrChange>
              <a:clrFrom>
                <a:srgbClr val="F8FDF6"/>
              </a:clrFrom>
              <a:clrTo>
                <a:srgbClr val="F8FDF6">
                  <a:alpha val="0"/>
                </a:srgbClr>
              </a:clrTo>
            </a:clrChange>
            <a:extLst>
              <a:ext uri="{28A0092B-C50C-407E-A947-70E740481C1C}">
                <a14:useLocalDpi xmlns:a14="http://schemas.microsoft.com/office/drawing/2010/main" val="0"/>
              </a:ext>
            </a:extLst>
          </a:blip>
          <a:srcRect b="22937"/>
          <a:stretch/>
        </p:blipFill>
        <p:spPr>
          <a:xfrm>
            <a:off x="2431984" y="406832"/>
            <a:ext cx="2094888" cy="177405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2325" y="2162518"/>
            <a:ext cx="1674127" cy="1674127"/>
          </a:xfrm>
          <a:prstGeom prst="rect">
            <a:avLst/>
          </a:prstGeom>
        </p:spPr>
      </p:pic>
      <p:pic>
        <p:nvPicPr>
          <p:cNvPr id="12" name="Picture 1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26792387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latin typeface="Tw Cen MT" panose="020B0602020104020603" pitchFamily="34" charset="0"/>
            </a:endParaRPr>
          </a:p>
        </p:txBody>
      </p:sp>
      <p:sp>
        <p:nvSpPr>
          <p:cNvPr id="3" name="Subtitle 2"/>
          <p:cNvSpPr>
            <a:spLocks noGrp="1"/>
          </p:cNvSpPr>
          <p:nvPr>
            <p:ph type="subTitle" idx="1"/>
          </p:nvPr>
        </p:nvSpPr>
        <p:spPr/>
        <p:txBody>
          <a:bodyPr/>
          <a:lstStyle/>
          <a:p>
            <a:endParaRPr lang="en-GB" dirty="0">
              <a:latin typeface="Tw Cen MT" panose="020B0602020104020603" pitchFamily="34" charset="0"/>
            </a:endParaRPr>
          </a:p>
        </p:txBody>
      </p:sp>
    </p:spTree>
    <p:extLst>
      <p:ext uri="{BB962C8B-B14F-4D97-AF65-F5344CB8AC3E}">
        <p14:creationId xmlns:p14="http://schemas.microsoft.com/office/powerpoint/2010/main" val="13501839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atin typeface="Tw Cen MT" panose="020B0602020104020603" pitchFamily="34" charset="0"/>
            </a:endParaRPr>
          </a:p>
        </p:txBody>
      </p:sp>
      <p:sp>
        <p:nvSpPr>
          <p:cNvPr id="3" name="Content Placeholder 2"/>
          <p:cNvSpPr>
            <a:spLocks noGrp="1"/>
          </p:cNvSpPr>
          <p:nvPr>
            <p:ph idx="1"/>
          </p:nvPr>
        </p:nvSpPr>
        <p:spPr/>
        <p:txBody>
          <a:bodyPr/>
          <a:lstStyle/>
          <a:p>
            <a:endParaRPr lang="en-GB" dirty="0">
              <a:latin typeface="Tw Cen MT" panose="020B0602020104020603" pitchFamily="34" charset="0"/>
            </a:endParaRPr>
          </a:p>
        </p:txBody>
      </p:sp>
    </p:spTree>
    <p:extLst>
      <p:ext uri="{BB962C8B-B14F-4D97-AF65-F5344CB8AC3E}">
        <p14:creationId xmlns:p14="http://schemas.microsoft.com/office/powerpoint/2010/main" val="18817623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373" y="164757"/>
            <a:ext cx="3056238" cy="766119"/>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2352603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Multiple choice in Spanish</a:t>
            </a:r>
            <a:endParaRPr lang="en-GB" dirty="0"/>
          </a:p>
        </p:txBody>
      </p:sp>
      <p:sp>
        <p:nvSpPr>
          <p:cNvPr id="3" name="Content Placeholder 2"/>
          <p:cNvSpPr>
            <a:spLocks noGrp="1"/>
          </p:cNvSpPr>
          <p:nvPr>
            <p:ph idx="1"/>
          </p:nvPr>
        </p:nvSpPr>
        <p:spPr>
          <a:xfrm>
            <a:off x="388018" y="1458962"/>
            <a:ext cx="7886700" cy="4351338"/>
          </a:xfrm>
        </p:spPr>
        <p:txBody>
          <a:bodyPr/>
          <a:lstStyle/>
          <a:p>
            <a:r>
              <a:rPr lang="en-GB" dirty="0" smtClean="0"/>
              <a:t>Inverse prediction (translate into English – pay particular attention to negatives)</a:t>
            </a:r>
          </a:p>
          <a:p>
            <a:r>
              <a:rPr lang="en-GB" dirty="0" smtClean="0"/>
              <a:t>Expect synonyms/antonyms – don’t expect to hear the exact word/phrase that is listed in the question</a:t>
            </a:r>
          </a:p>
          <a:p>
            <a:r>
              <a:rPr lang="en-GB" dirty="0" smtClean="0"/>
              <a:t>Listen out for distractors, just as in English multiple choice questions</a:t>
            </a:r>
          </a:p>
          <a:p>
            <a:r>
              <a:rPr lang="en-GB" dirty="0" smtClean="0"/>
              <a:t>Audio will not necessarily be in order of the options listed</a:t>
            </a:r>
            <a:endParaRPr lang="en-GB" dirty="0"/>
          </a:p>
        </p:txBody>
      </p:sp>
      <p:pic>
        <p:nvPicPr>
          <p:cNvPr id="4" name="Picture 2" descr="Image result for distra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1980" y="4907109"/>
            <a:ext cx="2079675" cy="10848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predi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5811" y="4563256"/>
            <a:ext cx="1891712" cy="16137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3305570" y="5070914"/>
            <a:ext cx="2290315" cy="866835"/>
          </a:xfrm>
          <a:prstGeom prst="rect">
            <a:avLst/>
          </a:prstGeom>
        </p:spPr>
      </p:pic>
    </p:spTree>
    <p:extLst>
      <p:ext uri="{BB962C8B-B14F-4D97-AF65-F5344CB8AC3E}">
        <p14:creationId xmlns:p14="http://schemas.microsoft.com/office/powerpoint/2010/main" val="36835211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253" y="633127"/>
            <a:ext cx="8708572" cy="4647426"/>
          </a:xfrm>
          <a:prstGeom prst="rect">
            <a:avLst/>
          </a:prstGeom>
          <a:noFill/>
        </p:spPr>
        <p:txBody>
          <a:bodyPr wrap="square" rtlCol="0">
            <a:spAutoFit/>
          </a:bodyPr>
          <a:lstStyle/>
          <a:p>
            <a:pPr algn="ctr"/>
            <a:r>
              <a:rPr lang="en-GB" sz="4800" dirty="0">
                <a:solidFill>
                  <a:prstClr val="black"/>
                </a:solidFill>
              </a:rPr>
              <a:t>GCSE Spanish</a:t>
            </a:r>
            <a:br>
              <a:rPr lang="en-GB" sz="4800" dirty="0">
                <a:solidFill>
                  <a:prstClr val="black"/>
                </a:solidFill>
              </a:rPr>
            </a:br>
            <a:r>
              <a:rPr lang="en-GB" sz="4800" b="1" dirty="0" smtClean="0">
                <a:solidFill>
                  <a:prstClr val="black"/>
                </a:solidFill>
              </a:rPr>
              <a:t>Listening</a:t>
            </a:r>
            <a:r>
              <a:rPr lang="en-GB" sz="4800" dirty="0" smtClean="0">
                <a:solidFill>
                  <a:prstClr val="black"/>
                </a:solidFill>
              </a:rPr>
              <a:t> strategies &amp; exam questions [3]</a:t>
            </a:r>
            <a:r>
              <a:rPr lang="en-GB" sz="4800" dirty="0">
                <a:solidFill>
                  <a:prstClr val="black"/>
                </a:solidFill>
              </a:rPr>
              <a:t/>
            </a:r>
            <a:br>
              <a:rPr lang="en-GB" sz="4800" dirty="0">
                <a:solidFill>
                  <a:prstClr val="black"/>
                </a:solidFill>
              </a:rPr>
            </a:br>
            <a:r>
              <a:rPr lang="en-GB" sz="4800" dirty="0" smtClean="0">
                <a:solidFill>
                  <a:prstClr val="black"/>
                </a:solidFill>
              </a:rPr>
              <a:t/>
            </a:r>
            <a:br>
              <a:rPr lang="en-GB" sz="4800" dirty="0" smtClean="0">
                <a:solidFill>
                  <a:prstClr val="black"/>
                </a:solidFill>
              </a:rPr>
            </a:br>
            <a:r>
              <a:rPr lang="en-GB" sz="4400" dirty="0" smtClean="0">
                <a:solidFill>
                  <a:prstClr val="black"/>
                </a:solidFill>
              </a:rPr>
              <a:t>Open questions in English</a:t>
            </a:r>
            <a:endParaRPr lang="en-GB" sz="3200" dirty="0">
              <a:solidFill>
                <a:prstClr val="black"/>
              </a:solidFill>
            </a:endParaRPr>
          </a:p>
          <a:p>
            <a:pPr algn="ctr"/>
            <a:endParaRPr lang="en-GB" sz="3600" dirty="0" smtClean="0">
              <a:solidFill>
                <a:prstClr val="black"/>
              </a:solidFill>
            </a:endParaRPr>
          </a:p>
          <a:p>
            <a:pPr algn="ctr"/>
            <a:endParaRPr lang="en-GB" sz="2400" dirty="0">
              <a:solidFill>
                <a:prstClr val="black"/>
              </a:solidFill>
              <a:cs typeface="Arial" panose="020B0604020202020204" pitchFamily="34" charset="0"/>
            </a:endParaRP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7864739" y="5596726"/>
            <a:ext cx="1096305" cy="1096305"/>
          </a:xfrm>
          <a:prstGeom prst="rect">
            <a:avLst/>
          </a:prstGeom>
        </p:spPr>
      </p:pic>
      <p:pic>
        <p:nvPicPr>
          <p:cNvPr id="2050" name="Picture 2" descr="Image result for listening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784" y="4429421"/>
            <a:ext cx="1167305" cy="11673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20599318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Open questions in English</a:t>
            </a:r>
            <a:endParaRPr lang="en-GB" dirty="0"/>
          </a:p>
        </p:txBody>
      </p:sp>
      <p:sp>
        <p:nvSpPr>
          <p:cNvPr id="3" name="Content Placeholder 2"/>
          <p:cNvSpPr>
            <a:spLocks noGrp="1"/>
          </p:cNvSpPr>
          <p:nvPr>
            <p:ph idx="1"/>
          </p:nvPr>
        </p:nvSpPr>
        <p:spPr/>
        <p:txBody>
          <a:bodyPr>
            <a:normAutofit lnSpcReduction="10000"/>
          </a:bodyPr>
          <a:lstStyle/>
          <a:p>
            <a:r>
              <a:rPr lang="en-GB" dirty="0" smtClean="0"/>
              <a:t>Read the question really carefully</a:t>
            </a:r>
          </a:p>
          <a:p>
            <a:r>
              <a:rPr lang="en-GB" dirty="0" smtClean="0"/>
              <a:t>Think about the context – e.g. public announcements are often about health issues (diet, exercise, smoking </a:t>
            </a:r>
            <a:r>
              <a:rPr lang="en-GB" dirty="0" err="1" smtClean="0"/>
              <a:t>etc</a:t>
            </a:r>
            <a:r>
              <a:rPr lang="en-GB" dirty="0" smtClean="0"/>
              <a:t>…)</a:t>
            </a:r>
          </a:p>
          <a:p>
            <a:r>
              <a:rPr lang="en-GB" dirty="0" smtClean="0"/>
              <a:t>Use prediction wherever you can</a:t>
            </a:r>
          </a:p>
          <a:p>
            <a:r>
              <a:rPr lang="en-GB" dirty="0" smtClean="0"/>
              <a:t>Add as much detail as you understand (often marks are given away because details are missed out)</a:t>
            </a:r>
          </a:p>
          <a:p>
            <a:r>
              <a:rPr lang="en-GB" dirty="0" smtClean="0"/>
              <a:t>Keep revising vocabulary – as with all types of listening and reading question, knowledge of key vocabulary is crucial</a:t>
            </a:r>
          </a:p>
          <a:p>
            <a:endParaRPr lang="en-GB"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22753238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British fla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618488" y="355375"/>
            <a:ext cx="1349665" cy="8092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32804" y="107226"/>
            <a:ext cx="6145104" cy="1938992"/>
          </a:xfrm>
          <a:prstGeom prst="rect">
            <a:avLst/>
          </a:prstGeom>
          <a:noFill/>
        </p:spPr>
        <p:txBody>
          <a:bodyPr wrap="square" rtlCol="0">
            <a:spAutoFit/>
          </a:bodyPr>
          <a:lstStyle/>
          <a:p>
            <a:r>
              <a:rPr lang="en-GB" sz="2000" b="1" dirty="0" smtClean="0">
                <a:solidFill>
                  <a:prstClr val="black"/>
                </a:solidFill>
                <a:latin typeface="Arial" panose="020B0604020202020204" pitchFamily="34" charset="0"/>
                <a:cs typeface="Arial" panose="020B0604020202020204" pitchFamily="34" charset="0"/>
              </a:rPr>
              <a:t>COGNATES:  </a:t>
            </a:r>
            <a:r>
              <a:rPr lang="en-GB" sz="2000" dirty="0" smtClean="0">
                <a:solidFill>
                  <a:prstClr val="black"/>
                </a:solidFill>
                <a:latin typeface="Arial" panose="020B0604020202020204" pitchFamily="34" charset="0"/>
                <a:cs typeface="Arial" panose="020B0604020202020204" pitchFamily="34" charset="0"/>
              </a:rPr>
              <a:t>At higher tier, you are expected to cope with some unfamiliar vocabulary.  Often key words heard are cognates.  If you can write down what you hear with correct spelling, you can often recognise the meaning more easily, especially words with ‘ci’,’</a:t>
            </a:r>
            <a:r>
              <a:rPr lang="en-GB" sz="2000" dirty="0" err="1" smtClean="0">
                <a:solidFill>
                  <a:prstClr val="black"/>
                </a:solidFill>
                <a:latin typeface="Arial" panose="020B0604020202020204" pitchFamily="34" charset="0"/>
                <a:cs typeface="Arial" panose="020B0604020202020204" pitchFamily="34" charset="0"/>
              </a:rPr>
              <a:t>ce</a:t>
            </a:r>
            <a:r>
              <a:rPr lang="en-GB" sz="2000" dirty="0" smtClean="0">
                <a:solidFill>
                  <a:prstClr val="black"/>
                </a:solidFill>
                <a:latin typeface="Arial" panose="020B0604020202020204" pitchFamily="34" charset="0"/>
                <a:cs typeface="Arial" panose="020B0604020202020204" pitchFamily="34" charset="0"/>
              </a:rPr>
              <a:t>’ and silent ‘h’ sounds.</a:t>
            </a:r>
            <a:endParaRPr lang="en-GB" sz="2000" dirty="0">
              <a:solidFill>
                <a:prstClr val="black"/>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128"/>
            <a:ext cx="1732804" cy="1623060"/>
          </a:xfrm>
          <a:prstGeom prst="rect">
            <a:avLst/>
          </a:prstGeom>
        </p:spPr>
      </p:pic>
      <p:sp>
        <p:nvSpPr>
          <p:cNvPr id="5" name="TextBox 4"/>
          <p:cNvSpPr txBox="1"/>
          <p:nvPr/>
        </p:nvSpPr>
        <p:spPr>
          <a:xfrm>
            <a:off x="126743" y="1925321"/>
            <a:ext cx="9017257" cy="707886"/>
          </a:xfrm>
          <a:prstGeom prst="rect">
            <a:avLst/>
          </a:prstGeom>
          <a:noFill/>
        </p:spPr>
        <p:txBody>
          <a:bodyPr wrap="square" rtlCol="0">
            <a:spAutoFit/>
          </a:bodyPr>
          <a:lstStyle/>
          <a:p>
            <a:r>
              <a:rPr lang="en-GB" sz="2000" b="1" dirty="0" smtClean="0">
                <a:solidFill>
                  <a:prstClr val="black"/>
                </a:solidFill>
                <a:latin typeface="Arial" panose="020B0604020202020204" pitchFamily="34" charset="0"/>
                <a:cs typeface="Arial" panose="020B0604020202020204" pitchFamily="34" charset="0"/>
              </a:rPr>
              <a:t>Write these words down as you hear them and try to work out their meaning.</a:t>
            </a:r>
            <a:endParaRPr lang="en-GB" sz="2000" dirty="0">
              <a:solidFill>
                <a:prstClr val="black"/>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nvPr>
        </p:nvGraphicFramePr>
        <p:xfrm>
          <a:off x="126743" y="2646380"/>
          <a:ext cx="4445258" cy="4053840"/>
        </p:xfrm>
        <a:graphic>
          <a:graphicData uri="http://schemas.openxmlformats.org/drawingml/2006/table">
            <a:tbl>
              <a:tblPr firstRow="1" bandRow="1">
                <a:tableStyleId>{5940675A-B579-460E-94D1-54222C63F5DA}</a:tableStyleId>
              </a:tblPr>
              <a:tblGrid>
                <a:gridCol w="2222629"/>
                <a:gridCol w="2222629"/>
              </a:tblGrid>
              <a:tr h="370840">
                <a:tc>
                  <a:txBody>
                    <a:bodyPr/>
                    <a:lstStyle/>
                    <a:p>
                      <a:r>
                        <a:rPr lang="en-GB" sz="2000" dirty="0" smtClean="0"/>
                        <a:t>Spanish word heard</a:t>
                      </a:r>
                      <a:endParaRPr lang="en-GB" sz="2000" dirty="0"/>
                    </a:p>
                  </a:txBody>
                  <a:tcPr/>
                </a:tc>
                <a:tc>
                  <a:txBody>
                    <a:bodyPr/>
                    <a:lstStyle/>
                    <a:p>
                      <a:r>
                        <a:rPr lang="en-GB" sz="2000" dirty="0" smtClean="0"/>
                        <a:t>possible meaning</a:t>
                      </a:r>
                      <a:endParaRPr lang="en-GB" sz="2000" dirty="0"/>
                    </a:p>
                  </a:txBody>
                  <a:tcPr/>
                </a:tc>
              </a:tr>
              <a:tr h="370840">
                <a:tc>
                  <a:txBody>
                    <a:bodyPr/>
                    <a:lstStyle/>
                    <a:p>
                      <a:r>
                        <a:rPr lang="en-GB" sz="2000" dirty="0" smtClean="0"/>
                        <a:t>1</a:t>
                      </a:r>
                      <a:endParaRPr lang="en-GB" sz="2000" dirty="0"/>
                    </a:p>
                  </a:txBody>
                  <a:tcPr/>
                </a:tc>
                <a:tc>
                  <a:txBody>
                    <a:bodyPr/>
                    <a:lstStyle/>
                    <a:p>
                      <a:endParaRPr lang="en-GB" sz="2400"/>
                    </a:p>
                  </a:txBody>
                  <a:tcPr/>
                </a:tc>
              </a:tr>
              <a:tr h="370840">
                <a:tc>
                  <a:txBody>
                    <a:bodyPr/>
                    <a:lstStyle/>
                    <a:p>
                      <a:r>
                        <a:rPr lang="en-GB" sz="2000" dirty="0" smtClean="0"/>
                        <a:t>2</a:t>
                      </a:r>
                      <a:endParaRPr lang="en-GB" sz="2000" dirty="0"/>
                    </a:p>
                  </a:txBody>
                  <a:tcPr/>
                </a:tc>
                <a:tc>
                  <a:txBody>
                    <a:bodyPr/>
                    <a:lstStyle/>
                    <a:p>
                      <a:endParaRPr lang="en-GB" sz="2400" dirty="0"/>
                    </a:p>
                  </a:txBody>
                  <a:tcPr/>
                </a:tc>
              </a:tr>
              <a:tr h="370840">
                <a:tc>
                  <a:txBody>
                    <a:bodyPr/>
                    <a:lstStyle/>
                    <a:p>
                      <a:r>
                        <a:rPr lang="en-GB" sz="2000" dirty="0" smtClean="0"/>
                        <a:t>3</a:t>
                      </a:r>
                      <a:endParaRPr lang="en-GB" sz="2000" dirty="0"/>
                    </a:p>
                  </a:txBody>
                  <a:tcPr/>
                </a:tc>
                <a:tc>
                  <a:txBody>
                    <a:bodyPr/>
                    <a:lstStyle/>
                    <a:p>
                      <a:endParaRPr lang="en-GB" sz="2400"/>
                    </a:p>
                  </a:txBody>
                  <a:tcPr/>
                </a:tc>
              </a:tr>
              <a:tr h="370840">
                <a:tc>
                  <a:txBody>
                    <a:bodyPr/>
                    <a:lstStyle/>
                    <a:p>
                      <a:r>
                        <a:rPr lang="en-GB" sz="2000" dirty="0" smtClean="0"/>
                        <a:t>4</a:t>
                      </a:r>
                      <a:endParaRPr lang="en-GB" sz="2000" dirty="0"/>
                    </a:p>
                  </a:txBody>
                  <a:tcPr/>
                </a:tc>
                <a:tc>
                  <a:txBody>
                    <a:bodyPr/>
                    <a:lstStyle/>
                    <a:p>
                      <a:endParaRPr lang="en-GB" sz="2400"/>
                    </a:p>
                  </a:txBody>
                  <a:tcPr/>
                </a:tc>
              </a:tr>
              <a:tr h="370840">
                <a:tc>
                  <a:txBody>
                    <a:bodyPr/>
                    <a:lstStyle/>
                    <a:p>
                      <a:r>
                        <a:rPr lang="en-GB" sz="2000" dirty="0" smtClean="0"/>
                        <a:t>5</a:t>
                      </a:r>
                      <a:endParaRPr lang="en-GB" sz="2000" dirty="0"/>
                    </a:p>
                  </a:txBody>
                  <a:tcPr/>
                </a:tc>
                <a:tc>
                  <a:txBody>
                    <a:bodyPr/>
                    <a:lstStyle/>
                    <a:p>
                      <a:endParaRPr lang="en-GB" sz="2400"/>
                    </a:p>
                  </a:txBody>
                  <a:tcPr/>
                </a:tc>
              </a:tr>
              <a:tr h="370840">
                <a:tc>
                  <a:txBody>
                    <a:bodyPr/>
                    <a:lstStyle/>
                    <a:p>
                      <a:r>
                        <a:rPr lang="en-GB" sz="2000" dirty="0" smtClean="0"/>
                        <a:t>6</a:t>
                      </a:r>
                      <a:endParaRPr lang="en-GB" sz="2000" dirty="0"/>
                    </a:p>
                  </a:txBody>
                  <a:tcPr/>
                </a:tc>
                <a:tc>
                  <a:txBody>
                    <a:bodyPr/>
                    <a:lstStyle/>
                    <a:p>
                      <a:endParaRPr lang="en-GB" sz="2400"/>
                    </a:p>
                  </a:txBody>
                  <a:tcPr/>
                </a:tc>
              </a:tr>
              <a:tr h="370840">
                <a:tc>
                  <a:txBody>
                    <a:bodyPr/>
                    <a:lstStyle/>
                    <a:p>
                      <a:r>
                        <a:rPr lang="en-GB" sz="2000" dirty="0" smtClean="0"/>
                        <a:t>7</a:t>
                      </a:r>
                      <a:endParaRPr lang="en-GB" sz="2000" dirty="0"/>
                    </a:p>
                  </a:txBody>
                  <a:tcPr/>
                </a:tc>
                <a:tc>
                  <a:txBody>
                    <a:bodyPr/>
                    <a:lstStyle/>
                    <a:p>
                      <a:endParaRPr lang="en-GB" sz="2400" dirty="0"/>
                    </a:p>
                  </a:txBody>
                  <a:tcPr/>
                </a:tc>
              </a:tr>
              <a:tr h="370840">
                <a:tc>
                  <a:txBody>
                    <a:bodyPr/>
                    <a:lstStyle/>
                    <a:p>
                      <a:r>
                        <a:rPr lang="en-GB" sz="2000" dirty="0" smtClean="0"/>
                        <a:t>8</a:t>
                      </a:r>
                      <a:endParaRPr lang="en-GB" sz="2000" dirty="0"/>
                    </a:p>
                  </a:txBody>
                  <a:tcPr/>
                </a:tc>
                <a:tc>
                  <a:txBody>
                    <a:bodyPr/>
                    <a:lstStyle/>
                    <a:p>
                      <a:endParaRPr lang="en-GB" sz="2400" dirty="0"/>
                    </a:p>
                  </a:txBody>
                  <a:tcPr/>
                </a:tc>
              </a:tr>
            </a:tbl>
          </a:graphicData>
        </a:graphic>
      </p:graphicFrame>
      <p:graphicFrame>
        <p:nvGraphicFramePr>
          <p:cNvPr id="7" name="Table 6"/>
          <p:cNvGraphicFramePr>
            <a:graphicFrameLocks noGrp="1"/>
          </p:cNvGraphicFramePr>
          <p:nvPr>
            <p:extLst/>
          </p:nvPr>
        </p:nvGraphicFramePr>
        <p:xfrm>
          <a:off x="4635371" y="2646380"/>
          <a:ext cx="4332782" cy="4053842"/>
        </p:xfrm>
        <a:graphic>
          <a:graphicData uri="http://schemas.openxmlformats.org/drawingml/2006/table">
            <a:tbl>
              <a:tblPr firstRow="1" bandRow="1">
                <a:tableStyleId>{5940675A-B579-460E-94D1-54222C63F5DA}</a:tableStyleId>
              </a:tblPr>
              <a:tblGrid>
                <a:gridCol w="2292967"/>
                <a:gridCol w="2039815"/>
              </a:tblGrid>
              <a:tr h="448866">
                <a:tc>
                  <a:txBody>
                    <a:bodyPr/>
                    <a:lstStyle/>
                    <a:p>
                      <a:r>
                        <a:rPr lang="en-GB" sz="2000" dirty="0" smtClean="0"/>
                        <a:t>Spanish word heard</a:t>
                      </a:r>
                      <a:endParaRPr lang="en-GB" sz="2000" dirty="0"/>
                    </a:p>
                  </a:txBody>
                  <a:tcPr/>
                </a:tc>
                <a:tc>
                  <a:txBody>
                    <a:bodyPr/>
                    <a:lstStyle/>
                    <a:p>
                      <a:r>
                        <a:rPr lang="en-GB" sz="2000" dirty="0" smtClean="0"/>
                        <a:t>possible meaning</a:t>
                      </a:r>
                      <a:endParaRPr lang="en-GB" sz="2000" dirty="0"/>
                    </a:p>
                  </a:txBody>
                  <a:tcPr/>
                </a:tc>
              </a:tr>
              <a:tr h="450622">
                <a:tc>
                  <a:txBody>
                    <a:bodyPr/>
                    <a:lstStyle/>
                    <a:p>
                      <a:r>
                        <a:rPr lang="en-GB" sz="2000" dirty="0" smtClean="0"/>
                        <a:t>9</a:t>
                      </a:r>
                      <a:endParaRPr lang="en-GB" sz="2000" dirty="0"/>
                    </a:p>
                  </a:txBody>
                  <a:tcPr/>
                </a:tc>
                <a:tc>
                  <a:txBody>
                    <a:bodyPr/>
                    <a:lstStyle/>
                    <a:p>
                      <a:endParaRPr lang="en-GB" sz="2000"/>
                    </a:p>
                  </a:txBody>
                  <a:tcPr/>
                </a:tc>
              </a:tr>
              <a:tr h="450622">
                <a:tc>
                  <a:txBody>
                    <a:bodyPr/>
                    <a:lstStyle/>
                    <a:p>
                      <a:r>
                        <a:rPr lang="en-GB" sz="2000" dirty="0" smtClean="0"/>
                        <a:t>10</a:t>
                      </a:r>
                      <a:endParaRPr lang="en-GB" sz="2000" dirty="0"/>
                    </a:p>
                  </a:txBody>
                  <a:tcPr/>
                </a:tc>
                <a:tc>
                  <a:txBody>
                    <a:bodyPr/>
                    <a:lstStyle/>
                    <a:p>
                      <a:endParaRPr lang="en-GB" sz="2000"/>
                    </a:p>
                  </a:txBody>
                  <a:tcPr/>
                </a:tc>
              </a:tr>
              <a:tr h="450622">
                <a:tc>
                  <a:txBody>
                    <a:bodyPr/>
                    <a:lstStyle/>
                    <a:p>
                      <a:r>
                        <a:rPr lang="en-GB" sz="2000" dirty="0" smtClean="0"/>
                        <a:t>11</a:t>
                      </a:r>
                      <a:endParaRPr lang="en-GB" sz="2000" dirty="0"/>
                    </a:p>
                  </a:txBody>
                  <a:tcPr/>
                </a:tc>
                <a:tc>
                  <a:txBody>
                    <a:bodyPr/>
                    <a:lstStyle/>
                    <a:p>
                      <a:endParaRPr lang="en-GB" sz="2000"/>
                    </a:p>
                  </a:txBody>
                  <a:tcPr/>
                </a:tc>
              </a:tr>
              <a:tr h="450622">
                <a:tc>
                  <a:txBody>
                    <a:bodyPr/>
                    <a:lstStyle/>
                    <a:p>
                      <a:r>
                        <a:rPr lang="en-GB" sz="2000" dirty="0" smtClean="0"/>
                        <a:t>12</a:t>
                      </a:r>
                      <a:endParaRPr lang="en-GB" sz="2000" dirty="0"/>
                    </a:p>
                  </a:txBody>
                  <a:tcPr/>
                </a:tc>
                <a:tc>
                  <a:txBody>
                    <a:bodyPr/>
                    <a:lstStyle/>
                    <a:p>
                      <a:endParaRPr lang="en-GB" sz="2000"/>
                    </a:p>
                  </a:txBody>
                  <a:tcPr/>
                </a:tc>
              </a:tr>
              <a:tr h="450622">
                <a:tc>
                  <a:txBody>
                    <a:bodyPr/>
                    <a:lstStyle/>
                    <a:p>
                      <a:r>
                        <a:rPr lang="en-GB" sz="2000" dirty="0" smtClean="0"/>
                        <a:t>13</a:t>
                      </a:r>
                      <a:endParaRPr lang="en-GB" sz="2000" dirty="0"/>
                    </a:p>
                  </a:txBody>
                  <a:tcPr/>
                </a:tc>
                <a:tc>
                  <a:txBody>
                    <a:bodyPr/>
                    <a:lstStyle/>
                    <a:p>
                      <a:endParaRPr lang="en-GB" sz="2000"/>
                    </a:p>
                  </a:txBody>
                  <a:tcPr/>
                </a:tc>
              </a:tr>
              <a:tr h="450622">
                <a:tc>
                  <a:txBody>
                    <a:bodyPr/>
                    <a:lstStyle/>
                    <a:p>
                      <a:r>
                        <a:rPr lang="en-GB" sz="2000" dirty="0" smtClean="0"/>
                        <a:t>14</a:t>
                      </a:r>
                      <a:endParaRPr lang="en-GB" sz="2000" dirty="0"/>
                    </a:p>
                  </a:txBody>
                  <a:tcPr/>
                </a:tc>
                <a:tc>
                  <a:txBody>
                    <a:bodyPr/>
                    <a:lstStyle/>
                    <a:p>
                      <a:endParaRPr lang="en-GB" sz="2000"/>
                    </a:p>
                  </a:txBody>
                  <a:tcPr/>
                </a:tc>
              </a:tr>
              <a:tr h="450622">
                <a:tc>
                  <a:txBody>
                    <a:bodyPr/>
                    <a:lstStyle/>
                    <a:p>
                      <a:r>
                        <a:rPr lang="en-GB" sz="2000" dirty="0" smtClean="0"/>
                        <a:t>15</a:t>
                      </a:r>
                      <a:endParaRPr lang="en-GB" sz="2000" dirty="0"/>
                    </a:p>
                  </a:txBody>
                  <a:tcPr/>
                </a:tc>
                <a:tc>
                  <a:txBody>
                    <a:bodyPr/>
                    <a:lstStyle/>
                    <a:p>
                      <a:endParaRPr lang="en-GB" sz="2000" dirty="0"/>
                    </a:p>
                  </a:txBody>
                  <a:tcPr/>
                </a:tc>
              </a:tr>
              <a:tr h="450622">
                <a:tc>
                  <a:txBody>
                    <a:bodyPr/>
                    <a:lstStyle/>
                    <a:p>
                      <a:r>
                        <a:rPr lang="en-GB" sz="2000" dirty="0" smtClean="0"/>
                        <a:t>16</a:t>
                      </a:r>
                      <a:endParaRPr lang="en-GB" sz="2000" dirty="0"/>
                    </a:p>
                  </a:txBody>
                  <a:tcPr/>
                </a:tc>
                <a:tc>
                  <a:txBody>
                    <a:bodyPr/>
                    <a:lstStyle/>
                    <a:p>
                      <a:endParaRPr lang="en-GB" sz="2000" dirty="0"/>
                    </a:p>
                  </a:txBody>
                  <a:tcPr/>
                </a:tc>
              </a:tr>
            </a:tbl>
          </a:graphicData>
        </a:graphic>
      </p:graphicFrame>
      <p:sp>
        <p:nvSpPr>
          <p:cNvPr id="8" name="TextBox 7"/>
          <p:cNvSpPr txBox="1"/>
          <p:nvPr/>
        </p:nvSpPr>
        <p:spPr>
          <a:xfrm>
            <a:off x="400597" y="2963050"/>
            <a:ext cx="1533712" cy="523220"/>
          </a:xfrm>
          <a:prstGeom prst="rect">
            <a:avLst/>
          </a:prstGeom>
          <a:noFill/>
        </p:spPr>
        <p:txBody>
          <a:bodyPr wrap="square" rtlCol="0">
            <a:spAutoFit/>
          </a:bodyPr>
          <a:lstStyle/>
          <a:p>
            <a:r>
              <a:rPr lang="en-GB" sz="2800" b="1" dirty="0" err="1" smtClean="0">
                <a:solidFill>
                  <a:srgbClr val="FF00FF"/>
                </a:solidFill>
              </a:rPr>
              <a:t>cancelar</a:t>
            </a:r>
            <a:endParaRPr lang="en-GB" sz="2800" b="1" dirty="0">
              <a:solidFill>
                <a:srgbClr val="FF00FF"/>
              </a:solidFill>
            </a:endParaRPr>
          </a:p>
        </p:txBody>
      </p:sp>
      <p:sp>
        <p:nvSpPr>
          <p:cNvPr id="9" name="TextBox 8"/>
          <p:cNvSpPr txBox="1"/>
          <p:nvPr/>
        </p:nvSpPr>
        <p:spPr>
          <a:xfrm>
            <a:off x="400597" y="3391583"/>
            <a:ext cx="1533712" cy="523220"/>
          </a:xfrm>
          <a:prstGeom prst="rect">
            <a:avLst/>
          </a:prstGeom>
          <a:noFill/>
        </p:spPr>
        <p:txBody>
          <a:bodyPr wrap="square" rtlCol="0">
            <a:spAutoFit/>
          </a:bodyPr>
          <a:lstStyle/>
          <a:p>
            <a:r>
              <a:rPr lang="en-GB" sz="2800" b="1" dirty="0" err="1" smtClean="0">
                <a:solidFill>
                  <a:srgbClr val="FF00FF"/>
                </a:solidFill>
              </a:rPr>
              <a:t>inicio</a:t>
            </a:r>
            <a:endParaRPr lang="en-GB" sz="2800" b="1" dirty="0">
              <a:solidFill>
                <a:srgbClr val="FF00FF"/>
              </a:solidFill>
            </a:endParaRPr>
          </a:p>
        </p:txBody>
      </p:sp>
      <p:sp>
        <p:nvSpPr>
          <p:cNvPr id="10" name="TextBox 9"/>
          <p:cNvSpPr txBox="1"/>
          <p:nvPr/>
        </p:nvSpPr>
        <p:spPr>
          <a:xfrm>
            <a:off x="400597" y="3848745"/>
            <a:ext cx="1533712" cy="523220"/>
          </a:xfrm>
          <a:prstGeom prst="rect">
            <a:avLst/>
          </a:prstGeom>
          <a:noFill/>
        </p:spPr>
        <p:txBody>
          <a:bodyPr wrap="square" rtlCol="0">
            <a:spAutoFit/>
          </a:bodyPr>
          <a:lstStyle/>
          <a:p>
            <a:r>
              <a:rPr lang="en-GB" sz="2800" b="1" dirty="0" err="1" smtClean="0">
                <a:solidFill>
                  <a:srgbClr val="FF00FF"/>
                </a:solidFill>
              </a:rPr>
              <a:t>cómplice</a:t>
            </a:r>
            <a:endParaRPr lang="en-GB" sz="2800" b="1" dirty="0">
              <a:solidFill>
                <a:srgbClr val="FF00FF"/>
              </a:solidFill>
            </a:endParaRPr>
          </a:p>
        </p:txBody>
      </p:sp>
      <p:sp>
        <p:nvSpPr>
          <p:cNvPr id="11" name="TextBox 10"/>
          <p:cNvSpPr txBox="1"/>
          <p:nvPr/>
        </p:nvSpPr>
        <p:spPr>
          <a:xfrm>
            <a:off x="400596" y="4305773"/>
            <a:ext cx="2043665" cy="523220"/>
          </a:xfrm>
          <a:prstGeom prst="rect">
            <a:avLst/>
          </a:prstGeom>
          <a:noFill/>
        </p:spPr>
        <p:txBody>
          <a:bodyPr wrap="square" rtlCol="0">
            <a:spAutoFit/>
          </a:bodyPr>
          <a:lstStyle/>
          <a:p>
            <a:r>
              <a:rPr lang="en-GB" sz="2800" b="1" dirty="0" err="1" smtClean="0">
                <a:solidFill>
                  <a:srgbClr val="FF00FF"/>
                </a:solidFill>
              </a:rPr>
              <a:t>contribución</a:t>
            </a:r>
            <a:endParaRPr lang="en-GB" sz="2800" b="1" dirty="0">
              <a:solidFill>
                <a:srgbClr val="FF00FF"/>
              </a:solidFill>
            </a:endParaRPr>
          </a:p>
        </p:txBody>
      </p:sp>
      <p:sp>
        <p:nvSpPr>
          <p:cNvPr id="12" name="TextBox 11"/>
          <p:cNvSpPr txBox="1"/>
          <p:nvPr/>
        </p:nvSpPr>
        <p:spPr>
          <a:xfrm>
            <a:off x="400595" y="4872283"/>
            <a:ext cx="2043666" cy="369332"/>
          </a:xfrm>
          <a:prstGeom prst="rect">
            <a:avLst/>
          </a:prstGeom>
          <a:noFill/>
        </p:spPr>
        <p:txBody>
          <a:bodyPr wrap="square" rtlCol="0">
            <a:spAutoFit/>
          </a:bodyPr>
          <a:lstStyle/>
          <a:p>
            <a:r>
              <a:rPr lang="en-GB" b="1" dirty="0" err="1" smtClean="0">
                <a:solidFill>
                  <a:srgbClr val="FF00FF"/>
                </a:solidFill>
              </a:rPr>
              <a:t>servicio</a:t>
            </a:r>
            <a:r>
              <a:rPr lang="en-GB" b="1" dirty="0" smtClean="0">
                <a:solidFill>
                  <a:srgbClr val="FF00FF"/>
                </a:solidFill>
              </a:rPr>
              <a:t> </a:t>
            </a:r>
            <a:r>
              <a:rPr lang="en-GB" b="1" dirty="0" err="1" smtClean="0">
                <a:solidFill>
                  <a:srgbClr val="FF00FF"/>
                </a:solidFill>
              </a:rPr>
              <a:t>educativo</a:t>
            </a:r>
            <a:endParaRPr lang="en-GB" b="1" dirty="0">
              <a:solidFill>
                <a:srgbClr val="FF00FF"/>
              </a:solidFill>
            </a:endParaRPr>
          </a:p>
        </p:txBody>
      </p:sp>
      <p:sp>
        <p:nvSpPr>
          <p:cNvPr id="13" name="TextBox 12"/>
          <p:cNvSpPr txBox="1"/>
          <p:nvPr/>
        </p:nvSpPr>
        <p:spPr>
          <a:xfrm>
            <a:off x="411214" y="5241615"/>
            <a:ext cx="1533712" cy="523220"/>
          </a:xfrm>
          <a:prstGeom prst="rect">
            <a:avLst/>
          </a:prstGeom>
          <a:noFill/>
        </p:spPr>
        <p:txBody>
          <a:bodyPr wrap="square" rtlCol="0">
            <a:spAutoFit/>
          </a:bodyPr>
          <a:lstStyle/>
          <a:p>
            <a:r>
              <a:rPr lang="en-GB" sz="2800" b="1" dirty="0" smtClean="0">
                <a:solidFill>
                  <a:srgbClr val="FF00FF"/>
                </a:solidFill>
              </a:rPr>
              <a:t>zona</a:t>
            </a:r>
            <a:endParaRPr lang="en-GB" sz="2800" b="1" dirty="0">
              <a:solidFill>
                <a:srgbClr val="FF00FF"/>
              </a:solidFill>
            </a:endParaRPr>
          </a:p>
        </p:txBody>
      </p:sp>
      <p:sp>
        <p:nvSpPr>
          <p:cNvPr id="14" name="TextBox 13"/>
          <p:cNvSpPr txBox="1"/>
          <p:nvPr/>
        </p:nvSpPr>
        <p:spPr>
          <a:xfrm>
            <a:off x="393628" y="5661754"/>
            <a:ext cx="1769280" cy="523220"/>
          </a:xfrm>
          <a:prstGeom prst="rect">
            <a:avLst/>
          </a:prstGeom>
          <a:noFill/>
        </p:spPr>
        <p:txBody>
          <a:bodyPr wrap="square" rtlCol="0">
            <a:spAutoFit/>
          </a:bodyPr>
          <a:lstStyle/>
          <a:p>
            <a:r>
              <a:rPr lang="en-GB" sz="2800" b="1" dirty="0" err="1" smtClean="0">
                <a:solidFill>
                  <a:srgbClr val="FF00FF"/>
                </a:solidFill>
              </a:rPr>
              <a:t>huracanes</a:t>
            </a:r>
            <a:endParaRPr lang="en-GB" sz="2800" b="1" dirty="0">
              <a:solidFill>
                <a:srgbClr val="FF00FF"/>
              </a:solidFill>
            </a:endParaRPr>
          </a:p>
        </p:txBody>
      </p:sp>
      <p:sp>
        <p:nvSpPr>
          <p:cNvPr id="15" name="TextBox 14"/>
          <p:cNvSpPr txBox="1"/>
          <p:nvPr/>
        </p:nvSpPr>
        <p:spPr>
          <a:xfrm>
            <a:off x="420725" y="6263868"/>
            <a:ext cx="1900443" cy="369332"/>
          </a:xfrm>
          <a:prstGeom prst="rect">
            <a:avLst/>
          </a:prstGeom>
          <a:noFill/>
        </p:spPr>
        <p:txBody>
          <a:bodyPr wrap="square" rtlCol="0">
            <a:spAutoFit/>
          </a:bodyPr>
          <a:lstStyle/>
          <a:p>
            <a:r>
              <a:rPr lang="en-GB" b="1" dirty="0" err="1" smtClean="0">
                <a:solidFill>
                  <a:srgbClr val="FF00FF"/>
                </a:solidFill>
              </a:rPr>
              <a:t>contacto</a:t>
            </a:r>
            <a:r>
              <a:rPr lang="en-GB" b="1" dirty="0" smtClean="0">
                <a:solidFill>
                  <a:srgbClr val="FF00FF"/>
                </a:solidFill>
              </a:rPr>
              <a:t> </a:t>
            </a:r>
            <a:r>
              <a:rPr lang="en-GB" b="1" dirty="0" err="1" smtClean="0">
                <a:solidFill>
                  <a:srgbClr val="FF00FF"/>
                </a:solidFill>
              </a:rPr>
              <a:t>humano</a:t>
            </a:r>
            <a:endParaRPr lang="en-GB" b="1" dirty="0">
              <a:solidFill>
                <a:srgbClr val="FF00FF"/>
              </a:solidFill>
            </a:endParaRPr>
          </a:p>
        </p:txBody>
      </p:sp>
      <p:sp>
        <p:nvSpPr>
          <p:cNvPr id="16" name="TextBox 15"/>
          <p:cNvSpPr txBox="1"/>
          <p:nvPr/>
        </p:nvSpPr>
        <p:spPr>
          <a:xfrm>
            <a:off x="4845854" y="2963050"/>
            <a:ext cx="2399007" cy="523220"/>
          </a:xfrm>
          <a:prstGeom prst="rect">
            <a:avLst/>
          </a:prstGeom>
          <a:noFill/>
        </p:spPr>
        <p:txBody>
          <a:bodyPr wrap="square" rtlCol="0">
            <a:spAutoFit/>
          </a:bodyPr>
          <a:lstStyle/>
          <a:p>
            <a:r>
              <a:rPr lang="en-GB" sz="2800" b="1" dirty="0" err="1" smtClean="0">
                <a:solidFill>
                  <a:srgbClr val="FF00FF"/>
                </a:solidFill>
              </a:rPr>
              <a:t>vida</a:t>
            </a:r>
            <a:r>
              <a:rPr lang="en-GB" sz="2800" b="1" dirty="0" smtClean="0">
                <a:solidFill>
                  <a:srgbClr val="FF00FF"/>
                </a:solidFill>
              </a:rPr>
              <a:t> </a:t>
            </a:r>
            <a:r>
              <a:rPr lang="en-GB" sz="2800" b="1" dirty="0" err="1" smtClean="0">
                <a:solidFill>
                  <a:srgbClr val="FF00FF"/>
                </a:solidFill>
              </a:rPr>
              <a:t>nocturna</a:t>
            </a:r>
            <a:endParaRPr lang="en-GB" sz="2800" b="1" dirty="0">
              <a:solidFill>
                <a:srgbClr val="FF00FF"/>
              </a:solidFill>
            </a:endParaRPr>
          </a:p>
        </p:txBody>
      </p:sp>
      <p:sp>
        <p:nvSpPr>
          <p:cNvPr id="17" name="TextBox 16"/>
          <p:cNvSpPr txBox="1"/>
          <p:nvPr/>
        </p:nvSpPr>
        <p:spPr>
          <a:xfrm>
            <a:off x="4933247" y="3446370"/>
            <a:ext cx="2374984" cy="523220"/>
          </a:xfrm>
          <a:prstGeom prst="rect">
            <a:avLst/>
          </a:prstGeom>
          <a:noFill/>
        </p:spPr>
        <p:txBody>
          <a:bodyPr wrap="square" rtlCol="0">
            <a:spAutoFit/>
          </a:bodyPr>
          <a:lstStyle/>
          <a:p>
            <a:r>
              <a:rPr lang="en-GB" sz="2800" b="1" dirty="0" err="1" smtClean="0">
                <a:solidFill>
                  <a:srgbClr val="FF00FF"/>
                </a:solidFill>
              </a:rPr>
              <a:t>sentido</a:t>
            </a:r>
            <a:r>
              <a:rPr lang="en-GB" sz="2800" b="1" dirty="0" smtClean="0">
                <a:solidFill>
                  <a:srgbClr val="FF00FF"/>
                </a:solidFill>
              </a:rPr>
              <a:t> </a:t>
            </a:r>
            <a:r>
              <a:rPr lang="en-GB" sz="2800" b="1" dirty="0" err="1" smtClean="0">
                <a:solidFill>
                  <a:srgbClr val="FF00FF"/>
                </a:solidFill>
              </a:rPr>
              <a:t>común</a:t>
            </a:r>
            <a:endParaRPr lang="en-GB" sz="2800" b="1" dirty="0">
              <a:solidFill>
                <a:srgbClr val="FF00FF"/>
              </a:solidFill>
            </a:endParaRPr>
          </a:p>
        </p:txBody>
      </p:sp>
      <p:sp>
        <p:nvSpPr>
          <p:cNvPr id="18" name="TextBox 17"/>
          <p:cNvSpPr txBox="1"/>
          <p:nvPr/>
        </p:nvSpPr>
        <p:spPr>
          <a:xfrm>
            <a:off x="4850204" y="3928082"/>
            <a:ext cx="2944661" cy="523220"/>
          </a:xfrm>
          <a:prstGeom prst="rect">
            <a:avLst/>
          </a:prstGeom>
          <a:noFill/>
        </p:spPr>
        <p:txBody>
          <a:bodyPr wrap="square" rtlCol="0">
            <a:spAutoFit/>
          </a:bodyPr>
          <a:lstStyle/>
          <a:p>
            <a:r>
              <a:rPr lang="en-GB" sz="2800" b="1" dirty="0">
                <a:solidFill>
                  <a:srgbClr val="FF00FF"/>
                </a:solidFill>
              </a:rPr>
              <a:t> </a:t>
            </a:r>
            <a:r>
              <a:rPr lang="en-GB" sz="2800" b="1" dirty="0" err="1" smtClean="0">
                <a:solidFill>
                  <a:srgbClr val="FF00FF"/>
                </a:solidFill>
              </a:rPr>
              <a:t>objetos</a:t>
            </a:r>
            <a:r>
              <a:rPr lang="en-GB" sz="2800" b="1" dirty="0" smtClean="0">
                <a:solidFill>
                  <a:srgbClr val="FF00FF"/>
                </a:solidFill>
              </a:rPr>
              <a:t> de </a:t>
            </a:r>
            <a:r>
              <a:rPr lang="en-GB" sz="2800" b="1" dirty="0" err="1" smtClean="0">
                <a:solidFill>
                  <a:srgbClr val="FF00FF"/>
                </a:solidFill>
              </a:rPr>
              <a:t>valor</a:t>
            </a:r>
            <a:endParaRPr lang="en-GB" sz="2800" b="1" dirty="0">
              <a:solidFill>
                <a:srgbClr val="FF00FF"/>
              </a:solidFill>
            </a:endParaRPr>
          </a:p>
        </p:txBody>
      </p:sp>
      <p:sp>
        <p:nvSpPr>
          <p:cNvPr id="19" name="TextBox 18"/>
          <p:cNvSpPr txBox="1"/>
          <p:nvPr/>
        </p:nvSpPr>
        <p:spPr>
          <a:xfrm>
            <a:off x="4933247" y="4305773"/>
            <a:ext cx="2374984" cy="523220"/>
          </a:xfrm>
          <a:prstGeom prst="rect">
            <a:avLst/>
          </a:prstGeom>
          <a:noFill/>
        </p:spPr>
        <p:txBody>
          <a:bodyPr wrap="square" rtlCol="0">
            <a:spAutoFit/>
          </a:bodyPr>
          <a:lstStyle/>
          <a:p>
            <a:r>
              <a:rPr lang="en-GB" sz="2800" b="1" dirty="0" smtClean="0">
                <a:solidFill>
                  <a:srgbClr val="FF00FF"/>
                </a:solidFill>
              </a:rPr>
              <a:t>coincide con</a:t>
            </a:r>
            <a:endParaRPr lang="en-GB" sz="2800" b="1" dirty="0">
              <a:solidFill>
                <a:srgbClr val="FF00FF"/>
              </a:solidFill>
            </a:endParaRPr>
          </a:p>
        </p:txBody>
      </p:sp>
      <p:sp>
        <p:nvSpPr>
          <p:cNvPr id="20" name="TextBox 19"/>
          <p:cNvSpPr txBox="1"/>
          <p:nvPr/>
        </p:nvSpPr>
        <p:spPr>
          <a:xfrm>
            <a:off x="4996617" y="4790932"/>
            <a:ext cx="2374984" cy="523220"/>
          </a:xfrm>
          <a:prstGeom prst="rect">
            <a:avLst/>
          </a:prstGeom>
          <a:noFill/>
        </p:spPr>
        <p:txBody>
          <a:bodyPr wrap="square" rtlCol="0">
            <a:spAutoFit/>
          </a:bodyPr>
          <a:lstStyle/>
          <a:p>
            <a:r>
              <a:rPr lang="en-GB" sz="2800" b="1" dirty="0" err="1" smtClean="0">
                <a:solidFill>
                  <a:srgbClr val="FF00FF"/>
                </a:solidFill>
              </a:rPr>
              <a:t>malísimo</a:t>
            </a:r>
            <a:endParaRPr lang="en-GB" sz="2800" b="1" dirty="0">
              <a:solidFill>
                <a:srgbClr val="FF00FF"/>
              </a:solidFill>
            </a:endParaRPr>
          </a:p>
        </p:txBody>
      </p:sp>
      <p:sp>
        <p:nvSpPr>
          <p:cNvPr id="21" name="TextBox 20"/>
          <p:cNvSpPr txBox="1"/>
          <p:nvPr/>
        </p:nvSpPr>
        <p:spPr>
          <a:xfrm>
            <a:off x="4996617" y="5260418"/>
            <a:ext cx="2374984" cy="523220"/>
          </a:xfrm>
          <a:prstGeom prst="rect">
            <a:avLst/>
          </a:prstGeom>
          <a:noFill/>
        </p:spPr>
        <p:txBody>
          <a:bodyPr wrap="square" rtlCol="0">
            <a:spAutoFit/>
          </a:bodyPr>
          <a:lstStyle/>
          <a:p>
            <a:r>
              <a:rPr lang="en-GB" sz="2800" b="1" dirty="0" err="1" smtClean="0">
                <a:solidFill>
                  <a:srgbClr val="FF00FF"/>
                </a:solidFill>
              </a:rPr>
              <a:t>carísimo</a:t>
            </a:r>
            <a:endParaRPr lang="en-GB" sz="2800" b="1" dirty="0">
              <a:solidFill>
                <a:srgbClr val="FF00FF"/>
              </a:solidFill>
            </a:endParaRPr>
          </a:p>
        </p:txBody>
      </p:sp>
      <p:sp>
        <p:nvSpPr>
          <p:cNvPr id="22" name="TextBox 21"/>
          <p:cNvSpPr txBox="1"/>
          <p:nvPr/>
        </p:nvSpPr>
        <p:spPr>
          <a:xfrm>
            <a:off x="4996616" y="5714475"/>
            <a:ext cx="2881291" cy="523220"/>
          </a:xfrm>
          <a:prstGeom prst="rect">
            <a:avLst/>
          </a:prstGeom>
          <a:noFill/>
        </p:spPr>
        <p:txBody>
          <a:bodyPr wrap="square" rtlCol="0">
            <a:spAutoFit/>
          </a:bodyPr>
          <a:lstStyle/>
          <a:p>
            <a:r>
              <a:rPr lang="en-GB" sz="2800" b="1" dirty="0" err="1" smtClean="0">
                <a:solidFill>
                  <a:srgbClr val="FF00FF"/>
                </a:solidFill>
              </a:rPr>
              <a:t>pasado</a:t>
            </a:r>
            <a:r>
              <a:rPr lang="en-GB" sz="2800" b="1" dirty="0" smtClean="0">
                <a:solidFill>
                  <a:srgbClr val="FF00FF"/>
                </a:solidFill>
              </a:rPr>
              <a:t> </a:t>
            </a:r>
            <a:r>
              <a:rPr lang="en-GB" sz="2800" b="1" dirty="0" err="1" smtClean="0">
                <a:solidFill>
                  <a:srgbClr val="FF00FF"/>
                </a:solidFill>
              </a:rPr>
              <a:t>mañana</a:t>
            </a:r>
            <a:endParaRPr lang="en-GB" sz="2800" b="1" dirty="0">
              <a:solidFill>
                <a:srgbClr val="FF00FF"/>
              </a:solidFill>
            </a:endParaRPr>
          </a:p>
        </p:txBody>
      </p:sp>
      <p:sp>
        <p:nvSpPr>
          <p:cNvPr id="23" name="TextBox 22"/>
          <p:cNvSpPr txBox="1"/>
          <p:nvPr/>
        </p:nvSpPr>
        <p:spPr>
          <a:xfrm>
            <a:off x="4975709" y="6183961"/>
            <a:ext cx="2374984" cy="523220"/>
          </a:xfrm>
          <a:prstGeom prst="rect">
            <a:avLst/>
          </a:prstGeom>
          <a:noFill/>
        </p:spPr>
        <p:txBody>
          <a:bodyPr wrap="square" rtlCol="0">
            <a:spAutoFit/>
          </a:bodyPr>
          <a:lstStyle/>
          <a:p>
            <a:r>
              <a:rPr lang="en-GB" sz="2800" b="1" dirty="0" err="1" smtClean="0">
                <a:solidFill>
                  <a:srgbClr val="FF00FF"/>
                </a:solidFill>
              </a:rPr>
              <a:t>anteayer</a:t>
            </a:r>
            <a:endParaRPr lang="en-GB" sz="2800" b="1" dirty="0">
              <a:solidFill>
                <a:srgbClr val="FF00FF"/>
              </a:solidFill>
            </a:endParaRPr>
          </a:p>
        </p:txBody>
      </p:sp>
    </p:spTree>
    <p:extLst>
      <p:ext uri="{BB962C8B-B14F-4D97-AF65-F5344CB8AC3E}">
        <p14:creationId xmlns:p14="http://schemas.microsoft.com/office/powerpoint/2010/main" val="216065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85725" y="6543594"/>
            <a:ext cx="1561843" cy="236245"/>
          </a:xfrm>
          <a:prstGeom prst="rect">
            <a:avLst/>
          </a:prstGeom>
        </p:spPr>
      </p:pic>
      <p:graphicFrame>
        <p:nvGraphicFramePr>
          <p:cNvPr id="2" name="Table 1"/>
          <p:cNvGraphicFramePr>
            <a:graphicFrameLocks noGrp="1"/>
          </p:cNvGraphicFramePr>
          <p:nvPr>
            <p:extLst/>
          </p:nvPr>
        </p:nvGraphicFramePr>
        <p:xfrm>
          <a:off x="220899" y="2864560"/>
          <a:ext cx="7502515" cy="3545696"/>
        </p:xfrm>
        <a:graphic>
          <a:graphicData uri="http://schemas.openxmlformats.org/drawingml/2006/table">
            <a:tbl>
              <a:tblPr firstRow="1" firstCol="1" bandRow="1">
                <a:tableStyleId>{5940675A-B579-460E-94D1-54222C63F5DA}</a:tableStyleId>
              </a:tblPr>
              <a:tblGrid>
                <a:gridCol w="977869"/>
                <a:gridCol w="3209240"/>
                <a:gridCol w="3315406"/>
              </a:tblGrid>
              <a:tr h="418492">
                <a:tc>
                  <a:txBody>
                    <a:bodyPr/>
                    <a:lstStyle/>
                    <a:p>
                      <a:pPr>
                        <a:lnSpc>
                          <a:spcPts val="1600"/>
                        </a:lnSpc>
                        <a:spcBef>
                          <a:spcPts val="400"/>
                        </a:spcBef>
                        <a:spcAft>
                          <a:spcPts val="1000"/>
                        </a:spcAft>
                      </a:pPr>
                      <a:r>
                        <a:rPr lang="fr-FR" sz="2400" dirty="0">
                          <a:effectLst/>
                          <a:latin typeface="Arial" panose="020B0604020202020204" pitchFamily="34" charset="0"/>
                          <a:cs typeface="Arial" panose="020B0604020202020204" pitchFamily="34" charset="0"/>
                        </a:rPr>
                        <a:t> </a:t>
                      </a:r>
                      <a:endParaRPr lang="en-GB"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600"/>
                        </a:lnSpc>
                        <a:spcBef>
                          <a:spcPts val="400"/>
                        </a:spcBef>
                        <a:spcAft>
                          <a:spcPts val="1000"/>
                        </a:spcAft>
                      </a:pPr>
                      <a:r>
                        <a:rPr lang="en-GB" sz="2400" dirty="0">
                          <a:effectLst/>
                          <a:latin typeface="Arial" panose="020B0604020202020204" pitchFamily="34" charset="0"/>
                          <a:cs typeface="Arial" panose="020B0604020202020204" pitchFamily="34" charset="0"/>
                        </a:rPr>
                        <a:t>my primary school</a:t>
                      </a:r>
                      <a:endParaRPr lang="en-GB"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600"/>
                        </a:lnSpc>
                        <a:spcBef>
                          <a:spcPts val="400"/>
                        </a:spcBef>
                        <a:spcAft>
                          <a:spcPts val="1000"/>
                        </a:spcAft>
                      </a:pPr>
                      <a:r>
                        <a:rPr lang="en-GB" sz="2400">
                          <a:effectLst/>
                          <a:latin typeface="Arial" panose="020B0604020202020204" pitchFamily="34" charset="0"/>
                          <a:cs typeface="Arial" panose="020B0604020202020204" pitchFamily="34" charset="0"/>
                        </a:rPr>
                        <a:t>my secondary school</a:t>
                      </a:r>
                      <a:endParaRPr lang="en-GB"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563602">
                <a:tc>
                  <a:txBody>
                    <a:bodyPr/>
                    <a:lstStyle/>
                    <a:p>
                      <a:pPr>
                        <a:lnSpc>
                          <a:spcPts val="1600"/>
                        </a:lnSpc>
                        <a:spcBef>
                          <a:spcPts val="400"/>
                        </a:spcBef>
                        <a:spcAft>
                          <a:spcPts val="1000"/>
                        </a:spcAft>
                      </a:pPr>
                      <a:r>
                        <a:rPr lang="en-GB" sz="2000" dirty="0">
                          <a:effectLst/>
                          <a:latin typeface="Arial" panose="020B0604020202020204" pitchFamily="34" charset="0"/>
                          <a:cs typeface="Arial" panose="020B0604020202020204" pitchFamily="34" charset="0"/>
                        </a:rPr>
                        <a:t>Camilo</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ts val="1600"/>
                        </a:lnSpc>
                        <a:spcBef>
                          <a:spcPts val="400"/>
                        </a:spcBef>
                        <a:spcAft>
                          <a:spcPts val="1000"/>
                        </a:spcAft>
                      </a:pPr>
                      <a:r>
                        <a:rPr lang="en-GB" sz="2400" dirty="0">
                          <a:effectLst/>
                          <a:latin typeface="Arial" panose="020B0604020202020204" pitchFamily="34" charset="0"/>
                          <a:cs typeface="Arial" panose="020B0604020202020204" pitchFamily="34" charset="0"/>
                        </a:rPr>
                        <a:t> </a:t>
                      </a:r>
                    </a:p>
                    <a:p>
                      <a:pPr algn="r">
                        <a:lnSpc>
                          <a:spcPts val="1600"/>
                        </a:lnSpc>
                        <a:spcBef>
                          <a:spcPts val="400"/>
                        </a:spcBef>
                        <a:spcAft>
                          <a:spcPts val="1000"/>
                        </a:spcAft>
                      </a:pPr>
                      <a:r>
                        <a:rPr lang="en-GB" sz="2400" dirty="0">
                          <a:effectLst/>
                          <a:latin typeface="Arial" panose="020B0604020202020204" pitchFamily="34" charset="0"/>
                          <a:cs typeface="Arial" panose="020B0604020202020204" pitchFamily="34" charset="0"/>
                        </a:rPr>
                        <a:t> </a:t>
                      </a:r>
                      <a:r>
                        <a:rPr lang="en-GB" sz="2400" dirty="0" smtClean="0">
                          <a:effectLst/>
                          <a:latin typeface="Arial" panose="020B0604020202020204" pitchFamily="34" charset="0"/>
                          <a:cs typeface="Arial" panose="020B0604020202020204" pitchFamily="34" charset="0"/>
                        </a:rPr>
                        <a:t>[5]</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nSpc>
                          <a:spcPts val="1600"/>
                        </a:lnSpc>
                        <a:spcBef>
                          <a:spcPts val="400"/>
                        </a:spcBef>
                        <a:spcAft>
                          <a:spcPts val="1000"/>
                        </a:spcAft>
                      </a:pPr>
                      <a:r>
                        <a:rPr lang="en-GB" sz="2400" dirty="0">
                          <a:effectLst/>
                          <a:latin typeface="Arial" panose="020B0604020202020204" pitchFamily="34" charset="0"/>
                          <a:cs typeface="Arial" panose="020B0604020202020204" pitchFamily="34" charset="0"/>
                        </a:rPr>
                        <a:t> </a:t>
                      </a:r>
                      <a:endParaRPr lang="en-GB" sz="2400" dirty="0" smtClean="0">
                        <a:effectLst/>
                        <a:latin typeface="Arial" panose="020B0604020202020204" pitchFamily="34" charset="0"/>
                        <a:cs typeface="Arial" panose="020B0604020202020204" pitchFamily="34" charset="0"/>
                      </a:endParaRPr>
                    </a:p>
                    <a:p>
                      <a:pPr>
                        <a:lnSpc>
                          <a:spcPts val="1600"/>
                        </a:lnSpc>
                        <a:spcBef>
                          <a:spcPts val="400"/>
                        </a:spcBef>
                        <a:spcAft>
                          <a:spcPts val="1000"/>
                        </a:spcAft>
                      </a:pPr>
                      <a:endParaRPr lang="en-GB" sz="2400" dirty="0" smtClean="0">
                        <a:effectLst/>
                        <a:latin typeface="Arial" panose="020B0604020202020204" pitchFamily="34" charset="0"/>
                        <a:ea typeface="Calibri" panose="020F0502020204030204" pitchFamily="34" charset="0"/>
                        <a:cs typeface="Arial" panose="020B0604020202020204" pitchFamily="34" charset="0"/>
                      </a:endParaRPr>
                    </a:p>
                    <a:p>
                      <a:pPr>
                        <a:lnSpc>
                          <a:spcPts val="1600"/>
                        </a:lnSpc>
                        <a:spcBef>
                          <a:spcPts val="400"/>
                        </a:spcBef>
                        <a:spcAft>
                          <a:spcPts val="1000"/>
                        </a:spcAft>
                      </a:pPr>
                      <a:endParaRPr lang="en-GB" sz="2400" dirty="0" smtClean="0">
                        <a:effectLst/>
                        <a:latin typeface="Arial" panose="020B0604020202020204" pitchFamily="34" charset="0"/>
                        <a:ea typeface="Calibri" panose="020F0502020204030204" pitchFamily="34" charset="0"/>
                        <a:cs typeface="Arial" panose="020B0604020202020204" pitchFamily="34" charset="0"/>
                      </a:endParaRPr>
                    </a:p>
                    <a:p>
                      <a:pPr algn="r">
                        <a:lnSpc>
                          <a:spcPts val="1600"/>
                        </a:lnSpc>
                        <a:spcBef>
                          <a:spcPts val="400"/>
                        </a:spcBef>
                        <a:spcAft>
                          <a:spcPts val="1000"/>
                        </a:spcAft>
                      </a:pPr>
                      <a:r>
                        <a:rPr lang="en-GB" sz="2400" dirty="0" smtClean="0">
                          <a:effectLst/>
                          <a:latin typeface="Arial" panose="020B0604020202020204" pitchFamily="34" charset="0"/>
                          <a:ea typeface="Calibri" panose="020F0502020204030204" pitchFamily="34" charset="0"/>
                          <a:cs typeface="Arial" panose="020B0604020202020204" pitchFamily="34" charset="0"/>
                        </a:rPr>
                        <a:t>[6]</a:t>
                      </a:r>
                    </a:p>
                  </a:txBody>
                  <a:tcPr marL="68580" marR="68580" marT="0" marB="0" anchor="ctr"/>
                </a:tc>
              </a:tr>
              <a:tr h="1563602">
                <a:tc>
                  <a:txBody>
                    <a:bodyPr/>
                    <a:lstStyle/>
                    <a:p>
                      <a:pPr>
                        <a:lnSpc>
                          <a:spcPts val="1600"/>
                        </a:lnSpc>
                        <a:spcBef>
                          <a:spcPts val="400"/>
                        </a:spcBef>
                        <a:spcAft>
                          <a:spcPts val="1000"/>
                        </a:spcAft>
                      </a:pPr>
                      <a:r>
                        <a:rPr lang="en-GB" sz="2000" dirty="0" err="1">
                          <a:effectLst/>
                          <a:latin typeface="Arial" panose="020B0604020202020204" pitchFamily="34" charset="0"/>
                          <a:cs typeface="Arial" panose="020B0604020202020204" pitchFamily="34" charset="0"/>
                        </a:rPr>
                        <a:t>Noa</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ts val="1600"/>
                        </a:lnSpc>
                        <a:spcBef>
                          <a:spcPts val="400"/>
                        </a:spcBef>
                        <a:spcAft>
                          <a:spcPts val="1000"/>
                        </a:spcAft>
                      </a:pPr>
                      <a:r>
                        <a:rPr lang="en-GB" sz="2400" dirty="0">
                          <a:effectLst/>
                          <a:latin typeface="Arial" panose="020B0604020202020204" pitchFamily="34" charset="0"/>
                          <a:cs typeface="Arial" panose="020B0604020202020204" pitchFamily="34" charset="0"/>
                        </a:rPr>
                        <a:t> </a:t>
                      </a:r>
                    </a:p>
                    <a:p>
                      <a:pPr>
                        <a:lnSpc>
                          <a:spcPts val="1600"/>
                        </a:lnSpc>
                        <a:spcBef>
                          <a:spcPts val="400"/>
                        </a:spcBef>
                        <a:spcAft>
                          <a:spcPts val="1000"/>
                        </a:spcAft>
                      </a:pPr>
                      <a:r>
                        <a:rPr lang="en-GB" sz="2400" dirty="0">
                          <a:effectLst/>
                          <a:latin typeface="Arial" panose="020B0604020202020204" pitchFamily="34" charset="0"/>
                          <a:cs typeface="Arial" panose="020B0604020202020204" pitchFamily="34" charset="0"/>
                        </a:rPr>
                        <a:t> </a:t>
                      </a:r>
                    </a:p>
                    <a:p>
                      <a:pPr>
                        <a:lnSpc>
                          <a:spcPts val="1600"/>
                        </a:lnSpc>
                        <a:spcBef>
                          <a:spcPts val="400"/>
                        </a:spcBef>
                        <a:spcAft>
                          <a:spcPts val="1000"/>
                        </a:spcAft>
                      </a:pPr>
                      <a:r>
                        <a:rPr lang="en-GB" sz="2400" dirty="0">
                          <a:effectLst/>
                          <a:latin typeface="Arial" panose="020B0604020202020204" pitchFamily="34" charset="0"/>
                          <a:cs typeface="Arial" panose="020B0604020202020204" pitchFamily="34" charset="0"/>
                        </a:rPr>
                        <a:t> </a:t>
                      </a:r>
                      <a:endParaRPr lang="en-GB" sz="2400" dirty="0" smtClean="0">
                        <a:effectLst/>
                        <a:latin typeface="Arial" panose="020B0604020202020204" pitchFamily="34" charset="0"/>
                        <a:cs typeface="Arial" panose="020B0604020202020204" pitchFamily="34" charset="0"/>
                      </a:endParaRPr>
                    </a:p>
                    <a:p>
                      <a:pPr algn="r">
                        <a:lnSpc>
                          <a:spcPts val="1600"/>
                        </a:lnSpc>
                        <a:spcBef>
                          <a:spcPts val="400"/>
                        </a:spcBef>
                        <a:spcAft>
                          <a:spcPts val="1000"/>
                        </a:spcAft>
                      </a:pPr>
                      <a:r>
                        <a:rPr lang="en-GB" sz="2400" dirty="0" smtClean="0">
                          <a:effectLst/>
                          <a:latin typeface="Arial" panose="020B0604020202020204" pitchFamily="34" charset="0"/>
                          <a:ea typeface="Calibri" panose="020F0502020204030204" pitchFamily="34" charset="0"/>
                          <a:cs typeface="Arial" panose="020B0604020202020204" pitchFamily="34" charset="0"/>
                        </a:rPr>
                        <a:t>[5]</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ts val="1600"/>
                        </a:lnSpc>
                        <a:spcBef>
                          <a:spcPts val="400"/>
                        </a:spcBef>
                        <a:spcAft>
                          <a:spcPts val="1000"/>
                        </a:spcAft>
                      </a:pPr>
                      <a:r>
                        <a:rPr lang="en-GB" sz="2400" dirty="0">
                          <a:effectLst/>
                          <a:latin typeface="Arial" panose="020B0604020202020204" pitchFamily="34" charset="0"/>
                          <a:cs typeface="Arial" panose="020B0604020202020204" pitchFamily="34" charset="0"/>
                        </a:rPr>
                        <a:t> </a:t>
                      </a:r>
                      <a:endParaRPr lang="en-GB" sz="2400" dirty="0" smtClean="0">
                        <a:effectLst/>
                        <a:latin typeface="Arial" panose="020B0604020202020204" pitchFamily="34" charset="0"/>
                        <a:cs typeface="Arial" panose="020B0604020202020204" pitchFamily="34" charset="0"/>
                      </a:endParaRPr>
                    </a:p>
                    <a:p>
                      <a:pPr>
                        <a:lnSpc>
                          <a:spcPts val="1600"/>
                        </a:lnSpc>
                        <a:spcBef>
                          <a:spcPts val="400"/>
                        </a:spcBef>
                        <a:spcAft>
                          <a:spcPts val="1000"/>
                        </a:spcAft>
                      </a:pPr>
                      <a:endParaRPr lang="en-GB" sz="2400" dirty="0" smtClean="0">
                        <a:effectLst/>
                        <a:latin typeface="Arial" panose="020B0604020202020204" pitchFamily="34" charset="0"/>
                        <a:ea typeface="Calibri" panose="020F0502020204030204" pitchFamily="34" charset="0"/>
                        <a:cs typeface="Arial" panose="020B0604020202020204" pitchFamily="34" charset="0"/>
                      </a:endParaRPr>
                    </a:p>
                    <a:p>
                      <a:pPr>
                        <a:lnSpc>
                          <a:spcPts val="1600"/>
                        </a:lnSpc>
                        <a:spcBef>
                          <a:spcPts val="400"/>
                        </a:spcBef>
                        <a:spcAft>
                          <a:spcPts val="1000"/>
                        </a:spcAft>
                      </a:pPr>
                      <a:endParaRPr lang="en-GB" sz="2400" dirty="0" smtClean="0">
                        <a:effectLst/>
                        <a:latin typeface="Arial" panose="020B0604020202020204" pitchFamily="34" charset="0"/>
                        <a:ea typeface="Calibri" panose="020F0502020204030204" pitchFamily="34" charset="0"/>
                        <a:cs typeface="Arial" panose="020B0604020202020204" pitchFamily="34" charset="0"/>
                      </a:endParaRPr>
                    </a:p>
                    <a:p>
                      <a:pPr algn="r">
                        <a:lnSpc>
                          <a:spcPts val="1600"/>
                        </a:lnSpc>
                        <a:spcBef>
                          <a:spcPts val="400"/>
                        </a:spcBef>
                        <a:spcAft>
                          <a:spcPts val="1000"/>
                        </a:spcAft>
                      </a:pPr>
                      <a:r>
                        <a:rPr lang="en-GB" sz="2400" dirty="0" smtClean="0">
                          <a:effectLst/>
                          <a:latin typeface="Arial" panose="020B0604020202020204" pitchFamily="34" charset="0"/>
                          <a:ea typeface="Calibri" panose="020F0502020204030204" pitchFamily="34" charset="0"/>
                          <a:cs typeface="Arial" panose="020B0604020202020204" pitchFamily="34" charset="0"/>
                        </a:rPr>
                        <a:t>[6]</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sp>
        <p:nvSpPr>
          <p:cNvPr id="3" name="Rectangle 1"/>
          <p:cNvSpPr>
            <a:spLocks noChangeArrowheads="1"/>
          </p:cNvSpPr>
          <p:nvPr/>
        </p:nvSpPr>
        <p:spPr bwMode="auto">
          <a:xfrm>
            <a:off x="79410" y="149479"/>
            <a:ext cx="68146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s-MX" altLang="en-US" sz="2400" b="1" dirty="0" smtClean="0">
                <a:solidFill>
                  <a:prstClr val="black"/>
                </a:solidFill>
                <a:latin typeface="Arial" panose="020B0604020202020204" pitchFamily="34" charset="0"/>
                <a:ea typeface="Calibri" panose="020F0502020204030204" pitchFamily="34" charset="0"/>
                <a:cs typeface="Arial" panose="020B0604020202020204" pitchFamily="34" charset="0"/>
              </a:rPr>
              <a:t>Escucha. Copia y completa la tabla en inglés.</a:t>
            </a:r>
            <a:endParaRPr lang="en-GB" altLang="en-US" sz="1000" dirty="0" smtClean="0">
              <a:solidFill>
                <a:prstClr val="black"/>
              </a:solidFill>
            </a:endParaRPr>
          </a:p>
        </p:txBody>
      </p:sp>
      <p:pic>
        <p:nvPicPr>
          <p:cNvPr id="4" name="Picture 3"/>
          <p:cNvPicPr>
            <a:picLocks noChangeAspect="1"/>
          </p:cNvPicPr>
          <p:nvPr/>
        </p:nvPicPr>
        <p:blipFill>
          <a:blip r:embed="rId6">
            <a:clrChange>
              <a:clrFrom>
                <a:srgbClr val="FFFFFF"/>
              </a:clrFrom>
              <a:clrTo>
                <a:srgbClr val="FFFFFF">
                  <a:alpha val="0"/>
                </a:srgbClr>
              </a:clrTo>
            </a:clrChange>
          </a:blip>
          <a:stretch>
            <a:fillRect/>
          </a:stretch>
        </p:blipFill>
        <p:spPr>
          <a:xfrm>
            <a:off x="6952755" y="87083"/>
            <a:ext cx="2191245" cy="2835729"/>
          </a:xfrm>
          <a:prstGeom prst="rect">
            <a:avLst/>
          </a:prstGeom>
        </p:spPr>
      </p:pic>
      <p:pic>
        <p:nvPicPr>
          <p:cNvPr id="7" name="Picture 6"/>
          <p:cNvPicPr>
            <a:picLocks noChangeAspect="1"/>
          </p:cNvPicPr>
          <p:nvPr/>
        </p:nvPicPr>
        <p:blipFill>
          <a:blip r:embed="rId7"/>
          <a:stretch>
            <a:fillRect/>
          </a:stretch>
        </p:blipFill>
        <p:spPr>
          <a:xfrm>
            <a:off x="220899" y="1351119"/>
            <a:ext cx="6673197" cy="1255505"/>
          </a:xfrm>
          <a:prstGeom prst="rect">
            <a:avLst/>
          </a:prstGeom>
        </p:spPr>
      </p:pic>
      <p:pic>
        <p:nvPicPr>
          <p:cNvPr id="8" name="043_Module2_Unit2_Ex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6597" y="591275"/>
            <a:ext cx="609600" cy="609600"/>
          </a:xfrm>
          <a:prstGeom prst="rect">
            <a:avLst/>
          </a:prstGeom>
        </p:spPr>
      </p:pic>
      <p:sp>
        <p:nvSpPr>
          <p:cNvPr id="9" name="Rectangle 8"/>
          <p:cNvSpPr/>
          <p:nvPr/>
        </p:nvSpPr>
        <p:spPr>
          <a:xfrm>
            <a:off x="-7518844" y="415889"/>
            <a:ext cx="6858000" cy="646331"/>
          </a:xfrm>
          <a:prstGeom prst="rect">
            <a:avLst/>
          </a:prstGeom>
        </p:spPr>
        <p:txBody>
          <a:bodyPr wrap="square">
            <a:spAutoFit/>
          </a:bodyPr>
          <a:lstStyle/>
          <a:p>
            <a:r>
              <a:rPr lang="es-ES_tradnl" dirty="0">
                <a:solidFill>
                  <a:prstClr val="black"/>
                </a:solidFill>
                <a:latin typeface="Arial" panose="020B0604020202020204" pitchFamily="34" charset="0"/>
                <a:ea typeface="Times New Roman" panose="02020603050405020304" pitchFamily="18" charset="0"/>
              </a:rPr>
              <a:t/>
            </a:r>
            <a:br>
              <a:rPr lang="es-ES_tradnl" dirty="0">
                <a:solidFill>
                  <a:prstClr val="black"/>
                </a:solidFill>
                <a:latin typeface="Arial" panose="020B0604020202020204" pitchFamily="34" charset="0"/>
                <a:ea typeface="Times New Roman" panose="02020603050405020304" pitchFamily="18" charset="0"/>
              </a:rPr>
            </a:br>
            <a:endParaRPr lang="en-GB" dirty="0">
              <a:solidFill>
                <a:prstClr val="black"/>
              </a:solidFill>
            </a:endParaRPr>
          </a:p>
        </p:txBody>
      </p:sp>
    </p:spTree>
    <p:extLst>
      <p:ext uri="{BB962C8B-B14F-4D97-AF65-F5344CB8AC3E}">
        <p14:creationId xmlns:p14="http://schemas.microsoft.com/office/powerpoint/2010/main" val="3492673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30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5725" y="6543594"/>
            <a:ext cx="1561843" cy="236245"/>
          </a:xfrm>
          <a:prstGeom prst="rect">
            <a:avLst/>
          </a:prstGeom>
        </p:spPr>
      </p:pic>
      <p:sp>
        <p:nvSpPr>
          <p:cNvPr id="3" name="AutoShape 3"/>
          <p:cNvSpPr>
            <a:spLocks noChangeAspect="1" noChangeArrowheads="1" noTextEdit="1"/>
          </p:cNvSpPr>
          <p:nvPr/>
        </p:nvSpPr>
        <p:spPr bwMode="auto">
          <a:xfrm>
            <a:off x="455613" y="1295400"/>
            <a:ext cx="8232775"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solidFill>
                <a:prstClr val="black"/>
              </a:solidFill>
            </a:endParaRPr>
          </a:p>
        </p:txBody>
      </p:sp>
      <p:sp>
        <p:nvSpPr>
          <p:cNvPr id="4" name="Rectangle 5"/>
          <p:cNvSpPr>
            <a:spLocks noChangeArrowheads="1"/>
          </p:cNvSpPr>
          <p:nvPr/>
        </p:nvSpPr>
        <p:spPr bwMode="auto">
          <a:xfrm>
            <a:off x="461963" y="1363663"/>
            <a:ext cx="1397000" cy="365125"/>
          </a:xfrm>
          <a:prstGeom prst="rect">
            <a:avLst/>
          </a:prstGeom>
          <a:solidFill>
            <a:srgbClr val="70AD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GB" altLang="en-US">
              <a:solidFill>
                <a:prstClr val="black"/>
              </a:solidFill>
            </a:endParaRPr>
          </a:p>
        </p:txBody>
      </p:sp>
      <p:sp>
        <p:nvSpPr>
          <p:cNvPr id="6" name="Rectangle 6"/>
          <p:cNvSpPr>
            <a:spLocks noChangeArrowheads="1"/>
          </p:cNvSpPr>
          <p:nvPr/>
        </p:nvSpPr>
        <p:spPr bwMode="auto">
          <a:xfrm>
            <a:off x="1858962" y="1363662"/>
            <a:ext cx="3408362" cy="365125"/>
          </a:xfrm>
          <a:prstGeom prst="rect">
            <a:avLst/>
          </a:prstGeom>
          <a:solidFill>
            <a:srgbClr val="70AD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GB" altLang="en-US">
              <a:solidFill>
                <a:prstClr val="black"/>
              </a:solidFill>
            </a:endParaRPr>
          </a:p>
        </p:txBody>
      </p:sp>
      <p:sp>
        <p:nvSpPr>
          <p:cNvPr id="7" name="Rectangle 7"/>
          <p:cNvSpPr>
            <a:spLocks noChangeArrowheads="1"/>
          </p:cNvSpPr>
          <p:nvPr/>
        </p:nvSpPr>
        <p:spPr bwMode="auto">
          <a:xfrm>
            <a:off x="5267325" y="1363663"/>
            <a:ext cx="3409950" cy="365125"/>
          </a:xfrm>
          <a:prstGeom prst="rect">
            <a:avLst/>
          </a:prstGeom>
          <a:solidFill>
            <a:srgbClr val="70AD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GB" altLang="en-US">
              <a:solidFill>
                <a:prstClr val="black"/>
              </a:solidFill>
            </a:endParaRPr>
          </a:p>
        </p:txBody>
      </p:sp>
      <p:sp>
        <p:nvSpPr>
          <p:cNvPr id="8" name="Line 8"/>
          <p:cNvSpPr>
            <a:spLocks noChangeShapeType="1"/>
          </p:cNvSpPr>
          <p:nvPr/>
        </p:nvSpPr>
        <p:spPr bwMode="auto">
          <a:xfrm>
            <a:off x="1533525" y="1357313"/>
            <a:ext cx="0" cy="4762500"/>
          </a:xfrm>
          <a:prstGeom prst="line">
            <a:avLst/>
          </a:prstGeom>
          <a:noFill/>
          <a:ln w="12700">
            <a:solidFill>
              <a:srgbClr val="548235"/>
            </a:solidFill>
            <a:round/>
            <a:headEnd/>
            <a:tailEn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9" name="Line 9"/>
          <p:cNvSpPr>
            <a:spLocks noChangeShapeType="1"/>
          </p:cNvSpPr>
          <p:nvPr/>
        </p:nvSpPr>
        <p:spPr bwMode="auto">
          <a:xfrm>
            <a:off x="5267325" y="1357313"/>
            <a:ext cx="0" cy="4762500"/>
          </a:xfrm>
          <a:prstGeom prst="line">
            <a:avLst/>
          </a:prstGeom>
          <a:noFill/>
          <a:ln w="12700">
            <a:solidFill>
              <a:srgbClr val="548235"/>
            </a:solidFill>
            <a:round/>
            <a:headEnd/>
            <a:tailEn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10" name="Line 10"/>
          <p:cNvSpPr>
            <a:spLocks noChangeShapeType="1"/>
          </p:cNvSpPr>
          <p:nvPr/>
        </p:nvSpPr>
        <p:spPr bwMode="auto">
          <a:xfrm>
            <a:off x="455613" y="1685925"/>
            <a:ext cx="8228012" cy="0"/>
          </a:xfrm>
          <a:prstGeom prst="line">
            <a:avLst/>
          </a:prstGeom>
          <a:noFill/>
          <a:ln w="12700">
            <a:solidFill>
              <a:srgbClr val="548235"/>
            </a:solidFill>
            <a:round/>
            <a:headEnd/>
            <a:tailEn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11" name="Line 11"/>
          <p:cNvSpPr>
            <a:spLocks noChangeShapeType="1"/>
          </p:cNvSpPr>
          <p:nvPr/>
        </p:nvSpPr>
        <p:spPr bwMode="auto">
          <a:xfrm>
            <a:off x="455613" y="3646488"/>
            <a:ext cx="8228012" cy="0"/>
          </a:xfrm>
          <a:prstGeom prst="line">
            <a:avLst/>
          </a:prstGeom>
          <a:noFill/>
          <a:ln w="12700">
            <a:solidFill>
              <a:srgbClr val="548235"/>
            </a:solidFill>
            <a:round/>
            <a:headEnd/>
            <a:tailEn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12" name="Line 12"/>
          <p:cNvSpPr>
            <a:spLocks noChangeShapeType="1"/>
          </p:cNvSpPr>
          <p:nvPr/>
        </p:nvSpPr>
        <p:spPr bwMode="auto">
          <a:xfrm>
            <a:off x="461963" y="1357313"/>
            <a:ext cx="0" cy="4762500"/>
          </a:xfrm>
          <a:prstGeom prst="line">
            <a:avLst/>
          </a:prstGeom>
          <a:noFill/>
          <a:ln w="12700">
            <a:solidFill>
              <a:srgbClr val="548235"/>
            </a:solidFill>
            <a:round/>
            <a:headEnd/>
            <a:tailEn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13" name="Line 13"/>
          <p:cNvSpPr>
            <a:spLocks noChangeShapeType="1"/>
          </p:cNvSpPr>
          <p:nvPr/>
        </p:nvSpPr>
        <p:spPr bwMode="auto">
          <a:xfrm>
            <a:off x="8677275" y="1357313"/>
            <a:ext cx="0" cy="4762500"/>
          </a:xfrm>
          <a:prstGeom prst="line">
            <a:avLst/>
          </a:prstGeom>
          <a:noFill/>
          <a:ln w="12700">
            <a:solidFill>
              <a:srgbClr val="548235"/>
            </a:solidFill>
            <a:round/>
            <a:headEnd/>
            <a:tailEn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14" name="Line 14"/>
          <p:cNvSpPr>
            <a:spLocks noChangeShapeType="1"/>
          </p:cNvSpPr>
          <p:nvPr/>
        </p:nvSpPr>
        <p:spPr bwMode="auto">
          <a:xfrm>
            <a:off x="455613" y="1363663"/>
            <a:ext cx="8228012" cy="0"/>
          </a:xfrm>
          <a:prstGeom prst="line">
            <a:avLst/>
          </a:prstGeom>
          <a:noFill/>
          <a:ln w="12700">
            <a:solidFill>
              <a:srgbClr val="548235"/>
            </a:solidFill>
            <a:round/>
            <a:headEnd/>
            <a:tailEn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15" name="Line 15"/>
          <p:cNvSpPr>
            <a:spLocks noChangeShapeType="1"/>
          </p:cNvSpPr>
          <p:nvPr/>
        </p:nvSpPr>
        <p:spPr bwMode="auto">
          <a:xfrm>
            <a:off x="455613" y="6113463"/>
            <a:ext cx="8228012" cy="0"/>
          </a:xfrm>
          <a:prstGeom prst="line">
            <a:avLst/>
          </a:prstGeom>
          <a:noFill/>
          <a:ln w="12700">
            <a:solidFill>
              <a:srgbClr val="548235"/>
            </a:solidFill>
            <a:round/>
            <a:headEnd/>
            <a:tailEn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16" name="Rectangle 16"/>
          <p:cNvSpPr>
            <a:spLocks noChangeArrowheads="1"/>
          </p:cNvSpPr>
          <p:nvPr/>
        </p:nvSpPr>
        <p:spPr bwMode="auto">
          <a:xfrm>
            <a:off x="2144713" y="1377166"/>
            <a:ext cx="25114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dirty="0">
                <a:solidFill>
                  <a:srgbClr val="FFFFFF"/>
                </a:solidFill>
                <a:latin typeface="Verdana" panose="020B0604030504040204" pitchFamily="34" charset="0"/>
              </a:rPr>
              <a:t>my primary school</a:t>
            </a:r>
            <a:endParaRPr lang="en-US" altLang="en-US" dirty="0">
              <a:solidFill>
                <a:prstClr val="black"/>
              </a:solidFill>
            </a:endParaRPr>
          </a:p>
        </p:txBody>
      </p:sp>
      <p:sp>
        <p:nvSpPr>
          <p:cNvPr id="17" name="Rectangle 17"/>
          <p:cNvSpPr>
            <a:spLocks noChangeArrowheads="1"/>
          </p:cNvSpPr>
          <p:nvPr/>
        </p:nvSpPr>
        <p:spPr bwMode="auto">
          <a:xfrm>
            <a:off x="5592760" y="1411689"/>
            <a:ext cx="28209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dirty="0">
                <a:solidFill>
                  <a:srgbClr val="FFFFFF"/>
                </a:solidFill>
                <a:latin typeface="Verdana" panose="020B0604030504040204" pitchFamily="34" charset="0"/>
              </a:rPr>
              <a:t>my secondary school</a:t>
            </a:r>
            <a:endParaRPr lang="en-US" altLang="en-US" dirty="0">
              <a:solidFill>
                <a:prstClr val="black"/>
              </a:solidFill>
            </a:endParaRPr>
          </a:p>
        </p:txBody>
      </p:sp>
      <p:sp>
        <p:nvSpPr>
          <p:cNvPr id="18" name="Rectangle 18"/>
          <p:cNvSpPr>
            <a:spLocks noChangeArrowheads="1"/>
          </p:cNvSpPr>
          <p:nvPr/>
        </p:nvSpPr>
        <p:spPr bwMode="auto">
          <a:xfrm>
            <a:off x="531813" y="1727200"/>
            <a:ext cx="10017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a:solidFill>
                  <a:srgbClr val="000000"/>
                </a:solidFill>
                <a:latin typeface="Verdana" panose="020B0604030504040204" pitchFamily="34" charset="0"/>
              </a:rPr>
              <a:t>Camilo</a:t>
            </a:r>
            <a:endParaRPr lang="en-US" altLang="en-US">
              <a:solidFill>
                <a:prstClr val="black"/>
              </a:solidFill>
            </a:endParaRPr>
          </a:p>
        </p:txBody>
      </p:sp>
      <p:sp>
        <p:nvSpPr>
          <p:cNvPr id="19" name="Rectangle 18"/>
          <p:cNvSpPr>
            <a:spLocks noChangeArrowheads="1"/>
          </p:cNvSpPr>
          <p:nvPr/>
        </p:nvSpPr>
        <p:spPr bwMode="auto">
          <a:xfrm>
            <a:off x="1700317" y="1875745"/>
            <a:ext cx="31649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dirty="0" smtClean="0">
                <a:solidFill>
                  <a:srgbClr val="000000"/>
                </a:solidFill>
                <a:latin typeface="Verdana" panose="020B0604030504040204" pitchFamily="34" charset="0"/>
              </a:rPr>
              <a:t>1</a:t>
            </a:r>
            <a:r>
              <a:rPr lang="en-US" altLang="en-US" dirty="0" smtClean="0">
                <a:solidFill>
                  <a:srgbClr val="000000"/>
                </a:solidFill>
                <a:latin typeface="Verdana" panose="020B0604030504040204" pitchFamily="34" charset="0"/>
              </a:rPr>
              <a:t> Was </a:t>
            </a:r>
            <a:r>
              <a:rPr lang="en-US" altLang="en-US" dirty="0">
                <a:solidFill>
                  <a:srgbClr val="000000"/>
                </a:solidFill>
                <a:latin typeface="Verdana" panose="020B0604030504040204" pitchFamily="34" charset="0"/>
              </a:rPr>
              <a:t>small</a:t>
            </a:r>
            <a:r>
              <a:rPr lang="en-US" altLang="en-US" dirty="0" smtClean="0">
                <a:solidFill>
                  <a:srgbClr val="000000"/>
                </a:solidFill>
                <a:latin typeface="Verdana" panose="020B0604030504040204" pitchFamily="34" charset="0"/>
              </a:rPr>
              <a:t>,</a:t>
            </a:r>
            <a:r>
              <a:rPr lang="en-US" altLang="en-US" b="1" dirty="0" smtClean="0">
                <a:solidFill>
                  <a:srgbClr val="000000"/>
                </a:solidFill>
                <a:latin typeface="Verdana" panose="020B0604030504040204" pitchFamily="34" charset="0"/>
              </a:rPr>
              <a:t> 2 </a:t>
            </a:r>
            <a:r>
              <a:rPr lang="en-US" altLang="en-US" dirty="0">
                <a:solidFill>
                  <a:srgbClr val="000000"/>
                </a:solidFill>
                <a:latin typeface="Verdana" panose="020B0604030504040204" pitchFamily="34" charset="0"/>
              </a:rPr>
              <a:t>didn’t have </a:t>
            </a:r>
            <a:endParaRPr lang="en-US" altLang="en-US" dirty="0">
              <a:solidFill>
                <a:prstClr val="black"/>
              </a:solidFill>
            </a:endParaRPr>
          </a:p>
        </p:txBody>
      </p:sp>
      <p:sp>
        <p:nvSpPr>
          <p:cNvPr id="20" name="Rectangle 19"/>
          <p:cNvSpPr>
            <a:spLocks noChangeArrowheads="1"/>
          </p:cNvSpPr>
          <p:nvPr/>
        </p:nvSpPr>
        <p:spPr bwMode="auto">
          <a:xfrm>
            <a:off x="1700317" y="2150383"/>
            <a:ext cx="34256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solidFill>
                  <a:srgbClr val="000000"/>
                </a:solidFill>
                <a:latin typeface="Verdana" panose="020B0604030504040204" pitchFamily="34" charset="0"/>
              </a:rPr>
              <a:t>uniform. </a:t>
            </a:r>
            <a:r>
              <a:rPr lang="en-US" altLang="en-US" b="1" dirty="0" smtClean="0">
                <a:solidFill>
                  <a:srgbClr val="000000"/>
                </a:solidFill>
                <a:latin typeface="Verdana" panose="020B0604030504040204" pitchFamily="34" charset="0"/>
              </a:rPr>
              <a:t>3</a:t>
            </a:r>
            <a:r>
              <a:rPr lang="en-US" altLang="en-US" dirty="0" smtClean="0">
                <a:solidFill>
                  <a:srgbClr val="000000"/>
                </a:solidFill>
                <a:latin typeface="Verdana" panose="020B0604030504040204" pitchFamily="34" charset="0"/>
              </a:rPr>
              <a:t> Didn’t </a:t>
            </a:r>
            <a:r>
              <a:rPr lang="en-US" altLang="en-US" dirty="0">
                <a:solidFill>
                  <a:srgbClr val="000000"/>
                </a:solidFill>
                <a:latin typeface="Verdana" panose="020B0604030504040204" pitchFamily="34" charset="0"/>
              </a:rPr>
              <a:t>have many </a:t>
            </a:r>
            <a:endParaRPr lang="en-US" altLang="en-US" dirty="0">
              <a:solidFill>
                <a:prstClr val="black"/>
              </a:solidFill>
            </a:endParaRPr>
          </a:p>
        </p:txBody>
      </p:sp>
      <p:sp>
        <p:nvSpPr>
          <p:cNvPr id="21" name="Rectangle 20"/>
          <p:cNvSpPr>
            <a:spLocks noChangeArrowheads="1"/>
          </p:cNvSpPr>
          <p:nvPr/>
        </p:nvSpPr>
        <p:spPr bwMode="auto">
          <a:xfrm>
            <a:off x="1700317" y="2426608"/>
            <a:ext cx="32909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solidFill>
                  <a:srgbClr val="000000"/>
                </a:solidFill>
                <a:latin typeface="Verdana" panose="020B0604030504040204" pitchFamily="34" charset="0"/>
              </a:rPr>
              <a:t>sports facilities, </a:t>
            </a:r>
            <a:r>
              <a:rPr lang="en-US" altLang="en-US" b="1" dirty="0" smtClean="0">
                <a:solidFill>
                  <a:srgbClr val="000000"/>
                </a:solidFill>
                <a:latin typeface="Verdana" panose="020B0604030504040204" pitchFamily="34" charset="0"/>
              </a:rPr>
              <a:t>4 </a:t>
            </a:r>
            <a:r>
              <a:rPr lang="en-US" altLang="en-US" dirty="0" smtClean="0">
                <a:solidFill>
                  <a:srgbClr val="000000"/>
                </a:solidFill>
                <a:latin typeface="Verdana" panose="020B0604030504040204" pitchFamily="34" charset="0"/>
              </a:rPr>
              <a:t>but </a:t>
            </a:r>
            <a:r>
              <a:rPr lang="en-US" altLang="en-US" dirty="0">
                <a:solidFill>
                  <a:srgbClr val="000000"/>
                </a:solidFill>
                <a:latin typeface="Verdana" panose="020B0604030504040204" pitchFamily="34" charset="0"/>
              </a:rPr>
              <a:t>there </a:t>
            </a:r>
            <a:endParaRPr lang="en-US" altLang="en-US" dirty="0">
              <a:solidFill>
                <a:prstClr val="black"/>
              </a:solidFill>
            </a:endParaRPr>
          </a:p>
        </p:txBody>
      </p:sp>
      <p:sp>
        <p:nvSpPr>
          <p:cNvPr id="22" name="Rectangle 21"/>
          <p:cNvSpPr>
            <a:spLocks noChangeArrowheads="1"/>
          </p:cNvSpPr>
          <p:nvPr/>
        </p:nvSpPr>
        <p:spPr bwMode="auto">
          <a:xfrm>
            <a:off x="1700317" y="2698070"/>
            <a:ext cx="285591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solidFill>
                  <a:srgbClr val="000000"/>
                </a:solidFill>
                <a:latin typeface="Verdana" panose="020B0604030504040204" pitchFamily="34" charset="0"/>
              </a:rPr>
              <a:t>was more time to play. </a:t>
            </a:r>
            <a:endParaRPr lang="en-US" altLang="en-US" dirty="0">
              <a:solidFill>
                <a:prstClr val="black"/>
              </a:solidFill>
            </a:endParaRPr>
          </a:p>
        </p:txBody>
      </p:sp>
      <p:sp>
        <p:nvSpPr>
          <p:cNvPr id="23" name="Rectangle 22"/>
          <p:cNvSpPr>
            <a:spLocks noChangeArrowheads="1"/>
          </p:cNvSpPr>
          <p:nvPr/>
        </p:nvSpPr>
        <p:spPr bwMode="auto">
          <a:xfrm>
            <a:off x="1700317" y="2972708"/>
            <a:ext cx="9228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dirty="0" smtClean="0">
                <a:solidFill>
                  <a:srgbClr val="000000"/>
                </a:solidFill>
                <a:latin typeface="Verdana" panose="020B0604030504040204" pitchFamily="34" charset="0"/>
              </a:rPr>
              <a:t>5 </a:t>
            </a:r>
            <a:r>
              <a:rPr lang="en-US" altLang="en-US" dirty="0" smtClean="0">
                <a:solidFill>
                  <a:srgbClr val="000000"/>
                </a:solidFill>
                <a:latin typeface="Verdana" panose="020B0604030504040204" pitchFamily="34" charset="0"/>
              </a:rPr>
              <a:t>Never</a:t>
            </a:r>
            <a:endParaRPr lang="en-US" altLang="en-US" dirty="0">
              <a:solidFill>
                <a:prstClr val="black"/>
              </a:solidFill>
            </a:endParaRPr>
          </a:p>
        </p:txBody>
      </p:sp>
      <p:sp>
        <p:nvSpPr>
          <p:cNvPr id="24" name="Rectangle 23"/>
          <p:cNvSpPr>
            <a:spLocks noChangeArrowheads="1"/>
          </p:cNvSpPr>
          <p:nvPr/>
        </p:nvSpPr>
        <p:spPr bwMode="auto">
          <a:xfrm>
            <a:off x="2635094" y="2971914"/>
            <a:ext cx="5397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solidFill>
                  <a:srgbClr val="000000"/>
                </a:solidFill>
                <a:latin typeface="Verdana" panose="020B0604030504040204" pitchFamily="34" charset="0"/>
              </a:rPr>
              <a:t>had</a:t>
            </a:r>
            <a:endParaRPr lang="en-US" altLang="en-US" dirty="0">
              <a:solidFill>
                <a:prstClr val="black"/>
              </a:solidFill>
            </a:endParaRPr>
          </a:p>
        </p:txBody>
      </p:sp>
      <p:sp>
        <p:nvSpPr>
          <p:cNvPr id="25" name="Rectangle 24"/>
          <p:cNvSpPr>
            <a:spLocks noChangeArrowheads="1"/>
          </p:cNvSpPr>
          <p:nvPr/>
        </p:nvSpPr>
        <p:spPr bwMode="auto">
          <a:xfrm>
            <a:off x="3108429" y="2972709"/>
            <a:ext cx="1314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solidFill>
                  <a:srgbClr val="000000"/>
                </a:solidFill>
                <a:latin typeface="Verdana" panose="020B0604030504040204" pitchFamily="34" charset="0"/>
              </a:rPr>
              <a:t>homework</a:t>
            </a:r>
            <a:endParaRPr lang="en-US" altLang="en-US" dirty="0">
              <a:solidFill>
                <a:prstClr val="black"/>
              </a:solidFill>
            </a:endParaRPr>
          </a:p>
        </p:txBody>
      </p:sp>
      <p:sp>
        <p:nvSpPr>
          <p:cNvPr id="26" name="Rectangle 25"/>
          <p:cNvSpPr>
            <a:spLocks noChangeArrowheads="1"/>
          </p:cNvSpPr>
          <p:nvPr/>
        </p:nvSpPr>
        <p:spPr bwMode="auto">
          <a:xfrm>
            <a:off x="4162529" y="2972708"/>
            <a:ext cx="19843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solidFill>
                  <a:srgbClr val="000000"/>
                </a:solidFill>
                <a:latin typeface="Verdana" panose="020B0604030504040204" pitchFamily="34" charset="0"/>
              </a:rPr>
              <a:t>.</a:t>
            </a:r>
            <a:endParaRPr lang="en-US" altLang="en-US">
              <a:solidFill>
                <a:prstClr val="black"/>
              </a:solidFill>
            </a:endParaRPr>
          </a:p>
        </p:txBody>
      </p:sp>
      <p:sp>
        <p:nvSpPr>
          <p:cNvPr id="27" name="Rectangle 26"/>
          <p:cNvSpPr>
            <a:spLocks noChangeArrowheads="1"/>
          </p:cNvSpPr>
          <p:nvPr/>
        </p:nvSpPr>
        <p:spPr bwMode="auto">
          <a:xfrm>
            <a:off x="5337175" y="1727200"/>
            <a:ext cx="33406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smtClean="0">
                <a:solidFill>
                  <a:srgbClr val="000000"/>
                </a:solidFill>
                <a:latin typeface="Verdana" panose="020B0604030504040204" pitchFamily="34" charset="0"/>
              </a:rPr>
              <a:t>1 </a:t>
            </a:r>
            <a:r>
              <a:rPr lang="en-US" altLang="en-US" sz="1600" dirty="0" smtClean="0">
                <a:solidFill>
                  <a:srgbClr val="000000"/>
                </a:solidFill>
                <a:latin typeface="Verdana" panose="020B0604030504040204" pitchFamily="34" charset="0"/>
              </a:rPr>
              <a:t>Enormous</a:t>
            </a:r>
            <a:r>
              <a:rPr lang="en-US" altLang="en-US" sz="1600" dirty="0">
                <a:solidFill>
                  <a:srgbClr val="000000"/>
                </a:solidFill>
                <a:latin typeface="Verdana" panose="020B0604030504040204" pitchFamily="34" charset="0"/>
              </a:rPr>
              <a:t>, </a:t>
            </a:r>
            <a:r>
              <a:rPr lang="en-US" altLang="en-US" sz="1600" b="1" dirty="0" smtClean="0">
                <a:solidFill>
                  <a:srgbClr val="000000"/>
                </a:solidFill>
                <a:latin typeface="Verdana" panose="020B0604030504040204" pitchFamily="34" charset="0"/>
              </a:rPr>
              <a:t>2</a:t>
            </a:r>
            <a:r>
              <a:rPr lang="en-US" altLang="en-US" sz="1600" dirty="0" smtClean="0">
                <a:solidFill>
                  <a:srgbClr val="000000"/>
                </a:solidFill>
                <a:latin typeface="Verdana" panose="020B0604030504040204" pitchFamily="34" charset="0"/>
              </a:rPr>
              <a:t> more </a:t>
            </a:r>
            <a:r>
              <a:rPr lang="en-US" altLang="en-US" sz="1600" dirty="0">
                <a:solidFill>
                  <a:srgbClr val="000000"/>
                </a:solidFill>
                <a:latin typeface="Verdana" panose="020B0604030504040204" pitchFamily="34" charset="0"/>
              </a:rPr>
              <a:t>pupils and </a:t>
            </a:r>
            <a:endParaRPr lang="en-US" altLang="en-US" sz="1600" dirty="0">
              <a:solidFill>
                <a:prstClr val="black"/>
              </a:solidFill>
            </a:endParaRPr>
          </a:p>
        </p:txBody>
      </p:sp>
      <p:sp>
        <p:nvSpPr>
          <p:cNvPr id="28" name="Rectangle 27"/>
          <p:cNvSpPr>
            <a:spLocks noChangeArrowheads="1"/>
          </p:cNvSpPr>
          <p:nvPr/>
        </p:nvSpPr>
        <p:spPr bwMode="auto">
          <a:xfrm>
            <a:off x="5337175" y="2001838"/>
            <a:ext cx="310944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dirty="0">
                <a:solidFill>
                  <a:srgbClr val="000000"/>
                </a:solidFill>
                <a:latin typeface="Verdana" panose="020B0604030504040204" pitchFamily="34" charset="0"/>
              </a:rPr>
              <a:t>teachers. </a:t>
            </a:r>
            <a:r>
              <a:rPr lang="en-US" altLang="en-US" sz="1600" b="1" dirty="0" smtClean="0">
                <a:solidFill>
                  <a:srgbClr val="000000"/>
                </a:solidFill>
                <a:latin typeface="Verdana" panose="020B0604030504040204" pitchFamily="34" charset="0"/>
              </a:rPr>
              <a:t>3</a:t>
            </a:r>
            <a:r>
              <a:rPr lang="en-US" altLang="en-US" sz="1600" dirty="0" smtClean="0">
                <a:solidFill>
                  <a:srgbClr val="000000"/>
                </a:solidFill>
                <a:latin typeface="Verdana" panose="020B0604030504040204" pitchFamily="34" charset="0"/>
              </a:rPr>
              <a:t> Likes </a:t>
            </a:r>
            <a:r>
              <a:rPr lang="en-US" altLang="en-US" sz="1600" dirty="0">
                <a:solidFill>
                  <a:srgbClr val="000000"/>
                </a:solidFill>
                <a:latin typeface="Verdana" panose="020B0604030504040204" pitchFamily="34" charset="0"/>
              </a:rPr>
              <a:t>the building </a:t>
            </a:r>
            <a:endParaRPr lang="en-US" altLang="en-US" sz="1600" dirty="0">
              <a:solidFill>
                <a:prstClr val="black"/>
              </a:solidFill>
            </a:endParaRPr>
          </a:p>
        </p:txBody>
      </p:sp>
      <p:sp>
        <p:nvSpPr>
          <p:cNvPr id="29" name="Rectangle 28"/>
          <p:cNvSpPr>
            <a:spLocks noChangeArrowheads="1"/>
          </p:cNvSpPr>
          <p:nvPr/>
        </p:nvSpPr>
        <p:spPr bwMode="auto">
          <a:xfrm>
            <a:off x="5337175" y="2278063"/>
            <a:ext cx="27986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smtClean="0">
                <a:solidFill>
                  <a:srgbClr val="000000"/>
                </a:solidFill>
                <a:latin typeface="Verdana" panose="020B0604030504040204" pitchFamily="34" charset="0"/>
              </a:rPr>
              <a:t>4</a:t>
            </a:r>
            <a:r>
              <a:rPr lang="en-US" altLang="en-US" sz="1600" dirty="0" smtClean="0">
                <a:solidFill>
                  <a:srgbClr val="000000"/>
                </a:solidFill>
                <a:latin typeface="Verdana" panose="020B0604030504040204" pitchFamily="34" charset="0"/>
              </a:rPr>
              <a:t> because </a:t>
            </a:r>
            <a:r>
              <a:rPr lang="en-US" altLang="en-US" sz="1600" dirty="0">
                <a:solidFill>
                  <a:srgbClr val="000000"/>
                </a:solidFill>
                <a:latin typeface="Verdana" panose="020B0604030504040204" pitchFamily="34" charset="0"/>
              </a:rPr>
              <a:t>it’s modern and </a:t>
            </a:r>
            <a:endParaRPr lang="en-US" altLang="en-US" sz="1600" dirty="0">
              <a:solidFill>
                <a:prstClr val="black"/>
              </a:solidFill>
            </a:endParaRPr>
          </a:p>
        </p:txBody>
      </p:sp>
      <p:sp>
        <p:nvSpPr>
          <p:cNvPr id="30" name="Rectangle 29"/>
          <p:cNvSpPr>
            <a:spLocks noChangeArrowheads="1"/>
          </p:cNvSpPr>
          <p:nvPr/>
        </p:nvSpPr>
        <p:spPr bwMode="auto">
          <a:xfrm>
            <a:off x="5337175" y="2549525"/>
            <a:ext cx="18194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dirty="0" err="1">
                <a:solidFill>
                  <a:srgbClr val="000000"/>
                </a:solidFill>
                <a:latin typeface="Verdana" panose="020B0604030504040204" pitchFamily="34" charset="0"/>
              </a:rPr>
              <a:t>colourful</a:t>
            </a:r>
            <a:r>
              <a:rPr lang="en-US" altLang="en-US" sz="1600" dirty="0">
                <a:solidFill>
                  <a:srgbClr val="000000"/>
                </a:solidFill>
                <a:latin typeface="Verdana" panose="020B0604030504040204" pitchFamily="34" charset="0"/>
              </a:rPr>
              <a:t>. </a:t>
            </a:r>
            <a:r>
              <a:rPr lang="en-US" altLang="en-US" sz="1600" b="1" dirty="0" smtClean="0">
                <a:solidFill>
                  <a:srgbClr val="000000"/>
                </a:solidFill>
                <a:latin typeface="Verdana" panose="020B0604030504040204" pitchFamily="34" charset="0"/>
              </a:rPr>
              <a:t>5</a:t>
            </a:r>
            <a:r>
              <a:rPr lang="en-US" altLang="en-US" sz="1600" dirty="0" smtClean="0">
                <a:solidFill>
                  <a:srgbClr val="000000"/>
                </a:solidFill>
                <a:latin typeface="Verdana" panose="020B0604030504040204" pitchFamily="34" charset="0"/>
              </a:rPr>
              <a:t> More </a:t>
            </a:r>
            <a:endParaRPr lang="en-US" altLang="en-US" sz="1600" dirty="0">
              <a:solidFill>
                <a:prstClr val="black"/>
              </a:solidFill>
            </a:endParaRPr>
          </a:p>
        </p:txBody>
      </p:sp>
      <p:sp>
        <p:nvSpPr>
          <p:cNvPr id="31" name="Rectangle 30"/>
          <p:cNvSpPr>
            <a:spLocks noChangeArrowheads="1"/>
          </p:cNvSpPr>
          <p:nvPr/>
        </p:nvSpPr>
        <p:spPr bwMode="auto">
          <a:xfrm>
            <a:off x="5337175" y="2824163"/>
            <a:ext cx="27074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a:solidFill>
                  <a:srgbClr val="000000"/>
                </a:solidFill>
                <a:latin typeface="Verdana" panose="020B0604030504040204" pitchFamily="34" charset="0"/>
              </a:rPr>
              <a:t>opportunities to do sport. </a:t>
            </a:r>
            <a:endParaRPr lang="en-US" altLang="en-US" sz="1600">
              <a:solidFill>
                <a:prstClr val="black"/>
              </a:solidFill>
            </a:endParaRPr>
          </a:p>
        </p:txBody>
      </p:sp>
      <p:sp>
        <p:nvSpPr>
          <p:cNvPr id="32" name="Rectangle 31"/>
          <p:cNvSpPr>
            <a:spLocks noChangeArrowheads="1"/>
          </p:cNvSpPr>
          <p:nvPr/>
        </p:nvSpPr>
        <p:spPr bwMode="auto">
          <a:xfrm>
            <a:off x="5337175" y="3097213"/>
            <a:ext cx="31250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smtClean="0">
                <a:solidFill>
                  <a:srgbClr val="000000"/>
                </a:solidFill>
                <a:latin typeface="Verdana" panose="020B0604030504040204" pitchFamily="34" charset="0"/>
              </a:rPr>
              <a:t>6</a:t>
            </a:r>
            <a:r>
              <a:rPr lang="en-US" altLang="en-US" sz="1600" dirty="0" smtClean="0">
                <a:solidFill>
                  <a:srgbClr val="000000"/>
                </a:solidFill>
                <a:latin typeface="Verdana" panose="020B0604030504040204" pitchFamily="34" charset="0"/>
              </a:rPr>
              <a:t> Classes </a:t>
            </a:r>
            <a:r>
              <a:rPr lang="en-US" altLang="en-US" sz="1600" dirty="0">
                <a:solidFill>
                  <a:srgbClr val="000000"/>
                </a:solidFill>
                <a:latin typeface="Verdana" panose="020B0604030504040204" pitchFamily="34" charset="0"/>
              </a:rPr>
              <a:t>aren’t as easy as in </a:t>
            </a:r>
            <a:endParaRPr lang="en-US" altLang="en-US" sz="1600" dirty="0">
              <a:solidFill>
                <a:prstClr val="black"/>
              </a:solidFill>
            </a:endParaRPr>
          </a:p>
        </p:txBody>
      </p:sp>
      <p:sp>
        <p:nvSpPr>
          <p:cNvPr id="33" name="Rectangle 32"/>
          <p:cNvSpPr>
            <a:spLocks noChangeArrowheads="1"/>
          </p:cNvSpPr>
          <p:nvPr/>
        </p:nvSpPr>
        <p:spPr bwMode="auto">
          <a:xfrm>
            <a:off x="5337175" y="3371850"/>
            <a:ext cx="160460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a:solidFill>
                  <a:srgbClr val="000000"/>
                </a:solidFill>
                <a:latin typeface="Verdana" panose="020B0604030504040204" pitchFamily="34" charset="0"/>
              </a:rPr>
              <a:t>primary school.</a:t>
            </a:r>
            <a:endParaRPr lang="en-US" altLang="en-US" sz="1600">
              <a:solidFill>
                <a:prstClr val="black"/>
              </a:solidFill>
            </a:endParaRPr>
          </a:p>
        </p:txBody>
      </p:sp>
      <p:sp>
        <p:nvSpPr>
          <p:cNvPr id="34" name="Rectangle 34"/>
          <p:cNvSpPr>
            <a:spLocks noChangeArrowheads="1"/>
          </p:cNvSpPr>
          <p:nvPr/>
        </p:nvSpPr>
        <p:spPr bwMode="auto">
          <a:xfrm>
            <a:off x="531813" y="3648075"/>
            <a:ext cx="6318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a:solidFill>
                  <a:srgbClr val="000000"/>
                </a:solidFill>
                <a:latin typeface="Verdana" panose="020B0604030504040204" pitchFamily="34" charset="0"/>
              </a:rPr>
              <a:t>Noa</a:t>
            </a:r>
            <a:endParaRPr lang="en-US" altLang="en-US">
              <a:solidFill>
                <a:prstClr val="black"/>
              </a:solidFill>
            </a:endParaRPr>
          </a:p>
        </p:txBody>
      </p:sp>
      <p:sp>
        <p:nvSpPr>
          <p:cNvPr id="35" name="Rectangle 34"/>
          <p:cNvSpPr>
            <a:spLocks noChangeArrowheads="1"/>
          </p:cNvSpPr>
          <p:nvPr/>
        </p:nvSpPr>
        <p:spPr bwMode="auto">
          <a:xfrm>
            <a:off x="1699306" y="3747409"/>
            <a:ext cx="33447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dirty="0" smtClean="0">
                <a:solidFill>
                  <a:srgbClr val="000000"/>
                </a:solidFill>
                <a:latin typeface="Verdana" panose="020B0604030504040204" pitchFamily="34" charset="0"/>
              </a:rPr>
              <a:t>1 </a:t>
            </a:r>
            <a:r>
              <a:rPr lang="en-US" altLang="en-US" dirty="0" smtClean="0">
                <a:solidFill>
                  <a:srgbClr val="000000"/>
                </a:solidFill>
                <a:latin typeface="Verdana" panose="020B0604030504040204" pitchFamily="34" charset="0"/>
              </a:rPr>
              <a:t>Very </a:t>
            </a:r>
            <a:r>
              <a:rPr lang="en-US" altLang="en-US" dirty="0">
                <a:solidFill>
                  <a:srgbClr val="000000"/>
                </a:solidFill>
                <a:latin typeface="Verdana" panose="020B0604030504040204" pitchFamily="34" charset="0"/>
              </a:rPr>
              <a:t>big because it was in </a:t>
            </a:r>
            <a:endParaRPr lang="en-US" altLang="en-US" dirty="0">
              <a:solidFill>
                <a:prstClr val="black"/>
              </a:solidFill>
            </a:endParaRPr>
          </a:p>
        </p:txBody>
      </p:sp>
      <p:sp>
        <p:nvSpPr>
          <p:cNvPr id="36" name="Rectangle 35"/>
          <p:cNvSpPr>
            <a:spLocks noChangeArrowheads="1"/>
          </p:cNvSpPr>
          <p:nvPr/>
        </p:nvSpPr>
        <p:spPr bwMode="auto">
          <a:xfrm>
            <a:off x="1699306" y="4018872"/>
            <a:ext cx="33261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solidFill>
                  <a:srgbClr val="000000"/>
                </a:solidFill>
                <a:latin typeface="Verdana" panose="020B0604030504040204" pitchFamily="34" charset="0"/>
              </a:rPr>
              <a:t>the city. </a:t>
            </a:r>
            <a:r>
              <a:rPr lang="en-US" altLang="en-US" b="1" dirty="0" smtClean="0">
                <a:solidFill>
                  <a:srgbClr val="000000"/>
                </a:solidFill>
                <a:latin typeface="Verdana" panose="020B0604030504040204" pitchFamily="34" charset="0"/>
              </a:rPr>
              <a:t>2 </a:t>
            </a:r>
            <a:r>
              <a:rPr lang="en-US" altLang="en-US" dirty="0" smtClean="0">
                <a:solidFill>
                  <a:srgbClr val="000000"/>
                </a:solidFill>
                <a:latin typeface="Verdana" panose="020B0604030504040204" pitchFamily="34" charset="0"/>
              </a:rPr>
              <a:t>No </a:t>
            </a:r>
            <a:r>
              <a:rPr lang="en-US" altLang="en-US" dirty="0">
                <a:solidFill>
                  <a:srgbClr val="000000"/>
                </a:solidFill>
                <a:latin typeface="Verdana" panose="020B0604030504040204" pitchFamily="34" charset="0"/>
              </a:rPr>
              <a:t>green spaces, </a:t>
            </a:r>
            <a:endParaRPr lang="en-US" altLang="en-US" dirty="0">
              <a:solidFill>
                <a:prstClr val="black"/>
              </a:solidFill>
            </a:endParaRPr>
          </a:p>
        </p:txBody>
      </p:sp>
      <p:sp>
        <p:nvSpPr>
          <p:cNvPr id="37" name="Rectangle 36"/>
          <p:cNvSpPr>
            <a:spLocks noChangeArrowheads="1"/>
          </p:cNvSpPr>
          <p:nvPr/>
        </p:nvSpPr>
        <p:spPr bwMode="auto">
          <a:xfrm>
            <a:off x="1699306" y="4293509"/>
            <a:ext cx="34865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dirty="0" smtClean="0">
                <a:solidFill>
                  <a:srgbClr val="000000"/>
                </a:solidFill>
                <a:latin typeface="Verdana" panose="020B0604030504040204" pitchFamily="34" charset="0"/>
              </a:rPr>
              <a:t>3 </a:t>
            </a:r>
            <a:r>
              <a:rPr lang="en-US" altLang="en-US" dirty="0" smtClean="0">
                <a:solidFill>
                  <a:srgbClr val="000000"/>
                </a:solidFill>
                <a:latin typeface="Verdana" panose="020B0604030504040204" pitchFamily="34" charset="0"/>
              </a:rPr>
              <a:t>but </a:t>
            </a:r>
            <a:r>
              <a:rPr lang="en-US" altLang="en-US" dirty="0">
                <a:solidFill>
                  <a:srgbClr val="000000"/>
                </a:solidFill>
                <a:latin typeface="Verdana" panose="020B0604030504040204" pitchFamily="34" charset="0"/>
              </a:rPr>
              <a:t>it had a swimming pool </a:t>
            </a:r>
            <a:endParaRPr lang="en-US" altLang="en-US" dirty="0">
              <a:solidFill>
                <a:prstClr val="black"/>
              </a:solidFill>
            </a:endParaRPr>
          </a:p>
        </p:txBody>
      </p:sp>
      <p:sp>
        <p:nvSpPr>
          <p:cNvPr id="38" name="Rectangle 37"/>
          <p:cNvSpPr>
            <a:spLocks noChangeArrowheads="1"/>
          </p:cNvSpPr>
          <p:nvPr/>
        </p:nvSpPr>
        <p:spPr bwMode="auto">
          <a:xfrm>
            <a:off x="1699306" y="4566559"/>
            <a:ext cx="35346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solidFill>
                  <a:srgbClr val="000000"/>
                </a:solidFill>
                <a:latin typeface="Verdana" panose="020B0604030504040204" pitchFamily="34" charset="0"/>
              </a:rPr>
              <a:t>and a sports </a:t>
            </a:r>
            <a:r>
              <a:rPr lang="en-US" altLang="en-US" dirty="0" err="1">
                <a:solidFill>
                  <a:srgbClr val="000000"/>
                </a:solidFill>
                <a:latin typeface="Verdana" panose="020B0604030504040204" pitchFamily="34" charset="0"/>
              </a:rPr>
              <a:t>centre</a:t>
            </a:r>
            <a:r>
              <a:rPr lang="en-US" altLang="en-US" dirty="0">
                <a:solidFill>
                  <a:srgbClr val="000000"/>
                </a:solidFill>
                <a:latin typeface="Verdana" panose="020B0604030504040204" pitchFamily="34" charset="0"/>
              </a:rPr>
              <a:t>. </a:t>
            </a:r>
            <a:r>
              <a:rPr lang="en-US" altLang="en-US" b="1" dirty="0" smtClean="0">
                <a:solidFill>
                  <a:srgbClr val="000000"/>
                </a:solidFill>
                <a:latin typeface="Verdana" panose="020B0604030504040204" pitchFamily="34" charset="0"/>
              </a:rPr>
              <a:t>4</a:t>
            </a:r>
            <a:r>
              <a:rPr lang="en-US" altLang="en-US" dirty="0" smtClean="0">
                <a:solidFill>
                  <a:srgbClr val="000000"/>
                </a:solidFill>
                <a:latin typeface="Verdana" panose="020B0604030504040204" pitchFamily="34" charset="0"/>
              </a:rPr>
              <a:t> Had </a:t>
            </a:r>
            <a:r>
              <a:rPr lang="en-US" altLang="en-US" dirty="0">
                <a:solidFill>
                  <a:srgbClr val="000000"/>
                </a:solidFill>
                <a:latin typeface="Verdana" panose="020B0604030504040204" pitchFamily="34" charset="0"/>
              </a:rPr>
              <a:t>all </a:t>
            </a:r>
            <a:endParaRPr lang="en-US" altLang="en-US" dirty="0">
              <a:solidFill>
                <a:prstClr val="black"/>
              </a:solidFill>
            </a:endParaRPr>
          </a:p>
        </p:txBody>
      </p:sp>
      <p:sp>
        <p:nvSpPr>
          <p:cNvPr id="39" name="Rectangle 38"/>
          <p:cNvSpPr>
            <a:spLocks noChangeArrowheads="1"/>
          </p:cNvSpPr>
          <p:nvPr/>
        </p:nvSpPr>
        <p:spPr bwMode="auto">
          <a:xfrm>
            <a:off x="1699306" y="4841197"/>
            <a:ext cx="247808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solidFill>
                  <a:srgbClr val="000000"/>
                </a:solidFill>
                <a:latin typeface="Verdana" panose="020B0604030504040204" pitchFamily="34" charset="0"/>
              </a:rPr>
              <a:t>his classes with one </a:t>
            </a:r>
            <a:endParaRPr lang="en-US" altLang="en-US">
              <a:solidFill>
                <a:prstClr val="black"/>
              </a:solidFill>
            </a:endParaRPr>
          </a:p>
        </p:txBody>
      </p:sp>
      <p:sp>
        <p:nvSpPr>
          <p:cNvPr id="40" name="Rectangle 39"/>
          <p:cNvSpPr>
            <a:spLocks noChangeArrowheads="1"/>
          </p:cNvSpPr>
          <p:nvPr/>
        </p:nvSpPr>
        <p:spPr bwMode="auto">
          <a:xfrm>
            <a:off x="1699306" y="5117422"/>
            <a:ext cx="32508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solidFill>
                  <a:srgbClr val="000000"/>
                </a:solidFill>
                <a:latin typeface="Verdana" panose="020B0604030504040204" pitchFamily="34" charset="0"/>
              </a:rPr>
              <a:t>teacher, </a:t>
            </a:r>
            <a:r>
              <a:rPr lang="en-US" altLang="en-US" b="1" dirty="0" smtClean="0">
                <a:solidFill>
                  <a:srgbClr val="000000"/>
                </a:solidFill>
                <a:latin typeface="Verdana" panose="020B0604030504040204" pitchFamily="34" charset="0"/>
              </a:rPr>
              <a:t>5</a:t>
            </a:r>
            <a:r>
              <a:rPr lang="en-US" altLang="en-US" dirty="0" smtClean="0">
                <a:solidFill>
                  <a:srgbClr val="000000"/>
                </a:solidFill>
                <a:latin typeface="Verdana" panose="020B0604030504040204" pitchFamily="34" charset="0"/>
              </a:rPr>
              <a:t> who </a:t>
            </a:r>
            <a:r>
              <a:rPr lang="en-US" altLang="en-US" dirty="0">
                <a:solidFill>
                  <a:srgbClr val="000000"/>
                </a:solidFill>
                <a:latin typeface="Verdana" panose="020B0604030504040204" pitchFamily="34" charset="0"/>
              </a:rPr>
              <a:t>wasn’t nice. </a:t>
            </a:r>
            <a:endParaRPr lang="en-US" altLang="en-US" dirty="0">
              <a:solidFill>
                <a:prstClr val="black"/>
              </a:solidFill>
            </a:endParaRPr>
          </a:p>
        </p:txBody>
      </p:sp>
      <p:sp>
        <p:nvSpPr>
          <p:cNvPr id="41" name="Rectangle 40"/>
          <p:cNvSpPr>
            <a:spLocks noChangeArrowheads="1"/>
          </p:cNvSpPr>
          <p:nvPr/>
        </p:nvSpPr>
        <p:spPr bwMode="auto">
          <a:xfrm>
            <a:off x="5337175" y="3648075"/>
            <a:ext cx="33983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smtClean="0">
                <a:solidFill>
                  <a:srgbClr val="000000"/>
                </a:solidFill>
                <a:latin typeface="Verdana" panose="020B0604030504040204" pitchFamily="34" charset="0"/>
              </a:rPr>
              <a:t>1</a:t>
            </a:r>
            <a:r>
              <a:rPr lang="en-US" altLang="en-US" sz="1600" dirty="0" smtClean="0">
                <a:solidFill>
                  <a:srgbClr val="000000"/>
                </a:solidFill>
                <a:latin typeface="Verdana" panose="020B0604030504040204" pitchFamily="34" charset="0"/>
              </a:rPr>
              <a:t> Completely </a:t>
            </a:r>
            <a:r>
              <a:rPr lang="en-US" altLang="en-US" sz="1600" dirty="0">
                <a:solidFill>
                  <a:srgbClr val="000000"/>
                </a:solidFill>
                <a:latin typeface="Verdana" panose="020B0604030504040204" pitchFamily="34" charset="0"/>
              </a:rPr>
              <a:t>different. </a:t>
            </a:r>
            <a:r>
              <a:rPr lang="en-US" altLang="en-US" sz="1600" b="1" dirty="0" smtClean="0">
                <a:solidFill>
                  <a:srgbClr val="000000"/>
                </a:solidFill>
                <a:latin typeface="Verdana" panose="020B0604030504040204" pitchFamily="34" charset="0"/>
              </a:rPr>
              <a:t>2</a:t>
            </a:r>
            <a:r>
              <a:rPr lang="en-US" altLang="en-US" sz="1600" dirty="0" smtClean="0">
                <a:solidFill>
                  <a:srgbClr val="000000"/>
                </a:solidFill>
                <a:latin typeface="Verdana" panose="020B0604030504040204" pitchFamily="34" charset="0"/>
              </a:rPr>
              <a:t> Has </a:t>
            </a:r>
            <a:r>
              <a:rPr lang="en-US" altLang="en-US" sz="1600" dirty="0">
                <a:solidFill>
                  <a:srgbClr val="000000"/>
                </a:solidFill>
                <a:latin typeface="Verdana" panose="020B0604030504040204" pitchFamily="34" charset="0"/>
              </a:rPr>
              <a:t>to </a:t>
            </a:r>
            <a:endParaRPr lang="en-US" altLang="en-US" sz="1600" dirty="0">
              <a:solidFill>
                <a:prstClr val="black"/>
              </a:solidFill>
            </a:endParaRPr>
          </a:p>
        </p:txBody>
      </p:sp>
      <p:sp>
        <p:nvSpPr>
          <p:cNvPr id="42" name="Rectangle 41"/>
          <p:cNvSpPr>
            <a:spLocks noChangeArrowheads="1"/>
          </p:cNvSpPr>
          <p:nvPr/>
        </p:nvSpPr>
        <p:spPr bwMode="auto">
          <a:xfrm>
            <a:off x="5337175" y="3919538"/>
            <a:ext cx="271670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a:solidFill>
                  <a:srgbClr val="000000"/>
                </a:solidFill>
                <a:latin typeface="Verdana" panose="020B0604030504040204" pitchFamily="34" charset="0"/>
              </a:rPr>
              <a:t>walk two hours on foot to </a:t>
            </a:r>
            <a:endParaRPr lang="en-US" altLang="en-US" sz="1600">
              <a:solidFill>
                <a:prstClr val="black"/>
              </a:solidFill>
            </a:endParaRPr>
          </a:p>
        </p:txBody>
      </p:sp>
      <p:sp>
        <p:nvSpPr>
          <p:cNvPr id="43" name="Rectangle 42"/>
          <p:cNvSpPr>
            <a:spLocks noChangeArrowheads="1"/>
          </p:cNvSpPr>
          <p:nvPr/>
        </p:nvSpPr>
        <p:spPr bwMode="auto">
          <a:xfrm>
            <a:off x="5337175" y="4194175"/>
            <a:ext cx="265656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dirty="0">
                <a:solidFill>
                  <a:srgbClr val="000000"/>
                </a:solidFill>
                <a:latin typeface="Verdana" panose="020B0604030504040204" pitchFamily="34" charset="0"/>
              </a:rPr>
              <a:t>get to school. </a:t>
            </a:r>
            <a:r>
              <a:rPr lang="en-US" altLang="en-US" sz="1600" b="1" dirty="0" smtClean="0">
                <a:solidFill>
                  <a:srgbClr val="000000"/>
                </a:solidFill>
                <a:latin typeface="Verdana" panose="020B0604030504040204" pitchFamily="34" charset="0"/>
              </a:rPr>
              <a:t>3</a:t>
            </a:r>
            <a:r>
              <a:rPr lang="en-US" altLang="en-US" sz="1600" dirty="0" smtClean="0">
                <a:solidFill>
                  <a:srgbClr val="000000"/>
                </a:solidFill>
                <a:latin typeface="Verdana" panose="020B0604030504040204" pitchFamily="34" charset="0"/>
              </a:rPr>
              <a:t> Teachers </a:t>
            </a:r>
            <a:endParaRPr lang="en-US" altLang="en-US" sz="1600" dirty="0">
              <a:solidFill>
                <a:prstClr val="black"/>
              </a:solidFill>
            </a:endParaRPr>
          </a:p>
        </p:txBody>
      </p:sp>
      <p:sp>
        <p:nvSpPr>
          <p:cNvPr id="44" name="Rectangle 43"/>
          <p:cNvSpPr>
            <a:spLocks noChangeArrowheads="1"/>
          </p:cNvSpPr>
          <p:nvPr/>
        </p:nvSpPr>
        <p:spPr bwMode="auto">
          <a:xfrm>
            <a:off x="5337175" y="4467225"/>
            <a:ext cx="25455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dirty="0">
                <a:solidFill>
                  <a:srgbClr val="000000"/>
                </a:solidFill>
                <a:latin typeface="Verdana" panose="020B0604030504040204" pitchFamily="34" charset="0"/>
              </a:rPr>
              <a:t>teach well </a:t>
            </a:r>
            <a:r>
              <a:rPr lang="en-US" altLang="en-US" sz="1600" b="1" dirty="0" smtClean="0">
                <a:solidFill>
                  <a:srgbClr val="000000"/>
                </a:solidFill>
                <a:latin typeface="Verdana" panose="020B0604030504040204" pitchFamily="34" charset="0"/>
              </a:rPr>
              <a:t>4 </a:t>
            </a:r>
            <a:r>
              <a:rPr lang="en-US" altLang="en-US" sz="1600" dirty="0" smtClean="0">
                <a:solidFill>
                  <a:srgbClr val="000000"/>
                </a:solidFill>
                <a:latin typeface="Verdana" panose="020B0604030504040204" pitchFamily="34" charset="0"/>
              </a:rPr>
              <a:t>as </a:t>
            </a:r>
            <a:r>
              <a:rPr lang="en-US" altLang="en-US" sz="1600" dirty="0">
                <a:solidFill>
                  <a:srgbClr val="000000"/>
                </a:solidFill>
                <a:latin typeface="Verdana" panose="020B0604030504040204" pitchFamily="34" charset="0"/>
              </a:rPr>
              <a:t>they are </a:t>
            </a:r>
            <a:endParaRPr lang="en-US" altLang="en-US" sz="1600" dirty="0">
              <a:solidFill>
                <a:prstClr val="black"/>
              </a:solidFill>
            </a:endParaRPr>
          </a:p>
        </p:txBody>
      </p:sp>
      <p:sp>
        <p:nvSpPr>
          <p:cNvPr id="45" name="Rectangle 44"/>
          <p:cNvSpPr>
            <a:spLocks noChangeArrowheads="1"/>
          </p:cNvSpPr>
          <p:nvPr/>
        </p:nvSpPr>
        <p:spPr bwMode="auto">
          <a:xfrm>
            <a:off x="5337175" y="4741863"/>
            <a:ext cx="20165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a:solidFill>
                  <a:srgbClr val="000000"/>
                </a:solidFill>
                <a:latin typeface="Verdana" panose="020B0604030504040204" pitchFamily="34" charset="0"/>
              </a:rPr>
              <a:t>intelligent and well </a:t>
            </a:r>
            <a:endParaRPr lang="en-US" altLang="en-US" sz="1600">
              <a:solidFill>
                <a:prstClr val="black"/>
              </a:solidFill>
            </a:endParaRPr>
          </a:p>
        </p:txBody>
      </p:sp>
      <p:sp>
        <p:nvSpPr>
          <p:cNvPr id="46" name="Rectangle 45"/>
          <p:cNvSpPr>
            <a:spLocks noChangeArrowheads="1"/>
          </p:cNvSpPr>
          <p:nvPr/>
        </p:nvSpPr>
        <p:spPr bwMode="auto">
          <a:xfrm>
            <a:off x="5337175" y="5018088"/>
            <a:ext cx="31098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dirty="0">
                <a:solidFill>
                  <a:srgbClr val="000000"/>
                </a:solidFill>
                <a:latin typeface="Verdana" panose="020B0604030504040204" pitchFamily="34" charset="0"/>
              </a:rPr>
              <a:t>prepared. </a:t>
            </a:r>
            <a:r>
              <a:rPr lang="en-US" altLang="en-US" sz="1600" b="1" dirty="0" smtClean="0">
                <a:solidFill>
                  <a:srgbClr val="000000"/>
                </a:solidFill>
                <a:latin typeface="Verdana" panose="020B0604030504040204" pitchFamily="34" charset="0"/>
              </a:rPr>
              <a:t>5 </a:t>
            </a:r>
            <a:r>
              <a:rPr lang="en-US" altLang="en-US" sz="1600" dirty="0" smtClean="0">
                <a:solidFill>
                  <a:srgbClr val="000000"/>
                </a:solidFill>
                <a:latin typeface="Verdana" panose="020B0604030504040204" pitchFamily="34" charset="0"/>
              </a:rPr>
              <a:t>Big </a:t>
            </a:r>
            <a:r>
              <a:rPr lang="en-US" altLang="en-US" sz="1600" dirty="0">
                <a:solidFill>
                  <a:srgbClr val="000000"/>
                </a:solidFill>
                <a:latin typeface="Verdana" panose="020B0604030504040204" pitchFamily="34" charset="0"/>
              </a:rPr>
              <a:t>hall for doing </a:t>
            </a:r>
            <a:endParaRPr lang="en-US" altLang="en-US" sz="1600" dirty="0">
              <a:solidFill>
                <a:prstClr val="black"/>
              </a:solidFill>
            </a:endParaRPr>
          </a:p>
        </p:txBody>
      </p:sp>
      <p:sp>
        <p:nvSpPr>
          <p:cNvPr id="47" name="Rectangle 46"/>
          <p:cNvSpPr>
            <a:spLocks noChangeArrowheads="1"/>
          </p:cNvSpPr>
          <p:nvPr/>
        </p:nvSpPr>
        <p:spPr bwMode="auto">
          <a:xfrm>
            <a:off x="5337175" y="5289550"/>
            <a:ext cx="61074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a:solidFill>
                  <a:srgbClr val="000000"/>
                </a:solidFill>
                <a:latin typeface="Verdana" panose="020B0604030504040204" pitchFamily="34" charset="0"/>
              </a:rPr>
              <a:t>plays.</a:t>
            </a:r>
            <a:endParaRPr lang="en-US" altLang="en-US" sz="1600">
              <a:solidFill>
                <a:prstClr val="black"/>
              </a:solidFill>
            </a:endParaRPr>
          </a:p>
        </p:txBody>
      </p:sp>
      <p:sp>
        <p:nvSpPr>
          <p:cNvPr id="48" name="Rectangle 47"/>
          <p:cNvSpPr>
            <a:spLocks noChangeArrowheads="1"/>
          </p:cNvSpPr>
          <p:nvPr/>
        </p:nvSpPr>
        <p:spPr bwMode="auto">
          <a:xfrm>
            <a:off x="5337175" y="5564188"/>
            <a:ext cx="27218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smtClean="0">
                <a:solidFill>
                  <a:srgbClr val="000000"/>
                </a:solidFill>
                <a:latin typeface="Verdana" panose="020B0604030504040204" pitchFamily="34" charset="0"/>
              </a:rPr>
              <a:t>6</a:t>
            </a:r>
            <a:r>
              <a:rPr lang="en-US" altLang="en-US" sz="1600" dirty="0" smtClean="0">
                <a:solidFill>
                  <a:srgbClr val="000000"/>
                </a:solidFill>
                <a:latin typeface="Verdana" panose="020B0604030504040204" pitchFamily="34" charset="0"/>
              </a:rPr>
              <a:t> Only </a:t>
            </a:r>
            <a:r>
              <a:rPr lang="en-US" altLang="en-US" sz="1600" dirty="0">
                <a:solidFill>
                  <a:srgbClr val="000000"/>
                </a:solidFill>
                <a:latin typeface="Verdana" panose="020B0604030504040204" pitchFamily="34" charset="0"/>
              </a:rPr>
              <a:t>bad thing is that it </a:t>
            </a:r>
            <a:endParaRPr lang="en-US" altLang="en-US" sz="1600" dirty="0">
              <a:solidFill>
                <a:prstClr val="black"/>
              </a:solidFill>
            </a:endParaRPr>
          </a:p>
        </p:txBody>
      </p:sp>
      <p:sp>
        <p:nvSpPr>
          <p:cNvPr id="49" name="Rectangle 48"/>
          <p:cNvSpPr>
            <a:spLocks noChangeArrowheads="1"/>
          </p:cNvSpPr>
          <p:nvPr/>
        </p:nvSpPr>
        <p:spPr bwMode="auto">
          <a:xfrm>
            <a:off x="5337175" y="5837238"/>
            <a:ext cx="22991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a:solidFill>
                  <a:srgbClr val="000000"/>
                </a:solidFill>
                <a:latin typeface="Verdana" panose="020B0604030504040204" pitchFamily="34" charset="0"/>
              </a:rPr>
              <a:t>doesn’t have a library.</a:t>
            </a:r>
            <a:endParaRPr lang="en-US" altLang="en-US" sz="1600">
              <a:solidFill>
                <a:prstClr val="black"/>
              </a:solidFill>
            </a:endParaRPr>
          </a:p>
        </p:txBody>
      </p:sp>
    </p:spTree>
    <p:extLst>
      <p:ext uri="{BB962C8B-B14F-4D97-AF65-F5344CB8AC3E}">
        <p14:creationId xmlns:p14="http://schemas.microsoft.com/office/powerpoint/2010/main" val="26260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5725" y="6543594"/>
            <a:ext cx="1561843" cy="236245"/>
          </a:xfrm>
          <a:prstGeom prst="rect">
            <a:avLst/>
          </a:prstGeom>
        </p:spPr>
      </p:pic>
      <p:sp>
        <p:nvSpPr>
          <p:cNvPr id="2" name="TextBox 1"/>
          <p:cNvSpPr txBox="1"/>
          <p:nvPr/>
        </p:nvSpPr>
        <p:spPr>
          <a:xfrm>
            <a:off x="261257" y="293914"/>
            <a:ext cx="4343400" cy="5943600"/>
          </a:xfrm>
          <a:prstGeom prst="rect">
            <a:avLst/>
          </a:prstGeom>
          <a:noFill/>
          <a:ln>
            <a:solidFill>
              <a:srgbClr val="C00000"/>
            </a:solidFill>
          </a:ln>
        </p:spPr>
        <p:txBody>
          <a:bodyPr wrap="square" rtlCol="0">
            <a:spAutoFit/>
          </a:bodyPr>
          <a:lstStyle/>
          <a:p>
            <a:endParaRPr lang="en-GB" dirty="0">
              <a:solidFill>
                <a:prstClr val="black"/>
              </a:solidFill>
            </a:endParaRPr>
          </a:p>
        </p:txBody>
      </p:sp>
      <p:sp>
        <p:nvSpPr>
          <p:cNvPr id="4" name="TextBox 3"/>
          <p:cNvSpPr txBox="1"/>
          <p:nvPr/>
        </p:nvSpPr>
        <p:spPr>
          <a:xfrm>
            <a:off x="4718955" y="293914"/>
            <a:ext cx="4343400" cy="5943600"/>
          </a:xfrm>
          <a:prstGeom prst="rect">
            <a:avLst/>
          </a:prstGeom>
          <a:noFill/>
          <a:ln>
            <a:solidFill>
              <a:srgbClr val="C00000"/>
            </a:solidFill>
          </a:ln>
        </p:spPr>
        <p:txBody>
          <a:bodyPr wrap="square" rtlCol="0">
            <a:spAutoFit/>
          </a:bodyPr>
          <a:lstStyle/>
          <a:p>
            <a:endParaRPr lang="en-GB" dirty="0">
              <a:solidFill>
                <a:prstClr val="black"/>
              </a:solidFill>
            </a:endParaRPr>
          </a:p>
        </p:txBody>
      </p:sp>
      <p:sp>
        <p:nvSpPr>
          <p:cNvPr id="3" name="TextBox 2"/>
          <p:cNvSpPr txBox="1"/>
          <p:nvPr/>
        </p:nvSpPr>
        <p:spPr>
          <a:xfrm>
            <a:off x="295146" y="408214"/>
            <a:ext cx="4309511" cy="369332"/>
          </a:xfrm>
          <a:prstGeom prst="rect">
            <a:avLst/>
          </a:prstGeom>
          <a:noFill/>
        </p:spPr>
        <p:txBody>
          <a:bodyPr wrap="square" rtlCol="0">
            <a:spAutoFit/>
          </a:bodyPr>
          <a:lstStyle/>
          <a:p>
            <a:r>
              <a:rPr lang="en-GB" dirty="0" smtClean="0">
                <a:solidFill>
                  <a:prstClr val="black"/>
                </a:solidFill>
                <a:latin typeface="Arial" panose="020B0604020202020204" pitchFamily="34" charset="0"/>
                <a:cs typeface="Arial" panose="020B0604020202020204" pitchFamily="34" charset="0"/>
              </a:rPr>
              <a:t>¿</a:t>
            </a:r>
            <a:r>
              <a:rPr lang="en-GB" dirty="0" err="1" smtClean="0">
                <a:solidFill>
                  <a:prstClr val="black"/>
                </a:solidFill>
                <a:latin typeface="Arial" panose="020B0604020202020204" pitchFamily="34" charset="0"/>
                <a:cs typeface="Arial" panose="020B0604020202020204" pitchFamily="34" charset="0"/>
              </a:rPr>
              <a:t>Cómo</a:t>
            </a:r>
            <a:r>
              <a:rPr lang="en-GB" dirty="0" smtClean="0">
                <a:solidFill>
                  <a:prstClr val="black"/>
                </a:solidFill>
                <a:latin typeface="Arial" panose="020B0604020202020204" pitchFamily="34" charset="0"/>
                <a:cs typeface="Arial" panose="020B0604020202020204" pitchFamily="34" charset="0"/>
              </a:rPr>
              <a:t> era </a:t>
            </a:r>
            <a:r>
              <a:rPr lang="en-GB" dirty="0" err="1" smtClean="0">
                <a:solidFill>
                  <a:prstClr val="black"/>
                </a:solidFill>
                <a:latin typeface="Arial" panose="020B0604020202020204" pitchFamily="34" charset="0"/>
                <a:cs typeface="Arial" panose="020B0604020202020204" pitchFamily="34" charset="0"/>
              </a:rPr>
              <a:t>tu</a:t>
            </a:r>
            <a:r>
              <a:rPr lang="en-GB" dirty="0" smtClean="0">
                <a:solidFill>
                  <a:prstClr val="black"/>
                </a:solidFill>
                <a:latin typeface="Arial" panose="020B0604020202020204" pitchFamily="34" charset="0"/>
                <a:cs typeface="Arial" panose="020B0604020202020204" pitchFamily="34" charset="0"/>
              </a:rPr>
              <a:t> </a:t>
            </a:r>
            <a:r>
              <a:rPr lang="en-GB" dirty="0" err="1" smtClean="0">
                <a:solidFill>
                  <a:prstClr val="black"/>
                </a:solidFill>
                <a:latin typeface="Arial" panose="020B0604020202020204" pitchFamily="34" charset="0"/>
                <a:cs typeface="Arial" panose="020B0604020202020204" pitchFamily="34" charset="0"/>
              </a:rPr>
              <a:t>escuela</a:t>
            </a:r>
            <a:r>
              <a:rPr lang="en-GB" dirty="0" smtClean="0">
                <a:solidFill>
                  <a:prstClr val="black"/>
                </a:solidFill>
                <a:latin typeface="Arial" panose="020B0604020202020204" pitchFamily="34" charset="0"/>
                <a:cs typeface="Arial" panose="020B0604020202020204" pitchFamily="34" charset="0"/>
              </a:rPr>
              <a:t> </a:t>
            </a:r>
            <a:r>
              <a:rPr lang="en-GB" dirty="0" err="1" smtClean="0">
                <a:solidFill>
                  <a:prstClr val="black"/>
                </a:solidFill>
                <a:latin typeface="Arial" panose="020B0604020202020204" pitchFamily="34" charset="0"/>
                <a:cs typeface="Arial" panose="020B0604020202020204" pitchFamily="34" charset="0"/>
              </a:rPr>
              <a:t>primaria</a:t>
            </a:r>
            <a:r>
              <a:rPr lang="en-GB" dirty="0" smtClean="0">
                <a:solidFill>
                  <a:prstClr val="black"/>
                </a:solidFill>
                <a:latin typeface="Arial" panose="020B0604020202020204" pitchFamily="34" charset="0"/>
                <a:cs typeface="Arial" panose="020B0604020202020204" pitchFamily="34" charset="0"/>
              </a:rPr>
              <a:t>, Camilo?</a:t>
            </a:r>
            <a:endParaRPr lang="en-GB"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295146" y="3744686"/>
            <a:ext cx="3918857" cy="369332"/>
          </a:xfrm>
          <a:prstGeom prst="rect">
            <a:avLst/>
          </a:prstGeom>
          <a:noFill/>
        </p:spPr>
        <p:txBody>
          <a:bodyPr wrap="square" rtlCol="0">
            <a:spAutoFit/>
          </a:bodyPr>
          <a:lstStyle/>
          <a:p>
            <a:r>
              <a:rPr lang="es-ES_tradnl" dirty="0">
                <a:solidFill>
                  <a:prstClr val="black"/>
                </a:solidFill>
                <a:latin typeface="Arial" panose="020B0604020202020204" pitchFamily="34" charset="0"/>
                <a:ea typeface="Times New Roman" panose="02020603050405020304" pitchFamily="18" charset="0"/>
              </a:rPr>
              <a:t>¿Y cómo es tu instituto</a:t>
            </a:r>
            <a:r>
              <a:rPr lang="es-ES_tradnl" dirty="0" smtClean="0">
                <a:solidFill>
                  <a:prstClr val="black"/>
                </a:solidFill>
                <a:latin typeface="Arial" panose="020B0604020202020204" pitchFamily="34" charset="0"/>
                <a:ea typeface="Times New Roman" panose="02020603050405020304" pitchFamily="18" charset="0"/>
              </a:rPr>
              <a:t>?</a:t>
            </a:r>
            <a:endParaRPr lang="en-GB" dirty="0">
              <a:solidFill>
                <a:prstClr val="black"/>
              </a:solidFill>
            </a:endParaRPr>
          </a:p>
        </p:txBody>
      </p:sp>
      <p:sp>
        <p:nvSpPr>
          <p:cNvPr id="7" name="Rectangle 6"/>
          <p:cNvSpPr/>
          <p:nvPr/>
        </p:nvSpPr>
        <p:spPr>
          <a:xfrm>
            <a:off x="4718955" y="408214"/>
            <a:ext cx="3980577" cy="369332"/>
          </a:xfrm>
          <a:prstGeom prst="rect">
            <a:avLst/>
          </a:prstGeom>
        </p:spPr>
        <p:txBody>
          <a:bodyPr wrap="none">
            <a:spAutoFit/>
          </a:bodyPr>
          <a:lstStyle/>
          <a:p>
            <a:r>
              <a:rPr lang="es-ES_tradnl" dirty="0" err="1">
                <a:solidFill>
                  <a:prstClr val="black"/>
                </a:solidFill>
                <a:latin typeface="Arial" panose="020B0604020202020204" pitchFamily="34" charset="0"/>
                <a:ea typeface="Times New Roman" panose="02020603050405020304" pitchFamily="18" charset="0"/>
              </a:rPr>
              <a:t>Noa</a:t>
            </a:r>
            <a:r>
              <a:rPr lang="es-ES_tradnl" dirty="0">
                <a:solidFill>
                  <a:prstClr val="black"/>
                </a:solidFill>
                <a:latin typeface="Arial" panose="020B0604020202020204" pitchFamily="34" charset="0"/>
                <a:ea typeface="Times New Roman" panose="02020603050405020304" pitchFamily="18" charset="0"/>
              </a:rPr>
              <a:t>, ¿cómo era tu escuela primaria?</a:t>
            </a:r>
            <a:endParaRPr lang="en-GB" dirty="0">
              <a:solidFill>
                <a:prstClr val="black"/>
              </a:solidFill>
            </a:endParaRPr>
          </a:p>
        </p:txBody>
      </p:sp>
      <p:sp>
        <p:nvSpPr>
          <p:cNvPr id="8" name="Rectangle 7"/>
          <p:cNvSpPr/>
          <p:nvPr/>
        </p:nvSpPr>
        <p:spPr>
          <a:xfrm>
            <a:off x="4718955" y="3744686"/>
            <a:ext cx="3309560" cy="369332"/>
          </a:xfrm>
          <a:prstGeom prst="rect">
            <a:avLst/>
          </a:prstGeom>
        </p:spPr>
        <p:txBody>
          <a:bodyPr wrap="none">
            <a:spAutoFit/>
          </a:bodyPr>
          <a:lstStyle/>
          <a:p>
            <a:r>
              <a:rPr lang="es-ES_tradnl" dirty="0">
                <a:solidFill>
                  <a:prstClr val="black"/>
                </a:solidFill>
                <a:latin typeface="Arial" panose="020B0604020202020204" pitchFamily="34" charset="0"/>
                <a:ea typeface="Times New Roman" panose="02020603050405020304" pitchFamily="18" charset="0"/>
              </a:rPr>
              <a:t>¿Y cómo es tu instituto ahora?</a:t>
            </a:r>
            <a:endParaRPr lang="en-GB" dirty="0">
              <a:solidFill>
                <a:prstClr val="black"/>
              </a:solidFill>
            </a:endParaRPr>
          </a:p>
        </p:txBody>
      </p:sp>
    </p:spTree>
    <p:extLst>
      <p:ext uri="{BB962C8B-B14F-4D97-AF65-F5344CB8AC3E}">
        <p14:creationId xmlns:p14="http://schemas.microsoft.com/office/powerpoint/2010/main" val="7631062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5333" y="400288"/>
            <a:ext cx="8758410" cy="1109497"/>
          </a:xfrm>
          <a:prstGeom prst="rect">
            <a:avLst/>
          </a:prstGeom>
        </p:spPr>
      </p:pic>
      <p:sp>
        <p:nvSpPr>
          <p:cNvPr id="3" name="Rectangle 2"/>
          <p:cNvSpPr/>
          <p:nvPr/>
        </p:nvSpPr>
        <p:spPr>
          <a:xfrm>
            <a:off x="180709" y="1509785"/>
            <a:ext cx="4383829" cy="523220"/>
          </a:xfrm>
          <a:prstGeom prst="rect">
            <a:avLst/>
          </a:prstGeom>
        </p:spPr>
        <p:txBody>
          <a:bodyPr wrap="none">
            <a:spAutoFit/>
          </a:bodyPr>
          <a:lstStyle/>
          <a:p>
            <a:r>
              <a:rPr lang="en-GB" sz="2800" dirty="0">
                <a:solidFill>
                  <a:prstClr val="black"/>
                </a:solidFill>
                <a:hlinkClick r:id="rId3"/>
              </a:rPr>
              <a:t>https://</a:t>
            </a:r>
            <a:r>
              <a:rPr lang="en-GB" sz="2800" dirty="0" smtClean="0">
                <a:solidFill>
                  <a:prstClr val="black"/>
                </a:solidFill>
                <a:hlinkClick r:id="rId3"/>
              </a:rPr>
              <a:t>www.audio-lingua.eu</a:t>
            </a:r>
            <a:r>
              <a:rPr lang="en-GB" sz="2800" dirty="0" smtClean="0">
                <a:solidFill>
                  <a:prstClr val="black"/>
                </a:solidFill>
              </a:rPr>
              <a:t> </a:t>
            </a:r>
            <a:endParaRPr lang="en-GB" sz="2800" dirty="0">
              <a:solidFill>
                <a:prstClr val="black"/>
              </a:solidFill>
            </a:endParaRPr>
          </a:p>
        </p:txBody>
      </p:sp>
      <p:sp>
        <p:nvSpPr>
          <p:cNvPr id="4" name="Rectangle 3"/>
          <p:cNvSpPr/>
          <p:nvPr/>
        </p:nvSpPr>
        <p:spPr>
          <a:xfrm>
            <a:off x="2015623" y="2973225"/>
            <a:ext cx="3669830" cy="707886"/>
          </a:xfrm>
          <a:prstGeom prst="rect">
            <a:avLst/>
          </a:prstGeom>
        </p:spPr>
        <p:txBody>
          <a:bodyPr wrap="square">
            <a:spAutoFit/>
          </a:bodyPr>
          <a:lstStyle/>
          <a:p>
            <a:r>
              <a:rPr lang="en-GB" sz="2000" dirty="0">
                <a:solidFill>
                  <a:prstClr val="black"/>
                </a:solidFill>
                <a:hlinkClick r:id="rId4"/>
              </a:rPr>
              <a:t>http://</a:t>
            </a:r>
            <a:r>
              <a:rPr lang="en-GB" sz="2000" dirty="0" smtClean="0">
                <a:solidFill>
                  <a:prstClr val="black"/>
                </a:solidFill>
                <a:hlinkClick r:id="rId4"/>
              </a:rPr>
              <a:t>www.phschool.com/atschool/realidades/program_page.html</a:t>
            </a:r>
            <a:r>
              <a:rPr lang="en-GB" sz="2000" dirty="0" smtClean="0">
                <a:solidFill>
                  <a:prstClr val="black"/>
                </a:solidFill>
              </a:rPr>
              <a:t> </a:t>
            </a:r>
            <a:endParaRPr lang="en-GB" sz="2000" dirty="0">
              <a:solidFill>
                <a:prstClr val="black"/>
              </a:solidFill>
            </a:endParaRPr>
          </a:p>
        </p:txBody>
      </p:sp>
      <p:pic>
        <p:nvPicPr>
          <p:cNvPr id="5" name="Picture 4"/>
          <p:cNvPicPr>
            <a:picLocks noChangeAspect="1"/>
          </p:cNvPicPr>
          <p:nvPr/>
        </p:nvPicPr>
        <p:blipFill>
          <a:blip r:embed="rId5"/>
          <a:stretch>
            <a:fillRect/>
          </a:stretch>
        </p:blipFill>
        <p:spPr>
          <a:xfrm>
            <a:off x="180709" y="2429208"/>
            <a:ext cx="1776206" cy="1982533"/>
          </a:xfrm>
          <a:prstGeom prst="rect">
            <a:avLst/>
          </a:prstGeom>
        </p:spPr>
      </p:pic>
      <p:pic>
        <p:nvPicPr>
          <p:cNvPr id="6" name="Picture 5"/>
          <p:cNvPicPr>
            <a:picLocks noChangeAspect="1"/>
          </p:cNvPicPr>
          <p:nvPr/>
        </p:nvPicPr>
        <p:blipFill>
          <a:blip r:embed="rId6"/>
          <a:stretch>
            <a:fillRect/>
          </a:stretch>
        </p:blipFill>
        <p:spPr>
          <a:xfrm>
            <a:off x="180709" y="5285286"/>
            <a:ext cx="3152775" cy="1104900"/>
          </a:xfrm>
          <a:prstGeom prst="rect">
            <a:avLst/>
          </a:prstGeom>
        </p:spPr>
      </p:pic>
      <p:pic>
        <p:nvPicPr>
          <p:cNvPr id="7" name="Picture 6"/>
          <p:cNvPicPr>
            <a:picLocks noChangeAspect="1"/>
          </p:cNvPicPr>
          <p:nvPr/>
        </p:nvPicPr>
        <p:blipFill>
          <a:blip r:embed="rId7"/>
          <a:stretch>
            <a:fillRect/>
          </a:stretch>
        </p:blipFill>
        <p:spPr>
          <a:xfrm>
            <a:off x="5211128" y="5351961"/>
            <a:ext cx="3476625" cy="1038225"/>
          </a:xfrm>
          <a:prstGeom prst="rect">
            <a:avLst/>
          </a:prstGeom>
        </p:spPr>
      </p:pic>
      <p:sp>
        <p:nvSpPr>
          <p:cNvPr id="8" name="Rectangle 7"/>
          <p:cNvSpPr/>
          <p:nvPr/>
        </p:nvSpPr>
        <p:spPr>
          <a:xfrm>
            <a:off x="4859429" y="4823621"/>
            <a:ext cx="4284571" cy="461665"/>
          </a:xfrm>
          <a:prstGeom prst="rect">
            <a:avLst/>
          </a:prstGeom>
        </p:spPr>
        <p:txBody>
          <a:bodyPr wrap="none">
            <a:spAutoFit/>
          </a:bodyPr>
          <a:lstStyle/>
          <a:p>
            <a:r>
              <a:rPr lang="en-GB" sz="2400" dirty="0">
                <a:solidFill>
                  <a:prstClr val="black"/>
                </a:solidFill>
                <a:hlinkClick r:id="rId8"/>
              </a:rPr>
              <a:t>http://www.spanishlistening.org</a:t>
            </a:r>
            <a:r>
              <a:rPr lang="en-GB" sz="2400" dirty="0" smtClean="0">
                <a:solidFill>
                  <a:prstClr val="black"/>
                </a:solidFill>
                <a:hlinkClick r:id="rId8"/>
              </a:rPr>
              <a:t>/</a:t>
            </a:r>
            <a:r>
              <a:rPr lang="en-GB" sz="2400" dirty="0" smtClean="0">
                <a:solidFill>
                  <a:prstClr val="black"/>
                </a:solidFill>
              </a:rPr>
              <a:t> </a:t>
            </a:r>
            <a:endParaRPr lang="en-GB" sz="2400" dirty="0">
              <a:solidFill>
                <a:prstClr val="black"/>
              </a:solidFill>
            </a:endParaRPr>
          </a:p>
        </p:txBody>
      </p:sp>
      <p:sp>
        <p:nvSpPr>
          <p:cNvPr id="9" name="Rectangle 8"/>
          <p:cNvSpPr/>
          <p:nvPr/>
        </p:nvSpPr>
        <p:spPr>
          <a:xfrm>
            <a:off x="82537" y="4762066"/>
            <a:ext cx="4436343" cy="400110"/>
          </a:xfrm>
          <a:prstGeom prst="rect">
            <a:avLst/>
          </a:prstGeom>
        </p:spPr>
        <p:txBody>
          <a:bodyPr wrap="none">
            <a:spAutoFit/>
          </a:bodyPr>
          <a:lstStyle/>
          <a:p>
            <a:r>
              <a:rPr lang="en-GB" sz="2000" dirty="0">
                <a:solidFill>
                  <a:prstClr val="black"/>
                </a:solidFill>
                <a:hlinkClick r:id="rId9"/>
              </a:rPr>
              <a:t>http://</a:t>
            </a:r>
            <a:r>
              <a:rPr lang="en-GB" sz="2000" dirty="0" smtClean="0">
                <a:solidFill>
                  <a:prstClr val="black"/>
                </a:solidFill>
                <a:hlinkClick r:id="rId9"/>
              </a:rPr>
              <a:t>es.maryglasgowplus.com/teachers</a:t>
            </a:r>
            <a:r>
              <a:rPr lang="en-GB" sz="2000" dirty="0" smtClean="0">
                <a:solidFill>
                  <a:prstClr val="black"/>
                </a:solidFill>
              </a:rPr>
              <a:t> </a:t>
            </a:r>
            <a:endParaRPr lang="en-GB" sz="2000" dirty="0">
              <a:solidFill>
                <a:prstClr val="black"/>
              </a:solidFill>
            </a:endParaRPr>
          </a:p>
        </p:txBody>
      </p:sp>
      <p:pic>
        <p:nvPicPr>
          <p:cNvPr id="10" name="Picture 9"/>
          <p:cNvPicPr>
            <a:picLocks noChangeAspect="1"/>
          </p:cNvPicPr>
          <p:nvPr/>
        </p:nvPicPr>
        <p:blipFill>
          <a:blip r:embed="rId10"/>
          <a:stretch>
            <a:fillRect/>
          </a:stretch>
        </p:blipFill>
        <p:spPr>
          <a:xfrm>
            <a:off x="6643254" y="2347366"/>
            <a:ext cx="1905000" cy="1905000"/>
          </a:xfrm>
          <a:prstGeom prst="rect">
            <a:avLst/>
          </a:prstGeom>
        </p:spPr>
      </p:pic>
    </p:spTree>
    <p:extLst>
      <p:ext uri="{BB962C8B-B14F-4D97-AF65-F5344CB8AC3E}">
        <p14:creationId xmlns:p14="http://schemas.microsoft.com/office/powerpoint/2010/main" val="13230570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2483" y="889781"/>
            <a:ext cx="1500059" cy="1485495"/>
          </a:xfrm>
          <a:prstGeom prst="rect">
            <a:avLst/>
          </a:prstGeom>
        </p:spPr>
      </p:pic>
      <p:sp>
        <p:nvSpPr>
          <p:cNvPr id="5" name="Rectangle 4"/>
          <p:cNvSpPr/>
          <p:nvPr/>
        </p:nvSpPr>
        <p:spPr>
          <a:xfrm>
            <a:off x="328136" y="211466"/>
            <a:ext cx="1969154" cy="646331"/>
          </a:xfrm>
          <a:prstGeom prst="rect">
            <a:avLst/>
          </a:prstGeom>
        </p:spPr>
        <p:txBody>
          <a:bodyPr wrap="square">
            <a:spAutoFit/>
          </a:bodyPr>
          <a:lstStyle/>
          <a:p>
            <a:r>
              <a:rPr lang="en-GB" dirty="0">
                <a:solidFill>
                  <a:prstClr val="black"/>
                </a:solidFill>
                <a:hlinkClick r:id="rId4"/>
              </a:rPr>
              <a:t>http://www.veintemundos.com/en</a:t>
            </a:r>
            <a:r>
              <a:rPr lang="en-GB" dirty="0" smtClean="0">
                <a:solidFill>
                  <a:prstClr val="black"/>
                </a:solidFill>
                <a:hlinkClick r:id="rId4"/>
              </a:rPr>
              <a:t>/</a:t>
            </a:r>
            <a:r>
              <a:rPr lang="en-GB" dirty="0" smtClean="0">
                <a:solidFill>
                  <a:prstClr val="black"/>
                </a:solidFill>
              </a:rPr>
              <a:t> </a:t>
            </a:r>
            <a:endParaRPr lang="en-GB" dirty="0">
              <a:solidFill>
                <a:prstClr val="black"/>
              </a:solidFill>
            </a:endParaRPr>
          </a:p>
        </p:txBody>
      </p:sp>
      <p:pic>
        <p:nvPicPr>
          <p:cNvPr id="6" name="Picture 5"/>
          <p:cNvPicPr>
            <a:picLocks noChangeAspect="1"/>
          </p:cNvPicPr>
          <p:nvPr/>
        </p:nvPicPr>
        <p:blipFill>
          <a:blip r:embed="rId5"/>
          <a:stretch>
            <a:fillRect/>
          </a:stretch>
        </p:blipFill>
        <p:spPr>
          <a:xfrm>
            <a:off x="5500949" y="1012891"/>
            <a:ext cx="3266821" cy="1104900"/>
          </a:xfrm>
          <a:prstGeom prst="rect">
            <a:avLst/>
          </a:prstGeom>
        </p:spPr>
      </p:pic>
      <p:sp>
        <p:nvSpPr>
          <p:cNvPr id="7" name="Rectangle 6"/>
          <p:cNvSpPr/>
          <p:nvPr/>
        </p:nvSpPr>
        <p:spPr>
          <a:xfrm>
            <a:off x="5434489" y="211466"/>
            <a:ext cx="3420896" cy="707886"/>
          </a:xfrm>
          <a:prstGeom prst="rect">
            <a:avLst/>
          </a:prstGeom>
        </p:spPr>
        <p:txBody>
          <a:bodyPr wrap="square">
            <a:spAutoFit/>
          </a:bodyPr>
          <a:lstStyle/>
          <a:p>
            <a:r>
              <a:rPr lang="en-GB" sz="2000" dirty="0">
                <a:solidFill>
                  <a:prstClr val="black"/>
                </a:solidFill>
                <a:hlinkClick r:id="rId6"/>
              </a:rPr>
              <a:t>http://</a:t>
            </a:r>
            <a:r>
              <a:rPr lang="en-GB" sz="2000" dirty="0" smtClean="0">
                <a:solidFill>
                  <a:prstClr val="black"/>
                </a:solidFill>
                <a:hlinkClick r:id="rId6"/>
              </a:rPr>
              <a:t>es.maryglasgowplus.com/teachers</a:t>
            </a:r>
            <a:r>
              <a:rPr lang="en-GB" sz="2000" dirty="0" smtClean="0">
                <a:solidFill>
                  <a:prstClr val="black"/>
                </a:solidFill>
              </a:rPr>
              <a:t> </a:t>
            </a:r>
            <a:endParaRPr lang="en-GB" sz="2000" dirty="0">
              <a:solidFill>
                <a:prstClr val="black"/>
              </a:solidFill>
            </a:endParaRPr>
          </a:p>
        </p:txBody>
      </p:sp>
      <p:pic>
        <p:nvPicPr>
          <p:cNvPr id="9" name="Picture 8"/>
          <p:cNvPicPr>
            <a:picLocks noChangeAspect="1"/>
          </p:cNvPicPr>
          <p:nvPr/>
        </p:nvPicPr>
        <p:blipFill>
          <a:blip r:embed="rId7"/>
          <a:stretch>
            <a:fillRect/>
          </a:stretch>
        </p:blipFill>
        <p:spPr>
          <a:xfrm>
            <a:off x="2314067" y="1051503"/>
            <a:ext cx="2905125" cy="1162050"/>
          </a:xfrm>
          <a:prstGeom prst="rect">
            <a:avLst/>
          </a:prstGeom>
        </p:spPr>
      </p:pic>
      <p:sp>
        <p:nvSpPr>
          <p:cNvPr id="10" name="Rectangle 9"/>
          <p:cNvSpPr/>
          <p:nvPr/>
        </p:nvSpPr>
        <p:spPr>
          <a:xfrm>
            <a:off x="2314067" y="637016"/>
            <a:ext cx="2935831" cy="369332"/>
          </a:xfrm>
          <a:prstGeom prst="rect">
            <a:avLst/>
          </a:prstGeom>
        </p:spPr>
        <p:txBody>
          <a:bodyPr wrap="square">
            <a:spAutoFit/>
          </a:bodyPr>
          <a:lstStyle/>
          <a:p>
            <a:pPr algn="ctr"/>
            <a:r>
              <a:rPr lang="en-GB" dirty="0" smtClean="0">
                <a:solidFill>
                  <a:prstClr val="black"/>
                </a:solidFill>
                <a:hlinkClick r:id="rId8"/>
              </a:rPr>
              <a:t>http://www.google.es</a:t>
            </a:r>
            <a:r>
              <a:rPr lang="en-GB" dirty="0" smtClean="0">
                <a:solidFill>
                  <a:prstClr val="black"/>
                </a:solidFill>
              </a:rPr>
              <a:t> </a:t>
            </a:r>
            <a:endParaRPr lang="en-GB" dirty="0">
              <a:solidFill>
                <a:prstClr val="black"/>
              </a:solidFill>
            </a:endParaRPr>
          </a:p>
        </p:txBody>
      </p:sp>
      <p:sp>
        <p:nvSpPr>
          <p:cNvPr id="11" name="Rectangle 10"/>
          <p:cNvSpPr/>
          <p:nvPr/>
        </p:nvSpPr>
        <p:spPr>
          <a:xfrm>
            <a:off x="5563180" y="4863666"/>
            <a:ext cx="3364960" cy="369332"/>
          </a:xfrm>
          <a:prstGeom prst="rect">
            <a:avLst/>
          </a:prstGeom>
        </p:spPr>
        <p:txBody>
          <a:bodyPr wrap="none">
            <a:spAutoFit/>
          </a:bodyPr>
          <a:lstStyle/>
          <a:p>
            <a:r>
              <a:rPr lang="en-GB" dirty="0">
                <a:solidFill>
                  <a:prstClr val="black"/>
                </a:solidFill>
                <a:hlinkClick r:id="rId9"/>
              </a:rPr>
              <a:t>http://www.practicaespanol.com</a:t>
            </a:r>
            <a:r>
              <a:rPr lang="en-GB" dirty="0" smtClean="0">
                <a:solidFill>
                  <a:prstClr val="black"/>
                </a:solidFill>
                <a:hlinkClick r:id="rId9"/>
              </a:rPr>
              <a:t>/</a:t>
            </a:r>
            <a:r>
              <a:rPr lang="en-GB" dirty="0" smtClean="0">
                <a:solidFill>
                  <a:prstClr val="black"/>
                </a:solidFill>
              </a:rPr>
              <a:t> </a:t>
            </a:r>
            <a:endParaRPr lang="en-GB" dirty="0">
              <a:solidFill>
                <a:prstClr val="black"/>
              </a:solidFill>
            </a:endParaRPr>
          </a:p>
        </p:txBody>
      </p:sp>
      <p:pic>
        <p:nvPicPr>
          <p:cNvPr id="12" name="Picture 11"/>
          <p:cNvPicPr>
            <a:picLocks noChangeAspect="1"/>
          </p:cNvPicPr>
          <p:nvPr/>
        </p:nvPicPr>
        <p:blipFill>
          <a:blip r:embed="rId10"/>
          <a:stretch>
            <a:fillRect/>
          </a:stretch>
        </p:blipFill>
        <p:spPr>
          <a:xfrm>
            <a:off x="5635935" y="5581881"/>
            <a:ext cx="3219450" cy="923925"/>
          </a:xfrm>
          <a:prstGeom prst="rect">
            <a:avLst/>
          </a:prstGeom>
        </p:spPr>
      </p:pic>
      <p:sp>
        <p:nvSpPr>
          <p:cNvPr id="13" name="Rectangle 12"/>
          <p:cNvSpPr/>
          <p:nvPr/>
        </p:nvSpPr>
        <p:spPr>
          <a:xfrm>
            <a:off x="188470" y="4559019"/>
            <a:ext cx="4572000" cy="646331"/>
          </a:xfrm>
          <a:prstGeom prst="rect">
            <a:avLst/>
          </a:prstGeom>
        </p:spPr>
        <p:txBody>
          <a:bodyPr>
            <a:spAutoFit/>
          </a:bodyPr>
          <a:lstStyle/>
          <a:p>
            <a:r>
              <a:rPr lang="en-GB" dirty="0">
                <a:solidFill>
                  <a:prstClr val="black"/>
                </a:solidFill>
                <a:hlinkClick r:id="rId11"/>
              </a:rPr>
              <a:t>http://noticiasmuycuriosasverparacreer.blogspot.co.uk</a:t>
            </a:r>
            <a:r>
              <a:rPr lang="en-GB" dirty="0" smtClean="0">
                <a:solidFill>
                  <a:prstClr val="black"/>
                </a:solidFill>
                <a:hlinkClick r:id="rId11"/>
              </a:rPr>
              <a:t>/</a:t>
            </a:r>
            <a:r>
              <a:rPr lang="en-GB" dirty="0" smtClean="0">
                <a:solidFill>
                  <a:prstClr val="black"/>
                </a:solidFill>
              </a:rPr>
              <a:t> </a:t>
            </a:r>
            <a:endParaRPr lang="en-GB" dirty="0">
              <a:solidFill>
                <a:prstClr val="black"/>
              </a:solidFill>
            </a:endParaRPr>
          </a:p>
        </p:txBody>
      </p:sp>
      <p:pic>
        <p:nvPicPr>
          <p:cNvPr id="14" name="Picture 13"/>
          <p:cNvPicPr>
            <a:picLocks noChangeAspect="1"/>
          </p:cNvPicPr>
          <p:nvPr/>
        </p:nvPicPr>
        <p:blipFill>
          <a:blip r:embed="rId12"/>
          <a:stretch>
            <a:fillRect/>
          </a:stretch>
        </p:blipFill>
        <p:spPr>
          <a:xfrm>
            <a:off x="1074057" y="5121151"/>
            <a:ext cx="3933372" cy="1398191"/>
          </a:xfrm>
          <a:prstGeom prst="rect">
            <a:avLst/>
          </a:prstGeom>
        </p:spPr>
      </p:pic>
      <p:sp>
        <p:nvSpPr>
          <p:cNvPr id="15" name="Rectangle 14"/>
          <p:cNvSpPr/>
          <p:nvPr/>
        </p:nvSpPr>
        <p:spPr>
          <a:xfrm>
            <a:off x="1879600" y="3631622"/>
            <a:ext cx="4572000" cy="646331"/>
          </a:xfrm>
          <a:prstGeom prst="rect">
            <a:avLst/>
          </a:prstGeom>
        </p:spPr>
        <p:txBody>
          <a:bodyPr>
            <a:spAutoFit/>
          </a:bodyPr>
          <a:lstStyle/>
          <a:p>
            <a:r>
              <a:rPr lang="en-GB" dirty="0">
                <a:solidFill>
                  <a:prstClr val="black"/>
                </a:solidFill>
                <a:hlinkClick r:id="rId13"/>
              </a:rPr>
              <a:t>https://hablacultura.com/cultura-textos-aprender-espanol</a:t>
            </a:r>
            <a:r>
              <a:rPr lang="en-GB" dirty="0" smtClean="0">
                <a:solidFill>
                  <a:prstClr val="black"/>
                </a:solidFill>
                <a:hlinkClick r:id="rId13"/>
              </a:rPr>
              <a:t>/</a:t>
            </a:r>
            <a:r>
              <a:rPr lang="en-GB" dirty="0" smtClean="0">
                <a:solidFill>
                  <a:prstClr val="black"/>
                </a:solidFill>
              </a:rPr>
              <a:t> </a:t>
            </a:r>
            <a:endParaRPr lang="en-GB" dirty="0">
              <a:solidFill>
                <a:prstClr val="black"/>
              </a:solidFill>
            </a:endParaRPr>
          </a:p>
        </p:txBody>
      </p:sp>
      <p:pic>
        <p:nvPicPr>
          <p:cNvPr id="16" name="Picture 15"/>
          <p:cNvPicPr>
            <a:picLocks noChangeAspect="1"/>
          </p:cNvPicPr>
          <p:nvPr/>
        </p:nvPicPr>
        <p:blipFill>
          <a:blip r:embed="rId14"/>
          <a:stretch>
            <a:fillRect/>
          </a:stretch>
        </p:blipFill>
        <p:spPr>
          <a:xfrm>
            <a:off x="5943491" y="3776119"/>
            <a:ext cx="2752725" cy="676275"/>
          </a:xfrm>
          <a:prstGeom prst="rect">
            <a:avLst/>
          </a:prstGeom>
        </p:spPr>
      </p:pic>
      <p:sp>
        <p:nvSpPr>
          <p:cNvPr id="17" name="TextBox 16"/>
          <p:cNvSpPr txBox="1"/>
          <p:nvPr/>
        </p:nvSpPr>
        <p:spPr>
          <a:xfrm>
            <a:off x="4429050" y="2673077"/>
            <a:ext cx="4267166" cy="523220"/>
          </a:xfrm>
          <a:prstGeom prst="rect">
            <a:avLst/>
          </a:prstGeom>
          <a:noFill/>
        </p:spPr>
        <p:txBody>
          <a:bodyPr wrap="square" rtlCol="0">
            <a:spAutoFit/>
          </a:bodyPr>
          <a:lstStyle/>
          <a:p>
            <a:pPr>
              <a:spcBef>
                <a:spcPct val="0"/>
              </a:spcBef>
              <a:defRPr/>
            </a:pPr>
            <a:r>
              <a:rPr lang="en-GB" sz="2800" dirty="0">
                <a:solidFill>
                  <a:prstClr val="black"/>
                </a:solidFill>
                <a:hlinkClick r:id="rId15"/>
              </a:rPr>
              <a:t>http://</a:t>
            </a:r>
            <a:r>
              <a:rPr lang="en-GB" sz="2800" dirty="0" smtClean="0">
                <a:solidFill>
                  <a:prstClr val="black"/>
                </a:solidFill>
                <a:hlinkClick r:id="rId15"/>
              </a:rPr>
              <a:t>zachary-jones.com</a:t>
            </a:r>
            <a:r>
              <a:rPr lang="en-GB" sz="2800" dirty="0" smtClean="0">
                <a:solidFill>
                  <a:prstClr val="black"/>
                </a:solidFill>
              </a:rPr>
              <a:t> </a:t>
            </a:r>
            <a:endParaRPr lang="en-GB" sz="2800" dirty="0">
              <a:solidFill>
                <a:prstClr val="black"/>
              </a:solidFill>
            </a:endParaRPr>
          </a:p>
        </p:txBody>
      </p:sp>
      <p:pic>
        <p:nvPicPr>
          <p:cNvPr id="18" name="Picture 17"/>
          <p:cNvPicPr>
            <a:picLocks noChangeAspect="1"/>
          </p:cNvPicPr>
          <p:nvPr/>
        </p:nvPicPr>
        <p:blipFill>
          <a:blip r:embed="rId16"/>
          <a:stretch>
            <a:fillRect/>
          </a:stretch>
        </p:blipFill>
        <p:spPr>
          <a:xfrm>
            <a:off x="1979648" y="2391010"/>
            <a:ext cx="2312600" cy="1092061"/>
          </a:xfrm>
          <a:prstGeom prst="rect">
            <a:avLst/>
          </a:prstGeom>
        </p:spPr>
      </p:pic>
    </p:spTree>
    <p:extLst>
      <p:ext uri="{BB962C8B-B14F-4D97-AF65-F5344CB8AC3E}">
        <p14:creationId xmlns:p14="http://schemas.microsoft.com/office/powerpoint/2010/main" val="10658790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270" y="865235"/>
            <a:ext cx="7886700" cy="1325563"/>
          </a:xfrm>
        </p:spPr>
        <p:txBody>
          <a:bodyPr>
            <a:normAutofit/>
          </a:bodyPr>
          <a:lstStyle/>
          <a:p>
            <a:r>
              <a:rPr lang="en-GB" b="1" dirty="0" smtClean="0"/>
              <a:t>Listening and Reading</a:t>
            </a:r>
            <a:endParaRPr lang="en-GB" b="1"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6" name="Rectangle 5"/>
          <p:cNvSpPr/>
          <p:nvPr/>
        </p:nvSpPr>
        <p:spPr>
          <a:xfrm>
            <a:off x="352424" y="2852363"/>
            <a:ext cx="5000625" cy="2751522"/>
          </a:xfrm>
          <a:prstGeom prst="rect">
            <a:avLst/>
          </a:prstGeom>
        </p:spPr>
        <p:txBody>
          <a:bodyPr wrap="square">
            <a:spAutoFit/>
          </a:bodyPr>
          <a:lstStyle/>
          <a:p>
            <a:pPr>
              <a:lnSpc>
                <a:spcPct val="120000"/>
              </a:lnSpc>
            </a:pPr>
            <a:r>
              <a:rPr lang="en-GB" sz="2400" dirty="0" smtClean="0">
                <a:solidFill>
                  <a:prstClr val="black"/>
                </a:solidFill>
              </a:rPr>
              <a:t> - Build </a:t>
            </a:r>
            <a:r>
              <a:rPr lang="en-GB" sz="2400" dirty="0">
                <a:solidFill>
                  <a:prstClr val="black"/>
                </a:solidFill>
              </a:rPr>
              <a:t>comprehension skills from Y7</a:t>
            </a:r>
          </a:p>
          <a:p>
            <a:pPr>
              <a:lnSpc>
                <a:spcPct val="120000"/>
              </a:lnSpc>
            </a:pPr>
            <a:r>
              <a:rPr lang="en-GB" sz="2400" dirty="0" smtClean="0">
                <a:solidFill>
                  <a:prstClr val="black"/>
                </a:solidFill>
              </a:rPr>
              <a:t> - Use </a:t>
            </a:r>
            <a:r>
              <a:rPr lang="en-GB" sz="2400" dirty="0">
                <a:solidFill>
                  <a:prstClr val="black"/>
                </a:solidFill>
              </a:rPr>
              <a:t>authentic and/or non-text book resources as well</a:t>
            </a:r>
          </a:p>
          <a:p>
            <a:pPr>
              <a:lnSpc>
                <a:spcPct val="120000"/>
              </a:lnSpc>
            </a:pPr>
            <a:r>
              <a:rPr lang="en-GB" sz="2400" dirty="0" smtClean="0">
                <a:solidFill>
                  <a:prstClr val="black"/>
                </a:solidFill>
              </a:rPr>
              <a:t> - Develop </a:t>
            </a:r>
            <a:r>
              <a:rPr lang="en-GB" sz="2400" dirty="0">
                <a:solidFill>
                  <a:prstClr val="black"/>
                </a:solidFill>
              </a:rPr>
              <a:t>an analytical understanding of the question types used at GCSE and the implicated skills</a:t>
            </a:r>
          </a:p>
        </p:txBody>
      </p:sp>
      <p:pic>
        <p:nvPicPr>
          <p:cNvPr id="7" name="Picture 6"/>
          <p:cNvPicPr>
            <a:picLocks noChangeAspect="1"/>
          </p:cNvPicPr>
          <p:nvPr/>
        </p:nvPicPr>
        <p:blipFill rotWithShape="1">
          <a:blip r:embed="rId3">
            <a:clrChange>
              <a:clrFrom>
                <a:srgbClr val="F8FDF6"/>
              </a:clrFrom>
              <a:clrTo>
                <a:srgbClr val="F8FDF6">
                  <a:alpha val="0"/>
                </a:srgbClr>
              </a:clrTo>
            </a:clrChange>
            <a:extLst>
              <a:ext uri="{28A0092B-C50C-407E-A947-70E740481C1C}">
                <a14:useLocalDpi xmlns:a14="http://schemas.microsoft.com/office/drawing/2010/main" val="0"/>
              </a:ext>
            </a:extLst>
          </a:blip>
          <a:srcRect b="22937"/>
          <a:stretch/>
        </p:blipFill>
        <p:spPr>
          <a:xfrm>
            <a:off x="5490106" y="1802390"/>
            <a:ext cx="2777593" cy="235219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3049" y="3766180"/>
            <a:ext cx="2219710" cy="2219710"/>
          </a:xfrm>
          <a:prstGeom prst="rect">
            <a:avLst/>
          </a:prstGeom>
        </p:spPr>
      </p:pic>
    </p:spTree>
    <p:extLst>
      <p:ext uri="{BB962C8B-B14F-4D97-AF65-F5344CB8AC3E}">
        <p14:creationId xmlns:p14="http://schemas.microsoft.com/office/powerpoint/2010/main" val="37982027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Higher Reading 1</a:t>
            </a:r>
            <a:endParaRPr lang="en-GB" dirty="0"/>
          </a:p>
        </p:txBody>
      </p:sp>
      <p:sp>
        <p:nvSpPr>
          <p:cNvPr id="3" name="Subtitle 2"/>
          <p:cNvSpPr>
            <a:spLocks noGrp="1"/>
          </p:cNvSpPr>
          <p:nvPr>
            <p:ph type="subTitle" idx="1"/>
          </p:nvPr>
        </p:nvSpPr>
        <p:spPr/>
        <p:txBody>
          <a:bodyPr>
            <a:normAutofit/>
          </a:bodyPr>
          <a:lstStyle/>
          <a:p>
            <a:r>
              <a:rPr lang="en-GB" sz="4800" dirty="0" smtClean="0"/>
              <a:t>Literary text questions</a:t>
            </a:r>
            <a:endParaRPr lang="en-GB" sz="4800" dirty="0"/>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778996" y="551787"/>
            <a:ext cx="2076371" cy="2076371"/>
          </a:xfrm>
          <a:prstGeom prst="rect">
            <a:avLst/>
          </a:prstGeom>
        </p:spPr>
      </p:pic>
    </p:spTree>
    <p:extLst>
      <p:ext uri="{BB962C8B-B14F-4D97-AF65-F5344CB8AC3E}">
        <p14:creationId xmlns:p14="http://schemas.microsoft.com/office/powerpoint/2010/main" val="32281055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Reading – literary text questions</a:t>
            </a:r>
            <a:endParaRPr lang="en-GB" dirty="0"/>
          </a:p>
        </p:txBody>
      </p:sp>
      <p:sp>
        <p:nvSpPr>
          <p:cNvPr id="5" name="Content Placeholder 4"/>
          <p:cNvSpPr>
            <a:spLocks noGrp="1"/>
          </p:cNvSpPr>
          <p:nvPr>
            <p:ph idx="1"/>
          </p:nvPr>
        </p:nvSpPr>
        <p:spPr>
          <a:xfrm>
            <a:off x="628650" y="1690689"/>
            <a:ext cx="7886700" cy="4896017"/>
          </a:xfrm>
        </p:spPr>
        <p:txBody>
          <a:bodyPr>
            <a:normAutofit fontScale="85000" lnSpcReduction="20000"/>
          </a:bodyPr>
          <a:lstStyle/>
          <a:p>
            <a:r>
              <a:rPr lang="en-GB" dirty="0" smtClean="0"/>
              <a:t>Read </a:t>
            </a:r>
            <a:r>
              <a:rPr lang="en-GB" dirty="0"/>
              <a:t>the English title and </a:t>
            </a:r>
            <a:r>
              <a:rPr lang="en-GB" dirty="0" smtClean="0"/>
              <a:t>task </a:t>
            </a:r>
            <a:r>
              <a:rPr lang="en-GB" dirty="0"/>
              <a:t>carefully for any clues about the </a:t>
            </a:r>
            <a:r>
              <a:rPr lang="en-GB" dirty="0" smtClean="0"/>
              <a:t>text.</a:t>
            </a:r>
          </a:p>
          <a:p>
            <a:r>
              <a:rPr lang="en-GB" dirty="0" smtClean="0"/>
              <a:t>Next, read </a:t>
            </a:r>
            <a:r>
              <a:rPr lang="en-GB" dirty="0"/>
              <a:t>the example and the questions </a:t>
            </a:r>
            <a:r>
              <a:rPr lang="en-GB" dirty="0" smtClean="0"/>
              <a:t>carefully.  </a:t>
            </a:r>
            <a:r>
              <a:rPr lang="en-GB" dirty="0"/>
              <a:t>If you know any of the key words in the questions, make a note </a:t>
            </a:r>
            <a:r>
              <a:rPr lang="en-GB" dirty="0" smtClean="0"/>
              <a:t>of them. </a:t>
            </a:r>
          </a:p>
          <a:p>
            <a:r>
              <a:rPr lang="en-GB" dirty="0" smtClean="0"/>
              <a:t>Read </a:t>
            </a:r>
            <a:r>
              <a:rPr lang="en-GB" dirty="0"/>
              <a:t>the text through – don’t try to translate it word for word in your head – this will take too long, and you </a:t>
            </a:r>
            <a:r>
              <a:rPr lang="en-GB" dirty="0" smtClean="0"/>
              <a:t>may get stuck </a:t>
            </a:r>
            <a:r>
              <a:rPr lang="en-GB" dirty="0"/>
              <a:t>when you come across unknown words.  Keep going, trying to identify the parts of the text where the answers </a:t>
            </a:r>
            <a:r>
              <a:rPr lang="en-GB" dirty="0" smtClean="0"/>
              <a:t>are.</a:t>
            </a:r>
          </a:p>
          <a:p>
            <a:r>
              <a:rPr lang="en-GB" dirty="0" smtClean="0"/>
              <a:t>When </a:t>
            </a:r>
            <a:r>
              <a:rPr lang="en-GB" dirty="0"/>
              <a:t>you think you have isolated the relevant portion of text for question 1, read-re-read this part, trying to make sense of it in relation to what the question is asking.  You may need to do some deduction / </a:t>
            </a:r>
            <a:r>
              <a:rPr lang="en-GB" dirty="0" smtClean="0"/>
              <a:t>inference.</a:t>
            </a:r>
          </a:p>
          <a:p>
            <a:r>
              <a:rPr lang="en-GB" dirty="0" smtClean="0"/>
              <a:t>Complete the same steps for all questions. Watch out for answers being before the key phrase, as well as after it.</a:t>
            </a:r>
            <a:endParaRPr lang="en-GB" dirty="0"/>
          </a:p>
        </p:txBody>
      </p:sp>
    </p:spTree>
    <p:extLst>
      <p:ext uri="{BB962C8B-B14F-4D97-AF65-F5344CB8AC3E}">
        <p14:creationId xmlns:p14="http://schemas.microsoft.com/office/powerpoint/2010/main" val="15382129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Higher Reading 2</a:t>
            </a:r>
            <a:endParaRPr lang="en-GB" dirty="0"/>
          </a:p>
        </p:txBody>
      </p:sp>
      <p:sp>
        <p:nvSpPr>
          <p:cNvPr id="3" name="Subtitle 2"/>
          <p:cNvSpPr>
            <a:spLocks noGrp="1"/>
          </p:cNvSpPr>
          <p:nvPr>
            <p:ph type="subTitle" idx="1"/>
          </p:nvPr>
        </p:nvSpPr>
        <p:spPr/>
        <p:txBody>
          <a:bodyPr>
            <a:normAutofit/>
          </a:bodyPr>
          <a:lstStyle/>
          <a:p>
            <a:r>
              <a:rPr lang="en-GB" sz="4800" dirty="0" smtClean="0"/>
              <a:t>Multiple choice questions</a:t>
            </a:r>
            <a:endParaRPr lang="en-GB" sz="4800" dirty="0"/>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778996" y="551787"/>
            <a:ext cx="2076371" cy="2076371"/>
          </a:xfrm>
          <a:prstGeom prst="rect">
            <a:avLst/>
          </a:prstGeom>
        </p:spPr>
      </p:pic>
    </p:spTree>
    <p:extLst>
      <p:ext uri="{BB962C8B-B14F-4D97-AF65-F5344CB8AC3E}">
        <p14:creationId xmlns:p14="http://schemas.microsoft.com/office/powerpoint/2010/main" val="22986969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02742" y="63688"/>
            <a:ext cx="8928242" cy="6688477"/>
          </a:xfrm>
          <a:prstGeom prst="roundRect">
            <a:avLst/>
          </a:prstGeom>
          <a:solidFill>
            <a:srgbClr val="FF00FF"/>
          </a:solidFill>
          <a:ln w="12700" cap="flat" cmpd="sng" algn="ctr">
            <a:solidFill>
              <a:schemeClr val="bg2">
                <a:lumMod val="10000"/>
              </a:schemeClr>
            </a:solidFill>
            <a:prstDash val="solid"/>
            <a:miter lim="800000"/>
          </a:ln>
          <a:effectLst>
            <a:outerShdw blurRad="50800" dist="38100" dir="5400000" algn="t" rotWithShape="0">
              <a:prstClr val="black">
                <a:alpha val="40000"/>
              </a:prstClr>
            </a:outerShdw>
          </a:effectLst>
        </p:spPr>
        <p:txBody>
          <a:bodyPr rtlCol="0" anchor="ctr"/>
          <a:lstStyle/>
          <a:p>
            <a:pPr algn="ctr">
              <a:defRPr/>
            </a:pPr>
            <a:endParaRPr lang="en-GB" kern="0" smtClean="0">
              <a:solidFill>
                <a:prstClr val="white"/>
              </a:solidFill>
              <a:latin typeface="Calibri" panose="020F0502020204030204"/>
            </a:endParaRPr>
          </a:p>
        </p:txBody>
      </p:sp>
      <p:sp>
        <p:nvSpPr>
          <p:cNvPr id="7" name="Title 2"/>
          <p:cNvSpPr txBox="1">
            <a:spLocks/>
          </p:cNvSpPr>
          <p:nvPr/>
        </p:nvSpPr>
        <p:spPr>
          <a:xfrm>
            <a:off x="628650" y="316820"/>
            <a:ext cx="7886700" cy="1325563"/>
          </a:xfrm>
          <a:prstGeom prst="rect">
            <a:avLst/>
          </a:prstGeom>
          <a:solidFill>
            <a:srgbClr val="FFFDF7"/>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GB" sz="4400" b="1" smtClean="0">
                <a:solidFill>
                  <a:sysClr val="windowText" lastClr="000000">
                    <a:lumMod val="65000"/>
                    <a:lumOff val="35000"/>
                  </a:sysClr>
                </a:solidFill>
                <a:latin typeface="Rockwell" panose="02060603020205020403" pitchFamily="18" charset="0"/>
              </a:rPr>
              <a:t>What the examiners say…</a:t>
            </a:r>
            <a:endParaRPr lang="en-GB" sz="4400" b="1" dirty="0">
              <a:solidFill>
                <a:sysClr val="windowText" lastClr="000000">
                  <a:lumMod val="65000"/>
                  <a:lumOff val="35000"/>
                </a:sysClr>
              </a:solidFill>
              <a:latin typeface="Rockwell" panose="02060603020205020403" pitchFamily="18" charset="0"/>
            </a:endParaRPr>
          </a:p>
        </p:txBody>
      </p:sp>
      <p:sp>
        <p:nvSpPr>
          <p:cNvPr id="8" name="Content Placeholder 4"/>
          <p:cNvSpPr txBox="1">
            <a:spLocks/>
          </p:cNvSpPr>
          <p:nvPr/>
        </p:nvSpPr>
        <p:spPr>
          <a:xfrm>
            <a:off x="623513" y="3271270"/>
            <a:ext cx="7886700" cy="3013503"/>
          </a:xfrm>
          <a:prstGeom prst="rect">
            <a:avLst/>
          </a:prstGeom>
          <a:solidFill>
            <a:srgbClr val="FFFDF7"/>
          </a:solidFill>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Read the rubric (instructions) carefully</a:t>
            </a:r>
          </a:p>
          <a:p>
            <a:r>
              <a:rPr lang="en-GB" sz="2400" b="1" dirty="0">
                <a:solidFill>
                  <a:sysClr val="windowText" lastClr="000000">
                    <a:lumMod val="65000"/>
                    <a:lumOff val="35000"/>
                  </a:sysClr>
                </a:solidFill>
                <a:latin typeface="Arial" panose="020B0604020202020204" pitchFamily="34" charset="0"/>
                <a:cs typeface="Arial" panose="020B0604020202020204" pitchFamily="34" charset="0"/>
              </a:rPr>
              <a:t>Answer in the correct </a:t>
            </a:r>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language</a:t>
            </a:r>
          </a:p>
          <a:p>
            <a:pPr>
              <a:defRPr/>
            </a:pPr>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Make final answers absolutely clear</a:t>
            </a:r>
          </a:p>
          <a:p>
            <a:pPr>
              <a:defRPr/>
            </a:pPr>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Learn and test yourself on vocabulary to prepare</a:t>
            </a:r>
          </a:p>
          <a:p>
            <a:pPr>
              <a:defRPr/>
            </a:pPr>
            <a:r>
              <a:rPr lang="en-GB" sz="2400" b="1" dirty="0">
                <a:solidFill>
                  <a:sysClr val="windowText" lastClr="000000">
                    <a:lumMod val="65000"/>
                    <a:lumOff val="35000"/>
                  </a:sysClr>
                </a:solidFill>
                <a:latin typeface="Arial" panose="020B0604020202020204" pitchFamily="34" charset="0"/>
                <a:cs typeface="Arial" panose="020B0604020202020204" pitchFamily="34" charset="0"/>
              </a:rPr>
              <a:t>Don’t jump to conclusions – read the text to the end</a:t>
            </a:r>
          </a:p>
          <a:p>
            <a:pPr>
              <a:defRPr/>
            </a:pPr>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Pay attention to the negative</a:t>
            </a:r>
          </a:p>
          <a:p>
            <a:pPr>
              <a:defRPr/>
            </a:pPr>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Expect ‘distractors’ and don’t fall for them</a:t>
            </a:r>
          </a:p>
          <a:p>
            <a:pPr>
              <a:defRPr/>
            </a:pPr>
            <a:r>
              <a:rPr lang="en-GB" sz="2400" b="1" dirty="0" smtClean="0">
                <a:solidFill>
                  <a:sysClr val="windowText" lastClr="000000">
                    <a:lumMod val="65000"/>
                    <a:lumOff val="35000"/>
                  </a:sysClr>
                </a:solidFill>
                <a:latin typeface="Arial" panose="020B0604020202020204" pitchFamily="34" charset="0"/>
                <a:cs typeface="Arial" panose="020B0604020202020204" pitchFamily="34" charset="0"/>
              </a:rPr>
              <a:t>Look out for synonym / synonym phrases</a:t>
            </a:r>
          </a:p>
        </p:txBody>
      </p:sp>
      <p:sp>
        <p:nvSpPr>
          <p:cNvPr id="9" name="Title 2"/>
          <p:cNvSpPr txBox="1">
            <a:spLocks/>
          </p:cNvSpPr>
          <p:nvPr/>
        </p:nvSpPr>
        <p:spPr>
          <a:xfrm>
            <a:off x="623513" y="2124298"/>
            <a:ext cx="7886700" cy="857144"/>
          </a:xfrm>
          <a:prstGeom prst="rect">
            <a:avLst/>
          </a:prstGeom>
          <a:solidFill>
            <a:srgbClr val="FFFDF7"/>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3200" b="1" dirty="0" smtClean="0">
                <a:solidFill>
                  <a:prstClr val="black">
                    <a:lumMod val="65000"/>
                    <a:lumOff val="35000"/>
                  </a:prstClr>
                </a:solidFill>
                <a:latin typeface="Rockwell" panose="02060603020205020403" pitchFamily="18" charset="0"/>
              </a:rPr>
              <a:t>To get more points…</a:t>
            </a:r>
          </a:p>
        </p:txBody>
      </p:sp>
      <p:pic>
        <p:nvPicPr>
          <p:cNvPr id="10" name="Picture 9"/>
          <p:cNvPicPr>
            <a:picLocks noChangeAspect="1"/>
          </p:cNvPicPr>
          <p:nvPr/>
        </p:nvPicPr>
        <p:blipFill>
          <a:blip r:embed="rId2" cstate="print">
            <a:duotone>
              <a:srgbClr val="A5A5A5">
                <a:shade val="45000"/>
                <a:satMod val="135000"/>
              </a:srgbClr>
              <a:prstClr val="white"/>
            </a:duotone>
            <a:extLst>
              <a:ext uri="{28A0092B-C50C-407E-A947-70E740481C1C}">
                <a14:useLocalDpi xmlns:a14="http://schemas.microsoft.com/office/drawing/2010/main" val="0"/>
              </a:ext>
            </a:extLst>
          </a:blip>
          <a:stretch>
            <a:fillRect/>
          </a:stretch>
        </p:blipFill>
        <p:spPr>
          <a:xfrm>
            <a:off x="7882780" y="422087"/>
            <a:ext cx="501896" cy="501896"/>
          </a:xfrm>
          <a:prstGeom prst="rect">
            <a:avLst/>
          </a:prstGeom>
        </p:spPr>
      </p:pic>
    </p:spTree>
    <p:extLst>
      <p:ext uri="{BB962C8B-B14F-4D97-AF65-F5344CB8AC3E}">
        <p14:creationId xmlns:p14="http://schemas.microsoft.com/office/powerpoint/2010/main" val="28245467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Higher Reading 3</a:t>
            </a:r>
            <a:endParaRPr lang="en-GB" dirty="0"/>
          </a:p>
        </p:txBody>
      </p:sp>
      <p:sp>
        <p:nvSpPr>
          <p:cNvPr id="3" name="Subtitle 2"/>
          <p:cNvSpPr>
            <a:spLocks noGrp="1"/>
          </p:cNvSpPr>
          <p:nvPr>
            <p:ph type="subTitle" idx="1"/>
          </p:nvPr>
        </p:nvSpPr>
        <p:spPr/>
        <p:txBody>
          <a:bodyPr>
            <a:normAutofit/>
          </a:bodyPr>
          <a:lstStyle/>
          <a:p>
            <a:r>
              <a:rPr lang="en-GB" sz="4000" dirty="0" smtClean="0"/>
              <a:t>Tense, TL, Gap-fill, Survey response &amp; </a:t>
            </a:r>
            <a:r>
              <a:rPr lang="en-GB" sz="4000" dirty="0"/>
              <a:t>T</a:t>
            </a:r>
            <a:r>
              <a:rPr lang="en-GB" sz="4000" dirty="0" smtClean="0"/>
              <a:t>ranslation questions</a:t>
            </a:r>
            <a:endParaRPr lang="en-GB" sz="4000" dirty="0"/>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778996" y="551787"/>
            <a:ext cx="2076371" cy="2076371"/>
          </a:xfrm>
          <a:prstGeom prst="rect">
            <a:avLst/>
          </a:prstGeom>
        </p:spPr>
      </p:pic>
    </p:spTree>
    <p:extLst>
      <p:ext uri="{BB962C8B-B14F-4D97-AF65-F5344CB8AC3E}">
        <p14:creationId xmlns:p14="http://schemas.microsoft.com/office/powerpoint/2010/main" val="35008194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32804" cy="1623060"/>
          </a:xfrm>
          <a:prstGeom prst="rect">
            <a:avLst/>
          </a:prstGeom>
        </p:spPr>
      </p:pic>
      <p:pic>
        <p:nvPicPr>
          <p:cNvPr id="48132" name="Picture 4" descr="Image result for the past the present and the future walked into a bar. it was t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290" y="1677176"/>
            <a:ext cx="3971925" cy="36766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60884" y="119032"/>
            <a:ext cx="6882063" cy="1384995"/>
          </a:xfrm>
          <a:prstGeom prst="rect">
            <a:avLst/>
          </a:prstGeom>
          <a:noFill/>
        </p:spPr>
        <p:txBody>
          <a:bodyPr wrap="square" rtlCol="0">
            <a:spAutoFit/>
          </a:bodyPr>
          <a:lstStyle/>
          <a:p>
            <a:r>
              <a:rPr lang="en-GB" sz="2800" b="1" dirty="0" smtClean="0">
                <a:solidFill>
                  <a:prstClr val="black"/>
                </a:solidFill>
              </a:rPr>
              <a:t>TENSES</a:t>
            </a:r>
            <a:r>
              <a:rPr lang="en-GB" sz="2800" dirty="0" smtClean="0">
                <a:solidFill>
                  <a:prstClr val="black"/>
                </a:solidFill>
              </a:rPr>
              <a:t>:  Overlap questions often test students’ ability to differentiate between three time frames.</a:t>
            </a:r>
            <a:endParaRPr lang="en-GB" sz="2800" dirty="0">
              <a:solidFill>
                <a:prstClr val="black"/>
              </a:solidFill>
            </a:endParaRPr>
          </a:p>
        </p:txBody>
      </p:sp>
      <p:sp>
        <p:nvSpPr>
          <p:cNvPr id="6" name="TextBox 5"/>
          <p:cNvSpPr txBox="1"/>
          <p:nvPr/>
        </p:nvSpPr>
        <p:spPr>
          <a:xfrm>
            <a:off x="4580022" y="1677176"/>
            <a:ext cx="4387516" cy="3108543"/>
          </a:xfrm>
          <a:prstGeom prst="rect">
            <a:avLst/>
          </a:prstGeom>
          <a:noFill/>
        </p:spPr>
        <p:txBody>
          <a:bodyPr wrap="square" rtlCol="0">
            <a:spAutoFit/>
          </a:bodyPr>
          <a:lstStyle/>
          <a:p>
            <a:r>
              <a:rPr lang="en-GB" sz="2800" dirty="0" smtClean="0">
                <a:solidFill>
                  <a:prstClr val="black"/>
                </a:solidFill>
              </a:rPr>
              <a:t>To get these questions right, make sure you:</a:t>
            </a:r>
            <a:br>
              <a:rPr lang="en-GB" sz="2800" dirty="0" smtClean="0">
                <a:solidFill>
                  <a:prstClr val="black"/>
                </a:solidFill>
              </a:rPr>
            </a:br>
            <a:r>
              <a:rPr lang="en-GB" sz="2800" dirty="0" smtClean="0">
                <a:solidFill>
                  <a:prstClr val="black"/>
                </a:solidFill>
              </a:rPr>
              <a:t>1) read the tense of the question VERY CAREFULLY</a:t>
            </a:r>
            <a:br>
              <a:rPr lang="en-GB" sz="2800" dirty="0" smtClean="0">
                <a:solidFill>
                  <a:prstClr val="black"/>
                </a:solidFill>
              </a:rPr>
            </a:br>
            <a:r>
              <a:rPr lang="en-GB" sz="2800" dirty="0" smtClean="0">
                <a:solidFill>
                  <a:prstClr val="black"/>
                </a:solidFill>
              </a:rPr>
              <a:t>2) use time phrase clues</a:t>
            </a:r>
            <a:br>
              <a:rPr lang="en-GB" sz="2800" dirty="0" smtClean="0">
                <a:solidFill>
                  <a:prstClr val="black"/>
                </a:solidFill>
              </a:rPr>
            </a:br>
            <a:r>
              <a:rPr lang="en-GB" sz="2800" dirty="0" smtClean="0">
                <a:solidFill>
                  <a:prstClr val="black"/>
                </a:solidFill>
              </a:rPr>
              <a:t>3) pay close attention to the verb forms</a:t>
            </a:r>
            <a:endParaRPr lang="en-GB" sz="2800" dirty="0">
              <a:solidFill>
                <a:prstClr val="black"/>
              </a:solidFill>
            </a:endParaRPr>
          </a:p>
        </p:txBody>
      </p:sp>
      <p:sp>
        <p:nvSpPr>
          <p:cNvPr id="5" name="TextBox 4"/>
          <p:cNvSpPr txBox="1"/>
          <p:nvPr/>
        </p:nvSpPr>
        <p:spPr>
          <a:xfrm>
            <a:off x="4580022" y="4742976"/>
            <a:ext cx="4387516" cy="954107"/>
          </a:xfrm>
          <a:prstGeom prst="rect">
            <a:avLst/>
          </a:prstGeom>
          <a:noFill/>
        </p:spPr>
        <p:txBody>
          <a:bodyPr wrap="square" rtlCol="0">
            <a:spAutoFit/>
          </a:bodyPr>
          <a:lstStyle/>
          <a:p>
            <a:r>
              <a:rPr lang="en-GB" sz="2800" dirty="0" smtClean="0">
                <a:solidFill>
                  <a:prstClr val="black"/>
                </a:solidFill>
              </a:rPr>
              <a:t>Question:  </a:t>
            </a:r>
            <a:r>
              <a:rPr lang="en-GB" sz="2800" dirty="0" smtClean="0">
                <a:solidFill>
                  <a:srgbClr val="FF00FF"/>
                </a:solidFill>
              </a:rPr>
              <a:t>“Who has recently been swimming?”</a:t>
            </a:r>
            <a:endParaRPr lang="en-GB" sz="2800" dirty="0">
              <a:solidFill>
                <a:srgbClr val="FF00FF"/>
              </a:solidFill>
            </a:endParaRPr>
          </a:p>
        </p:txBody>
      </p:sp>
      <p:sp>
        <p:nvSpPr>
          <p:cNvPr id="9" name="TextBox 8"/>
          <p:cNvSpPr txBox="1"/>
          <p:nvPr/>
        </p:nvSpPr>
        <p:spPr>
          <a:xfrm>
            <a:off x="96510" y="5788138"/>
            <a:ext cx="3272588" cy="954107"/>
          </a:xfrm>
          <a:prstGeom prst="rect">
            <a:avLst/>
          </a:prstGeom>
          <a:noFill/>
        </p:spPr>
        <p:txBody>
          <a:bodyPr wrap="square" rtlCol="0">
            <a:spAutoFit/>
          </a:bodyPr>
          <a:lstStyle/>
          <a:p>
            <a:r>
              <a:rPr lang="en-GB" sz="2800" dirty="0" err="1" smtClean="0">
                <a:solidFill>
                  <a:prstClr val="black"/>
                </a:solidFill>
              </a:rPr>
              <a:t>Ania</a:t>
            </a:r>
            <a:r>
              <a:rPr lang="en-GB" sz="2800" dirty="0" smtClean="0">
                <a:solidFill>
                  <a:prstClr val="black"/>
                </a:solidFill>
              </a:rPr>
              <a:t>:  </a:t>
            </a:r>
            <a:r>
              <a:rPr lang="en-GB" sz="2800" dirty="0" err="1" smtClean="0">
                <a:solidFill>
                  <a:srgbClr val="FF00FF"/>
                </a:solidFill>
              </a:rPr>
              <a:t>Mis</a:t>
            </a:r>
            <a:r>
              <a:rPr lang="en-GB" sz="2800" dirty="0" smtClean="0">
                <a:solidFill>
                  <a:srgbClr val="FF00FF"/>
                </a:solidFill>
              </a:rPr>
              <a:t> amigos y </a:t>
            </a:r>
            <a:r>
              <a:rPr lang="en-GB" sz="2800" dirty="0" err="1" smtClean="0">
                <a:solidFill>
                  <a:srgbClr val="FF00FF"/>
                </a:solidFill>
              </a:rPr>
              <a:t>yo</a:t>
            </a:r>
            <a:r>
              <a:rPr lang="en-GB" sz="2800" dirty="0" smtClean="0">
                <a:solidFill>
                  <a:srgbClr val="FF00FF"/>
                </a:solidFill>
              </a:rPr>
              <a:t> </a:t>
            </a:r>
            <a:r>
              <a:rPr lang="en-GB" sz="2800" dirty="0" err="1" smtClean="0">
                <a:solidFill>
                  <a:srgbClr val="FF00FF"/>
                </a:solidFill>
              </a:rPr>
              <a:t>nadamos</a:t>
            </a:r>
            <a:r>
              <a:rPr lang="en-GB" sz="2800" dirty="0" smtClean="0">
                <a:solidFill>
                  <a:srgbClr val="FF00FF"/>
                </a:solidFill>
              </a:rPr>
              <a:t> </a:t>
            </a:r>
            <a:r>
              <a:rPr lang="en-GB" sz="2800" dirty="0" err="1" smtClean="0">
                <a:solidFill>
                  <a:srgbClr val="FF00FF"/>
                </a:solidFill>
              </a:rPr>
              <a:t>ayer</a:t>
            </a:r>
            <a:r>
              <a:rPr lang="en-GB" sz="2800" dirty="0" smtClean="0">
                <a:solidFill>
                  <a:srgbClr val="FF00FF"/>
                </a:solidFill>
              </a:rPr>
              <a:t>.</a:t>
            </a:r>
            <a:endParaRPr lang="en-GB" sz="2800" dirty="0">
              <a:solidFill>
                <a:srgbClr val="FF00FF"/>
              </a:solidFill>
            </a:endParaRPr>
          </a:p>
        </p:txBody>
      </p:sp>
      <p:sp>
        <p:nvSpPr>
          <p:cNvPr id="10" name="TextBox 9"/>
          <p:cNvSpPr txBox="1"/>
          <p:nvPr/>
        </p:nvSpPr>
        <p:spPr>
          <a:xfrm>
            <a:off x="2943728" y="5804578"/>
            <a:ext cx="3272588" cy="954107"/>
          </a:xfrm>
          <a:prstGeom prst="rect">
            <a:avLst/>
          </a:prstGeom>
          <a:noFill/>
        </p:spPr>
        <p:txBody>
          <a:bodyPr wrap="square" rtlCol="0">
            <a:spAutoFit/>
          </a:bodyPr>
          <a:lstStyle/>
          <a:p>
            <a:r>
              <a:rPr lang="en-GB" sz="2800" dirty="0" smtClean="0">
                <a:solidFill>
                  <a:prstClr val="black"/>
                </a:solidFill>
              </a:rPr>
              <a:t>Ignacio:  </a:t>
            </a:r>
            <a:r>
              <a:rPr lang="en-GB" sz="2800" dirty="0" err="1" smtClean="0">
                <a:solidFill>
                  <a:srgbClr val="FF00FF"/>
                </a:solidFill>
              </a:rPr>
              <a:t>Nunca</a:t>
            </a:r>
            <a:r>
              <a:rPr lang="en-GB" sz="2800" dirty="0" smtClean="0">
                <a:solidFill>
                  <a:srgbClr val="FF00FF"/>
                </a:solidFill>
              </a:rPr>
              <a:t> </a:t>
            </a:r>
            <a:r>
              <a:rPr lang="en-GB" sz="2800" dirty="0" err="1" smtClean="0">
                <a:solidFill>
                  <a:srgbClr val="FF00FF"/>
                </a:solidFill>
              </a:rPr>
              <a:t>hago</a:t>
            </a:r>
            <a:r>
              <a:rPr lang="en-GB" sz="2800" dirty="0" smtClean="0">
                <a:solidFill>
                  <a:srgbClr val="FF00FF"/>
                </a:solidFill>
              </a:rPr>
              <a:t> </a:t>
            </a:r>
            <a:r>
              <a:rPr lang="en-GB" sz="2800" dirty="0" err="1" smtClean="0">
                <a:solidFill>
                  <a:srgbClr val="FF00FF"/>
                </a:solidFill>
              </a:rPr>
              <a:t>natación</a:t>
            </a:r>
            <a:r>
              <a:rPr lang="en-GB" sz="2800" dirty="0" smtClean="0">
                <a:solidFill>
                  <a:srgbClr val="FF00FF"/>
                </a:solidFill>
              </a:rPr>
              <a:t>.</a:t>
            </a:r>
            <a:endParaRPr lang="en-GB" sz="2800" dirty="0">
              <a:solidFill>
                <a:srgbClr val="FF00FF"/>
              </a:solidFill>
            </a:endParaRPr>
          </a:p>
        </p:txBody>
      </p:sp>
      <p:sp>
        <p:nvSpPr>
          <p:cNvPr id="11" name="TextBox 10"/>
          <p:cNvSpPr txBox="1"/>
          <p:nvPr/>
        </p:nvSpPr>
        <p:spPr>
          <a:xfrm>
            <a:off x="6216316" y="5804578"/>
            <a:ext cx="3272588" cy="954107"/>
          </a:xfrm>
          <a:prstGeom prst="rect">
            <a:avLst/>
          </a:prstGeom>
          <a:noFill/>
        </p:spPr>
        <p:txBody>
          <a:bodyPr wrap="square" rtlCol="0">
            <a:spAutoFit/>
          </a:bodyPr>
          <a:lstStyle/>
          <a:p>
            <a:r>
              <a:rPr lang="en-GB" sz="2800" dirty="0" smtClean="0">
                <a:solidFill>
                  <a:prstClr val="black"/>
                </a:solidFill>
              </a:rPr>
              <a:t>Elena: </a:t>
            </a:r>
            <a:r>
              <a:rPr lang="en-GB" sz="2800" dirty="0" err="1" smtClean="0">
                <a:solidFill>
                  <a:srgbClr val="FF00FF"/>
                </a:solidFill>
              </a:rPr>
              <a:t>Vamos</a:t>
            </a:r>
            <a:r>
              <a:rPr lang="en-GB" sz="2800" dirty="0" smtClean="0">
                <a:solidFill>
                  <a:srgbClr val="FF00FF"/>
                </a:solidFill>
              </a:rPr>
              <a:t> a </a:t>
            </a:r>
            <a:r>
              <a:rPr lang="en-GB" sz="2800" dirty="0" err="1" smtClean="0">
                <a:solidFill>
                  <a:srgbClr val="FF00FF"/>
                </a:solidFill>
              </a:rPr>
              <a:t>ir</a:t>
            </a:r>
            <a:r>
              <a:rPr lang="en-GB" sz="2800" dirty="0" smtClean="0">
                <a:solidFill>
                  <a:srgbClr val="FF00FF"/>
                </a:solidFill>
              </a:rPr>
              <a:t> a la </a:t>
            </a:r>
            <a:r>
              <a:rPr lang="en-GB" sz="2800" dirty="0" err="1" smtClean="0">
                <a:solidFill>
                  <a:srgbClr val="FF00FF"/>
                </a:solidFill>
              </a:rPr>
              <a:t>piscina</a:t>
            </a:r>
            <a:r>
              <a:rPr lang="en-GB" sz="2800" dirty="0" smtClean="0">
                <a:solidFill>
                  <a:srgbClr val="FF00FF"/>
                </a:solidFill>
              </a:rPr>
              <a:t> </a:t>
            </a:r>
            <a:r>
              <a:rPr lang="en-GB" sz="2800" dirty="0" err="1" smtClean="0">
                <a:solidFill>
                  <a:srgbClr val="FF00FF"/>
                </a:solidFill>
              </a:rPr>
              <a:t>mañana</a:t>
            </a:r>
            <a:r>
              <a:rPr lang="en-GB" sz="2800" dirty="0" smtClean="0">
                <a:solidFill>
                  <a:srgbClr val="FF00FF"/>
                </a:solidFill>
              </a:rPr>
              <a:t>.</a:t>
            </a:r>
            <a:endParaRPr lang="en-GB" sz="2800" dirty="0">
              <a:solidFill>
                <a:srgbClr val="FF00FF"/>
              </a:solidFill>
            </a:endParaRPr>
          </a:p>
        </p:txBody>
      </p:sp>
    </p:spTree>
    <p:extLst>
      <p:ext uri="{BB962C8B-B14F-4D97-AF65-F5344CB8AC3E}">
        <p14:creationId xmlns:p14="http://schemas.microsoft.com/office/powerpoint/2010/main" val="177881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120653" y="174199"/>
          <a:ext cx="6735102" cy="3945980"/>
        </p:xfrm>
        <a:graphic>
          <a:graphicData uri="http://schemas.openxmlformats.org/drawingml/2006/table">
            <a:tbl>
              <a:tblPr firstRow="1" bandRow="1"/>
              <a:tblGrid>
                <a:gridCol w="2245034"/>
                <a:gridCol w="2245034"/>
                <a:gridCol w="2245034"/>
              </a:tblGrid>
              <a:tr h="290462">
                <a:tc>
                  <a:txBody>
                    <a:bodyPr/>
                    <a:lstStyle>
                      <a:lvl1pPr marL="0" algn="l" rtl="0" eaLnBrk="1" hangingPunct="1">
                        <a:defRPr kern="1200">
                          <a:solidFill>
                            <a:schemeClr val="tx1"/>
                          </a:solidFill>
                          <a:latin typeface="Calibri" panose="020F0502020204030204"/>
                        </a:defRPr>
                      </a:lvl1pPr>
                      <a:lvl2pPr marL="457200" algn="l" rtl="0" eaLnBrk="1" hangingPunct="1">
                        <a:defRPr kern="1200">
                          <a:solidFill>
                            <a:schemeClr val="tx1"/>
                          </a:solidFill>
                          <a:latin typeface="Calibri" panose="020F0502020204030204"/>
                        </a:defRPr>
                      </a:lvl2pPr>
                      <a:lvl3pPr marL="914400" algn="l" rtl="0" eaLnBrk="1" hangingPunct="1">
                        <a:defRPr kern="1200">
                          <a:solidFill>
                            <a:schemeClr val="tx1"/>
                          </a:solidFill>
                          <a:latin typeface="Calibri" panose="020F0502020204030204"/>
                        </a:defRPr>
                      </a:lvl3pPr>
                      <a:lvl4pPr marL="1371600" algn="l" rtl="0" eaLnBrk="1" hangingPunct="1">
                        <a:defRPr kern="1200">
                          <a:solidFill>
                            <a:schemeClr val="tx1"/>
                          </a:solidFill>
                          <a:latin typeface="Calibri" panose="020F0502020204030204"/>
                        </a:defRPr>
                      </a:lvl4pPr>
                      <a:lvl5pPr marL="1828800" algn="l" rtl="0" eaLnBrk="1" hangingPunct="1">
                        <a:defRPr kern="1200">
                          <a:solidFill>
                            <a:schemeClr val="tx1"/>
                          </a:solidFill>
                          <a:latin typeface="Calibri" panose="020F0502020204030204"/>
                        </a:defRPr>
                      </a:lvl5pPr>
                      <a:lvl6pPr marL="2286000" algn="l" rtl="0" eaLnBrk="1" hangingPunct="1">
                        <a:defRPr kern="1200">
                          <a:solidFill>
                            <a:schemeClr val="tx1"/>
                          </a:solidFill>
                          <a:latin typeface="Calibri" panose="020F0502020204030204"/>
                        </a:defRPr>
                      </a:lvl6pPr>
                      <a:lvl7pPr marL="2743200" algn="l" rtl="0" eaLnBrk="1" hangingPunct="1">
                        <a:defRPr kern="1200">
                          <a:solidFill>
                            <a:schemeClr val="tx1"/>
                          </a:solidFill>
                          <a:latin typeface="Calibri" panose="020F0502020204030204"/>
                        </a:defRPr>
                      </a:lvl7pPr>
                      <a:lvl8pPr marL="3200400" algn="l" rtl="0" eaLnBrk="1" hangingPunct="1">
                        <a:defRPr kern="1200">
                          <a:solidFill>
                            <a:schemeClr val="tx1"/>
                          </a:solidFill>
                          <a:latin typeface="Calibri" panose="020F0502020204030204"/>
                        </a:defRPr>
                      </a:lvl8pPr>
                      <a:lvl9pPr marL="3657600" algn="l" rtl="0" eaLnBrk="1" hangingPunct="1">
                        <a:defRPr kern="1200">
                          <a:solidFill>
                            <a:schemeClr val="tx1"/>
                          </a:solidFill>
                          <a:latin typeface="Calibri" panose="020F0502020204030204"/>
                        </a:defRPr>
                      </a:lvl9pPr>
                    </a:lstStyle>
                    <a:p>
                      <a:pPr algn="ctr"/>
                      <a:r>
                        <a:rPr lang="en-GB" sz="2400" b="1" dirty="0" smtClean="0">
                          <a:solidFill>
                            <a:schemeClr val="tx1"/>
                          </a:solidFill>
                          <a:latin typeface="Arial" panose="020B0604020202020204" pitchFamily="34" charset="0"/>
                          <a:cs typeface="Arial" panose="020B0604020202020204" pitchFamily="34" charset="0"/>
                        </a:rPr>
                        <a:t>Past</a:t>
                      </a:r>
                      <a:endParaRPr lang="en-GB" sz="2400" b="1" dirty="0">
                        <a:solidFill>
                          <a:schemeClr val="tx1"/>
                        </a:solidFill>
                        <a:latin typeface="Arial" panose="020B0604020202020204" pitchFamily="34" charset="0"/>
                        <a:cs typeface="Arial" panose="020B0604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7E6E6">
                        <a:lumMod val="90000"/>
                      </a:srgbClr>
                    </a:solidFill>
                  </a:tcPr>
                </a:tc>
                <a:tc>
                  <a:txBody>
                    <a:bodyPr/>
                    <a:lstStyle>
                      <a:lvl1pPr marL="0" algn="l" rtl="0" eaLnBrk="1" hangingPunct="1">
                        <a:defRPr kern="1200">
                          <a:solidFill>
                            <a:schemeClr val="tx1"/>
                          </a:solidFill>
                          <a:latin typeface="Calibri" panose="020F0502020204030204"/>
                        </a:defRPr>
                      </a:lvl1pPr>
                      <a:lvl2pPr marL="457200" algn="l" rtl="0" eaLnBrk="1" hangingPunct="1">
                        <a:defRPr kern="1200">
                          <a:solidFill>
                            <a:schemeClr val="tx1"/>
                          </a:solidFill>
                          <a:latin typeface="Calibri" panose="020F0502020204030204"/>
                        </a:defRPr>
                      </a:lvl2pPr>
                      <a:lvl3pPr marL="914400" algn="l" rtl="0" eaLnBrk="1" hangingPunct="1">
                        <a:defRPr kern="1200">
                          <a:solidFill>
                            <a:schemeClr val="tx1"/>
                          </a:solidFill>
                          <a:latin typeface="Calibri" panose="020F0502020204030204"/>
                        </a:defRPr>
                      </a:lvl3pPr>
                      <a:lvl4pPr marL="1371600" algn="l" rtl="0" eaLnBrk="1" hangingPunct="1">
                        <a:defRPr kern="1200">
                          <a:solidFill>
                            <a:schemeClr val="tx1"/>
                          </a:solidFill>
                          <a:latin typeface="Calibri" panose="020F0502020204030204"/>
                        </a:defRPr>
                      </a:lvl4pPr>
                      <a:lvl5pPr marL="1828800" algn="l" rtl="0" eaLnBrk="1" hangingPunct="1">
                        <a:defRPr kern="1200">
                          <a:solidFill>
                            <a:schemeClr val="tx1"/>
                          </a:solidFill>
                          <a:latin typeface="Calibri" panose="020F0502020204030204"/>
                        </a:defRPr>
                      </a:lvl5pPr>
                      <a:lvl6pPr marL="2286000" algn="l" rtl="0" eaLnBrk="1" hangingPunct="1">
                        <a:defRPr kern="1200">
                          <a:solidFill>
                            <a:schemeClr val="tx1"/>
                          </a:solidFill>
                          <a:latin typeface="Calibri" panose="020F0502020204030204"/>
                        </a:defRPr>
                      </a:lvl6pPr>
                      <a:lvl7pPr marL="2743200" algn="l" rtl="0" eaLnBrk="1" hangingPunct="1">
                        <a:defRPr kern="1200">
                          <a:solidFill>
                            <a:schemeClr val="tx1"/>
                          </a:solidFill>
                          <a:latin typeface="Calibri" panose="020F0502020204030204"/>
                        </a:defRPr>
                      </a:lvl7pPr>
                      <a:lvl8pPr marL="3200400" algn="l" rtl="0" eaLnBrk="1" hangingPunct="1">
                        <a:defRPr kern="1200">
                          <a:solidFill>
                            <a:schemeClr val="tx1"/>
                          </a:solidFill>
                          <a:latin typeface="Calibri" panose="020F0502020204030204"/>
                        </a:defRPr>
                      </a:lvl8pPr>
                      <a:lvl9pPr marL="3657600" algn="l" rtl="0" eaLnBrk="1" hangingPunct="1">
                        <a:defRPr kern="1200">
                          <a:solidFill>
                            <a:schemeClr val="tx1"/>
                          </a:solidFill>
                          <a:latin typeface="Calibri" panose="020F0502020204030204"/>
                        </a:defRPr>
                      </a:lvl9pPr>
                    </a:lstStyle>
                    <a:p>
                      <a:pPr algn="ctr"/>
                      <a:r>
                        <a:rPr lang="en-GB" sz="2400" b="1" dirty="0" smtClean="0">
                          <a:solidFill>
                            <a:schemeClr val="tx1"/>
                          </a:solidFill>
                          <a:latin typeface="Arial" panose="020B0604020202020204" pitchFamily="34" charset="0"/>
                          <a:cs typeface="Arial" panose="020B0604020202020204" pitchFamily="34" charset="0"/>
                        </a:rPr>
                        <a:t>Present</a:t>
                      </a:r>
                      <a:endParaRPr lang="en-GB" sz="2400" b="1" dirty="0">
                        <a:solidFill>
                          <a:schemeClr val="tx1"/>
                        </a:solidFill>
                        <a:latin typeface="Arial" panose="020B0604020202020204" pitchFamily="34" charset="0"/>
                        <a:cs typeface="Arial" panose="020B0604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7E6E6">
                        <a:lumMod val="90000"/>
                      </a:srgbClr>
                    </a:solidFill>
                  </a:tcPr>
                </a:tc>
                <a:tc>
                  <a:txBody>
                    <a:bodyPr/>
                    <a:lstStyle>
                      <a:lvl1pPr marL="0" algn="l" rtl="0" eaLnBrk="1" hangingPunct="1">
                        <a:defRPr kern="1200">
                          <a:solidFill>
                            <a:schemeClr val="tx1"/>
                          </a:solidFill>
                          <a:latin typeface="Calibri" panose="020F0502020204030204"/>
                        </a:defRPr>
                      </a:lvl1pPr>
                      <a:lvl2pPr marL="457200" algn="l" rtl="0" eaLnBrk="1" hangingPunct="1">
                        <a:defRPr kern="1200">
                          <a:solidFill>
                            <a:schemeClr val="tx1"/>
                          </a:solidFill>
                          <a:latin typeface="Calibri" panose="020F0502020204030204"/>
                        </a:defRPr>
                      </a:lvl2pPr>
                      <a:lvl3pPr marL="914400" algn="l" rtl="0" eaLnBrk="1" hangingPunct="1">
                        <a:defRPr kern="1200">
                          <a:solidFill>
                            <a:schemeClr val="tx1"/>
                          </a:solidFill>
                          <a:latin typeface="Calibri" panose="020F0502020204030204"/>
                        </a:defRPr>
                      </a:lvl3pPr>
                      <a:lvl4pPr marL="1371600" algn="l" rtl="0" eaLnBrk="1" hangingPunct="1">
                        <a:defRPr kern="1200">
                          <a:solidFill>
                            <a:schemeClr val="tx1"/>
                          </a:solidFill>
                          <a:latin typeface="Calibri" panose="020F0502020204030204"/>
                        </a:defRPr>
                      </a:lvl4pPr>
                      <a:lvl5pPr marL="1828800" algn="l" rtl="0" eaLnBrk="1" hangingPunct="1">
                        <a:defRPr kern="1200">
                          <a:solidFill>
                            <a:schemeClr val="tx1"/>
                          </a:solidFill>
                          <a:latin typeface="Calibri" panose="020F0502020204030204"/>
                        </a:defRPr>
                      </a:lvl5pPr>
                      <a:lvl6pPr marL="2286000" algn="l" rtl="0" eaLnBrk="1" hangingPunct="1">
                        <a:defRPr kern="1200">
                          <a:solidFill>
                            <a:schemeClr val="tx1"/>
                          </a:solidFill>
                          <a:latin typeface="Calibri" panose="020F0502020204030204"/>
                        </a:defRPr>
                      </a:lvl6pPr>
                      <a:lvl7pPr marL="2743200" algn="l" rtl="0" eaLnBrk="1" hangingPunct="1">
                        <a:defRPr kern="1200">
                          <a:solidFill>
                            <a:schemeClr val="tx1"/>
                          </a:solidFill>
                          <a:latin typeface="Calibri" panose="020F0502020204030204"/>
                        </a:defRPr>
                      </a:lvl7pPr>
                      <a:lvl8pPr marL="3200400" algn="l" rtl="0" eaLnBrk="1" hangingPunct="1">
                        <a:defRPr kern="1200">
                          <a:solidFill>
                            <a:schemeClr val="tx1"/>
                          </a:solidFill>
                          <a:latin typeface="Calibri" panose="020F0502020204030204"/>
                        </a:defRPr>
                      </a:lvl8pPr>
                      <a:lvl9pPr marL="3657600" algn="l" rtl="0" eaLnBrk="1" hangingPunct="1">
                        <a:defRPr kern="1200">
                          <a:solidFill>
                            <a:schemeClr val="tx1"/>
                          </a:solidFill>
                          <a:latin typeface="Calibri" panose="020F0502020204030204"/>
                        </a:defRPr>
                      </a:lvl9pPr>
                    </a:lstStyle>
                    <a:p>
                      <a:pPr algn="ctr"/>
                      <a:r>
                        <a:rPr lang="en-GB" sz="2400" b="1" dirty="0" smtClean="0">
                          <a:solidFill>
                            <a:schemeClr val="tx1"/>
                          </a:solidFill>
                          <a:latin typeface="Arial" panose="020B0604020202020204" pitchFamily="34" charset="0"/>
                          <a:cs typeface="Arial" panose="020B0604020202020204" pitchFamily="34" charset="0"/>
                        </a:rPr>
                        <a:t>Future</a:t>
                      </a:r>
                      <a:endParaRPr lang="en-GB" sz="2400" b="1" dirty="0">
                        <a:solidFill>
                          <a:schemeClr val="tx1"/>
                        </a:solidFill>
                        <a:latin typeface="Arial" panose="020B0604020202020204" pitchFamily="34" charset="0"/>
                        <a:cs typeface="Arial" panose="020B0604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7E6E6">
                        <a:lumMod val="90000"/>
                      </a:srgbClr>
                    </a:solidFill>
                  </a:tcPr>
                </a:tc>
              </a:tr>
              <a:tr h="3488780">
                <a:tc>
                  <a:txBody>
                    <a:bodyPr/>
                    <a:lstStyle>
                      <a:lvl1pPr marL="0" algn="l" rtl="0" eaLnBrk="1" hangingPunct="1">
                        <a:defRPr kern="1200">
                          <a:solidFill>
                            <a:schemeClr val="tx1"/>
                          </a:solidFill>
                          <a:latin typeface="Calibri" panose="020F0502020204030204"/>
                        </a:defRPr>
                      </a:lvl1pPr>
                      <a:lvl2pPr marL="457200" algn="l" rtl="0" eaLnBrk="1" hangingPunct="1">
                        <a:defRPr kern="1200">
                          <a:solidFill>
                            <a:schemeClr val="tx1"/>
                          </a:solidFill>
                          <a:latin typeface="Calibri" panose="020F0502020204030204"/>
                        </a:defRPr>
                      </a:lvl2pPr>
                      <a:lvl3pPr marL="914400" algn="l" rtl="0" eaLnBrk="1" hangingPunct="1">
                        <a:defRPr kern="1200">
                          <a:solidFill>
                            <a:schemeClr val="tx1"/>
                          </a:solidFill>
                          <a:latin typeface="Calibri" panose="020F0502020204030204"/>
                        </a:defRPr>
                      </a:lvl3pPr>
                      <a:lvl4pPr marL="1371600" algn="l" rtl="0" eaLnBrk="1" hangingPunct="1">
                        <a:defRPr kern="1200">
                          <a:solidFill>
                            <a:schemeClr val="tx1"/>
                          </a:solidFill>
                          <a:latin typeface="Calibri" panose="020F0502020204030204"/>
                        </a:defRPr>
                      </a:lvl4pPr>
                      <a:lvl5pPr marL="1828800" algn="l" rtl="0" eaLnBrk="1" hangingPunct="1">
                        <a:defRPr kern="1200">
                          <a:solidFill>
                            <a:schemeClr val="tx1"/>
                          </a:solidFill>
                          <a:latin typeface="Calibri" panose="020F0502020204030204"/>
                        </a:defRPr>
                      </a:lvl5pPr>
                      <a:lvl6pPr marL="2286000" algn="l" rtl="0" eaLnBrk="1" hangingPunct="1">
                        <a:defRPr kern="1200">
                          <a:solidFill>
                            <a:schemeClr val="tx1"/>
                          </a:solidFill>
                          <a:latin typeface="Calibri" panose="020F0502020204030204"/>
                        </a:defRPr>
                      </a:lvl6pPr>
                      <a:lvl7pPr marL="2743200" algn="l" rtl="0" eaLnBrk="1" hangingPunct="1">
                        <a:defRPr kern="1200">
                          <a:solidFill>
                            <a:schemeClr val="tx1"/>
                          </a:solidFill>
                          <a:latin typeface="Calibri" panose="020F0502020204030204"/>
                        </a:defRPr>
                      </a:lvl7pPr>
                      <a:lvl8pPr marL="3200400" algn="l" rtl="0" eaLnBrk="1" hangingPunct="1">
                        <a:defRPr kern="1200">
                          <a:solidFill>
                            <a:schemeClr val="tx1"/>
                          </a:solidFill>
                          <a:latin typeface="Calibri" panose="020F0502020204030204"/>
                        </a:defRPr>
                      </a:lvl8pPr>
                      <a:lvl9pPr marL="3657600" algn="l" rtl="0" eaLnBrk="1" hangingPunct="1">
                        <a:defRPr kern="1200">
                          <a:solidFill>
                            <a:schemeClr val="tx1"/>
                          </a:solidFill>
                          <a:latin typeface="Calibri" panose="020F0502020204030204"/>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hangingPunct="1">
                        <a:defRPr kern="1200">
                          <a:solidFill>
                            <a:schemeClr val="tx1"/>
                          </a:solidFill>
                          <a:latin typeface="Calibri" panose="020F0502020204030204"/>
                        </a:defRPr>
                      </a:lvl1pPr>
                      <a:lvl2pPr marL="457200" algn="l" rtl="0" eaLnBrk="1" hangingPunct="1">
                        <a:defRPr kern="1200">
                          <a:solidFill>
                            <a:schemeClr val="tx1"/>
                          </a:solidFill>
                          <a:latin typeface="Calibri" panose="020F0502020204030204"/>
                        </a:defRPr>
                      </a:lvl2pPr>
                      <a:lvl3pPr marL="914400" algn="l" rtl="0" eaLnBrk="1" hangingPunct="1">
                        <a:defRPr kern="1200">
                          <a:solidFill>
                            <a:schemeClr val="tx1"/>
                          </a:solidFill>
                          <a:latin typeface="Calibri" panose="020F0502020204030204"/>
                        </a:defRPr>
                      </a:lvl3pPr>
                      <a:lvl4pPr marL="1371600" algn="l" rtl="0" eaLnBrk="1" hangingPunct="1">
                        <a:defRPr kern="1200">
                          <a:solidFill>
                            <a:schemeClr val="tx1"/>
                          </a:solidFill>
                          <a:latin typeface="Calibri" panose="020F0502020204030204"/>
                        </a:defRPr>
                      </a:lvl4pPr>
                      <a:lvl5pPr marL="1828800" algn="l" rtl="0" eaLnBrk="1" hangingPunct="1">
                        <a:defRPr kern="1200">
                          <a:solidFill>
                            <a:schemeClr val="tx1"/>
                          </a:solidFill>
                          <a:latin typeface="Calibri" panose="020F0502020204030204"/>
                        </a:defRPr>
                      </a:lvl5pPr>
                      <a:lvl6pPr marL="2286000" algn="l" rtl="0" eaLnBrk="1" hangingPunct="1">
                        <a:defRPr kern="1200">
                          <a:solidFill>
                            <a:schemeClr val="tx1"/>
                          </a:solidFill>
                          <a:latin typeface="Calibri" panose="020F0502020204030204"/>
                        </a:defRPr>
                      </a:lvl6pPr>
                      <a:lvl7pPr marL="2743200" algn="l" rtl="0" eaLnBrk="1" hangingPunct="1">
                        <a:defRPr kern="1200">
                          <a:solidFill>
                            <a:schemeClr val="tx1"/>
                          </a:solidFill>
                          <a:latin typeface="Calibri" panose="020F0502020204030204"/>
                        </a:defRPr>
                      </a:lvl7pPr>
                      <a:lvl8pPr marL="3200400" algn="l" rtl="0" eaLnBrk="1" hangingPunct="1">
                        <a:defRPr kern="1200">
                          <a:solidFill>
                            <a:schemeClr val="tx1"/>
                          </a:solidFill>
                          <a:latin typeface="Calibri" panose="020F0502020204030204"/>
                        </a:defRPr>
                      </a:lvl8pPr>
                      <a:lvl9pPr marL="3657600" algn="l" rtl="0" eaLnBrk="1" hangingPunct="1">
                        <a:defRPr kern="1200">
                          <a:solidFill>
                            <a:schemeClr val="tx1"/>
                          </a:solidFill>
                          <a:latin typeface="Calibri" panose="020F0502020204030204"/>
                        </a:defRPr>
                      </a:lvl9pPr>
                    </a:lstStyle>
                    <a:p>
                      <a:endParaRPr lang="en-GB" dirty="0" smtClean="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hangingPunct="1">
                        <a:defRPr kern="1200">
                          <a:solidFill>
                            <a:schemeClr val="tx1"/>
                          </a:solidFill>
                          <a:latin typeface="Calibri" panose="020F0502020204030204"/>
                        </a:defRPr>
                      </a:lvl1pPr>
                      <a:lvl2pPr marL="457200" algn="l" rtl="0" eaLnBrk="1" hangingPunct="1">
                        <a:defRPr kern="1200">
                          <a:solidFill>
                            <a:schemeClr val="tx1"/>
                          </a:solidFill>
                          <a:latin typeface="Calibri" panose="020F0502020204030204"/>
                        </a:defRPr>
                      </a:lvl2pPr>
                      <a:lvl3pPr marL="914400" algn="l" rtl="0" eaLnBrk="1" hangingPunct="1">
                        <a:defRPr kern="1200">
                          <a:solidFill>
                            <a:schemeClr val="tx1"/>
                          </a:solidFill>
                          <a:latin typeface="Calibri" panose="020F0502020204030204"/>
                        </a:defRPr>
                      </a:lvl3pPr>
                      <a:lvl4pPr marL="1371600" algn="l" rtl="0" eaLnBrk="1" hangingPunct="1">
                        <a:defRPr kern="1200">
                          <a:solidFill>
                            <a:schemeClr val="tx1"/>
                          </a:solidFill>
                          <a:latin typeface="Calibri" panose="020F0502020204030204"/>
                        </a:defRPr>
                      </a:lvl4pPr>
                      <a:lvl5pPr marL="1828800" algn="l" rtl="0" eaLnBrk="1" hangingPunct="1">
                        <a:defRPr kern="1200">
                          <a:solidFill>
                            <a:schemeClr val="tx1"/>
                          </a:solidFill>
                          <a:latin typeface="Calibri" panose="020F0502020204030204"/>
                        </a:defRPr>
                      </a:lvl5pPr>
                      <a:lvl6pPr marL="2286000" algn="l" rtl="0" eaLnBrk="1" hangingPunct="1">
                        <a:defRPr kern="1200">
                          <a:solidFill>
                            <a:schemeClr val="tx1"/>
                          </a:solidFill>
                          <a:latin typeface="Calibri" panose="020F0502020204030204"/>
                        </a:defRPr>
                      </a:lvl6pPr>
                      <a:lvl7pPr marL="2743200" algn="l" rtl="0" eaLnBrk="1" hangingPunct="1">
                        <a:defRPr kern="1200">
                          <a:solidFill>
                            <a:schemeClr val="tx1"/>
                          </a:solidFill>
                          <a:latin typeface="Calibri" panose="020F0502020204030204"/>
                        </a:defRPr>
                      </a:lvl7pPr>
                      <a:lvl8pPr marL="3200400" algn="l" rtl="0" eaLnBrk="1" hangingPunct="1">
                        <a:defRPr kern="1200">
                          <a:solidFill>
                            <a:schemeClr val="tx1"/>
                          </a:solidFill>
                          <a:latin typeface="Calibri" panose="020F0502020204030204"/>
                        </a:defRPr>
                      </a:lvl8pPr>
                      <a:lvl9pPr marL="3657600" algn="l" rtl="0" eaLnBrk="1" hangingPunct="1">
                        <a:defRPr kern="1200">
                          <a:solidFill>
                            <a:schemeClr val="tx1"/>
                          </a:solidFill>
                          <a:latin typeface="Calibri" panose="020F0502020204030204"/>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bl>
          </a:graphicData>
        </a:graphic>
      </p:graphicFrame>
      <p:graphicFrame>
        <p:nvGraphicFramePr>
          <p:cNvPr id="5" name="Table 4"/>
          <p:cNvGraphicFramePr>
            <a:graphicFrameLocks noGrp="1"/>
          </p:cNvGraphicFramePr>
          <p:nvPr>
            <p:extLst/>
          </p:nvPr>
        </p:nvGraphicFramePr>
        <p:xfrm>
          <a:off x="1210030" y="4093271"/>
          <a:ext cx="6645725" cy="2577005"/>
        </p:xfrm>
        <a:graphic>
          <a:graphicData uri="http://schemas.openxmlformats.org/drawingml/2006/table">
            <a:tbl>
              <a:tblPr firstRow="1" bandRow="1">
                <a:tableStyleId>{2D5ABB26-0587-4C30-8999-92F81FD0307C}</a:tableStyleId>
              </a:tblPr>
              <a:tblGrid>
                <a:gridCol w="1329145"/>
                <a:gridCol w="1329145"/>
                <a:gridCol w="1329145"/>
                <a:gridCol w="1329145"/>
                <a:gridCol w="1329145"/>
              </a:tblGrid>
              <a:tr h="515401">
                <a:tc>
                  <a:txBody>
                    <a:bodyPr/>
                    <a:lstStyle/>
                    <a:p>
                      <a:pPr algn="ctr"/>
                      <a:r>
                        <a:rPr lang="en-GB" sz="2000" dirty="0" err="1" smtClean="0">
                          <a:latin typeface="Arial" panose="020B0604020202020204" pitchFamily="34" charset="0"/>
                          <a:cs typeface="Arial" panose="020B0604020202020204" pitchFamily="34" charset="0"/>
                        </a:rPr>
                        <a:t>volveré</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compré</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bailo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irá</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vamos</a:t>
                      </a:r>
                      <a:endParaRPr lang="en-GB" sz="2000" dirty="0">
                        <a:latin typeface="Arial" panose="020B0604020202020204" pitchFamily="34" charset="0"/>
                        <a:cs typeface="Arial" panose="020B0604020202020204" pitchFamily="34" charset="0"/>
                      </a:endParaRPr>
                    </a:p>
                  </a:txBody>
                  <a:tcPr anchor="ctr"/>
                </a:tc>
              </a:tr>
              <a:tr h="515401">
                <a:tc>
                  <a:txBody>
                    <a:bodyPr/>
                    <a:lstStyle/>
                    <a:p>
                      <a:pPr algn="ctr"/>
                      <a:r>
                        <a:rPr lang="en-GB" sz="2000" dirty="0" err="1" smtClean="0">
                          <a:latin typeface="Arial" panose="020B0604020202020204" pitchFamily="34" charset="0"/>
                          <a:cs typeface="Arial" panose="020B0604020202020204" pitchFamily="34" charset="0"/>
                        </a:rPr>
                        <a:t>estudiaba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tenía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tiene</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tendré</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había</a:t>
                      </a:r>
                      <a:endParaRPr lang="en-GB" sz="2000" dirty="0">
                        <a:latin typeface="Arial" panose="020B0604020202020204" pitchFamily="34" charset="0"/>
                        <a:cs typeface="Arial" panose="020B0604020202020204" pitchFamily="34" charset="0"/>
                      </a:endParaRPr>
                    </a:p>
                  </a:txBody>
                  <a:tcPr anchor="ctr"/>
                </a:tc>
              </a:tr>
              <a:tr h="515401">
                <a:tc>
                  <a:txBody>
                    <a:bodyPr/>
                    <a:lstStyle/>
                    <a:p>
                      <a:pPr algn="ctr"/>
                      <a:r>
                        <a:rPr lang="en-GB" sz="2000" dirty="0" err="1" smtClean="0">
                          <a:latin typeface="Arial" panose="020B0604020202020204" pitchFamily="34" charset="0"/>
                          <a:cs typeface="Arial" panose="020B0604020202020204" pitchFamily="34" charset="0"/>
                        </a:rPr>
                        <a:t>estaré</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estaba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hacía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fui</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hice</a:t>
                      </a:r>
                      <a:endParaRPr lang="en-GB" sz="2000" dirty="0">
                        <a:latin typeface="Arial" panose="020B0604020202020204" pitchFamily="34" charset="0"/>
                        <a:cs typeface="Arial" panose="020B0604020202020204" pitchFamily="34" charset="0"/>
                      </a:endParaRPr>
                    </a:p>
                  </a:txBody>
                  <a:tcPr anchor="ctr"/>
                </a:tc>
              </a:tr>
              <a:tr h="515401">
                <a:tc>
                  <a:txBody>
                    <a:bodyPr/>
                    <a:lstStyle/>
                    <a:p>
                      <a:pPr algn="ctr"/>
                      <a:r>
                        <a:rPr lang="en-GB" sz="2000" dirty="0" err="1" smtClean="0">
                          <a:latin typeface="Arial" panose="020B0604020202020204" pitchFamily="34" charset="0"/>
                          <a:cs typeface="Arial" panose="020B0604020202020204" pitchFamily="34" charset="0"/>
                        </a:rPr>
                        <a:t>hago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trabaja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trabajé</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trabajaré</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compraré</a:t>
                      </a:r>
                      <a:endParaRPr lang="en-GB" sz="2000" dirty="0">
                        <a:latin typeface="Arial" panose="020B0604020202020204" pitchFamily="34" charset="0"/>
                        <a:cs typeface="Arial" panose="020B0604020202020204" pitchFamily="34" charset="0"/>
                      </a:endParaRPr>
                    </a:p>
                  </a:txBody>
                  <a:tcPr anchor="ctr"/>
                </a:tc>
              </a:tr>
              <a:tr h="515401">
                <a:tc>
                  <a:txBody>
                    <a:bodyPr/>
                    <a:lstStyle/>
                    <a:p>
                      <a:pPr algn="ctr"/>
                      <a:r>
                        <a:rPr lang="en-GB" sz="2000" dirty="0" err="1" smtClean="0">
                          <a:latin typeface="Arial" panose="020B0604020202020204" pitchFamily="34" charset="0"/>
                          <a:cs typeface="Arial" panose="020B0604020202020204" pitchFamily="34" charset="0"/>
                        </a:rPr>
                        <a:t>estudio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estudié</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iré</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voy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fuimos</a:t>
                      </a:r>
                      <a:endParaRPr lang="en-GB" sz="2000" dirty="0">
                        <a:latin typeface="Arial" panose="020B0604020202020204" pitchFamily="34" charset="0"/>
                        <a:cs typeface="Arial" panose="020B0604020202020204" pitchFamily="34" charset="0"/>
                      </a:endParaRPr>
                    </a:p>
                  </a:txBody>
                  <a:tcPr anchor="ctr"/>
                </a:tc>
              </a:tr>
            </a:tbl>
          </a:graphicData>
        </a:graphic>
      </p:graphicFrame>
      <p:pic>
        <p:nvPicPr>
          <p:cNvPr id="6" name="Picture 6" descr="Image result for magnifying glass clk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6581" y="208050"/>
            <a:ext cx="683162" cy="9231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294063" y="506363"/>
            <a:ext cx="2794242" cy="584775"/>
          </a:xfrm>
          <a:prstGeom prst="rect">
            <a:avLst/>
          </a:prstGeom>
          <a:noFill/>
        </p:spPr>
        <p:txBody>
          <a:bodyPr wrap="square" rtlCol="0">
            <a:spAutoFit/>
          </a:bodyPr>
          <a:lstStyle/>
          <a:p>
            <a:pPr algn="ctr"/>
            <a:r>
              <a:rPr lang="en-GB" sz="3200" b="1" dirty="0" err="1" smtClean="0">
                <a:solidFill>
                  <a:srgbClr val="FF00FF"/>
                </a:solidFill>
              </a:rPr>
              <a:t>volveré</a:t>
            </a:r>
            <a:endParaRPr lang="en-GB" sz="3200" b="1" dirty="0">
              <a:solidFill>
                <a:srgbClr val="FF00FF"/>
              </a:solidFill>
            </a:endParaRPr>
          </a:p>
        </p:txBody>
      </p:sp>
      <p:sp>
        <p:nvSpPr>
          <p:cNvPr id="8" name="TextBox 7"/>
          <p:cNvSpPr txBox="1"/>
          <p:nvPr/>
        </p:nvSpPr>
        <p:spPr>
          <a:xfrm>
            <a:off x="813011" y="528972"/>
            <a:ext cx="2794242" cy="584775"/>
          </a:xfrm>
          <a:prstGeom prst="rect">
            <a:avLst/>
          </a:prstGeom>
          <a:noFill/>
        </p:spPr>
        <p:txBody>
          <a:bodyPr wrap="square" rtlCol="0">
            <a:spAutoFit/>
          </a:bodyPr>
          <a:lstStyle/>
          <a:p>
            <a:pPr algn="ctr"/>
            <a:r>
              <a:rPr lang="en-GB" sz="3200" b="1" dirty="0" err="1" smtClean="0">
                <a:solidFill>
                  <a:srgbClr val="FF00FF"/>
                </a:solidFill>
              </a:rPr>
              <a:t>compré</a:t>
            </a:r>
            <a:endParaRPr lang="en-GB" sz="3200" b="1" dirty="0">
              <a:solidFill>
                <a:srgbClr val="FF00FF"/>
              </a:solidFill>
            </a:endParaRPr>
          </a:p>
        </p:txBody>
      </p:sp>
      <p:sp>
        <p:nvSpPr>
          <p:cNvPr id="9" name="TextBox 8"/>
          <p:cNvSpPr txBox="1"/>
          <p:nvPr/>
        </p:nvSpPr>
        <p:spPr>
          <a:xfrm>
            <a:off x="3053537" y="512570"/>
            <a:ext cx="2794242" cy="584775"/>
          </a:xfrm>
          <a:prstGeom prst="rect">
            <a:avLst/>
          </a:prstGeom>
          <a:noFill/>
        </p:spPr>
        <p:txBody>
          <a:bodyPr wrap="square" rtlCol="0">
            <a:spAutoFit/>
          </a:bodyPr>
          <a:lstStyle/>
          <a:p>
            <a:pPr algn="ctr"/>
            <a:r>
              <a:rPr lang="en-GB" sz="3200" b="1" dirty="0" err="1" smtClean="0">
                <a:solidFill>
                  <a:srgbClr val="FF00FF"/>
                </a:solidFill>
              </a:rPr>
              <a:t>bailo</a:t>
            </a:r>
            <a:endParaRPr lang="en-GB" sz="3200" b="1" dirty="0">
              <a:solidFill>
                <a:srgbClr val="FF00FF"/>
              </a:solidFill>
            </a:endParaRPr>
          </a:p>
        </p:txBody>
      </p:sp>
      <p:sp>
        <p:nvSpPr>
          <p:cNvPr id="10" name="TextBox 9"/>
          <p:cNvSpPr txBox="1"/>
          <p:nvPr/>
        </p:nvSpPr>
        <p:spPr>
          <a:xfrm>
            <a:off x="5294063" y="798750"/>
            <a:ext cx="2794242" cy="584775"/>
          </a:xfrm>
          <a:prstGeom prst="rect">
            <a:avLst/>
          </a:prstGeom>
          <a:noFill/>
        </p:spPr>
        <p:txBody>
          <a:bodyPr wrap="square" rtlCol="0">
            <a:spAutoFit/>
          </a:bodyPr>
          <a:lstStyle/>
          <a:p>
            <a:pPr algn="ctr"/>
            <a:r>
              <a:rPr lang="en-GB" sz="3200" b="1" dirty="0" err="1" smtClean="0">
                <a:solidFill>
                  <a:srgbClr val="FF00FF"/>
                </a:solidFill>
              </a:rPr>
              <a:t>irá</a:t>
            </a:r>
            <a:endParaRPr lang="en-GB" sz="3200" b="1" dirty="0">
              <a:solidFill>
                <a:srgbClr val="FF00FF"/>
              </a:solidFill>
            </a:endParaRPr>
          </a:p>
        </p:txBody>
      </p:sp>
      <p:sp>
        <p:nvSpPr>
          <p:cNvPr id="11" name="TextBox 10"/>
          <p:cNvSpPr txBox="1"/>
          <p:nvPr/>
        </p:nvSpPr>
        <p:spPr>
          <a:xfrm>
            <a:off x="3053537" y="819461"/>
            <a:ext cx="2794242" cy="584775"/>
          </a:xfrm>
          <a:prstGeom prst="rect">
            <a:avLst/>
          </a:prstGeom>
          <a:noFill/>
        </p:spPr>
        <p:txBody>
          <a:bodyPr wrap="square" rtlCol="0">
            <a:spAutoFit/>
          </a:bodyPr>
          <a:lstStyle/>
          <a:p>
            <a:pPr algn="ctr"/>
            <a:r>
              <a:rPr lang="en-GB" sz="3200" b="1" dirty="0" err="1" smtClean="0">
                <a:solidFill>
                  <a:srgbClr val="FF00FF"/>
                </a:solidFill>
              </a:rPr>
              <a:t>vamos</a:t>
            </a:r>
            <a:endParaRPr lang="en-GB" sz="3200" b="1" dirty="0">
              <a:solidFill>
                <a:srgbClr val="FF00FF"/>
              </a:solidFill>
            </a:endParaRPr>
          </a:p>
        </p:txBody>
      </p:sp>
      <p:sp>
        <p:nvSpPr>
          <p:cNvPr id="12" name="TextBox 11"/>
          <p:cNvSpPr txBox="1"/>
          <p:nvPr/>
        </p:nvSpPr>
        <p:spPr>
          <a:xfrm>
            <a:off x="813011" y="883745"/>
            <a:ext cx="2794242" cy="584775"/>
          </a:xfrm>
          <a:prstGeom prst="rect">
            <a:avLst/>
          </a:prstGeom>
          <a:noFill/>
        </p:spPr>
        <p:txBody>
          <a:bodyPr wrap="square" rtlCol="0">
            <a:spAutoFit/>
          </a:bodyPr>
          <a:lstStyle/>
          <a:p>
            <a:pPr algn="ctr"/>
            <a:r>
              <a:rPr lang="en-GB" sz="3200" b="1" dirty="0" err="1" smtClean="0">
                <a:solidFill>
                  <a:srgbClr val="FF00FF"/>
                </a:solidFill>
              </a:rPr>
              <a:t>estudiaba</a:t>
            </a:r>
            <a:endParaRPr lang="en-GB" sz="3200" b="1" dirty="0">
              <a:solidFill>
                <a:srgbClr val="FF00FF"/>
              </a:solidFill>
            </a:endParaRPr>
          </a:p>
        </p:txBody>
      </p:sp>
      <p:sp>
        <p:nvSpPr>
          <p:cNvPr id="13" name="TextBox 12"/>
          <p:cNvSpPr txBox="1"/>
          <p:nvPr/>
        </p:nvSpPr>
        <p:spPr>
          <a:xfrm>
            <a:off x="813011" y="1238518"/>
            <a:ext cx="2794242" cy="584775"/>
          </a:xfrm>
          <a:prstGeom prst="rect">
            <a:avLst/>
          </a:prstGeom>
          <a:noFill/>
        </p:spPr>
        <p:txBody>
          <a:bodyPr wrap="square" rtlCol="0">
            <a:spAutoFit/>
          </a:bodyPr>
          <a:lstStyle/>
          <a:p>
            <a:pPr algn="ctr"/>
            <a:r>
              <a:rPr lang="en-GB" sz="3200" b="1" dirty="0" err="1" smtClean="0">
                <a:solidFill>
                  <a:srgbClr val="FF00FF"/>
                </a:solidFill>
              </a:rPr>
              <a:t>tenía</a:t>
            </a:r>
            <a:endParaRPr lang="en-GB" sz="3200" b="1" dirty="0">
              <a:solidFill>
                <a:srgbClr val="FF00FF"/>
              </a:solidFill>
            </a:endParaRPr>
          </a:p>
        </p:txBody>
      </p:sp>
      <p:sp>
        <p:nvSpPr>
          <p:cNvPr id="14" name="TextBox 13"/>
          <p:cNvSpPr txBox="1"/>
          <p:nvPr/>
        </p:nvSpPr>
        <p:spPr>
          <a:xfrm>
            <a:off x="3053537" y="1131242"/>
            <a:ext cx="2794242" cy="584775"/>
          </a:xfrm>
          <a:prstGeom prst="rect">
            <a:avLst/>
          </a:prstGeom>
          <a:noFill/>
        </p:spPr>
        <p:txBody>
          <a:bodyPr wrap="square" rtlCol="0">
            <a:spAutoFit/>
          </a:bodyPr>
          <a:lstStyle/>
          <a:p>
            <a:pPr algn="ctr"/>
            <a:r>
              <a:rPr lang="en-GB" sz="3200" b="1" dirty="0" err="1" smtClean="0">
                <a:solidFill>
                  <a:srgbClr val="FF00FF"/>
                </a:solidFill>
              </a:rPr>
              <a:t>tiene</a:t>
            </a:r>
            <a:endParaRPr lang="en-GB" sz="3200" b="1" dirty="0">
              <a:solidFill>
                <a:srgbClr val="FF00FF"/>
              </a:solidFill>
            </a:endParaRPr>
          </a:p>
        </p:txBody>
      </p:sp>
      <p:sp>
        <p:nvSpPr>
          <p:cNvPr id="15" name="TextBox 14"/>
          <p:cNvSpPr txBox="1"/>
          <p:nvPr/>
        </p:nvSpPr>
        <p:spPr>
          <a:xfrm>
            <a:off x="5294063" y="1108633"/>
            <a:ext cx="2794242" cy="584775"/>
          </a:xfrm>
          <a:prstGeom prst="rect">
            <a:avLst/>
          </a:prstGeom>
          <a:noFill/>
        </p:spPr>
        <p:txBody>
          <a:bodyPr wrap="square" rtlCol="0">
            <a:spAutoFit/>
          </a:bodyPr>
          <a:lstStyle/>
          <a:p>
            <a:pPr algn="ctr"/>
            <a:r>
              <a:rPr lang="en-GB" sz="3200" b="1" dirty="0" err="1" smtClean="0">
                <a:solidFill>
                  <a:srgbClr val="FF00FF"/>
                </a:solidFill>
              </a:rPr>
              <a:t>tendré</a:t>
            </a:r>
            <a:endParaRPr lang="en-GB" sz="3200" b="1" dirty="0">
              <a:solidFill>
                <a:srgbClr val="FF00FF"/>
              </a:solidFill>
            </a:endParaRPr>
          </a:p>
        </p:txBody>
      </p:sp>
      <p:sp>
        <p:nvSpPr>
          <p:cNvPr id="16" name="TextBox 15"/>
          <p:cNvSpPr txBox="1"/>
          <p:nvPr/>
        </p:nvSpPr>
        <p:spPr>
          <a:xfrm>
            <a:off x="813011" y="1548400"/>
            <a:ext cx="2794242" cy="584775"/>
          </a:xfrm>
          <a:prstGeom prst="rect">
            <a:avLst/>
          </a:prstGeom>
          <a:noFill/>
        </p:spPr>
        <p:txBody>
          <a:bodyPr wrap="square" rtlCol="0">
            <a:spAutoFit/>
          </a:bodyPr>
          <a:lstStyle/>
          <a:p>
            <a:pPr algn="ctr"/>
            <a:r>
              <a:rPr lang="en-GB" sz="3200" b="1" dirty="0" err="1" smtClean="0">
                <a:solidFill>
                  <a:srgbClr val="FF00FF"/>
                </a:solidFill>
              </a:rPr>
              <a:t>había</a:t>
            </a:r>
            <a:endParaRPr lang="en-GB" sz="3200" b="1" dirty="0">
              <a:solidFill>
                <a:srgbClr val="FF00FF"/>
              </a:solidFill>
            </a:endParaRPr>
          </a:p>
        </p:txBody>
      </p:sp>
      <p:sp>
        <p:nvSpPr>
          <p:cNvPr id="17" name="TextBox 16"/>
          <p:cNvSpPr txBox="1"/>
          <p:nvPr/>
        </p:nvSpPr>
        <p:spPr>
          <a:xfrm>
            <a:off x="5294063" y="1412308"/>
            <a:ext cx="2794242" cy="584775"/>
          </a:xfrm>
          <a:prstGeom prst="rect">
            <a:avLst/>
          </a:prstGeom>
          <a:noFill/>
        </p:spPr>
        <p:txBody>
          <a:bodyPr wrap="square" rtlCol="0">
            <a:spAutoFit/>
          </a:bodyPr>
          <a:lstStyle/>
          <a:p>
            <a:pPr algn="ctr"/>
            <a:r>
              <a:rPr lang="en-GB" sz="3200" b="1" dirty="0" err="1" smtClean="0">
                <a:solidFill>
                  <a:srgbClr val="FF00FF"/>
                </a:solidFill>
              </a:rPr>
              <a:t>estaré</a:t>
            </a:r>
            <a:endParaRPr lang="en-GB" sz="3200" b="1" dirty="0">
              <a:solidFill>
                <a:srgbClr val="FF00FF"/>
              </a:solidFill>
            </a:endParaRPr>
          </a:p>
        </p:txBody>
      </p:sp>
      <p:sp>
        <p:nvSpPr>
          <p:cNvPr id="18" name="TextBox 17"/>
          <p:cNvSpPr txBox="1"/>
          <p:nvPr/>
        </p:nvSpPr>
        <p:spPr>
          <a:xfrm>
            <a:off x="813011" y="1858619"/>
            <a:ext cx="2794242" cy="584775"/>
          </a:xfrm>
          <a:prstGeom prst="rect">
            <a:avLst/>
          </a:prstGeom>
          <a:noFill/>
        </p:spPr>
        <p:txBody>
          <a:bodyPr wrap="square" rtlCol="0">
            <a:spAutoFit/>
          </a:bodyPr>
          <a:lstStyle/>
          <a:p>
            <a:pPr algn="ctr"/>
            <a:r>
              <a:rPr lang="en-GB" sz="3200" b="1" dirty="0" err="1" smtClean="0">
                <a:solidFill>
                  <a:srgbClr val="FF00FF"/>
                </a:solidFill>
              </a:rPr>
              <a:t>estaba</a:t>
            </a:r>
            <a:endParaRPr lang="en-GB" sz="3200" b="1" dirty="0">
              <a:solidFill>
                <a:srgbClr val="FF00FF"/>
              </a:solidFill>
            </a:endParaRPr>
          </a:p>
        </p:txBody>
      </p:sp>
      <p:sp>
        <p:nvSpPr>
          <p:cNvPr id="19" name="TextBox 18"/>
          <p:cNvSpPr txBox="1"/>
          <p:nvPr/>
        </p:nvSpPr>
        <p:spPr>
          <a:xfrm>
            <a:off x="813011" y="2168501"/>
            <a:ext cx="2794242" cy="584775"/>
          </a:xfrm>
          <a:prstGeom prst="rect">
            <a:avLst/>
          </a:prstGeom>
          <a:noFill/>
        </p:spPr>
        <p:txBody>
          <a:bodyPr wrap="square" rtlCol="0">
            <a:spAutoFit/>
          </a:bodyPr>
          <a:lstStyle/>
          <a:p>
            <a:pPr algn="ctr"/>
            <a:r>
              <a:rPr lang="en-GB" sz="3200" b="1" dirty="0" err="1" smtClean="0">
                <a:solidFill>
                  <a:srgbClr val="FF00FF"/>
                </a:solidFill>
              </a:rPr>
              <a:t>hacía</a:t>
            </a:r>
            <a:endParaRPr lang="en-GB" sz="3200" b="1" dirty="0">
              <a:solidFill>
                <a:srgbClr val="FF00FF"/>
              </a:solidFill>
            </a:endParaRPr>
          </a:p>
        </p:txBody>
      </p:sp>
      <p:sp>
        <p:nvSpPr>
          <p:cNvPr id="20" name="TextBox 19"/>
          <p:cNvSpPr txBox="1"/>
          <p:nvPr/>
        </p:nvSpPr>
        <p:spPr>
          <a:xfrm>
            <a:off x="813011" y="2461981"/>
            <a:ext cx="2794242" cy="584775"/>
          </a:xfrm>
          <a:prstGeom prst="rect">
            <a:avLst/>
          </a:prstGeom>
          <a:noFill/>
        </p:spPr>
        <p:txBody>
          <a:bodyPr wrap="square" rtlCol="0">
            <a:spAutoFit/>
          </a:bodyPr>
          <a:lstStyle/>
          <a:p>
            <a:pPr algn="ctr"/>
            <a:r>
              <a:rPr lang="en-GB" sz="3200" b="1" dirty="0" err="1" smtClean="0">
                <a:solidFill>
                  <a:srgbClr val="FF00FF"/>
                </a:solidFill>
              </a:rPr>
              <a:t>fui</a:t>
            </a:r>
            <a:endParaRPr lang="en-GB" sz="3200" b="1" dirty="0">
              <a:solidFill>
                <a:srgbClr val="FF00FF"/>
              </a:solidFill>
            </a:endParaRPr>
          </a:p>
        </p:txBody>
      </p:sp>
      <p:sp>
        <p:nvSpPr>
          <p:cNvPr id="21" name="TextBox 20"/>
          <p:cNvSpPr txBox="1"/>
          <p:nvPr/>
        </p:nvSpPr>
        <p:spPr>
          <a:xfrm>
            <a:off x="813011" y="2695093"/>
            <a:ext cx="2794242" cy="584775"/>
          </a:xfrm>
          <a:prstGeom prst="rect">
            <a:avLst/>
          </a:prstGeom>
          <a:noFill/>
        </p:spPr>
        <p:txBody>
          <a:bodyPr wrap="square" rtlCol="0">
            <a:spAutoFit/>
          </a:bodyPr>
          <a:lstStyle/>
          <a:p>
            <a:pPr algn="ctr"/>
            <a:r>
              <a:rPr lang="en-GB" sz="3200" b="1" dirty="0" err="1" smtClean="0">
                <a:solidFill>
                  <a:srgbClr val="FF00FF"/>
                </a:solidFill>
              </a:rPr>
              <a:t>hice</a:t>
            </a:r>
            <a:endParaRPr lang="en-GB" sz="3200" b="1" dirty="0">
              <a:solidFill>
                <a:srgbClr val="FF00FF"/>
              </a:solidFill>
            </a:endParaRPr>
          </a:p>
        </p:txBody>
      </p:sp>
      <p:sp>
        <p:nvSpPr>
          <p:cNvPr id="22" name="TextBox 21"/>
          <p:cNvSpPr txBox="1"/>
          <p:nvPr/>
        </p:nvSpPr>
        <p:spPr>
          <a:xfrm>
            <a:off x="3075264" y="1476881"/>
            <a:ext cx="2794242" cy="584775"/>
          </a:xfrm>
          <a:prstGeom prst="rect">
            <a:avLst/>
          </a:prstGeom>
          <a:noFill/>
        </p:spPr>
        <p:txBody>
          <a:bodyPr wrap="square" rtlCol="0">
            <a:spAutoFit/>
          </a:bodyPr>
          <a:lstStyle/>
          <a:p>
            <a:pPr algn="ctr"/>
            <a:r>
              <a:rPr lang="en-GB" sz="3200" b="1" dirty="0" err="1" smtClean="0">
                <a:solidFill>
                  <a:srgbClr val="FF00FF"/>
                </a:solidFill>
              </a:rPr>
              <a:t>hago</a:t>
            </a:r>
            <a:endParaRPr lang="en-GB" sz="3200" b="1" dirty="0">
              <a:solidFill>
                <a:srgbClr val="FF00FF"/>
              </a:solidFill>
            </a:endParaRPr>
          </a:p>
        </p:txBody>
      </p:sp>
      <p:sp>
        <p:nvSpPr>
          <p:cNvPr id="23" name="TextBox 22"/>
          <p:cNvSpPr txBox="1"/>
          <p:nvPr/>
        </p:nvSpPr>
        <p:spPr>
          <a:xfrm>
            <a:off x="3091083" y="1794636"/>
            <a:ext cx="2794242" cy="584775"/>
          </a:xfrm>
          <a:prstGeom prst="rect">
            <a:avLst/>
          </a:prstGeom>
          <a:noFill/>
        </p:spPr>
        <p:txBody>
          <a:bodyPr wrap="square" rtlCol="0">
            <a:spAutoFit/>
          </a:bodyPr>
          <a:lstStyle/>
          <a:p>
            <a:pPr algn="ctr"/>
            <a:r>
              <a:rPr lang="en-GB" sz="3200" b="1" dirty="0" err="1" smtClean="0">
                <a:solidFill>
                  <a:srgbClr val="FF00FF"/>
                </a:solidFill>
              </a:rPr>
              <a:t>trabaja</a:t>
            </a:r>
            <a:endParaRPr lang="en-GB" sz="3200" b="1" dirty="0">
              <a:solidFill>
                <a:srgbClr val="FF00FF"/>
              </a:solidFill>
            </a:endParaRPr>
          </a:p>
        </p:txBody>
      </p:sp>
      <p:sp>
        <p:nvSpPr>
          <p:cNvPr id="24" name="TextBox 23"/>
          <p:cNvSpPr txBox="1"/>
          <p:nvPr/>
        </p:nvSpPr>
        <p:spPr>
          <a:xfrm>
            <a:off x="713098" y="2994024"/>
            <a:ext cx="2794242" cy="584775"/>
          </a:xfrm>
          <a:prstGeom prst="rect">
            <a:avLst/>
          </a:prstGeom>
          <a:noFill/>
        </p:spPr>
        <p:txBody>
          <a:bodyPr wrap="square" rtlCol="0">
            <a:spAutoFit/>
          </a:bodyPr>
          <a:lstStyle/>
          <a:p>
            <a:pPr algn="ctr"/>
            <a:r>
              <a:rPr lang="en-GB" sz="3200" b="1" dirty="0" err="1" smtClean="0">
                <a:solidFill>
                  <a:srgbClr val="FF00FF"/>
                </a:solidFill>
              </a:rPr>
              <a:t>trabajé</a:t>
            </a:r>
            <a:endParaRPr lang="en-GB" sz="3200" b="1" dirty="0">
              <a:solidFill>
                <a:srgbClr val="FF00FF"/>
              </a:solidFill>
            </a:endParaRPr>
          </a:p>
        </p:txBody>
      </p:sp>
      <p:sp>
        <p:nvSpPr>
          <p:cNvPr id="25" name="TextBox 24"/>
          <p:cNvSpPr txBox="1"/>
          <p:nvPr/>
        </p:nvSpPr>
        <p:spPr>
          <a:xfrm>
            <a:off x="5294063" y="1754287"/>
            <a:ext cx="2794242" cy="584775"/>
          </a:xfrm>
          <a:prstGeom prst="rect">
            <a:avLst/>
          </a:prstGeom>
          <a:noFill/>
        </p:spPr>
        <p:txBody>
          <a:bodyPr wrap="square" rtlCol="0">
            <a:spAutoFit/>
          </a:bodyPr>
          <a:lstStyle/>
          <a:p>
            <a:pPr algn="ctr"/>
            <a:r>
              <a:rPr lang="en-GB" sz="3200" b="1" dirty="0" err="1" smtClean="0">
                <a:solidFill>
                  <a:srgbClr val="FF00FF"/>
                </a:solidFill>
              </a:rPr>
              <a:t>trabajaré</a:t>
            </a:r>
            <a:endParaRPr lang="en-GB" sz="3200" b="1" dirty="0">
              <a:solidFill>
                <a:srgbClr val="FF00FF"/>
              </a:solidFill>
            </a:endParaRPr>
          </a:p>
        </p:txBody>
      </p:sp>
      <p:sp>
        <p:nvSpPr>
          <p:cNvPr id="26" name="TextBox 25"/>
          <p:cNvSpPr txBox="1"/>
          <p:nvPr/>
        </p:nvSpPr>
        <p:spPr>
          <a:xfrm>
            <a:off x="5369155" y="2099926"/>
            <a:ext cx="2794242" cy="584775"/>
          </a:xfrm>
          <a:prstGeom prst="rect">
            <a:avLst/>
          </a:prstGeom>
          <a:noFill/>
        </p:spPr>
        <p:txBody>
          <a:bodyPr wrap="square" rtlCol="0">
            <a:spAutoFit/>
          </a:bodyPr>
          <a:lstStyle/>
          <a:p>
            <a:pPr algn="ctr"/>
            <a:r>
              <a:rPr lang="en-GB" sz="3200" b="1" dirty="0" err="1" smtClean="0">
                <a:solidFill>
                  <a:srgbClr val="FF00FF"/>
                </a:solidFill>
              </a:rPr>
              <a:t>compraré</a:t>
            </a:r>
            <a:endParaRPr lang="en-GB" sz="3200" b="1" dirty="0">
              <a:solidFill>
                <a:srgbClr val="FF00FF"/>
              </a:solidFill>
            </a:endParaRPr>
          </a:p>
        </p:txBody>
      </p:sp>
      <p:sp>
        <p:nvSpPr>
          <p:cNvPr id="27" name="TextBox 26"/>
          <p:cNvSpPr txBox="1"/>
          <p:nvPr/>
        </p:nvSpPr>
        <p:spPr>
          <a:xfrm>
            <a:off x="3053537" y="2193415"/>
            <a:ext cx="2794242" cy="584775"/>
          </a:xfrm>
          <a:prstGeom prst="rect">
            <a:avLst/>
          </a:prstGeom>
          <a:noFill/>
        </p:spPr>
        <p:txBody>
          <a:bodyPr wrap="square" rtlCol="0">
            <a:spAutoFit/>
          </a:bodyPr>
          <a:lstStyle/>
          <a:p>
            <a:pPr algn="ctr"/>
            <a:r>
              <a:rPr lang="en-GB" sz="3200" b="1" dirty="0" err="1" smtClean="0">
                <a:solidFill>
                  <a:srgbClr val="FF00FF"/>
                </a:solidFill>
              </a:rPr>
              <a:t>estudio</a:t>
            </a:r>
            <a:endParaRPr lang="en-GB" sz="3200" b="1" dirty="0">
              <a:solidFill>
                <a:srgbClr val="FF00FF"/>
              </a:solidFill>
            </a:endParaRPr>
          </a:p>
        </p:txBody>
      </p:sp>
      <p:sp>
        <p:nvSpPr>
          <p:cNvPr id="28" name="TextBox 27"/>
          <p:cNvSpPr txBox="1"/>
          <p:nvPr/>
        </p:nvSpPr>
        <p:spPr>
          <a:xfrm>
            <a:off x="763055" y="3323297"/>
            <a:ext cx="2794242" cy="584775"/>
          </a:xfrm>
          <a:prstGeom prst="rect">
            <a:avLst/>
          </a:prstGeom>
          <a:noFill/>
        </p:spPr>
        <p:txBody>
          <a:bodyPr wrap="square" rtlCol="0">
            <a:spAutoFit/>
          </a:bodyPr>
          <a:lstStyle/>
          <a:p>
            <a:pPr algn="ctr"/>
            <a:r>
              <a:rPr lang="en-GB" sz="3200" b="1" dirty="0" err="1" smtClean="0">
                <a:solidFill>
                  <a:srgbClr val="FF00FF"/>
                </a:solidFill>
              </a:rPr>
              <a:t>estudié</a:t>
            </a:r>
            <a:endParaRPr lang="en-GB" sz="3200" b="1" dirty="0">
              <a:solidFill>
                <a:srgbClr val="FF00FF"/>
              </a:solidFill>
            </a:endParaRPr>
          </a:p>
        </p:txBody>
      </p:sp>
      <p:sp>
        <p:nvSpPr>
          <p:cNvPr id="29" name="TextBox 28"/>
          <p:cNvSpPr txBox="1"/>
          <p:nvPr/>
        </p:nvSpPr>
        <p:spPr>
          <a:xfrm>
            <a:off x="5369155" y="2426929"/>
            <a:ext cx="2794242" cy="584775"/>
          </a:xfrm>
          <a:prstGeom prst="rect">
            <a:avLst/>
          </a:prstGeom>
          <a:noFill/>
        </p:spPr>
        <p:txBody>
          <a:bodyPr wrap="square" rtlCol="0">
            <a:spAutoFit/>
          </a:bodyPr>
          <a:lstStyle/>
          <a:p>
            <a:pPr algn="ctr"/>
            <a:r>
              <a:rPr lang="en-GB" sz="3200" b="1" dirty="0" err="1" smtClean="0">
                <a:solidFill>
                  <a:srgbClr val="FF00FF"/>
                </a:solidFill>
              </a:rPr>
              <a:t>iré</a:t>
            </a:r>
            <a:endParaRPr lang="en-GB" sz="3200" b="1" dirty="0">
              <a:solidFill>
                <a:srgbClr val="FF00FF"/>
              </a:solidFill>
            </a:endParaRPr>
          </a:p>
        </p:txBody>
      </p:sp>
      <p:sp>
        <p:nvSpPr>
          <p:cNvPr id="30" name="TextBox 29"/>
          <p:cNvSpPr txBox="1"/>
          <p:nvPr/>
        </p:nvSpPr>
        <p:spPr>
          <a:xfrm>
            <a:off x="3135771" y="2518098"/>
            <a:ext cx="2794242" cy="584775"/>
          </a:xfrm>
          <a:prstGeom prst="rect">
            <a:avLst/>
          </a:prstGeom>
          <a:noFill/>
        </p:spPr>
        <p:txBody>
          <a:bodyPr wrap="square" rtlCol="0">
            <a:spAutoFit/>
          </a:bodyPr>
          <a:lstStyle/>
          <a:p>
            <a:pPr algn="ctr"/>
            <a:r>
              <a:rPr lang="en-GB" sz="3200" b="1" dirty="0" err="1" smtClean="0">
                <a:solidFill>
                  <a:srgbClr val="FF00FF"/>
                </a:solidFill>
              </a:rPr>
              <a:t>voy</a:t>
            </a:r>
            <a:endParaRPr lang="en-GB" sz="3200" b="1" dirty="0">
              <a:solidFill>
                <a:srgbClr val="FF00FF"/>
              </a:solidFill>
            </a:endParaRPr>
          </a:p>
        </p:txBody>
      </p:sp>
      <p:sp>
        <p:nvSpPr>
          <p:cNvPr id="31" name="TextBox 30"/>
          <p:cNvSpPr txBox="1"/>
          <p:nvPr/>
        </p:nvSpPr>
        <p:spPr>
          <a:xfrm>
            <a:off x="778700" y="3604747"/>
            <a:ext cx="2794242" cy="584775"/>
          </a:xfrm>
          <a:prstGeom prst="rect">
            <a:avLst/>
          </a:prstGeom>
          <a:noFill/>
        </p:spPr>
        <p:txBody>
          <a:bodyPr wrap="square" rtlCol="0">
            <a:spAutoFit/>
          </a:bodyPr>
          <a:lstStyle/>
          <a:p>
            <a:pPr algn="ctr"/>
            <a:r>
              <a:rPr lang="en-GB" sz="3200" b="1" dirty="0" err="1" smtClean="0">
                <a:solidFill>
                  <a:srgbClr val="FF00FF"/>
                </a:solidFill>
              </a:rPr>
              <a:t>fuimos</a:t>
            </a:r>
            <a:endParaRPr lang="en-GB" sz="3200" b="1" dirty="0">
              <a:solidFill>
                <a:srgbClr val="FF00FF"/>
              </a:solidFill>
            </a:endParaRPr>
          </a:p>
        </p:txBody>
      </p:sp>
    </p:spTree>
    <p:extLst>
      <p:ext uri="{BB962C8B-B14F-4D97-AF65-F5344CB8AC3E}">
        <p14:creationId xmlns:p14="http://schemas.microsoft.com/office/powerpoint/2010/main" val="321453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0"/>
                                        <p:tgtEl>
                                          <p:spTgt spid="2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fade">
                                      <p:cBhvr>
                                        <p:cTn id="102" dur="500"/>
                                        <p:tgtEl>
                                          <p:spTgt spid="2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fade">
                                      <p:cBhvr>
                                        <p:cTn id="117" dur="500"/>
                                        <p:tgtEl>
                                          <p:spTgt spid="29"/>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30"/>
                                        </p:tgtEl>
                                        <p:attrNameLst>
                                          <p:attrName>style.visibility</p:attrName>
                                        </p:attrNameLst>
                                      </p:cBhvr>
                                      <p:to>
                                        <p:strVal val="visible"/>
                                      </p:to>
                                    </p:set>
                                    <p:animEffect transition="in" filter="fade">
                                      <p:cBhvr>
                                        <p:cTn id="122" dur="500"/>
                                        <p:tgtEl>
                                          <p:spTgt spid="30"/>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49" y="365126"/>
            <a:ext cx="8342355" cy="1325563"/>
          </a:xfrm>
        </p:spPr>
        <p:txBody>
          <a:bodyPr/>
          <a:lstStyle/>
          <a:p>
            <a:r>
              <a:rPr lang="en-GB" dirty="0" smtClean="0"/>
              <a:t>Reading – Target language Answers</a:t>
            </a:r>
            <a:endParaRPr lang="en-GB" dirty="0"/>
          </a:p>
        </p:txBody>
      </p:sp>
      <p:sp>
        <p:nvSpPr>
          <p:cNvPr id="5" name="Content Placeholder 4"/>
          <p:cNvSpPr>
            <a:spLocks noGrp="1"/>
          </p:cNvSpPr>
          <p:nvPr>
            <p:ph idx="1"/>
          </p:nvPr>
        </p:nvSpPr>
        <p:spPr/>
        <p:txBody>
          <a:bodyPr>
            <a:normAutofit fontScale="92500" lnSpcReduction="20000"/>
          </a:bodyPr>
          <a:lstStyle/>
          <a:p>
            <a:r>
              <a:rPr lang="en-GB" dirty="0" smtClean="0"/>
              <a:t>Read the TL questions very carefully, and work out what they mean</a:t>
            </a:r>
          </a:p>
          <a:p>
            <a:r>
              <a:rPr lang="en-GB" dirty="0" smtClean="0"/>
              <a:t>Pay particular attention to the question word – </a:t>
            </a:r>
            <a:r>
              <a:rPr lang="en-GB" dirty="0" err="1" smtClean="0"/>
              <a:t>qué</a:t>
            </a:r>
            <a:r>
              <a:rPr lang="en-GB" dirty="0" smtClean="0"/>
              <a:t>, </a:t>
            </a:r>
            <a:r>
              <a:rPr lang="en-GB" dirty="0" err="1" smtClean="0"/>
              <a:t>cuándo</a:t>
            </a:r>
            <a:r>
              <a:rPr lang="en-GB" dirty="0" smtClean="0"/>
              <a:t>, </a:t>
            </a:r>
            <a:r>
              <a:rPr lang="en-GB" dirty="0" err="1" smtClean="0"/>
              <a:t>cuál</a:t>
            </a:r>
            <a:r>
              <a:rPr lang="en-GB" dirty="0" smtClean="0"/>
              <a:t>, </a:t>
            </a:r>
            <a:r>
              <a:rPr lang="en-GB" dirty="0" err="1" smtClean="0"/>
              <a:t>quién</a:t>
            </a:r>
            <a:r>
              <a:rPr lang="en-GB" dirty="0" smtClean="0"/>
              <a:t>, </a:t>
            </a:r>
            <a:r>
              <a:rPr lang="en-GB" dirty="0" err="1" smtClean="0"/>
              <a:t>por</a:t>
            </a:r>
            <a:r>
              <a:rPr lang="en-GB" dirty="0" smtClean="0"/>
              <a:t> </a:t>
            </a:r>
            <a:r>
              <a:rPr lang="en-GB" dirty="0" err="1" smtClean="0"/>
              <a:t>qué</a:t>
            </a:r>
            <a:endParaRPr lang="en-GB" dirty="0" smtClean="0"/>
          </a:p>
          <a:p>
            <a:r>
              <a:rPr lang="en-GB" dirty="0" smtClean="0"/>
              <a:t>Scan the text for the answer</a:t>
            </a:r>
          </a:p>
          <a:p>
            <a:r>
              <a:rPr lang="en-GB" dirty="0" smtClean="0"/>
              <a:t>Wherever possible, lift the answer directly from the text – you do not need to write full sentence answers</a:t>
            </a:r>
          </a:p>
          <a:p>
            <a:r>
              <a:rPr lang="en-GB" dirty="0" smtClean="0"/>
              <a:t>Make sure you only lift the words you need, not more</a:t>
            </a:r>
          </a:p>
          <a:p>
            <a:r>
              <a:rPr lang="en-GB" dirty="0" smtClean="0"/>
              <a:t>If it is not possible to lift the answer exactly, see if you can use the words in the question to form your answer</a:t>
            </a:r>
          </a:p>
          <a:p>
            <a:r>
              <a:rPr lang="en-GB" dirty="0" smtClean="0"/>
              <a:t>Watch out for changes from 1</a:t>
            </a:r>
            <a:r>
              <a:rPr lang="en-GB" baseline="30000" dirty="0" smtClean="0"/>
              <a:t>st</a:t>
            </a:r>
            <a:r>
              <a:rPr lang="en-GB" dirty="0" smtClean="0"/>
              <a:t> – 3</a:t>
            </a:r>
            <a:r>
              <a:rPr lang="en-GB" baseline="30000" dirty="0" smtClean="0"/>
              <a:t>rd</a:t>
            </a:r>
            <a:r>
              <a:rPr lang="en-GB" dirty="0" smtClean="0"/>
              <a:t> person – e.g. my </a:t>
            </a:r>
            <a:r>
              <a:rPr lang="en-GB" dirty="0" smtClean="0">
                <a:sym typeface="Wingdings" panose="05000000000000000000" pitchFamily="2" charset="2"/>
              </a:rPr>
              <a:t> his/her (mi  </a:t>
            </a:r>
            <a:r>
              <a:rPr lang="en-GB" dirty="0" err="1" smtClean="0">
                <a:sym typeface="Wingdings" panose="05000000000000000000" pitchFamily="2" charset="2"/>
              </a:rPr>
              <a:t>su</a:t>
            </a:r>
            <a:r>
              <a:rPr lang="en-GB" dirty="0" smtClean="0">
                <a:sym typeface="Wingdings" panose="05000000000000000000" pitchFamily="2" charset="2"/>
              </a:rPr>
              <a:t>)</a:t>
            </a:r>
            <a:endParaRPr lang="en-GB" dirty="0"/>
          </a:p>
        </p:txBody>
      </p:sp>
    </p:spTree>
    <p:extLst>
      <p:ext uri="{BB962C8B-B14F-4D97-AF65-F5344CB8AC3E}">
        <p14:creationId xmlns:p14="http://schemas.microsoft.com/office/powerpoint/2010/main" val="26469876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49" y="365126"/>
            <a:ext cx="8342355" cy="1325563"/>
          </a:xfrm>
        </p:spPr>
        <p:txBody>
          <a:bodyPr/>
          <a:lstStyle/>
          <a:p>
            <a:r>
              <a:rPr lang="en-GB" dirty="0" smtClean="0">
                <a:latin typeface="+mn-lt"/>
              </a:rPr>
              <a:t>Reading – Gap fill questions</a:t>
            </a:r>
            <a:endParaRPr lang="en-GB" dirty="0">
              <a:latin typeface="+mn-lt"/>
            </a:endParaRPr>
          </a:p>
        </p:txBody>
      </p:sp>
      <p:sp>
        <p:nvSpPr>
          <p:cNvPr id="6" name="Content Placeholder 5"/>
          <p:cNvSpPr txBox="1">
            <a:spLocks noGrp="1"/>
          </p:cNvSpPr>
          <p:nvPr>
            <p:ph idx="1"/>
          </p:nvPr>
        </p:nvSpPr>
        <p:spPr>
          <a:xfrm>
            <a:off x="628649" y="1873569"/>
            <a:ext cx="7886700" cy="4261679"/>
          </a:xfrm>
          <a:prstGeom prst="rect">
            <a:avLst/>
          </a:prstGeom>
          <a:noFill/>
        </p:spPr>
        <p:txBody>
          <a:bodyPr wrap="square" rtlCol="0">
            <a:spAutoFit/>
          </a:bodyPr>
          <a:lstStyle/>
          <a:p>
            <a:r>
              <a:rPr lang="en-GB" sz="2400" dirty="0" smtClean="0">
                <a:cs typeface="Arial" panose="020B0604020202020204" pitchFamily="34" charset="0"/>
              </a:rPr>
              <a:t>Read each sentence</a:t>
            </a:r>
          </a:p>
          <a:p>
            <a:r>
              <a:rPr lang="en-GB" sz="2400" dirty="0" smtClean="0">
                <a:cs typeface="Arial" panose="020B0604020202020204" pitchFamily="34" charset="0"/>
              </a:rPr>
              <a:t>Work out the meaning and come up with a plausible missing word in English.</a:t>
            </a:r>
          </a:p>
          <a:p>
            <a:r>
              <a:rPr lang="en-GB" sz="2400" dirty="0" smtClean="0">
                <a:cs typeface="Arial" panose="020B0604020202020204" pitchFamily="34" charset="0"/>
              </a:rPr>
              <a:t>Try to match it to one of the options in the box.</a:t>
            </a:r>
            <a:endParaRPr lang="en-GB" sz="2400" dirty="0">
              <a:cs typeface="Arial" panose="020B0604020202020204" pitchFamily="34" charset="0"/>
            </a:endParaRPr>
          </a:p>
          <a:p>
            <a:r>
              <a:rPr lang="en-GB" sz="2400" dirty="0" smtClean="0">
                <a:cs typeface="Arial" panose="020B0604020202020204" pitchFamily="34" charset="0"/>
              </a:rPr>
              <a:t>Be careful not to leap to conclusions – they will often give you different versions of a verb, for example, and you must choose the correct tense and person.</a:t>
            </a:r>
            <a:endParaRPr lang="en-GB" sz="2400" dirty="0">
              <a:cs typeface="Arial" panose="020B0604020202020204" pitchFamily="34" charset="0"/>
            </a:endParaRPr>
          </a:p>
          <a:p>
            <a:r>
              <a:rPr lang="en-GB" sz="2400" dirty="0" smtClean="0">
                <a:cs typeface="Arial" panose="020B0604020202020204" pitchFamily="34" charset="0"/>
              </a:rPr>
              <a:t>The word just before the gap is often helpful – i.e. before gap 1 it is ‘last night’ so likely to be a past verb. Gap 2 is ‘</a:t>
            </a:r>
            <a:r>
              <a:rPr lang="en-GB" sz="2400" dirty="0" err="1" smtClean="0">
                <a:cs typeface="Arial" panose="020B0604020202020204" pitchFamily="34" charset="0"/>
              </a:rPr>
              <a:t>los</a:t>
            </a:r>
            <a:r>
              <a:rPr lang="en-GB" sz="2400" dirty="0" smtClean="0">
                <a:cs typeface="Arial" panose="020B0604020202020204" pitchFamily="34" charset="0"/>
              </a:rPr>
              <a:t>’ so it must be a plural noun.</a:t>
            </a:r>
            <a:r>
              <a:rPr lang="en-GB" sz="2400" b="1" dirty="0" smtClean="0">
                <a:cs typeface="Arial" panose="020B0604020202020204" pitchFamily="34" charset="0"/>
              </a:rPr>
              <a:t/>
            </a:r>
            <a:br>
              <a:rPr lang="en-GB" sz="2400" b="1" dirty="0" smtClean="0">
                <a:cs typeface="Arial" panose="020B0604020202020204" pitchFamily="34" charset="0"/>
              </a:rPr>
            </a:br>
            <a:endParaRPr lang="en-GB" sz="2400" b="1" dirty="0">
              <a:cs typeface="Arial" panose="020B0604020202020204" pitchFamily="34" charset="0"/>
            </a:endParaRPr>
          </a:p>
        </p:txBody>
      </p:sp>
    </p:spTree>
    <p:extLst>
      <p:ext uri="{BB962C8B-B14F-4D97-AF65-F5344CB8AC3E}">
        <p14:creationId xmlns:p14="http://schemas.microsoft.com/office/powerpoint/2010/main" val="13785612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49" y="365126"/>
            <a:ext cx="8342355" cy="1325563"/>
          </a:xfrm>
        </p:spPr>
        <p:txBody>
          <a:bodyPr/>
          <a:lstStyle/>
          <a:p>
            <a:r>
              <a:rPr lang="en-GB" dirty="0" smtClean="0"/>
              <a:t>Reading – Survey response</a:t>
            </a:r>
            <a:endParaRPr lang="en-GB" dirty="0"/>
          </a:p>
        </p:txBody>
      </p:sp>
      <p:sp>
        <p:nvSpPr>
          <p:cNvPr id="6" name="Content Placeholder 5"/>
          <p:cNvSpPr txBox="1">
            <a:spLocks noGrp="1"/>
          </p:cNvSpPr>
          <p:nvPr>
            <p:ph idx="1"/>
          </p:nvPr>
        </p:nvSpPr>
        <p:spPr>
          <a:xfrm>
            <a:off x="628650" y="1825625"/>
            <a:ext cx="7886700" cy="2803844"/>
          </a:xfrm>
          <a:prstGeom prst="rect">
            <a:avLst/>
          </a:prstGeom>
          <a:noFill/>
        </p:spPr>
        <p:txBody>
          <a:bodyPr wrap="square" rtlCol="0">
            <a:spAutoFit/>
          </a:bodyPr>
          <a:lstStyle/>
          <a:p>
            <a:r>
              <a:rPr lang="en-GB" sz="2400" dirty="0" smtClean="0">
                <a:cs typeface="Arial" panose="020B0604020202020204" pitchFamily="34" charset="0"/>
              </a:rPr>
              <a:t>It looks like there is a lot to read here, but each question can be done separately</a:t>
            </a:r>
          </a:p>
          <a:p>
            <a:r>
              <a:rPr lang="en-GB" sz="2400" dirty="0">
                <a:cs typeface="Arial" panose="020B0604020202020204" pitchFamily="34" charset="0"/>
              </a:rPr>
              <a:t> </a:t>
            </a:r>
            <a:r>
              <a:rPr lang="en-GB" sz="2400" dirty="0" smtClean="0">
                <a:cs typeface="Arial" panose="020B0604020202020204" pitchFamily="34" charset="0"/>
              </a:rPr>
              <a:t>Read the question title, instructions and example very carefully</a:t>
            </a:r>
            <a:endParaRPr lang="en-GB" sz="2400" dirty="0">
              <a:cs typeface="Arial" panose="020B0604020202020204" pitchFamily="34" charset="0"/>
            </a:endParaRPr>
          </a:p>
          <a:p>
            <a:r>
              <a:rPr lang="en-GB" sz="2400" dirty="0" smtClean="0">
                <a:cs typeface="Arial" panose="020B0604020202020204" pitchFamily="34" charset="0"/>
              </a:rPr>
              <a:t>Then read Q1, and the survey question and response for Q1.</a:t>
            </a:r>
            <a:endParaRPr lang="en-GB" sz="2400" dirty="0">
              <a:cs typeface="Arial" panose="020B0604020202020204" pitchFamily="34" charset="0"/>
            </a:endParaRPr>
          </a:p>
          <a:p>
            <a:r>
              <a:rPr lang="en-GB" sz="2400" dirty="0" smtClean="0">
                <a:cs typeface="Arial" panose="020B0604020202020204" pitchFamily="34" charset="0"/>
              </a:rPr>
              <a:t>The reason usually comes from your understanding of the chosen survey response</a:t>
            </a:r>
            <a:endParaRPr lang="en-GB" sz="2400" dirty="0">
              <a:cs typeface="Arial" panose="020B0604020202020204" pitchFamily="34" charset="0"/>
            </a:endParaRPr>
          </a:p>
        </p:txBody>
      </p:sp>
    </p:spTree>
    <p:extLst>
      <p:ext uri="{BB962C8B-B14F-4D97-AF65-F5344CB8AC3E}">
        <p14:creationId xmlns:p14="http://schemas.microsoft.com/office/powerpoint/2010/main" val="22814855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401837" y="316820"/>
            <a:ext cx="8520487" cy="1325563"/>
          </a:xfrm>
          <a:prstGeom prst="rect">
            <a:avLst/>
          </a:prstGeom>
          <a:solidFill>
            <a:schemeClr val="bg2">
              <a:lumMod val="90000"/>
            </a:schemeClr>
          </a:solidFill>
          <a:effectLst>
            <a:outerShdw blurRad="50800" dist="38100" dir="5400000" algn="t" rotWithShape="0">
              <a:prstClr val="black">
                <a:alpha val="40000"/>
              </a:prstClr>
            </a:outerShdw>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GB" sz="4400" b="1" dirty="0" smtClean="0">
                <a:solidFill>
                  <a:prstClr val="black"/>
                </a:solidFill>
              </a:rPr>
              <a:t>Listening strategies and skills</a:t>
            </a:r>
            <a:endParaRPr lang="en-GB" sz="4400" b="1" dirty="0">
              <a:solidFill>
                <a:prstClr val="black"/>
              </a:solidFill>
            </a:endParaRPr>
          </a:p>
        </p:txBody>
      </p:sp>
      <p:sp>
        <p:nvSpPr>
          <p:cNvPr id="3" name="Content Placeholder 4"/>
          <p:cNvSpPr txBox="1">
            <a:spLocks/>
          </p:cNvSpPr>
          <p:nvPr/>
        </p:nvSpPr>
        <p:spPr>
          <a:xfrm>
            <a:off x="401839" y="1757250"/>
            <a:ext cx="8520487" cy="4892931"/>
          </a:xfrm>
          <a:prstGeom prst="rect">
            <a:avLst/>
          </a:prstGeom>
          <a:solidFill>
            <a:schemeClr val="accent2">
              <a:lumMod val="20000"/>
              <a:lumOff val="80000"/>
            </a:schemeClr>
          </a:solid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900" b="1" dirty="0">
                <a:solidFill>
                  <a:prstClr val="black"/>
                </a:solidFill>
                <a:cs typeface="Arial" panose="020B0604020202020204" pitchFamily="34" charset="0"/>
              </a:rPr>
              <a:t>A good knowledge of vocabulary, high frequency words and synonyms</a:t>
            </a:r>
          </a:p>
          <a:p>
            <a:pPr>
              <a:defRPr/>
            </a:pPr>
            <a:r>
              <a:rPr lang="en-GB" sz="2900" b="1" dirty="0" smtClean="0">
                <a:solidFill>
                  <a:prstClr val="black"/>
                </a:solidFill>
                <a:cs typeface="Arial" panose="020B0604020202020204" pitchFamily="34" charset="0"/>
              </a:rPr>
              <a:t>Prediction</a:t>
            </a:r>
          </a:p>
          <a:p>
            <a:r>
              <a:rPr lang="en-GB" sz="2900" b="1" dirty="0" smtClean="0">
                <a:solidFill>
                  <a:prstClr val="black"/>
                </a:solidFill>
                <a:cs typeface="Arial" panose="020B0604020202020204" pitchFamily="34" charset="0"/>
              </a:rPr>
              <a:t>Ability </a:t>
            </a:r>
            <a:r>
              <a:rPr lang="en-GB" sz="2900" b="1" dirty="0">
                <a:solidFill>
                  <a:prstClr val="black"/>
                </a:solidFill>
                <a:cs typeface="Arial" panose="020B0604020202020204" pitchFamily="34" charset="0"/>
              </a:rPr>
              <a:t>to spot opinions and changes of </a:t>
            </a:r>
            <a:r>
              <a:rPr lang="en-GB" sz="2900" b="1" dirty="0" smtClean="0">
                <a:solidFill>
                  <a:prstClr val="black"/>
                </a:solidFill>
                <a:cs typeface="Arial" panose="020B0604020202020204" pitchFamily="34" charset="0"/>
              </a:rPr>
              <a:t>opinion</a:t>
            </a:r>
          </a:p>
          <a:p>
            <a:r>
              <a:rPr lang="en-GB" sz="2900" b="1" dirty="0">
                <a:solidFill>
                  <a:prstClr val="black"/>
                </a:solidFill>
                <a:cs typeface="Arial" panose="020B0604020202020204" pitchFamily="34" charset="0"/>
              </a:rPr>
              <a:t>Avoidance of distractors and sustained </a:t>
            </a:r>
            <a:r>
              <a:rPr lang="en-GB" sz="2900" b="1" dirty="0" smtClean="0">
                <a:solidFill>
                  <a:prstClr val="black"/>
                </a:solidFill>
                <a:cs typeface="Arial" panose="020B0604020202020204" pitchFamily="34" charset="0"/>
              </a:rPr>
              <a:t>concentration</a:t>
            </a:r>
          </a:p>
          <a:p>
            <a:r>
              <a:rPr lang="en-GB" sz="2900" b="1" dirty="0">
                <a:solidFill>
                  <a:prstClr val="black"/>
                </a:solidFill>
                <a:cs typeface="Arial" panose="020B0604020202020204" pitchFamily="34" charset="0"/>
              </a:rPr>
              <a:t>Infer and make associations from synonymous </a:t>
            </a:r>
            <a:r>
              <a:rPr lang="en-GB" sz="2900" b="1" dirty="0" smtClean="0">
                <a:solidFill>
                  <a:prstClr val="black"/>
                </a:solidFill>
                <a:cs typeface="Arial" panose="020B0604020202020204" pitchFamily="34" charset="0"/>
              </a:rPr>
              <a:t>phrases</a:t>
            </a:r>
          </a:p>
          <a:p>
            <a:r>
              <a:rPr lang="en-GB" sz="2900" b="1" dirty="0">
                <a:solidFill>
                  <a:prstClr val="black"/>
                </a:solidFill>
                <a:cs typeface="Arial" panose="020B0604020202020204" pitchFamily="34" charset="0"/>
              </a:rPr>
              <a:t> </a:t>
            </a:r>
            <a:r>
              <a:rPr lang="en-GB" sz="2900" b="1" dirty="0" smtClean="0">
                <a:solidFill>
                  <a:prstClr val="black"/>
                </a:solidFill>
                <a:cs typeface="Arial" panose="020B0604020202020204" pitchFamily="34" charset="0"/>
              </a:rPr>
              <a:t>Ability to cope with unfamiliar language / manage the panic!</a:t>
            </a:r>
          </a:p>
          <a:p>
            <a:pPr>
              <a:defRPr/>
            </a:pPr>
            <a:r>
              <a:rPr lang="en-GB" sz="2900" b="1" dirty="0" smtClean="0">
                <a:solidFill>
                  <a:prstClr val="black"/>
                </a:solidFill>
                <a:cs typeface="Arial" panose="020B0604020202020204" pitchFamily="34" charset="0"/>
              </a:rPr>
              <a:t>Ability to recognise and decode cognates</a:t>
            </a:r>
          </a:p>
          <a:p>
            <a:pPr>
              <a:defRPr/>
            </a:pPr>
            <a:endParaRPr lang="en-GB" sz="2900" b="1" dirty="0" smtClean="0">
              <a:solidFill>
                <a:prstClr val="black"/>
              </a:solidFill>
              <a:cs typeface="Arial" panose="020B0604020202020204" pitchFamily="34" charset="0"/>
            </a:endParaRPr>
          </a:p>
          <a:p>
            <a:pPr>
              <a:defRPr/>
            </a:pPr>
            <a:endParaRPr lang="en-GB" sz="2900" b="1" dirty="0">
              <a:solidFill>
                <a:prstClr val="black"/>
              </a:solidFill>
              <a:cs typeface="Arial" panose="020B0604020202020204" pitchFamily="34" charset="0"/>
            </a:endParaRPr>
          </a:p>
        </p:txBody>
      </p:sp>
      <p:pic>
        <p:nvPicPr>
          <p:cNvPr id="5" name="Picture 4"/>
          <p:cNvPicPr>
            <a:picLocks noChangeAspect="1"/>
          </p:cNvPicPr>
          <p:nvPr/>
        </p:nvPicPr>
        <p:blipFill>
          <a:blip r:embed="rId2">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val="0"/>
              </a:ext>
            </a:extLst>
          </a:blip>
          <a:stretch>
            <a:fillRect/>
          </a:stretch>
        </p:blipFill>
        <p:spPr>
          <a:xfrm>
            <a:off x="7038732" y="201953"/>
            <a:ext cx="1668834" cy="2145645"/>
          </a:xfrm>
          <a:prstGeom prst="rect">
            <a:avLst/>
          </a:prstGeom>
        </p:spPr>
      </p:pic>
    </p:spTree>
    <p:extLst>
      <p:ext uri="{BB962C8B-B14F-4D97-AF65-F5344CB8AC3E}">
        <p14:creationId xmlns:p14="http://schemas.microsoft.com/office/powerpoint/2010/main" val="7418652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49" y="365126"/>
            <a:ext cx="8342355" cy="1325563"/>
          </a:xfrm>
        </p:spPr>
        <p:txBody>
          <a:bodyPr/>
          <a:lstStyle/>
          <a:p>
            <a:r>
              <a:rPr lang="en-GB" dirty="0" smtClean="0"/>
              <a:t>Reading – Translation</a:t>
            </a:r>
            <a:endParaRPr lang="en-GB" dirty="0"/>
          </a:p>
        </p:txBody>
      </p:sp>
      <p:sp>
        <p:nvSpPr>
          <p:cNvPr id="6" name="Content Placeholder 5"/>
          <p:cNvSpPr txBox="1">
            <a:spLocks noGrp="1"/>
          </p:cNvSpPr>
          <p:nvPr>
            <p:ph idx="1"/>
          </p:nvPr>
        </p:nvSpPr>
        <p:spPr>
          <a:xfrm>
            <a:off x="628650" y="1825625"/>
            <a:ext cx="7886700" cy="1754326"/>
          </a:xfrm>
          <a:prstGeom prst="rect">
            <a:avLst/>
          </a:prstGeom>
          <a:solidFill>
            <a:schemeClr val="accent4">
              <a:lumMod val="20000"/>
              <a:lumOff val="80000"/>
            </a:schemeClr>
          </a:solidFill>
        </p:spPr>
        <p:txBody>
          <a:bodyPr wrap="square" rtlCol="0">
            <a:spAutoFit/>
          </a:bodyPr>
          <a:lstStyle/>
          <a:p>
            <a:r>
              <a:rPr lang="en-GB" sz="4000" dirty="0" smtClean="0">
                <a:latin typeface="Tw Cen MT" panose="020B0602020104020603" pitchFamily="34" charset="0"/>
              </a:rPr>
              <a:t>Pay special attention to the verbs.  Several tenses are always included in this task.</a:t>
            </a:r>
            <a:endParaRPr lang="en-GB" sz="4000" dirty="0">
              <a:latin typeface="Tw Cen MT" panose="020B0602020104020603" pitchFamily="34" charset="0"/>
            </a:endParaRPr>
          </a:p>
        </p:txBody>
      </p:sp>
    </p:spTree>
    <p:extLst>
      <p:ext uri="{BB962C8B-B14F-4D97-AF65-F5344CB8AC3E}">
        <p14:creationId xmlns:p14="http://schemas.microsoft.com/office/powerpoint/2010/main" val="30019855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659" y="98854"/>
            <a:ext cx="7772400" cy="2387600"/>
          </a:xfrm>
        </p:spPr>
        <p:txBody>
          <a:bodyPr/>
          <a:lstStyle/>
          <a:p>
            <a:r>
              <a:rPr lang="en-GB" sz="9600" b="1" dirty="0" smtClean="0"/>
              <a:t>W</a:t>
            </a:r>
            <a:r>
              <a:rPr lang="en-GB" sz="9600" b="1" dirty="0" smtClean="0">
                <a:solidFill>
                  <a:srgbClr val="00B050"/>
                </a:solidFill>
                <a:latin typeface="Brush Script MT" pitchFamily="66" charset="0"/>
              </a:rPr>
              <a:t>r</a:t>
            </a:r>
            <a:r>
              <a:rPr lang="en-GB" sz="9600" b="1" dirty="0" smtClean="0"/>
              <a:t>i</a:t>
            </a:r>
            <a:r>
              <a:rPr lang="en-GB" sz="9600" b="1" dirty="0" smtClean="0">
                <a:solidFill>
                  <a:srgbClr val="0070C0"/>
                </a:solidFill>
                <a:latin typeface="Harlow Solid Italic" pitchFamily="82" charset="0"/>
              </a:rPr>
              <a:t>t</a:t>
            </a:r>
            <a:r>
              <a:rPr lang="en-GB" sz="9600" b="1" dirty="0" smtClean="0"/>
              <a:t>i</a:t>
            </a:r>
            <a:r>
              <a:rPr lang="en-GB" sz="9600" b="1" dirty="0" smtClean="0">
                <a:solidFill>
                  <a:srgbClr val="FF0000"/>
                </a:solidFill>
                <a:latin typeface="Bauhaus 93" pitchFamily="82" charset="0"/>
              </a:rPr>
              <a:t>n</a:t>
            </a:r>
            <a:r>
              <a:rPr lang="en-GB" sz="9600" b="1" dirty="0" smtClean="0"/>
              <a:t>g</a:t>
            </a:r>
            <a:endParaRPr lang="en-GB" sz="9600" dirty="0">
              <a:latin typeface="Tw Cen MT" panose="020B0602020104020603" pitchFamily="34" charset="0"/>
            </a:endParaRPr>
          </a:p>
        </p:txBody>
      </p:sp>
      <p:sp>
        <p:nvSpPr>
          <p:cNvPr id="4" name="Subtitle 3"/>
          <p:cNvSpPr>
            <a:spLocks noGrp="1"/>
          </p:cNvSpPr>
          <p:nvPr>
            <p:ph type="subTitle" idx="1"/>
          </p:nvPr>
        </p:nvSpPr>
        <p:spPr>
          <a:xfrm>
            <a:off x="250740" y="2866103"/>
            <a:ext cx="6858000" cy="3787302"/>
          </a:xfrm>
        </p:spPr>
        <p:txBody>
          <a:bodyPr>
            <a:noAutofit/>
          </a:bodyPr>
          <a:lstStyle/>
          <a:p>
            <a:pPr algn="l"/>
            <a:r>
              <a:rPr lang="en-GB" sz="2800" dirty="0"/>
              <a:t>C</a:t>
            </a:r>
            <a:r>
              <a:rPr lang="en-GB" sz="2800" dirty="0" smtClean="0"/>
              <a:t>ore repertoire in three time frames</a:t>
            </a:r>
            <a:br>
              <a:rPr lang="en-GB" sz="2800" dirty="0" smtClean="0"/>
            </a:br>
            <a:r>
              <a:rPr lang="en-GB" sz="2800" dirty="0" smtClean="0"/>
              <a:t>Decode the question</a:t>
            </a:r>
            <a:br>
              <a:rPr lang="en-GB" sz="2800" dirty="0" smtClean="0"/>
            </a:br>
            <a:r>
              <a:rPr lang="en-GB" sz="2800" dirty="0" smtClean="0"/>
              <a:t>Use known language creatively to answer the question</a:t>
            </a:r>
            <a:br>
              <a:rPr lang="en-GB" sz="2800" dirty="0" smtClean="0"/>
            </a:br>
            <a:r>
              <a:rPr lang="en-GB" sz="2800" dirty="0" smtClean="0"/>
              <a:t>Use QL checklist (e.g. LOVE IT! or similar)</a:t>
            </a:r>
          </a:p>
          <a:p>
            <a:pPr algn="l"/>
            <a:r>
              <a:rPr lang="en-GB" sz="2800" dirty="0" smtClean="0"/>
              <a:t>Check carefully for mistakes (VAN)</a:t>
            </a:r>
            <a:br>
              <a:rPr lang="en-GB" sz="2800" dirty="0" smtClean="0"/>
            </a:br>
            <a:endParaRPr lang="en-GB" sz="2800" dirty="0"/>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46714" y="2724579"/>
            <a:ext cx="3302085" cy="3250026"/>
          </a:xfrm>
          <a:prstGeom prst="rect">
            <a:avLst/>
          </a:prstGeom>
        </p:spPr>
      </p:pic>
    </p:spTree>
    <p:extLst>
      <p:ext uri="{BB962C8B-B14F-4D97-AF65-F5344CB8AC3E}">
        <p14:creationId xmlns:p14="http://schemas.microsoft.com/office/powerpoint/2010/main" val="37899389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5725" y="3244174"/>
            <a:ext cx="4638675" cy="3375596"/>
          </a:xfrm>
          <a:prstGeom prst="rect">
            <a:avLst/>
          </a:prstGeom>
        </p:spPr>
      </p:pic>
      <p:pic>
        <p:nvPicPr>
          <p:cNvPr id="8" name="Picture 7"/>
          <p:cNvPicPr>
            <a:picLocks noChangeAspect="1"/>
          </p:cNvPicPr>
          <p:nvPr/>
        </p:nvPicPr>
        <p:blipFill>
          <a:blip r:embed="rId3"/>
          <a:stretch>
            <a:fillRect/>
          </a:stretch>
        </p:blipFill>
        <p:spPr>
          <a:xfrm>
            <a:off x="85725" y="90487"/>
            <a:ext cx="4638675" cy="3153687"/>
          </a:xfrm>
          <a:prstGeom prst="rect">
            <a:avLst/>
          </a:prstGeom>
        </p:spPr>
      </p:pic>
      <p:sp>
        <p:nvSpPr>
          <p:cNvPr id="12" name="Content Placeholder 11"/>
          <p:cNvSpPr>
            <a:spLocks noGrp="1"/>
          </p:cNvSpPr>
          <p:nvPr>
            <p:ph idx="4294967295"/>
          </p:nvPr>
        </p:nvSpPr>
        <p:spPr>
          <a:xfrm>
            <a:off x="5019675" y="390525"/>
            <a:ext cx="4124325" cy="6334125"/>
          </a:xfrm>
        </p:spPr>
        <p:txBody>
          <a:bodyPr>
            <a:normAutofit lnSpcReduction="10000"/>
          </a:bodyPr>
          <a:lstStyle/>
          <a:p>
            <a:r>
              <a:rPr lang="en-GB" sz="2400" dirty="0" smtClean="0"/>
              <a:t>relevant to question - all bullets covered (but can be uneven)</a:t>
            </a:r>
          </a:p>
          <a:p>
            <a:r>
              <a:rPr lang="en-GB" sz="2400" dirty="0" smtClean="0"/>
              <a:t>average 20-25 words per bullet (2-3 sentences)</a:t>
            </a:r>
          </a:p>
          <a:p>
            <a:r>
              <a:rPr lang="en-GB" sz="2400" dirty="0" smtClean="0"/>
              <a:t>almost all messages communicate clearly (despite minor </a:t>
            </a:r>
            <a:r>
              <a:rPr lang="en-GB" sz="2400" dirty="0"/>
              <a:t>errors</a:t>
            </a:r>
            <a:r>
              <a:rPr lang="en-GB" sz="2400" dirty="0" smtClean="0"/>
              <a:t>) – i.e. it will be pleasant to read, coherent, logically sequenced</a:t>
            </a:r>
          </a:p>
          <a:p>
            <a:r>
              <a:rPr lang="en-GB" sz="2400" dirty="0" smtClean="0"/>
              <a:t>opinions</a:t>
            </a:r>
          </a:p>
          <a:p>
            <a:r>
              <a:rPr lang="en-GB" sz="2400" dirty="0" smtClean="0"/>
              <a:t>variety of vocabulary (not too much repetition of basics)</a:t>
            </a:r>
          </a:p>
          <a:p>
            <a:r>
              <a:rPr lang="en-GB" sz="2400" dirty="0" smtClean="0"/>
              <a:t>past, present, future references</a:t>
            </a:r>
          </a:p>
          <a:p>
            <a:r>
              <a:rPr lang="en-GB" sz="2400" dirty="0" smtClean="0"/>
              <a:t>complex structures</a:t>
            </a:r>
          </a:p>
          <a:p>
            <a:r>
              <a:rPr lang="en-GB" sz="2400" dirty="0" smtClean="0"/>
              <a:t>complex sentences</a:t>
            </a:r>
            <a:endParaRPr lang="en-GB" sz="2400" dirty="0"/>
          </a:p>
          <a:p>
            <a:endParaRPr lang="en-GB" sz="2400" dirty="0"/>
          </a:p>
        </p:txBody>
      </p:sp>
    </p:spTree>
    <p:extLst>
      <p:ext uri="{BB962C8B-B14F-4D97-AF65-F5344CB8AC3E}">
        <p14:creationId xmlns:p14="http://schemas.microsoft.com/office/powerpoint/2010/main" val="410107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957" y="6156868"/>
            <a:ext cx="4134530" cy="369332"/>
          </a:xfrm>
          <a:prstGeom prst="rect">
            <a:avLst/>
          </a:prstGeom>
        </p:spPr>
        <p:txBody>
          <a:bodyPr wrap="none">
            <a:spAutoFit/>
          </a:bodyPr>
          <a:lstStyle/>
          <a:p>
            <a:r>
              <a:rPr lang="en-GB" dirty="0">
                <a:latin typeface="Calibri" panose="020F0502020204030204" pitchFamily="34" charset="0"/>
                <a:hlinkClick r:id="rId3"/>
              </a:rPr>
              <a:t>http://www.showme.com/sh/?h=cUlz74a</a:t>
            </a:r>
            <a:r>
              <a:rPr lang="en-GB" dirty="0">
                <a:solidFill>
                  <a:srgbClr val="000000"/>
                </a:solidFill>
                <a:latin typeface="Calibri" panose="020F0502020204030204" pitchFamily="34" charset="0"/>
              </a:rPr>
              <a:t> </a:t>
            </a:r>
            <a:endParaRPr lang="en-GB" dirty="0"/>
          </a:p>
        </p:txBody>
      </p:sp>
      <p:pic>
        <p:nvPicPr>
          <p:cNvPr id="3" name="Picture 2"/>
          <p:cNvPicPr>
            <a:picLocks noChangeAspect="1"/>
          </p:cNvPicPr>
          <p:nvPr/>
        </p:nvPicPr>
        <p:blipFill>
          <a:blip r:embed="rId4"/>
          <a:stretch>
            <a:fillRect/>
          </a:stretch>
        </p:blipFill>
        <p:spPr>
          <a:xfrm>
            <a:off x="246957" y="841653"/>
            <a:ext cx="8746807" cy="1366899"/>
          </a:xfrm>
          <a:prstGeom prst="rect">
            <a:avLst/>
          </a:prstGeom>
        </p:spPr>
      </p:pic>
      <p:pic>
        <p:nvPicPr>
          <p:cNvPr id="1026" name="Picture 2" descr="Image result for 15 minute time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6579" y="2330386"/>
            <a:ext cx="1817158" cy="1817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6957" y="2494846"/>
            <a:ext cx="5271911" cy="1938992"/>
          </a:xfrm>
          <a:prstGeom prst="rect">
            <a:avLst/>
          </a:prstGeom>
          <a:noFill/>
        </p:spPr>
        <p:txBody>
          <a:bodyPr wrap="square" rtlCol="0">
            <a:spAutoFit/>
          </a:bodyPr>
          <a:lstStyle/>
          <a:p>
            <a:r>
              <a:rPr lang="en-GB" sz="2000" dirty="0" smtClean="0"/>
              <a:t>One strategy you might want to consider is doing the translation task first, before the 90-word and 150-word tasks.</a:t>
            </a:r>
            <a:br>
              <a:rPr lang="en-GB" sz="2000" dirty="0" smtClean="0"/>
            </a:br>
            <a:r>
              <a:rPr lang="en-GB" sz="2000" dirty="0" smtClean="0"/>
              <a:t>Do this translation without referring to your resources.</a:t>
            </a:r>
            <a:br>
              <a:rPr lang="en-GB" sz="2000" dirty="0" smtClean="0"/>
            </a:br>
            <a:r>
              <a:rPr lang="en-GB" sz="2000" dirty="0" smtClean="0"/>
              <a:t>Allow a maximum of 15 minutes.</a:t>
            </a:r>
            <a:endParaRPr lang="en-GB" sz="2000" dirty="0"/>
          </a:p>
        </p:txBody>
      </p:sp>
      <p:sp>
        <p:nvSpPr>
          <p:cNvPr id="6" name="TextBox 5"/>
          <p:cNvSpPr txBox="1"/>
          <p:nvPr/>
        </p:nvSpPr>
        <p:spPr>
          <a:xfrm>
            <a:off x="246957" y="4711595"/>
            <a:ext cx="8196780" cy="1323439"/>
          </a:xfrm>
          <a:prstGeom prst="rect">
            <a:avLst/>
          </a:prstGeom>
          <a:noFill/>
        </p:spPr>
        <p:txBody>
          <a:bodyPr wrap="square" rtlCol="0">
            <a:spAutoFit/>
          </a:bodyPr>
          <a:lstStyle/>
          <a:p>
            <a:r>
              <a:rPr lang="en-GB" sz="2000" dirty="0" smtClean="0"/>
              <a:t>Then click the link before and listen/watch the ‘think aloud’ model version and correct your own work.</a:t>
            </a:r>
            <a:br>
              <a:rPr lang="en-GB" sz="2000" dirty="0" smtClean="0"/>
            </a:br>
            <a:r>
              <a:rPr lang="en-GB" sz="2000" dirty="0" smtClean="0"/>
              <a:t/>
            </a:r>
            <a:br>
              <a:rPr lang="en-GB" sz="2000" dirty="0" smtClean="0"/>
            </a:br>
            <a:r>
              <a:rPr lang="en-GB" sz="2000" dirty="0" smtClean="0"/>
              <a:t>Note any mistakes you made, to avoid next time.</a:t>
            </a:r>
            <a:endParaRPr lang="en-GB" sz="2000" dirty="0"/>
          </a:p>
        </p:txBody>
      </p:sp>
      <p:sp>
        <p:nvSpPr>
          <p:cNvPr id="5" name="TextBox 4"/>
          <p:cNvSpPr txBox="1"/>
          <p:nvPr/>
        </p:nvSpPr>
        <p:spPr>
          <a:xfrm>
            <a:off x="246957" y="203200"/>
            <a:ext cx="4991087" cy="461665"/>
          </a:xfrm>
          <a:prstGeom prst="rect">
            <a:avLst/>
          </a:prstGeom>
          <a:noFill/>
        </p:spPr>
        <p:txBody>
          <a:bodyPr wrap="square" rtlCol="0">
            <a:spAutoFit/>
          </a:bodyPr>
          <a:lstStyle/>
          <a:p>
            <a:r>
              <a:rPr lang="en-GB" sz="2400" b="1" dirty="0" smtClean="0"/>
              <a:t>Translation 1/8</a:t>
            </a:r>
            <a:endParaRPr lang="en-GB" sz="2400" b="1" dirty="0"/>
          </a:p>
        </p:txBody>
      </p:sp>
    </p:spTree>
    <p:extLst>
      <p:ext uri="{BB962C8B-B14F-4D97-AF65-F5344CB8AC3E}">
        <p14:creationId xmlns:p14="http://schemas.microsoft.com/office/powerpoint/2010/main" val="1606845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dule1_transl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00" y="685800"/>
            <a:ext cx="7315200" cy="5486400"/>
          </a:xfrm>
          <a:prstGeom prst="rect">
            <a:avLst/>
          </a:prstGeom>
        </p:spPr>
      </p:pic>
    </p:spTree>
    <p:extLst>
      <p:ext uri="{BB962C8B-B14F-4D97-AF65-F5344CB8AC3E}">
        <p14:creationId xmlns:p14="http://schemas.microsoft.com/office/powerpoint/2010/main" val="33512988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Teaching and learning strategies for teachers</a:t>
            </a:r>
            <a:endParaRPr lang="en-GB" dirty="0"/>
          </a:p>
        </p:txBody>
      </p:sp>
      <p:sp>
        <p:nvSpPr>
          <p:cNvPr id="3" name="Content Placeholder 2"/>
          <p:cNvSpPr>
            <a:spLocks noGrp="1"/>
          </p:cNvSpPr>
          <p:nvPr>
            <p:ph idx="1"/>
          </p:nvPr>
        </p:nvSpPr>
        <p:spPr/>
        <p:txBody>
          <a:bodyPr/>
          <a:lstStyle/>
          <a:p>
            <a:r>
              <a:rPr lang="en-GB" dirty="0" smtClean="0">
                <a:solidFill>
                  <a:srgbClr val="FF0066"/>
                </a:solidFill>
              </a:rPr>
              <a:t>Sentence-building tasks</a:t>
            </a:r>
          </a:p>
          <a:p>
            <a:r>
              <a:rPr lang="en-GB" dirty="0" smtClean="0"/>
              <a:t>Translation (including regular sentence-level vocabulary tests)</a:t>
            </a:r>
          </a:p>
          <a:p>
            <a:r>
              <a:rPr lang="en-GB" dirty="0" smtClean="0"/>
              <a:t>Developing accuracy</a:t>
            </a:r>
          </a:p>
          <a:p>
            <a:r>
              <a:rPr lang="en-GB" dirty="0" smtClean="0"/>
              <a:t>Developing range and variety</a:t>
            </a:r>
            <a:endParaRPr lang="en-GB"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8315469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990" y="793371"/>
            <a:ext cx="7679933" cy="584775"/>
          </a:xfrm>
          <a:prstGeom prst="rect">
            <a:avLst/>
          </a:prstGeom>
        </p:spPr>
        <p:txBody>
          <a:bodyPr wrap="square">
            <a:spAutoFit/>
          </a:bodyPr>
          <a:lstStyle/>
          <a:p>
            <a:r>
              <a:rPr lang="en-GB" sz="3200" b="1" dirty="0" smtClean="0">
                <a:solidFill>
                  <a:prstClr val="black">
                    <a:lumMod val="75000"/>
                    <a:lumOff val="25000"/>
                  </a:prstClr>
                </a:solidFill>
                <a:latin typeface="Rockwell" panose="02060603020205020403" pitchFamily="18" charset="0"/>
                <a:ea typeface="Times New Roman" panose="02020603050405020304" pitchFamily="18" charset="0"/>
              </a:rPr>
              <a:t>1  Sentence-building</a:t>
            </a:r>
            <a:endParaRPr lang="en-GB" sz="3200" b="1" dirty="0">
              <a:solidFill>
                <a:prstClr val="black">
                  <a:lumMod val="75000"/>
                  <a:lumOff val="25000"/>
                </a:prstClr>
              </a:solidFill>
              <a:latin typeface="Rockwell" panose="02060603020205020403" pitchFamily="18" charset="0"/>
              <a:ea typeface="Times New Roman" panose="02020603050405020304" pitchFamily="18" charset="0"/>
            </a:endParaRP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4894208" y="470699"/>
            <a:ext cx="2377469" cy="1444643"/>
          </a:xfrm>
          <a:prstGeom prst="rect">
            <a:avLst/>
          </a:prstGeom>
        </p:spPr>
      </p:pic>
      <p:sp>
        <p:nvSpPr>
          <p:cNvPr id="6" name="Content Placeholder 7"/>
          <p:cNvSpPr txBox="1">
            <a:spLocks/>
          </p:cNvSpPr>
          <p:nvPr/>
        </p:nvSpPr>
        <p:spPr>
          <a:xfrm>
            <a:off x="64505" y="1822846"/>
            <a:ext cx="8733873" cy="4351338"/>
          </a:xfrm>
          <a:prstGeom prst="rect">
            <a:avLst/>
          </a:prstGeom>
        </p:spPr>
        <p:txBody>
          <a:bodyPr vert="horz" lIns="91440" tIns="45720" rIns="91440" bIns="45720" rtlCol="0">
            <a:normAutofit fontScale="925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457200" indent="-457200" algn="l">
              <a:lnSpc>
                <a:spcPct val="150000"/>
              </a:lnSpc>
              <a:buFont typeface="Arial" panose="020B0604020202020204" pitchFamily="34" charset="0"/>
              <a:buChar char="•"/>
            </a:pPr>
            <a:r>
              <a:rPr lang="en-GB" sz="2800" b="1" dirty="0" smtClean="0">
                <a:solidFill>
                  <a:prstClr val="black">
                    <a:lumMod val="75000"/>
                    <a:lumOff val="25000"/>
                  </a:prstClr>
                </a:solidFill>
                <a:latin typeface="Rockwell" panose="02060603020205020403" pitchFamily="18" charset="0"/>
              </a:rPr>
              <a:t>Simple </a:t>
            </a:r>
            <a:r>
              <a:rPr lang="en-GB" sz="2800" dirty="0" smtClean="0">
                <a:solidFill>
                  <a:prstClr val="black">
                    <a:lumMod val="75000"/>
                    <a:lumOff val="25000"/>
                  </a:prstClr>
                </a:solidFill>
                <a:latin typeface="Rockwell" panose="02060603020205020403" pitchFamily="18" charset="0"/>
              </a:rPr>
              <a:t>sentence (one main verb, one main idea)</a:t>
            </a:r>
          </a:p>
          <a:p>
            <a:pPr marL="457200" indent="-457200" algn="l">
              <a:lnSpc>
                <a:spcPct val="150000"/>
              </a:lnSpc>
              <a:buFont typeface="Arial" panose="020B0604020202020204" pitchFamily="34" charset="0"/>
              <a:buChar char="•"/>
            </a:pPr>
            <a:r>
              <a:rPr lang="en-GB" sz="2800" b="1" dirty="0" smtClean="0">
                <a:solidFill>
                  <a:prstClr val="black">
                    <a:lumMod val="75000"/>
                    <a:lumOff val="25000"/>
                  </a:prstClr>
                </a:solidFill>
                <a:latin typeface="Rockwell" panose="02060603020205020403" pitchFamily="18" charset="0"/>
              </a:rPr>
              <a:t>Compound </a:t>
            </a:r>
            <a:r>
              <a:rPr lang="en-GB" sz="2800" dirty="0" smtClean="0">
                <a:solidFill>
                  <a:prstClr val="black">
                    <a:lumMod val="75000"/>
                    <a:lumOff val="25000"/>
                  </a:prstClr>
                </a:solidFill>
                <a:latin typeface="Rockwell" panose="02060603020205020403" pitchFamily="18" charset="0"/>
              </a:rPr>
              <a:t>sentence (two simple sentences and two equal ideas joined together by ‘and’, ‘but’, ‘or’ etc.)</a:t>
            </a:r>
          </a:p>
          <a:p>
            <a:pPr marL="457200" indent="-457200" algn="l">
              <a:lnSpc>
                <a:spcPct val="150000"/>
              </a:lnSpc>
              <a:buFont typeface="Arial" panose="020B0604020202020204" pitchFamily="34" charset="0"/>
              <a:buChar char="•"/>
            </a:pPr>
            <a:r>
              <a:rPr lang="en-GB" sz="2800" b="1" dirty="0" smtClean="0">
                <a:solidFill>
                  <a:prstClr val="black">
                    <a:lumMod val="75000"/>
                    <a:lumOff val="25000"/>
                  </a:prstClr>
                </a:solidFill>
                <a:latin typeface="Rockwell" panose="02060603020205020403" pitchFamily="18" charset="0"/>
              </a:rPr>
              <a:t>Complex </a:t>
            </a:r>
            <a:r>
              <a:rPr lang="en-GB" sz="2800" dirty="0" smtClean="0">
                <a:solidFill>
                  <a:prstClr val="black">
                    <a:lumMod val="75000"/>
                    <a:lumOff val="25000"/>
                  </a:prstClr>
                </a:solidFill>
                <a:latin typeface="Rockwell" panose="02060603020205020403" pitchFamily="18" charset="0"/>
              </a:rPr>
              <a:t>sentence (two joined clauses, but only one is a simple sentence. The other is a dependent clause, which can’t stand on its own.)</a:t>
            </a:r>
          </a:p>
        </p:txBody>
      </p:sp>
      <p:sp>
        <p:nvSpPr>
          <p:cNvPr id="7" name="TextBox 6"/>
          <p:cNvSpPr txBox="1"/>
          <p:nvPr/>
        </p:nvSpPr>
        <p:spPr>
          <a:xfrm>
            <a:off x="261990" y="5666352"/>
            <a:ext cx="8536388" cy="1015663"/>
          </a:xfrm>
          <a:prstGeom prst="rect">
            <a:avLst/>
          </a:prstGeom>
          <a:solidFill>
            <a:schemeClr val="accent4">
              <a:lumMod val="40000"/>
              <a:lumOff val="60000"/>
            </a:schemeClr>
          </a:solidFill>
        </p:spPr>
        <p:txBody>
          <a:bodyPr wrap="square" rtlCol="0">
            <a:spAutoFit/>
          </a:bodyPr>
          <a:lstStyle/>
          <a:p>
            <a:r>
              <a:rPr lang="en-GB" sz="2000" dirty="0" smtClean="0">
                <a:solidFill>
                  <a:prstClr val="black">
                    <a:lumMod val="75000"/>
                    <a:lumOff val="25000"/>
                  </a:prstClr>
                </a:solidFill>
                <a:latin typeface="Rockwell" panose="02060603020205020403" pitchFamily="18" charset="0"/>
              </a:rPr>
              <a:t>NB:  Awarding bodies define ‘complex structures’ as the successful use of elements from the Higher Grammar list, and complex sentences as those which include subordination.</a:t>
            </a:r>
            <a:endParaRPr lang="en-GB" sz="2000" dirty="0">
              <a:solidFill>
                <a:prstClr val="black">
                  <a:lumMod val="75000"/>
                  <a:lumOff val="25000"/>
                </a:prstClr>
              </a:solidFill>
              <a:latin typeface="Rockwell" panose="02060603020205020403" pitchFamily="18" charset="0"/>
            </a:endParaRPr>
          </a:p>
        </p:txBody>
      </p:sp>
    </p:spTree>
    <p:extLst>
      <p:ext uri="{BB962C8B-B14F-4D97-AF65-F5344CB8AC3E}">
        <p14:creationId xmlns:p14="http://schemas.microsoft.com/office/powerpoint/2010/main" val="345555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539552" y="836712"/>
          <a:ext cx="8280923" cy="457200"/>
        </p:xfrm>
        <a:graphic>
          <a:graphicData uri="http://schemas.openxmlformats.org/drawingml/2006/table">
            <a:tbl>
              <a:tblPr firstRow="1" bandRow="1">
                <a:tableStyleId>{5940675A-B579-460E-94D1-54222C63F5DA}</a:tableStyleId>
              </a:tblPr>
              <a:tblGrid>
                <a:gridCol w="1182989"/>
                <a:gridCol w="1182989"/>
                <a:gridCol w="1182989"/>
                <a:gridCol w="1182989"/>
                <a:gridCol w="1388724"/>
                <a:gridCol w="977254"/>
                <a:gridCol w="1182989"/>
              </a:tblGrid>
              <a:tr h="432048">
                <a:tc>
                  <a:txBody>
                    <a:bodyPr/>
                    <a:lstStyle/>
                    <a:p>
                      <a:pPr algn="ctr"/>
                      <a:r>
                        <a:rPr lang="en-GB" sz="2400" dirty="0" err="1" smtClean="0"/>
                        <a:t>es</a:t>
                      </a:r>
                      <a:endParaRPr lang="fr-FR" sz="2400" dirty="0"/>
                    </a:p>
                  </a:txBody>
                  <a:tcPr anchor="ctr"/>
                </a:tc>
                <a:tc>
                  <a:txBody>
                    <a:bodyPr/>
                    <a:lstStyle/>
                    <a:p>
                      <a:pPr algn="ctr"/>
                      <a:r>
                        <a:rPr lang="en-GB" sz="2400" dirty="0" err="1" smtClean="0"/>
                        <a:t>muy</a:t>
                      </a:r>
                      <a:endParaRPr lang="fr-FR" sz="2400" dirty="0"/>
                    </a:p>
                  </a:txBody>
                  <a:tcPr anchor="ctr"/>
                </a:tc>
                <a:tc>
                  <a:txBody>
                    <a:bodyPr/>
                    <a:lstStyle/>
                    <a:p>
                      <a:pPr algn="ctr"/>
                      <a:r>
                        <a:rPr lang="en-GB" sz="2400" dirty="0" smtClean="0"/>
                        <a:t>al </a:t>
                      </a:r>
                      <a:r>
                        <a:rPr lang="en-GB" sz="2400" dirty="0" err="1" smtClean="0"/>
                        <a:t>tenis</a:t>
                      </a:r>
                      <a:endParaRPr lang="fr-FR" sz="2400" dirty="0"/>
                    </a:p>
                  </a:txBody>
                  <a:tcPr anchor="ctr"/>
                </a:tc>
                <a:tc>
                  <a:txBody>
                    <a:bodyPr/>
                    <a:lstStyle/>
                    <a:p>
                      <a:pPr algn="ctr"/>
                      <a:r>
                        <a:rPr lang="en-GB" sz="2400" dirty="0" smtClean="0"/>
                        <a:t>no</a:t>
                      </a:r>
                      <a:endParaRPr lang="fr-FR" sz="2400" dirty="0"/>
                    </a:p>
                  </a:txBody>
                  <a:tcPr anchor="ctr"/>
                </a:tc>
                <a:tc>
                  <a:txBody>
                    <a:bodyPr/>
                    <a:lstStyle/>
                    <a:p>
                      <a:pPr algn="ctr"/>
                      <a:r>
                        <a:rPr lang="en-GB" sz="2400" dirty="0" err="1" smtClean="0"/>
                        <a:t>aburrido</a:t>
                      </a:r>
                      <a:endParaRPr lang="fr-FR" sz="2400" dirty="0"/>
                    </a:p>
                  </a:txBody>
                  <a:tcPr anchor="ctr"/>
                </a:tc>
                <a:tc>
                  <a:txBody>
                    <a:bodyPr/>
                    <a:lstStyle/>
                    <a:p>
                      <a:pPr algn="ctr"/>
                      <a:r>
                        <a:rPr lang="en-GB" sz="2400" dirty="0" err="1" smtClean="0"/>
                        <a:t>pero</a:t>
                      </a:r>
                      <a:endParaRPr lang="fr-FR" sz="2400" dirty="0"/>
                    </a:p>
                  </a:txBody>
                  <a:tcPr anchor="ctr"/>
                </a:tc>
                <a:tc>
                  <a:txBody>
                    <a:bodyPr/>
                    <a:lstStyle/>
                    <a:p>
                      <a:pPr algn="ctr"/>
                      <a:r>
                        <a:rPr lang="en-GB" sz="2400" dirty="0" smtClean="0"/>
                        <a:t>lo</a:t>
                      </a:r>
                      <a:endParaRPr lang="fr-FR" sz="2400" dirty="0"/>
                    </a:p>
                  </a:txBody>
                  <a:tcPr anchor="ctr"/>
                </a:tc>
              </a:tr>
            </a:tbl>
          </a:graphicData>
        </a:graphic>
      </p:graphicFrame>
      <p:graphicFrame>
        <p:nvGraphicFramePr>
          <p:cNvPr id="3" name="Table 2"/>
          <p:cNvGraphicFramePr>
            <a:graphicFrameLocks noGrp="1"/>
          </p:cNvGraphicFramePr>
          <p:nvPr>
            <p:extLst/>
          </p:nvPr>
        </p:nvGraphicFramePr>
        <p:xfrm>
          <a:off x="539552" y="1315616"/>
          <a:ext cx="8280918" cy="457200"/>
        </p:xfrm>
        <a:graphic>
          <a:graphicData uri="http://schemas.openxmlformats.org/drawingml/2006/table">
            <a:tbl>
              <a:tblPr firstRow="1" bandRow="1">
                <a:tableStyleId>{5940675A-B579-460E-94D1-54222C63F5DA}</a:tableStyleId>
              </a:tblPr>
              <a:tblGrid>
                <a:gridCol w="1380153"/>
                <a:gridCol w="1380153"/>
                <a:gridCol w="1272142"/>
                <a:gridCol w="1488164"/>
                <a:gridCol w="1380153"/>
                <a:gridCol w="1380153"/>
              </a:tblGrid>
              <a:tr h="370840">
                <a:tc>
                  <a:txBody>
                    <a:bodyPr/>
                    <a:lstStyle/>
                    <a:p>
                      <a:pPr algn="ctr"/>
                      <a:r>
                        <a:rPr lang="en-GB" sz="2400" dirty="0" err="1" smtClean="0"/>
                        <a:t>juego</a:t>
                      </a:r>
                      <a:endParaRPr lang="fr-FR" sz="2400" dirty="0"/>
                    </a:p>
                  </a:txBody>
                  <a:tcPr anchor="ctr"/>
                </a:tc>
                <a:tc>
                  <a:txBody>
                    <a:bodyPr/>
                    <a:lstStyle/>
                    <a:p>
                      <a:pPr algn="ctr"/>
                      <a:r>
                        <a:rPr lang="en-GB" sz="2400" dirty="0" err="1" smtClean="0"/>
                        <a:t>jugar</a:t>
                      </a:r>
                      <a:endParaRPr lang="fr-FR" sz="2400" dirty="0"/>
                    </a:p>
                  </a:txBody>
                  <a:tcPr anchor="ctr"/>
                </a:tc>
                <a:tc>
                  <a:txBody>
                    <a:bodyPr/>
                    <a:lstStyle/>
                    <a:p>
                      <a:pPr algn="ctr"/>
                      <a:r>
                        <a:rPr lang="en-GB" sz="2400" dirty="0" smtClean="0"/>
                        <a:t>mucho</a:t>
                      </a:r>
                      <a:endParaRPr lang="fr-FR" sz="2400" dirty="0"/>
                    </a:p>
                  </a:txBody>
                  <a:tcPr anchor="ctr"/>
                </a:tc>
                <a:tc>
                  <a:txBody>
                    <a:bodyPr/>
                    <a:lstStyle/>
                    <a:p>
                      <a:pPr algn="ctr"/>
                      <a:r>
                        <a:rPr lang="en-GB" sz="2400" dirty="0" smtClean="0"/>
                        <a:t>a menudo</a:t>
                      </a:r>
                      <a:endParaRPr lang="fr-FR" sz="2400" dirty="0"/>
                    </a:p>
                  </a:txBody>
                  <a:tcPr anchor="ctr"/>
                </a:tc>
                <a:tc>
                  <a:txBody>
                    <a:bodyPr/>
                    <a:lstStyle/>
                    <a:p>
                      <a:pPr algn="ctr"/>
                      <a:r>
                        <a:rPr lang="en-GB" sz="2400" dirty="0" err="1" smtClean="0"/>
                        <a:t>porque</a:t>
                      </a:r>
                      <a:endParaRPr lang="fr-FR" sz="2400" dirty="0"/>
                    </a:p>
                  </a:txBody>
                  <a:tcPr anchor="ctr"/>
                </a:tc>
                <a:tc>
                  <a:txBody>
                    <a:bodyPr/>
                    <a:lstStyle/>
                    <a:p>
                      <a:pPr algn="ctr"/>
                      <a:r>
                        <a:rPr lang="en-GB" sz="2400" dirty="0" smtClean="0"/>
                        <a:t>me </a:t>
                      </a:r>
                      <a:r>
                        <a:rPr lang="en-GB" sz="2400" dirty="0" err="1" smtClean="0"/>
                        <a:t>gusta</a:t>
                      </a:r>
                      <a:endParaRPr lang="fr-FR" sz="2400" dirty="0"/>
                    </a:p>
                  </a:txBody>
                  <a:tcPr anchor="ctr"/>
                </a:tc>
              </a:tr>
            </a:tbl>
          </a:graphicData>
        </a:graphic>
      </p:graphicFrame>
      <p:graphicFrame>
        <p:nvGraphicFramePr>
          <p:cNvPr id="4" name="Table 3"/>
          <p:cNvGraphicFramePr>
            <a:graphicFrameLocks noGrp="1"/>
          </p:cNvGraphicFramePr>
          <p:nvPr>
            <p:extLst/>
          </p:nvPr>
        </p:nvGraphicFramePr>
        <p:xfrm>
          <a:off x="539552" y="1916832"/>
          <a:ext cx="8280920" cy="3708400"/>
        </p:xfrm>
        <a:graphic>
          <a:graphicData uri="http://schemas.openxmlformats.org/drawingml/2006/table">
            <a:tbl>
              <a:tblPr firstRow="1" bandRow="1">
                <a:tableStyleId>{5940675A-B579-460E-94D1-54222C63F5DA}</a:tableStyleId>
              </a:tblPr>
              <a:tblGrid>
                <a:gridCol w="4140460"/>
                <a:gridCol w="4140460"/>
              </a:tblGrid>
              <a:tr h="370840">
                <a:tc>
                  <a:txBody>
                    <a:bodyPr/>
                    <a:lstStyle/>
                    <a:p>
                      <a:r>
                        <a:rPr lang="en-GB" dirty="0" smtClean="0"/>
                        <a:t>1.  no </a:t>
                      </a:r>
                      <a:r>
                        <a:rPr lang="en-GB" dirty="0" err="1" smtClean="0"/>
                        <a:t>es</a:t>
                      </a:r>
                      <a:r>
                        <a:rPr lang="en-GB" baseline="0" dirty="0" smtClean="0"/>
                        <a:t> </a:t>
                      </a:r>
                      <a:r>
                        <a:rPr lang="en-GB" baseline="0" dirty="0" err="1" smtClean="0"/>
                        <a:t>aburrido</a:t>
                      </a:r>
                      <a:endParaRPr lang="fr-FR" dirty="0"/>
                    </a:p>
                  </a:txBody>
                  <a:tcPr/>
                </a:tc>
                <a:tc>
                  <a:txBody>
                    <a:bodyPr/>
                    <a:lstStyle/>
                    <a:p>
                      <a:r>
                        <a:rPr lang="en-GB" dirty="0" smtClean="0"/>
                        <a:t>it</a:t>
                      </a:r>
                      <a:r>
                        <a:rPr lang="en-GB" baseline="0" dirty="0" smtClean="0"/>
                        <a:t> is not boring</a:t>
                      </a:r>
                      <a:endParaRPr lang="fr-FR" dirty="0"/>
                    </a:p>
                  </a:txBody>
                  <a:tcPr/>
                </a:tc>
              </a:tr>
              <a:tr h="370840">
                <a:tc>
                  <a:txBody>
                    <a:bodyPr/>
                    <a:lstStyle/>
                    <a:p>
                      <a:r>
                        <a:rPr lang="en-GB" dirty="0" smtClean="0"/>
                        <a:t>2.</a:t>
                      </a:r>
                      <a:endParaRPr lang="fr-FR" dirty="0"/>
                    </a:p>
                  </a:txBody>
                  <a:tcPr/>
                </a:tc>
                <a:tc>
                  <a:txBody>
                    <a:bodyPr/>
                    <a:lstStyle/>
                    <a:p>
                      <a:endParaRPr lang="fr-FR"/>
                    </a:p>
                  </a:txBody>
                  <a:tcPr/>
                </a:tc>
              </a:tr>
              <a:tr h="370840">
                <a:tc>
                  <a:txBody>
                    <a:bodyPr/>
                    <a:lstStyle/>
                    <a:p>
                      <a:r>
                        <a:rPr lang="en-GB" dirty="0" smtClean="0"/>
                        <a:t>3.</a:t>
                      </a:r>
                      <a:endParaRPr lang="fr-FR" dirty="0"/>
                    </a:p>
                  </a:txBody>
                  <a:tcPr/>
                </a:tc>
                <a:tc>
                  <a:txBody>
                    <a:bodyPr/>
                    <a:lstStyle/>
                    <a:p>
                      <a:endParaRPr lang="fr-FR"/>
                    </a:p>
                  </a:txBody>
                  <a:tcPr/>
                </a:tc>
              </a:tr>
              <a:tr h="370840">
                <a:tc>
                  <a:txBody>
                    <a:bodyPr/>
                    <a:lstStyle/>
                    <a:p>
                      <a:r>
                        <a:rPr lang="en-GB" dirty="0" smtClean="0"/>
                        <a:t>4.</a:t>
                      </a:r>
                      <a:endParaRPr lang="fr-FR" dirty="0"/>
                    </a:p>
                  </a:txBody>
                  <a:tcPr/>
                </a:tc>
                <a:tc>
                  <a:txBody>
                    <a:bodyPr/>
                    <a:lstStyle/>
                    <a:p>
                      <a:endParaRPr lang="fr-FR" dirty="0"/>
                    </a:p>
                  </a:txBody>
                  <a:tcPr/>
                </a:tc>
              </a:tr>
              <a:tr h="370840">
                <a:tc>
                  <a:txBody>
                    <a:bodyPr/>
                    <a:lstStyle/>
                    <a:p>
                      <a:r>
                        <a:rPr lang="en-GB" dirty="0" smtClean="0"/>
                        <a:t>5.</a:t>
                      </a:r>
                      <a:endParaRPr lang="fr-FR" dirty="0"/>
                    </a:p>
                  </a:txBody>
                  <a:tcPr/>
                </a:tc>
                <a:tc>
                  <a:txBody>
                    <a:bodyPr/>
                    <a:lstStyle/>
                    <a:p>
                      <a:endParaRPr lang="fr-FR" dirty="0"/>
                    </a:p>
                  </a:txBody>
                  <a:tcPr/>
                </a:tc>
              </a:tr>
              <a:tr h="370840">
                <a:tc>
                  <a:txBody>
                    <a:bodyPr/>
                    <a:lstStyle/>
                    <a:p>
                      <a:r>
                        <a:rPr lang="en-GB" dirty="0" smtClean="0"/>
                        <a:t>6.</a:t>
                      </a:r>
                      <a:endParaRPr lang="fr-FR" dirty="0"/>
                    </a:p>
                  </a:txBody>
                  <a:tcPr/>
                </a:tc>
                <a:tc>
                  <a:txBody>
                    <a:bodyPr/>
                    <a:lstStyle/>
                    <a:p>
                      <a:endParaRPr lang="fr-FR"/>
                    </a:p>
                  </a:txBody>
                  <a:tcPr/>
                </a:tc>
              </a:tr>
              <a:tr h="370840">
                <a:tc>
                  <a:txBody>
                    <a:bodyPr/>
                    <a:lstStyle/>
                    <a:p>
                      <a:r>
                        <a:rPr lang="en-GB" dirty="0" smtClean="0"/>
                        <a:t>7.</a:t>
                      </a:r>
                      <a:endParaRPr lang="fr-FR" dirty="0"/>
                    </a:p>
                  </a:txBody>
                  <a:tcPr/>
                </a:tc>
                <a:tc>
                  <a:txBody>
                    <a:bodyPr/>
                    <a:lstStyle/>
                    <a:p>
                      <a:endParaRPr lang="fr-FR"/>
                    </a:p>
                  </a:txBody>
                  <a:tcPr/>
                </a:tc>
              </a:tr>
              <a:tr h="370840">
                <a:tc>
                  <a:txBody>
                    <a:bodyPr/>
                    <a:lstStyle/>
                    <a:p>
                      <a:r>
                        <a:rPr lang="en-GB" dirty="0" smtClean="0"/>
                        <a:t>8.</a:t>
                      </a:r>
                      <a:endParaRPr lang="fr-FR" dirty="0"/>
                    </a:p>
                  </a:txBody>
                  <a:tcPr/>
                </a:tc>
                <a:tc>
                  <a:txBody>
                    <a:bodyPr/>
                    <a:lstStyle/>
                    <a:p>
                      <a:endParaRPr lang="fr-FR"/>
                    </a:p>
                  </a:txBody>
                  <a:tcPr/>
                </a:tc>
              </a:tr>
              <a:tr h="370840">
                <a:tc>
                  <a:txBody>
                    <a:bodyPr/>
                    <a:lstStyle/>
                    <a:p>
                      <a:r>
                        <a:rPr lang="en-GB" dirty="0" smtClean="0"/>
                        <a:t>9.</a:t>
                      </a:r>
                      <a:endParaRPr lang="fr-FR" dirty="0"/>
                    </a:p>
                  </a:txBody>
                  <a:tcPr/>
                </a:tc>
                <a:tc>
                  <a:txBody>
                    <a:bodyPr/>
                    <a:lstStyle/>
                    <a:p>
                      <a:endParaRPr lang="fr-FR" dirty="0"/>
                    </a:p>
                  </a:txBody>
                  <a:tcPr/>
                </a:tc>
              </a:tr>
              <a:tr h="370840">
                <a:tc>
                  <a:txBody>
                    <a:bodyPr/>
                    <a:lstStyle/>
                    <a:p>
                      <a:r>
                        <a:rPr lang="en-GB" dirty="0" smtClean="0"/>
                        <a:t>10.</a:t>
                      </a:r>
                      <a:endParaRPr lang="fr-FR" dirty="0"/>
                    </a:p>
                  </a:txBody>
                  <a:tcPr/>
                </a:tc>
                <a:tc>
                  <a:txBody>
                    <a:bodyPr/>
                    <a:lstStyle/>
                    <a:p>
                      <a:endParaRPr lang="fr-FR" dirty="0"/>
                    </a:p>
                  </a:txBody>
                  <a:tcPr/>
                </a:tc>
              </a:tr>
            </a:tbl>
          </a:graphicData>
        </a:graphic>
      </p:graphicFrame>
      <p:sp>
        <p:nvSpPr>
          <p:cNvPr id="5" name="TextBox 4"/>
          <p:cNvSpPr txBox="1"/>
          <p:nvPr/>
        </p:nvSpPr>
        <p:spPr>
          <a:xfrm>
            <a:off x="251520" y="116632"/>
            <a:ext cx="8676456" cy="584775"/>
          </a:xfrm>
          <a:prstGeom prst="rect">
            <a:avLst/>
          </a:prstGeom>
          <a:solidFill>
            <a:srgbClr val="A73E3B"/>
          </a:solidFill>
        </p:spPr>
        <p:txBody>
          <a:bodyPr wrap="square" rtlCol="0">
            <a:spAutoFit/>
          </a:bodyPr>
          <a:lstStyle/>
          <a:p>
            <a:r>
              <a:rPr lang="en-GB" sz="3200" b="1" dirty="0" smtClean="0">
                <a:solidFill>
                  <a:prstClr val="white"/>
                </a:solidFill>
                <a:latin typeface="Segoe Print" pitchFamily="2" charset="0"/>
                <a:cs typeface="Calibri"/>
              </a:rPr>
              <a:t>¡</a:t>
            </a:r>
            <a:r>
              <a:rPr lang="en-GB" sz="3200" b="1" dirty="0" smtClean="0">
                <a:solidFill>
                  <a:prstClr val="white"/>
                </a:solidFill>
                <a:latin typeface="Segoe Print" pitchFamily="2" charset="0"/>
              </a:rPr>
              <a:t>Con </a:t>
            </a:r>
            <a:r>
              <a:rPr lang="en-GB" sz="3200" b="1" dirty="0" err="1" smtClean="0">
                <a:solidFill>
                  <a:prstClr val="white"/>
                </a:solidFill>
                <a:latin typeface="Segoe Print" pitchFamily="2" charset="0"/>
              </a:rPr>
              <a:t>poco</a:t>
            </a:r>
            <a:r>
              <a:rPr lang="en-GB" sz="3200" b="1" dirty="0" smtClean="0">
                <a:solidFill>
                  <a:prstClr val="white"/>
                </a:solidFill>
                <a:latin typeface="Segoe Print" pitchFamily="2" charset="0"/>
              </a:rPr>
              <a:t> </a:t>
            </a:r>
            <a:r>
              <a:rPr lang="en-GB" sz="3200" b="1" dirty="0" err="1" smtClean="0">
                <a:solidFill>
                  <a:prstClr val="white"/>
                </a:solidFill>
                <a:latin typeface="Segoe Print" pitchFamily="2" charset="0"/>
              </a:rPr>
              <a:t>alcanza</a:t>
            </a:r>
            <a:r>
              <a:rPr lang="en-GB" sz="3200" b="1" dirty="0" smtClean="0">
                <a:solidFill>
                  <a:prstClr val="white"/>
                </a:solidFill>
                <a:latin typeface="Segoe Print" pitchFamily="2" charset="0"/>
              </a:rPr>
              <a:t>! </a:t>
            </a:r>
            <a:r>
              <a:rPr lang="en-GB" sz="2400" i="1" dirty="0" smtClean="0">
                <a:solidFill>
                  <a:prstClr val="white"/>
                </a:solidFill>
                <a:latin typeface="Segoe Print" pitchFamily="2" charset="0"/>
              </a:rPr>
              <a:t>(a little goes a long way!)</a:t>
            </a:r>
            <a:endParaRPr lang="fr-FR" sz="2400" i="1" dirty="0">
              <a:solidFill>
                <a:prstClr val="white"/>
              </a:solidFill>
              <a:latin typeface="Segoe Print" pitchFamily="2" charset="0"/>
            </a:endParaRPr>
          </a:p>
        </p:txBody>
      </p:sp>
      <p:sp>
        <p:nvSpPr>
          <p:cNvPr id="6" name="TextBox 5"/>
          <p:cNvSpPr txBox="1"/>
          <p:nvPr/>
        </p:nvSpPr>
        <p:spPr>
          <a:xfrm>
            <a:off x="467544" y="5733256"/>
            <a:ext cx="8352928" cy="646331"/>
          </a:xfrm>
          <a:prstGeom prst="rect">
            <a:avLst/>
          </a:prstGeom>
          <a:noFill/>
        </p:spPr>
        <p:txBody>
          <a:bodyPr wrap="square" rtlCol="0">
            <a:spAutoFit/>
          </a:bodyPr>
          <a:lstStyle/>
          <a:p>
            <a:r>
              <a:rPr lang="en-GB" b="1" dirty="0" smtClean="0">
                <a:solidFill>
                  <a:prstClr val="black"/>
                </a:solidFill>
              </a:rPr>
              <a:t>A.  </a:t>
            </a:r>
            <a:r>
              <a:rPr lang="en-GB" b="1" dirty="0" err="1" smtClean="0">
                <a:solidFill>
                  <a:prstClr val="black"/>
                </a:solidFill>
              </a:rPr>
              <a:t>Escribe</a:t>
            </a:r>
            <a:r>
              <a:rPr lang="en-GB" b="1" dirty="0" smtClean="0">
                <a:solidFill>
                  <a:prstClr val="black"/>
                </a:solidFill>
              </a:rPr>
              <a:t> </a:t>
            </a:r>
            <a:r>
              <a:rPr lang="en-GB" b="1" dirty="0" err="1" smtClean="0">
                <a:solidFill>
                  <a:prstClr val="black"/>
                </a:solidFill>
              </a:rPr>
              <a:t>tantas</a:t>
            </a:r>
            <a:r>
              <a:rPr lang="en-GB" b="1" dirty="0" smtClean="0">
                <a:solidFill>
                  <a:prstClr val="black"/>
                </a:solidFill>
              </a:rPr>
              <a:t> </a:t>
            </a:r>
            <a:r>
              <a:rPr lang="en-GB" b="1" dirty="0" err="1" smtClean="0">
                <a:solidFill>
                  <a:prstClr val="black"/>
                </a:solidFill>
              </a:rPr>
              <a:t>frases</a:t>
            </a:r>
            <a:r>
              <a:rPr lang="en-GB" b="1" dirty="0" smtClean="0">
                <a:solidFill>
                  <a:prstClr val="black"/>
                </a:solidFill>
              </a:rPr>
              <a:t> </a:t>
            </a:r>
            <a:r>
              <a:rPr lang="en-GB" b="1" dirty="0" err="1" smtClean="0">
                <a:solidFill>
                  <a:prstClr val="black"/>
                </a:solidFill>
              </a:rPr>
              <a:t>cortas</a:t>
            </a:r>
            <a:r>
              <a:rPr lang="en-GB" b="1" dirty="0" smtClean="0">
                <a:solidFill>
                  <a:prstClr val="black"/>
                </a:solidFill>
              </a:rPr>
              <a:t> </a:t>
            </a:r>
            <a:r>
              <a:rPr lang="en-GB" b="1" dirty="0" err="1" smtClean="0">
                <a:solidFill>
                  <a:prstClr val="black"/>
                </a:solidFill>
              </a:rPr>
              <a:t>como</a:t>
            </a:r>
            <a:r>
              <a:rPr lang="en-GB" b="1" dirty="0" smtClean="0">
                <a:solidFill>
                  <a:prstClr val="black"/>
                </a:solidFill>
              </a:rPr>
              <a:t> </a:t>
            </a:r>
            <a:r>
              <a:rPr lang="en-GB" b="1" dirty="0" err="1" smtClean="0">
                <a:solidFill>
                  <a:prstClr val="black"/>
                </a:solidFill>
              </a:rPr>
              <a:t>puedas</a:t>
            </a:r>
            <a:r>
              <a:rPr lang="en-GB" b="1" dirty="0">
                <a:solidFill>
                  <a:prstClr val="black"/>
                </a:solidFill>
              </a:rPr>
              <a:t> </a:t>
            </a:r>
            <a:r>
              <a:rPr lang="en-GB" b="1" dirty="0" smtClean="0">
                <a:solidFill>
                  <a:prstClr val="black"/>
                </a:solidFill>
              </a:rPr>
              <a:t>en 6 </a:t>
            </a:r>
            <a:r>
              <a:rPr lang="en-GB" b="1" dirty="0" err="1" smtClean="0">
                <a:solidFill>
                  <a:prstClr val="black"/>
                </a:solidFill>
              </a:rPr>
              <a:t>minutos</a:t>
            </a:r>
            <a:r>
              <a:rPr lang="en-GB" b="1" dirty="0" smtClean="0">
                <a:solidFill>
                  <a:prstClr val="black"/>
                </a:solidFill>
              </a:rPr>
              <a:t>.</a:t>
            </a:r>
            <a:r>
              <a:rPr lang="en-GB" b="1" dirty="0">
                <a:solidFill>
                  <a:prstClr val="black"/>
                </a:solidFill>
              </a:rPr>
              <a:t/>
            </a:r>
            <a:br>
              <a:rPr lang="en-GB" b="1" dirty="0">
                <a:solidFill>
                  <a:prstClr val="black"/>
                </a:solidFill>
              </a:rPr>
            </a:br>
            <a:r>
              <a:rPr lang="en-GB" b="1" dirty="0">
                <a:solidFill>
                  <a:prstClr val="black"/>
                </a:solidFill>
              </a:rPr>
              <a:t>B</a:t>
            </a:r>
            <a:r>
              <a:rPr lang="en-GB" b="1" dirty="0" smtClean="0">
                <a:solidFill>
                  <a:prstClr val="black"/>
                </a:solidFill>
              </a:rPr>
              <a:t>.  </a:t>
            </a:r>
            <a:r>
              <a:rPr lang="en-GB" b="1" dirty="0" err="1" smtClean="0">
                <a:solidFill>
                  <a:prstClr val="black"/>
                </a:solidFill>
              </a:rPr>
              <a:t>Haz</a:t>
            </a:r>
            <a:r>
              <a:rPr lang="en-GB" b="1" dirty="0" smtClean="0">
                <a:solidFill>
                  <a:prstClr val="black"/>
                </a:solidFill>
              </a:rPr>
              <a:t> </a:t>
            </a:r>
            <a:r>
              <a:rPr lang="en-GB" b="1" dirty="0" err="1" smtClean="0">
                <a:solidFill>
                  <a:prstClr val="black"/>
                </a:solidFill>
              </a:rPr>
              <a:t>una</a:t>
            </a:r>
            <a:r>
              <a:rPr lang="en-GB" b="1" dirty="0" smtClean="0">
                <a:solidFill>
                  <a:prstClr val="black"/>
                </a:solidFill>
              </a:rPr>
              <a:t> </a:t>
            </a:r>
            <a:r>
              <a:rPr lang="en-GB" b="1" dirty="0" err="1" smtClean="0">
                <a:solidFill>
                  <a:prstClr val="black"/>
                </a:solidFill>
              </a:rPr>
              <a:t>frase</a:t>
            </a:r>
            <a:r>
              <a:rPr lang="en-GB" b="1" dirty="0" smtClean="0">
                <a:solidFill>
                  <a:prstClr val="black"/>
                </a:solidFill>
              </a:rPr>
              <a:t> </a:t>
            </a:r>
            <a:r>
              <a:rPr lang="en-GB" b="1" dirty="0" err="1" smtClean="0">
                <a:solidFill>
                  <a:prstClr val="black"/>
                </a:solidFill>
              </a:rPr>
              <a:t>larga</a:t>
            </a:r>
            <a:r>
              <a:rPr lang="en-GB" b="1" dirty="0" smtClean="0">
                <a:solidFill>
                  <a:prstClr val="black"/>
                </a:solidFill>
              </a:rPr>
              <a:t> </a:t>
            </a:r>
            <a:r>
              <a:rPr lang="en-GB" b="1" dirty="0" err="1" smtClean="0">
                <a:solidFill>
                  <a:prstClr val="black"/>
                </a:solidFill>
              </a:rPr>
              <a:t>que</a:t>
            </a:r>
            <a:r>
              <a:rPr lang="en-GB" b="1" dirty="0" smtClean="0">
                <a:solidFill>
                  <a:prstClr val="black"/>
                </a:solidFill>
              </a:rPr>
              <a:t> </a:t>
            </a:r>
            <a:r>
              <a:rPr lang="en-GB" b="1" dirty="0" err="1" smtClean="0">
                <a:solidFill>
                  <a:prstClr val="black"/>
                </a:solidFill>
              </a:rPr>
              <a:t>usa</a:t>
            </a:r>
            <a:r>
              <a:rPr lang="en-GB" b="1" dirty="0" smtClean="0">
                <a:solidFill>
                  <a:prstClr val="black"/>
                </a:solidFill>
              </a:rPr>
              <a:t> </a:t>
            </a:r>
            <a:r>
              <a:rPr lang="en-GB" b="1" dirty="0" err="1" smtClean="0">
                <a:solidFill>
                  <a:prstClr val="black"/>
                </a:solidFill>
              </a:rPr>
              <a:t>todas</a:t>
            </a:r>
            <a:r>
              <a:rPr lang="en-GB" b="1" dirty="0" smtClean="0">
                <a:solidFill>
                  <a:prstClr val="black"/>
                </a:solidFill>
              </a:rPr>
              <a:t> </a:t>
            </a:r>
            <a:r>
              <a:rPr lang="en-GB" b="1" dirty="0" err="1" smtClean="0">
                <a:solidFill>
                  <a:prstClr val="black"/>
                </a:solidFill>
              </a:rPr>
              <a:t>las</a:t>
            </a:r>
            <a:r>
              <a:rPr lang="en-GB" b="1" dirty="0" smtClean="0">
                <a:solidFill>
                  <a:prstClr val="black"/>
                </a:solidFill>
              </a:rPr>
              <a:t> 13 </a:t>
            </a:r>
            <a:r>
              <a:rPr lang="en-GB" b="1" dirty="0" err="1" smtClean="0">
                <a:solidFill>
                  <a:prstClr val="black"/>
                </a:solidFill>
              </a:rPr>
              <a:t>palabras</a:t>
            </a:r>
            <a:r>
              <a:rPr lang="en-GB" b="1" dirty="0" smtClean="0">
                <a:solidFill>
                  <a:prstClr val="black"/>
                </a:solidFill>
              </a:rPr>
              <a:t>/</a:t>
            </a:r>
            <a:r>
              <a:rPr lang="en-GB" b="1" dirty="0" err="1" smtClean="0">
                <a:solidFill>
                  <a:prstClr val="black"/>
                </a:solidFill>
              </a:rPr>
              <a:t>frases</a:t>
            </a:r>
            <a:r>
              <a:rPr lang="en-GB" b="1" dirty="0" smtClean="0">
                <a:solidFill>
                  <a:prstClr val="black"/>
                </a:solidFill>
              </a:rPr>
              <a:t>.</a:t>
            </a:r>
            <a:endParaRPr lang="fr-FR" b="1" dirty="0">
              <a:solidFill>
                <a:prstClr val="black"/>
              </a:solidFill>
            </a:endParaRPr>
          </a:p>
        </p:txBody>
      </p:sp>
      <p:sp>
        <p:nvSpPr>
          <p:cNvPr id="7" name="TextBox 6"/>
          <p:cNvSpPr txBox="1"/>
          <p:nvPr/>
        </p:nvSpPr>
        <p:spPr>
          <a:xfrm>
            <a:off x="251520" y="6309320"/>
            <a:ext cx="8568952" cy="400110"/>
          </a:xfrm>
          <a:prstGeom prst="rect">
            <a:avLst/>
          </a:prstGeom>
          <a:noFill/>
        </p:spPr>
        <p:txBody>
          <a:bodyPr wrap="square" rtlCol="0">
            <a:spAutoFit/>
          </a:bodyPr>
          <a:lstStyle/>
          <a:p>
            <a:r>
              <a:rPr lang="en-GB" sz="2000" b="1" dirty="0">
                <a:solidFill>
                  <a:srgbClr val="00B050"/>
                </a:solidFill>
              </a:rPr>
              <a:t>M</a:t>
            </a:r>
            <a:r>
              <a:rPr lang="en-GB" sz="2000" b="1" dirty="0" smtClean="0">
                <a:solidFill>
                  <a:srgbClr val="00B050"/>
                </a:solidFill>
              </a:rPr>
              <a:t>e </a:t>
            </a:r>
            <a:r>
              <a:rPr lang="en-GB" sz="2000" b="1" dirty="0" err="1" smtClean="0">
                <a:solidFill>
                  <a:srgbClr val="00B050"/>
                </a:solidFill>
              </a:rPr>
              <a:t>gusta</a:t>
            </a:r>
            <a:r>
              <a:rPr lang="en-GB" sz="2000" b="1" dirty="0" smtClean="0">
                <a:solidFill>
                  <a:srgbClr val="00B050"/>
                </a:solidFill>
              </a:rPr>
              <a:t> </a:t>
            </a:r>
            <a:r>
              <a:rPr lang="en-GB" sz="2000" b="1" dirty="0" err="1" smtClean="0">
                <a:solidFill>
                  <a:srgbClr val="00B050"/>
                </a:solidFill>
              </a:rPr>
              <a:t>jugar</a:t>
            </a:r>
            <a:r>
              <a:rPr lang="en-GB" sz="2000" b="1" dirty="0" smtClean="0">
                <a:solidFill>
                  <a:srgbClr val="00B050"/>
                </a:solidFill>
              </a:rPr>
              <a:t> al </a:t>
            </a:r>
            <a:r>
              <a:rPr lang="en-GB" sz="2000" b="1" dirty="0" err="1" smtClean="0">
                <a:solidFill>
                  <a:srgbClr val="00B050"/>
                </a:solidFill>
              </a:rPr>
              <a:t>tenis</a:t>
            </a:r>
            <a:r>
              <a:rPr lang="en-GB" sz="2000" b="1" dirty="0" smtClean="0">
                <a:solidFill>
                  <a:srgbClr val="00B050"/>
                </a:solidFill>
              </a:rPr>
              <a:t> </a:t>
            </a:r>
            <a:r>
              <a:rPr lang="en-GB" sz="2000" b="1" dirty="0" err="1" smtClean="0">
                <a:solidFill>
                  <a:srgbClr val="00B050"/>
                </a:solidFill>
              </a:rPr>
              <a:t>pero</a:t>
            </a:r>
            <a:r>
              <a:rPr lang="en-GB" sz="2000" b="1" dirty="0" smtClean="0">
                <a:solidFill>
                  <a:srgbClr val="00B050"/>
                </a:solidFill>
              </a:rPr>
              <a:t> no lo </a:t>
            </a:r>
            <a:r>
              <a:rPr lang="en-GB" sz="2000" b="1" dirty="0" err="1" smtClean="0">
                <a:solidFill>
                  <a:srgbClr val="00B050"/>
                </a:solidFill>
              </a:rPr>
              <a:t>juego</a:t>
            </a:r>
            <a:r>
              <a:rPr lang="en-GB" sz="2000" b="1" dirty="0" smtClean="0">
                <a:solidFill>
                  <a:srgbClr val="00B050"/>
                </a:solidFill>
              </a:rPr>
              <a:t> </a:t>
            </a:r>
            <a:r>
              <a:rPr lang="en-GB" sz="2000" b="1" dirty="0" err="1" smtClean="0">
                <a:solidFill>
                  <a:srgbClr val="00B050"/>
                </a:solidFill>
              </a:rPr>
              <a:t>muy</a:t>
            </a:r>
            <a:r>
              <a:rPr lang="en-GB" sz="2000" b="1" dirty="0" smtClean="0">
                <a:solidFill>
                  <a:srgbClr val="00B050"/>
                </a:solidFill>
              </a:rPr>
              <a:t> a menudo </a:t>
            </a:r>
            <a:r>
              <a:rPr lang="en-GB" sz="2000" b="1" dirty="0" err="1" smtClean="0">
                <a:solidFill>
                  <a:srgbClr val="00B050"/>
                </a:solidFill>
              </a:rPr>
              <a:t>porque</a:t>
            </a:r>
            <a:r>
              <a:rPr lang="en-GB" sz="2000" b="1" dirty="0" smtClean="0">
                <a:solidFill>
                  <a:srgbClr val="00B050"/>
                </a:solidFill>
              </a:rPr>
              <a:t> </a:t>
            </a:r>
            <a:r>
              <a:rPr lang="en-GB" sz="2000" b="1" dirty="0" err="1" smtClean="0">
                <a:solidFill>
                  <a:srgbClr val="00B050"/>
                </a:solidFill>
              </a:rPr>
              <a:t>es</a:t>
            </a:r>
            <a:r>
              <a:rPr lang="en-GB" sz="2000" b="1" dirty="0" smtClean="0">
                <a:solidFill>
                  <a:srgbClr val="00B050"/>
                </a:solidFill>
              </a:rPr>
              <a:t> </a:t>
            </a:r>
            <a:r>
              <a:rPr lang="en-GB" sz="2000" b="1" dirty="0" err="1" smtClean="0">
                <a:solidFill>
                  <a:srgbClr val="00B050"/>
                </a:solidFill>
              </a:rPr>
              <a:t>aburrido</a:t>
            </a:r>
            <a:r>
              <a:rPr lang="en-GB" sz="2000" b="1" dirty="0" smtClean="0">
                <a:solidFill>
                  <a:srgbClr val="00B050"/>
                </a:solidFill>
              </a:rPr>
              <a:t>.</a:t>
            </a:r>
            <a:endParaRPr lang="fr-FR" sz="2000" b="1" dirty="0">
              <a:solidFill>
                <a:srgbClr val="00B050"/>
              </a:solidFill>
            </a:endParaRPr>
          </a:p>
        </p:txBody>
      </p:sp>
    </p:spTree>
    <p:extLst>
      <p:ext uri="{BB962C8B-B14F-4D97-AF65-F5344CB8AC3E}">
        <p14:creationId xmlns:p14="http://schemas.microsoft.com/office/powerpoint/2010/main" val="247283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1834" y="819151"/>
            <a:ext cx="8398701" cy="4939814"/>
          </a:xfrm>
          <a:prstGeom prst="rect">
            <a:avLst/>
          </a:prstGeom>
          <a:solidFill>
            <a:schemeClr val="accent6">
              <a:lumMod val="60000"/>
              <a:lumOff val="40000"/>
            </a:schemeClr>
          </a:solidFill>
          <a:ln w="76200">
            <a:solidFill>
              <a:schemeClr val="accent6">
                <a:lumMod val="50000"/>
              </a:schemeClr>
            </a:solidFill>
          </a:ln>
        </p:spPr>
        <p:txBody>
          <a:bodyPr wrap="square">
            <a:spAutoFit/>
          </a:bodyPr>
          <a:lstStyle/>
          <a:p>
            <a:r>
              <a:rPr lang="en-US" sz="2000" b="1" dirty="0" smtClean="0">
                <a:solidFill>
                  <a:prstClr val="black"/>
                </a:solidFill>
                <a:latin typeface="Arial" panose="020B0604020202020204" pitchFamily="34" charset="0"/>
                <a:cs typeface="Arial" panose="020B0604020202020204" pitchFamily="34" charset="0"/>
              </a:rPr>
              <a:t>Module </a:t>
            </a:r>
            <a:r>
              <a:rPr lang="en-US" sz="2000" b="1" dirty="0">
                <a:solidFill>
                  <a:prstClr val="black"/>
                </a:solidFill>
                <a:latin typeface="Arial" panose="020B0604020202020204" pitchFamily="34" charset="0"/>
                <a:cs typeface="Arial" panose="020B0604020202020204" pitchFamily="34" charset="0"/>
              </a:rPr>
              <a:t>2 Questions (From Theme 3) </a:t>
            </a:r>
            <a:r>
              <a:rPr lang="en-US" sz="2000" b="1" dirty="0" smtClean="0">
                <a:solidFill>
                  <a:prstClr val="black"/>
                </a:solidFill>
                <a:latin typeface="Arial" panose="020B0604020202020204" pitchFamily="34" charset="0"/>
                <a:cs typeface="Arial" panose="020B0604020202020204" pitchFamily="34" charset="0"/>
              </a:rPr>
              <a:t/>
            </a:r>
            <a:br>
              <a:rPr lang="en-US" sz="2000" b="1" dirty="0" smtClean="0">
                <a:solidFill>
                  <a:prstClr val="black"/>
                </a:solidFill>
                <a:latin typeface="Arial" panose="020B0604020202020204" pitchFamily="34" charset="0"/>
                <a:cs typeface="Arial" panose="020B0604020202020204" pitchFamily="34" charset="0"/>
              </a:rPr>
            </a:br>
            <a:r>
              <a:rPr lang="en-GB" sz="2000" b="1" dirty="0" smtClean="0">
                <a:solidFill>
                  <a:prstClr val="black"/>
                </a:solidFill>
                <a:latin typeface="Arial" panose="020B0604020202020204" pitchFamily="34" charset="0"/>
                <a:cs typeface="Arial" panose="020B0604020202020204" pitchFamily="34" charset="0"/>
              </a:rPr>
              <a:t>My </a:t>
            </a:r>
            <a:r>
              <a:rPr lang="en-GB" sz="2000" b="1" dirty="0">
                <a:solidFill>
                  <a:prstClr val="black"/>
                </a:solidFill>
                <a:latin typeface="Arial" panose="020B0604020202020204" pitchFamily="34" charset="0"/>
                <a:cs typeface="Arial" panose="020B0604020202020204" pitchFamily="34" charset="0"/>
              </a:rPr>
              <a:t>studies and Life at school / college</a:t>
            </a:r>
            <a:r>
              <a:rPr lang="en-GB" sz="2000" dirty="0">
                <a:solidFill>
                  <a:prstClr val="black"/>
                </a:solidFill>
                <a:latin typeface="Arial" panose="020B0604020202020204" pitchFamily="34" charset="0"/>
                <a:cs typeface="Arial" panose="020B0604020202020204" pitchFamily="34" charset="0"/>
              </a:rPr>
              <a:t/>
            </a:r>
            <a:br>
              <a:rPr lang="en-GB" sz="2000" dirty="0">
                <a:solidFill>
                  <a:prstClr val="black"/>
                </a:solidFill>
                <a:latin typeface="Arial" panose="020B0604020202020204" pitchFamily="34" charset="0"/>
                <a:cs typeface="Arial" panose="020B0604020202020204" pitchFamily="34" charset="0"/>
              </a:rPr>
            </a:br>
            <a:r>
              <a:rPr lang="es-ES" sz="2500" dirty="0">
                <a:solidFill>
                  <a:prstClr val="black"/>
                </a:solidFill>
                <a:latin typeface="Arial" panose="020B0604020202020204" pitchFamily="34" charset="0"/>
                <a:cs typeface="Arial" panose="020B0604020202020204" pitchFamily="34" charset="0"/>
              </a:rPr>
              <a:t>1 ¿Cómo es tu </a:t>
            </a:r>
            <a:r>
              <a:rPr lang="es-ES" sz="2500" dirty="0" err="1">
                <a:solidFill>
                  <a:prstClr val="black"/>
                </a:solidFill>
                <a:latin typeface="Arial" panose="020B0604020202020204" pitchFamily="34" charset="0"/>
                <a:cs typeface="Arial" panose="020B0604020202020204" pitchFamily="34" charset="0"/>
              </a:rPr>
              <a:t>insti</a:t>
            </a:r>
            <a:r>
              <a:rPr lang="es-ES" sz="2500" dirty="0">
                <a:solidFill>
                  <a:prstClr val="black"/>
                </a:solidFill>
                <a:latin typeface="Arial" panose="020B0604020202020204" pitchFamily="34" charset="0"/>
                <a:cs typeface="Arial" panose="020B0604020202020204" pitchFamily="34" charset="0"/>
              </a:rPr>
              <a:t>? ¿Qué instalaciones tiene / no tiene?</a:t>
            </a:r>
            <a:br>
              <a:rPr lang="es-ES" sz="2500" dirty="0">
                <a:solidFill>
                  <a:prstClr val="black"/>
                </a:solidFill>
                <a:latin typeface="Arial" panose="020B0604020202020204" pitchFamily="34" charset="0"/>
                <a:cs typeface="Arial" panose="020B0604020202020204" pitchFamily="34" charset="0"/>
              </a:rPr>
            </a:br>
            <a:r>
              <a:rPr lang="es-ES" sz="2500" dirty="0">
                <a:solidFill>
                  <a:prstClr val="black"/>
                </a:solidFill>
                <a:latin typeface="Arial" panose="020B0604020202020204" pitchFamily="34" charset="0"/>
                <a:cs typeface="Arial" panose="020B0604020202020204" pitchFamily="34" charset="0"/>
              </a:rPr>
              <a:t>2 ¿Qué asignaturas te gustan y no te gustan? ¿Por qué?</a:t>
            </a:r>
            <a:endParaRPr lang="en-GB" sz="2500" dirty="0">
              <a:solidFill>
                <a:prstClr val="black"/>
              </a:solidFill>
              <a:latin typeface="Arial" panose="020B0604020202020204" pitchFamily="34" charset="0"/>
              <a:cs typeface="Arial" panose="020B0604020202020204" pitchFamily="34" charset="0"/>
            </a:endParaRPr>
          </a:p>
          <a:p>
            <a:r>
              <a:rPr lang="es-ES" sz="2500" dirty="0">
                <a:solidFill>
                  <a:prstClr val="black"/>
                </a:solidFill>
                <a:latin typeface="Arial" panose="020B0604020202020204" pitchFamily="34" charset="0"/>
                <a:cs typeface="Arial" panose="020B0604020202020204" pitchFamily="34" charset="0"/>
              </a:rPr>
              <a:t>3 ¿Qué opinas del uniforme escolar? </a:t>
            </a:r>
            <a:endParaRPr lang="en-GB" sz="2500" dirty="0">
              <a:solidFill>
                <a:prstClr val="black"/>
              </a:solidFill>
              <a:latin typeface="Arial" panose="020B0604020202020204" pitchFamily="34" charset="0"/>
              <a:cs typeface="Arial" panose="020B0604020202020204" pitchFamily="34" charset="0"/>
            </a:endParaRPr>
          </a:p>
          <a:p>
            <a:r>
              <a:rPr lang="es-ES" sz="2500" dirty="0">
                <a:solidFill>
                  <a:prstClr val="black"/>
                </a:solidFill>
                <a:latin typeface="Arial" panose="020B0604020202020204" pitchFamily="34" charset="0"/>
                <a:cs typeface="Arial" panose="020B0604020202020204" pitchFamily="34" charset="0"/>
              </a:rPr>
              <a:t>4 ¿Qué piensas de las normas de tu </a:t>
            </a:r>
            <a:r>
              <a:rPr lang="es-ES" sz="2500" dirty="0" err="1">
                <a:solidFill>
                  <a:prstClr val="black"/>
                </a:solidFill>
                <a:latin typeface="Arial" panose="020B0604020202020204" pitchFamily="34" charset="0"/>
                <a:cs typeface="Arial" panose="020B0604020202020204" pitchFamily="34" charset="0"/>
              </a:rPr>
              <a:t>insti</a:t>
            </a:r>
            <a:r>
              <a:rPr lang="es-ES" sz="2500" dirty="0">
                <a:solidFill>
                  <a:prstClr val="black"/>
                </a:solidFill>
                <a:latin typeface="Arial" panose="020B0604020202020204" pitchFamily="34" charset="0"/>
                <a:cs typeface="Arial" panose="020B0604020202020204" pitchFamily="34" charset="0"/>
              </a:rPr>
              <a:t>?</a:t>
            </a:r>
            <a:br>
              <a:rPr lang="es-ES" sz="2500" dirty="0">
                <a:solidFill>
                  <a:prstClr val="black"/>
                </a:solidFill>
                <a:latin typeface="Arial" panose="020B0604020202020204" pitchFamily="34" charset="0"/>
                <a:cs typeface="Arial" panose="020B0604020202020204" pitchFamily="34" charset="0"/>
              </a:rPr>
            </a:br>
            <a:r>
              <a:rPr lang="es-ES" sz="2500" dirty="0">
                <a:solidFill>
                  <a:prstClr val="black"/>
                </a:solidFill>
                <a:latin typeface="Arial" panose="020B0604020202020204" pitchFamily="34" charset="0"/>
                <a:cs typeface="Arial" panose="020B0604020202020204" pitchFamily="34" charset="0"/>
              </a:rPr>
              <a:t>5 ¿Qué es lo bueno / malo de tu </a:t>
            </a:r>
            <a:r>
              <a:rPr lang="es-ES" sz="2500" dirty="0" err="1">
                <a:solidFill>
                  <a:prstClr val="black"/>
                </a:solidFill>
                <a:latin typeface="Arial" panose="020B0604020202020204" pitchFamily="34" charset="0"/>
                <a:cs typeface="Arial" panose="020B0604020202020204" pitchFamily="34" charset="0"/>
              </a:rPr>
              <a:t>insti</a:t>
            </a:r>
            <a:r>
              <a:rPr lang="es-ES" sz="2500" dirty="0">
                <a:solidFill>
                  <a:prstClr val="black"/>
                </a:solidFill>
                <a:latin typeface="Arial" panose="020B0604020202020204" pitchFamily="34" charset="0"/>
                <a:cs typeface="Arial" panose="020B0604020202020204" pitchFamily="34" charset="0"/>
              </a:rPr>
              <a:t>?</a:t>
            </a:r>
            <a:br>
              <a:rPr lang="es-ES" sz="2500" dirty="0">
                <a:solidFill>
                  <a:prstClr val="black"/>
                </a:solidFill>
                <a:latin typeface="Arial" panose="020B0604020202020204" pitchFamily="34" charset="0"/>
                <a:cs typeface="Arial" panose="020B0604020202020204" pitchFamily="34" charset="0"/>
              </a:rPr>
            </a:br>
            <a:r>
              <a:rPr lang="es-ES" sz="2500" dirty="0">
                <a:solidFill>
                  <a:prstClr val="black"/>
                </a:solidFill>
                <a:latin typeface="Arial" panose="020B0604020202020204" pitchFamily="34" charset="0"/>
                <a:cs typeface="Arial" panose="020B0604020202020204" pitchFamily="34" charset="0"/>
              </a:rPr>
              <a:t>6 Describe un día escolar típico.</a:t>
            </a:r>
            <a:br>
              <a:rPr lang="es-ES" sz="2500" dirty="0">
                <a:solidFill>
                  <a:prstClr val="black"/>
                </a:solidFill>
                <a:latin typeface="Arial" panose="020B0604020202020204" pitchFamily="34" charset="0"/>
                <a:cs typeface="Arial" panose="020B0604020202020204" pitchFamily="34" charset="0"/>
              </a:rPr>
            </a:br>
            <a:r>
              <a:rPr lang="es-ES" sz="2500" dirty="0">
                <a:solidFill>
                  <a:prstClr val="black"/>
                </a:solidFill>
                <a:latin typeface="Arial" panose="020B0604020202020204" pitchFamily="34" charset="0"/>
                <a:cs typeface="Arial" panose="020B0604020202020204" pitchFamily="34" charset="0"/>
              </a:rPr>
              <a:t>7 ¿Qué actividades extraescolares haces?</a:t>
            </a:r>
            <a:endParaRPr lang="en-GB" sz="2500" dirty="0">
              <a:solidFill>
                <a:prstClr val="black"/>
              </a:solidFill>
              <a:latin typeface="Arial" panose="020B0604020202020204" pitchFamily="34" charset="0"/>
              <a:cs typeface="Arial" panose="020B0604020202020204" pitchFamily="34" charset="0"/>
            </a:endParaRPr>
          </a:p>
          <a:p>
            <a:r>
              <a:rPr lang="es-ES" sz="2500" dirty="0">
                <a:solidFill>
                  <a:prstClr val="black"/>
                </a:solidFill>
                <a:latin typeface="Arial" panose="020B0604020202020204" pitchFamily="34" charset="0"/>
                <a:cs typeface="Arial" panose="020B0604020202020204" pitchFamily="34" charset="0"/>
              </a:rPr>
              <a:t>8 ¿Qué actividades extraescolares hiciste el año pasado? </a:t>
            </a:r>
            <a:br>
              <a:rPr lang="es-ES" sz="2500" dirty="0">
                <a:solidFill>
                  <a:prstClr val="black"/>
                </a:solidFill>
                <a:latin typeface="Arial" panose="020B0604020202020204" pitchFamily="34" charset="0"/>
                <a:cs typeface="Arial" panose="020B0604020202020204" pitchFamily="34" charset="0"/>
              </a:rPr>
            </a:br>
            <a:r>
              <a:rPr lang="es-ES" sz="2500" dirty="0">
                <a:solidFill>
                  <a:prstClr val="black"/>
                </a:solidFill>
                <a:latin typeface="Arial" panose="020B0604020202020204" pitchFamily="34" charset="0"/>
                <a:cs typeface="Arial" panose="020B0604020202020204" pitchFamily="34" charset="0"/>
              </a:rPr>
              <a:t>9 ¿Qué planes tienes para este trimestre?</a:t>
            </a:r>
            <a:br>
              <a:rPr lang="es-ES" sz="2500" dirty="0">
                <a:solidFill>
                  <a:prstClr val="black"/>
                </a:solidFill>
                <a:latin typeface="Arial" panose="020B0604020202020204" pitchFamily="34" charset="0"/>
                <a:cs typeface="Arial" panose="020B0604020202020204" pitchFamily="34" charset="0"/>
              </a:rPr>
            </a:br>
            <a:r>
              <a:rPr lang="es-ES" sz="2500" dirty="0">
                <a:solidFill>
                  <a:prstClr val="black"/>
                </a:solidFill>
                <a:latin typeface="Arial" panose="020B0604020202020204" pitchFamily="34" charset="0"/>
                <a:cs typeface="Arial" panose="020B0604020202020204" pitchFamily="34" charset="0"/>
              </a:rPr>
              <a:t>10 ¿Te gustaría participar en un intercambio o viaje escolar en el futuro? ¿Por qué (no)?</a:t>
            </a:r>
            <a:endParaRPr lang="en-GB" sz="2500" dirty="0">
              <a:solidFill>
                <a:prstClr val="black"/>
              </a:solidFill>
              <a:latin typeface="Arial" panose="020B0604020202020204" pitchFamily="34" charset="0"/>
              <a:cs typeface="Arial" panose="020B0604020202020204" pitchFamily="34" charset="0"/>
            </a:endParaRPr>
          </a:p>
        </p:txBody>
      </p:sp>
      <p:sp>
        <p:nvSpPr>
          <p:cNvPr id="5" name="Rounded Rectangle 4"/>
          <p:cNvSpPr/>
          <p:nvPr/>
        </p:nvSpPr>
        <p:spPr>
          <a:xfrm>
            <a:off x="222335" y="1390389"/>
            <a:ext cx="8517697" cy="475989"/>
          </a:xfrm>
          <a:prstGeom prst="roundRect">
            <a:avLst/>
          </a:prstGeom>
          <a:noFill/>
          <a:ln w="762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67182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7257" y="2517020"/>
            <a:ext cx="7897091" cy="1323439"/>
          </a:xfrm>
          <a:prstGeom prst="rect">
            <a:avLst/>
          </a:prstGeom>
          <a:noFill/>
        </p:spPr>
        <p:txBody>
          <a:bodyPr wrap="square" rtlCol="0">
            <a:spAutoFit/>
          </a:bodyPr>
          <a:lstStyle/>
          <a:p>
            <a:pPr defTabSz="457200">
              <a:defRPr/>
            </a:pPr>
            <a:r>
              <a:rPr lang="en-GB" sz="4000" kern="0" dirty="0" smtClean="0">
                <a:solidFill>
                  <a:prstClr val="black"/>
                </a:solidFill>
              </a:rPr>
              <a:t>Start with the </a:t>
            </a:r>
            <a:r>
              <a:rPr lang="en-GB" sz="4000" b="1" kern="0" dirty="0" smtClean="0">
                <a:solidFill>
                  <a:srgbClr val="7030A0"/>
                </a:solidFill>
              </a:rPr>
              <a:t>purple</a:t>
            </a:r>
            <a:r>
              <a:rPr lang="en-GB" sz="4000" kern="0" dirty="0" smtClean="0">
                <a:solidFill>
                  <a:prstClr val="black"/>
                </a:solidFill>
              </a:rPr>
              <a:t> word and finish with the </a:t>
            </a:r>
            <a:r>
              <a:rPr lang="en-GB" sz="4000" b="1" kern="0" dirty="0" smtClean="0">
                <a:solidFill>
                  <a:srgbClr val="FF6600"/>
                </a:solidFill>
              </a:rPr>
              <a:t>orange</a:t>
            </a:r>
            <a:r>
              <a:rPr lang="en-GB" sz="4000" kern="0" dirty="0" smtClean="0">
                <a:solidFill>
                  <a:prstClr val="black"/>
                </a:solidFill>
              </a:rPr>
              <a:t> word.</a:t>
            </a:r>
          </a:p>
        </p:txBody>
      </p:sp>
      <p:sp>
        <p:nvSpPr>
          <p:cNvPr id="3" name="TextBox 2"/>
          <p:cNvSpPr txBox="1"/>
          <p:nvPr/>
        </p:nvSpPr>
        <p:spPr>
          <a:xfrm>
            <a:off x="717257" y="3980084"/>
            <a:ext cx="7897091" cy="707886"/>
          </a:xfrm>
          <a:prstGeom prst="rect">
            <a:avLst/>
          </a:prstGeom>
          <a:noFill/>
        </p:spPr>
        <p:txBody>
          <a:bodyPr wrap="square" rtlCol="0">
            <a:spAutoFit/>
          </a:bodyPr>
          <a:lstStyle/>
          <a:p>
            <a:pPr defTabSz="457200">
              <a:defRPr/>
            </a:pPr>
            <a:r>
              <a:rPr lang="en-GB" sz="4000" kern="0" dirty="0" smtClean="0">
                <a:solidFill>
                  <a:prstClr val="black"/>
                </a:solidFill>
              </a:rPr>
              <a:t>Write the translation if you have time.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47" y="216178"/>
            <a:ext cx="3623822" cy="1950824"/>
          </a:xfrm>
          <a:prstGeom prst="rect">
            <a:avLst/>
          </a:prstGeom>
        </p:spPr>
      </p:pic>
      <p:pic>
        <p:nvPicPr>
          <p:cNvPr id="102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3775" y="5661765"/>
            <a:ext cx="1091093" cy="10863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5275" y="5661765"/>
            <a:ext cx="7395587" cy="830997"/>
          </a:xfrm>
          <a:prstGeom prst="rect">
            <a:avLst/>
          </a:prstGeom>
          <a:noFill/>
        </p:spPr>
        <p:txBody>
          <a:bodyPr wrap="square" rtlCol="0">
            <a:spAutoFit/>
          </a:bodyPr>
          <a:lstStyle/>
          <a:p>
            <a:r>
              <a:rPr lang="en-GB" sz="2400" dirty="0" smtClean="0">
                <a:solidFill>
                  <a:prstClr val="black"/>
                </a:solidFill>
              </a:rPr>
              <a:t>This format was minimally adapted from a resource posted on FB page: Secondary MFL Matters.  Join this! </a:t>
            </a:r>
            <a:r>
              <a:rPr lang="en-GB" sz="2400" dirty="0" smtClean="0">
                <a:solidFill>
                  <a:prstClr val="black"/>
                </a:solidFill>
                <a:sym typeface="Wingdings" panose="05000000000000000000" pitchFamily="2" charset="2"/>
              </a:rPr>
              <a:t> </a:t>
            </a:r>
            <a:endParaRPr lang="en-GB" sz="2400" dirty="0">
              <a:solidFill>
                <a:prstClr val="black"/>
              </a:solidFill>
            </a:endParaRPr>
          </a:p>
        </p:txBody>
      </p:sp>
    </p:spTree>
    <p:extLst>
      <p:ext uri="{BB962C8B-B14F-4D97-AF65-F5344CB8AC3E}">
        <p14:creationId xmlns:p14="http://schemas.microsoft.com/office/powerpoint/2010/main" val="2211453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253" y="633127"/>
            <a:ext cx="8708572" cy="5262979"/>
          </a:xfrm>
          <a:prstGeom prst="rect">
            <a:avLst/>
          </a:prstGeom>
          <a:noFill/>
        </p:spPr>
        <p:txBody>
          <a:bodyPr wrap="square" rtlCol="0">
            <a:spAutoFit/>
          </a:bodyPr>
          <a:lstStyle/>
          <a:p>
            <a:pPr algn="ctr"/>
            <a:r>
              <a:rPr lang="en-GB" sz="4800" dirty="0">
                <a:solidFill>
                  <a:prstClr val="black"/>
                </a:solidFill>
                <a:latin typeface="Tw Cen MT" panose="020B0602020104020603" pitchFamily="34" charset="0"/>
              </a:rPr>
              <a:t>GCSE Spanish</a:t>
            </a:r>
            <a:br>
              <a:rPr lang="en-GB" sz="4800" dirty="0">
                <a:solidFill>
                  <a:prstClr val="black"/>
                </a:solidFill>
                <a:latin typeface="Tw Cen MT" panose="020B0602020104020603" pitchFamily="34" charset="0"/>
              </a:rPr>
            </a:br>
            <a:r>
              <a:rPr lang="en-GB" sz="4800" b="1" dirty="0" smtClean="0">
                <a:solidFill>
                  <a:prstClr val="black"/>
                </a:solidFill>
                <a:latin typeface="Tw Cen MT" panose="020B0602020104020603" pitchFamily="34" charset="0"/>
              </a:rPr>
              <a:t>Listening</a:t>
            </a:r>
            <a:r>
              <a:rPr lang="en-GB" sz="4800" dirty="0" smtClean="0">
                <a:solidFill>
                  <a:prstClr val="black"/>
                </a:solidFill>
                <a:latin typeface="Tw Cen MT" panose="020B0602020104020603" pitchFamily="34" charset="0"/>
              </a:rPr>
              <a:t> strategies &amp; exam questions [1]</a:t>
            </a:r>
            <a:r>
              <a:rPr lang="en-GB" sz="4800" dirty="0">
                <a:solidFill>
                  <a:prstClr val="black"/>
                </a:solidFill>
                <a:latin typeface="Tw Cen MT" panose="020B0602020104020603" pitchFamily="34" charset="0"/>
              </a:rPr>
              <a:t/>
            </a:r>
            <a:br>
              <a:rPr lang="en-GB" sz="4800" dirty="0">
                <a:solidFill>
                  <a:prstClr val="black"/>
                </a:solidFill>
                <a:latin typeface="Tw Cen MT" panose="020B0602020104020603" pitchFamily="34" charset="0"/>
              </a:rPr>
            </a:br>
            <a:r>
              <a:rPr lang="en-GB" sz="4800" dirty="0" smtClean="0">
                <a:solidFill>
                  <a:prstClr val="black"/>
                </a:solidFill>
                <a:latin typeface="Tw Cen MT" panose="020B0602020104020603" pitchFamily="34" charset="0"/>
              </a:rPr>
              <a:t/>
            </a:r>
            <a:br>
              <a:rPr lang="en-GB" sz="4800" dirty="0" smtClean="0">
                <a:solidFill>
                  <a:prstClr val="black"/>
                </a:solidFill>
                <a:latin typeface="Tw Cen MT" panose="020B0602020104020603" pitchFamily="34" charset="0"/>
              </a:rPr>
            </a:br>
            <a:r>
              <a:rPr lang="en-GB" sz="4800" dirty="0" smtClean="0">
                <a:solidFill>
                  <a:prstClr val="black"/>
                </a:solidFill>
                <a:latin typeface="Tw Cen MT" panose="020B0602020104020603" pitchFamily="34" charset="0"/>
              </a:rPr>
              <a:t>multiple choice (in English)</a:t>
            </a:r>
            <a:br>
              <a:rPr lang="en-GB" sz="4800" dirty="0" smtClean="0">
                <a:solidFill>
                  <a:prstClr val="black"/>
                </a:solidFill>
                <a:latin typeface="Tw Cen MT" panose="020B0602020104020603" pitchFamily="34" charset="0"/>
              </a:rPr>
            </a:br>
            <a:endParaRPr lang="en-GB" sz="3600" dirty="0">
              <a:solidFill>
                <a:prstClr val="black"/>
              </a:solidFill>
              <a:latin typeface="Tw Cen MT" panose="020B0602020104020603" pitchFamily="34" charset="0"/>
            </a:endParaRPr>
          </a:p>
          <a:p>
            <a:pPr algn="ctr"/>
            <a:endParaRPr lang="en-GB" sz="3600" dirty="0" smtClean="0">
              <a:solidFill>
                <a:prstClr val="black"/>
              </a:solidFill>
              <a:latin typeface="Tw Cen MT" panose="020B0602020104020603" pitchFamily="34" charset="0"/>
            </a:endParaRPr>
          </a:p>
          <a:p>
            <a:pPr algn="ctr"/>
            <a:endParaRPr lang="en-GB" sz="2400" dirty="0">
              <a:solidFill>
                <a:prstClr val="black"/>
              </a:solidFill>
              <a:latin typeface="Tw Cen MT" panose="020B0602020104020603" pitchFamily="34" charset="0"/>
              <a:cs typeface="Arial" panose="020B0604020202020204" pitchFamily="34" charset="0"/>
            </a:endParaRP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7864739" y="5596726"/>
            <a:ext cx="1096305" cy="1096305"/>
          </a:xfrm>
          <a:prstGeom prst="rect">
            <a:avLst/>
          </a:prstGeom>
        </p:spPr>
      </p:pic>
      <p:pic>
        <p:nvPicPr>
          <p:cNvPr id="2050" name="Picture 2" descr="Image result for listening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9755" y="453328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19322386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A3E5CAFC-EE42-40EB-AEE6-475D13216ABD}"/>
              </a:ext>
            </a:extLst>
          </p:cNvPr>
          <p:cNvSpPr/>
          <p:nvPr/>
        </p:nvSpPr>
        <p:spPr>
          <a:xfrm>
            <a:off x="5878960" y="927227"/>
            <a:ext cx="2511380" cy="16549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smtClean="0">
                <a:solidFill>
                  <a:prstClr val="black"/>
                </a:solidFill>
              </a:rPr>
              <a:t>se</a:t>
            </a:r>
            <a:endParaRPr lang="en-GB" sz="3000" dirty="0">
              <a:solidFill>
                <a:prstClr val="black"/>
              </a:solidFill>
            </a:endParaRPr>
          </a:p>
        </p:txBody>
      </p:sp>
      <p:sp>
        <p:nvSpPr>
          <p:cNvPr id="3" name="Rectangle 2">
            <a:extLst>
              <a:ext uri="{FF2B5EF4-FFF2-40B4-BE49-F238E27FC236}">
                <a16:creationId xmlns="" xmlns:a16="http://schemas.microsoft.com/office/drawing/2014/main" id="{6B748ABE-B4AA-4028-999E-568CEDF3B7C4}"/>
              </a:ext>
            </a:extLst>
          </p:cNvPr>
          <p:cNvSpPr/>
          <p:nvPr/>
        </p:nvSpPr>
        <p:spPr>
          <a:xfrm>
            <a:off x="3367580" y="927226"/>
            <a:ext cx="2511380" cy="1654935"/>
          </a:xfrm>
          <a:prstGeom prst="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3000">
              <a:solidFill>
                <a:prstClr val="black"/>
              </a:solidFill>
            </a:endParaRPr>
          </a:p>
        </p:txBody>
      </p:sp>
      <p:sp>
        <p:nvSpPr>
          <p:cNvPr id="4" name="Rectangle 3">
            <a:extLst>
              <a:ext uri="{FF2B5EF4-FFF2-40B4-BE49-F238E27FC236}">
                <a16:creationId xmlns="" xmlns:a16="http://schemas.microsoft.com/office/drawing/2014/main" id="{2819011F-C1A8-4298-B124-C1D35A91B75A}"/>
              </a:ext>
            </a:extLst>
          </p:cNvPr>
          <p:cNvSpPr/>
          <p:nvPr/>
        </p:nvSpPr>
        <p:spPr>
          <a:xfrm>
            <a:off x="856200" y="927225"/>
            <a:ext cx="2511380" cy="16549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err="1" smtClean="0">
                <a:solidFill>
                  <a:prstClr val="black"/>
                </a:solidFill>
              </a:rPr>
              <a:t>Comberton</a:t>
            </a:r>
            <a:endParaRPr lang="en-GB" sz="3000" dirty="0">
              <a:solidFill>
                <a:prstClr val="black"/>
              </a:solidFill>
            </a:endParaRPr>
          </a:p>
        </p:txBody>
      </p:sp>
      <p:sp>
        <p:nvSpPr>
          <p:cNvPr id="5" name="Rectangle 4">
            <a:extLst>
              <a:ext uri="{FF2B5EF4-FFF2-40B4-BE49-F238E27FC236}">
                <a16:creationId xmlns="" xmlns:a16="http://schemas.microsoft.com/office/drawing/2014/main" id="{F951E58A-0BF7-492B-804F-CDAF25D1A400}"/>
              </a:ext>
            </a:extLst>
          </p:cNvPr>
          <p:cNvSpPr/>
          <p:nvPr/>
        </p:nvSpPr>
        <p:spPr>
          <a:xfrm>
            <a:off x="5878960" y="2582160"/>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smtClean="0">
                <a:solidFill>
                  <a:prstClr val="black"/>
                </a:solidFill>
              </a:rPr>
              <a:t>Village</a:t>
            </a:r>
            <a:endParaRPr lang="en-GB" sz="3000" dirty="0">
              <a:solidFill>
                <a:prstClr val="black"/>
              </a:solidFill>
            </a:endParaRPr>
          </a:p>
        </p:txBody>
      </p:sp>
      <p:sp>
        <p:nvSpPr>
          <p:cNvPr id="6" name="Rectangle 5">
            <a:extLst>
              <a:ext uri="{FF2B5EF4-FFF2-40B4-BE49-F238E27FC236}">
                <a16:creationId xmlns="" xmlns:a16="http://schemas.microsoft.com/office/drawing/2014/main" id="{D63BF455-BFA6-4D2C-869A-18CD63B2D6CC}"/>
              </a:ext>
            </a:extLst>
          </p:cNvPr>
          <p:cNvSpPr/>
          <p:nvPr/>
        </p:nvSpPr>
        <p:spPr>
          <a:xfrm>
            <a:off x="3367580" y="2582159"/>
            <a:ext cx="2511380" cy="16549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b="1" dirty="0" err="1" smtClean="0">
                <a:solidFill>
                  <a:srgbClr val="7030A0"/>
                </a:solidFill>
              </a:rPr>
              <a:t>Mi</a:t>
            </a:r>
            <a:endParaRPr lang="en-GB" sz="3000" b="1" dirty="0">
              <a:solidFill>
                <a:srgbClr val="7030A0"/>
              </a:solidFill>
            </a:endParaRPr>
          </a:p>
        </p:txBody>
      </p:sp>
      <p:sp>
        <p:nvSpPr>
          <p:cNvPr id="7" name="Rectangle 6">
            <a:extLst>
              <a:ext uri="{FF2B5EF4-FFF2-40B4-BE49-F238E27FC236}">
                <a16:creationId xmlns="" xmlns:a16="http://schemas.microsoft.com/office/drawing/2014/main" id="{16B6F422-7FB4-43A5-B3AA-86CCCEF26F93}"/>
              </a:ext>
            </a:extLst>
          </p:cNvPr>
          <p:cNvSpPr/>
          <p:nvPr/>
        </p:nvSpPr>
        <p:spPr>
          <a:xfrm>
            <a:off x="856200" y="2582158"/>
            <a:ext cx="2511380" cy="16549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b="1" dirty="0" smtClean="0">
                <a:solidFill>
                  <a:srgbClr val="FF3300"/>
                </a:solidFill>
              </a:rPr>
              <a:t>College.</a:t>
            </a:r>
            <a:endParaRPr lang="en-GB" sz="3000" b="1" dirty="0">
              <a:solidFill>
                <a:srgbClr val="FF3300"/>
              </a:solidFill>
            </a:endParaRPr>
          </a:p>
        </p:txBody>
      </p:sp>
      <p:sp>
        <p:nvSpPr>
          <p:cNvPr id="8" name="Rectangle 7">
            <a:extLst>
              <a:ext uri="{FF2B5EF4-FFF2-40B4-BE49-F238E27FC236}">
                <a16:creationId xmlns="" xmlns:a16="http://schemas.microsoft.com/office/drawing/2014/main" id="{4214E67A-718C-4EE6-BB17-861F22E0B5CE}"/>
              </a:ext>
            </a:extLst>
          </p:cNvPr>
          <p:cNvSpPr/>
          <p:nvPr/>
        </p:nvSpPr>
        <p:spPr>
          <a:xfrm>
            <a:off x="5878960" y="4235925"/>
            <a:ext cx="2511380" cy="16549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smtClean="0">
                <a:solidFill>
                  <a:prstClr val="black"/>
                </a:solidFill>
              </a:rPr>
              <a:t>llama</a:t>
            </a:r>
            <a:endParaRPr lang="en-GB" sz="3000" dirty="0">
              <a:solidFill>
                <a:prstClr val="black"/>
              </a:solidFill>
            </a:endParaRPr>
          </a:p>
        </p:txBody>
      </p:sp>
      <p:sp>
        <p:nvSpPr>
          <p:cNvPr id="9" name="Rectangle 8">
            <a:extLst>
              <a:ext uri="{FF2B5EF4-FFF2-40B4-BE49-F238E27FC236}">
                <a16:creationId xmlns="" xmlns:a16="http://schemas.microsoft.com/office/drawing/2014/main" id="{D59ACFA4-9DD9-4068-B4B7-2AF380C5FDE0}"/>
              </a:ext>
            </a:extLst>
          </p:cNvPr>
          <p:cNvSpPr/>
          <p:nvPr/>
        </p:nvSpPr>
        <p:spPr>
          <a:xfrm>
            <a:off x="3367580" y="4235924"/>
            <a:ext cx="2511380" cy="1654935"/>
          </a:xfrm>
          <a:prstGeom prst="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3000">
              <a:solidFill>
                <a:prstClr val="black"/>
              </a:solidFill>
            </a:endParaRPr>
          </a:p>
        </p:txBody>
      </p:sp>
      <p:sp>
        <p:nvSpPr>
          <p:cNvPr id="10" name="Rectangle 9">
            <a:extLst>
              <a:ext uri="{FF2B5EF4-FFF2-40B4-BE49-F238E27FC236}">
                <a16:creationId xmlns="" xmlns:a16="http://schemas.microsoft.com/office/drawing/2014/main" id="{EDB91E61-CBC3-4245-8218-03D36D70FD78}"/>
              </a:ext>
            </a:extLst>
          </p:cNvPr>
          <p:cNvSpPr/>
          <p:nvPr/>
        </p:nvSpPr>
        <p:spPr>
          <a:xfrm>
            <a:off x="856200" y="4235923"/>
            <a:ext cx="2511380" cy="16549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err="1" smtClean="0">
                <a:solidFill>
                  <a:prstClr val="black"/>
                </a:solidFill>
              </a:rPr>
              <a:t>colegio</a:t>
            </a:r>
            <a:endParaRPr lang="en-GB" sz="3000" dirty="0">
              <a:solidFill>
                <a:prstClr val="black"/>
              </a:solidFill>
            </a:endParaRPr>
          </a:p>
        </p:txBody>
      </p:sp>
      <p:pic>
        <p:nvPicPr>
          <p:cNvPr id="11" name="countdow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9455" y="6146189"/>
            <a:ext cx="609600" cy="609600"/>
          </a:xfrm>
          <a:prstGeom prst="rect">
            <a:avLst/>
          </a:prstGeom>
        </p:spPr>
      </p:pic>
    </p:spTree>
    <p:extLst>
      <p:ext uri="{BB962C8B-B14F-4D97-AF65-F5344CB8AC3E}">
        <p14:creationId xmlns:p14="http://schemas.microsoft.com/office/powerpoint/2010/main" val="154059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1000"/>
                                  </p:stCondLst>
                                  <p:childTnLst>
                                    <p:cmd type="call" cmd="playFrom(0.0)">
                                      <p:cBhvr>
                                        <p:cTn id="6" dur="1633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7556" y="2452415"/>
            <a:ext cx="7492504"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3200" dirty="0" err="1" smtClean="0">
                <a:solidFill>
                  <a:prstClr val="black"/>
                </a:solidFill>
              </a:rPr>
              <a:t>Mi</a:t>
            </a:r>
            <a:r>
              <a:rPr lang="en-GB" sz="3200" dirty="0" smtClean="0">
                <a:solidFill>
                  <a:prstClr val="black"/>
                </a:solidFill>
              </a:rPr>
              <a:t> </a:t>
            </a:r>
            <a:r>
              <a:rPr lang="en-GB" sz="3200" dirty="0" err="1" smtClean="0">
                <a:solidFill>
                  <a:prstClr val="black"/>
                </a:solidFill>
              </a:rPr>
              <a:t>colegio</a:t>
            </a:r>
            <a:r>
              <a:rPr lang="en-GB" sz="3200" dirty="0" smtClean="0">
                <a:solidFill>
                  <a:prstClr val="black"/>
                </a:solidFill>
              </a:rPr>
              <a:t> se llama </a:t>
            </a:r>
            <a:r>
              <a:rPr lang="en-GB" sz="3200" dirty="0" err="1" smtClean="0">
                <a:solidFill>
                  <a:prstClr val="black"/>
                </a:solidFill>
              </a:rPr>
              <a:t>Comberton</a:t>
            </a:r>
            <a:r>
              <a:rPr lang="en-GB" sz="3200" dirty="0" smtClean="0">
                <a:solidFill>
                  <a:prstClr val="black"/>
                </a:solidFill>
              </a:rPr>
              <a:t> Village College.</a:t>
            </a:r>
            <a:endParaRPr lang="en-GB" sz="3200" dirty="0">
              <a:solidFill>
                <a:prstClr val="black"/>
              </a:solidFill>
            </a:endParaRPr>
          </a:p>
        </p:txBody>
      </p:sp>
      <p:sp>
        <p:nvSpPr>
          <p:cNvPr id="3" name="TextBox 2"/>
          <p:cNvSpPr txBox="1"/>
          <p:nvPr/>
        </p:nvSpPr>
        <p:spPr>
          <a:xfrm>
            <a:off x="917556" y="4232722"/>
            <a:ext cx="7492504"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3200" dirty="0" smtClean="0">
                <a:solidFill>
                  <a:prstClr val="black"/>
                </a:solidFill>
              </a:rPr>
              <a:t>My school is called </a:t>
            </a:r>
            <a:r>
              <a:rPr lang="en-GB" sz="3200" dirty="0" err="1" smtClean="0">
                <a:solidFill>
                  <a:prstClr val="black"/>
                </a:solidFill>
              </a:rPr>
              <a:t>Comberton</a:t>
            </a:r>
            <a:r>
              <a:rPr lang="en-GB" sz="3200" dirty="0" smtClean="0">
                <a:solidFill>
                  <a:prstClr val="black"/>
                </a:solidFill>
              </a:rPr>
              <a:t> Village College.</a:t>
            </a:r>
            <a:endParaRPr lang="en-GB" sz="3200" dirty="0">
              <a:solidFill>
                <a:prstClr val="black"/>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43" y="124178"/>
            <a:ext cx="3018851" cy="1625148"/>
          </a:xfrm>
          <a:prstGeom prst="rect">
            <a:avLst/>
          </a:prstGeom>
        </p:spPr>
      </p:pic>
      <p:pic>
        <p:nvPicPr>
          <p:cNvPr id="5"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3775" y="5661765"/>
            <a:ext cx="1091093" cy="1086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62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A3E5CAFC-EE42-40EB-AEE6-475D13216ABD}"/>
              </a:ext>
            </a:extLst>
          </p:cNvPr>
          <p:cNvSpPr/>
          <p:nvPr/>
        </p:nvSpPr>
        <p:spPr>
          <a:xfrm>
            <a:off x="5878960" y="927227"/>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b="1" dirty="0" err="1" smtClean="0">
                <a:solidFill>
                  <a:srgbClr val="7030A0"/>
                </a:solidFill>
              </a:rPr>
              <a:t>Mi</a:t>
            </a:r>
            <a:endParaRPr lang="en-GB" sz="3000" b="1" dirty="0">
              <a:solidFill>
                <a:srgbClr val="7030A0"/>
              </a:solidFill>
            </a:endParaRPr>
          </a:p>
        </p:txBody>
      </p:sp>
      <p:sp>
        <p:nvSpPr>
          <p:cNvPr id="12" name="Rectangle 11">
            <a:extLst>
              <a:ext uri="{FF2B5EF4-FFF2-40B4-BE49-F238E27FC236}">
                <a16:creationId xmlns="" xmlns:a16="http://schemas.microsoft.com/office/drawing/2014/main" id="{6B748ABE-B4AA-4028-999E-568CEDF3B7C4}"/>
              </a:ext>
            </a:extLst>
          </p:cNvPr>
          <p:cNvSpPr/>
          <p:nvPr/>
        </p:nvSpPr>
        <p:spPr>
          <a:xfrm>
            <a:off x="3367580" y="927226"/>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err="1" smtClean="0">
                <a:solidFill>
                  <a:prstClr val="black"/>
                </a:solidFill>
              </a:rPr>
              <a:t>en</a:t>
            </a:r>
            <a:r>
              <a:rPr lang="en-GB" sz="3000" dirty="0" smtClean="0">
                <a:solidFill>
                  <a:prstClr val="black"/>
                </a:solidFill>
              </a:rPr>
              <a:t> </a:t>
            </a:r>
            <a:endParaRPr lang="en-GB" sz="3000" dirty="0">
              <a:solidFill>
                <a:prstClr val="black"/>
              </a:solidFill>
            </a:endParaRPr>
          </a:p>
        </p:txBody>
      </p:sp>
      <p:sp>
        <p:nvSpPr>
          <p:cNvPr id="13" name="Rectangle 12">
            <a:extLst>
              <a:ext uri="{FF2B5EF4-FFF2-40B4-BE49-F238E27FC236}">
                <a16:creationId xmlns="" xmlns:a16="http://schemas.microsoft.com/office/drawing/2014/main" id="{2819011F-C1A8-4298-B124-C1D35A91B75A}"/>
              </a:ext>
            </a:extLst>
          </p:cNvPr>
          <p:cNvSpPr/>
          <p:nvPr/>
        </p:nvSpPr>
        <p:spPr>
          <a:xfrm>
            <a:off x="856200" y="927225"/>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err="1" smtClean="0">
                <a:solidFill>
                  <a:prstClr val="black"/>
                </a:solidFill>
              </a:rPr>
              <a:t>este</a:t>
            </a:r>
            <a:endParaRPr lang="en-GB" sz="3000" dirty="0">
              <a:solidFill>
                <a:prstClr val="black"/>
              </a:solidFill>
            </a:endParaRPr>
          </a:p>
        </p:txBody>
      </p:sp>
      <p:sp>
        <p:nvSpPr>
          <p:cNvPr id="14" name="Rectangle 13">
            <a:extLst>
              <a:ext uri="{FF2B5EF4-FFF2-40B4-BE49-F238E27FC236}">
                <a16:creationId xmlns="" xmlns:a16="http://schemas.microsoft.com/office/drawing/2014/main" id="{F951E58A-0BF7-492B-804F-CDAF25D1A400}"/>
              </a:ext>
            </a:extLst>
          </p:cNvPr>
          <p:cNvSpPr/>
          <p:nvPr/>
        </p:nvSpPr>
        <p:spPr>
          <a:xfrm>
            <a:off x="5878960" y="2582160"/>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err="1" smtClean="0">
                <a:solidFill>
                  <a:prstClr val="black"/>
                </a:solidFill>
              </a:rPr>
              <a:t>está</a:t>
            </a:r>
            <a:endParaRPr lang="en-GB" sz="3000" dirty="0">
              <a:solidFill>
                <a:prstClr val="black"/>
              </a:solidFill>
            </a:endParaRPr>
          </a:p>
        </p:txBody>
      </p:sp>
      <p:sp>
        <p:nvSpPr>
          <p:cNvPr id="15" name="Rectangle 14">
            <a:extLst>
              <a:ext uri="{FF2B5EF4-FFF2-40B4-BE49-F238E27FC236}">
                <a16:creationId xmlns="" xmlns:a16="http://schemas.microsoft.com/office/drawing/2014/main" id="{D63BF455-BFA6-4D2C-869A-18CD63B2D6CC}"/>
              </a:ext>
            </a:extLst>
          </p:cNvPr>
          <p:cNvSpPr/>
          <p:nvPr/>
        </p:nvSpPr>
        <p:spPr>
          <a:xfrm>
            <a:off x="3367580" y="2582159"/>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smtClean="0">
                <a:solidFill>
                  <a:prstClr val="black"/>
                </a:solidFill>
              </a:rPr>
              <a:t>el</a:t>
            </a:r>
            <a:endParaRPr lang="en-GB" sz="3000" dirty="0">
              <a:solidFill>
                <a:prstClr val="black"/>
              </a:solidFill>
            </a:endParaRPr>
          </a:p>
        </p:txBody>
      </p:sp>
      <p:sp>
        <p:nvSpPr>
          <p:cNvPr id="16" name="Rectangle 15">
            <a:extLst>
              <a:ext uri="{FF2B5EF4-FFF2-40B4-BE49-F238E27FC236}">
                <a16:creationId xmlns="" xmlns:a16="http://schemas.microsoft.com/office/drawing/2014/main" id="{16B6F422-7FB4-43A5-B3AA-86CCCEF26F93}"/>
              </a:ext>
            </a:extLst>
          </p:cNvPr>
          <p:cNvSpPr/>
          <p:nvPr/>
        </p:nvSpPr>
        <p:spPr>
          <a:xfrm>
            <a:off x="856200" y="2582158"/>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err="1" smtClean="0">
                <a:solidFill>
                  <a:prstClr val="black"/>
                </a:solidFill>
              </a:rPr>
              <a:t>colegio</a:t>
            </a:r>
            <a:endParaRPr lang="en-GB" sz="3000" dirty="0">
              <a:solidFill>
                <a:prstClr val="black"/>
              </a:solidFill>
            </a:endParaRPr>
          </a:p>
        </p:txBody>
      </p:sp>
      <p:sp>
        <p:nvSpPr>
          <p:cNvPr id="17" name="Rectangle 16">
            <a:extLst>
              <a:ext uri="{FF2B5EF4-FFF2-40B4-BE49-F238E27FC236}">
                <a16:creationId xmlns="" xmlns:a16="http://schemas.microsoft.com/office/drawing/2014/main" id="{4214E67A-718C-4EE6-BB17-861F22E0B5CE}"/>
              </a:ext>
            </a:extLst>
          </p:cNvPr>
          <p:cNvSpPr/>
          <p:nvPr/>
        </p:nvSpPr>
        <p:spPr>
          <a:xfrm>
            <a:off x="5878960" y="4235925"/>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smtClean="0">
                <a:solidFill>
                  <a:prstClr val="black"/>
                </a:solidFill>
              </a:rPr>
              <a:t>Cambridge</a:t>
            </a:r>
            <a:endParaRPr lang="en-GB" sz="3000" dirty="0">
              <a:solidFill>
                <a:prstClr val="black"/>
              </a:solidFill>
            </a:endParaRPr>
          </a:p>
        </p:txBody>
      </p:sp>
      <p:sp>
        <p:nvSpPr>
          <p:cNvPr id="18" name="Rectangle 17">
            <a:extLst>
              <a:ext uri="{FF2B5EF4-FFF2-40B4-BE49-F238E27FC236}">
                <a16:creationId xmlns="" xmlns:a16="http://schemas.microsoft.com/office/drawing/2014/main" id="{D59ACFA4-9DD9-4068-B4B7-2AF380C5FDE0}"/>
              </a:ext>
            </a:extLst>
          </p:cNvPr>
          <p:cNvSpPr/>
          <p:nvPr/>
        </p:nvSpPr>
        <p:spPr>
          <a:xfrm>
            <a:off x="3367580" y="4235924"/>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b="1" dirty="0" smtClean="0">
                <a:solidFill>
                  <a:srgbClr val="FF3300"/>
                </a:solidFill>
              </a:rPr>
              <a:t>de </a:t>
            </a:r>
            <a:r>
              <a:rPr lang="en-GB" sz="3000" b="1" dirty="0" err="1" smtClean="0">
                <a:solidFill>
                  <a:srgbClr val="FF3300"/>
                </a:solidFill>
              </a:rPr>
              <a:t>Inglaterra</a:t>
            </a:r>
            <a:r>
              <a:rPr lang="en-GB" sz="3000" b="1" dirty="0" smtClean="0">
                <a:solidFill>
                  <a:srgbClr val="FF3300"/>
                </a:solidFill>
              </a:rPr>
              <a:t>.</a:t>
            </a:r>
            <a:endParaRPr lang="en-GB" sz="3000" b="1" dirty="0">
              <a:solidFill>
                <a:srgbClr val="FF3300"/>
              </a:solidFill>
            </a:endParaRPr>
          </a:p>
        </p:txBody>
      </p:sp>
      <p:sp>
        <p:nvSpPr>
          <p:cNvPr id="19" name="Rectangle 18">
            <a:extLst>
              <a:ext uri="{FF2B5EF4-FFF2-40B4-BE49-F238E27FC236}">
                <a16:creationId xmlns="" xmlns:a16="http://schemas.microsoft.com/office/drawing/2014/main" id="{EDB91E61-CBC3-4245-8218-03D36D70FD78}"/>
              </a:ext>
            </a:extLst>
          </p:cNvPr>
          <p:cNvSpPr/>
          <p:nvPr/>
        </p:nvSpPr>
        <p:spPr>
          <a:xfrm>
            <a:off x="856200" y="4235923"/>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err="1" smtClean="0">
                <a:solidFill>
                  <a:prstClr val="black"/>
                </a:solidFill>
              </a:rPr>
              <a:t>cerca</a:t>
            </a:r>
            <a:r>
              <a:rPr lang="en-GB" sz="3000" dirty="0" smtClean="0">
                <a:solidFill>
                  <a:prstClr val="black"/>
                </a:solidFill>
              </a:rPr>
              <a:t> de</a:t>
            </a:r>
            <a:endParaRPr lang="en-GB" sz="3000" dirty="0">
              <a:solidFill>
                <a:prstClr val="black"/>
              </a:solidFill>
            </a:endParaRPr>
          </a:p>
        </p:txBody>
      </p:sp>
      <p:pic>
        <p:nvPicPr>
          <p:cNvPr id="20" name="countdow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9455" y="6146189"/>
            <a:ext cx="609600" cy="609600"/>
          </a:xfrm>
          <a:prstGeom prst="rect">
            <a:avLst/>
          </a:prstGeom>
        </p:spPr>
      </p:pic>
    </p:spTree>
    <p:extLst>
      <p:ext uri="{BB962C8B-B14F-4D97-AF65-F5344CB8AC3E}">
        <p14:creationId xmlns:p14="http://schemas.microsoft.com/office/powerpoint/2010/main" val="425040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1000"/>
                                  </p:stCondLst>
                                  <p:childTnLst>
                                    <p:cmd type="call" cmd="playFrom(0.0)">
                                      <p:cBhvr>
                                        <p:cTn id="6" dur="1633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43" y="124178"/>
            <a:ext cx="3018851" cy="1625148"/>
          </a:xfrm>
          <a:prstGeom prst="rect">
            <a:avLst/>
          </a:prstGeom>
        </p:spPr>
      </p:pic>
      <p:pic>
        <p:nvPicPr>
          <p:cNvPr id="5"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3775" y="5661765"/>
            <a:ext cx="1091093" cy="10863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54925" y="2302103"/>
            <a:ext cx="7492504"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3200" dirty="0" err="1" smtClean="0">
                <a:solidFill>
                  <a:prstClr val="black"/>
                </a:solidFill>
              </a:rPr>
              <a:t>Mi</a:t>
            </a:r>
            <a:r>
              <a:rPr lang="en-GB" sz="3200" dirty="0" smtClean="0">
                <a:solidFill>
                  <a:prstClr val="black"/>
                </a:solidFill>
              </a:rPr>
              <a:t> </a:t>
            </a:r>
            <a:r>
              <a:rPr lang="en-GB" sz="3200" dirty="0" err="1" smtClean="0">
                <a:solidFill>
                  <a:prstClr val="black"/>
                </a:solidFill>
              </a:rPr>
              <a:t>colegio</a:t>
            </a:r>
            <a:r>
              <a:rPr lang="en-GB" sz="3200" dirty="0" smtClean="0">
                <a:solidFill>
                  <a:prstClr val="black"/>
                </a:solidFill>
              </a:rPr>
              <a:t> </a:t>
            </a:r>
            <a:r>
              <a:rPr lang="en-GB" sz="3200" dirty="0" err="1" smtClean="0">
                <a:solidFill>
                  <a:prstClr val="black"/>
                </a:solidFill>
              </a:rPr>
              <a:t>está</a:t>
            </a:r>
            <a:r>
              <a:rPr lang="en-GB" sz="3200" dirty="0" smtClean="0">
                <a:solidFill>
                  <a:prstClr val="black"/>
                </a:solidFill>
              </a:rPr>
              <a:t> </a:t>
            </a:r>
            <a:r>
              <a:rPr lang="en-GB" sz="3200" dirty="0" err="1" smtClean="0">
                <a:solidFill>
                  <a:prstClr val="black"/>
                </a:solidFill>
              </a:rPr>
              <a:t>cerca</a:t>
            </a:r>
            <a:r>
              <a:rPr lang="en-GB" sz="3200" dirty="0" smtClean="0">
                <a:solidFill>
                  <a:prstClr val="black"/>
                </a:solidFill>
              </a:rPr>
              <a:t> de Cambridge </a:t>
            </a:r>
            <a:r>
              <a:rPr lang="en-GB" sz="3200" dirty="0" err="1" smtClean="0">
                <a:solidFill>
                  <a:prstClr val="black"/>
                </a:solidFill>
              </a:rPr>
              <a:t>en</a:t>
            </a:r>
            <a:r>
              <a:rPr lang="en-GB" sz="3200" dirty="0" smtClean="0">
                <a:solidFill>
                  <a:prstClr val="black"/>
                </a:solidFill>
              </a:rPr>
              <a:t> el </a:t>
            </a:r>
            <a:r>
              <a:rPr lang="en-GB" sz="3200" dirty="0" err="1" smtClean="0">
                <a:solidFill>
                  <a:prstClr val="black"/>
                </a:solidFill>
              </a:rPr>
              <a:t>este</a:t>
            </a:r>
            <a:r>
              <a:rPr lang="en-GB" sz="3200" dirty="0" smtClean="0">
                <a:solidFill>
                  <a:prstClr val="black"/>
                </a:solidFill>
              </a:rPr>
              <a:t> de </a:t>
            </a:r>
            <a:r>
              <a:rPr lang="en-GB" sz="3200" dirty="0" err="1" smtClean="0">
                <a:solidFill>
                  <a:prstClr val="black"/>
                </a:solidFill>
              </a:rPr>
              <a:t>Inglaterra</a:t>
            </a:r>
            <a:r>
              <a:rPr lang="en-GB" sz="3200" dirty="0" smtClean="0">
                <a:solidFill>
                  <a:prstClr val="black"/>
                </a:solidFill>
              </a:rPr>
              <a:t>.</a:t>
            </a:r>
            <a:endParaRPr lang="en-GB" sz="3200" dirty="0">
              <a:solidFill>
                <a:prstClr val="black"/>
              </a:solidFill>
            </a:endParaRPr>
          </a:p>
        </p:txBody>
      </p:sp>
      <p:sp>
        <p:nvSpPr>
          <p:cNvPr id="7" name="TextBox 6"/>
          <p:cNvSpPr txBox="1"/>
          <p:nvPr/>
        </p:nvSpPr>
        <p:spPr>
          <a:xfrm>
            <a:off x="854925" y="4082410"/>
            <a:ext cx="7492504"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3200" dirty="0" smtClean="0">
                <a:solidFill>
                  <a:prstClr val="black"/>
                </a:solidFill>
              </a:rPr>
              <a:t>My school is near to Cambridge in the east of England.</a:t>
            </a:r>
            <a:endParaRPr lang="en-GB" sz="3200" dirty="0">
              <a:solidFill>
                <a:prstClr val="black"/>
              </a:solidFill>
            </a:endParaRPr>
          </a:p>
        </p:txBody>
      </p:sp>
    </p:spTree>
    <p:extLst>
      <p:ext uri="{BB962C8B-B14F-4D97-AF65-F5344CB8AC3E}">
        <p14:creationId xmlns:p14="http://schemas.microsoft.com/office/powerpoint/2010/main" val="297295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A3E5CAFC-EE42-40EB-AEE6-475D13216ABD}"/>
              </a:ext>
            </a:extLst>
          </p:cNvPr>
          <p:cNvSpPr/>
          <p:nvPr/>
        </p:nvSpPr>
        <p:spPr>
          <a:xfrm>
            <a:off x="5878960" y="927227"/>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smtClean="0">
                <a:solidFill>
                  <a:prstClr val="black"/>
                </a:solidFill>
              </a:rPr>
              <a:t>mi</a:t>
            </a:r>
            <a:endParaRPr lang="en-GB" sz="3000" dirty="0">
              <a:solidFill>
                <a:prstClr val="black"/>
              </a:solidFill>
            </a:endParaRPr>
          </a:p>
        </p:txBody>
      </p:sp>
      <p:sp>
        <p:nvSpPr>
          <p:cNvPr id="4" name="Rectangle 3">
            <a:extLst>
              <a:ext uri="{FF2B5EF4-FFF2-40B4-BE49-F238E27FC236}">
                <a16:creationId xmlns="" xmlns:a16="http://schemas.microsoft.com/office/drawing/2014/main" id="{6B748ABE-B4AA-4028-999E-568CEDF3B7C4}"/>
              </a:ext>
            </a:extLst>
          </p:cNvPr>
          <p:cNvSpPr/>
          <p:nvPr/>
        </p:nvSpPr>
        <p:spPr>
          <a:xfrm>
            <a:off x="3367580" y="927226"/>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err="1" smtClean="0">
                <a:solidFill>
                  <a:prstClr val="black"/>
                </a:solidFill>
              </a:rPr>
              <a:t>ochocientos</a:t>
            </a:r>
            <a:endParaRPr lang="en-GB" sz="3000" dirty="0">
              <a:solidFill>
                <a:prstClr val="black"/>
              </a:solidFill>
            </a:endParaRPr>
          </a:p>
        </p:txBody>
      </p:sp>
      <p:sp>
        <p:nvSpPr>
          <p:cNvPr id="5" name="Rectangle 4">
            <a:extLst>
              <a:ext uri="{FF2B5EF4-FFF2-40B4-BE49-F238E27FC236}">
                <a16:creationId xmlns="" xmlns:a16="http://schemas.microsoft.com/office/drawing/2014/main" id="{2819011F-C1A8-4298-B124-C1D35A91B75A}"/>
              </a:ext>
            </a:extLst>
          </p:cNvPr>
          <p:cNvSpPr/>
          <p:nvPr/>
        </p:nvSpPr>
        <p:spPr>
          <a:xfrm>
            <a:off x="856200" y="927225"/>
            <a:ext cx="2511380" cy="16549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smtClean="0">
                <a:solidFill>
                  <a:prstClr val="black"/>
                </a:solidFill>
              </a:rPr>
              <a:t>hay</a:t>
            </a:r>
            <a:endParaRPr lang="en-GB" sz="3000" dirty="0">
              <a:solidFill>
                <a:prstClr val="black"/>
              </a:solidFill>
            </a:endParaRPr>
          </a:p>
        </p:txBody>
      </p:sp>
      <p:sp>
        <p:nvSpPr>
          <p:cNvPr id="6" name="Rectangle 5">
            <a:extLst>
              <a:ext uri="{FF2B5EF4-FFF2-40B4-BE49-F238E27FC236}">
                <a16:creationId xmlns="" xmlns:a16="http://schemas.microsoft.com/office/drawing/2014/main" id="{F951E58A-0BF7-492B-804F-CDAF25D1A400}"/>
              </a:ext>
            </a:extLst>
          </p:cNvPr>
          <p:cNvSpPr/>
          <p:nvPr/>
        </p:nvSpPr>
        <p:spPr>
          <a:xfrm>
            <a:off x="5878960" y="2582160"/>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200" dirty="0">
                <a:solidFill>
                  <a:prstClr val="black"/>
                </a:solidFill>
              </a:rPr>
              <a:t>o </a:t>
            </a:r>
            <a:r>
              <a:rPr lang="en-GB" sz="3200" dirty="0" err="1">
                <a:solidFill>
                  <a:prstClr val="black"/>
                </a:solidFill>
              </a:rPr>
              <a:t>menos</a:t>
            </a:r>
            <a:endParaRPr lang="en-GB" sz="3200" dirty="0">
              <a:solidFill>
                <a:prstClr val="black"/>
              </a:solidFill>
            </a:endParaRPr>
          </a:p>
        </p:txBody>
      </p:sp>
      <p:sp>
        <p:nvSpPr>
          <p:cNvPr id="7" name="Rectangle 6">
            <a:extLst>
              <a:ext uri="{FF2B5EF4-FFF2-40B4-BE49-F238E27FC236}">
                <a16:creationId xmlns="" xmlns:a16="http://schemas.microsoft.com/office/drawing/2014/main" id="{D63BF455-BFA6-4D2C-869A-18CD63B2D6CC}"/>
              </a:ext>
            </a:extLst>
          </p:cNvPr>
          <p:cNvSpPr/>
          <p:nvPr/>
        </p:nvSpPr>
        <p:spPr>
          <a:xfrm>
            <a:off x="3367580" y="2582159"/>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err="1" smtClean="0">
                <a:solidFill>
                  <a:prstClr val="black"/>
                </a:solidFill>
              </a:rPr>
              <a:t>insti</a:t>
            </a:r>
            <a:endParaRPr lang="en-GB" sz="3000" dirty="0">
              <a:solidFill>
                <a:prstClr val="black"/>
              </a:solidFill>
            </a:endParaRPr>
          </a:p>
        </p:txBody>
      </p:sp>
      <p:sp>
        <p:nvSpPr>
          <p:cNvPr id="8" name="Rectangle 7">
            <a:extLst>
              <a:ext uri="{FF2B5EF4-FFF2-40B4-BE49-F238E27FC236}">
                <a16:creationId xmlns="" xmlns:a16="http://schemas.microsoft.com/office/drawing/2014/main" id="{16B6F422-7FB4-43A5-B3AA-86CCCEF26F93}"/>
              </a:ext>
            </a:extLst>
          </p:cNvPr>
          <p:cNvSpPr/>
          <p:nvPr/>
        </p:nvSpPr>
        <p:spPr>
          <a:xfrm>
            <a:off x="856200" y="2582158"/>
            <a:ext cx="2511380" cy="16549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smtClean="0">
                <a:solidFill>
                  <a:prstClr val="black"/>
                </a:solidFill>
              </a:rPr>
              <a:t>mil</a:t>
            </a:r>
            <a:endParaRPr lang="en-GB" sz="3000" dirty="0">
              <a:solidFill>
                <a:prstClr val="black"/>
              </a:solidFill>
            </a:endParaRPr>
          </a:p>
        </p:txBody>
      </p:sp>
      <p:sp>
        <p:nvSpPr>
          <p:cNvPr id="9" name="Rectangle 8">
            <a:extLst>
              <a:ext uri="{FF2B5EF4-FFF2-40B4-BE49-F238E27FC236}">
                <a16:creationId xmlns="" xmlns:a16="http://schemas.microsoft.com/office/drawing/2014/main" id="{4214E67A-718C-4EE6-BB17-861F22E0B5CE}"/>
              </a:ext>
            </a:extLst>
          </p:cNvPr>
          <p:cNvSpPr/>
          <p:nvPr/>
        </p:nvSpPr>
        <p:spPr>
          <a:xfrm>
            <a:off x="5878960" y="4235925"/>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dirty="0" err="1" smtClean="0">
                <a:solidFill>
                  <a:prstClr val="black"/>
                </a:solidFill>
              </a:rPr>
              <a:t>más</a:t>
            </a:r>
            <a:endParaRPr lang="en-GB" sz="2800" dirty="0">
              <a:solidFill>
                <a:prstClr val="black"/>
              </a:solidFill>
            </a:endParaRPr>
          </a:p>
        </p:txBody>
      </p:sp>
      <p:sp>
        <p:nvSpPr>
          <p:cNvPr id="10" name="Rectangle 9">
            <a:extLst>
              <a:ext uri="{FF2B5EF4-FFF2-40B4-BE49-F238E27FC236}">
                <a16:creationId xmlns="" xmlns:a16="http://schemas.microsoft.com/office/drawing/2014/main" id="{D59ACFA4-9DD9-4068-B4B7-2AF380C5FDE0}"/>
              </a:ext>
            </a:extLst>
          </p:cNvPr>
          <p:cNvSpPr/>
          <p:nvPr/>
        </p:nvSpPr>
        <p:spPr>
          <a:xfrm>
            <a:off x="3367580" y="4235924"/>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b="1" dirty="0" err="1" smtClean="0">
                <a:solidFill>
                  <a:srgbClr val="FF3300"/>
                </a:solidFill>
              </a:rPr>
              <a:t>alumnos</a:t>
            </a:r>
            <a:r>
              <a:rPr lang="en-GB" sz="3000" b="1" dirty="0" smtClean="0">
                <a:solidFill>
                  <a:srgbClr val="FF3300"/>
                </a:solidFill>
              </a:rPr>
              <a:t>.</a:t>
            </a:r>
            <a:endParaRPr lang="en-GB" sz="3000" b="1" dirty="0">
              <a:solidFill>
                <a:srgbClr val="FF3300"/>
              </a:solidFill>
            </a:endParaRPr>
          </a:p>
        </p:txBody>
      </p:sp>
      <p:sp>
        <p:nvSpPr>
          <p:cNvPr id="11" name="Rectangle 10">
            <a:extLst>
              <a:ext uri="{FF2B5EF4-FFF2-40B4-BE49-F238E27FC236}">
                <a16:creationId xmlns="" xmlns:a16="http://schemas.microsoft.com/office/drawing/2014/main" id="{EDB91E61-CBC3-4245-8218-03D36D70FD78}"/>
              </a:ext>
            </a:extLst>
          </p:cNvPr>
          <p:cNvSpPr/>
          <p:nvPr/>
        </p:nvSpPr>
        <p:spPr>
          <a:xfrm>
            <a:off x="856200" y="4235923"/>
            <a:ext cx="2511380" cy="16549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b="1" dirty="0" err="1" smtClean="0">
                <a:solidFill>
                  <a:srgbClr val="7030A0"/>
                </a:solidFill>
              </a:rPr>
              <a:t>En</a:t>
            </a:r>
            <a:endParaRPr lang="en-GB" sz="3000" b="1" dirty="0">
              <a:solidFill>
                <a:srgbClr val="7030A0"/>
              </a:solidFill>
            </a:endParaRPr>
          </a:p>
        </p:txBody>
      </p:sp>
      <p:pic>
        <p:nvPicPr>
          <p:cNvPr id="12" name="countdow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9455" y="6146189"/>
            <a:ext cx="609600" cy="609600"/>
          </a:xfrm>
          <a:prstGeom prst="rect">
            <a:avLst/>
          </a:prstGeom>
        </p:spPr>
      </p:pic>
    </p:spTree>
    <p:extLst>
      <p:ext uri="{BB962C8B-B14F-4D97-AF65-F5344CB8AC3E}">
        <p14:creationId xmlns:p14="http://schemas.microsoft.com/office/powerpoint/2010/main" val="174472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1000"/>
                                  </p:stCondLst>
                                  <p:childTnLst>
                                    <p:cmd type="call" cmd="playFrom(0.0)">
                                      <p:cBhvr>
                                        <p:cTn id="6" dur="1633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43" y="124178"/>
            <a:ext cx="3018851" cy="1625148"/>
          </a:xfrm>
          <a:prstGeom prst="rect">
            <a:avLst/>
          </a:prstGeom>
        </p:spPr>
      </p:pic>
      <p:pic>
        <p:nvPicPr>
          <p:cNvPr id="5"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3775" y="5661765"/>
            <a:ext cx="1091093" cy="10863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54925" y="2302103"/>
            <a:ext cx="7492504"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3200" dirty="0" err="1" smtClean="0">
                <a:solidFill>
                  <a:prstClr val="black"/>
                </a:solidFill>
              </a:rPr>
              <a:t>En</a:t>
            </a:r>
            <a:r>
              <a:rPr lang="en-GB" sz="3200" dirty="0" smtClean="0">
                <a:solidFill>
                  <a:prstClr val="black"/>
                </a:solidFill>
              </a:rPr>
              <a:t> mi </a:t>
            </a:r>
            <a:r>
              <a:rPr lang="en-GB" sz="3200" dirty="0" err="1" smtClean="0">
                <a:solidFill>
                  <a:prstClr val="black"/>
                </a:solidFill>
              </a:rPr>
              <a:t>insti</a:t>
            </a:r>
            <a:r>
              <a:rPr lang="en-GB" sz="3200" dirty="0" smtClean="0">
                <a:solidFill>
                  <a:prstClr val="black"/>
                </a:solidFill>
              </a:rPr>
              <a:t> hay </a:t>
            </a:r>
            <a:r>
              <a:rPr lang="en-GB" sz="3200" dirty="0" err="1" smtClean="0">
                <a:solidFill>
                  <a:prstClr val="black"/>
                </a:solidFill>
              </a:rPr>
              <a:t>más</a:t>
            </a:r>
            <a:r>
              <a:rPr lang="en-GB" sz="3200" dirty="0" smtClean="0">
                <a:solidFill>
                  <a:prstClr val="black"/>
                </a:solidFill>
              </a:rPr>
              <a:t> o </a:t>
            </a:r>
            <a:r>
              <a:rPr lang="en-GB" sz="3200" dirty="0" err="1" smtClean="0">
                <a:solidFill>
                  <a:prstClr val="black"/>
                </a:solidFill>
              </a:rPr>
              <a:t>menos</a:t>
            </a:r>
            <a:r>
              <a:rPr lang="en-GB" sz="3200" dirty="0" smtClean="0">
                <a:solidFill>
                  <a:prstClr val="black"/>
                </a:solidFill>
              </a:rPr>
              <a:t> mil </a:t>
            </a:r>
            <a:r>
              <a:rPr lang="en-GB" sz="3200" dirty="0" err="1" smtClean="0">
                <a:solidFill>
                  <a:prstClr val="black"/>
                </a:solidFill>
              </a:rPr>
              <a:t>ochocientos</a:t>
            </a:r>
            <a:r>
              <a:rPr lang="en-GB" sz="3200" dirty="0" smtClean="0">
                <a:solidFill>
                  <a:prstClr val="black"/>
                </a:solidFill>
              </a:rPr>
              <a:t> </a:t>
            </a:r>
            <a:r>
              <a:rPr lang="en-GB" sz="3200" dirty="0" err="1" smtClean="0">
                <a:solidFill>
                  <a:prstClr val="black"/>
                </a:solidFill>
              </a:rPr>
              <a:t>alumnos</a:t>
            </a:r>
            <a:r>
              <a:rPr lang="en-GB" sz="3200" dirty="0" smtClean="0">
                <a:solidFill>
                  <a:prstClr val="black"/>
                </a:solidFill>
              </a:rPr>
              <a:t>.</a:t>
            </a:r>
            <a:endParaRPr lang="en-GB" sz="3200" dirty="0">
              <a:solidFill>
                <a:prstClr val="black"/>
              </a:solidFill>
            </a:endParaRPr>
          </a:p>
        </p:txBody>
      </p:sp>
      <p:sp>
        <p:nvSpPr>
          <p:cNvPr id="7" name="TextBox 6"/>
          <p:cNvSpPr txBox="1"/>
          <p:nvPr/>
        </p:nvSpPr>
        <p:spPr>
          <a:xfrm>
            <a:off x="854925" y="4082410"/>
            <a:ext cx="7492504"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3200" dirty="0" smtClean="0">
                <a:solidFill>
                  <a:prstClr val="black"/>
                </a:solidFill>
              </a:rPr>
              <a:t>In my school there are more or less 1,800 pupils.</a:t>
            </a:r>
            <a:endParaRPr lang="en-GB" sz="3200" dirty="0">
              <a:solidFill>
                <a:prstClr val="black"/>
              </a:solidFill>
            </a:endParaRPr>
          </a:p>
        </p:txBody>
      </p:sp>
    </p:spTree>
    <p:extLst>
      <p:ext uri="{BB962C8B-B14F-4D97-AF65-F5344CB8AC3E}">
        <p14:creationId xmlns:p14="http://schemas.microsoft.com/office/powerpoint/2010/main" val="260717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A3E5CAFC-EE42-40EB-AEE6-475D13216ABD}"/>
              </a:ext>
            </a:extLst>
          </p:cNvPr>
          <p:cNvSpPr/>
          <p:nvPr/>
        </p:nvSpPr>
        <p:spPr>
          <a:xfrm>
            <a:off x="5878960" y="927227"/>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smtClean="0">
                <a:solidFill>
                  <a:prstClr val="black"/>
                </a:solidFill>
              </a:rPr>
              <a:t>hay</a:t>
            </a:r>
            <a:endParaRPr lang="en-GB" sz="3000" dirty="0">
              <a:solidFill>
                <a:prstClr val="black"/>
              </a:solidFill>
            </a:endParaRPr>
          </a:p>
        </p:txBody>
      </p:sp>
      <p:sp>
        <p:nvSpPr>
          <p:cNvPr id="3" name="Rectangle 2">
            <a:extLst>
              <a:ext uri="{FF2B5EF4-FFF2-40B4-BE49-F238E27FC236}">
                <a16:creationId xmlns="" xmlns:a16="http://schemas.microsoft.com/office/drawing/2014/main" id="{6B748ABE-B4AA-4028-999E-568CEDF3B7C4}"/>
              </a:ext>
            </a:extLst>
          </p:cNvPr>
          <p:cNvSpPr/>
          <p:nvPr/>
        </p:nvSpPr>
        <p:spPr>
          <a:xfrm>
            <a:off x="3367580" y="927226"/>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err="1" smtClean="0">
                <a:solidFill>
                  <a:prstClr val="black"/>
                </a:solidFill>
              </a:rPr>
              <a:t>cincuenta</a:t>
            </a:r>
            <a:endParaRPr lang="en-GB" sz="3000" dirty="0">
              <a:solidFill>
                <a:prstClr val="black"/>
              </a:solidFill>
            </a:endParaRPr>
          </a:p>
        </p:txBody>
      </p:sp>
      <p:sp>
        <p:nvSpPr>
          <p:cNvPr id="4" name="Rectangle 3">
            <a:extLst>
              <a:ext uri="{FF2B5EF4-FFF2-40B4-BE49-F238E27FC236}">
                <a16:creationId xmlns="" xmlns:a16="http://schemas.microsoft.com/office/drawing/2014/main" id="{2819011F-C1A8-4298-B124-C1D35A91B75A}"/>
              </a:ext>
            </a:extLst>
          </p:cNvPr>
          <p:cNvSpPr/>
          <p:nvPr/>
        </p:nvSpPr>
        <p:spPr>
          <a:xfrm>
            <a:off x="856200" y="927225"/>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err="1" smtClean="0">
                <a:solidFill>
                  <a:prstClr val="black"/>
                </a:solidFill>
              </a:rPr>
              <a:t>profesores</a:t>
            </a:r>
            <a:endParaRPr lang="en-GB" sz="3000" dirty="0">
              <a:solidFill>
                <a:prstClr val="black"/>
              </a:solidFill>
            </a:endParaRPr>
          </a:p>
        </p:txBody>
      </p:sp>
      <p:sp>
        <p:nvSpPr>
          <p:cNvPr id="5" name="Rectangle 4">
            <a:extLst>
              <a:ext uri="{FF2B5EF4-FFF2-40B4-BE49-F238E27FC236}">
                <a16:creationId xmlns="" xmlns:a16="http://schemas.microsoft.com/office/drawing/2014/main" id="{F951E58A-0BF7-492B-804F-CDAF25D1A400}"/>
              </a:ext>
            </a:extLst>
          </p:cNvPr>
          <p:cNvSpPr/>
          <p:nvPr/>
        </p:nvSpPr>
        <p:spPr>
          <a:xfrm>
            <a:off x="5878960" y="2582160"/>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b="1" dirty="0" err="1" smtClean="0">
                <a:solidFill>
                  <a:srgbClr val="FF3300"/>
                </a:solidFill>
              </a:rPr>
              <a:t>colegio</a:t>
            </a:r>
            <a:r>
              <a:rPr lang="en-GB" sz="3000" b="1" dirty="0" smtClean="0">
                <a:solidFill>
                  <a:srgbClr val="FF3300"/>
                </a:solidFill>
              </a:rPr>
              <a:t>.</a:t>
            </a:r>
            <a:endParaRPr lang="en-GB" sz="3000" b="1" dirty="0">
              <a:solidFill>
                <a:srgbClr val="FF3300"/>
              </a:solidFill>
            </a:endParaRPr>
          </a:p>
        </p:txBody>
      </p:sp>
      <p:sp>
        <p:nvSpPr>
          <p:cNvPr id="6" name="Rectangle 5">
            <a:extLst>
              <a:ext uri="{FF2B5EF4-FFF2-40B4-BE49-F238E27FC236}">
                <a16:creationId xmlns="" xmlns:a16="http://schemas.microsoft.com/office/drawing/2014/main" id="{D63BF455-BFA6-4D2C-869A-18CD63B2D6CC}"/>
              </a:ext>
            </a:extLst>
          </p:cNvPr>
          <p:cNvSpPr/>
          <p:nvPr/>
        </p:nvSpPr>
        <p:spPr>
          <a:xfrm>
            <a:off x="3367580" y="2582159"/>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err="1" smtClean="0">
                <a:solidFill>
                  <a:prstClr val="black"/>
                </a:solidFill>
              </a:rPr>
              <a:t>en</a:t>
            </a:r>
            <a:r>
              <a:rPr lang="en-GB" sz="3000" dirty="0" smtClean="0">
                <a:solidFill>
                  <a:prstClr val="black"/>
                </a:solidFill>
              </a:rPr>
              <a:t> mi</a:t>
            </a:r>
            <a:endParaRPr lang="en-GB" sz="3000" dirty="0">
              <a:solidFill>
                <a:prstClr val="black"/>
              </a:solidFill>
            </a:endParaRPr>
          </a:p>
        </p:txBody>
      </p:sp>
      <p:sp>
        <p:nvSpPr>
          <p:cNvPr id="7" name="Rectangle 6">
            <a:extLst>
              <a:ext uri="{FF2B5EF4-FFF2-40B4-BE49-F238E27FC236}">
                <a16:creationId xmlns="" xmlns:a16="http://schemas.microsoft.com/office/drawing/2014/main" id="{16B6F422-7FB4-43A5-B3AA-86CCCEF26F93}"/>
              </a:ext>
            </a:extLst>
          </p:cNvPr>
          <p:cNvSpPr/>
          <p:nvPr/>
        </p:nvSpPr>
        <p:spPr>
          <a:xfrm>
            <a:off x="856200" y="2582158"/>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b="1" dirty="0" err="1" smtClean="0">
                <a:solidFill>
                  <a:srgbClr val="7030A0"/>
                </a:solidFill>
              </a:rPr>
              <a:t>Creo</a:t>
            </a:r>
            <a:endParaRPr lang="en-GB" sz="3000" b="1" dirty="0">
              <a:solidFill>
                <a:srgbClr val="7030A0"/>
              </a:solidFill>
            </a:endParaRPr>
          </a:p>
        </p:txBody>
      </p:sp>
      <p:sp>
        <p:nvSpPr>
          <p:cNvPr id="8" name="Rectangle 7">
            <a:extLst>
              <a:ext uri="{FF2B5EF4-FFF2-40B4-BE49-F238E27FC236}">
                <a16:creationId xmlns="" xmlns:a16="http://schemas.microsoft.com/office/drawing/2014/main" id="{4214E67A-718C-4EE6-BB17-861F22E0B5CE}"/>
              </a:ext>
            </a:extLst>
          </p:cNvPr>
          <p:cNvSpPr/>
          <p:nvPr/>
        </p:nvSpPr>
        <p:spPr>
          <a:xfrm>
            <a:off x="5878960" y="4235925"/>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smtClean="0">
                <a:solidFill>
                  <a:prstClr val="black"/>
                </a:solidFill>
              </a:rPr>
              <a:t>que</a:t>
            </a:r>
            <a:endParaRPr lang="en-GB" sz="3000" dirty="0">
              <a:solidFill>
                <a:prstClr val="black"/>
              </a:solidFill>
            </a:endParaRPr>
          </a:p>
        </p:txBody>
      </p:sp>
      <p:sp>
        <p:nvSpPr>
          <p:cNvPr id="9" name="Rectangle 8">
            <a:extLst>
              <a:ext uri="{FF2B5EF4-FFF2-40B4-BE49-F238E27FC236}">
                <a16:creationId xmlns="" xmlns:a16="http://schemas.microsoft.com/office/drawing/2014/main" id="{D59ACFA4-9DD9-4068-B4B7-2AF380C5FDE0}"/>
              </a:ext>
            </a:extLst>
          </p:cNvPr>
          <p:cNvSpPr/>
          <p:nvPr/>
        </p:nvSpPr>
        <p:spPr>
          <a:xfrm>
            <a:off x="3367580" y="4235924"/>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err="1" smtClean="0">
                <a:solidFill>
                  <a:prstClr val="black"/>
                </a:solidFill>
              </a:rPr>
              <a:t>ciento</a:t>
            </a:r>
            <a:r>
              <a:rPr lang="en-GB" sz="3000" dirty="0" smtClean="0">
                <a:solidFill>
                  <a:prstClr val="black"/>
                </a:solidFill>
              </a:rPr>
              <a:t> </a:t>
            </a:r>
            <a:endParaRPr lang="en-GB" sz="3000" dirty="0">
              <a:solidFill>
                <a:prstClr val="black"/>
              </a:solidFill>
            </a:endParaRPr>
          </a:p>
        </p:txBody>
      </p:sp>
      <p:sp>
        <p:nvSpPr>
          <p:cNvPr id="10" name="Rectangle 9">
            <a:extLst>
              <a:ext uri="{FF2B5EF4-FFF2-40B4-BE49-F238E27FC236}">
                <a16:creationId xmlns="" xmlns:a16="http://schemas.microsoft.com/office/drawing/2014/main" id="{EDB91E61-CBC3-4245-8218-03D36D70FD78}"/>
              </a:ext>
            </a:extLst>
          </p:cNvPr>
          <p:cNvSpPr/>
          <p:nvPr/>
        </p:nvSpPr>
        <p:spPr>
          <a:xfrm>
            <a:off x="856200" y="4235923"/>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err="1" smtClean="0">
                <a:solidFill>
                  <a:prstClr val="black"/>
                </a:solidFill>
              </a:rPr>
              <a:t>aproximadamente</a:t>
            </a:r>
            <a:endParaRPr lang="en-GB" sz="2400" dirty="0">
              <a:solidFill>
                <a:prstClr val="black"/>
              </a:solidFill>
            </a:endParaRPr>
          </a:p>
        </p:txBody>
      </p:sp>
    </p:spTree>
    <p:extLst>
      <p:ext uri="{BB962C8B-B14F-4D97-AF65-F5344CB8AC3E}">
        <p14:creationId xmlns:p14="http://schemas.microsoft.com/office/powerpoint/2010/main" val="21116465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43" y="124178"/>
            <a:ext cx="3018851" cy="1625148"/>
          </a:xfrm>
          <a:prstGeom prst="rect">
            <a:avLst/>
          </a:prstGeom>
        </p:spPr>
      </p:pic>
      <p:pic>
        <p:nvPicPr>
          <p:cNvPr id="5"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3775" y="5661765"/>
            <a:ext cx="1091093" cy="10863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54925" y="2302103"/>
            <a:ext cx="7492504"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3200" dirty="0" err="1" smtClean="0">
                <a:solidFill>
                  <a:prstClr val="black"/>
                </a:solidFill>
              </a:rPr>
              <a:t>Creo</a:t>
            </a:r>
            <a:r>
              <a:rPr lang="en-GB" sz="3200" dirty="0" smtClean="0">
                <a:solidFill>
                  <a:prstClr val="black"/>
                </a:solidFill>
              </a:rPr>
              <a:t> que hay </a:t>
            </a:r>
            <a:r>
              <a:rPr lang="en-GB" sz="3200" dirty="0" err="1" smtClean="0">
                <a:solidFill>
                  <a:prstClr val="black"/>
                </a:solidFill>
              </a:rPr>
              <a:t>aproximadamente</a:t>
            </a:r>
            <a:r>
              <a:rPr lang="en-GB" sz="3200" dirty="0" smtClean="0">
                <a:solidFill>
                  <a:prstClr val="black"/>
                </a:solidFill>
              </a:rPr>
              <a:t> </a:t>
            </a:r>
            <a:r>
              <a:rPr lang="en-GB" sz="3200" dirty="0" err="1" smtClean="0">
                <a:solidFill>
                  <a:prstClr val="black"/>
                </a:solidFill>
              </a:rPr>
              <a:t>ciento</a:t>
            </a:r>
            <a:r>
              <a:rPr lang="en-GB" sz="3200" dirty="0" smtClean="0">
                <a:solidFill>
                  <a:prstClr val="black"/>
                </a:solidFill>
              </a:rPr>
              <a:t> </a:t>
            </a:r>
            <a:r>
              <a:rPr lang="en-GB" sz="3200" dirty="0" err="1" smtClean="0">
                <a:solidFill>
                  <a:prstClr val="black"/>
                </a:solidFill>
              </a:rPr>
              <a:t>cincuenta</a:t>
            </a:r>
            <a:r>
              <a:rPr lang="en-GB" sz="3200" dirty="0" smtClean="0">
                <a:solidFill>
                  <a:prstClr val="black"/>
                </a:solidFill>
              </a:rPr>
              <a:t> </a:t>
            </a:r>
            <a:r>
              <a:rPr lang="en-GB" sz="3200" dirty="0" err="1" smtClean="0">
                <a:solidFill>
                  <a:prstClr val="black"/>
                </a:solidFill>
              </a:rPr>
              <a:t>profesores</a:t>
            </a:r>
            <a:r>
              <a:rPr lang="en-GB" sz="3200" dirty="0" smtClean="0">
                <a:solidFill>
                  <a:prstClr val="black"/>
                </a:solidFill>
              </a:rPr>
              <a:t> </a:t>
            </a:r>
            <a:r>
              <a:rPr lang="en-GB" sz="3200" dirty="0" err="1" smtClean="0">
                <a:solidFill>
                  <a:prstClr val="black"/>
                </a:solidFill>
              </a:rPr>
              <a:t>en</a:t>
            </a:r>
            <a:r>
              <a:rPr lang="en-GB" sz="3200" dirty="0" smtClean="0">
                <a:solidFill>
                  <a:prstClr val="black"/>
                </a:solidFill>
              </a:rPr>
              <a:t> mi </a:t>
            </a:r>
            <a:r>
              <a:rPr lang="en-GB" sz="3200" dirty="0" err="1" smtClean="0">
                <a:solidFill>
                  <a:prstClr val="black"/>
                </a:solidFill>
              </a:rPr>
              <a:t>colegio</a:t>
            </a:r>
            <a:r>
              <a:rPr lang="en-GB" sz="3200" dirty="0" smtClean="0">
                <a:solidFill>
                  <a:prstClr val="black"/>
                </a:solidFill>
              </a:rPr>
              <a:t>.</a:t>
            </a:r>
            <a:endParaRPr lang="en-GB" sz="3200" dirty="0">
              <a:solidFill>
                <a:prstClr val="black"/>
              </a:solidFill>
            </a:endParaRPr>
          </a:p>
        </p:txBody>
      </p:sp>
      <p:sp>
        <p:nvSpPr>
          <p:cNvPr id="7" name="TextBox 6"/>
          <p:cNvSpPr txBox="1"/>
          <p:nvPr/>
        </p:nvSpPr>
        <p:spPr>
          <a:xfrm>
            <a:off x="854925" y="4082410"/>
            <a:ext cx="7492504"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3200" dirty="0" smtClean="0">
                <a:solidFill>
                  <a:prstClr val="black"/>
                </a:solidFill>
              </a:rPr>
              <a:t>I believe that there are approximately 150 teachers in </a:t>
            </a:r>
            <a:r>
              <a:rPr lang="en-GB" sz="3200" smtClean="0">
                <a:solidFill>
                  <a:prstClr val="black"/>
                </a:solidFill>
              </a:rPr>
              <a:t>my school.</a:t>
            </a:r>
            <a:endParaRPr lang="en-GB" sz="3200" dirty="0">
              <a:solidFill>
                <a:prstClr val="black"/>
              </a:solidFill>
            </a:endParaRPr>
          </a:p>
        </p:txBody>
      </p:sp>
    </p:spTree>
    <p:extLst>
      <p:ext uri="{BB962C8B-B14F-4D97-AF65-F5344CB8AC3E}">
        <p14:creationId xmlns:p14="http://schemas.microsoft.com/office/powerpoint/2010/main" val="96524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A3E5CAFC-EE42-40EB-AEE6-475D13216ABD}"/>
              </a:ext>
            </a:extLst>
          </p:cNvPr>
          <p:cNvSpPr/>
          <p:nvPr/>
        </p:nvSpPr>
        <p:spPr>
          <a:xfrm>
            <a:off x="5878960" y="927227"/>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smtClean="0">
                <a:solidFill>
                  <a:prstClr val="black"/>
                </a:solidFill>
              </a:rPr>
              <a:t>mi</a:t>
            </a:r>
            <a:endParaRPr lang="en-GB" sz="3000" dirty="0">
              <a:solidFill>
                <a:prstClr val="black"/>
              </a:solidFill>
            </a:endParaRPr>
          </a:p>
        </p:txBody>
      </p:sp>
      <p:sp>
        <p:nvSpPr>
          <p:cNvPr id="3" name="Rectangle 2">
            <a:extLst>
              <a:ext uri="{FF2B5EF4-FFF2-40B4-BE49-F238E27FC236}">
                <a16:creationId xmlns="" xmlns:a16="http://schemas.microsoft.com/office/drawing/2014/main" id="{6B748ABE-B4AA-4028-999E-568CEDF3B7C4}"/>
              </a:ext>
            </a:extLst>
          </p:cNvPr>
          <p:cNvSpPr/>
          <p:nvPr/>
        </p:nvSpPr>
        <p:spPr>
          <a:xfrm>
            <a:off x="3367580" y="927226"/>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err="1" smtClean="0">
                <a:solidFill>
                  <a:prstClr val="black"/>
                </a:solidFill>
              </a:rPr>
              <a:t>opinión</a:t>
            </a:r>
            <a:endParaRPr lang="en-GB" sz="3000" dirty="0">
              <a:solidFill>
                <a:prstClr val="black"/>
              </a:solidFill>
            </a:endParaRPr>
          </a:p>
        </p:txBody>
      </p:sp>
      <p:sp>
        <p:nvSpPr>
          <p:cNvPr id="4" name="Rectangle 3">
            <a:extLst>
              <a:ext uri="{FF2B5EF4-FFF2-40B4-BE49-F238E27FC236}">
                <a16:creationId xmlns="" xmlns:a16="http://schemas.microsoft.com/office/drawing/2014/main" id="{2819011F-C1A8-4298-B124-C1D35A91B75A}"/>
              </a:ext>
            </a:extLst>
          </p:cNvPr>
          <p:cNvSpPr/>
          <p:nvPr/>
        </p:nvSpPr>
        <p:spPr>
          <a:xfrm>
            <a:off x="856200" y="927225"/>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smtClean="0">
                <a:solidFill>
                  <a:prstClr val="black"/>
                </a:solidFill>
              </a:rPr>
              <a:t>mi</a:t>
            </a:r>
            <a:endParaRPr lang="en-GB" sz="3000" dirty="0">
              <a:solidFill>
                <a:prstClr val="black"/>
              </a:solidFill>
            </a:endParaRPr>
          </a:p>
        </p:txBody>
      </p:sp>
      <p:sp>
        <p:nvSpPr>
          <p:cNvPr id="5" name="Rectangle 4">
            <a:extLst>
              <a:ext uri="{FF2B5EF4-FFF2-40B4-BE49-F238E27FC236}">
                <a16:creationId xmlns="" xmlns:a16="http://schemas.microsoft.com/office/drawing/2014/main" id="{F951E58A-0BF7-492B-804F-CDAF25D1A400}"/>
              </a:ext>
            </a:extLst>
          </p:cNvPr>
          <p:cNvSpPr/>
          <p:nvPr/>
        </p:nvSpPr>
        <p:spPr>
          <a:xfrm>
            <a:off x="5878960" y="2582160"/>
            <a:ext cx="2511380" cy="1654935"/>
          </a:xfrm>
          <a:prstGeom prst="rect">
            <a:avLst/>
          </a:prstGeom>
          <a:solidFill>
            <a:srgbClr val="FFC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3000">
              <a:solidFill>
                <a:prstClr val="black"/>
              </a:solidFill>
            </a:endParaRPr>
          </a:p>
        </p:txBody>
      </p:sp>
      <p:sp>
        <p:nvSpPr>
          <p:cNvPr id="6" name="Rectangle 5">
            <a:extLst>
              <a:ext uri="{FF2B5EF4-FFF2-40B4-BE49-F238E27FC236}">
                <a16:creationId xmlns="" xmlns:a16="http://schemas.microsoft.com/office/drawing/2014/main" id="{D63BF455-BFA6-4D2C-869A-18CD63B2D6CC}"/>
              </a:ext>
            </a:extLst>
          </p:cNvPr>
          <p:cNvSpPr/>
          <p:nvPr/>
        </p:nvSpPr>
        <p:spPr>
          <a:xfrm>
            <a:off x="3367580" y="2582159"/>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err="1" smtClean="0">
                <a:solidFill>
                  <a:prstClr val="black"/>
                </a:solidFill>
              </a:rPr>
              <a:t>insti</a:t>
            </a:r>
            <a:endParaRPr lang="en-GB" sz="3000" dirty="0">
              <a:solidFill>
                <a:prstClr val="black"/>
              </a:solidFill>
            </a:endParaRPr>
          </a:p>
        </p:txBody>
      </p:sp>
      <p:sp>
        <p:nvSpPr>
          <p:cNvPr id="7" name="Rectangle 6">
            <a:extLst>
              <a:ext uri="{FF2B5EF4-FFF2-40B4-BE49-F238E27FC236}">
                <a16:creationId xmlns="" xmlns:a16="http://schemas.microsoft.com/office/drawing/2014/main" id="{16B6F422-7FB4-43A5-B3AA-86CCCEF26F93}"/>
              </a:ext>
            </a:extLst>
          </p:cNvPr>
          <p:cNvSpPr/>
          <p:nvPr/>
        </p:nvSpPr>
        <p:spPr>
          <a:xfrm>
            <a:off x="856200" y="2582158"/>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b="1" dirty="0" err="1" smtClean="0">
                <a:solidFill>
                  <a:srgbClr val="7030A0"/>
                </a:solidFill>
              </a:rPr>
              <a:t>En</a:t>
            </a:r>
            <a:endParaRPr lang="en-GB" sz="3000" b="1" dirty="0">
              <a:solidFill>
                <a:srgbClr val="7030A0"/>
              </a:solidFill>
            </a:endParaRPr>
          </a:p>
        </p:txBody>
      </p:sp>
      <p:sp>
        <p:nvSpPr>
          <p:cNvPr id="8" name="Rectangle 7">
            <a:extLst>
              <a:ext uri="{FF2B5EF4-FFF2-40B4-BE49-F238E27FC236}">
                <a16:creationId xmlns="" xmlns:a16="http://schemas.microsoft.com/office/drawing/2014/main" id="{4214E67A-718C-4EE6-BB17-861F22E0B5CE}"/>
              </a:ext>
            </a:extLst>
          </p:cNvPr>
          <p:cNvSpPr/>
          <p:nvPr/>
        </p:nvSpPr>
        <p:spPr>
          <a:xfrm>
            <a:off x="5878960" y="4235925"/>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b="1" dirty="0" err="1" smtClean="0">
                <a:solidFill>
                  <a:srgbClr val="FF3300"/>
                </a:solidFill>
              </a:rPr>
              <a:t>grande</a:t>
            </a:r>
            <a:r>
              <a:rPr lang="en-GB" sz="3000" b="1" dirty="0" smtClean="0">
                <a:solidFill>
                  <a:srgbClr val="FF3300"/>
                </a:solidFill>
              </a:rPr>
              <a:t>.</a:t>
            </a:r>
            <a:endParaRPr lang="en-GB" sz="3000" b="1" dirty="0">
              <a:solidFill>
                <a:srgbClr val="FF3300"/>
              </a:solidFill>
            </a:endParaRPr>
          </a:p>
        </p:txBody>
      </p:sp>
      <p:sp>
        <p:nvSpPr>
          <p:cNvPr id="9" name="Rectangle 8">
            <a:extLst>
              <a:ext uri="{FF2B5EF4-FFF2-40B4-BE49-F238E27FC236}">
                <a16:creationId xmlns="" xmlns:a16="http://schemas.microsoft.com/office/drawing/2014/main" id="{D59ACFA4-9DD9-4068-B4B7-2AF380C5FDE0}"/>
              </a:ext>
            </a:extLst>
          </p:cNvPr>
          <p:cNvSpPr/>
          <p:nvPr/>
        </p:nvSpPr>
        <p:spPr>
          <a:xfrm>
            <a:off x="3367580" y="4235924"/>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err="1" smtClean="0">
                <a:solidFill>
                  <a:prstClr val="black"/>
                </a:solidFill>
              </a:rPr>
              <a:t>muy</a:t>
            </a:r>
            <a:endParaRPr lang="en-GB" sz="3000" dirty="0">
              <a:solidFill>
                <a:prstClr val="black"/>
              </a:solidFill>
            </a:endParaRPr>
          </a:p>
        </p:txBody>
      </p:sp>
      <p:sp>
        <p:nvSpPr>
          <p:cNvPr id="10" name="Rectangle 9">
            <a:extLst>
              <a:ext uri="{FF2B5EF4-FFF2-40B4-BE49-F238E27FC236}">
                <a16:creationId xmlns="" xmlns:a16="http://schemas.microsoft.com/office/drawing/2014/main" id="{EDB91E61-CBC3-4245-8218-03D36D70FD78}"/>
              </a:ext>
            </a:extLst>
          </p:cNvPr>
          <p:cNvSpPr/>
          <p:nvPr/>
        </p:nvSpPr>
        <p:spPr>
          <a:xfrm>
            <a:off x="856200" y="4235923"/>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err="1" smtClean="0">
                <a:solidFill>
                  <a:prstClr val="black"/>
                </a:solidFill>
              </a:rPr>
              <a:t>es</a:t>
            </a:r>
            <a:endParaRPr lang="en-GB" sz="3000" dirty="0">
              <a:solidFill>
                <a:prstClr val="black"/>
              </a:solidFill>
            </a:endParaRPr>
          </a:p>
        </p:txBody>
      </p:sp>
    </p:spTree>
    <p:extLst>
      <p:ext uri="{BB962C8B-B14F-4D97-AF65-F5344CB8AC3E}">
        <p14:creationId xmlns:p14="http://schemas.microsoft.com/office/powerpoint/2010/main" val="2482665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43" y="124178"/>
            <a:ext cx="3018851" cy="1625148"/>
          </a:xfrm>
          <a:prstGeom prst="rect">
            <a:avLst/>
          </a:prstGeom>
        </p:spPr>
      </p:pic>
      <p:pic>
        <p:nvPicPr>
          <p:cNvPr id="5"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3775" y="5661765"/>
            <a:ext cx="1091093" cy="10863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54925" y="2302103"/>
            <a:ext cx="7492504"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3200" dirty="0" err="1" smtClean="0">
                <a:solidFill>
                  <a:prstClr val="black"/>
                </a:solidFill>
              </a:rPr>
              <a:t>En</a:t>
            </a:r>
            <a:r>
              <a:rPr lang="en-GB" sz="3200" dirty="0" smtClean="0">
                <a:solidFill>
                  <a:prstClr val="black"/>
                </a:solidFill>
              </a:rPr>
              <a:t> mi </a:t>
            </a:r>
            <a:r>
              <a:rPr lang="en-GB" sz="3200" dirty="0" err="1" smtClean="0">
                <a:solidFill>
                  <a:prstClr val="black"/>
                </a:solidFill>
              </a:rPr>
              <a:t>opinión</a:t>
            </a:r>
            <a:r>
              <a:rPr lang="en-GB" sz="3200" dirty="0" smtClean="0">
                <a:solidFill>
                  <a:prstClr val="black"/>
                </a:solidFill>
              </a:rPr>
              <a:t> mi </a:t>
            </a:r>
            <a:r>
              <a:rPr lang="en-GB" sz="3200" dirty="0" err="1" smtClean="0">
                <a:solidFill>
                  <a:prstClr val="black"/>
                </a:solidFill>
              </a:rPr>
              <a:t>insti</a:t>
            </a:r>
            <a:r>
              <a:rPr lang="en-GB" sz="3200" dirty="0" smtClean="0">
                <a:solidFill>
                  <a:prstClr val="black"/>
                </a:solidFill>
              </a:rPr>
              <a:t> </a:t>
            </a:r>
            <a:r>
              <a:rPr lang="en-GB" sz="3200" dirty="0" err="1" smtClean="0">
                <a:solidFill>
                  <a:prstClr val="black"/>
                </a:solidFill>
              </a:rPr>
              <a:t>es</a:t>
            </a:r>
            <a:r>
              <a:rPr lang="en-GB" sz="3200" dirty="0" smtClean="0">
                <a:solidFill>
                  <a:prstClr val="black"/>
                </a:solidFill>
              </a:rPr>
              <a:t> </a:t>
            </a:r>
            <a:r>
              <a:rPr lang="en-GB" sz="3200" dirty="0" err="1" smtClean="0">
                <a:solidFill>
                  <a:prstClr val="black"/>
                </a:solidFill>
              </a:rPr>
              <a:t>muy</a:t>
            </a:r>
            <a:r>
              <a:rPr lang="en-GB" sz="3200" dirty="0" smtClean="0">
                <a:solidFill>
                  <a:prstClr val="black"/>
                </a:solidFill>
              </a:rPr>
              <a:t> </a:t>
            </a:r>
            <a:r>
              <a:rPr lang="en-GB" sz="3200" dirty="0" err="1" smtClean="0">
                <a:solidFill>
                  <a:prstClr val="black"/>
                </a:solidFill>
              </a:rPr>
              <a:t>grande</a:t>
            </a:r>
            <a:r>
              <a:rPr lang="en-GB" sz="3200" dirty="0" smtClean="0">
                <a:solidFill>
                  <a:prstClr val="black"/>
                </a:solidFill>
              </a:rPr>
              <a:t>.</a:t>
            </a:r>
            <a:endParaRPr lang="en-GB" sz="3200" dirty="0">
              <a:solidFill>
                <a:prstClr val="black"/>
              </a:solidFill>
            </a:endParaRPr>
          </a:p>
        </p:txBody>
      </p:sp>
      <p:sp>
        <p:nvSpPr>
          <p:cNvPr id="7" name="TextBox 6"/>
          <p:cNvSpPr txBox="1"/>
          <p:nvPr/>
        </p:nvSpPr>
        <p:spPr>
          <a:xfrm>
            <a:off x="854925" y="4082410"/>
            <a:ext cx="7492504"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3200" dirty="0" smtClean="0">
                <a:solidFill>
                  <a:prstClr val="black"/>
                </a:solidFill>
              </a:rPr>
              <a:t>In my opinion my school is very big.</a:t>
            </a:r>
            <a:endParaRPr lang="en-GB" sz="3200" dirty="0">
              <a:solidFill>
                <a:prstClr val="black"/>
              </a:solidFill>
            </a:endParaRPr>
          </a:p>
        </p:txBody>
      </p:sp>
    </p:spTree>
    <p:extLst>
      <p:ext uri="{BB962C8B-B14F-4D97-AF65-F5344CB8AC3E}">
        <p14:creationId xmlns:p14="http://schemas.microsoft.com/office/powerpoint/2010/main" val="53672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redi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537" y="3390112"/>
            <a:ext cx="3736021" cy="3186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3218" y="337625"/>
            <a:ext cx="2923119" cy="4031873"/>
          </a:xfrm>
          <a:prstGeom prst="rect">
            <a:avLst/>
          </a:prstGeom>
          <a:noFill/>
        </p:spPr>
        <p:txBody>
          <a:bodyPr wrap="square" rtlCol="0">
            <a:spAutoFit/>
          </a:bodyPr>
          <a:lstStyle/>
          <a:p>
            <a:pPr>
              <a:defRPr/>
            </a:pPr>
            <a:r>
              <a:rPr lang="en-GB" sz="3200" b="1" kern="0" dirty="0" smtClean="0">
                <a:solidFill>
                  <a:prstClr val="black"/>
                </a:solidFill>
              </a:rPr>
              <a:t>Prediction</a:t>
            </a:r>
            <a:r>
              <a:rPr lang="en-GB" sz="2800" kern="0" dirty="0" smtClean="0">
                <a:solidFill>
                  <a:prstClr val="black"/>
                </a:solidFill>
              </a:rPr>
              <a:t> = using the information available to make an educated guess about what we might hear and what the answers might be.</a:t>
            </a:r>
          </a:p>
        </p:txBody>
      </p:sp>
      <p:sp>
        <p:nvSpPr>
          <p:cNvPr id="4" name="TextBox 3"/>
          <p:cNvSpPr txBox="1"/>
          <p:nvPr/>
        </p:nvSpPr>
        <p:spPr>
          <a:xfrm>
            <a:off x="4817877" y="337625"/>
            <a:ext cx="4351405" cy="3539430"/>
          </a:xfrm>
          <a:prstGeom prst="rect">
            <a:avLst/>
          </a:prstGeom>
          <a:noFill/>
        </p:spPr>
        <p:txBody>
          <a:bodyPr wrap="square" rtlCol="0">
            <a:spAutoFit/>
          </a:bodyPr>
          <a:lstStyle/>
          <a:p>
            <a:r>
              <a:rPr lang="en-GB" sz="2800" b="1" dirty="0">
                <a:solidFill>
                  <a:prstClr val="black"/>
                </a:solidFill>
              </a:rPr>
              <a:t>Synonyms / synonymous phrases</a:t>
            </a:r>
            <a:r>
              <a:rPr lang="en-GB" sz="2800" dirty="0">
                <a:solidFill>
                  <a:prstClr val="black"/>
                </a:solidFill>
              </a:rPr>
              <a:t> = words and phrases that suggest the same idea or share an association</a:t>
            </a:r>
            <a:r>
              <a:rPr lang="en-GB" sz="2800" dirty="0" smtClean="0">
                <a:solidFill>
                  <a:prstClr val="black"/>
                </a:solidFill>
              </a:rPr>
              <a:t>. E.g. </a:t>
            </a:r>
            <a:r>
              <a:rPr lang="en-GB" sz="2800" dirty="0" err="1" smtClean="0">
                <a:solidFill>
                  <a:prstClr val="black"/>
                </a:solidFill>
              </a:rPr>
              <a:t>abuela</a:t>
            </a:r>
            <a:r>
              <a:rPr lang="en-GB" sz="2800" dirty="0" smtClean="0">
                <a:solidFill>
                  <a:prstClr val="black"/>
                </a:solidFill>
              </a:rPr>
              <a:t> = </a:t>
            </a:r>
            <a:r>
              <a:rPr lang="en-GB" sz="2800" dirty="0" err="1" smtClean="0">
                <a:solidFill>
                  <a:prstClr val="black"/>
                </a:solidFill>
              </a:rPr>
              <a:t>familia</a:t>
            </a:r>
            <a:r>
              <a:rPr lang="en-GB" sz="2800" dirty="0" smtClean="0">
                <a:solidFill>
                  <a:prstClr val="black"/>
                </a:solidFill>
              </a:rPr>
              <a:t/>
            </a:r>
            <a:br>
              <a:rPr lang="en-GB" sz="2800" dirty="0" smtClean="0">
                <a:solidFill>
                  <a:prstClr val="black"/>
                </a:solidFill>
              </a:rPr>
            </a:br>
            <a:r>
              <a:rPr lang="en-GB" sz="2800" dirty="0" smtClean="0">
                <a:solidFill>
                  <a:prstClr val="black"/>
                </a:solidFill>
              </a:rPr>
              <a:t>(often specific examples of a more general category)</a:t>
            </a:r>
            <a:endParaRPr lang="en-GB" sz="2800" dirty="0">
              <a:solidFill>
                <a:prstClr val="black"/>
              </a:solidFill>
            </a:endParaRPr>
          </a:p>
        </p:txBody>
      </p:sp>
      <p:pic>
        <p:nvPicPr>
          <p:cNvPr id="6" name="Picture 5"/>
          <p:cNvPicPr>
            <a:picLocks noChangeAspect="1"/>
          </p:cNvPicPr>
          <p:nvPr/>
        </p:nvPicPr>
        <p:blipFill>
          <a:blip r:embed="rId3"/>
          <a:stretch>
            <a:fillRect/>
          </a:stretch>
        </p:blipFill>
        <p:spPr>
          <a:xfrm>
            <a:off x="4563995" y="4456245"/>
            <a:ext cx="4438453" cy="1679860"/>
          </a:xfrm>
          <a:prstGeom prst="rect">
            <a:avLst/>
          </a:prstGeom>
        </p:spPr>
      </p:pic>
    </p:spTree>
    <p:extLst>
      <p:ext uri="{BB962C8B-B14F-4D97-AF65-F5344CB8AC3E}">
        <p14:creationId xmlns:p14="http://schemas.microsoft.com/office/powerpoint/2010/main" val="28799814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A3E5CAFC-EE42-40EB-AEE6-475D13216ABD}"/>
              </a:ext>
            </a:extLst>
          </p:cNvPr>
          <p:cNvSpPr/>
          <p:nvPr/>
        </p:nvSpPr>
        <p:spPr>
          <a:xfrm>
            <a:off x="5878960" y="927227"/>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b="1" dirty="0" err="1" smtClean="0">
                <a:solidFill>
                  <a:srgbClr val="7030A0"/>
                </a:solidFill>
              </a:rPr>
              <a:t>También</a:t>
            </a:r>
            <a:endParaRPr lang="en-GB" sz="3000" b="1" dirty="0">
              <a:solidFill>
                <a:srgbClr val="7030A0"/>
              </a:solidFill>
            </a:endParaRPr>
          </a:p>
        </p:txBody>
      </p:sp>
      <p:sp>
        <p:nvSpPr>
          <p:cNvPr id="3" name="Rectangle 2">
            <a:extLst>
              <a:ext uri="{FF2B5EF4-FFF2-40B4-BE49-F238E27FC236}">
                <a16:creationId xmlns="" xmlns:a16="http://schemas.microsoft.com/office/drawing/2014/main" id="{6B748ABE-B4AA-4028-999E-568CEDF3B7C4}"/>
              </a:ext>
            </a:extLst>
          </p:cNvPr>
          <p:cNvSpPr/>
          <p:nvPr/>
        </p:nvSpPr>
        <p:spPr>
          <a:xfrm>
            <a:off x="3367580" y="927226"/>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err="1" smtClean="0">
                <a:solidFill>
                  <a:prstClr val="black"/>
                </a:solidFill>
              </a:rPr>
              <a:t>moderno</a:t>
            </a:r>
            <a:endParaRPr lang="en-GB" sz="3000" dirty="0">
              <a:solidFill>
                <a:prstClr val="black"/>
              </a:solidFill>
            </a:endParaRPr>
          </a:p>
        </p:txBody>
      </p:sp>
      <p:sp>
        <p:nvSpPr>
          <p:cNvPr id="4" name="Rectangle 3">
            <a:extLst>
              <a:ext uri="{FF2B5EF4-FFF2-40B4-BE49-F238E27FC236}">
                <a16:creationId xmlns="" xmlns:a16="http://schemas.microsoft.com/office/drawing/2014/main" id="{2819011F-C1A8-4298-B124-C1D35A91B75A}"/>
              </a:ext>
            </a:extLst>
          </p:cNvPr>
          <p:cNvSpPr/>
          <p:nvPr/>
        </p:nvSpPr>
        <p:spPr>
          <a:xfrm>
            <a:off x="856200" y="927225"/>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err="1" smtClean="0">
                <a:solidFill>
                  <a:prstClr val="black"/>
                </a:solidFill>
              </a:rPr>
              <a:t>es</a:t>
            </a:r>
            <a:endParaRPr lang="en-GB" sz="3000" dirty="0">
              <a:solidFill>
                <a:prstClr val="black"/>
              </a:solidFill>
            </a:endParaRPr>
          </a:p>
        </p:txBody>
      </p:sp>
      <p:sp>
        <p:nvSpPr>
          <p:cNvPr id="5" name="Rectangle 4">
            <a:extLst>
              <a:ext uri="{FF2B5EF4-FFF2-40B4-BE49-F238E27FC236}">
                <a16:creationId xmlns="" xmlns:a16="http://schemas.microsoft.com/office/drawing/2014/main" id="{F951E58A-0BF7-492B-804F-CDAF25D1A400}"/>
              </a:ext>
            </a:extLst>
          </p:cNvPr>
          <p:cNvSpPr/>
          <p:nvPr/>
        </p:nvSpPr>
        <p:spPr>
          <a:xfrm>
            <a:off x="5878960" y="2582160"/>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err="1" smtClean="0">
                <a:solidFill>
                  <a:prstClr val="black"/>
                </a:solidFill>
              </a:rPr>
              <a:t>diría</a:t>
            </a:r>
            <a:r>
              <a:rPr lang="en-GB" sz="3000" dirty="0" smtClean="0">
                <a:solidFill>
                  <a:prstClr val="black"/>
                </a:solidFill>
              </a:rPr>
              <a:t> que</a:t>
            </a:r>
            <a:endParaRPr lang="en-GB" sz="3000" dirty="0">
              <a:solidFill>
                <a:prstClr val="black"/>
              </a:solidFill>
            </a:endParaRPr>
          </a:p>
        </p:txBody>
      </p:sp>
      <p:sp>
        <p:nvSpPr>
          <p:cNvPr id="6" name="Rectangle 5">
            <a:extLst>
              <a:ext uri="{FF2B5EF4-FFF2-40B4-BE49-F238E27FC236}">
                <a16:creationId xmlns="" xmlns:a16="http://schemas.microsoft.com/office/drawing/2014/main" id="{D63BF455-BFA6-4D2C-869A-18CD63B2D6CC}"/>
              </a:ext>
            </a:extLst>
          </p:cNvPr>
          <p:cNvSpPr/>
          <p:nvPr/>
        </p:nvSpPr>
        <p:spPr>
          <a:xfrm>
            <a:off x="3367580" y="2582159"/>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smtClean="0">
                <a:solidFill>
                  <a:prstClr val="black"/>
                </a:solidFill>
              </a:rPr>
              <a:t>y</a:t>
            </a:r>
            <a:endParaRPr lang="en-GB" sz="3000" dirty="0">
              <a:solidFill>
                <a:prstClr val="black"/>
              </a:solidFill>
            </a:endParaRPr>
          </a:p>
        </p:txBody>
      </p:sp>
      <p:sp>
        <p:nvSpPr>
          <p:cNvPr id="7" name="Rectangle 6">
            <a:extLst>
              <a:ext uri="{FF2B5EF4-FFF2-40B4-BE49-F238E27FC236}">
                <a16:creationId xmlns="" xmlns:a16="http://schemas.microsoft.com/office/drawing/2014/main" id="{16B6F422-7FB4-43A5-B3AA-86CCCEF26F93}"/>
              </a:ext>
            </a:extLst>
          </p:cNvPr>
          <p:cNvSpPr/>
          <p:nvPr/>
        </p:nvSpPr>
        <p:spPr>
          <a:xfrm>
            <a:off x="856200" y="2582158"/>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err="1" smtClean="0">
                <a:solidFill>
                  <a:prstClr val="black"/>
                </a:solidFill>
              </a:rPr>
              <a:t>bastante</a:t>
            </a:r>
            <a:endParaRPr lang="en-GB" sz="3000" dirty="0">
              <a:solidFill>
                <a:prstClr val="black"/>
              </a:solidFill>
            </a:endParaRPr>
          </a:p>
        </p:txBody>
      </p:sp>
      <p:sp>
        <p:nvSpPr>
          <p:cNvPr id="8" name="Rectangle 7">
            <a:extLst>
              <a:ext uri="{FF2B5EF4-FFF2-40B4-BE49-F238E27FC236}">
                <a16:creationId xmlns="" xmlns:a16="http://schemas.microsoft.com/office/drawing/2014/main" id="{4214E67A-718C-4EE6-BB17-861F22E0B5CE}"/>
              </a:ext>
            </a:extLst>
          </p:cNvPr>
          <p:cNvSpPr/>
          <p:nvPr/>
        </p:nvSpPr>
        <p:spPr>
          <a:xfrm>
            <a:off x="5878960" y="4235925"/>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900" dirty="0" err="1" smtClean="0">
                <a:solidFill>
                  <a:srgbClr val="FF3300"/>
                </a:solidFill>
              </a:rPr>
              <a:t>instalaciones</a:t>
            </a:r>
            <a:r>
              <a:rPr lang="en-GB" sz="2900" dirty="0" smtClean="0">
                <a:solidFill>
                  <a:srgbClr val="FF3300"/>
                </a:solidFill>
              </a:rPr>
              <a:t>.</a:t>
            </a:r>
            <a:endParaRPr lang="en-GB" sz="2900" dirty="0">
              <a:solidFill>
                <a:srgbClr val="FF3300"/>
              </a:solidFill>
            </a:endParaRPr>
          </a:p>
        </p:txBody>
      </p:sp>
      <p:sp>
        <p:nvSpPr>
          <p:cNvPr id="9" name="Rectangle 8">
            <a:extLst>
              <a:ext uri="{FF2B5EF4-FFF2-40B4-BE49-F238E27FC236}">
                <a16:creationId xmlns="" xmlns:a16="http://schemas.microsoft.com/office/drawing/2014/main" id="{D59ACFA4-9DD9-4068-B4B7-2AF380C5FDE0}"/>
              </a:ext>
            </a:extLst>
          </p:cNvPr>
          <p:cNvSpPr/>
          <p:nvPr/>
        </p:nvSpPr>
        <p:spPr>
          <a:xfrm>
            <a:off x="3367580" y="4235924"/>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err="1" smtClean="0">
                <a:solidFill>
                  <a:prstClr val="black"/>
                </a:solidFill>
              </a:rPr>
              <a:t>buenas</a:t>
            </a:r>
            <a:r>
              <a:rPr lang="en-GB" sz="3000" dirty="0" smtClean="0">
                <a:solidFill>
                  <a:prstClr val="black"/>
                </a:solidFill>
              </a:rPr>
              <a:t> </a:t>
            </a:r>
            <a:endParaRPr lang="en-GB" sz="3000" dirty="0">
              <a:solidFill>
                <a:prstClr val="black"/>
              </a:solidFill>
            </a:endParaRPr>
          </a:p>
        </p:txBody>
      </p:sp>
      <p:sp>
        <p:nvSpPr>
          <p:cNvPr id="10" name="Rectangle 9">
            <a:extLst>
              <a:ext uri="{FF2B5EF4-FFF2-40B4-BE49-F238E27FC236}">
                <a16:creationId xmlns="" xmlns:a16="http://schemas.microsoft.com/office/drawing/2014/main" id="{EDB91E61-CBC3-4245-8218-03D36D70FD78}"/>
              </a:ext>
            </a:extLst>
          </p:cNvPr>
          <p:cNvSpPr/>
          <p:nvPr/>
        </p:nvSpPr>
        <p:spPr>
          <a:xfrm>
            <a:off x="856200" y="4235923"/>
            <a:ext cx="2511380" cy="1654935"/>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err="1" smtClean="0">
                <a:solidFill>
                  <a:prstClr val="black"/>
                </a:solidFill>
              </a:rPr>
              <a:t>tiene</a:t>
            </a:r>
            <a:endParaRPr lang="en-GB" sz="3000" dirty="0">
              <a:solidFill>
                <a:prstClr val="black"/>
              </a:solidFill>
            </a:endParaRPr>
          </a:p>
        </p:txBody>
      </p:sp>
    </p:spTree>
    <p:extLst>
      <p:ext uri="{BB962C8B-B14F-4D97-AF65-F5344CB8AC3E}">
        <p14:creationId xmlns:p14="http://schemas.microsoft.com/office/powerpoint/2010/main" val="40596980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43" y="124178"/>
            <a:ext cx="3018851" cy="1625148"/>
          </a:xfrm>
          <a:prstGeom prst="rect">
            <a:avLst/>
          </a:prstGeom>
        </p:spPr>
      </p:pic>
      <p:pic>
        <p:nvPicPr>
          <p:cNvPr id="5"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3775" y="5661765"/>
            <a:ext cx="1091093" cy="10863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54925" y="2302103"/>
            <a:ext cx="7492504"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3200" dirty="0" err="1" smtClean="0">
                <a:solidFill>
                  <a:prstClr val="black"/>
                </a:solidFill>
              </a:rPr>
              <a:t>También</a:t>
            </a:r>
            <a:r>
              <a:rPr lang="en-GB" sz="3200" dirty="0" smtClean="0">
                <a:solidFill>
                  <a:prstClr val="black"/>
                </a:solidFill>
              </a:rPr>
              <a:t> </a:t>
            </a:r>
            <a:r>
              <a:rPr lang="en-GB" sz="3200" dirty="0" err="1" smtClean="0">
                <a:solidFill>
                  <a:prstClr val="black"/>
                </a:solidFill>
              </a:rPr>
              <a:t>diría</a:t>
            </a:r>
            <a:r>
              <a:rPr lang="en-GB" sz="3200" dirty="0" smtClean="0">
                <a:solidFill>
                  <a:prstClr val="black"/>
                </a:solidFill>
              </a:rPr>
              <a:t> que </a:t>
            </a:r>
            <a:r>
              <a:rPr lang="en-GB" sz="3200" dirty="0" err="1" smtClean="0">
                <a:solidFill>
                  <a:prstClr val="black"/>
                </a:solidFill>
              </a:rPr>
              <a:t>es</a:t>
            </a:r>
            <a:r>
              <a:rPr lang="en-GB" sz="3200" dirty="0" smtClean="0">
                <a:solidFill>
                  <a:prstClr val="black"/>
                </a:solidFill>
              </a:rPr>
              <a:t> </a:t>
            </a:r>
            <a:r>
              <a:rPr lang="en-GB" sz="3200" dirty="0" err="1" smtClean="0">
                <a:solidFill>
                  <a:prstClr val="black"/>
                </a:solidFill>
              </a:rPr>
              <a:t>bastante</a:t>
            </a:r>
            <a:r>
              <a:rPr lang="en-GB" sz="3200" dirty="0" smtClean="0">
                <a:solidFill>
                  <a:prstClr val="black"/>
                </a:solidFill>
              </a:rPr>
              <a:t> </a:t>
            </a:r>
            <a:r>
              <a:rPr lang="en-GB" sz="3200" dirty="0" err="1" smtClean="0">
                <a:solidFill>
                  <a:prstClr val="black"/>
                </a:solidFill>
              </a:rPr>
              <a:t>moderno</a:t>
            </a:r>
            <a:r>
              <a:rPr lang="en-GB" sz="3200" dirty="0" smtClean="0">
                <a:solidFill>
                  <a:prstClr val="black"/>
                </a:solidFill>
              </a:rPr>
              <a:t> y </a:t>
            </a:r>
            <a:r>
              <a:rPr lang="en-GB" sz="3200" dirty="0" err="1" smtClean="0">
                <a:solidFill>
                  <a:prstClr val="black"/>
                </a:solidFill>
              </a:rPr>
              <a:t>tiene</a:t>
            </a:r>
            <a:r>
              <a:rPr lang="en-GB" sz="3200" dirty="0" smtClean="0">
                <a:solidFill>
                  <a:prstClr val="black"/>
                </a:solidFill>
              </a:rPr>
              <a:t> </a:t>
            </a:r>
            <a:r>
              <a:rPr lang="en-GB" sz="3200" dirty="0" err="1" smtClean="0">
                <a:solidFill>
                  <a:prstClr val="black"/>
                </a:solidFill>
              </a:rPr>
              <a:t>buenas</a:t>
            </a:r>
            <a:r>
              <a:rPr lang="en-GB" sz="3200" dirty="0" smtClean="0">
                <a:solidFill>
                  <a:prstClr val="black"/>
                </a:solidFill>
              </a:rPr>
              <a:t> </a:t>
            </a:r>
            <a:r>
              <a:rPr lang="en-GB" sz="3200" dirty="0" err="1" smtClean="0">
                <a:solidFill>
                  <a:prstClr val="black"/>
                </a:solidFill>
              </a:rPr>
              <a:t>instalaciones</a:t>
            </a:r>
            <a:r>
              <a:rPr lang="en-GB" sz="3200" dirty="0" smtClean="0">
                <a:solidFill>
                  <a:prstClr val="black"/>
                </a:solidFill>
              </a:rPr>
              <a:t>.</a:t>
            </a:r>
            <a:endParaRPr lang="en-GB" sz="3200" dirty="0">
              <a:solidFill>
                <a:prstClr val="black"/>
              </a:solidFill>
            </a:endParaRPr>
          </a:p>
        </p:txBody>
      </p:sp>
      <p:sp>
        <p:nvSpPr>
          <p:cNvPr id="7" name="TextBox 6"/>
          <p:cNvSpPr txBox="1"/>
          <p:nvPr/>
        </p:nvSpPr>
        <p:spPr>
          <a:xfrm>
            <a:off x="854925" y="4082410"/>
            <a:ext cx="7492504"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3200" dirty="0" smtClean="0">
                <a:solidFill>
                  <a:prstClr val="black"/>
                </a:solidFill>
              </a:rPr>
              <a:t>Also I would say that it is quite modern and it has good facilities.</a:t>
            </a:r>
            <a:endParaRPr lang="en-GB" sz="3200" dirty="0">
              <a:solidFill>
                <a:prstClr val="black"/>
              </a:solidFill>
            </a:endParaRPr>
          </a:p>
        </p:txBody>
      </p:sp>
    </p:spTree>
    <p:extLst>
      <p:ext uri="{BB962C8B-B14F-4D97-AF65-F5344CB8AC3E}">
        <p14:creationId xmlns:p14="http://schemas.microsoft.com/office/powerpoint/2010/main" val="90315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Teaching and learning strategies for teachers</a:t>
            </a:r>
            <a:endParaRPr lang="en-GB" dirty="0"/>
          </a:p>
        </p:txBody>
      </p:sp>
      <p:sp>
        <p:nvSpPr>
          <p:cNvPr id="3" name="Content Placeholder 2"/>
          <p:cNvSpPr>
            <a:spLocks noGrp="1"/>
          </p:cNvSpPr>
          <p:nvPr>
            <p:ph idx="1"/>
          </p:nvPr>
        </p:nvSpPr>
        <p:spPr/>
        <p:txBody>
          <a:bodyPr/>
          <a:lstStyle/>
          <a:p>
            <a:r>
              <a:rPr lang="en-GB" dirty="0" smtClean="0"/>
              <a:t>Sentence-building tasks</a:t>
            </a:r>
          </a:p>
          <a:p>
            <a:r>
              <a:rPr lang="en-GB" dirty="0" smtClean="0">
                <a:solidFill>
                  <a:srgbClr val="FF0066"/>
                </a:solidFill>
              </a:rPr>
              <a:t>Translation (including regular sentence-level vocabulary tests)</a:t>
            </a:r>
          </a:p>
          <a:p>
            <a:r>
              <a:rPr lang="en-GB" dirty="0" smtClean="0"/>
              <a:t>Developing accuracy</a:t>
            </a:r>
          </a:p>
          <a:p>
            <a:r>
              <a:rPr lang="en-GB" dirty="0" smtClean="0"/>
              <a:t>Developing range and variety</a:t>
            </a:r>
            <a:endParaRPr lang="en-GB"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18884578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052" y="756532"/>
            <a:ext cx="6559826" cy="5355312"/>
          </a:xfrm>
          <a:prstGeom prst="rect">
            <a:avLst/>
          </a:prstGeom>
        </p:spPr>
        <p:txBody>
          <a:bodyPr wrap="square">
            <a:spAutoFit/>
          </a:bodyPr>
          <a:lstStyle/>
          <a:p>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1a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C’est</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un _________ de science-fiction.[</a:t>
            </a: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film] </a:t>
            </a:r>
            <a:b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1b  </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Je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vais</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_________</a:t>
            </a:r>
            <a:r>
              <a:rPr lang="en-US"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una</a:t>
            </a: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conversation avec Johnny Depp.[</a:t>
            </a: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film]</a:t>
            </a:r>
            <a:b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r>
            <a:b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2a  </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On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doit</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__________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souvent</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de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l’eau</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a:t>
            </a: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drink]</a:t>
            </a:r>
            <a:b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2b  La </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lemonade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c’est</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ma _____________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préfèrée</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[drink]</a:t>
            </a:r>
            <a:endParaRPr lang="en-GB"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endParaRPr lang="en-GB"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3a  </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Je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fais</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mes</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devoirs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dans</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le __________ </a:t>
            </a: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.[study]</a:t>
            </a:r>
            <a:b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3b  </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Je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dois</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__________ beaucoup au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collège</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[study]</a:t>
            </a:r>
            <a:b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r>
            <a:b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4a  </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On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va</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réduire</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la  </a:t>
            </a: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_______ </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de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l’éléctricité</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[use</a:t>
            </a: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t>
            </a:r>
            <a:b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4b  </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Il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faut</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________ les transports en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commun</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[use]</a:t>
            </a:r>
            <a:b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endParaRPr lang="en-GB"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5a  </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On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va</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_________ </a:t>
            </a: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la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télé</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[watch]</a:t>
            </a:r>
            <a:b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5b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Quelle</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heure</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est-il</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Tu</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as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une</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_________? </a:t>
            </a: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[watch] </a:t>
            </a:r>
            <a:endParaRPr lang="en-GB"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endParaRPr lang="en-GB"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6a  </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Je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vais</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__________</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demain</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[phone]</a:t>
            </a:r>
            <a:b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6b  </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Je </a:t>
            </a:r>
            <a:r>
              <a:rPr lang="en-US"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peux</a:t>
            </a:r>
            <a:r>
              <a:rPr lang="en-US"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utilizer ton __________ </a:t>
            </a:r>
            <a:r>
              <a:rPr lang="en-US"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[phone]</a:t>
            </a:r>
            <a:endParaRPr lang="en-GB"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r>
              <a:rPr lang="en-US"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endParaRPr lang="en-GB"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50596" y="335860"/>
            <a:ext cx="2693404" cy="2506732"/>
          </a:xfrm>
          <a:prstGeom prst="rect">
            <a:avLst/>
          </a:prstGeom>
        </p:spPr>
      </p:pic>
    </p:spTree>
    <p:extLst>
      <p:ext uri="{BB962C8B-B14F-4D97-AF65-F5344CB8AC3E}">
        <p14:creationId xmlns:p14="http://schemas.microsoft.com/office/powerpoint/2010/main" val="410757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a:t>
            </a:r>
            <a:r>
              <a:rPr lang="en-GB" dirty="0" err="1" smtClean="0"/>
              <a:t>traducir</a:t>
            </a:r>
            <a:r>
              <a:rPr lang="en-GB" dirty="0" smtClean="0"/>
              <a:t>!</a:t>
            </a:r>
            <a:endParaRPr lang="en-GB" dirty="0"/>
          </a:p>
        </p:txBody>
      </p:sp>
      <p:graphicFrame>
        <p:nvGraphicFramePr>
          <p:cNvPr id="4" name="Content Placeholder 3"/>
          <p:cNvGraphicFramePr>
            <a:graphicFrameLocks/>
          </p:cNvGraphicFramePr>
          <p:nvPr>
            <p:extLst/>
          </p:nvPr>
        </p:nvGraphicFramePr>
        <p:xfrm>
          <a:off x="4860032" y="1940690"/>
          <a:ext cx="3871922" cy="4876800"/>
        </p:xfrm>
        <a:graphic>
          <a:graphicData uri="http://schemas.openxmlformats.org/drawingml/2006/table">
            <a:tbl>
              <a:tblPr firstRow="1" bandRow="1">
                <a:tableStyleId>{5940675A-B579-460E-94D1-54222C63F5DA}</a:tableStyleId>
              </a:tblPr>
              <a:tblGrid>
                <a:gridCol w="1935961"/>
                <a:gridCol w="1935961"/>
              </a:tblGrid>
              <a:tr h="2138536">
                <a:tc>
                  <a:txBody>
                    <a:bodyPr/>
                    <a:lstStyle/>
                    <a:p>
                      <a:pPr algn="ctr"/>
                      <a:r>
                        <a:rPr lang="en-GB" sz="2800" b="1" dirty="0" smtClean="0"/>
                        <a:t>On Monday after break I have drama</a:t>
                      </a:r>
                      <a:endParaRPr lang="en-GB" sz="2800" b="1" dirty="0"/>
                    </a:p>
                  </a:txBody>
                  <a:tcPr anchor="ctr"/>
                </a:tc>
                <a:tc>
                  <a:txBody>
                    <a:bodyPr/>
                    <a:lstStyle/>
                    <a:p>
                      <a:pPr algn="ctr"/>
                      <a:r>
                        <a:rPr lang="en-GB" sz="2800" b="1" dirty="0" smtClean="0"/>
                        <a:t>On Wednesday</a:t>
                      </a:r>
                      <a:r>
                        <a:rPr lang="en-GB" sz="2800" b="1" baseline="0" dirty="0" smtClean="0"/>
                        <a:t> we start with RPE</a:t>
                      </a:r>
                      <a:endParaRPr lang="en-GB" sz="2800" b="1" dirty="0"/>
                    </a:p>
                  </a:txBody>
                  <a:tcPr anchor="ctr"/>
                </a:tc>
              </a:tr>
              <a:tr h="2138536">
                <a:tc>
                  <a:txBody>
                    <a:bodyPr/>
                    <a:lstStyle/>
                    <a:p>
                      <a:pPr algn="ctr"/>
                      <a:r>
                        <a:rPr lang="en-GB" sz="2800" b="1" dirty="0" smtClean="0"/>
                        <a:t>On Friday the first subject is French</a:t>
                      </a:r>
                      <a:endParaRPr lang="en-GB" sz="2800" b="1" dirty="0"/>
                    </a:p>
                  </a:txBody>
                  <a:tcPr anchor="ctr"/>
                </a:tc>
                <a:tc>
                  <a:txBody>
                    <a:bodyPr/>
                    <a:lstStyle/>
                    <a:p>
                      <a:pPr algn="ctr"/>
                      <a:r>
                        <a:rPr lang="en-GB" sz="2800" b="1" dirty="0" smtClean="0"/>
                        <a:t>On Tuesday the last classes are English</a:t>
                      </a:r>
                      <a:r>
                        <a:rPr lang="en-GB" sz="2800" b="1" baseline="0" dirty="0" smtClean="0"/>
                        <a:t> and maths</a:t>
                      </a:r>
                      <a:endParaRPr lang="en-GB" sz="2800" b="1" dirty="0"/>
                    </a:p>
                  </a:txBody>
                  <a:tcPr anchor="ctr"/>
                </a:tc>
              </a:tr>
            </a:tbl>
          </a:graphicData>
        </a:graphic>
      </p:graphicFrame>
      <p:grpSp>
        <p:nvGrpSpPr>
          <p:cNvPr id="5" name="Group 2"/>
          <p:cNvGrpSpPr>
            <a:grpSpLocks/>
          </p:cNvGrpSpPr>
          <p:nvPr/>
        </p:nvGrpSpPr>
        <p:grpSpPr bwMode="auto">
          <a:xfrm>
            <a:off x="7667625" y="0"/>
            <a:ext cx="1733550" cy="1660525"/>
            <a:chOff x="3910919" y="2424113"/>
            <a:chExt cx="2299914" cy="2076032"/>
          </a:xfrm>
        </p:grpSpPr>
        <p:pic>
          <p:nvPicPr>
            <p:cNvPr id="6" name="Picture 3"/>
            <p:cNvPicPr>
              <a:picLocks noChangeAspect="1"/>
            </p:cNvPicPr>
            <p:nvPr/>
          </p:nvPicPr>
          <p:blipFill>
            <a:blip r:embed="rId3">
              <a:extLst>
                <a:ext uri="{28A0092B-C50C-407E-A947-70E740481C1C}">
                  <a14:useLocalDpi xmlns:a14="http://schemas.microsoft.com/office/drawing/2010/main" val="0"/>
                </a:ext>
              </a:extLst>
            </a:blip>
            <a:srcRect l="17500" b="13750"/>
            <a:stretch>
              <a:fillRect/>
            </a:stretch>
          </p:blipFill>
          <p:spPr bwMode="auto">
            <a:xfrm>
              <a:off x="3910919" y="2424113"/>
              <a:ext cx="2249248" cy="207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p:cNvSpPr txBox="1">
              <a:spLocks noChangeArrowheads="1"/>
            </p:cNvSpPr>
            <p:nvPr/>
          </p:nvSpPr>
          <p:spPr bwMode="auto">
            <a:xfrm>
              <a:off x="4059406" y="3027446"/>
              <a:ext cx="2151427" cy="1039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400" dirty="0">
                  <a:solidFill>
                    <a:prstClr val="black"/>
                  </a:solidFill>
                  <a:latin typeface="MV Boli" panose="02000500030200090000" pitchFamily="2" charset="0"/>
                </a:rPr>
                <a:t>¡</a:t>
              </a:r>
              <a:r>
                <a:rPr lang="en-GB" altLang="en-US" sz="2400" dirty="0" err="1">
                  <a:solidFill>
                    <a:prstClr val="black"/>
                  </a:solidFill>
                  <a:latin typeface="MV Boli" panose="02000500030200090000" pitchFamily="2" charset="0"/>
                </a:rPr>
                <a:t>Hazlo</a:t>
              </a:r>
              <a:r>
                <a:rPr lang="en-GB" altLang="en-US" sz="2400" dirty="0">
                  <a:solidFill>
                    <a:prstClr val="black"/>
                  </a:solidFill>
                  <a:latin typeface="MV Boli" panose="02000500030200090000" pitchFamily="2" charset="0"/>
                </a:rPr>
                <a:t> </a:t>
              </a:r>
              <a:r>
                <a:rPr lang="en-GB" altLang="en-US" sz="2400" dirty="0" err="1">
                  <a:solidFill>
                    <a:prstClr val="black"/>
                  </a:solidFill>
                  <a:latin typeface="MV Boli" panose="02000500030200090000" pitchFamily="2" charset="0"/>
                </a:rPr>
                <a:t>ahora</a:t>
              </a:r>
              <a:r>
                <a:rPr lang="en-GB" altLang="en-US" sz="2400" dirty="0">
                  <a:solidFill>
                    <a:prstClr val="black"/>
                  </a:solidFill>
                  <a:latin typeface="MV Boli" panose="02000500030200090000" pitchFamily="2" charset="0"/>
                </a:rPr>
                <a:t>!</a:t>
              </a:r>
            </a:p>
          </p:txBody>
        </p:sp>
      </p:grpSp>
      <p:pic>
        <p:nvPicPr>
          <p:cNvPr id="10" name="Picture 9"/>
          <p:cNvPicPr>
            <a:picLocks noChangeAspect="1"/>
          </p:cNvPicPr>
          <p:nvPr/>
        </p:nvPicPr>
        <p:blipFill rotWithShape="1">
          <a:blip r:embed="rId4">
            <a:clrChange>
              <a:clrFrom>
                <a:srgbClr val="FFFFFF"/>
              </a:clrFrom>
              <a:clrTo>
                <a:srgbClr val="FFFFFF">
                  <a:alpha val="0"/>
                </a:srgbClr>
              </a:clrTo>
            </a:clrChange>
          </a:blip>
          <a:srcRect l="21413" t="12259" r="15846" b="7452"/>
          <a:stretch/>
        </p:blipFill>
        <p:spPr>
          <a:xfrm>
            <a:off x="317875" y="1792409"/>
            <a:ext cx="4254125" cy="4082983"/>
          </a:xfrm>
          <a:prstGeom prst="rect">
            <a:avLst/>
          </a:prstGeom>
        </p:spPr>
      </p:pic>
      <p:sp>
        <p:nvSpPr>
          <p:cNvPr id="3" name="Rectangle 2"/>
          <p:cNvSpPr/>
          <p:nvPr/>
        </p:nvSpPr>
        <p:spPr>
          <a:xfrm>
            <a:off x="125817" y="5977112"/>
            <a:ext cx="2686313" cy="369332"/>
          </a:xfrm>
          <a:prstGeom prst="rect">
            <a:avLst/>
          </a:prstGeom>
        </p:spPr>
        <p:txBody>
          <a:bodyPr wrap="none">
            <a:spAutoFit/>
          </a:bodyPr>
          <a:lstStyle/>
          <a:p>
            <a:r>
              <a:rPr lang="en-GB" dirty="0">
                <a:solidFill>
                  <a:prstClr val="black"/>
                </a:solidFill>
                <a:hlinkClick r:id="rId5"/>
              </a:rPr>
              <a:t>http://www.tagxedo.com</a:t>
            </a:r>
            <a:r>
              <a:rPr lang="en-GB" dirty="0" smtClean="0">
                <a:solidFill>
                  <a:prstClr val="black"/>
                </a:solidFill>
                <a:hlinkClick r:id="rId5"/>
              </a:rPr>
              <a:t>/</a:t>
            </a:r>
            <a:r>
              <a:rPr lang="en-GB" dirty="0" smtClean="0">
                <a:solidFill>
                  <a:prstClr val="black"/>
                </a:solidFill>
              </a:rPr>
              <a:t> </a:t>
            </a:r>
            <a:endParaRPr lang="en-GB" dirty="0">
              <a:solidFill>
                <a:prstClr val="black"/>
              </a:solidFill>
            </a:endParaRPr>
          </a:p>
        </p:txBody>
      </p:sp>
      <p:sp>
        <p:nvSpPr>
          <p:cNvPr id="9" name="Rectangle 8"/>
          <p:cNvSpPr/>
          <p:nvPr/>
        </p:nvSpPr>
        <p:spPr>
          <a:xfrm>
            <a:off x="125817" y="6346444"/>
            <a:ext cx="2345642" cy="369332"/>
          </a:xfrm>
          <a:prstGeom prst="rect">
            <a:avLst/>
          </a:prstGeom>
        </p:spPr>
        <p:txBody>
          <a:bodyPr wrap="none">
            <a:spAutoFit/>
          </a:bodyPr>
          <a:lstStyle/>
          <a:p>
            <a:r>
              <a:rPr lang="en-GB" dirty="0">
                <a:solidFill>
                  <a:prstClr val="black"/>
                </a:solidFill>
                <a:hlinkClick r:id="rId6"/>
              </a:rPr>
              <a:t>http</a:t>
            </a:r>
            <a:r>
              <a:rPr lang="en-GB" dirty="0" smtClean="0">
                <a:solidFill>
                  <a:prstClr val="black"/>
                </a:solidFill>
                <a:hlinkClick r:id="rId6"/>
              </a:rPr>
              <a:t>://www.wordle.net</a:t>
            </a:r>
            <a:r>
              <a:rPr lang="en-GB" dirty="0" smtClean="0">
                <a:solidFill>
                  <a:prstClr val="black"/>
                </a:solidFill>
              </a:rPr>
              <a:t> </a:t>
            </a:r>
            <a:endParaRPr lang="en-GB" dirty="0">
              <a:solidFill>
                <a:prstClr val="black"/>
              </a:solidFill>
            </a:endParaRPr>
          </a:p>
        </p:txBody>
      </p:sp>
      <p:sp>
        <p:nvSpPr>
          <p:cNvPr id="8" name="Rectangle 7"/>
          <p:cNvSpPr/>
          <p:nvPr/>
        </p:nvSpPr>
        <p:spPr>
          <a:xfrm>
            <a:off x="0" y="0"/>
            <a:ext cx="3009285" cy="369332"/>
          </a:xfrm>
          <a:prstGeom prst="rect">
            <a:avLst/>
          </a:prstGeom>
        </p:spPr>
        <p:txBody>
          <a:bodyPr wrap="none">
            <a:spAutoFit/>
          </a:bodyPr>
          <a:lstStyle/>
          <a:p>
            <a:r>
              <a:rPr lang="en-GB" dirty="0">
                <a:solidFill>
                  <a:prstClr val="black"/>
                </a:solidFill>
                <a:hlinkClick r:id="rId7"/>
              </a:rPr>
              <a:t>https://www.wordclouds.com</a:t>
            </a:r>
            <a:r>
              <a:rPr lang="en-GB" dirty="0" smtClean="0">
                <a:solidFill>
                  <a:prstClr val="black"/>
                </a:solidFill>
                <a:hlinkClick r:id="rId7"/>
              </a:rPr>
              <a:t>/</a:t>
            </a:r>
            <a:r>
              <a:rPr lang="en-GB" dirty="0" smtClean="0">
                <a:solidFill>
                  <a:prstClr val="black"/>
                </a:solidFill>
              </a:rPr>
              <a:t> </a:t>
            </a:r>
            <a:endParaRPr lang="en-GB" dirty="0">
              <a:solidFill>
                <a:prstClr val="black"/>
              </a:solidFill>
            </a:endParaRPr>
          </a:p>
        </p:txBody>
      </p:sp>
    </p:spTree>
    <p:extLst>
      <p:ext uri="{BB962C8B-B14F-4D97-AF65-F5344CB8AC3E}">
        <p14:creationId xmlns:p14="http://schemas.microsoft.com/office/powerpoint/2010/main" val="3343095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a:t>
            </a:r>
            <a:r>
              <a:rPr lang="en-GB" dirty="0" err="1" smtClean="0"/>
              <a:t>traducir</a:t>
            </a:r>
            <a:r>
              <a:rPr lang="en-GB" dirty="0" smtClean="0"/>
              <a:t>!</a:t>
            </a:r>
            <a:endParaRPr lang="en-GB" dirty="0"/>
          </a:p>
        </p:txBody>
      </p:sp>
      <p:graphicFrame>
        <p:nvGraphicFramePr>
          <p:cNvPr id="4" name="Content Placeholder 3"/>
          <p:cNvGraphicFramePr>
            <a:graphicFrameLocks/>
          </p:cNvGraphicFramePr>
          <p:nvPr/>
        </p:nvGraphicFramePr>
        <p:xfrm>
          <a:off x="4860032" y="1940690"/>
          <a:ext cx="3871922" cy="4876800"/>
        </p:xfrm>
        <a:graphic>
          <a:graphicData uri="http://schemas.openxmlformats.org/drawingml/2006/table">
            <a:tbl>
              <a:tblPr firstRow="1" bandRow="1">
                <a:tableStyleId>{5940675A-B579-460E-94D1-54222C63F5DA}</a:tableStyleId>
              </a:tblPr>
              <a:tblGrid>
                <a:gridCol w="1935961"/>
                <a:gridCol w="1935961"/>
              </a:tblGrid>
              <a:tr h="2138536">
                <a:tc>
                  <a:txBody>
                    <a:bodyPr/>
                    <a:lstStyle/>
                    <a:p>
                      <a:pPr algn="ctr"/>
                      <a:r>
                        <a:rPr lang="en-GB" sz="2800" b="1" dirty="0" smtClean="0"/>
                        <a:t>On Monday after break I have drama</a:t>
                      </a:r>
                      <a:endParaRPr lang="en-GB" sz="2800" b="1" dirty="0"/>
                    </a:p>
                  </a:txBody>
                  <a:tcPr anchor="ctr"/>
                </a:tc>
                <a:tc>
                  <a:txBody>
                    <a:bodyPr/>
                    <a:lstStyle/>
                    <a:p>
                      <a:pPr algn="ctr"/>
                      <a:r>
                        <a:rPr lang="en-GB" sz="2800" b="1" dirty="0" smtClean="0"/>
                        <a:t>On Wednesday</a:t>
                      </a:r>
                      <a:r>
                        <a:rPr lang="en-GB" sz="2800" b="1" baseline="0" dirty="0" smtClean="0"/>
                        <a:t> we start with RPE</a:t>
                      </a:r>
                      <a:endParaRPr lang="en-GB" sz="2800" b="1" dirty="0"/>
                    </a:p>
                  </a:txBody>
                  <a:tcPr anchor="ctr"/>
                </a:tc>
              </a:tr>
              <a:tr h="2138536">
                <a:tc>
                  <a:txBody>
                    <a:bodyPr/>
                    <a:lstStyle/>
                    <a:p>
                      <a:pPr algn="ctr"/>
                      <a:r>
                        <a:rPr lang="en-GB" sz="2800" b="1" dirty="0" smtClean="0"/>
                        <a:t>On Friday the first subject is French</a:t>
                      </a:r>
                      <a:endParaRPr lang="en-GB" sz="2800" b="1" dirty="0"/>
                    </a:p>
                  </a:txBody>
                  <a:tcPr anchor="ctr"/>
                </a:tc>
                <a:tc>
                  <a:txBody>
                    <a:bodyPr/>
                    <a:lstStyle/>
                    <a:p>
                      <a:pPr algn="ctr"/>
                      <a:r>
                        <a:rPr lang="en-GB" sz="2800" b="1" dirty="0" smtClean="0"/>
                        <a:t>On Tuesday the last classes are English</a:t>
                      </a:r>
                      <a:r>
                        <a:rPr lang="en-GB" sz="2800" b="1" baseline="0" dirty="0" smtClean="0"/>
                        <a:t> and maths</a:t>
                      </a:r>
                      <a:endParaRPr lang="en-GB" sz="2800" b="1" dirty="0"/>
                    </a:p>
                  </a:txBody>
                  <a:tcPr anchor="ctr"/>
                </a:tc>
              </a:tr>
            </a:tbl>
          </a:graphicData>
        </a:graphic>
      </p:graphicFrame>
      <p:grpSp>
        <p:nvGrpSpPr>
          <p:cNvPr id="5" name="Group 2"/>
          <p:cNvGrpSpPr>
            <a:grpSpLocks/>
          </p:cNvGrpSpPr>
          <p:nvPr/>
        </p:nvGrpSpPr>
        <p:grpSpPr bwMode="auto">
          <a:xfrm>
            <a:off x="7667625" y="0"/>
            <a:ext cx="1733550" cy="1660525"/>
            <a:chOff x="3910919" y="2424113"/>
            <a:chExt cx="2299914" cy="2076032"/>
          </a:xfrm>
        </p:grpSpPr>
        <p:pic>
          <p:nvPicPr>
            <p:cNvPr id="6" name="Picture 3"/>
            <p:cNvPicPr>
              <a:picLocks noChangeAspect="1"/>
            </p:cNvPicPr>
            <p:nvPr/>
          </p:nvPicPr>
          <p:blipFill>
            <a:blip r:embed="rId3">
              <a:extLst>
                <a:ext uri="{28A0092B-C50C-407E-A947-70E740481C1C}">
                  <a14:useLocalDpi xmlns:a14="http://schemas.microsoft.com/office/drawing/2010/main" val="0"/>
                </a:ext>
              </a:extLst>
            </a:blip>
            <a:srcRect l="17500" b="13750"/>
            <a:stretch>
              <a:fillRect/>
            </a:stretch>
          </p:blipFill>
          <p:spPr bwMode="auto">
            <a:xfrm>
              <a:off x="3910919" y="2424113"/>
              <a:ext cx="2249248" cy="207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p:cNvSpPr txBox="1">
              <a:spLocks noChangeArrowheads="1"/>
            </p:cNvSpPr>
            <p:nvPr/>
          </p:nvSpPr>
          <p:spPr bwMode="auto">
            <a:xfrm>
              <a:off x="4059406" y="3027446"/>
              <a:ext cx="2151427" cy="1039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400" dirty="0">
                  <a:solidFill>
                    <a:prstClr val="black"/>
                  </a:solidFill>
                  <a:latin typeface="MV Boli" panose="02000500030200090000" pitchFamily="2" charset="0"/>
                </a:rPr>
                <a:t>¡</a:t>
              </a:r>
              <a:r>
                <a:rPr lang="en-GB" altLang="en-US" sz="2400" dirty="0" err="1">
                  <a:solidFill>
                    <a:prstClr val="black"/>
                  </a:solidFill>
                  <a:latin typeface="MV Boli" panose="02000500030200090000" pitchFamily="2" charset="0"/>
                </a:rPr>
                <a:t>Hazlo</a:t>
              </a:r>
              <a:r>
                <a:rPr lang="en-GB" altLang="en-US" sz="2400" dirty="0">
                  <a:solidFill>
                    <a:prstClr val="black"/>
                  </a:solidFill>
                  <a:latin typeface="MV Boli" panose="02000500030200090000" pitchFamily="2" charset="0"/>
                </a:rPr>
                <a:t> </a:t>
              </a:r>
              <a:r>
                <a:rPr lang="en-GB" altLang="en-US" sz="2400" dirty="0" err="1">
                  <a:solidFill>
                    <a:prstClr val="black"/>
                  </a:solidFill>
                  <a:latin typeface="MV Boli" panose="02000500030200090000" pitchFamily="2" charset="0"/>
                </a:rPr>
                <a:t>ahora</a:t>
              </a:r>
              <a:r>
                <a:rPr lang="en-GB" altLang="en-US" sz="2400" dirty="0">
                  <a:solidFill>
                    <a:prstClr val="black"/>
                  </a:solidFill>
                  <a:latin typeface="MV Boli" panose="02000500030200090000" pitchFamily="2" charset="0"/>
                </a:rPr>
                <a:t>!</a:t>
              </a:r>
            </a:p>
          </p:txBody>
        </p:sp>
      </p:grpSp>
      <p:pic>
        <p:nvPicPr>
          <p:cNvPr id="10" name="Picture 9"/>
          <p:cNvPicPr>
            <a:picLocks noChangeAspect="1"/>
          </p:cNvPicPr>
          <p:nvPr/>
        </p:nvPicPr>
        <p:blipFill rotWithShape="1">
          <a:blip r:embed="rId4">
            <a:clrChange>
              <a:clrFrom>
                <a:srgbClr val="FFFFFF"/>
              </a:clrFrom>
              <a:clrTo>
                <a:srgbClr val="FFFFFF">
                  <a:alpha val="0"/>
                </a:srgbClr>
              </a:clrTo>
            </a:clrChange>
          </a:blip>
          <a:srcRect l="21413" t="12259" r="15846" b="7452"/>
          <a:stretch/>
        </p:blipFill>
        <p:spPr>
          <a:xfrm>
            <a:off x="486748" y="1940690"/>
            <a:ext cx="4254125" cy="4082983"/>
          </a:xfrm>
          <a:prstGeom prst="rect">
            <a:avLst/>
          </a:prstGeom>
        </p:spPr>
      </p:pic>
      <p:sp>
        <p:nvSpPr>
          <p:cNvPr id="11" name="Rectangle 10"/>
          <p:cNvSpPr/>
          <p:nvPr/>
        </p:nvSpPr>
        <p:spPr>
          <a:xfrm>
            <a:off x="4961638" y="2063867"/>
            <a:ext cx="1656184" cy="2026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prstClr val="white"/>
                </a:solidFill>
              </a:rPr>
              <a:t>El lunes </a:t>
            </a:r>
            <a:r>
              <a:rPr lang="en-GB" sz="2400" dirty="0" err="1" smtClean="0">
                <a:solidFill>
                  <a:prstClr val="white"/>
                </a:solidFill>
              </a:rPr>
              <a:t>después</a:t>
            </a:r>
            <a:r>
              <a:rPr lang="en-GB" sz="2400" dirty="0" smtClean="0">
                <a:solidFill>
                  <a:prstClr val="white"/>
                </a:solidFill>
              </a:rPr>
              <a:t> del </a:t>
            </a:r>
            <a:r>
              <a:rPr lang="en-GB" sz="2400" dirty="0" err="1" smtClean="0">
                <a:solidFill>
                  <a:prstClr val="white"/>
                </a:solidFill>
              </a:rPr>
              <a:t>recreo</a:t>
            </a:r>
            <a:r>
              <a:rPr lang="en-GB" sz="2400" dirty="0" smtClean="0">
                <a:solidFill>
                  <a:prstClr val="white"/>
                </a:solidFill>
              </a:rPr>
              <a:t> </a:t>
            </a:r>
            <a:r>
              <a:rPr lang="en-GB" sz="2400" dirty="0" err="1" smtClean="0">
                <a:solidFill>
                  <a:prstClr val="white"/>
                </a:solidFill>
              </a:rPr>
              <a:t>tengo</a:t>
            </a:r>
            <a:r>
              <a:rPr lang="en-GB" sz="2400" dirty="0" smtClean="0">
                <a:solidFill>
                  <a:prstClr val="white"/>
                </a:solidFill>
              </a:rPr>
              <a:t> arte </a:t>
            </a:r>
            <a:r>
              <a:rPr lang="en-GB" sz="2400" dirty="0" err="1" smtClean="0">
                <a:solidFill>
                  <a:prstClr val="white"/>
                </a:solidFill>
              </a:rPr>
              <a:t>dramático</a:t>
            </a:r>
            <a:endParaRPr lang="en-GB" sz="2400" dirty="0">
              <a:solidFill>
                <a:prstClr val="white"/>
              </a:solidFill>
            </a:endParaRPr>
          </a:p>
        </p:txBody>
      </p:sp>
      <p:sp>
        <p:nvSpPr>
          <p:cNvPr id="12" name="Rectangle 11"/>
          <p:cNvSpPr/>
          <p:nvPr/>
        </p:nvSpPr>
        <p:spPr>
          <a:xfrm>
            <a:off x="6909044" y="2077579"/>
            <a:ext cx="1656184" cy="2026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prstClr val="white"/>
                </a:solidFill>
              </a:rPr>
              <a:t>El </a:t>
            </a:r>
            <a:r>
              <a:rPr lang="en-GB" sz="2000" dirty="0" err="1" smtClean="0">
                <a:solidFill>
                  <a:prstClr val="white"/>
                </a:solidFill>
              </a:rPr>
              <a:t>miércoles</a:t>
            </a:r>
            <a:r>
              <a:rPr lang="en-GB" sz="2000" dirty="0" smtClean="0">
                <a:solidFill>
                  <a:prstClr val="white"/>
                </a:solidFill>
              </a:rPr>
              <a:t> </a:t>
            </a:r>
            <a:r>
              <a:rPr lang="en-GB" sz="2000" dirty="0" err="1" smtClean="0">
                <a:solidFill>
                  <a:prstClr val="white"/>
                </a:solidFill>
              </a:rPr>
              <a:t>empezamos</a:t>
            </a:r>
            <a:r>
              <a:rPr lang="en-GB" sz="2000" dirty="0" smtClean="0">
                <a:solidFill>
                  <a:prstClr val="white"/>
                </a:solidFill>
              </a:rPr>
              <a:t> con </a:t>
            </a:r>
            <a:r>
              <a:rPr lang="en-GB" sz="2000" dirty="0" err="1" smtClean="0">
                <a:solidFill>
                  <a:prstClr val="white"/>
                </a:solidFill>
              </a:rPr>
              <a:t>religión</a:t>
            </a:r>
            <a:r>
              <a:rPr lang="en-GB" sz="2000" dirty="0" smtClean="0">
                <a:solidFill>
                  <a:prstClr val="white"/>
                </a:solidFill>
              </a:rPr>
              <a:t> </a:t>
            </a:r>
            <a:endParaRPr lang="en-GB" sz="2000" dirty="0">
              <a:solidFill>
                <a:prstClr val="white"/>
              </a:solidFill>
            </a:endParaRPr>
          </a:p>
        </p:txBody>
      </p:sp>
      <p:sp>
        <p:nvSpPr>
          <p:cNvPr id="13" name="Rectangle 12"/>
          <p:cNvSpPr/>
          <p:nvPr/>
        </p:nvSpPr>
        <p:spPr>
          <a:xfrm>
            <a:off x="5001026" y="4204557"/>
            <a:ext cx="1656184" cy="20290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prstClr val="white"/>
                </a:solidFill>
              </a:rPr>
              <a:t>El </a:t>
            </a:r>
            <a:r>
              <a:rPr lang="en-GB" sz="2400" dirty="0" err="1" smtClean="0">
                <a:solidFill>
                  <a:prstClr val="white"/>
                </a:solidFill>
              </a:rPr>
              <a:t>viernes</a:t>
            </a:r>
            <a:r>
              <a:rPr lang="en-GB" sz="2400" dirty="0" smtClean="0">
                <a:solidFill>
                  <a:prstClr val="white"/>
                </a:solidFill>
              </a:rPr>
              <a:t> la </a:t>
            </a:r>
            <a:r>
              <a:rPr lang="en-GB" sz="2400" dirty="0" err="1" smtClean="0">
                <a:solidFill>
                  <a:prstClr val="white"/>
                </a:solidFill>
              </a:rPr>
              <a:t>primera</a:t>
            </a:r>
            <a:r>
              <a:rPr lang="en-GB" sz="2400" dirty="0" smtClean="0">
                <a:solidFill>
                  <a:prstClr val="white"/>
                </a:solidFill>
              </a:rPr>
              <a:t> </a:t>
            </a:r>
            <a:r>
              <a:rPr lang="en-GB" sz="2400" dirty="0" err="1" smtClean="0">
                <a:solidFill>
                  <a:prstClr val="white"/>
                </a:solidFill>
              </a:rPr>
              <a:t>asignatura</a:t>
            </a:r>
            <a:r>
              <a:rPr lang="en-GB" sz="2400" dirty="0" smtClean="0">
                <a:solidFill>
                  <a:prstClr val="white"/>
                </a:solidFill>
              </a:rPr>
              <a:t> </a:t>
            </a:r>
            <a:r>
              <a:rPr lang="en-GB" sz="2400" dirty="0" err="1" smtClean="0">
                <a:solidFill>
                  <a:prstClr val="white"/>
                </a:solidFill>
              </a:rPr>
              <a:t>es</a:t>
            </a:r>
            <a:r>
              <a:rPr lang="en-GB" sz="2400" dirty="0" smtClean="0">
                <a:solidFill>
                  <a:prstClr val="white"/>
                </a:solidFill>
              </a:rPr>
              <a:t> </a:t>
            </a:r>
            <a:r>
              <a:rPr lang="en-GB" sz="2400" dirty="0" err="1" smtClean="0">
                <a:solidFill>
                  <a:prstClr val="white"/>
                </a:solidFill>
              </a:rPr>
              <a:t>francés</a:t>
            </a:r>
            <a:r>
              <a:rPr lang="en-GB" sz="2400" dirty="0" smtClean="0">
                <a:solidFill>
                  <a:prstClr val="white"/>
                </a:solidFill>
              </a:rPr>
              <a:t> </a:t>
            </a:r>
            <a:endParaRPr lang="en-GB" sz="2400" dirty="0">
              <a:solidFill>
                <a:prstClr val="white"/>
              </a:solidFill>
            </a:endParaRPr>
          </a:p>
        </p:txBody>
      </p:sp>
      <p:sp>
        <p:nvSpPr>
          <p:cNvPr id="14" name="Rectangle 13"/>
          <p:cNvSpPr/>
          <p:nvPr/>
        </p:nvSpPr>
        <p:spPr>
          <a:xfrm>
            <a:off x="6917363" y="4204557"/>
            <a:ext cx="1656184" cy="20290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prstClr val="white"/>
                </a:solidFill>
              </a:rPr>
              <a:t>El </a:t>
            </a:r>
            <a:r>
              <a:rPr lang="en-GB" sz="2000" dirty="0" err="1" smtClean="0">
                <a:solidFill>
                  <a:prstClr val="white"/>
                </a:solidFill>
              </a:rPr>
              <a:t>martes</a:t>
            </a:r>
            <a:r>
              <a:rPr lang="en-GB" sz="2000" dirty="0" smtClean="0">
                <a:solidFill>
                  <a:prstClr val="white"/>
                </a:solidFill>
              </a:rPr>
              <a:t> las </a:t>
            </a:r>
            <a:r>
              <a:rPr lang="en-GB" sz="2000" dirty="0" err="1" smtClean="0">
                <a:solidFill>
                  <a:prstClr val="white"/>
                </a:solidFill>
              </a:rPr>
              <a:t>últimas</a:t>
            </a:r>
            <a:r>
              <a:rPr lang="en-GB" sz="2000" dirty="0" smtClean="0">
                <a:solidFill>
                  <a:prstClr val="white"/>
                </a:solidFill>
              </a:rPr>
              <a:t> </a:t>
            </a:r>
            <a:r>
              <a:rPr lang="en-GB" sz="2000" dirty="0" err="1" smtClean="0">
                <a:solidFill>
                  <a:prstClr val="white"/>
                </a:solidFill>
              </a:rPr>
              <a:t>clases</a:t>
            </a:r>
            <a:r>
              <a:rPr lang="en-GB" sz="2000" dirty="0" smtClean="0">
                <a:solidFill>
                  <a:prstClr val="white"/>
                </a:solidFill>
              </a:rPr>
              <a:t> son </a:t>
            </a:r>
            <a:r>
              <a:rPr lang="en-GB" sz="2000" dirty="0" err="1" smtClean="0">
                <a:solidFill>
                  <a:prstClr val="white"/>
                </a:solidFill>
              </a:rPr>
              <a:t>inglés</a:t>
            </a:r>
            <a:r>
              <a:rPr lang="en-GB" sz="2000" dirty="0" smtClean="0">
                <a:solidFill>
                  <a:prstClr val="white"/>
                </a:solidFill>
              </a:rPr>
              <a:t> y </a:t>
            </a:r>
            <a:r>
              <a:rPr lang="en-GB" sz="2000" dirty="0" err="1" smtClean="0">
                <a:solidFill>
                  <a:prstClr val="white"/>
                </a:solidFill>
              </a:rPr>
              <a:t>matemáticas</a:t>
            </a:r>
            <a:endParaRPr lang="en-GB" sz="2000" dirty="0">
              <a:solidFill>
                <a:prstClr val="white"/>
              </a:solidFill>
            </a:endParaRPr>
          </a:p>
        </p:txBody>
      </p:sp>
    </p:spTree>
    <p:extLst>
      <p:ext uri="{BB962C8B-B14F-4D97-AF65-F5344CB8AC3E}">
        <p14:creationId xmlns:p14="http://schemas.microsoft.com/office/powerpoint/2010/main" val="84894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173352"/>
            <a:ext cx="9006773" cy="6568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0667" y="173352"/>
            <a:ext cx="5901493" cy="954107"/>
          </a:xfrm>
          <a:prstGeom prst="rect">
            <a:avLst/>
          </a:prstGeom>
          <a:noFill/>
        </p:spPr>
        <p:txBody>
          <a:bodyPr wrap="square" rtlCol="0">
            <a:spAutoFit/>
          </a:bodyPr>
          <a:lstStyle/>
          <a:p>
            <a:r>
              <a:rPr lang="en-GB" sz="2800" b="1" dirty="0" smtClean="0">
                <a:solidFill>
                  <a:srgbClr val="0070C0"/>
                </a:solidFill>
                <a:latin typeface="Segoe Print" pitchFamily="2" charset="0"/>
              </a:rPr>
              <a:t>The good thing is that I have lots of friends there.</a:t>
            </a:r>
            <a:endParaRPr lang="fr-FR" sz="2800" b="1" dirty="0">
              <a:solidFill>
                <a:srgbClr val="0070C0"/>
              </a:solidFill>
              <a:latin typeface="Segoe Print" pitchFamily="2" charset="0"/>
            </a:endParaRPr>
          </a:p>
        </p:txBody>
      </p:sp>
      <p:sp>
        <p:nvSpPr>
          <p:cNvPr id="6" name="TextBox 5"/>
          <p:cNvSpPr txBox="1"/>
          <p:nvPr/>
        </p:nvSpPr>
        <p:spPr>
          <a:xfrm>
            <a:off x="4427984" y="4808944"/>
            <a:ext cx="5231285" cy="1077218"/>
          </a:xfrm>
          <a:prstGeom prst="rect">
            <a:avLst/>
          </a:prstGeom>
          <a:noFill/>
        </p:spPr>
        <p:txBody>
          <a:bodyPr wrap="square" rtlCol="0">
            <a:spAutoFit/>
          </a:bodyPr>
          <a:lstStyle/>
          <a:p>
            <a:r>
              <a:rPr lang="en-GB" sz="3200" b="1" dirty="0" smtClean="0">
                <a:solidFill>
                  <a:srgbClr val="0070C0"/>
                </a:solidFill>
                <a:latin typeface="Segoe Print" pitchFamily="2" charset="0"/>
              </a:rPr>
              <a:t>Lo </a:t>
            </a:r>
            <a:r>
              <a:rPr lang="en-GB" sz="3200" b="1" dirty="0" err="1" smtClean="0">
                <a:solidFill>
                  <a:srgbClr val="0070C0"/>
                </a:solidFill>
                <a:latin typeface="Segoe Print" pitchFamily="2" charset="0"/>
              </a:rPr>
              <a:t>bueno</a:t>
            </a:r>
            <a:r>
              <a:rPr lang="en-GB" sz="3200" b="1" dirty="0" smtClean="0">
                <a:solidFill>
                  <a:srgbClr val="0070C0"/>
                </a:solidFill>
                <a:latin typeface="Segoe Print" pitchFamily="2" charset="0"/>
              </a:rPr>
              <a:t> </a:t>
            </a:r>
            <a:r>
              <a:rPr lang="en-GB" sz="3200" b="1" dirty="0" err="1" smtClean="0">
                <a:solidFill>
                  <a:srgbClr val="0070C0"/>
                </a:solidFill>
                <a:latin typeface="Segoe Print" pitchFamily="2" charset="0"/>
              </a:rPr>
              <a:t>es</a:t>
            </a:r>
            <a:r>
              <a:rPr lang="en-GB" sz="3200" b="1" dirty="0" smtClean="0">
                <a:solidFill>
                  <a:srgbClr val="0070C0"/>
                </a:solidFill>
                <a:latin typeface="Segoe Print" pitchFamily="2" charset="0"/>
              </a:rPr>
              <a:t> </a:t>
            </a:r>
            <a:r>
              <a:rPr lang="en-GB" sz="3200" b="1" dirty="0" err="1" smtClean="0">
                <a:solidFill>
                  <a:srgbClr val="0070C0"/>
                </a:solidFill>
                <a:latin typeface="Segoe Print" pitchFamily="2" charset="0"/>
              </a:rPr>
              <a:t>que</a:t>
            </a:r>
            <a:r>
              <a:rPr lang="en-GB" sz="3200" b="1" dirty="0" smtClean="0">
                <a:solidFill>
                  <a:srgbClr val="0070C0"/>
                </a:solidFill>
                <a:latin typeface="Segoe Print" pitchFamily="2" charset="0"/>
              </a:rPr>
              <a:t> </a:t>
            </a:r>
            <a:r>
              <a:rPr lang="en-GB" sz="3200" b="1" dirty="0" err="1" smtClean="0">
                <a:solidFill>
                  <a:srgbClr val="0070C0"/>
                </a:solidFill>
                <a:latin typeface="Segoe Print" pitchFamily="2" charset="0"/>
              </a:rPr>
              <a:t>tengo</a:t>
            </a:r>
            <a:r>
              <a:rPr lang="en-GB" sz="3200" b="1" dirty="0" smtClean="0">
                <a:solidFill>
                  <a:srgbClr val="0070C0"/>
                </a:solidFill>
                <a:latin typeface="Segoe Print" pitchFamily="2" charset="0"/>
              </a:rPr>
              <a:t> </a:t>
            </a:r>
            <a:r>
              <a:rPr lang="en-GB" sz="3200" b="1" dirty="0" err="1" smtClean="0">
                <a:solidFill>
                  <a:srgbClr val="0070C0"/>
                </a:solidFill>
                <a:latin typeface="Segoe Print" pitchFamily="2" charset="0"/>
              </a:rPr>
              <a:t>muchos</a:t>
            </a:r>
            <a:r>
              <a:rPr lang="en-GB" sz="3200" b="1" dirty="0" smtClean="0">
                <a:solidFill>
                  <a:srgbClr val="0070C0"/>
                </a:solidFill>
                <a:latin typeface="Segoe Print" pitchFamily="2" charset="0"/>
              </a:rPr>
              <a:t> amigos </a:t>
            </a:r>
            <a:r>
              <a:rPr lang="en-GB" sz="3200" b="1" dirty="0" err="1" smtClean="0">
                <a:solidFill>
                  <a:srgbClr val="0070C0"/>
                </a:solidFill>
                <a:latin typeface="Segoe Print" pitchFamily="2" charset="0"/>
              </a:rPr>
              <a:t>allí</a:t>
            </a:r>
            <a:r>
              <a:rPr lang="en-GB" sz="3200" b="1" dirty="0" smtClean="0">
                <a:solidFill>
                  <a:srgbClr val="0070C0"/>
                </a:solidFill>
                <a:latin typeface="Segoe Print" pitchFamily="2" charset="0"/>
              </a:rPr>
              <a:t>.</a:t>
            </a:r>
            <a:endParaRPr lang="fr-FR" sz="3200" b="1" dirty="0">
              <a:solidFill>
                <a:srgbClr val="0070C0"/>
              </a:solidFill>
              <a:latin typeface="Segoe Print" pitchFamily="2" charset="0"/>
            </a:endParaRPr>
          </a:p>
        </p:txBody>
      </p:sp>
    </p:spTree>
    <p:extLst>
      <p:ext uri="{BB962C8B-B14F-4D97-AF65-F5344CB8AC3E}">
        <p14:creationId xmlns:p14="http://schemas.microsoft.com/office/powerpoint/2010/main" val="310880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3968" y="175523"/>
            <a:ext cx="8641615" cy="6247864"/>
          </a:xfrm>
          <a:prstGeom prst="rect">
            <a:avLst/>
          </a:prstGeom>
        </p:spPr>
        <p:txBody>
          <a:bodyPr wrap="square">
            <a:spAutoFit/>
          </a:bodyPr>
          <a:lstStyle/>
          <a:p>
            <a:r>
              <a:rPr lang="en-US" sz="20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Me </a:t>
            </a:r>
            <a:r>
              <a:rPr lang="en-US" sz="2000" b="1"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presento</a:t>
            </a:r>
            <a:r>
              <a:rPr lang="en-US" sz="20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Completa</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las</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frases</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en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español</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con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las</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palabras</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apropiadas</a:t>
            </a:r>
            <a:r>
              <a:rPr lang="en-US" sz="2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a:t>
            </a:r>
            <a:br>
              <a:rPr lang="en-US" sz="2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1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Hola</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¿_____ _________? [How are you?]</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2 Me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llamo</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Cara </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y ________ en </a:t>
            </a:r>
            <a:r>
              <a:rPr lang="en-US" sz="2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Murcia. </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[I live]</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3  Soy ________ </a:t>
            </a:r>
            <a:r>
              <a:rPr lang="en-US" sz="20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seria</a:t>
            </a:r>
            <a:r>
              <a:rPr lang="en-US" sz="2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pero</a:t>
            </a:r>
            <a:r>
              <a:rPr lang="en-US" sz="2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muy</a:t>
            </a:r>
            <a:r>
              <a:rPr lang="en-US" sz="2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_____________. [quite, nice]</a:t>
            </a:r>
            <a:endParaRPr lang="en-GB" sz="20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endParaRPr lang="en-GB" sz="20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4  ______ </a:t>
            </a:r>
            <a:r>
              <a:rPr lang="en-US" sz="20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cuatro</a:t>
            </a:r>
            <a:r>
              <a:rPr lang="en-US" sz="2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personas </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____ mi </a:t>
            </a:r>
            <a:r>
              <a:rPr lang="en-US" sz="20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familia</a:t>
            </a:r>
            <a:r>
              <a:rPr lang="en-US" sz="2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mis</a:t>
            </a:r>
            <a:r>
              <a:rPr lang="en-US" sz="2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padres, mi </a:t>
            </a:r>
            <a:r>
              <a:rPr lang="en-US" sz="20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abuela</a:t>
            </a:r>
            <a:r>
              <a:rPr lang="en-US" sz="2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y </a:t>
            </a:r>
            <a:r>
              <a:rPr lang="en-US" sz="20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yo</a:t>
            </a:r>
            <a:r>
              <a:rPr lang="en-US" sz="2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[there are, in]</a:t>
            </a:r>
            <a:endParaRPr lang="en-GB" sz="20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endParaRPr lang="en-GB" sz="20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5  ___ _________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hermanos</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_____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tengo</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tres</a:t>
            </a:r>
            <a:r>
              <a:rPr lang="en-US" sz="2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___________; [I don’t have, but, pets]</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6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tengo</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dos </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_______ y </a:t>
            </a:r>
            <a:r>
              <a:rPr lang="en-US" sz="2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___ </a:t>
            </a:r>
            <a:r>
              <a:rPr lang="en-US" sz="20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tortuga</a:t>
            </a:r>
            <a:r>
              <a:rPr lang="en-US" sz="2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[dogs, a]</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7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Mi</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pasión</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_______ el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fútbol</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[is]</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8  __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héroe</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es</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Cristiano Ronaldo.  </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Es</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genial! </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[my]</a:t>
            </a:r>
            <a:endParaRPr lang="en-GB" sz="20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113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00729" y="784854"/>
          <a:ext cx="8584854" cy="5573359"/>
        </p:xfrm>
        <a:graphic>
          <a:graphicData uri="http://schemas.openxmlformats.org/drawingml/2006/table">
            <a:tbl>
              <a:tblPr firstRow="1" firstCol="1" bandRow="1">
                <a:tableStyleId>{5940675A-B579-460E-94D1-54222C63F5DA}</a:tableStyleId>
              </a:tblPr>
              <a:tblGrid>
                <a:gridCol w="4292427"/>
                <a:gridCol w="4292427"/>
              </a:tblGrid>
              <a:tr h="413647">
                <a:tc>
                  <a:txBody>
                    <a:bodyPr/>
                    <a:lstStyle/>
                    <a:p>
                      <a:pPr>
                        <a:spcAft>
                          <a:spcPts val="0"/>
                        </a:spcAft>
                      </a:pPr>
                      <a:r>
                        <a:rPr lang="en-US" sz="2000" dirty="0">
                          <a:effectLst/>
                          <a:latin typeface="Arial" panose="020B0604020202020204" pitchFamily="34" charset="0"/>
                          <a:cs typeface="Arial" panose="020B0604020202020204" pitchFamily="34" charset="0"/>
                        </a:rPr>
                        <a:t>1 ¡</a:t>
                      </a:r>
                      <a:r>
                        <a:rPr lang="en-US" sz="2000" dirty="0" err="1">
                          <a:effectLst/>
                          <a:latin typeface="Arial" panose="020B0604020202020204" pitchFamily="34" charset="0"/>
                          <a:cs typeface="Arial" panose="020B0604020202020204" pitchFamily="34" charset="0"/>
                        </a:rPr>
                        <a:t>Hola</a:t>
                      </a:r>
                      <a:r>
                        <a:rPr lang="en-US" sz="2000" dirty="0">
                          <a:effectLst/>
                          <a:latin typeface="Arial" panose="020B0604020202020204" pitchFamily="34" charset="0"/>
                          <a:cs typeface="Arial" panose="020B0604020202020204" pitchFamily="34" charset="0"/>
                        </a:rPr>
                        <a:t>!  ¿_____ _________?</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en-US" sz="2000">
                          <a:effectLst/>
                          <a:latin typeface="Arial" panose="020B0604020202020204" pitchFamily="34" charset="0"/>
                          <a:cs typeface="Arial" panose="020B0604020202020204" pitchFamily="34" charset="0"/>
                        </a:rPr>
                        <a:t>1 _________ ! How are you?</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827293">
                <a:tc>
                  <a:txBody>
                    <a:bodyPr/>
                    <a:lstStyle/>
                    <a:p>
                      <a:pPr>
                        <a:spcAft>
                          <a:spcPts val="0"/>
                        </a:spcAft>
                      </a:pPr>
                      <a:r>
                        <a:rPr lang="en-US" sz="2000" dirty="0">
                          <a:effectLst/>
                          <a:latin typeface="Arial" panose="020B0604020202020204" pitchFamily="34" charset="0"/>
                          <a:cs typeface="Arial" panose="020B0604020202020204" pitchFamily="34" charset="0"/>
                        </a:rPr>
                        <a:t>2 Me </a:t>
                      </a:r>
                      <a:r>
                        <a:rPr lang="en-US" sz="2000" dirty="0" err="1">
                          <a:effectLst/>
                          <a:latin typeface="Arial" panose="020B0604020202020204" pitchFamily="34" charset="0"/>
                          <a:cs typeface="Arial" panose="020B0604020202020204" pitchFamily="34" charset="0"/>
                        </a:rPr>
                        <a:t>llamo</a:t>
                      </a:r>
                      <a:r>
                        <a:rPr lang="en-US" sz="2000" dirty="0">
                          <a:effectLst/>
                          <a:latin typeface="Arial" panose="020B0604020202020204" pitchFamily="34" charset="0"/>
                          <a:cs typeface="Arial" panose="020B0604020202020204" pitchFamily="34" charset="0"/>
                        </a:rPr>
                        <a:t> </a:t>
                      </a:r>
                      <a:r>
                        <a:rPr lang="en-US" sz="2000" dirty="0" smtClean="0">
                          <a:effectLst/>
                          <a:latin typeface="Arial" panose="020B0604020202020204" pitchFamily="34" charset="0"/>
                          <a:cs typeface="Arial" panose="020B0604020202020204" pitchFamily="34" charset="0"/>
                        </a:rPr>
                        <a:t>Cara </a:t>
                      </a:r>
                      <a:r>
                        <a:rPr lang="en-US" sz="2000" dirty="0">
                          <a:effectLst/>
                          <a:latin typeface="Arial" panose="020B0604020202020204" pitchFamily="34" charset="0"/>
                          <a:cs typeface="Arial" panose="020B0604020202020204" pitchFamily="34" charset="0"/>
                        </a:rPr>
                        <a:t>y ________ en </a:t>
                      </a:r>
                      <a:r>
                        <a:rPr lang="en-US" sz="2000" dirty="0" smtClean="0">
                          <a:effectLst/>
                          <a:latin typeface="Arial" panose="020B0604020202020204" pitchFamily="34" charset="0"/>
                          <a:cs typeface="Arial" panose="020B0604020202020204" pitchFamily="34" charset="0"/>
                        </a:rPr>
                        <a:t>Murcia.</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en-US" sz="2000">
                          <a:effectLst/>
                          <a:latin typeface="Arial" panose="020B0604020202020204" pitchFamily="34" charset="0"/>
                          <a:cs typeface="Arial" panose="020B0604020202020204" pitchFamily="34" charset="0"/>
                        </a:rPr>
                        <a:t>2 ________________________ I live ________________.</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827293">
                <a:tc>
                  <a:txBody>
                    <a:bodyPr/>
                    <a:lstStyle/>
                    <a:p>
                      <a:pPr>
                        <a:spcAft>
                          <a:spcPts val="0"/>
                        </a:spcAft>
                      </a:pPr>
                      <a:r>
                        <a:rPr lang="en-US" sz="2000" dirty="0">
                          <a:effectLst/>
                          <a:latin typeface="Arial" panose="020B0604020202020204" pitchFamily="34" charset="0"/>
                          <a:cs typeface="Arial" panose="020B0604020202020204" pitchFamily="34" charset="0"/>
                        </a:rPr>
                        <a:t>3 </a:t>
                      </a:r>
                      <a:r>
                        <a:rPr lang="en-US" sz="2000" dirty="0" smtClean="0">
                          <a:latin typeface="Arial" panose="020B0604020202020204" pitchFamily="34" charset="0"/>
                          <a:ea typeface="Times New Roman" panose="02020603050405020304" pitchFamily="18" charset="0"/>
                          <a:cs typeface="Arial" panose="020B0604020202020204" pitchFamily="34" charset="0"/>
                        </a:rPr>
                        <a:t>Soy ________ </a:t>
                      </a:r>
                      <a:r>
                        <a:rPr lang="en-US" sz="2000" dirty="0" err="1" smtClean="0">
                          <a:latin typeface="Arial" panose="020B0604020202020204" pitchFamily="34" charset="0"/>
                          <a:ea typeface="Times New Roman" panose="02020603050405020304" pitchFamily="18" charset="0"/>
                          <a:cs typeface="Arial" panose="020B0604020202020204" pitchFamily="34" charset="0"/>
                        </a:rPr>
                        <a:t>seria</a:t>
                      </a:r>
                      <a:r>
                        <a:rPr lang="en-US" sz="2000" dirty="0" smtClean="0">
                          <a:latin typeface="Arial" panose="020B0604020202020204" pitchFamily="34" charset="0"/>
                          <a:ea typeface="Times New Roman" panose="02020603050405020304" pitchFamily="18" charset="0"/>
                          <a:cs typeface="Arial" panose="020B0604020202020204" pitchFamily="34" charset="0"/>
                        </a:rPr>
                        <a:t> </a:t>
                      </a:r>
                      <a:r>
                        <a:rPr lang="en-US" sz="2000" dirty="0" err="1" smtClean="0">
                          <a:latin typeface="Arial" panose="020B0604020202020204" pitchFamily="34" charset="0"/>
                          <a:ea typeface="Times New Roman" panose="02020603050405020304" pitchFamily="18" charset="0"/>
                          <a:cs typeface="Arial" panose="020B0604020202020204" pitchFamily="34" charset="0"/>
                        </a:rPr>
                        <a:t>pero</a:t>
                      </a:r>
                      <a:r>
                        <a:rPr lang="en-US" sz="2000" dirty="0" smtClean="0">
                          <a:latin typeface="Arial" panose="020B0604020202020204" pitchFamily="34" charset="0"/>
                          <a:ea typeface="Times New Roman" panose="02020603050405020304" pitchFamily="18" charset="0"/>
                          <a:cs typeface="Arial" panose="020B0604020202020204" pitchFamily="34" charset="0"/>
                        </a:rPr>
                        <a:t> </a:t>
                      </a:r>
                      <a:r>
                        <a:rPr lang="en-US" sz="2000" dirty="0" err="1" smtClean="0">
                          <a:latin typeface="Arial" panose="020B0604020202020204" pitchFamily="34" charset="0"/>
                          <a:ea typeface="Times New Roman" panose="02020603050405020304" pitchFamily="18" charset="0"/>
                          <a:cs typeface="Arial" panose="020B0604020202020204" pitchFamily="34" charset="0"/>
                        </a:rPr>
                        <a:t>muy</a:t>
                      </a:r>
                      <a:r>
                        <a:rPr lang="en-US" sz="2000" dirty="0" smtClean="0">
                          <a:latin typeface="Arial" panose="020B0604020202020204" pitchFamily="34" charset="0"/>
                          <a:ea typeface="Times New Roman" panose="02020603050405020304" pitchFamily="18" charset="0"/>
                          <a:cs typeface="Arial" panose="020B0604020202020204" pitchFamily="34" charset="0"/>
                        </a:rPr>
                        <a:t> _____________. </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en-US" sz="2000" dirty="0">
                          <a:effectLst/>
                          <a:latin typeface="Arial" panose="020B0604020202020204" pitchFamily="34" charset="0"/>
                          <a:cs typeface="Arial" panose="020B0604020202020204" pitchFamily="34" charset="0"/>
                        </a:rPr>
                        <a:t>3 </a:t>
                      </a:r>
                      <a:r>
                        <a:rPr lang="en-US" sz="2000" dirty="0" smtClean="0">
                          <a:effectLst/>
                          <a:latin typeface="Arial" panose="020B0604020202020204" pitchFamily="34" charset="0"/>
                          <a:cs typeface="Arial" panose="020B0604020202020204" pitchFamily="34" charset="0"/>
                        </a:rPr>
                        <a:t>_____</a:t>
                      </a:r>
                      <a:r>
                        <a:rPr lang="en-US" sz="2000" baseline="0" dirty="0" smtClean="0">
                          <a:effectLst/>
                          <a:latin typeface="Arial" panose="020B0604020202020204" pitchFamily="34" charset="0"/>
                          <a:cs typeface="Arial" panose="020B0604020202020204" pitchFamily="34" charset="0"/>
                        </a:rPr>
                        <a:t> quite </a:t>
                      </a:r>
                      <a:r>
                        <a:rPr lang="en-US" sz="2000" dirty="0" smtClean="0">
                          <a:effectLst/>
                          <a:latin typeface="Arial" panose="020B0604020202020204" pitchFamily="34" charset="0"/>
                          <a:cs typeface="Arial" panose="020B0604020202020204" pitchFamily="34" charset="0"/>
                        </a:rPr>
                        <a:t>______________ nice.</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827293">
                <a:tc>
                  <a:txBody>
                    <a:bodyPr/>
                    <a:lstStyle/>
                    <a:p>
                      <a:pPr>
                        <a:spcAft>
                          <a:spcPts val="0"/>
                        </a:spcAft>
                      </a:pPr>
                      <a:r>
                        <a:rPr lang="en-US" sz="2000" dirty="0">
                          <a:effectLst/>
                          <a:latin typeface="Arial" panose="020B0604020202020204" pitchFamily="34" charset="0"/>
                          <a:cs typeface="Arial" panose="020B0604020202020204" pitchFamily="34" charset="0"/>
                        </a:rPr>
                        <a:t>4 ______ </a:t>
                      </a:r>
                      <a:r>
                        <a:rPr lang="en-US" sz="2000" dirty="0" err="1" smtClean="0">
                          <a:effectLst/>
                          <a:latin typeface="Arial" panose="020B0604020202020204" pitchFamily="34" charset="0"/>
                          <a:cs typeface="Arial" panose="020B0604020202020204" pitchFamily="34" charset="0"/>
                        </a:rPr>
                        <a:t>cuatro</a:t>
                      </a:r>
                      <a:r>
                        <a:rPr lang="en-US" sz="2000" dirty="0" smtClean="0">
                          <a:effectLst/>
                          <a:latin typeface="Arial" panose="020B0604020202020204" pitchFamily="34" charset="0"/>
                          <a:cs typeface="Arial" panose="020B0604020202020204" pitchFamily="34" charset="0"/>
                        </a:rPr>
                        <a:t> </a:t>
                      </a:r>
                      <a:r>
                        <a:rPr lang="en-US" sz="2000" dirty="0">
                          <a:effectLst/>
                          <a:latin typeface="Arial" panose="020B0604020202020204" pitchFamily="34" charset="0"/>
                          <a:cs typeface="Arial" panose="020B0604020202020204" pitchFamily="34" charset="0"/>
                        </a:rPr>
                        <a:t>personas ____ mi </a:t>
                      </a:r>
                      <a:r>
                        <a:rPr lang="en-US" sz="2000" dirty="0" err="1" smtClean="0">
                          <a:effectLst/>
                          <a:latin typeface="Arial" panose="020B0604020202020204" pitchFamily="34" charset="0"/>
                          <a:cs typeface="Arial" panose="020B0604020202020204" pitchFamily="34" charset="0"/>
                        </a:rPr>
                        <a:t>familia</a:t>
                      </a:r>
                      <a:r>
                        <a:rPr lang="en-US" sz="2000" dirty="0" smtClean="0">
                          <a:effectLst/>
                          <a:latin typeface="Arial" panose="020B0604020202020204" pitchFamily="34" charset="0"/>
                          <a:cs typeface="Arial" panose="020B0604020202020204" pitchFamily="34" charset="0"/>
                        </a:rPr>
                        <a:t>;</a:t>
                      </a:r>
                      <a:r>
                        <a:rPr lang="en-US" sz="2000" dirty="0" smtClean="0">
                          <a:latin typeface="Arial" panose="020B0604020202020204" pitchFamily="34" charset="0"/>
                          <a:ea typeface="Times New Roman" panose="02020603050405020304" pitchFamily="18" charset="0"/>
                          <a:cs typeface="Arial" panose="020B0604020202020204" pitchFamily="34" charset="0"/>
                        </a:rPr>
                        <a:t> </a:t>
                      </a:r>
                      <a:r>
                        <a:rPr lang="en-US" sz="2000" dirty="0" err="1" smtClean="0">
                          <a:latin typeface="Arial" panose="020B0604020202020204" pitchFamily="34" charset="0"/>
                          <a:ea typeface="Times New Roman" panose="02020603050405020304" pitchFamily="18" charset="0"/>
                          <a:cs typeface="Arial" panose="020B0604020202020204" pitchFamily="34" charset="0"/>
                        </a:rPr>
                        <a:t>mis</a:t>
                      </a:r>
                      <a:r>
                        <a:rPr lang="en-US" sz="2000" dirty="0" smtClean="0">
                          <a:latin typeface="Arial" panose="020B0604020202020204" pitchFamily="34" charset="0"/>
                          <a:ea typeface="Times New Roman" panose="02020603050405020304" pitchFamily="18" charset="0"/>
                          <a:cs typeface="Arial" panose="020B0604020202020204" pitchFamily="34" charset="0"/>
                        </a:rPr>
                        <a:t> padres, mi </a:t>
                      </a:r>
                      <a:r>
                        <a:rPr lang="en-US" sz="2000" dirty="0" err="1" smtClean="0">
                          <a:latin typeface="Arial" panose="020B0604020202020204" pitchFamily="34" charset="0"/>
                          <a:ea typeface="Times New Roman" panose="02020603050405020304" pitchFamily="18" charset="0"/>
                          <a:cs typeface="Arial" panose="020B0604020202020204" pitchFamily="34" charset="0"/>
                        </a:rPr>
                        <a:t>abuela</a:t>
                      </a:r>
                      <a:r>
                        <a:rPr lang="en-US" sz="2000" dirty="0" smtClean="0">
                          <a:latin typeface="Arial" panose="020B0604020202020204" pitchFamily="34" charset="0"/>
                          <a:ea typeface="Times New Roman" panose="02020603050405020304" pitchFamily="18" charset="0"/>
                          <a:cs typeface="Arial" panose="020B0604020202020204" pitchFamily="34" charset="0"/>
                        </a:rPr>
                        <a:t> y </a:t>
                      </a:r>
                      <a:r>
                        <a:rPr lang="en-US" sz="2000" dirty="0" err="1" smtClean="0">
                          <a:latin typeface="Arial" panose="020B0604020202020204" pitchFamily="34" charset="0"/>
                          <a:ea typeface="Times New Roman" panose="02020603050405020304" pitchFamily="18" charset="0"/>
                          <a:cs typeface="Arial" panose="020B0604020202020204" pitchFamily="34" charset="0"/>
                        </a:rPr>
                        <a:t>yo</a:t>
                      </a:r>
                      <a:r>
                        <a:rPr lang="en-US" sz="2000" dirty="0" smtClean="0">
                          <a:latin typeface="Arial" panose="020B0604020202020204" pitchFamily="34" charset="0"/>
                          <a:ea typeface="Times New Roman" panose="02020603050405020304" pitchFamily="18" charset="0"/>
                          <a:cs typeface="Arial" panose="020B0604020202020204" pitchFamily="34" charset="0"/>
                        </a:rPr>
                        <a:t>.</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en-US" sz="2000" dirty="0">
                          <a:effectLst/>
                          <a:latin typeface="Arial" panose="020B0604020202020204" pitchFamily="34" charset="0"/>
                          <a:cs typeface="Arial" panose="020B0604020202020204" pitchFamily="34" charset="0"/>
                        </a:rPr>
                        <a:t>4 There are ____________ in </a:t>
                      </a:r>
                      <a:r>
                        <a:rPr lang="en-US" sz="2000" dirty="0" smtClean="0">
                          <a:effectLst/>
                          <a:latin typeface="Arial" panose="020B0604020202020204" pitchFamily="34" charset="0"/>
                          <a:cs typeface="Arial" panose="020B0604020202020204" pitchFamily="34" charset="0"/>
                        </a:rPr>
                        <a:t>_______________;__________.</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827293">
                <a:tc>
                  <a:txBody>
                    <a:bodyPr/>
                    <a:lstStyle/>
                    <a:p>
                      <a:pPr>
                        <a:spcAft>
                          <a:spcPts val="0"/>
                        </a:spcAft>
                      </a:pPr>
                      <a:r>
                        <a:rPr lang="en-US" sz="2000">
                          <a:effectLst/>
                          <a:latin typeface="Arial" panose="020B0604020202020204" pitchFamily="34" charset="0"/>
                          <a:cs typeface="Arial" panose="020B0604020202020204" pitchFamily="34" charset="0"/>
                        </a:rPr>
                        <a:t>5 ___ _________ hermanos _____ tengo tres ___________;</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en-US" sz="2000">
                          <a:effectLst/>
                          <a:latin typeface="Arial" panose="020B0604020202020204" pitchFamily="34" charset="0"/>
                          <a:cs typeface="Arial" panose="020B0604020202020204" pitchFamily="34" charset="0"/>
                        </a:rPr>
                        <a:t>5 I don’t have _____________ but _____________ pets.</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413647">
                <a:tc>
                  <a:txBody>
                    <a:bodyPr/>
                    <a:lstStyle/>
                    <a:p>
                      <a:pPr>
                        <a:spcAft>
                          <a:spcPts val="0"/>
                        </a:spcAft>
                      </a:pPr>
                      <a:r>
                        <a:rPr lang="en-US" sz="2000" dirty="0">
                          <a:effectLst/>
                          <a:latin typeface="Arial" panose="020B0604020202020204" pitchFamily="34" charset="0"/>
                          <a:cs typeface="Arial" panose="020B0604020202020204" pitchFamily="34" charset="0"/>
                        </a:rPr>
                        <a:t>6 </a:t>
                      </a:r>
                      <a:r>
                        <a:rPr lang="en-US" sz="2000" dirty="0" err="1">
                          <a:effectLst/>
                          <a:latin typeface="Arial" panose="020B0604020202020204" pitchFamily="34" charset="0"/>
                          <a:cs typeface="Arial" panose="020B0604020202020204" pitchFamily="34" charset="0"/>
                        </a:rPr>
                        <a:t>tengo</a:t>
                      </a:r>
                      <a:r>
                        <a:rPr lang="en-US" sz="2000" dirty="0">
                          <a:effectLst/>
                          <a:latin typeface="Arial" panose="020B0604020202020204" pitchFamily="34" charset="0"/>
                          <a:cs typeface="Arial" panose="020B0604020202020204" pitchFamily="34" charset="0"/>
                        </a:rPr>
                        <a:t> dos _______ y __ </a:t>
                      </a:r>
                      <a:r>
                        <a:rPr lang="en-US" sz="2000" dirty="0" err="1" smtClean="0">
                          <a:effectLst/>
                          <a:latin typeface="Arial" panose="020B0604020202020204" pitchFamily="34" charset="0"/>
                          <a:cs typeface="Arial" panose="020B0604020202020204" pitchFamily="34" charset="0"/>
                        </a:rPr>
                        <a:t>tortuga</a:t>
                      </a:r>
                      <a:r>
                        <a:rPr lang="en-US" sz="2000" dirty="0" smtClean="0">
                          <a:effectLst/>
                          <a:latin typeface="Arial" panose="020B0604020202020204" pitchFamily="34" charset="0"/>
                          <a:cs typeface="Arial" panose="020B0604020202020204" pitchFamily="34" charset="0"/>
                        </a:rPr>
                        <a:t>.</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en-US" sz="2000" dirty="0">
                          <a:effectLst/>
                          <a:latin typeface="Arial" panose="020B0604020202020204" pitchFamily="34" charset="0"/>
                          <a:cs typeface="Arial" panose="020B0604020202020204" pitchFamily="34" charset="0"/>
                        </a:rPr>
                        <a:t>6 ____________ dogs </a:t>
                      </a:r>
                      <a:r>
                        <a:rPr lang="en-US" sz="2000" dirty="0" smtClean="0">
                          <a:effectLst/>
                          <a:latin typeface="Arial" panose="020B0604020202020204" pitchFamily="34" charset="0"/>
                          <a:cs typeface="Arial" panose="020B0604020202020204" pitchFamily="34" charset="0"/>
                        </a:rPr>
                        <a:t>____ </a:t>
                      </a:r>
                      <a:r>
                        <a:rPr lang="en-US" sz="2000" dirty="0">
                          <a:effectLst/>
                          <a:latin typeface="Arial" panose="020B0604020202020204" pitchFamily="34" charset="0"/>
                          <a:cs typeface="Arial" panose="020B0604020202020204" pitchFamily="34" charset="0"/>
                        </a:rPr>
                        <a:t>a ________.</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413647">
                <a:tc>
                  <a:txBody>
                    <a:bodyPr/>
                    <a:lstStyle/>
                    <a:p>
                      <a:pPr>
                        <a:spcAft>
                          <a:spcPts val="0"/>
                        </a:spcAft>
                      </a:pPr>
                      <a:r>
                        <a:rPr lang="en-US" sz="2000">
                          <a:effectLst/>
                          <a:latin typeface="Arial" panose="020B0604020202020204" pitchFamily="34" charset="0"/>
                          <a:cs typeface="Arial" panose="020B0604020202020204" pitchFamily="34" charset="0"/>
                        </a:rPr>
                        <a:t>7 Mi pasión _______ el fútbol.</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en-US" sz="2000">
                          <a:effectLst/>
                          <a:latin typeface="Arial" panose="020B0604020202020204" pitchFamily="34" charset="0"/>
                          <a:cs typeface="Arial" panose="020B0604020202020204" pitchFamily="34" charset="0"/>
                        </a:rPr>
                        <a:t>7 __________ is ____________.</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827293">
                <a:tc>
                  <a:txBody>
                    <a:bodyPr/>
                    <a:lstStyle/>
                    <a:p>
                      <a:pPr>
                        <a:spcAft>
                          <a:spcPts val="0"/>
                        </a:spcAft>
                      </a:pPr>
                      <a:r>
                        <a:rPr lang="en-US" sz="2000" dirty="0">
                          <a:effectLst/>
                          <a:latin typeface="Arial" panose="020B0604020202020204" pitchFamily="34" charset="0"/>
                          <a:cs typeface="Arial" panose="020B0604020202020204" pitchFamily="34" charset="0"/>
                        </a:rPr>
                        <a:t>8 __ </a:t>
                      </a:r>
                      <a:r>
                        <a:rPr lang="en-US" sz="2000" dirty="0" err="1">
                          <a:effectLst/>
                          <a:latin typeface="Arial" panose="020B0604020202020204" pitchFamily="34" charset="0"/>
                          <a:cs typeface="Arial" panose="020B0604020202020204" pitchFamily="34" charset="0"/>
                        </a:rPr>
                        <a:t>héroe</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es</a:t>
                      </a:r>
                      <a:r>
                        <a:rPr lang="en-US" sz="2000" dirty="0">
                          <a:effectLst/>
                          <a:latin typeface="Arial" panose="020B0604020202020204" pitchFamily="34" charset="0"/>
                          <a:cs typeface="Arial" panose="020B0604020202020204" pitchFamily="34" charset="0"/>
                        </a:rPr>
                        <a:t> </a:t>
                      </a:r>
                      <a:r>
                        <a:rPr lang="en-US" sz="2000" dirty="0" smtClean="0">
                          <a:effectLst/>
                          <a:latin typeface="Arial" panose="020B0604020202020204" pitchFamily="34" charset="0"/>
                          <a:cs typeface="Arial" panose="020B0604020202020204" pitchFamily="34" charset="0"/>
                        </a:rPr>
                        <a:t>Cristiano Ronaldo.  </a:t>
                      </a:r>
                      <a:r>
                        <a:rPr lang="en-US" sz="2000" dirty="0">
                          <a:effectLst/>
                          <a:latin typeface="Arial" panose="020B0604020202020204" pitchFamily="34" charset="0"/>
                          <a:cs typeface="Arial" panose="020B0604020202020204" pitchFamily="34" charset="0"/>
                        </a:rPr>
                        <a:t>¡</a:t>
                      </a:r>
                      <a:r>
                        <a:rPr lang="en-US" sz="2000" dirty="0" err="1">
                          <a:effectLst/>
                          <a:latin typeface="Arial" panose="020B0604020202020204" pitchFamily="34" charset="0"/>
                          <a:cs typeface="Arial" panose="020B0604020202020204" pitchFamily="34" charset="0"/>
                        </a:rPr>
                        <a:t>Es</a:t>
                      </a:r>
                      <a:r>
                        <a:rPr lang="en-US" sz="2000" dirty="0">
                          <a:effectLst/>
                          <a:latin typeface="Arial" panose="020B0604020202020204" pitchFamily="34" charset="0"/>
                          <a:cs typeface="Arial" panose="020B0604020202020204" pitchFamily="34" charset="0"/>
                        </a:rPr>
                        <a:t> </a:t>
                      </a:r>
                      <a:r>
                        <a:rPr lang="en-US" sz="2000" dirty="0" smtClean="0">
                          <a:effectLst/>
                          <a:latin typeface="Arial" panose="020B0604020202020204" pitchFamily="34" charset="0"/>
                          <a:cs typeface="Arial" panose="020B0604020202020204" pitchFamily="34" charset="0"/>
                        </a:rPr>
                        <a:t>genial!</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en-US" sz="2000" dirty="0">
                          <a:effectLst/>
                          <a:latin typeface="Arial" panose="020B0604020202020204" pitchFamily="34" charset="0"/>
                          <a:cs typeface="Arial" panose="020B0604020202020204" pitchFamily="34" charset="0"/>
                        </a:rPr>
                        <a:t>8 My ___________________. _______________!</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bl>
          </a:graphicData>
        </a:graphic>
      </p:graphicFrame>
      <p:sp>
        <p:nvSpPr>
          <p:cNvPr id="3" name="Rectangle 1"/>
          <p:cNvSpPr>
            <a:spLocks noChangeArrowheads="1"/>
          </p:cNvSpPr>
          <p:nvPr/>
        </p:nvSpPr>
        <p:spPr bwMode="auto">
          <a:xfrm>
            <a:off x="300729" y="138523"/>
            <a:ext cx="494237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Me </a:t>
            </a:r>
            <a:r>
              <a:rPr lang="en-US" b="1"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presento</a:t>
            </a:r>
            <a:r>
              <a:rPr lang="en-US"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[B]</a:t>
            </a:r>
            <a:endParaRPr lang="en-GB" sz="900" dirty="0" smtClean="0">
              <a:solidFill>
                <a:prstClr val="black"/>
              </a:solidFill>
            </a:endParaRPr>
          </a:p>
          <a:p>
            <a:pPr eaLnBrk="0" fontAlgn="base" hangingPunct="0">
              <a:spcBef>
                <a:spcPct val="0"/>
              </a:spcBef>
              <a:spcAft>
                <a:spcPct val="0"/>
              </a:spcAft>
            </a:pPr>
            <a:r>
              <a:rPr lang="en-US"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Completa</a:t>
            </a:r>
            <a:r>
              <a:rPr lang="en-US"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la </a:t>
            </a:r>
            <a:r>
              <a:rPr lang="en-US"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traducci</a:t>
            </a:r>
            <a:r>
              <a:rPr lang="en-US" dirty="0" err="1" smtClean="0">
                <a:solidFill>
                  <a:prstClr val="black"/>
                </a:solidFill>
                <a:latin typeface="Calibri" panose="020F0502020204030204" pitchFamily="34" charset="0"/>
                <a:ea typeface="Times New Roman" panose="02020603050405020304" pitchFamily="18" charset="0"/>
                <a:cs typeface="Arial" panose="020B0604020202020204" pitchFamily="34" charset="0"/>
              </a:rPr>
              <a:t>ó</a:t>
            </a:r>
            <a:r>
              <a:rPr lang="en-US"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en-US"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en </a:t>
            </a:r>
            <a:r>
              <a:rPr lang="en-US"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espa</a:t>
            </a:r>
            <a:r>
              <a:rPr lang="en-US" dirty="0" err="1" smtClean="0">
                <a:solidFill>
                  <a:prstClr val="black"/>
                </a:solidFill>
                <a:latin typeface="Calibri" panose="020F0502020204030204" pitchFamily="34" charset="0"/>
                <a:ea typeface="Times New Roman" panose="02020603050405020304" pitchFamily="18" charset="0"/>
                <a:cs typeface="Arial" panose="020B0604020202020204" pitchFamily="34" charset="0"/>
              </a:rPr>
              <a:t>ñ</a:t>
            </a:r>
            <a:r>
              <a:rPr lang="en-US"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ol</a:t>
            </a:r>
            <a:r>
              <a:rPr lang="en-US"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y en </a:t>
            </a:r>
            <a:r>
              <a:rPr lang="en-US"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ingl</a:t>
            </a:r>
            <a:r>
              <a:rPr lang="en-US" dirty="0" err="1" smtClean="0">
                <a:solidFill>
                  <a:prstClr val="black"/>
                </a:solidFill>
                <a:latin typeface="Calibri" panose="020F0502020204030204" pitchFamily="34" charset="0"/>
                <a:ea typeface="Times New Roman" panose="02020603050405020304" pitchFamily="18" charset="0"/>
                <a:cs typeface="Arial" panose="020B0604020202020204" pitchFamily="34" charset="0"/>
              </a:rPr>
              <a:t>é</a:t>
            </a:r>
            <a:r>
              <a:rPr lang="en-US"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s</a:t>
            </a:r>
            <a:r>
              <a:rPr lang="en-US"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800" dirty="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207974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199" y="536573"/>
            <a:ext cx="8328991" cy="5170646"/>
          </a:xfrm>
          <a:prstGeom prst="rect">
            <a:avLst/>
          </a:prstGeom>
        </p:spPr>
        <p:txBody>
          <a:bodyPr wrap="square">
            <a:spAutoFit/>
          </a:bodyPr>
          <a:lstStyle/>
          <a:p>
            <a:r>
              <a:rPr lang="en-US" sz="20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Me </a:t>
            </a:r>
            <a:r>
              <a:rPr lang="en-US" sz="2000" b="1"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presento</a:t>
            </a:r>
            <a:r>
              <a:rPr lang="en-US" sz="20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[C]</a:t>
            </a:r>
            <a:endParaRPr lang="en-GB" sz="20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Completa</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el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texto</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en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español</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con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las</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palabras</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apropiadas</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endParaRPr lang="en-GB" sz="20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pP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Hola</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¿_____ _________? Me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llamo</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Maya y ________ en Mallorca. Soy ________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pero</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_____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simpática</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______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tres</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personas ____ mi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familia</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___ _________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hermanos</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_____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tengo</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tres</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___________;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tengo</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dos _______ y __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gato</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Mi</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pasión</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_______ el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fútbol</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__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héroe</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es</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Lionel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Messi</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Es</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fenomenal</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endParaRPr lang="en-GB" sz="20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r>
              <a:rPr lang="en-US" sz="20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endParaRPr lang="en-GB" sz="20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r>
              <a:rPr lang="en-US" sz="20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endParaRPr lang="en-GB" sz="20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Hello! How are you? I am called Maya and I live in Mallorca. I am serious but very nice. There are three people in my family.  I don’t have brothers and sisters but I have three pets; I have two dogs and a cat.  My passion is football.  My hero is Lionel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Messi</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He’s amazing!</a:t>
            </a:r>
            <a:endParaRPr lang="en-GB" sz="20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761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269506" y="211455"/>
            <a:ext cx="8786963" cy="1036411"/>
          </a:xfrm>
          <a:prstGeom prst="rect">
            <a:avLst/>
          </a:prstGeom>
        </p:spPr>
      </p:pic>
      <p:pic>
        <p:nvPicPr>
          <p:cNvPr id="3" name="Picture 2"/>
          <p:cNvPicPr>
            <a:picLocks noChangeAspect="1"/>
          </p:cNvPicPr>
          <p:nvPr/>
        </p:nvPicPr>
        <p:blipFill>
          <a:blip r:embed="rId6">
            <a:clrChange>
              <a:clrFrom>
                <a:srgbClr val="FFFFFF"/>
              </a:clrFrom>
              <a:clrTo>
                <a:srgbClr val="FFFFFF">
                  <a:alpha val="0"/>
                </a:srgbClr>
              </a:clrTo>
            </a:clrChange>
          </a:blip>
          <a:stretch>
            <a:fillRect/>
          </a:stretch>
        </p:blipFill>
        <p:spPr>
          <a:xfrm>
            <a:off x="370773" y="1421481"/>
            <a:ext cx="2781300" cy="3533775"/>
          </a:xfrm>
          <a:prstGeom prst="rect">
            <a:avLst/>
          </a:prstGeom>
        </p:spPr>
      </p:pic>
      <p:pic>
        <p:nvPicPr>
          <p:cNvPr id="4" name="Picture 3"/>
          <p:cNvPicPr>
            <a:picLocks noChangeAspect="1"/>
          </p:cNvPicPr>
          <p:nvPr/>
        </p:nvPicPr>
        <p:blipFill>
          <a:blip r:embed="rId7">
            <a:clrChange>
              <a:clrFrom>
                <a:srgbClr val="FFFFFF"/>
              </a:clrFrom>
              <a:clrTo>
                <a:srgbClr val="FFFFFF">
                  <a:alpha val="0"/>
                </a:srgbClr>
              </a:clrTo>
            </a:clrChange>
          </a:blip>
          <a:stretch>
            <a:fillRect/>
          </a:stretch>
        </p:blipFill>
        <p:spPr>
          <a:xfrm>
            <a:off x="3152073" y="1298103"/>
            <a:ext cx="3895725" cy="2552700"/>
          </a:xfrm>
          <a:prstGeom prst="rect">
            <a:avLst/>
          </a:prstGeom>
        </p:spPr>
      </p:pic>
      <p:pic>
        <p:nvPicPr>
          <p:cNvPr id="5" name="Picture 4"/>
          <p:cNvPicPr>
            <a:picLocks noChangeAspect="1"/>
          </p:cNvPicPr>
          <p:nvPr/>
        </p:nvPicPr>
        <p:blipFill>
          <a:blip r:embed="rId8">
            <a:clrChange>
              <a:clrFrom>
                <a:srgbClr val="FFFFFF"/>
              </a:clrFrom>
              <a:clrTo>
                <a:srgbClr val="FFFFFF">
                  <a:alpha val="0"/>
                </a:srgbClr>
              </a:clrTo>
            </a:clrChange>
          </a:blip>
          <a:stretch>
            <a:fillRect/>
          </a:stretch>
        </p:blipFill>
        <p:spPr>
          <a:xfrm>
            <a:off x="5630778" y="3954590"/>
            <a:ext cx="3013892" cy="2517557"/>
          </a:xfrm>
          <a:prstGeom prst="rect">
            <a:avLst/>
          </a:prstGeom>
        </p:spPr>
      </p:pic>
      <p:pic>
        <p:nvPicPr>
          <p:cNvPr id="6" name="249_Module4_Rev_Ex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2855" y="5213368"/>
            <a:ext cx="609600" cy="609600"/>
          </a:xfrm>
          <a:prstGeom prst="rect">
            <a:avLst/>
          </a:prstGeom>
        </p:spPr>
      </p:pic>
      <p:pic>
        <p:nvPicPr>
          <p:cNvPr id="7" name="Picture 6"/>
          <p:cNvPicPr>
            <a:picLocks noChangeAspect="1"/>
          </p:cNvPicPr>
          <p:nvPr/>
        </p:nvPicPr>
        <p:blipFill>
          <a:blip r:embed="rId10"/>
          <a:stretch>
            <a:fillRect/>
          </a:stretch>
        </p:blipFill>
        <p:spPr>
          <a:xfrm>
            <a:off x="1816350" y="5299050"/>
            <a:ext cx="3501607" cy="1173097"/>
          </a:xfrm>
          <a:prstGeom prst="rect">
            <a:avLst/>
          </a:prstGeom>
        </p:spPr>
      </p:pic>
      <p:sp>
        <p:nvSpPr>
          <p:cNvPr id="8" name="Smiley Face 7"/>
          <p:cNvSpPr/>
          <p:nvPr/>
        </p:nvSpPr>
        <p:spPr>
          <a:xfrm>
            <a:off x="6770761" y="1947157"/>
            <a:ext cx="372978" cy="384706"/>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miley Face 8"/>
          <p:cNvSpPr/>
          <p:nvPr/>
        </p:nvSpPr>
        <p:spPr>
          <a:xfrm>
            <a:off x="6764746" y="2382100"/>
            <a:ext cx="372978" cy="384706"/>
          </a:xfrm>
          <a:prstGeom prst="smileyFace">
            <a:avLst>
              <a:gd name="adj" fmla="val -4653"/>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7137724" y="1945198"/>
            <a:ext cx="1876926" cy="369332"/>
          </a:xfrm>
          <a:prstGeom prst="rect">
            <a:avLst/>
          </a:prstGeom>
          <a:noFill/>
        </p:spPr>
        <p:txBody>
          <a:bodyPr wrap="square" rtlCol="0">
            <a:spAutoFit/>
          </a:bodyPr>
          <a:lstStyle/>
          <a:p>
            <a:r>
              <a:rPr lang="en-GB" i="1" dirty="0" err="1" smtClean="0">
                <a:latin typeface="Viner Hand ITC" panose="03070502030502020203" pitchFamily="66" charset="0"/>
              </a:rPr>
              <a:t>abuela</a:t>
            </a:r>
            <a:endParaRPr lang="en-GB" i="1" dirty="0">
              <a:latin typeface="Viner Hand ITC" panose="03070502030502020203" pitchFamily="66" charset="0"/>
            </a:endParaRPr>
          </a:p>
        </p:txBody>
      </p:sp>
      <p:sp>
        <p:nvSpPr>
          <p:cNvPr id="11" name="TextBox 10"/>
          <p:cNvSpPr txBox="1"/>
          <p:nvPr/>
        </p:nvSpPr>
        <p:spPr>
          <a:xfrm>
            <a:off x="7134717" y="2191352"/>
            <a:ext cx="1876926" cy="369332"/>
          </a:xfrm>
          <a:prstGeom prst="rect">
            <a:avLst/>
          </a:prstGeom>
          <a:noFill/>
        </p:spPr>
        <p:txBody>
          <a:bodyPr wrap="square" rtlCol="0">
            <a:spAutoFit/>
          </a:bodyPr>
          <a:lstStyle/>
          <a:p>
            <a:r>
              <a:rPr lang="en-GB" i="1" dirty="0" err="1" smtClean="0">
                <a:latin typeface="Viner Hand ITC" panose="03070502030502020203" pitchFamily="66" charset="0"/>
              </a:rPr>
              <a:t>videojuegos</a:t>
            </a:r>
            <a:endParaRPr lang="en-GB" i="1" dirty="0">
              <a:latin typeface="Viner Hand ITC" panose="03070502030502020203" pitchFamily="66" charset="0"/>
            </a:endParaRPr>
          </a:p>
        </p:txBody>
      </p:sp>
      <p:sp>
        <p:nvSpPr>
          <p:cNvPr id="12" name="TextBox 11"/>
          <p:cNvSpPr txBox="1"/>
          <p:nvPr/>
        </p:nvSpPr>
        <p:spPr>
          <a:xfrm>
            <a:off x="7143739" y="2493854"/>
            <a:ext cx="1876926" cy="369332"/>
          </a:xfrm>
          <a:prstGeom prst="rect">
            <a:avLst/>
          </a:prstGeom>
          <a:noFill/>
        </p:spPr>
        <p:txBody>
          <a:bodyPr wrap="square" rtlCol="0">
            <a:spAutoFit/>
          </a:bodyPr>
          <a:lstStyle/>
          <a:p>
            <a:r>
              <a:rPr lang="en-GB" i="1" dirty="0" err="1" smtClean="0">
                <a:latin typeface="Viner Hand ITC" panose="03070502030502020203" pitchFamily="66" charset="0"/>
              </a:rPr>
              <a:t>discotecas</a:t>
            </a:r>
            <a:endParaRPr lang="en-GB" i="1" dirty="0">
              <a:latin typeface="Viner Hand ITC" panose="03070502030502020203" pitchFamily="66" charset="0"/>
            </a:endParaRPr>
          </a:p>
        </p:txBody>
      </p:sp>
      <p:sp>
        <p:nvSpPr>
          <p:cNvPr id="13" name="TextBox 12"/>
          <p:cNvSpPr txBox="1"/>
          <p:nvPr/>
        </p:nvSpPr>
        <p:spPr>
          <a:xfrm>
            <a:off x="7134717" y="2744131"/>
            <a:ext cx="1876926" cy="369332"/>
          </a:xfrm>
          <a:prstGeom prst="rect">
            <a:avLst/>
          </a:prstGeom>
          <a:noFill/>
        </p:spPr>
        <p:txBody>
          <a:bodyPr wrap="square" rtlCol="0">
            <a:spAutoFit/>
          </a:bodyPr>
          <a:lstStyle/>
          <a:p>
            <a:r>
              <a:rPr lang="en-GB" i="1" dirty="0" smtClean="0">
                <a:latin typeface="Viner Hand ITC" panose="03070502030502020203" pitchFamily="66" charset="0"/>
              </a:rPr>
              <a:t>tele</a:t>
            </a:r>
            <a:endParaRPr lang="en-GB" i="1" dirty="0">
              <a:latin typeface="Viner Hand ITC" panose="03070502030502020203" pitchFamily="66" charset="0"/>
            </a:endParaRPr>
          </a:p>
        </p:txBody>
      </p:sp>
      <p:sp>
        <p:nvSpPr>
          <p:cNvPr id="14" name="Smiley Face 13"/>
          <p:cNvSpPr/>
          <p:nvPr/>
        </p:nvSpPr>
        <p:spPr>
          <a:xfrm>
            <a:off x="6680835" y="2990283"/>
            <a:ext cx="372978" cy="384706"/>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miley Face 14"/>
          <p:cNvSpPr/>
          <p:nvPr/>
        </p:nvSpPr>
        <p:spPr>
          <a:xfrm>
            <a:off x="6674820" y="3425226"/>
            <a:ext cx="372978" cy="384706"/>
          </a:xfrm>
          <a:prstGeom prst="smileyFace">
            <a:avLst>
              <a:gd name="adj" fmla="val -4653"/>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7047798" y="2988324"/>
            <a:ext cx="1876926" cy="369332"/>
          </a:xfrm>
          <a:prstGeom prst="rect">
            <a:avLst/>
          </a:prstGeom>
          <a:noFill/>
        </p:spPr>
        <p:txBody>
          <a:bodyPr wrap="square" rtlCol="0">
            <a:spAutoFit/>
          </a:bodyPr>
          <a:lstStyle/>
          <a:p>
            <a:r>
              <a:rPr lang="en-GB" i="1" dirty="0" smtClean="0">
                <a:latin typeface="Viner Hand ITC" panose="03070502030502020203" pitchFamily="66" charset="0"/>
              </a:rPr>
              <a:t>amigos</a:t>
            </a:r>
            <a:endParaRPr lang="en-GB" i="1" dirty="0">
              <a:latin typeface="Viner Hand ITC" panose="03070502030502020203" pitchFamily="66" charset="0"/>
            </a:endParaRPr>
          </a:p>
        </p:txBody>
      </p:sp>
      <p:sp>
        <p:nvSpPr>
          <p:cNvPr id="17" name="TextBox 16"/>
          <p:cNvSpPr txBox="1"/>
          <p:nvPr/>
        </p:nvSpPr>
        <p:spPr>
          <a:xfrm>
            <a:off x="7044791" y="3234478"/>
            <a:ext cx="1876926" cy="369332"/>
          </a:xfrm>
          <a:prstGeom prst="rect">
            <a:avLst/>
          </a:prstGeom>
          <a:noFill/>
        </p:spPr>
        <p:txBody>
          <a:bodyPr wrap="square" rtlCol="0">
            <a:spAutoFit/>
          </a:bodyPr>
          <a:lstStyle/>
          <a:p>
            <a:r>
              <a:rPr lang="en-GB" i="1" dirty="0" err="1" smtClean="0">
                <a:latin typeface="Viner Hand ITC" panose="03070502030502020203" pitchFamily="66" charset="0"/>
              </a:rPr>
              <a:t>cena-mariscos</a:t>
            </a:r>
            <a:endParaRPr lang="en-GB" i="1" dirty="0">
              <a:latin typeface="Viner Hand ITC" panose="03070502030502020203" pitchFamily="66" charset="0"/>
            </a:endParaRPr>
          </a:p>
        </p:txBody>
      </p:sp>
      <p:sp>
        <p:nvSpPr>
          <p:cNvPr id="18" name="TextBox 17"/>
          <p:cNvSpPr txBox="1"/>
          <p:nvPr/>
        </p:nvSpPr>
        <p:spPr>
          <a:xfrm>
            <a:off x="7053813" y="3536980"/>
            <a:ext cx="1876926" cy="369332"/>
          </a:xfrm>
          <a:prstGeom prst="rect">
            <a:avLst/>
          </a:prstGeom>
          <a:noFill/>
        </p:spPr>
        <p:txBody>
          <a:bodyPr wrap="square" rtlCol="0">
            <a:spAutoFit/>
          </a:bodyPr>
          <a:lstStyle/>
          <a:p>
            <a:r>
              <a:rPr lang="en-GB" i="1" dirty="0" err="1" smtClean="0">
                <a:latin typeface="Viner Hand ITC" panose="03070502030502020203" pitchFamily="66" charset="0"/>
              </a:rPr>
              <a:t>iglesia</a:t>
            </a:r>
            <a:endParaRPr lang="en-GB" i="1" dirty="0">
              <a:latin typeface="Viner Hand ITC" panose="03070502030502020203" pitchFamily="66" charset="0"/>
            </a:endParaRPr>
          </a:p>
        </p:txBody>
      </p:sp>
      <p:sp>
        <p:nvSpPr>
          <p:cNvPr id="19" name="TextBox 18"/>
          <p:cNvSpPr txBox="1"/>
          <p:nvPr/>
        </p:nvSpPr>
        <p:spPr>
          <a:xfrm>
            <a:off x="7044791" y="3787257"/>
            <a:ext cx="1876926" cy="369332"/>
          </a:xfrm>
          <a:prstGeom prst="rect">
            <a:avLst/>
          </a:prstGeom>
          <a:noFill/>
        </p:spPr>
        <p:txBody>
          <a:bodyPr wrap="square" rtlCol="0">
            <a:spAutoFit/>
          </a:bodyPr>
          <a:lstStyle/>
          <a:p>
            <a:r>
              <a:rPr lang="en-GB" i="1" dirty="0" err="1" smtClean="0">
                <a:latin typeface="Viner Hand ITC" panose="03070502030502020203" pitchFamily="66" charset="0"/>
              </a:rPr>
              <a:t>ajedrez</a:t>
            </a:r>
            <a:endParaRPr lang="en-GB" i="1" dirty="0">
              <a:latin typeface="Viner Hand ITC" panose="03070502030502020203" pitchFamily="66" charset="0"/>
            </a:endParaRPr>
          </a:p>
        </p:txBody>
      </p:sp>
      <p:sp>
        <p:nvSpPr>
          <p:cNvPr id="20" name="TextBox 19"/>
          <p:cNvSpPr txBox="1"/>
          <p:nvPr/>
        </p:nvSpPr>
        <p:spPr>
          <a:xfrm>
            <a:off x="0" y="0"/>
            <a:ext cx="370773" cy="584775"/>
          </a:xfrm>
          <a:prstGeom prst="rect">
            <a:avLst/>
          </a:prstGeom>
          <a:noFill/>
        </p:spPr>
        <p:txBody>
          <a:bodyPr wrap="square" rtlCol="0">
            <a:spAutoFit/>
          </a:bodyPr>
          <a:lstStyle/>
          <a:p>
            <a:r>
              <a:rPr lang="en-GB" sz="3200" dirty="0" smtClean="0"/>
              <a:t>1</a:t>
            </a:r>
            <a:endParaRPr lang="en-GB" sz="3200" dirty="0"/>
          </a:p>
        </p:txBody>
      </p:sp>
      <p:sp>
        <p:nvSpPr>
          <p:cNvPr id="21" name="TextBox 20"/>
          <p:cNvSpPr txBox="1"/>
          <p:nvPr/>
        </p:nvSpPr>
        <p:spPr>
          <a:xfrm>
            <a:off x="4935946" y="1890289"/>
            <a:ext cx="537208" cy="646331"/>
          </a:xfrm>
          <a:prstGeom prst="rect">
            <a:avLst/>
          </a:prstGeom>
          <a:noFill/>
        </p:spPr>
        <p:txBody>
          <a:bodyPr wrap="square" rtlCol="0">
            <a:spAutoFit/>
          </a:bodyPr>
          <a:lstStyle/>
          <a:p>
            <a:pPr algn="ctr"/>
            <a:r>
              <a:rPr lang="en-GB" sz="3600" dirty="0" smtClean="0">
                <a:solidFill>
                  <a:srgbClr val="FF3399"/>
                </a:solidFill>
              </a:rPr>
              <a:t>B</a:t>
            </a:r>
            <a:endParaRPr lang="en-GB" sz="3600" dirty="0">
              <a:solidFill>
                <a:srgbClr val="FF3399"/>
              </a:solidFill>
            </a:endParaRPr>
          </a:p>
        </p:txBody>
      </p:sp>
      <p:sp>
        <p:nvSpPr>
          <p:cNvPr id="22" name="TextBox 21"/>
          <p:cNvSpPr txBox="1"/>
          <p:nvPr/>
        </p:nvSpPr>
        <p:spPr>
          <a:xfrm>
            <a:off x="5723268" y="1900277"/>
            <a:ext cx="537208" cy="646331"/>
          </a:xfrm>
          <a:prstGeom prst="rect">
            <a:avLst/>
          </a:prstGeom>
          <a:noFill/>
        </p:spPr>
        <p:txBody>
          <a:bodyPr wrap="square" rtlCol="0">
            <a:spAutoFit/>
          </a:bodyPr>
          <a:lstStyle/>
          <a:p>
            <a:pPr algn="ctr"/>
            <a:r>
              <a:rPr lang="en-GB" sz="3600" dirty="0" smtClean="0">
                <a:solidFill>
                  <a:srgbClr val="FF3399"/>
                </a:solidFill>
              </a:rPr>
              <a:t>C</a:t>
            </a:r>
            <a:endParaRPr lang="en-GB" sz="3600" dirty="0">
              <a:solidFill>
                <a:srgbClr val="FF3399"/>
              </a:solidFill>
            </a:endParaRPr>
          </a:p>
        </p:txBody>
      </p:sp>
      <p:sp>
        <p:nvSpPr>
          <p:cNvPr id="23" name="TextBox 22"/>
          <p:cNvSpPr txBox="1"/>
          <p:nvPr/>
        </p:nvSpPr>
        <p:spPr>
          <a:xfrm>
            <a:off x="5221563" y="2306596"/>
            <a:ext cx="537208" cy="646331"/>
          </a:xfrm>
          <a:prstGeom prst="rect">
            <a:avLst/>
          </a:prstGeom>
          <a:noFill/>
        </p:spPr>
        <p:txBody>
          <a:bodyPr wrap="square" rtlCol="0">
            <a:spAutoFit/>
          </a:bodyPr>
          <a:lstStyle/>
          <a:p>
            <a:pPr algn="ctr"/>
            <a:r>
              <a:rPr lang="en-GB" sz="3600" dirty="0" smtClean="0">
                <a:solidFill>
                  <a:srgbClr val="FF3399"/>
                </a:solidFill>
              </a:rPr>
              <a:t>I</a:t>
            </a:r>
            <a:endParaRPr lang="en-GB" sz="3600" dirty="0">
              <a:solidFill>
                <a:srgbClr val="FF3399"/>
              </a:solidFill>
            </a:endParaRPr>
          </a:p>
        </p:txBody>
      </p:sp>
      <p:sp>
        <p:nvSpPr>
          <p:cNvPr id="24" name="TextBox 23"/>
          <p:cNvSpPr txBox="1"/>
          <p:nvPr/>
        </p:nvSpPr>
        <p:spPr>
          <a:xfrm>
            <a:off x="6008885" y="2291030"/>
            <a:ext cx="537208" cy="646331"/>
          </a:xfrm>
          <a:prstGeom prst="rect">
            <a:avLst/>
          </a:prstGeom>
          <a:noFill/>
        </p:spPr>
        <p:txBody>
          <a:bodyPr wrap="square" rtlCol="0">
            <a:spAutoFit/>
          </a:bodyPr>
          <a:lstStyle/>
          <a:p>
            <a:pPr algn="ctr"/>
            <a:r>
              <a:rPr lang="en-GB" sz="3600" dirty="0" smtClean="0">
                <a:solidFill>
                  <a:srgbClr val="FF3399"/>
                </a:solidFill>
              </a:rPr>
              <a:t>D</a:t>
            </a:r>
            <a:endParaRPr lang="en-GB" sz="3600" dirty="0">
              <a:solidFill>
                <a:srgbClr val="FF3399"/>
              </a:solidFill>
            </a:endParaRPr>
          </a:p>
        </p:txBody>
      </p:sp>
      <p:sp>
        <p:nvSpPr>
          <p:cNvPr id="25" name="TextBox 24"/>
          <p:cNvSpPr txBox="1"/>
          <p:nvPr/>
        </p:nvSpPr>
        <p:spPr>
          <a:xfrm>
            <a:off x="4971449" y="2805640"/>
            <a:ext cx="537208" cy="646331"/>
          </a:xfrm>
          <a:prstGeom prst="rect">
            <a:avLst/>
          </a:prstGeom>
          <a:noFill/>
        </p:spPr>
        <p:txBody>
          <a:bodyPr wrap="square" rtlCol="0">
            <a:spAutoFit/>
          </a:bodyPr>
          <a:lstStyle/>
          <a:p>
            <a:pPr algn="ctr"/>
            <a:r>
              <a:rPr lang="en-GB" sz="3600" dirty="0" smtClean="0">
                <a:solidFill>
                  <a:srgbClr val="FF3399"/>
                </a:solidFill>
              </a:rPr>
              <a:t>E</a:t>
            </a:r>
            <a:endParaRPr lang="en-GB" sz="3600" dirty="0">
              <a:solidFill>
                <a:srgbClr val="FF3399"/>
              </a:solidFill>
            </a:endParaRPr>
          </a:p>
        </p:txBody>
      </p:sp>
      <p:sp>
        <p:nvSpPr>
          <p:cNvPr id="26" name="TextBox 25"/>
          <p:cNvSpPr txBox="1"/>
          <p:nvPr/>
        </p:nvSpPr>
        <p:spPr>
          <a:xfrm>
            <a:off x="5784800" y="2843256"/>
            <a:ext cx="537208" cy="646331"/>
          </a:xfrm>
          <a:prstGeom prst="rect">
            <a:avLst/>
          </a:prstGeom>
          <a:noFill/>
        </p:spPr>
        <p:txBody>
          <a:bodyPr wrap="square" rtlCol="0">
            <a:spAutoFit/>
          </a:bodyPr>
          <a:lstStyle/>
          <a:p>
            <a:pPr algn="ctr"/>
            <a:r>
              <a:rPr lang="en-GB" sz="3600" dirty="0" smtClean="0">
                <a:solidFill>
                  <a:srgbClr val="FF3399"/>
                </a:solidFill>
              </a:rPr>
              <a:t>A</a:t>
            </a:r>
            <a:endParaRPr lang="en-GB" sz="3600" dirty="0">
              <a:solidFill>
                <a:srgbClr val="FF3399"/>
              </a:solidFill>
            </a:endParaRPr>
          </a:p>
        </p:txBody>
      </p:sp>
      <p:sp>
        <p:nvSpPr>
          <p:cNvPr id="27" name="TextBox 26"/>
          <p:cNvSpPr txBox="1"/>
          <p:nvPr/>
        </p:nvSpPr>
        <p:spPr>
          <a:xfrm>
            <a:off x="5160673" y="3256365"/>
            <a:ext cx="537208" cy="646331"/>
          </a:xfrm>
          <a:prstGeom prst="rect">
            <a:avLst/>
          </a:prstGeom>
          <a:noFill/>
        </p:spPr>
        <p:txBody>
          <a:bodyPr wrap="square" rtlCol="0">
            <a:spAutoFit/>
          </a:bodyPr>
          <a:lstStyle/>
          <a:p>
            <a:pPr algn="ctr"/>
            <a:r>
              <a:rPr lang="en-GB" sz="3600" dirty="0" smtClean="0">
                <a:solidFill>
                  <a:srgbClr val="FF3399"/>
                </a:solidFill>
              </a:rPr>
              <a:t>F</a:t>
            </a:r>
            <a:endParaRPr lang="en-GB" sz="3600" dirty="0">
              <a:solidFill>
                <a:srgbClr val="FF3399"/>
              </a:solidFill>
            </a:endParaRPr>
          </a:p>
        </p:txBody>
      </p:sp>
      <p:sp>
        <p:nvSpPr>
          <p:cNvPr id="28" name="TextBox 27"/>
          <p:cNvSpPr txBox="1"/>
          <p:nvPr/>
        </p:nvSpPr>
        <p:spPr>
          <a:xfrm>
            <a:off x="6005362" y="3234009"/>
            <a:ext cx="537208" cy="646331"/>
          </a:xfrm>
          <a:prstGeom prst="rect">
            <a:avLst/>
          </a:prstGeom>
          <a:noFill/>
        </p:spPr>
        <p:txBody>
          <a:bodyPr wrap="square" rtlCol="0">
            <a:spAutoFit/>
          </a:bodyPr>
          <a:lstStyle/>
          <a:p>
            <a:pPr algn="ctr"/>
            <a:r>
              <a:rPr lang="en-GB" sz="3600" dirty="0" smtClean="0">
                <a:solidFill>
                  <a:srgbClr val="FF3399"/>
                </a:solidFill>
              </a:rPr>
              <a:t>G</a:t>
            </a:r>
            <a:endParaRPr lang="en-GB" sz="3600" dirty="0">
              <a:solidFill>
                <a:srgbClr val="FF3399"/>
              </a:solidFill>
            </a:endParaRPr>
          </a:p>
        </p:txBody>
      </p:sp>
    </p:spTree>
    <p:extLst>
      <p:ext uri="{BB962C8B-B14F-4D97-AF65-F5344CB8AC3E}">
        <p14:creationId xmlns:p14="http://schemas.microsoft.com/office/powerpoint/2010/main" val="119709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6"/>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clickEffect">
                                  <p:stCondLst>
                                    <p:cond delay="0"/>
                                  </p:stCondLst>
                                  <p:childTnLst>
                                    <p:cmd type="call" cmd="playFrom(0.0)">
                                      <p:cBhvr>
                                        <p:cTn id="87" dur="135183" fill="hold"/>
                                        <p:tgtEl>
                                          <p:spTgt spid="6"/>
                                        </p:tgtEl>
                                      </p:cBhvr>
                                    </p:cmd>
                                  </p:childTnLst>
                                </p:cTn>
                              </p:par>
                            </p:childTnLst>
                          </p:cTn>
                        </p:par>
                      </p:childTnLst>
                    </p:cTn>
                  </p:par>
                </p:childTnLst>
              </p:cTn>
              <p:nextCondLst>
                <p:cond evt="onClick" delay="0">
                  <p:tgtEl>
                    <p:spTgt spid="6"/>
                  </p:tgtEl>
                </p:cond>
              </p:nextCondLst>
            </p:seq>
            <p:audio>
              <p:cMediaNode vol="80000">
                <p:cTn id="88" fill="hold" display="0">
                  <p:stCondLst>
                    <p:cond delay="indefinite"/>
                  </p:stCondLst>
                  <p:endCondLst>
                    <p:cond evt="onStopAudio" delay="0">
                      <p:tgtEl>
                        <p:sldTgt/>
                      </p:tgtEl>
                    </p:cond>
                  </p:endCondLst>
                </p:cTn>
                <p:tgtEl>
                  <p:spTgt spid="6"/>
                </p:tgtEl>
              </p:cMediaNode>
            </p:audio>
          </p:childTnLst>
        </p:cTn>
      </p:par>
    </p:tnLst>
    <p:bldLst>
      <p:bldP spid="10" grpId="0"/>
      <p:bldP spid="11" grpId="0"/>
      <p:bldP spid="12" grpId="0"/>
      <p:bldP spid="13" grpId="0"/>
      <p:bldP spid="16" grpId="0"/>
      <p:bldP spid="17" grpId="0"/>
      <p:bldP spid="18" grpId="0"/>
      <p:bldP spid="19" grpId="0"/>
      <p:bldP spid="21" grpId="0"/>
      <p:bldP spid="22" grpId="0"/>
      <p:bldP spid="23" grpId="0"/>
      <p:bldP spid="24" grpId="0"/>
      <p:bldP spid="25" grpId="0"/>
      <p:bldP spid="26" grpId="0"/>
      <p:bldP spid="27" grpId="0"/>
      <p:bldP spid="2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295" y="0"/>
            <a:ext cx="6380922" cy="6247864"/>
          </a:xfrm>
          <a:prstGeom prst="rect">
            <a:avLst/>
          </a:prstGeom>
        </p:spPr>
        <p:txBody>
          <a:bodyPr wrap="square">
            <a:spAutoFit/>
          </a:bodyPr>
          <a:lstStyle/>
          <a:p>
            <a:r>
              <a:rPr lang="en-US" sz="20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endParaRPr lang="en-GB" sz="20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r>
              <a:rPr lang="en-US" sz="20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Me </a:t>
            </a:r>
            <a:r>
              <a:rPr lang="en-US" sz="2000" b="1"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presento</a:t>
            </a:r>
            <a:r>
              <a:rPr lang="en-US" sz="20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[D]</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Traduce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las</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frases</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al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español</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endParaRPr lang="en-GB" sz="20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1  Hello! How are you?</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2 I am called Maya and I live in Mallorca.</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3 I am serious but very nice.</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4 There are three people in my family.</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5  I don’t have brothers and sisters but I have three pets;</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6  I have two dogs and a cat.</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7  My passion is football.</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r>
            <a:b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b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8  My hero is Lionel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Messi</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He’s amazing!</a:t>
            </a:r>
            <a:endParaRPr lang="en-GB" sz="20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464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149" y="6488668"/>
            <a:ext cx="8671342" cy="369332"/>
          </a:xfrm>
          <a:prstGeom prst="rect">
            <a:avLst/>
          </a:prstGeom>
          <a:noFill/>
        </p:spPr>
        <p:txBody>
          <a:bodyPr wrap="square" rtlCol="0">
            <a:spAutoFit/>
          </a:bodyPr>
          <a:lstStyle/>
          <a:p>
            <a:r>
              <a:rPr lang="en-GB" dirty="0" smtClean="0">
                <a:solidFill>
                  <a:prstClr val="black"/>
                </a:solidFill>
              </a:rPr>
              <a:t>This idea was posted recently on FB page: Secondary MFL Matters.  Join this! </a:t>
            </a:r>
            <a:r>
              <a:rPr lang="en-GB" dirty="0" smtClean="0">
                <a:solidFill>
                  <a:prstClr val="black"/>
                </a:solidFill>
                <a:sym typeface="Wingdings" panose="05000000000000000000" pitchFamily="2" charset="2"/>
              </a:rPr>
              <a:t> </a:t>
            </a:r>
            <a:endParaRPr lang="en-GB" dirty="0">
              <a:solidFill>
                <a:prstClr val="black"/>
              </a:solidFill>
            </a:endParaRPr>
          </a:p>
        </p:txBody>
      </p:sp>
      <p:pic>
        <p:nvPicPr>
          <p:cNvPr id="3" name="officeArt object" descr="Image result for dice"/>
          <p:cNvPicPr/>
          <p:nvPr/>
        </p:nvPicPr>
        <p:blipFill>
          <a:blip r:embed="rId2">
            <a:extLst/>
          </a:blip>
          <a:stretch>
            <a:fillRect/>
          </a:stretch>
        </p:blipFill>
        <p:spPr>
          <a:xfrm>
            <a:off x="7286489" y="206238"/>
            <a:ext cx="534035" cy="514985"/>
          </a:xfrm>
          <a:prstGeom prst="rect">
            <a:avLst/>
          </a:prstGeom>
          <a:ln w="12700" cap="flat">
            <a:noFill/>
            <a:miter lim="400000"/>
          </a:ln>
          <a:effectLst/>
        </p:spPr>
      </p:pic>
      <p:pic>
        <p:nvPicPr>
          <p:cNvPr id="4" name="officeArt object"/>
          <p:cNvPicPr/>
          <p:nvPr/>
        </p:nvPicPr>
        <p:blipFill>
          <a:blip r:embed="rId3">
            <a:clrChange>
              <a:clrFrom>
                <a:srgbClr val="FFFFFF"/>
              </a:clrFrom>
              <a:clrTo>
                <a:srgbClr val="FFFFFF">
                  <a:alpha val="0"/>
                </a:srgbClr>
              </a:clrTo>
            </a:clrChange>
            <a:extLst/>
          </a:blip>
          <a:stretch>
            <a:fillRect/>
          </a:stretch>
        </p:blipFill>
        <p:spPr>
          <a:xfrm>
            <a:off x="879339" y="179568"/>
            <a:ext cx="796290" cy="568325"/>
          </a:xfrm>
          <a:prstGeom prst="rect">
            <a:avLst/>
          </a:prstGeom>
          <a:noFill/>
          <a:ln w="12700" cap="flat">
            <a:noFill/>
            <a:miter lim="400000"/>
          </a:ln>
          <a:effectLst/>
        </p:spPr>
      </p:pic>
      <p:sp>
        <p:nvSpPr>
          <p:cNvPr id="5" name="Rectangle 4"/>
          <p:cNvSpPr/>
          <p:nvPr/>
        </p:nvSpPr>
        <p:spPr>
          <a:xfrm>
            <a:off x="159149" y="747893"/>
            <a:ext cx="8854222" cy="869533"/>
          </a:xfrm>
          <a:prstGeom prst="rect">
            <a:avLst/>
          </a:prstGeom>
        </p:spPr>
        <p:txBody>
          <a:bodyPr wrap="square">
            <a:spAutoFit/>
          </a:bodyPr>
          <a:lstStyle/>
          <a:p>
            <a:pPr>
              <a:lnSpc>
                <a:spcPct val="107000"/>
              </a:lnSpc>
              <a:spcAft>
                <a:spcPts val="800"/>
              </a:spcAft>
            </a:pPr>
            <a:r>
              <a:rPr lang="en-US" sz="1600" dirty="0">
                <a:solidFill>
                  <a:srgbClr val="000000"/>
                </a:solidFill>
                <a:uFill>
                  <a:solidFill>
                    <a:srgbClr val="000000"/>
                  </a:solidFill>
                </a:uFill>
                <a:ea typeface="Calibri" panose="020F0502020204030204" pitchFamily="34" charset="0"/>
              </a:rPr>
              <a:t>First player who rolls a 6 grabs the pencil and starts translating. Other player rolls the </a:t>
            </a:r>
            <a:r>
              <a:rPr lang="en-US" sz="1600" dirty="0" smtClean="0">
                <a:solidFill>
                  <a:srgbClr val="000000"/>
                </a:solidFill>
                <a:uFill>
                  <a:solidFill>
                    <a:srgbClr val="000000"/>
                  </a:solidFill>
                </a:uFill>
                <a:ea typeface="Calibri" panose="020F0502020204030204" pitchFamily="34" charset="0"/>
              </a:rPr>
              <a:t>die </a:t>
            </a:r>
            <a:r>
              <a:rPr lang="en-US" sz="1600" dirty="0">
                <a:solidFill>
                  <a:srgbClr val="000000"/>
                </a:solidFill>
                <a:uFill>
                  <a:solidFill>
                    <a:srgbClr val="000000"/>
                  </a:solidFill>
                </a:uFill>
                <a:ea typeface="Calibri" panose="020F0502020204030204" pitchFamily="34" charset="0"/>
              </a:rPr>
              <a:t>until </a:t>
            </a:r>
            <a:r>
              <a:rPr lang="en-US" sz="1600" dirty="0" smtClean="0">
                <a:solidFill>
                  <a:srgbClr val="000000"/>
                </a:solidFill>
                <a:uFill>
                  <a:solidFill>
                    <a:srgbClr val="000000"/>
                  </a:solidFill>
                </a:uFill>
                <a:ea typeface="Calibri" panose="020F0502020204030204" pitchFamily="34" charset="0"/>
              </a:rPr>
              <a:t>s/he </a:t>
            </a:r>
            <a:r>
              <a:rPr lang="en-US" sz="1600" dirty="0">
                <a:solidFill>
                  <a:srgbClr val="000000"/>
                </a:solidFill>
                <a:uFill>
                  <a:solidFill>
                    <a:srgbClr val="000000"/>
                  </a:solidFill>
                </a:uFill>
                <a:ea typeface="Calibri" panose="020F0502020204030204" pitchFamily="34" charset="0"/>
              </a:rPr>
              <a:t>rolls a 3 and shouts </a:t>
            </a:r>
            <a:r>
              <a:rPr lang="en-GB" sz="1600" dirty="0">
                <a:solidFill>
                  <a:srgbClr val="000000"/>
                </a:solidFill>
                <a:uFill>
                  <a:solidFill>
                    <a:srgbClr val="000000"/>
                  </a:solidFill>
                </a:uFill>
                <a:ea typeface="Calibri" panose="020F0502020204030204" pitchFamily="34" charset="0"/>
              </a:rPr>
              <a:t>“TR</a:t>
            </a:r>
            <a:r>
              <a:rPr lang="en-US" sz="1600" dirty="0">
                <a:solidFill>
                  <a:srgbClr val="000000"/>
                </a:solidFill>
                <a:uFill>
                  <a:solidFill>
                    <a:srgbClr val="000000"/>
                  </a:solidFill>
                </a:uFill>
                <a:ea typeface="Calibri" panose="020F0502020204030204" pitchFamily="34" charset="0"/>
              </a:rPr>
              <a:t>OI</a:t>
            </a:r>
            <a:r>
              <a:rPr lang="en-GB" sz="1600" dirty="0">
                <a:solidFill>
                  <a:srgbClr val="000000"/>
                </a:solidFill>
                <a:uFill>
                  <a:solidFill>
                    <a:srgbClr val="000000"/>
                  </a:solidFill>
                </a:uFill>
                <a:ea typeface="Calibri" panose="020F0502020204030204" pitchFamily="34" charset="0"/>
              </a:rPr>
              <a:t>S”</a:t>
            </a:r>
            <a:r>
              <a:rPr lang="en-US" sz="1600" dirty="0">
                <a:solidFill>
                  <a:srgbClr val="000000"/>
                </a:solidFill>
                <a:uFill>
                  <a:solidFill>
                    <a:srgbClr val="000000"/>
                  </a:solidFill>
                </a:uFill>
                <a:ea typeface="Calibri" panose="020F0502020204030204" pitchFamily="34" charset="0"/>
              </a:rPr>
              <a:t>. This player </a:t>
            </a:r>
            <a:r>
              <a:rPr lang="en-US" sz="1600" dirty="0" smtClean="0">
                <a:solidFill>
                  <a:srgbClr val="000000"/>
                </a:solidFill>
                <a:uFill>
                  <a:solidFill>
                    <a:srgbClr val="000000"/>
                  </a:solidFill>
                </a:uFill>
                <a:ea typeface="Calibri" panose="020F0502020204030204" pitchFamily="34" charset="0"/>
              </a:rPr>
              <a:t>now has the </a:t>
            </a:r>
            <a:r>
              <a:rPr lang="en-US" sz="1600" dirty="0">
                <a:solidFill>
                  <a:srgbClr val="000000"/>
                </a:solidFill>
                <a:uFill>
                  <a:solidFill>
                    <a:srgbClr val="000000"/>
                  </a:solidFill>
                </a:uFill>
                <a:ea typeface="Calibri" panose="020F0502020204030204" pitchFamily="34" charset="0"/>
              </a:rPr>
              <a:t>pencil and </a:t>
            </a:r>
            <a:r>
              <a:rPr lang="en-US" sz="1600" dirty="0" smtClean="0">
                <a:solidFill>
                  <a:srgbClr val="000000"/>
                </a:solidFill>
                <a:uFill>
                  <a:solidFill>
                    <a:srgbClr val="000000"/>
                  </a:solidFill>
                </a:uFill>
                <a:ea typeface="Calibri" panose="020F0502020204030204" pitchFamily="34" charset="0"/>
              </a:rPr>
              <a:t>starts translating</a:t>
            </a:r>
            <a:r>
              <a:rPr lang="en-US" sz="1600" dirty="0">
                <a:solidFill>
                  <a:srgbClr val="000000"/>
                </a:solidFill>
                <a:uFill>
                  <a:solidFill>
                    <a:srgbClr val="000000"/>
                  </a:solidFill>
                </a:uFill>
                <a:ea typeface="Calibri" panose="020F0502020204030204" pitchFamily="34" charset="0"/>
              </a:rPr>
              <a:t>. First player has the </a:t>
            </a:r>
            <a:r>
              <a:rPr lang="en-US" sz="1600" dirty="0" smtClean="0">
                <a:solidFill>
                  <a:srgbClr val="000000"/>
                </a:solidFill>
                <a:uFill>
                  <a:solidFill>
                    <a:srgbClr val="000000"/>
                  </a:solidFill>
                </a:uFill>
                <a:ea typeface="Calibri" panose="020F0502020204030204" pitchFamily="34" charset="0"/>
              </a:rPr>
              <a:t>die </a:t>
            </a:r>
            <a:r>
              <a:rPr lang="en-US" sz="1600" dirty="0">
                <a:solidFill>
                  <a:srgbClr val="000000"/>
                </a:solidFill>
                <a:uFill>
                  <a:solidFill>
                    <a:srgbClr val="000000"/>
                  </a:solidFill>
                </a:uFill>
                <a:ea typeface="Calibri" panose="020F0502020204030204" pitchFamily="34" charset="0"/>
              </a:rPr>
              <a:t>and needs a 3 to steal the pencil. The winner is the player who has translated all sentences </a:t>
            </a:r>
            <a:r>
              <a:rPr lang="en-US" sz="1600" dirty="0" smtClean="0">
                <a:solidFill>
                  <a:srgbClr val="000000"/>
                </a:solidFill>
                <a:uFill>
                  <a:solidFill>
                    <a:srgbClr val="000000"/>
                  </a:solidFill>
                </a:uFill>
                <a:ea typeface="Calibri" panose="020F0502020204030204" pitchFamily="34" charset="0"/>
              </a:rPr>
              <a:t>correctly, first.</a:t>
            </a:r>
            <a:endParaRPr lang="en-GB" sz="1400" dirty="0">
              <a:solidFill>
                <a:srgbClr val="000000"/>
              </a:solidFill>
              <a:uFill>
                <a:solidFill>
                  <a:srgbClr val="000000"/>
                </a:solidFill>
              </a:uFill>
              <a:ea typeface="Calibri" panose="020F0502020204030204" pitchFamily="34" charset="0"/>
            </a:endParaRPr>
          </a:p>
        </p:txBody>
      </p:sp>
      <p:graphicFrame>
        <p:nvGraphicFramePr>
          <p:cNvPr id="6" name="Table 5"/>
          <p:cNvGraphicFramePr>
            <a:graphicFrameLocks noGrp="1"/>
          </p:cNvGraphicFramePr>
          <p:nvPr>
            <p:extLst/>
          </p:nvPr>
        </p:nvGraphicFramePr>
        <p:xfrm>
          <a:off x="159149" y="1929884"/>
          <a:ext cx="8671342" cy="4313382"/>
        </p:xfrm>
        <a:graphic>
          <a:graphicData uri="http://schemas.openxmlformats.org/drawingml/2006/table">
            <a:tbl>
              <a:tblPr firstRow="1" firstCol="1" bandRow="1">
                <a:tableStyleId>{5940675A-B579-460E-94D1-54222C63F5DA}</a:tableStyleId>
              </a:tblPr>
              <a:tblGrid>
                <a:gridCol w="4335671"/>
                <a:gridCol w="4335671"/>
              </a:tblGrid>
              <a:tr h="915554">
                <a:tc>
                  <a:txBody>
                    <a:bodyPr/>
                    <a:lstStyle/>
                    <a:p>
                      <a:pPr>
                        <a:lnSpc>
                          <a:spcPct val="107000"/>
                        </a:lnSpc>
                        <a:spcBef>
                          <a:spcPts val="600"/>
                        </a:spcBef>
                        <a:spcAft>
                          <a:spcPts val="600"/>
                        </a:spcAft>
                      </a:pPr>
                      <a:r>
                        <a:rPr lang="es-ES_tradnl" sz="1500">
                          <a:effectLst/>
                          <a:uFill>
                            <a:solidFill>
                              <a:srgbClr val="000000"/>
                            </a:solidFill>
                          </a:uFill>
                        </a:rPr>
                        <a:t>1. Lady Gaga est très sportive et elle n’est pas très timide. Elle est un peu bavarde.</a:t>
                      </a:r>
                      <a:endParaRPr lang="en-GB" sz="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40996" marR="40996" marT="40996" marB="40996" anchor="ctr">
                    <a:solidFill>
                      <a:schemeClr val="bg1"/>
                    </a:solidFill>
                  </a:tcPr>
                </a:tc>
                <a:tc>
                  <a:txBody>
                    <a:bodyPr/>
                    <a:lstStyle/>
                    <a:p>
                      <a:pPr>
                        <a:lnSpc>
                          <a:spcPct val="107000"/>
                        </a:lnSpc>
                        <a:spcBef>
                          <a:spcPts val="600"/>
                        </a:spcBef>
                        <a:spcAft>
                          <a:spcPts val="600"/>
                        </a:spcAft>
                      </a:pPr>
                      <a:r>
                        <a:rPr lang="en-US" sz="1500">
                          <a:effectLst/>
                          <a:uFill>
                            <a:solidFill>
                              <a:srgbClr val="000000"/>
                            </a:solidFill>
                          </a:uFill>
                        </a:rPr>
                        <a:t>L_____ G_______ i___ v_____ s________ a___  s____ i__  n___ v____ s____. S___ i__ a b____</a:t>
                      </a:r>
                      <a:endParaRPr lang="en-GB" sz="900">
                        <a:effectLst/>
                        <a:uFill>
                          <a:solidFill>
                            <a:srgbClr val="000000"/>
                          </a:solidFill>
                        </a:uFill>
                      </a:endParaRPr>
                    </a:p>
                    <a:p>
                      <a:pPr>
                        <a:lnSpc>
                          <a:spcPct val="107000"/>
                        </a:lnSpc>
                        <a:spcBef>
                          <a:spcPts val="600"/>
                        </a:spcBef>
                        <a:spcAft>
                          <a:spcPts val="600"/>
                        </a:spcAft>
                      </a:pPr>
                      <a:r>
                        <a:rPr lang="en-US" sz="1500">
                          <a:effectLst/>
                          <a:uFill>
                            <a:solidFill>
                              <a:srgbClr val="000000"/>
                            </a:solidFill>
                          </a:uFill>
                        </a:rPr>
                        <a:t>c____________.</a:t>
                      </a:r>
                      <a:endParaRPr lang="en-GB" sz="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40996" marR="40996" marT="40996" marB="40996">
                    <a:solidFill>
                      <a:schemeClr val="bg1"/>
                    </a:solidFill>
                  </a:tcPr>
                </a:tc>
              </a:tr>
              <a:tr h="792565">
                <a:tc>
                  <a:txBody>
                    <a:bodyPr/>
                    <a:lstStyle/>
                    <a:p>
                      <a:pPr>
                        <a:lnSpc>
                          <a:spcPct val="107000"/>
                        </a:lnSpc>
                        <a:spcBef>
                          <a:spcPts val="600"/>
                        </a:spcBef>
                        <a:spcAft>
                          <a:spcPts val="600"/>
                        </a:spcAft>
                      </a:pPr>
                      <a:r>
                        <a:rPr lang="es-ES_tradnl" sz="1500">
                          <a:effectLst/>
                          <a:uFill>
                            <a:solidFill>
                              <a:srgbClr val="000000"/>
                            </a:solidFill>
                          </a:uFill>
                        </a:rPr>
                        <a:t>2. J’adore Lionel Messi.  Il est intelligent et patient.  Il est fort en foot.</a:t>
                      </a:r>
                      <a:endParaRPr lang="en-GB" sz="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40996" marR="40996" marT="40996" marB="40996" anchor="ctr">
                    <a:solidFill>
                      <a:schemeClr val="bg1"/>
                    </a:solidFill>
                  </a:tcPr>
                </a:tc>
                <a:tc>
                  <a:txBody>
                    <a:bodyPr/>
                    <a:lstStyle/>
                    <a:p>
                      <a:pPr>
                        <a:lnSpc>
                          <a:spcPct val="107000"/>
                        </a:lnSpc>
                        <a:spcBef>
                          <a:spcPts val="600"/>
                        </a:spcBef>
                        <a:spcAft>
                          <a:spcPts val="600"/>
                        </a:spcAft>
                      </a:pPr>
                      <a:r>
                        <a:rPr lang="en-US" sz="1500">
                          <a:effectLst/>
                          <a:uFill>
                            <a:solidFill>
                              <a:srgbClr val="000000"/>
                            </a:solidFill>
                          </a:uFill>
                        </a:rPr>
                        <a:t>I   l_____  L_______ M_______.  H____  i____      i___________ a____ p_______. H___ i__ g_____ a__  f_________.</a:t>
                      </a:r>
                      <a:endParaRPr lang="en-GB" sz="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40996" marR="40996" marT="40996" marB="40996">
                    <a:solidFill>
                      <a:schemeClr val="bg1"/>
                    </a:solidFill>
                  </a:tcPr>
                </a:tc>
              </a:tr>
              <a:tr h="555707">
                <a:tc>
                  <a:txBody>
                    <a:bodyPr/>
                    <a:lstStyle/>
                    <a:p>
                      <a:pPr>
                        <a:lnSpc>
                          <a:spcPct val="107000"/>
                        </a:lnSpc>
                        <a:spcBef>
                          <a:spcPts val="600"/>
                        </a:spcBef>
                        <a:spcAft>
                          <a:spcPts val="600"/>
                        </a:spcAft>
                      </a:pPr>
                      <a:r>
                        <a:rPr lang="es-ES_tradnl" sz="1500">
                          <a:effectLst/>
                          <a:uFill>
                            <a:solidFill>
                              <a:srgbClr val="000000"/>
                            </a:solidFill>
                          </a:uFill>
                        </a:rPr>
                        <a:t>3. Je déteste ma cousine parce qu’elle est pénible.</a:t>
                      </a:r>
                      <a:endParaRPr lang="en-GB" sz="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40996" marR="40996" marT="40996" marB="40996" anchor="ctr">
                    <a:solidFill>
                      <a:schemeClr val="bg1"/>
                    </a:solidFill>
                  </a:tcPr>
                </a:tc>
                <a:tc>
                  <a:txBody>
                    <a:bodyPr/>
                    <a:lstStyle/>
                    <a:p>
                      <a:pPr>
                        <a:lnSpc>
                          <a:spcPct val="107000"/>
                        </a:lnSpc>
                        <a:spcBef>
                          <a:spcPts val="600"/>
                        </a:spcBef>
                        <a:spcAft>
                          <a:spcPts val="600"/>
                        </a:spcAft>
                      </a:pPr>
                      <a:r>
                        <a:rPr lang="en-US" sz="1500">
                          <a:effectLst/>
                          <a:uFill>
                            <a:solidFill>
                              <a:srgbClr val="000000"/>
                            </a:solidFill>
                          </a:uFill>
                        </a:rPr>
                        <a:t>I h_____  m___ c_________ b__________ s____ i___ a______________.</a:t>
                      </a:r>
                      <a:endParaRPr lang="en-GB" sz="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40996" marR="40996" marT="40996" marB="40996">
                    <a:solidFill>
                      <a:schemeClr val="bg1"/>
                    </a:solidFill>
                  </a:tcPr>
                </a:tc>
              </a:tr>
              <a:tr h="555707">
                <a:tc>
                  <a:txBody>
                    <a:bodyPr/>
                    <a:lstStyle/>
                    <a:p>
                      <a:pPr>
                        <a:lnSpc>
                          <a:spcPct val="107000"/>
                        </a:lnSpc>
                        <a:spcBef>
                          <a:spcPts val="600"/>
                        </a:spcBef>
                        <a:spcAft>
                          <a:spcPts val="600"/>
                        </a:spcAft>
                      </a:pPr>
                      <a:r>
                        <a:rPr lang="es-ES_tradnl" sz="1500">
                          <a:effectLst/>
                          <a:uFill>
                            <a:solidFill>
                              <a:srgbClr val="000000"/>
                            </a:solidFill>
                          </a:uFill>
                        </a:rPr>
                        <a:t>4.Mon meilleur ami s’appelle Julien.  Il est drôle mais un peu égoïste.</a:t>
                      </a:r>
                      <a:endParaRPr lang="en-GB" sz="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40996" marR="40996" marT="40996" marB="40996" anchor="ctr">
                    <a:solidFill>
                      <a:schemeClr val="bg1"/>
                    </a:solidFill>
                  </a:tcPr>
                </a:tc>
                <a:tc>
                  <a:txBody>
                    <a:bodyPr/>
                    <a:lstStyle/>
                    <a:p>
                      <a:pPr>
                        <a:lnSpc>
                          <a:spcPct val="107000"/>
                        </a:lnSpc>
                        <a:spcBef>
                          <a:spcPts val="600"/>
                        </a:spcBef>
                        <a:spcAft>
                          <a:spcPts val="600"/>
                        </a:spcAft>
                      </a:pPr>
                      <a:r>
                        <a:rPr lang="en-US" sz="1500">
                          <a:effectLst/>
                          <a:uFill>
                            <a:solidFill>
                              <a:srgbClr val="000000"/>
                            </a:solidFill>
                          </a:uFill>
                        </a:rPr>
                        <a:t>M__ b_____ f______ i___ c________J_______.  H__ i__ f______ b___ a b___ s_________.</a:t>
                      </a:r>
                      <a:endParaRPr lang="en-GB" sz="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40996" marR="40996" marT="40996" marB="40996">
                    <a:solidFill>
                      <a:schemeClr val="bg1"/>
                    </a:solidFill>
                  </a:tcPr>
                </a:tc>
              </a:tr>
              <a:tr h="555707">
                <a:tc>
                  <a:txBody>
                    <a:bodyPr/>
                    <a:lstStyle/>
                    <a:p>
                      <a:pPr>
                        <a:lnSpc>
                          <a:spcPct val="107000"/>
                        </a:lnSpc>
                        <a:spcBef>
                          <a:spcPts val="600"/>
                        </a:spcBef>
                        <a:spcAft>
                          <a:spcPts val="600"/>
                        </a:spcAft>
                      </a:pPr>
                      <a:r>
                        <a:rPr lang="es-ES_tradnl" sz="1500">
                          <a:effectLst/>
                          <a:uFill>
                            <a:solidFill>
                              <a:srgbClr val="000000"/>
                            </a:solidFill>
                          </a:uFill>
                        </a:rPr>
                        <a:t>5. Je ne suis pas de tout paresseux.  J’aime le sport!</a:t>
                      </a:r>
                      <a:endParaRPr lang="en-GB" sz="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40996" marR="40996" marT="40996" marB="40996" anchor="ctr">
                    <a:solidFill>
                      <a:schemeClr val="bg1"/>
                    </a:solidFill>
                  </a:tcPr>
                </a:tc>
                <a:tc>
                  <a:txBody>
                    <a:bodyPr/>
                    <a:lstStyle/>
                    <a:p>
                      <a:pPr>
                        <a:lnSpc>
                          <a:spcPct val="107000"/>
                        </a:lnSpc>
                        <a:spcBef>
                          <a:spcPts val="600"/>
                        </a:spcBef>
                        <a:spcAft>
                          <a:spcPts val="600"/>
                        </a:spcAft>
                      </a:pPr>
                      <a:r>
                        <a:rPr lang="en-US" sz="1500">
                          <a:effectLst/>
                          <a:uFill>
                            <a:solidFill>
                              <a:srgbClr val="000000"/>
                            </a:solidFill>
                          </a:uFill>
                        </a:rPr>
                        <a:t>I a__ n___ a__ a____ l_________.  I l______ s________!</a:t>
                      </a:r>
                      <a:endParaRPr lang="en-GB" sz="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40996" marR="40996" marT="40996" marB="40996">
                    <a:solidFill>
                      <a:schemeClr val="bg1"/>
                    </a:solidFill>
                  </a:tcPr>
                </a:tc>
              </a:tr>
              <a:tr h="792565">
                <a:tc>
                  <a:txBody>
                    <a:bodyPr/>
                    <a:lstStyle/>
                    <a:p>
                      <a:pPr>
                        <a:lnSpc>
                          <a:spcPct val="107000"/>
                        </a:lnSpc>
                        <a:spcBef>
                          <a:spcPts val="600"/>
                        </a:spcBef>
                        <a:spcAft>
                          <a:spcPts val="600"/>
                        </a:spcAft>
                      </a:pPr>
                      <a:r>
                        <a:rPr lang="es-ES_tradnl" sz="1500" dirty="0">
                          <a:effectLst/>
                          <a:uFill>
                            <a:solidFill>
                              <a:srgbClr val="000000"/>
                            </a:solidFill>
                          </a:uFill>
                        </a:rPr>
                        <a:t>6. Je parle </a:t>
                      </a:r>
                      <a:r>
                        <a:rPr lang="es-ES_tradnl" sz="1500" dirty="0" err="1">
                          <a:effectLst/>
                          <a:uFill>
                            <a:solidFill>
                              <a:srgbClr val="000000"/>
                            </a:solidFill>
                          </a:uFill>
                        </a:rPr>
                        <a:t>français</a:t>
                      </a:r>
                      <a:r>
                        <a:rPr lang="es-ES_tradnl" sz="1500" dirty="0">
                          <a:effectLst/>
                          <a:uFill>
                            <a:solidFill>
                              <a:srgbClr val="000000"/>
                            </a:solidFill>
                          </a:uFill>
                        </a:rPr>
                        <a:t> et </a:t>
                      </a:r>
                      <a:r>
                        <a:rPr lang="es-ES_tradnl" sz="1500" dirty="0" err="1">
                          <a:effectLst/>
                          <a:uFill>
                            <a:solidFill>
                              <a:srgbClr val="000000"/>
                            </a:solidFill>
                          </a:uFill>
                        </a:rPr>
                        <a:t>allemand</a:t>
                      </a:r>
                      <a:r>
                        <a:rPr lang="es-ES_tradnl" sz="1500" dirty="0">
                          <a:effectLst/>
                          <a:uFill>
                            <a:solidFill>
                              <a:srgbClr val="000000"/>
                            </a:solidFill>
                          </a:uFill>
                        </a:rPr>
                        <a:t>.  Je </a:t>
                      </a:r>
                      <a:r>
                        <a:rPr lang="es-ES_tradnl" sz="1500" dirty="0" err="1">
                          <a:effectLst/>
                          <a:uFill>
                            <a:solidFill>
                              <a:srgbClr val="000000"/>
                            </a:solidFill>
                          </a:uFill>
                        </a:rPr>
                        <a:t>passe</a:t>
                      </a:r>
                      <a:r>
                        <a:rPr lang="es-ES_tradnl" sz="1500" dirty="0">
                          <a:effectLst/>
                          <a:uFill>
                            <a:solidFill>
                              <a:srgbClr val="000000"/>
                            </a:solidFill>
                          </a:uFill>
                        </a:rPr>
                        <a:t> des </a:t>
                      </a:r>
                      <a:r>
                        <a:rPr lang="es-ES_tradnl" sz="1500" dirty="0" err="1">
                          <a:effectLst/>
                          <a:uFill>
                            <a:solidFill>
                              <a:srgbClr val="000000"/>
                            </a:solidFill>
                          </a:uFill>
                        </a:rPr>
                        <a:t>heures</a:t>
                      </a:r>
                      <a:r>
                        <a:rPr lang="es-ES_tradnl" sz="1500" dirty="0">
                          <a:effectLst/>
                          <a:uFill>
                            <a:solidFill>
                              <a:srgbClr val="000000"/>
                            </a:solidFill>
                          </a:uFill>
                        </a:rPr>
                        <a:t> à </a:t>
                      </a:r>
                      <a:r>
                        <a:rPr lang="es-ES_tradnl" sz="1500" dirty="0" err="1">
                          <a:effectLst/>
                          <a:uFill>
                            <a:solidFill>
                              <a:srgbClr val="000000"/>
                            </a:solidFill>
                          </a:uFill>
                        </a:rPr>
                        <a:t>surfer</a:t>
                      </a:r>
                      <a:r>
                        <a:rPr lang="es-ES_tradnl" sz="1500" dirty="0">
                          <a:effectLst/>
                          <a:uFill>
                            <a:solidFill>
                              <a:srgbClr val="000000"/>
                            </a:solidFill>
                          </a:uFill>
                        </a:rPr>
                        <a:t> sur Internet.  </a:t>
                      </a:r>
                      <a:r>
                        <a:rPr lang="es-ES_tradnl" sz="1500" dirty="0" err="1">
                          <a:effectLst/>
                          <a:uFill>
                            <a:solidFill>
                              <a:srgbClr val="000000"/>
                            </a:solidFill>
                          </a:uFill>
                        </a:rPr>
                        <a:t>J’ai</a:t>
                      </a:r>
                      <a:r>
                        <a:rPr lang="es-ES_tradnl" sz="1500" dirty="0">
                          <a:effectLst/>
                          <a:uFill>
                            <a:solidFill>
                              <a:srgbClr val="000000"/>
                            </a:solidFill>
                          </a:uFill>
                        </a:rPr>
                        <a:t> </a:t>
                      </a:r>
                      <a:r>
                        <a:rPr lang="es-ES_tradnl" sz="1500" dirty="0" err="1">
                          <a:effectLst/>
                          <a:uFill>
                            <a:solidFill>
                              <a:srgbClr val="000000"/>
                            </a:solidFill>
                          </a:uFill>
                        </a:rPr>
                        <a:t>beaucoup</a:t>
                      </a:r>
                      <a:r>
                        <a:rPr lang="es-ES_tradnl" sz="1500" dirty="0">
                          <a:effectLst/>
                          <a:uFill>
                            <a:solidFill>
                              <a:srgbClr val="000000"/>
                            </a:solidFill>
                          </a:uFill>
                        </a:rPr>
                        <a:t> de </a:t>
                      </a:r>
                      <a:r>
                        <a:rPr lang="es-ES_tradnl" sz="1500" dirty="0" err="1">
                          <a:effectLst/>
                          <a:uFill>
                            <a:solidFill>
                              <a:srgbClr val="000000"/>
                            </a:solidFill>
                          </a:uFill>
                        </a:rPr>
                        <a:t>copains</a:t>
                      </a:r>
                      <a:r>
                        <a:rPr lang="es-ES_tradnl" sz="1500" dirty="0">
                          <a:effectLst/>
                          <a:uFill>
                            <a:solidFill>
                              <a:srgbClr val="000000"/>
                            </a:solidFill>
                          </a:uFill>
                        </a:rPr>
                        <a:t> en </a:t>
                      </a:r>
                      <a:r>
                        <a:rPr lang="es-ES_tradnl" sz="1500" dirty="0" err="1">
                          <a:effectLst/>
                          <a:uFill>
                            <a:solidFill>
                              <a:srgbClr val="000000"/>
                            </a:solidFill>
                          </a:uFill>
                        </a:rPr>
                        <a:t>ligne</a:t>
                      </a:r>
                      <a:r>
                        <a:rPr lang="es-ES_tradnl" sz="1500" dirty="0">
                          <a:effectLst/>
                          <a:uFill>
                            <a:solidFill>
                              <a:srgbClr val="000000"/>
                            </a:solidFill>
                          </a:uFill>
                        </a:rPr>
                        <a:t>.</a:t>
                      </a:r>
                      <a:endParaRPr lang="en-GB" sz="900" dirty="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40996" marR="40996" marT="40996" marB="40996" anchor="ctr">
                    <a:solidFill>
                      <a:schemeClr val="bg1"/>
                    </a:solidFill>
                  </a:tcPr>
                </a:tc>
                <a:tc>
                  <a:txBody>
                    <a:bodyPr/>
                    <a:lstStyle/>
                    <a:p>
                      <a:pPr>
                        <a:lnSpc>
                          <a:spcPct val="107000"/>
                        </a:lnSpc>
                        <a:spcBef>
                          <a:spcPts val="600"/>
                        </a:spcBef>
                        <a:spcAft>
                          <a:spcPts val="600"/>
                        </a:spcAft>
                      </a:pPr>
                      <a:r>
                        <a:rPr lang="en-US" sz="1500" dirty="0">
                          <a:effectLst/>
                          <a:uFill>
                            <a:solidFill>
                              <a:srgbClr val="000000"/>
                            </a:solidFill>
                          </a:uFill>
                        </a:rPr>
                        <a:t>I s________ F_______ a____ G__________.  I ________ h______ s________ t___ </a:t>
                      </a:r>
                      <a:r>
                        <a:rPr lang="en-US" sz="1500" dirty="0" err="1">
                          <a:effectLst/>
                          <a:uFill>
                            <a:solidFill>
                              <a:srgbClr val="000000"/>
                            </a:solidFill>
                          </a:uFill>
                        </a:rPr>
                        <a:t>i</a:t>
                      </a:r>
                      <a:r>
                        <a:rPr lang="en-US" sz="1500" dirty="0">
                          <a:effectLst/>
                          <a:uFill>
                            <a:solidFill>
                              <a:srgbClr val="000000"/>
                            </a:solidFill>
                          </a:uFill>
                        </a:rPr>
                        <a:t>_________. I h____ l___ o_ f______ o______.</a:t>
                      </a:r>
                      <a:endParaRPr lang="en-GB" sz="900" dirty="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40996" marR="40996" marT="40996" marB="40996">
                    <a:solidFill>
                      <a:schemeClr val="bg1"/>
                    </a:solidFill>
                  </a:tcPr>
                </a:tc>
              </a:tr>
            </a:tbl>
          </a:graphicData>
        </a:graphic>
      </p:graphicFrame>
      <p:sp>
        <p:nvSpPr>
          <p:cNvPr id="7" name="Rectangle 6"/>
          <p:cNvSpPr/>
          <p:nvPr/>
        </p:nvSpPr>
        <p:spPr>
          <a:xfrm>
            <a:off x="0" y="-175437"/>
            <a:ext cx="603050" cy="923330"/>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A</a:t>
            </a:r>
            <a:endParaRPr lang="en-US" sz="5400" dirty="0">
              <a:ln w="0"/>
              <a:solidFill>
                <a:prstClr val="black"/>
              </a:solidFill>
              <a:effectLst>
                <a:outerShdw blurRad="38100" dist="19050" dir="2700000" algn="tl" rotWithShape="0">
                  <a:prstClr val="black">
                    <a:alpha val="40000"/>
                  </a:prstClr>
                </a:outerShdw>
              </a:effectLst>
            </a:endParaRPr>
          </a:p>
        </p:txBody>
      </p:sp>
      <p:sp>
        <p:nvSpPr>
          <p:cNvPr id="8" name="Rectangle 7"/>
          <p:cNvSpPr/>
          <p:nvPr/>
        </p:nvSpPr>
        <p:spPr>
          <a:xfrm>
            <a:off x="2708759" y="129999"/>
            <a:ext cx="3755002" cy="461665"/>
          </a:xfrm>
          <a:prstGeom prst="rect">
            <a:avLst/>
          </a:prstGeom>
        </p:spPr>
        <p:txBody>
          <a:bodyPr wrap="none">
            <a:spAutoFit/>
          </a:bodyPr>
          <a:lstStyle/>
          <a:p>
            <a:r>
              <a:rPr lang="es-ES_tradnl" sz="2400" b="1" dirty="0">
                <a:solidFill>
                  <a:prstClr val="black"/>
                </a:solidFill>
                <a:ea typeface="Arial Unicode MS" panose="020B0604020202020204" pitchFamily="34" charset="-128"/>
                <a:cs typeface="Times New Roman" panose="02020603050405020304" pitchFamily="18" charset="0"/>
              </a:rPr>
              <a:t>Un </a:t>
            </a:r>
            <a:r>
              <a:rPr lang="es-ES_tradnl" sz="2400" b="1" dirty="0" err="1">
                <a:solidFill>
                  <a:prstClr val="black"/>
                </a:solidFill>
                <a:ea typeface="Arial Unicode MS" panose="020B0604020202020204" pitchFamily="34" charset="-128"/>
                <a:cs typeface="Times New Roman" panose="02020603050405020304" pitchFamily="18" charset="0"/>
              </a:rPr>
              <a:t>crayon</a:t>
            </a:r>
            <a:r>
              <a:rPr lang="es-ES_tradnl" sz="2400" b="1" dirty="0">
                <a:solidFill>
                  <a:prstClr val="black"/>
                </a:solidFill>
                <a:ea typeface="Arial Unicode MS" panose="020B0604020202020204" pitchFamily="34" charset="-128"/>
                <a:cs typeface="Times New Roman" panose="02020603050405020304" pitchFamily="18" charset="0"/>
              </a:rPr>
              <a:t>, du </a:t>
            </a:r>
            <a:r>
              <a:rPr lang="es-ES_tradnl" sz="2400" b="1" dirty="0" err="1">
                <a:solidFill>
                  <a:prstClr val="black"/>
                </a:solidFill>
                <a:ea typeface="Arial Unicode MS" panose="020B0604020202020204" pitchFamily="34" charset="-128"/>
                <a:cs typeface="Times New Roman" panose="02020603050405020304" pitchFamily="18" charset="0"/>
              </a:rPr>
              <a:t>papier</a:t>
            </a:r>
            <a:r>
              <a:rPr lang="es-ES_tradnl" sz="2400" b="1" dirty="0">
                <a:solidFill>
                  <a:prstClr val="black"/>
                </a:solidFill>
                <a:ea typeface="Arial Unicode MS" panose="020B0604020202020204" pitchFamily="34" charset="-128"/>
                <a:cs typeface="Times New Roman" panose="02020603050405020304" pitchFamily="18" charset="0"/>
              </a:rPr>
              <a:t>, un dé</a:t>
            </a:r>
            <a:endParaRPr lang="en-GB" sz="2400" b="1" dirty="0">
              <a:solidFill>
                <a:prstClr val="black"/>
              </a:solidFill>
            </a:endParaRPr>
          </a:p>
        </p:txBody>
      </p:sp>
    </p:spTree>
    <p:extLst>
      <p:ext uri="{BB962C8B-B14F-4D97-AF65-F5344CB8AC3E}">
        <p14:creationId xmlns:p14="http://schemas.microsoft.com/office/powerpoint/2010/main" val="28433167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149" y="6488668"/>
            <a:ext cx="8671342" cy="369332"/>
          </a:xfrm>
          <a:prstGeom prst="rect">
            <a:avLst/>
          </a:prstGeom>
          <a:noFill/>
        </p:spPr>
        <p:txBody>
          <a:bodyPr wrap="square" rtlCol="0">
            <a:spAutoFit/>
          </a:bodyPr>
          <a:lstStyle/>
          <a:p>
            <a:r>
              <a:rPr lang="en-GB" dirty="0" smtClean="0">
                <a:solidFill>
                  <a:prstClr val="black"/>
                </a:solidFill>
              </a:rPr>
              <a:t>This idea was posted recently on FB page: Secondary MFL Matters.  Join this! </a:t>
            </a:r>
            <a:r>
              <a:rPr lang="en-GB" dirty="0" smtClean="0">
                <a:solidFill>
                  <a:prstClr val="black"/>
                </a:solidFill>
                <a:sym typeface="Wingdings" panose="05000000000000000000" pitchFamily="2" charset="2"/>
              </a:rPr>
              <a:t> </a:t>
            </a:r>
            <a:endParaRPr lang="en-GB" dirty="0">
              <a:solidFill>
                <a:prstClr val="black"/>
              </a:solidFill>
            </a:endParaRPr>
          </a:p>
        </p:txBody>
      </p:sp>
      <p:pic>
        <p:nvPicPr>
          <p:cNvPr id="3" name="officeArt object" descr="Image result for dice"/>
          <p:cNvPicPr/>
          <p:nvPr/>
        </p:nvPicPr>
        <p:blipFill>
          <a:blip r:embed="rId2">
            <a:extLst/>
          </a:blip>
          <a:stretch>
            <a:fillRect/>
          </a:stretch>
        </p:blipFill>
        <p:spPr>
          <a:xfrm>
            <a:off x="7286489" y="206238"/>
            <a:ext cx="534035" cy="514985"/>
          </a:xfrm>
          <a:prstGeom prst="rect">
            <a:avLst/>
          </a:prstGeom>
          <a:ln w="12700" cap="flat">
            <a:noFill/>
            <a:miter lim="400000"/>
          </a:ln>
          <a:effectLst/>
        </p:spPr>
      </p:pic>
      <p:pic>
        <p:nvPicPr>
          <p:cNvPr id="4" name="officeArt object"/>
          <p:cNvPicPr/>
          <p:nvPr/>
        </p:nvPicPr>
        <p:blipFill>
          <a:blip r:embed="rId3">
            <a:clrChange>
              <a:clrFrom>
                <a:srgbClr val="FFFFFF"/>
              </a:clrFrom>
              <a:clrTo>
                <a:srgbClr val="FFFFFF">
                  <a:alpha val="0"/>
                </a:srgbClr>
              </a:clrTo>
            </a:clrChange>
            <a:extLst/>
          </a:blip>
          <a:stretch>
            <a:fillRect/>
          </a:stretch>
        </p:blipFill>
        <p:spPr>
          <a:xfrm>
            <a:off x="879339" y="179568"/>
            <a:ext cx="796290" cy="568325"/>
          </a:xfrm>
          <a:prstGeom prst="rect">
            <a:avLst/>
          </a:prstGeom>
          <a:noFill/>
          <a:ln w="12700" cap="flat">
            <a:noFill/>
            <a:miter lim="400000"/>
          </a:ln>
          <a:effectLst/>
        </p:spPr>
      </p:pic>
      <p:sp>
        <p:nvSpPr>
          <p:cNvPr id="5" name="Rectangle 4"/>
          <p:cNvSpPr/>
          <p:nvPr/>
        </p:nvSpPr>
        <p:spPr>
          <a:xfrm>
            <a:off x="159149" y="747893"/>
            <a:ext cx="8854222" cy="869533"/>
          </a:xfrm>
          <a:prstGeom prst="rect">
            <a:avLst/>
          </a:prstGeom>
        </p:spPr>
        <p:txBody>
          <a:bodyPr wrap="square">
            <a:spAutoFit/>
          </a:bodyPr>
          <a:lstStyle/>
          <a:p>
            <a:pPr>
              <a:lnSpc>
                <a:spcPct val="107000"/>
              </a:lnSpc>
              <a:spcAft>
                <a:spcPts val="800"/>
              </a:spcAft>
            </a:pPr>
            <a:r>
              <a:rPr lang="en-US" sz="1600" dirty="0">
                <a:solidFill>
                  <a:srgbClr val="000000"/>
                </a:solidFill>
                <a:uFill>
                  <a:solidFill>
                    <a:srgbClr val="000000"/>
                  </a:solidFill>
                </a:uFill>
                <a:ea typeface="Calibri" panose="020F0502020204030204" pitchFamily="34" charset="0"/>
              </a:rPr>
              <a:t>First player who rolls a 6 grabs the pencil and starts translating. Other player rolls the </a:t>
            </a:r>
            <a:r>
              <a:rPr lang="en-US" sz="1600" dirty="0" smtClean="0">
                <a:solidFill>
                  <a:srgbClr val="000000"/>
                </a:solidFill>
                <a:uFill>
                  <a:solidFill>
                    <a:srgbClr val="000000"/>
                  </a:solidFill>
                </a:uFill>
                <a:ea typeface="Calibri" panose="020F0502020204030204" pitchFamily="34" charset="0"/>
              </a:rPr>
              <a:t>die </a:t>
            </a:r>
            <a:r>
              <a:rPr lang="en-US" sz="1600" dirty="0">
                <a:solidFill>
                  <a:srgbClr val="000000"/>
                </a:solidFill>
                <a:uFill>
                  <a:solidFill>
                    <a:srgbClr val="000000"/>
                  </a:solidFill>
                </a:uFill>
                <a:ea typeface="Calibri" panose="020F0502020204030204" pitchFamily="34" charset="0"/>
              </a:rPr>
              <a:t>until </a:t>
            </a:r>
            <a:r>
              <a:rPr lang="en-US" sz="1600" dirty="0" smtClean="0">
                <a:solidFill>
                  <a:srgbClr val="000000"/>
                </a:solidFill>
                <a:uFill>
                  <a:solidFill>
                    <a:srgbClr val="000000"/>
                  </a:solidFill>
                </a:uFill>
                <a:ea typeface="Calibri" panose="020F0502020204030204" pitchFamily="34" charset="0"/>
              </a:rPr>
              <a:t>s/he </a:t>
            </a:r>
            <a:r>
              <a:rPr lang="en-US" sz="1600" dirty="0">
                <a:solidFill>
                  <a:srgbClr val="000000"/>
                </a:solidFill>
                <a:uFill>
                  <a:solidFill>
                    <a:srgbClr val="000000"/>
                  </a:solidFill>
                </a:uFill>
                <a:ea typeface="Calibri" panose="020F0502020204030204" pitchFamily="34" charset="0"/>
              </a:rPr>
              <a:t>rolls a 3 and shouts </a:t>
            </a:r>
            <a:r>
              <a:rPr lang="en-GB" sz="1600" dirty="0">
                <a:solidFill>
                  <a:srgbClr val="000000"/>
                </a:solidFill>
                <a:uFill>
                  <a:solidFill>
                    <a:srgbClr val="000000"/>
                  </a:solidFill>
                </a:uFill>
                <a:ea typeface="Calibri" panose="020F0502020204030204" pitchFamily="34" charset="0"/>
              </a:rPr>
              <a:t>“TR</a:t>
            </a:r>
            <a:r>
              <a:rPr lang="en-US" sz="1600" dirty="0">
                <a:solidFill>
                  <a:srgbClr val="000000"/>
                </a:solidFill>
                <a:uFill>
                  <a:solidFill>
                    <a:srgbClr val="000000"/>
                  </a:solidFill>
                </a:uFill>
                <a:ea typeface="Calibri" panose="020F0502020204030204" pitchFamily="34" charset="0"/>
              </a:rPr>
              <a:t>OI</a:t>
            </a:r>
            <a:r>
              <a:rPr lang="en-GB" sz="1600" dirty="0">
                <a:solidFill>
                  <a:srgbClr val="000000"/>
                </a:solidFill>
                <a:uFill>
                  <a:solidFill>
                    <a:srgbClr val="000000"/>
                  </a:solidFill>
                </a:uFill>
                <a:ea typeface="Calibri" panose="020F0502020204030204" pitchFamily="34" charset="0"/>
              </a:rPr>
              <a:t>S”</a:t>
            </a:r>
            <a:r>
              <a:rPr lang="en-US" sz="1600" dirty="0">
                <a:solidFill>
                  <a:srgbClr val="000000"/>
                </a:solidFill>
                <a:uFill>
                  <a:solidFill>
                    <a:srgbClr val="000000"/>
                  </a:solidFill>
                </a:uFill>
                <a:ea typeface="Calibri" panose="020F0502020204030204" pitchFamily="34" charset="0"/>
              </a:rPr>
              <a:t>. This player </a:t>
            </a:r>
            <a:r>
              <a:rPr lang="en-US" sz="1600" dirty="0" smtClean="0">
                <a:solidFill>
                  <a:srgbClr val="000000"/>
                </a:solidFill>
                <a:uFill>
                  <a:solidFill>
                    <a:srgbClr val="000000"/>
                  </a:solidFill>
                </a:uFill>
                <a:ea typeface="Calibri" panose="020F0502020204030204" pitchFamily="34" charset="0"/>
              </a:rPr>
              <a:t>now has the </a:t>
            </a:r>
            <a:r>
              <a:rPr lang="en-US" sz="1600" dirty="0">
                <a:solidFill>
                  <a:srgbClr val="000000"/>
                </a:solidFill>
                <a:uFill>
                  <a:solidFill>
                    <a:srgbClr val="000000"/>
                  </a:solidFill>
                </a:uFill>
                <a:ea typeface="Calibri" panose="020F0502020204030204" pitchFamily="34" charset="0"/>
              </a:rPr>
              <a:t>pencil and </a:t>
            </a:r>
            <a:r>
              <a:rPr lang="en-US" sz="1600" dirty="0" smtClean="0">
                <a:solidFill>
                  <a:srgbClr val="000000"/>
                </a:solidFill>
                <a:uFill>
                  <a:solidFill>
                    <a:srgbClr val="000000"/>
                  </a:solidFill>
                </a:uFill>
                <a:ea typeface="Calibri" panose="020F0502020204030204" pitchFamily="34" charset="0"/>
              </a:rPr>
              <a:t>starts translating</a:t>
            </a:r>
            <a:r>
              <a:rPr lang="en-US" sz="1600" dirty="0">
                <a:solidFill>
                  <a:srgbClr val="000000"/>
                </a:solidFill>
                <a:uFill>
                  <a:solidFill>
                    <a:srgbClr val="000000"/>
                  </a:solidFill>
                </a:uFill>
                <a:ea typeface="Calibri" panose="020F0502020204030204" pitchFamily="34" charset="0"/>
              </a:rPr>
              <a:t>. First player has the </a:t>
            </a:r>
            <a:r>
              <a:rPr lang="en-US" sz="1600" dirty="0" smtClean="0">
                <a:solidFill>
                  <a:srgbClr val="000000"/>
                </a:solidFill>
                <a:uFill>
                  <a:solidFill>
                    <a:srgbClr val="000000"/>
                  </a:solidFill>
                </a:uFill>
                <a:ea typeface="Calibri" panose="020F0502020204030204" pitchFamily="34" charset="0"/>
              </a:rPr>
              <a:t>die </a:t>
            </a:r>
            <a:r>
              <a:rPr lang="en-US" sz="1600" dirty="0">
                <a:solidFill>
                  <a:srgbClr val="000000"/>
                </a:solidFill>
                <a:uFill>
                  <a:solidFill>
                    <a:srgbClr val="000000"/>
                  </a:solidFill>
                </a:uFill>
                <a:ea typeface="Calibri" panose="020F0502020204030204" pitchFamily="34" charset="0"/>
              </a:rPr>
              <a:t>and needs a 3 to steal the pencil. The winner is the player who has translated all sentences </a:t>
            </a:r>
            <a:r>
              <a:rPr lang="en-US" sz="1600" dirty="0" smtClean="0">
                <a:solidFill>
                  <a:srgbClr val="000000"/>
                </a:solidFill>
                <a:uFill>
                  <a:solidFill>
                    <a:srgbClr val="000000"/>
                  </a:solidFill>
                </a:uFill>
                <a:ea typeface="Calibri" panose="020F0502020204030204" pitchFamily="34" charset="0"/>
              </a:rPr>
              <a:t>correctly, first.</a:t>
            </a:r>
            <a:endParaRPr lang="en-GB" sz="1400" dirty="0">
              <a:solidFill>
                <a:srgbClr val="000000"/>
              </a:solidFill>
              <a:uFill>
                <a:solidFill>
                  <a:srgbClr val="000000"/>
                </a:solidFill>
              </a:uFill>
              <a:ea typeface="Calibri" panose="020F0502020204030204" pitchFamily="34" charset="0"/>
            </a:endParaRPr>
          </a:p>
        </p:txBody>
      </p:sp>
      <p:graphicFrame>
        <p:nvGraphicFramePr>
          <p:cNvPr id="6" name="Table 5"/>
          <p:cNvGraphicFramePr>
            <a:graphicFrameLocks noGrp="1"/>
          </p:cNvGraphicFramePr>
          <p:nvPr>
            <p:extLst/>
          </p:nvPr>
        </p:nvGraphicFramePr>
        <p:xfrm>
          <a:off x="159149" y="1929884"/>
          <a:ext cx="8671342" cy="4462813"/>
        </p:xfrm>
        <a:graphic>
          <a:graphicData uri="http://schemas.openxmlformats.org/drawingml/2006/table">
            <a:tbl>
              <a:tblPr firstRow="1" firstCol="1" bandRow="1">
                <a:tableStyleId>{5940675A-B579-460E-94D1-54222C63F5DA}</a:tableStyleId>
              </a:tblPr>
              <a:tblGrid>
                <a:gridCol w="4335671"/>
                <a:gridCol w="4335671"/>
              </a:tblGrid>
              <a:tr h="915554">
                <a:tc>
                  <a:txBody>
                    <a:bodyPr/>
                    <a:lstStyle/>
                    <a:p>
                      <a:pPr>
                        <a:lnSpc>
                          <a:spcPct val="107000"/>
                        </a:lnSpc>
                        <a:spcBef>
                          <a:spcPts val="600"/>
                        </a:spcBef>
                        <a:spcAft>
                          <a:spcPts val="600"/>
                        </a:spcAft>
                      </a:pPr>
                      <a:r>
                        <a:rPr lang="es-ES_tradnl" sz="1600">
                          <a:solidFill>
                            <a:srgbClr val="000000"/>
                          </a:solidFill>
                          <a:effectLst/>
                          <a:uFill>
                            <a:solidFill>
                              <a:srgbClr val="000000"/>
                            </a:solidFill>
                          </a:uFill>
                          <a:latin typeface="+mn-lt"/>
                          <a:ea typeface="Calibri" panose="020F0502020204030204" pitchFamily="34" charset="0"/>
                        </a:rPr>
                        <a:t>1. Justin Bieber est assez sociable mais il est aussi égoïste.  Il est très riche!</a:t>
                      </a:r>
                      <a:endParaRPr lang="en-GB" sz="1000">
                        <a:solidFill>
                          <a:srgbClr val="000000"/>
                        </a:solidFill>
                        <a:effectLst/>
                        <a:uFill>
                          <a:solidFill>
                            <a:srgbClr val="000000"/>
                          </a:solidFill>
                        </a:uFill>
                        <a:latin typeface="+mn-lt"/>
                        <a:ea typeface="Calibri" panose="020F0502020204030204" pitchFamily="34" charset="0"/>
                      </a:endParaRPr>
                    </a:p>
                  </a:txBody>
                  <a:tcPr marL="50800" marR="50800" marT="50800" marB="50800">
                    <a:solidFill>
                      <a:schemeClr val="bg1"/>
                    </a:solidFill>
                  </a:tcPr>
                </a:tc>
                <a:tc>
                  <a:txBody>
                    <a:bodyPr/>
                    <a:lstStyle/>
                    <a:p>
                      <a:pPr>
                        <a:lnSpc>
                          <a:spcPct val="107000"/>
                        </a:lnSpc>
                        <a:spcBef>
                          <a:spcPts val="600"/>
                        </a:spcBef>
                        <a:spcAft>
                          <a:spcPts val="600"/>
                        </a:spcAft>
                      </a:pPr>
                      <a:r>
                        <a:rPr lang="en-US" sz="1600">
                          <a:solidFill>
                            <a:srgbClr val="000000"/>
                          </a:solidFill>
                          <a:effectLst/>
                          <a:uFill>
                            <a:solidFill>
                              <a:srgbClr val="000000"/>
                            </a:solidFill>
                          </a:uFill>
                          <a:latin typeface="+mn-lt"/>
                          <a:ea typeface="Calibri" panose="020F0502020204030204" pitchFamily="34" charset="0"/>
                        </a:rPr>
                        <a:t>J_____ B_______ i__ q______ s________ b___ h__ i___ a______ s_____.  H_ i__ v_____ r____!</a:t>
                      </a:r>
                      <a:endParaRPr lang="en-GB" sz="1000">
                        <a:solidFill>
                          <a:srgbClr val="000000"/>
                        </a:solidFill>
                        <a:effectLst/>
                        <a:uFill>
                          <a:solidFill>
                            <a:srgbClr val="000000"/>
                          </a:solidFill>
                        </a:uFill>
                        <a:latin typeface="+mn-lt"/>
                        <a:ea typeface="Calibri" panose="020F0502020204030204" pitchFamily="34" charset="0"/>
                      </a:endParaRPr>
                    </a:p>
                  </a:txBody>
                  <a:tcPr marL="50800" marR="50800" marT="50800" marB="50800">
                    <a:solidFill>
                      <a:schemeClr val="bg1"/>
                    </a:solidFill>
                  </a:tcPr>
                </a:tc>
              </a:tr>
              <a:tr h="792565">
                <a:tc>
                  <a:txBody>
                    <a:bodyPr/>
                    <a:lstStyle/>
                    <a:p>
                      <a:pPr>
                        <a:lnSpc>
                          <a:spcPct val="107000"/>
                        </a:lnSpc>
                        <a:spcBef>
                          <a:spcPts val="600"/>
                        </a:spcBef>
                        <a:spcAft>
                          <a:spcPts val="600"/>
                        </a:spcAft>
                      </a:pPr>
                      <a:r>
                        <a:rPr lang="es-ES_tradnl" sz="1600">
                          <a:solidFill>
                            <a:srgbClr val="000000"/>
                          </a:solidFill>
                          <a:effectLst/>
                          <a:uFill>
                            <a:solidFill>
                              <a:srgbClr val="000000"/>
                            </a:solidFill>
                          </a:uFill>
                          <a:latin typeface="+mn-lt"/>
                          <a:ea typeface="Calibri" panose="020F0502020204030204" pitchFamily="34" charset="0"/>
                        </a:rPr>
                        <a:t>2. Usain Bolt est très intelligent mais il n’est pas de tout patient!</a:t>
                      </a:r>
                      <a:endParaRPr lang="en-GB" sz="1000">
                        <a:solidFill>
                          <a:srgbClr val="000000"/>
                        </a:solidFill>
                        <a:effectLst/>
                        <a:uFill>
                          <a:solidFill>
                            <a:srgbClr val="000000"/>
                          </a:solidFill>
                        </a:uFill>
                        <a:latin typeface="+mn-lt"/>
                        <a:ea typeface="Calibri" panose="020F0502020204030204" pitchFamily="34" charset="0"/>
                      </a:endParaRPr>
                    </a:p>
                  </a:txBody>
                  <a:tcPr marL="50800" marR="50800" marT="50800" marB="50800">
                    <a:solidFill>
                      <a:schemeClr val="bg1"/>
                    </a:solidFill>
                  </a:tcPr>
                </a:tc>
                <a:tc>
                  <a:txBody>
                    <a:bodyPr/>
                    <a:lstStyle/>
                    <a:p>
                      <a:pPr>
                        <a:lnSpc>
                          <a:spcPct val="107000"/>
                        </a:lnSpc>
                        <a:spcBef>
                          <a:spcPts val="600"/>
                        </a:spcBef>
                        <a:spcAft>
                          <a:spcPts val="600"/>
                        </a:spcAft>
                      </a:pPr>
                      <a:r>
                        <a:rPr lang="en-US" sz="1600">
                          <a:solidFill>
                            <a:srgbClr val="000000"/>
                          </a:solidFill>
                          <a:effectLst/>
                          <a:uFill>
                            <a:solidFill>
                              <a:srgbClr val="000000"/>
                            </a:solidFill>
                          </a:uFill>
                          <a:latin typeface="+mn-lt"/>
                          <a:ea typeface="Calibri" panose="020F0502020204030204" pitchFamily="34" charset="0"/>
                        </a:rPr>
                        <a:t>U______ B_______ i_  v_____ i__________ b___ h___ i__ n___ a__ a_____ p___________!</a:t>
                      </a:r>
                      <a:endParaRPr lang="en-GB" sz="1000">
                        <a:solidFill>
                          <a:srgbClr val="000000"/>
                        </a:solidFill>
                        <a:effectLst/>
                        <a:uFill>
                          <a:solidFill>
                            <a:srgbClr val="000000"/>
                          </a:solidFill>
                        </a:uFill>
                        <a:latin typeface="+mn-lt"/>
                        <a:ea typeface="Calibri" panose="020F0502020204030204" pitchFamily="34" charset="0"/>
                      </a:endParaRPr>
                    </a:p>
                  </a:txBody>
                  <a:tcPr marL="50800" marR="50800" marT="50800" marB="50800">
                    <a:solidFill>
                      <a:schemeClr val="bg1"/>
                    </a:solidFill>
                  </a:tcPr>
                </a:tc>
              </a:tr>
              <a:tr h="555707">
                <a:tc>
                  <a:txBody>
                    <a:bodyPr/>
                    <a:lstStyle/>
                    <a:p>
                      <a:pPr>
                        <a:lnSpc>
                          <a:spcPct val="107000"/>
                        </a:lnSpc>
                        <a:spcBef>
                          <a:spcPts val="600"/>
                        </a:spcBef>
                        <a:spcAft>
                          <a:spcPts val="600"/>
                        </a:spcAft>
                      </a:pPr>
                      <a:r>
                        <a:rPr lang="es-ES_tradnl" sz="1600">
                          <a:solidFill>
                            <a:srgbClr val="000000"/>
                          </a:solidFill>
                          <a:effectLst/>
                          <a:uFill>
                            <a:solidFill>
                              <a:srgbClr val="000000"/>
                            </a:solidFill>
                          </a:uFill>
                          <a:latin typeface="+mn-lt"/>
                          <a:ea typeface="Calibri" panose="020F0502020204030204" pitchFamily="34" charset="0"/>
                        </a:rPr>
                        <a:t>3. J’adore mon oncle parce qu’il est très drôle.</a:t>
                      </a:r>
                      <a:endParaRPr lang="en-GB" sz="1000">
                        <a:solidFill>
                          <a:srgbClr val="000000"/>
                        </a:solidFill>
                        <a:effectLst/>
                        <a:uFill>
                          <a:solidFill>
                            <a:srgbClr val="000000"/>
                          </a:solidFill>
                        </a:uFill>
                        <a:latin typeface="+mn-lt"/>
                        <a:ea typeface="Calibri" panose="020F0502020204030204" pitchFamily="34" charset="0"/>
                      </a:endParaRPr>
                    </a:p>
                  </a:txBody>
                  <a:tcPr marL="50800" marR="50800" marT="50800" marB="50800">
                    <a:solidFill>
                      <a:schemeClr val="bg1"/>
                    </a:solidFill>
                  </a:tcPr>
                </a:tc>
                <a:tc>
                  <a:txBody>
                    <a:bodyPr/>
                    <a:lstStyle/>
                    <a:p>
                      <a:pPr>
                        <a:lnSpc>
                          <a:spcPct val="107000"/>
                        </a:lnSpc>
                        <a:spcBef>
                          <a:spcPts val="600"/>
                        </a:spcBef>
                        <a:spcAft>
                          <a:spcPts val="600"/>
                        </a:spcAft>
                      </a:pPr>
                      <a:r>
                        <a:rPr lang="en-US" sz="1600">
                          <a:solidFill>
                            <a:srgbClr val="000000"/>
                          </a:solidFill>
                          <a:effectLst/>
                          <a:uFill>
                            <a:solidFill>
                              <a:srgbClr val="000000"/>
                            </a:solidFill>
                          </a:uFill>
                          <a:latin typeface="+mn-lt"/>
                          <a:ea typeface="Calibri" panose="020F0502020204030204" pitchFamily="34" charset="0"/>
                        </a:rPr>
                        <a:t>I l_____ m____ u_______ b___________ h___ i__  v_____ f___________.</a:t>
                      </a:r>
                      <a:endParaRPr lang="en-GB" sz="1000">
                        <a:solidFill>
                          <a:srgbClr val="000000"/>
                        </a:solidFill>
                        <a:effectLst/>
                        <a:uFill>
                          <a:solidFill>
                            <a:srgbClr val="000000"/>
                          </a:solidFill>
                        </a:uFill>
                        <a:latin typeface="+mn-lt"/>
                        <a:ea typeface="Calibri" panose="020F0502020204030204" pitchFamily="34" charset="0"/>
                      </a:endParaRPr>
                    </a:p>
                  </a:txBody>
                  <a:tcPr marL="50800" marR="50800" marT="50800" marB="50800">
                    <a:solidFill>
                      <a:schemeClr val="bg1"/>
                    </a:solidFill>
                  </a:tcPr>
                </a:tc>
              </a:tr>
              <a:tr h="555707">
                <a:tc>
                  <a:txBody>
                    <a:bodyPr/>
                    <a:lstStyle/>
                    <a:p>
                      <a:pPr>
                        <a:lnSpc>
                          <a:spcPct val="107000"/>
                        </a:lnSpc>
                        <a:spcBef>
                          <a:spcPts val="600"/>
                        </a:spcBef>
                        <a:spcAft>
                          <a:spcPts val="600"/>
                        </a:spcAft>
                      </a:pPr>
                      <a:r>
                        <a:rPr lang="es-ES_tradnl" sz="1600">
                          <a:solidFill>
                            <a:srgbClr val="000000"/>
                          </a:solidFill>
                          <a:effectLst/>
                          <a:uFill>
                            <a:solidFill>
                              <a:srgbClr val="000000"/>
                            </a:solidFill>
                          </a:uFill>
                          <a:latin typeface="+mn-lt"/>
                          <a:ea typeface="Calibri" panose="020F0502020204030204" pitchFamily="34" charset="0"/>
                        </a:rPr>
                        <a:t>4.Ma meilleure amie s’appelle Léa. Elle est gentille mais un peu maladroite.</a:t>
                      </a:r>
                      <a:endParaRPr lang="en-GB" sz="1000">
                        <a:solidFill>
                          <a:srgbClr val="000000"/>
                        </a:solidFill>
                        <a:effectLst/>
                        <a:uFill>
                          <a:solidFill>
                            <a:srgbClr val="000000"/>
                          </a:solidFill>
                        </a:uFill>
                        <a:latin typeface="+mn-lt"/>
                        <a:ea typeface="Calibri" panose="020F0502020204030204" pitchFamily="34" charset="0"/>
                      </a:endParaRPr>
                    </a:p>
                  </a:txBody>
                  <a:tcPr marL="50800" marR="50800" marT="50800" marB="50800">
                    <a:solidFill>
                      <a:schemeClr val="bg1"/>
                    </a:solidFill>
                  </a:tcPr>
                </a:tc>
                <a:tc>
                  <a:txBody>
                    <a:bodyPr/>
                    <a:lstStyle/>
                    <a:p>
                      <a:pPr>
                        <a:lnSpc>
                          <a:spcPct val="107000"/>
                        </a:lnSpc>
                        <a:spcBef>
                          <a:spcPts val="600"/>
                        </a:spcBef>
                        <a:spcAft>
                          <a:spcPts val="600"/>
                        </a:spcAft>
                      </a:pPr>
                      <a:r>
                        <a:rPr lang="en-US" sz="1600">
                          <a:solidFill>
                            <a:srgbClr val="000000"/>
                          </a:solidFill>
                          <a:effectLst/>
                          <a:uFill>
                            <a:solidFill>
                              <a:srgbClr val="000000"/>
                            </a:solidFill>
                          </a:uFill>
                          <a:latin typeface="+mn-lt"/>
                          <a:ea typeface="Calibri" panose="020F0502020204030204" pitchFamily="34" charset="0"/>
                        </a:rPr>
                        <a:t>M__ b_______ f________ i____ c_______ L____.  S___ i___ n_____ b____ a b____ c___________</a:t>
                      </a:r>
                      <a:endParaRPr lang="en-GB" sz="1000">
                        <a:solidFill>
                          <a:srgbClr val="000000"/>
                        </a:solidFill>
                        <a:effectLst/>
                        <a:uFill>
                          <a:solidFill>
                            <a:srgbClr val="000000"/>
                          </a:solidFill>
                        </a:uFill>
                        <a:latin typeface="+mn-lt"/>
                        <a:ea typeface="Calibri" panose="020F0502020204030204" pitchFamily="34" charset="0"/>
                      </a:endParaRPr>
                    </a:p>
                  </a:txBody>
                  <a:tcPr marL="50800" marR="50800" marT="50800" marB="50800">
                    <a:solidFill>
                      <a:schemeClr val="bg1"/>
                    </a:solidFill>
                  </a:tcPr>
                </a:tc>
              </a:tr>
              <a:tr h="555707">
                <a:tc>
                  <a:txBody>
                    <a:bodyPr/>
                    <a:lstStyle/>
                    <a:p>
                      <a:pPr>
                        <a:lnSpc>
                          <a:spcPct val="107000"/>
                        </a:lnSpc>
                        <a:spcBef>
                          <a:spcPts val="600"/>
                        </a:spcBef>
                        <a:spcAft>
                          <a:spcPts val="600"/>
                        </a:spcAft>
                      </a:pPr>
                      <a:r>
                        <a:rPr lang="es-ES_tradnl" sz="1600">
                          <a:solidFill>
                            <a:srgbClr val="000000"/>
                          </a:solidFill>
                          <a:effectLst/>
                          <a:uFill>
                            <a:solidFill>
                              <a:srgbClr val="000000"/>
                            </a:solidFill>
                          </a:uFill>
                          <a:latin typeface="+mn-lt"/>
                          <a:ea typeface="Calibri" panose="020F0502020204030204" pitchFamily="34" charset="0"/>
                        </a:rPr>
                        <a:t>5. J’ai beaucoup d’amis.  On parle de musique ensemble.</a:t>
                      </a:r>
                      <a:endParaRPr lang="en-GB" sz="1000">
                        <a:solidFill>
                          <a:srgbClr val="000000"/>
                        </a:solidFill>
                        <a:effectLst/>
                        <a:uFill>
                          <a:solidFill>
                            <a:srgbClr val="000000"/>
                          </a:solidFill>
                        </a:uFill>
                        <a:latin typeface="+mn-lt"/>
                        <a:ea typeface="Calibri" panose="020F0502020204030204" pitchFamily="34" charset="0"/>
                      </a:endParaRPr>
                    </a:p>
                  </a:txBody>
                  <a:tcPr marL="50800" marR="50800" marT="50800" marB="50800">
                    <a:solidFill>
                      <a:schemeClr val="bg1"/>
                    </a:solidFill>
                  </a:tcPr>
                </a:tc>
                <a:tc>
                  <a:txBody>
                    <a:bodyPr/>
                    <a:lstStyle/>
                    <a:p>
                      <a:pPr>
                        <a:lnSpc>
                          <a:spcPct val="107000"/>
                        </a:lnSpc>
                        <a:spcBef>
                          <a:spcPts val="600"/>
                        </a:spcBef>
                        <a:spcAft>
                          <a:spcPts val="600"/>
                        </a:spcAft>
                      </a:pPr>
                      <a:r>
                        <a:rPr lang="en-US" sz="1600">
                          <a:solidFill>
                            <a:srgbClr val="000000"/>
                          </a:solidFill>
                          <a:effectLst/>
                          <a:uFill>
                            <a:solidFill>
                              <a:srgbClr val="000000"/>
                            </a:solidFill>
                          </a:uFill>
                          <a:latin typeface="+mn-lt"/>
                          <a:ea typeface="Calibri" panose="020F0502020204030204" pitchFamily="34" charset="0"/>
                        </a:rPr>
                        <a:t>I h_______ l______ o__ f_________.   W__ t_____ a_______ m________ t______________.</a:t>
                      </a:r>
                      <a:endParaRPr lang="en-GB" sz="1000">
                        <a:solidFill>
                          <a:srgbClr val="000000"/>
                        </a:solidFill>
                        <a:effectLst/>
                        <a:uFill>
                          <a:solidFill>
                            <a:srgbClr val="000000"/>
                          </a:solidFill>
                        </a:uFill>
                        <a:latin typeface="+mn-lt"/>
                        <a:ea typeface="Calibri" panose="020F0502020204030204" pitchFamily="34" charset="0"/>
                      </a:endParaRPr>
                    </a:p>
                  </a:txBody>
                  <a:tcPr marL="50800" marR="50800" marT="50800" marB="50800">
                    <a:solidFill>
                      <a:schemeClr val="bg1"/>
                    </a:solidFill>
                  </a:tcPr>
                </a:tc>
              </a:tr>
              <a:tr h="792565">
                <a:tc>
                  <a:txBody>
                    <a:bodyPr/>
                    <a:lstStyle/>
                    <a:p>
                      <a:pPr>
                        <a:lnSpc>
                          <a:spcPct val="107000"/>
                        </a:lnSpc>
                        <a:spcBef>
                          <a:spcPts val="600"/>
                        </a:spcBef>
                        <a:spcAft>
                          <a:spcPts val="600"/>
                        </a:spcAft>
                      </a:pPr>
                      <a:r>
                        <a:rPr lang="es-ES_tradnl" sz="1600">
                          <a:solidFill>
                            <a:srgbClr val="000000"/>
                          </a:solidFill>
                          <a:effectLst/>
                          <a:uFill>
                            <a:solidFill>
                              <a:srgbClr val="000000"/>
                            </a:solidFill>
                          </a:uFill>
                          <a:latin typeface="+mn-lt"/>
                          <a:ea typeface="Calibri" panose="020F0502020204030204" pitchFamily="34" charset="0"/>
                        </a:rPr>
                        <a:t>6. Je parle anglais et français.  Je passe des heures à jouer au foot avec mes copains.</a:t>
                      </a:r>
                      <a:endParaRPr lang="en-GB" sz="1000">
                        <a:solidFill>
                          <a:srgbClr val="000000"/>
                        </a:solidFill>
                        <a:effectLst/>
                        <a:uFill>
                          <a:solidFill>
                            <a:srgbClr val="000000"/>
                          </a:solidFill>
                        </a:uFill>
                        <a:latin typeface="+mn-lt"/>
                        <a:ea typeface="Calibri" panose="020F0502020204030204" pitchFamily="34" charset="0"/>
                      </a:endParaRPr>
                    </a:p>
                  </a:txBody>
                  <a:tcPr marL="50800" marR="50800" marT="50800" marB="50800">
                    <a:solidFill>
                      <a:schemeClr val="bg1"/>
                    </a:solidFill>
                  </a:tcPr>
                </a:tc>
                <a:tc>
                  <a:txBody>
                    <a:bodyPr/>
                    <a:lstStyle/>
                    <a:p>
                      <a:pPr>
                        <a:lnSpc>
                          <a:spcPct val="107000"/>
                        </a:lnSpc>
                        <a:spcBef>
                          <a:spcPts val="600"/>
                        </a:spcBef>
                        <a:spcAft>
                          <a:spcPts val="600"/>
                        </a:spcAft>
                      </a:pPr>
                      <a:r>
                        <a:rPr lang="en-US" sz="1600" dirty="0">
                          <a:solidFill>
                            <a:srgbClr val="000000"/>
                          </a:solidFill>
                          <a:effectLst/>
                          <a:uFill>
                            <a:solidFill>
                              <a:srgbClr val="000000"/>
                            </a:solidFill>
                          </a:uFill>
                          <a:latin typeface="+mn-lt"/>
                          <a:ea typeface="Calibri" panose="020F0502020204030204" pitchFamily="34" charset="0"/>
                        </a:rPr>
                        <a:t>I s_______ E______ a____ F_________.   I s_____ h________ p___________ f__________ </a:t>
                      </a:r>
                      <a:r>
                        <a:rPr lang="en-US" sz="1600" dirty="0" err="1">
                          <a:solidFill>
                            <a:srgbClr val="000000"/>
                          </a:solidFill>
                          <a:effectLst/>
                          <a:uFill>
                            <a:solidFill>
                              <a:srgbClr val="000000"/>
                            </a:solidFill>
                          </a:uFill>
                          <a:latin typeface="+mn-lt"/>
                          <a:ea typeface="Calibri" panose="020F0502020204030204" pitchFamily="34" charset="0"/>
                        </a:rPr>
                        <a:t>w__________m</a:t>
                      </a:r>
                      <a:r>
                        <a:rPr lang="en-US" sz="1600" dirty="0">
                          <a:solidFill>
                            <a:srgbClr val="000000"/>
                          </a:solidFill>
                          <a:effectLst/>
                          <a:uFill>
                            <a:solidFill>
                              <a:srgbClr val="000000"/>
                            </a:solidFill>
                          </a:uFill>
                          <a:latin typeface="+mn-lt"/>
                          <a:ea typeface="Calibri" panose="020F0502020204030204" pitchFamily="34" charset="0"/>
                        </a:rPr>
                        <a:t>____ f________________.</a:t>
                      </a:r>
                      <a:endParaRPr lang="en-GB" sz="1000" dirty="0">
                        <a:solidFill>
                          <a:srgbClr val="000000"/>
                        </a:solidFill>
                        <a:effectLst/>
                        <a:uFill>
                          <a:solidFill>
                            <a:srgbClr val="000000"/>
                          </a:solidFill>
                        </a:uFill>
                        <a:latin typeface="+mn-lt"/>
                        <a:ea typeface="Calibri" panose="020F0502020204030204" pitchFamily="34" charset="0"/>
                      </a:endParaRPr>
                    </a:p>
                  </a:txBody>
                  <a:tcPr marL="50800" marR="50800" marT="50800" marB="50800">
                    <a:solidFill>
                      <a:schemeClr val="bg1"/>
                    </a:solidFill>
                  </a:tcPr>
                </a:tc>
              </a:tr>
            </a:tbl>
          </a:graphicData>
        </a:graphic>
      </p:graphicFrame>
      <p:sp>
        <p:nvSpPr>
          <p:cNvPr id="7" name="Rectangle 6"/>
          <p:cNvSpPr/>
          <p:nvPr/>
        </p:nvSpPr>
        <p:spPr>
          <a:xfrm>
            <a:off x="36067" y="-175437"/>
            <a:ext cx="530915" cy="923330"/>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B</a:t>
            </a:r>
            <a:endParaRPr lang="en-US" sz="5400" dirty="0">
              <a:ln w="0"/>
              <a:solidFill>
                <a:prstClr val="black"/>
              </a:solidFill>
              <a:effectLst>
                <a:outerShdw blurRad="38100" dist="19050" dir="2700000" algn="tl" rotWithShape="0">
                  <a:prstClr val="black">
                    <a:alpha val="40000"/>
                  </a:prstClr>
                </a:outerShdw>
              </a:effectLst>
            </a:endParaRPr>
          </a:p>
        </p:txBody>
      </p:sp>
      <p:sp>
        <p:nvSpPr>
          <p:cNvPr id="8" name="Rectangle 7"/>
          <p:cNvSpPr/>
          <p:nvPr/>
        </p:nvSpPr>
        <p:spPr>
          <a:xfrm>
            <a:off x="2708759" y="129999"/>
            <a:ext cx="3755002" cy="461665"/>
          </a:xfrm>
          <a:prstGeom prst="rect">
            <a:avLst/>
          </a:prstGeom>
        </p:spPr>
        <p:txBody>
          <a:bodyPr wrap="none">
            <a:spAutoFit/>
          </a:bodyPr>
          <a:lstStyle/>
          <a:p>
            <a:r>
              <a:rPr lang="es-ES_tradnl" sz="2400" b="1" dirty="0">
                <a:solidFill>
                  <a:prstClr val="black"/>
                </a:solidFill>
                <a:ea typeface="Arial Unicode MS" panose="020B0604020202020204" pitchFamily="34" charset="-128"/>
                <a:cs typeface="Times New Roman" panose="02020603050405020304" pitchFamily="18" charset="0"/>
              </a:rPr>
              <a:t>Un </a:t>
            </a:r>
            <a:r>
              <a:rPr lang="es-ES_tradnl" sz="2400" b="1" dirty="0" err="1">
                <a:solidFill>
                  <a:prstClr val="black"/>
                </a:solidFill>
                <a:ea typeface="Arial Unicode MS" panose="020B0604020202020204" pitchFamily="34" charset="-128"/>
                <a:cs typeface="Times New Roman" panose="02020603050405020304" pitchFamily="18" charset="0"/>
              </a:rPr>
              <a:t>crayon</a:t>
            </a:r>
            <a:r>
              <a:rPr lang="es-ES_tradnl" sz="2400" b="1" dirty="0">
                <a:solidFill>
                  <a:prstClr val="black"/>
                </a:solidFill>
                <a:ea typeface="Arial Unicode MS" panose="020B0604020202020204" pitchFamily="34" charset="-128"/>
                <a:cs typeface="Times New Roman" panose="02020603050405020304" pitchFamily="18" charset="0"/>
              </a:rPr>
              <a:t>, du </a:t>
            </a:r>
            <a:r>
              <a:rPr lang="es-ES_tradnl" sz="2400" b="1" dirty="0" err="1">
                <a:solidFill>
                  <a:prstClr val="black"/>
                </a:solidFill>
                <a:ea typeface="Arial Unicode MS" panose="020B0604020202020204" pitchFamily="34" charset="-128"/>
                <a:cs typeface="Times New Roman" panose="02020603050405020304" pitchFamily="18" charset="0"/>
              </a:rPr>
              <a:t>papier</a:t>
            </a:r>
            <a:r>
              <a:rPr lang="es-ES_tradnl" sz="2400" b="1" dirty="0">
                <a:solidFill>
                  <a:prstClr val="black"/>
                </a:solidFill>
                <a:ea typeface="Arial Unicode MS" panose="020B0604020202020204" pitchFamily="34" charset="-128"/>
                <a:cs typeface="Times New Roman" panose="02020603050405020304" pitchFamily="18" charset="0"/>
              </a:rPr>
              <a:t>, un dé</a:t>
            </a:r>
            <a:endParaRPr lang="en-GB" sz="2400" b="1" dirty="0">
              <a:solidFill>
                <a:prstClr val="black"/>
              </a:solidFill>
            </a:endParaRPr>
          </a:p>
        </p:txBody>
      </p:sp>
    </p:spTree>
    <p:extLst>
      <p:ext uri="{BB962C8B-B14F-4D97-AF65-F5344CB8AC3E}">
        <p14:creationId xmlns:p14="http://schemas.microsoft.com/office/powerpoint/2010/main" val="38609854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850" y="888875"/>
            <a:ext cx="8458200" cy="4773092"/>
          </a:xfrm>
          <a:prstGeom prst="rect">
            <a:avLst/>
          </a:prstGeom>
        </p:spPr>
      </p:pic>
      <p:sp>
        <p:nvSpPr>
          <p:cNvPr id="3" name="Rectangle 2"/>
          <p:cNvSpPr/>
          <p:nvPr/>
        </p:nvSpPr>
        <p:spPr>
          <a:xfrm>
            <a:off x="323850" y="5975476"/>
            <a:ext cx="7143750" cy="646331"/>
          </a:xfrm>
          <a:prstGeom prst="rect">
            <a:avLst/>
          </a:prstGeom>
        </p:spPr>
        <p:txBody>
          <a:bodyPr wrap="square">
            <a:spAutoFit/>
          </a:bodyPr>
          <a:lstStyle/>
          <a:p>
            <a:r>
              <a:rPr lang="en-GB" dirty="0">
                <a:solidFill>
                  <a:prstClr val="black"/>
                </a:solidFill>
                <a:hlinkClick r:id="rId3"/>
              </a:rPr>
              <a:t>http://</a:t>
            </a:r>
            <a:r>
              <a:rPr lang="en-GB" dirty="0" smtClean="0">
                <a:solidFill>
                  <a:prstClr val="black"/>
                </a:solidFill>
                <a:hlinkClick r:id="rId3"/>
              </a:rPr>
              <a:t>qualifications.pearson.com/content/dam/pdf/GCSE/French/2016/teaching-and-learning/Approaches_to_translation.pdf</a:t>
            </a:r>
            <a:r>
              <a:rPr lang="en-GB" dirty="0" smtClean="0">
                <a:solidFill>
                  <a:prstClr val="black"/>
                </a:solidFill>
              </a:rPr>
              <a:t> </a:t>
            </a:r>
            <a:endParaRPr lang="en-GB" dirty="0">
              <a:solidFill>
                <a:prstClr val="black"/>
              </a:solidFill>
            </a:endParaRPr>
          </a:p>
        </p:txBody>
      </p:sp>
      <p:sp>
        <p:nvSpPr>
          <p:cNvPr id="4" name="TextBox 3"/>
          <p:cNvSpPr txBox="1"/>
          <p:nvPr/>
        </p:nvSpPr>
        <p:spPr>
          <a:xfrm>
            <a:off x="248466" y="85789"/>
            <a:ext cx="8258447" cy="646331"/>
          </a:xfrm>
          <a:prstGeom prst="rect">
            <a:avLst/>
          </a:prstGeom>
          <a:noFill/>
        </p:spPr>
        <p:txBody>
          <a:bodyPr wrap="square" rtlCol="0">
            <a:spAutoFit/>
          </a:bodyPr>
          <a:lstStyle/>
          <a:p>
            <a:r>
              <a:rPr lang="en-GB" dirty="0" smtClean="0">
                <a:solidFill>
                  <a:prstClr val="black"/>
                </a:solidFill>
              </a:rPr>
              <a:t>Tip: Browse all awarding body websites for their free resources, not just the one your school is doing.</a:t>
            </a:r>
            <a:endParaRPr lang="en-GB" dirty="0">
              <a:solidFill>
                <a:prstClr val="black"/>
              </a:solidFill>
            </a:endParaRPr>
          </a:p>
        </p:txBody>
      </p:sp>
    </p:spTree>
    <p:extLst>
      <p:ext uri="{BB962C8B-B14F-4D97-AF65-F5344CB8AC3E}">
        <p14:creationId xmlns:p14="http://schemas.microsoft.com/office/powerpoint/2010/main" val="21746922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05156" y="404949"/>
            <a:ext cx="4315602" cy="5678124"/>
          </a:xfrm>
          <a:prstGeom prst="rect">
            <a:avLst/>
          </a:prstGeom>
        </p:spPr>
      </p:pic>
      <p:pic>
        <p:nvPicPr>
          <p:cNvPr id="3" name="Picture 2"/>
          <p:cNvPicPr>
            <a:picLocks noChangeAspect="1"/>
          </p:cNvPicPr>
          <p:nvPr/>
        </p:nvPicPr>
        <p:blipFill>
          <a:blip r:embed="rId3"/>
          <a:stretch>
            <a:fillRect/>
          </a:stretch>
        </p:blipFill>
        <p:spPr>
          <a:xfrm>
            <a:off x="122297" y="531359"/>
            <a:ext cx="4429745" cy="5551714"/>
          </a:xfrm>
          <a:prstGeom prst="rect">
            <a:avLst/>
          </a:prstGeom>
        </p:spPr>
      </p:pic>
    </p:spTree>
    <p:extLst>
      <p:ext uri="{BB962C8B-B14F-4D97-AF65-F5344CB8AC3E}">
        <p14:creationId xmlns:p14="http://schemas.microsoft.com/office/powerpoint/2010/main" val="38832576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Teaching and learning strategies for teachers</a:t>
            </a:r>
            <a:endParaRPr lang="en-GB" dirty="0"/>
          </a:p>
        </p:txBody>
      </p:sp>
      <p:sp>
        <p:nvSpPr>
          <p:cNvPr id="3" name="Content Placeholder 2"/>
          <p:cNvSpPr>
            <a:spLocks noGrp="1"/>
          </p:cNvSpPr>
          <p:nvPr>
            <p:ph idx="1"/>
          </p:nvPr>
        </p:nvSpPr>
        <p:spPr/>
        <p:txBody>
          <a:bodyPr/>
          <a:lstStyle/>
          <a:p>
            <a:r>
              <a:rPr lang="en-GB" dirty="0" smtClean="0"/>
              <a:t>Sentence-building tasks</a:t>
            </a:r>
          </a:p>
          <a:p>
            <a:r>
              <a:rPr lang="en-GB" dirty="0" smtClean="0"/>
              <a:t>Translation (including regular sentence-level vocabulary tests)</a:t>
            </a:r>
          </a:p>
          <a:p>
            <a:r>
              <a:rPr lang="en-GB" dirty="0" smtClean="0">
                <a:solidFill>
                  <a:srgbClr val="FF0066"/>
                </a:solidFill>
              </a:rPr>
              <a:t>Developing accuracy</a:t>
            </a:r>
          </a:p>
          <a:p>
            <a:r>
              <a:rPr lang="en-GB" dirty="0" smtClean="0"/>
              <a:t>Developing range and variety</a:t>
            </a:r>
            <a:endParaRPr lang="en-GB"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40900945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990" y="1238071"/>
            <a:ext cx="7679933" cy="584775"/>
          </a:xfrm>
          <a:prstGeom prst="rect">
            <a:avLst/>
          </a:prstGeom>
        </p:spPr>
        <p:txBody>
          <a:bodyPr wrap="square">
            <a:spAutoFit/>
          </a:bodyPr>
          <a:lstStyle/>
          <a:p>
            <a:r>
              <a:rPr lang="en-GB" sz="3200" b="1" dirty="0" smtClean="0">
                <a:solidFill>
                  <a:prstClr val="black">
                    <a:lumMod val="75000"/>
                    <a:lumOff val="25000"/>
                  </a:prstClr>
                </a:solidFill>
                <a:latin typeface="Rockwell" panose="02060603020205020403" pitchFamily="18" charset="0"/>
                <a:ea typeface="Times New Roman" panose="02020603050405020304" pitchFamily="18" charset="0"/>
              </a:rPr>
              <a:t>3  Develop accuracy</a:t>
            </a:r>
            <a:endParaRPr lang="en-GB" sz="3200" b="1" dirty="0">
              <a:solidFill>
                <a:prstClr val="black">
                  <a:lumMod val="75000"/>
                  <a:lumOff val="25000"/>
                </a:prstClr>
              </a:solidFill>
              <a:latin typeface="Rockwell" panose="02060603020205020403" pitchFamily="18" charset="0"/>
              <a:ea typeface="Times New Roman" panose="02020603050405020304" pitchFamily="18" charset="0"/>
            </a:endParaRPr>
          </a:p>
        </p:txBody>
      </p:sp>
      <p:sp>
        <p:nvSpPr>
          <p:cNvPr id="5" name="Content Placeholder 7"/>
          <p:cNvSpPr txBox="1">
            <a:spLocks/>
          </p:cNvSpPr>
          <p:nvPr/>
        </p:nvSpPr>
        <p:spPr>
          <a:xfrm>
            <a:off x="410127" y="1928365"/>
            <a:ext cx="8733873" cy="5497863"/>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514350" indent="-514350" algn="l">
              <a:lnSpc>
                <a:spcPct val="120000"/>
              </a:lnSpc>
              <a:buFont typeface="Arial" panose="020B0604020202020204" pitchFamily="34" charset="0"/>
              <a:buChar char="•"/>
            </a:pPr>
            <a:r>
              <a:rPr lang="en-GB" sz="3200" dirty="0" smtClean="0">
                <a:solidFill>
                  <a:prstClr val="black">
                    <a:lumMod val="75000"/>
                    <a:lumOff val="25000"/>
                  </a:prstClr>
                </a:solidFill>
                <a:latin typeface="Rockwell" panose="02060603020205020403" pitchFamily="18" charset="0"/>
              </a:rPr>
              <a:t>Cues and prompts</a:t>
            </a:r>
          </a:p>
          <a:p>
            <a:pPr marL="514350" indent="-514350" algn="l">
              <a:lnSpc>
                <a:spcPct val="120000"/>
              </a:lnSpc>
              <a:buFont typeface="Arial" panose="020B0604020202020204" pitchFamily="34" charset="0"/>
              <a:buChar char="•"/>
            </a:pPr>
            <a:r>
              <a:rPr lang="en-GB" sz="3200" dirty="0" smtClean="0">
                <a:solidFill>
                  <a:prstClr val="black">
                    <a:lumMod val="75000"/>
                    <a:lumOff val="25000"/>
                  </a:prstClr>
                </a:solidFill>
                <a:latin typeface="Rockwell" panose="02060603020205020403" pitchFamily="18" charset="0"/>
              </a:rPr>
              <a:t>Txt </a:t>
            </a:r>
            <a:r>
              <a:rPr lang="en-GB" sz="3200" dirty="0" err="1" smtClean="0">
                <a:solidFill>
                  <a:prstClr val="black">
                    <a:lumMod val="75000"/>
                    <a:lumOff val="25000"/>
                  </a:prstClr>
                </a:solidFill>
                <a:latin typeface="Rockwell" panose="02060603020205020403" pitchFamily="18" charset="0"/>
              </a:rPr>
              <a:t>Spk</a:t>
            </a:r>
            <a:endParaRPr lang="en-GB" sz="3200" dirty="0" smtClean="0">
              <a:solidFill>
                <a:prstClr val="black">
                  <a:lumMod val="75000"/>
                  <a:lumOff val="25000"/>
                </a:prstClr>
              </a:solidFill>
              <a:latin typeface="Rockwell" panose="02060603020205020403" pitchFamily="18" charset="0"/>
            </a:endParaRPr>
          </a:p>
          <a:p>
            <a:pPr marL="514350" indent="-514350" algn="l">
              <a:lnSpc>
                <a:spcPct val="120000"/>
              </a:lnSpc>
              <a:buFont typeface="Arial" panose="020B0604020202020204" pitchFamily="34" charset="0"/>
              <a:buChar char="•"/>
            </a:pPr>
            <a:r>
              <a:rPr lang="en-GB" sz="3200" dirty="0" smtClean="0">
                <a:solidFill>
                  <a:prstClr val="black">
                    <a:lumMod val="75000"/>
                    <a:lumOff val="25000"/>
                  </a:prstClr>
                </a:solidFill>
                <a:latin typeface="Rockwell" panose="02060603020205020403" pitchFamily="18" charset="0"/>
              </a:rPr>
              <a:t>Sentence auction</a:t>
            </a:r>
          </a:p>
          <a:p>
            <a:pPr marL="514350" indent="-514350" algn="l">
              <a:lnSpc>
                <a:spcPct val="120000"/>
              </a:lnSpc>
              <a:buFont typeface="Arial" panose="020B0604020202020204" pitchFamily="34" charset="0"/>
              <a:buChar char="•"/>
            </a:pPr>
            <a:r>
              <a:rPr lang="en-GB" sz="3200" dirty="0" smtClean="0">
                <a:solidFill>
                  <a:prstClr val="black">
                    <a:lumMod val="75000"/>
                    <a:lumOff val="25000"/>
                  </a:prstClr>
                </a:solidFill>
                <a:latin typeface="Rockwell" panose="02060603020205020403" pitchFamily="18" charset="0"/>
              </a:rPr>
              <a:t>Tick grids and peer assessment</a:t>
            </a:r>
          </a:p>
          <a:p>
            <a:pPr marL="514350" indent="-514350" algn="l">
              <a:lnSpc>
                <a:spcPct val="120000"/>
              </a:lnSpc>
              <a:buFont typeface="Arial" panose="020B0604020202020204" pitchFamily="34" charset="0"/>
              <a:buChar char="•"/>
            </a:pPr>
            <a:r>
              <a:rPr lang="en-GB" sz="3200" dirty="0" smtClean="0">
                <a:solidFill>
                  <a:prstClr val="black">
                    <a:lumMod val="75000"/>
                    <a:lumOff val="25000"/>
                  </a:prstClr>
                </a:solidFill>
                <a:latin typeface="Rockwell" panose="02060603020205020403" pitchFamily="18" charset="0"/>
              </a:rPr>
              <a:t>Reference resources</a:t>
            </a:r>
          </a:p>
          <a:p>
            <a:pPr marL="514350" indent="-514350" algn="l">
              <a:lnSpc>
                <a:spcPct val="120000"/>
              </a:lnSpc>
              <a:buFont typeface="Arial" panose="020B0604020202020204" pitchFamily="34" charset="0"/>
              <a:buChar char="•"/>
            </a:pPr>
            <a:r>
              <a:rPr lang="en-GB" sz="3200" dirty="0" smtClean="0">
                <a:solidFill>
                  <a:prstClr val="black">
                    <a:lumMod val="75000"/>
                    <a:lumOff val="25000"/>
                  </a:prstClr>
                </a:solidFill>
                <a:latin typeface="Rockwell" panose="02060603020205020403" pitchFamily="18" charset="0"/>
              </a:rPr>
              <a:t>VAN checklist</a:t>
            </a:r>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269374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5925" y="1036029"/>
            <a:ext cx="8274050" cy="5386090"/>
          </a:xfrm>
          <a:prstGeom prst="rect">
            <a:avLst/>
          </a:prstGeom>
        </p:spPr>
        <p:txBody>
          <a:bodyPr wrap="square">
            <a:spAutoFit/>
          </a:bodyPr>
          <a:lstStyle/>
          <a:p>
            <a:r>
              <a:rPr lang="en-GB" sz="4000" b="1" dirty="0">
                <a:solidFill>
                  <a:prstClr val="black">
                    <a:lumMod val="75000"/>
                    <a:lumOff val="25000"/>
                  </a:prstClr>
                </a:solidFill>
                <a:latin typeface="Rockwell" panose="02060603020205020403" pitchFamily="18" charset="0"/>
              </a:rPr>
              <a:t>V</a:t>
            </a:r>
            <a:r>
              <a:rPr lang="en-GB" sz="2800" b="1" dirty="0">
                <a:solidFill>
                  <a:prstClr val="black">
                    <a:lumMod val="75000"/>
                    <a:lumOff val="25000"/>
                  </a:prstClr>
                </a:solidFill>
                <a:latin typeface="Rockwell" panose="02060603020205020403" pitchFamily="18" charset="0"/>
              </a:rPr>
              <a:t>erbs </a:t>
            </a:r>
            <a:r>
              <a:rPr lang="en-GB" sz="2800" dirty="0" smtClean="0">
                <a:solidFill>
                  <a:prstClr val="black">
                    <a:lumMod val="75000"/>
                    <a:lumOff val="25000"/>
                  </a:prstClr>
                </a:solidFill>
                <a:latin typeface="Rockwell" panose="02060603020205020403" pitchFamily="18" charset="0"/>
              </a:rPr>
              <a:t/>
            </a:r>
            <a:br>
              <a:rPr lang="en-GB" sz="2800" dirty="0" smtClean="0">
                <a:solidFill>
                  <a:prstClr val="black">
                    <a:lumMod val="75000"/>
                    <a:lumOff val="25000"/>
                  </a:prstClr>
                </a:solidFill>
                <a:latin typeface="Rockwell" panose="02060603020205020403" pitchFamily="18" charset="0"/>
              </a:rPr>
            </a:br>
            <a:r>
              <a:rPr lang="en-GB" sz="2800" dirty="0" smtClean="0">
                <a:solidFill>
                  <a:prstClr val="black">
                    <a:lumMod val="75000"/>
                    <a:lumOff val="25000"/>
                  </a:prstClr>
                </a:solidFill>
                <a:latin typeface="Rockwell" panose="02060603020205020403" pitchFamily="18" charset="0"/>
              </a:rPr>
              <a:t>Subject </a:t>
            </a:r>
            <a:r>
              <a:rPr lang="en-GB" sz="2800" dirty="0">
                <a:solidFill>
                  <a:prstClr val="black">
                    <a:lumMod val="75000"/>
                    <a:lumOff val="25000"/>
                  </a:prstClr>
                </a:solidFill>
                <a:latin typeface="Rockwell" panose="02060603020205020403" pitchFamily="18" charset="0"/>
              </a:rPr>
              <a:t>– Verb agreement (Who is doing what?) </a:t>
            </a:r>
            <a:r>
              <a:rPr lang="en-GB" sz="2800" dirty="0" smtClean="0">
                <a:solidFill>
                  <a:prstClr val="black">
                    <a:lumMod val="75000"/>
                    <a:lumOff val="25000"/>
                  </a:prstClr>
                </a:solidFill>
                <a:latin typeface="Rockwell" panose="02060603020205020403" pitchFamily="18" charset="0"/>
              </a:rPr>
              <a:t/>
            </a:r>
            <a:br>
              <a:rPr lang="en-GB" sz="2800" dirty="0" smtClean="0">
                <a:solidFill>
                  <a:prstClr val="black">
                    <a:lumMod val="75000"/>
                    <a:lumOff val="25000"/>
                  </a:prstClr>
                </a:solidFill>
                <a:latin typeface="Rockwell" panose="02060603020205020403" pitchFamily="18" charset="0"/>
              </a:rPr>
            </a:br>
            <a:r>
              <a:rPr lang="en-GB" sz="2800" dirty="0" smtClean="0">
                <a:solidFill>
                  <a:prstClr val="black">
                    <a:lumMod val="75000"/>
                    <a:lumOff val="25000"/>
                  </a:prstClr>
                </a:solidFill>
                <a:latin typeface="Rockwell" panose="02060603020205020403" pitchFamily="18" charset="0"/>
              </a:rPr>
              <a:t>Tense </a:t>
            </a:r>
            <a:r>
              <a:rPr lang="en-GB" sz="2800" dirty="0">
                <a:solidFill>
                  <a:prstClr val="black">
                    <a:lumMod val="75000"/>
                    <a:lumOff val="25000"/>
                  </a:prstClr>
                </a:solidFill>
                <a:latin typeface="Rockwell" panose="02060603020205020403" pitchFamily="18" charset="0"/>
              </a:rPr>
              <a:t>(When?) </a:t>
            </a:r>
            <a:r>
              <a:rPr lang="en-GB" sz="2800" dirty="0" smtClean="0">
                <a:solidFill>
                  <a:prstClr val="black">
                    <a:lumMod val="75000"/>
                    <a:lumOff val="25000"/>
                  </a:prstClr>
                </a:solidFill>
                <a:latin typeface="Rockwell" panose="02060603020205020403" pitchFamily="18" charset="0"/>
              </a:rPr>
              <a:t/>
            </a:r>
            <a:br>
              <a:rPr lang="en-GB" sz="2800" dirty="0" smtClean="0">
                <a:solidFill>
                  <a:prstClr val="black">
                    <a:lumMod val="75000"/>
                    <a:lumOff val="25000"/>
                  </a:prstClr>
                </a:solidFill>
                <a:latin typeface="Rockwell" panose="02060603020205020403" pitchFamily="18" charset="0"/>
              </a:rPr>
            </a:br>
            <a:r>
              <a:rPr lang="en-GB" sz="2800" dirty="0" smtClean="0">
                <a:solidFill>
                  <a:prstClr val="black">
                    <a:lumMod val="75000"/>
                    <a:lumOff val="25000"/>
                  </a:prstClr>
                </a:solidFill>
                <a:latin typeface="Rockwell" panose="02060603020205020403" pitchFamily="18" charset="0"/>
              </a:rPr>
              <a:t>Position </a:t>
            </a:r>
            <a:r>
              <a:rPr lang="en-GB" sz="2800" dirty="0">
                <a:solidFill>
                  <a:prstClr val="black">
                    <a:lumMod val="75000"/>
                    <a:lumOff val="25000"/>
                  </a:prstClr>
                </a:solidFill>
                <a:latin typeface="Rockwell" panose="02060603020205020403" pitchFamily="18" charset="0"/>
              </a:rPr>
              <a:t>in the sentence </a:t>
            </a:r>
            <a:r>
              <a:rPr lang="en-GB" sz="2800" dirty="0" smtClean="0">
                <a:solidFill>
                  <a:prstClr val="black">
                    <a:lumMod val="75000"/>
                    <a:lumOff val="25000"/>
                  </a:prstClr>
                </a:solidFill>
                <a:latin typeface="Rockwell" panose="02060603020205020403" pitchFamily="18" charset="0"/>
              </a:rPr>
              <a:t/>
            </a:r>
            <a:br>
              <a:rPr lang="en-GB" sz="2800" dirty="0" smtClean="0">
                <a:solidFill>
                  <a:prstClr val="black">
                    <a:lumMod val="75000"/>
                    <a:lumOff val="25000"/>
                  </a:prstClr>
                </a:solidFill>
                <a:latin typeface="Rockwell" panose="02060603020205020403" pitchFamily="18" charset="0"/>
              </a:rPr>
            </a:br>
            <a:r>
              <a:rPr lang="en-GB" sz="4000" b="1" dirty="0">
                <a:solidFill>
                  <a:prstClr val="black">
                    <a:lumMod val="75000"/>
                    <a:lumOff val="25000"/>
                  </a:prstClr>
                </a:solidFill>
                <a:latin typeface="Rockwell" panose="02060603020205020403" pitchFamily="18" charset="0"/>
              </a:rPr>
              <a:t>A</a:t>
            </a:r>
            <a:r>
              <a:rPr lang="en-GB" sz="2800" b="1" dirty="0">
                <a:solidFill>
                  <a:prstClr val="black">
                    <a:lumMod val="75000"/>
                    <a:lumOff val="25000"/>
                  </a:prstClr>
                </a:solidFill>
                <a:latin typeface="Rockwell" panose="02060603020205020403" pitchFamily="18" charset="0"/>
              </a:rPr>
              <a:t>djectives</a:t>
            </a:r>
            <a:r>
              <a:rPr lang="en-GB" sz="2800" dirty="0">
                <a:solidFill>
                  <a:prstClr val="black">
                    <a:lumMod val="75000"/>
                    <a:lumOff val="25000"/>
                  </a:prstClr>
                </a:solidFill>
                <a:latin typeface="Rockwell" panose="02060603020205020403" pitchFamily="18" charset="0"/>
              </a:rPr>
              <a:t> </a:t>
            </a:r>
            <a:r>
              <a:rPr lang="en-GB" sz="2800" dirty="0" smtClean="0">
                <a:solidFill>
                  <a:prstClr val="black">
                    <a:lumMod val="75000"/>
                    <a:lumOff val="25000"/>
                  </a:prstClr>
                </a:solidFill>
                <a:latin typeface="Rockwell" panose="02060603020205020403" pitchFamily="18" charset="0"/>
              </a:rPr>
              <a:t/>
            </a:r>
            <a:br>
              <a:rPr lang="en-GB" sz="2800" dirty="0" smtClean="0">
                <a:solidFill>
                  <a:prstClr val="black">
                    <a:lumMod val="75000"/>
                    <a:lumOff val="25000"/>
                  </a:prstClr>
                </a:solidFill>
                <a:latin typeface="Rockwell" panose="02060603020205020403" pitchFamily="18" charset="0"/>
              </a:rPr>
            </a:br>
            <a:r>
              <a:rPr lang="en-GB" sz="2800" dirty="0" smtClean="0">
                <a:solidFill>
                  <a:prstClr val="black">
                    <a:lumMod val="75000"/>
                    <a:lumOff val="25000"/>
                  </a:prstClr>
                </a:solidFill>
                <a:latin typeface="Rockwell" panose="02060603020205020403" pitchFamily="18" charset="0"/>
              </a:rPr>
              <a:t>Noun </a:t>
            </a:r>
            <a:r>
              <a:rPr lang="en-GB" sz="2800" dirty="0">
                <a:solidFill>
                  <a:prstClr val="black">
                    <a:lumMod val="75000"/>
                    <a:lumOff val="25000"/>
                  </a:prstClr>
                </a:solidFill>
                <a:latin typeface="Rockwell" panose="02060603020205020403" pitchFamily="18" charset="0"/>
              </a:rPr>
              <a:t>– Adjective agreement </a:t>
            </a:r>
            <a:r>
              <a:rPr lang="en-GB" sz="2800" dirty="0" smtClean="0">
                <a:solidFill>
                  <a:prstClr val="black">
                    <a:lumMod val="75000"/>
                    <a:lumOff val="25000"/>
                  </a:prstClr>
                </a:solidFill>
                <a:latin typeface="Rockwell" panose="02060603020205020403" pitchFamily="18" charset="0"/>
              </a:rPr>
              <a:t/>
            </a:r>
            <a:br>
              <a:rPr lang="en-GB" sz="2800" dirty="0" smtClean="0">
                <a:solidFill>
                  <a:prstClr val="black">
                    <a:lumMod val="75000"/>
                    <a:lumOff val="25000"/>
                  </a:prstClr>
                </a:solidFill>
                <a:latin typeface="Rockwell" panose="02060603020205020403" pitchFamily="18" charset="0"/>
              </a:rPr>
            </a:br>
            <a:r>
              <a:rPr lang="en-GB" sz="2800" dirty="0" smtClean="0">
                <a:solidFill>
                  <a:prstClr val="black">
                    <a:lumMod val="75000"/>
                    <a:lumOff val="25000"/>
                  </a:prstClr>
                </a:solidFill>
                <a:latin typeface="Rockwell" panose="02060603020205020403" pitchFamily="18" charset="0"/>
              </a:rPr>
              <a:t>Position </a:t>
            </a:r>
            <a:endParaRPr lang="en-GB" sz="2800" dirty="0">
              <a:solidFill>
                <a:prstClr val="black">
                  <a:lumMod val="75000"/>
                  <a:lumOff val="25000"/>
                </a:prstClr>
              </a:solidFill>
              <a:latin typeface="Rockwell" panose="02060603020205020403" pitchFamily="18" charset="0"/>
            </a:endParaRPr>
          </a:p>
          <a:p>
            <a:r>
              <a:rPr lang="en-GB" sz="4000" b="1" dirty="0" smtClean="0">
                <a:solidFill>
                  <a:prstClr val="black">
                    <a:lumMod val="75000"/>
                    <a:lumOff val="25000"/>
                  </a:prstClr>
                </a:solidFill>
                <a:latin typeface="Rockwell" panose="02060603020205020403" pitchFamily="18" charset="0"/>
              </a:rPr>
              <a:t>N</a:t>
            </a:r>
            <a:r>
              <a:rPr lang="en-GB" sz="2800" b="1" dirty="0" smtClean="0">
                <a:solidFill>
                  <a:prstClr val="black">
                    <a:lumMod val="75000"/>
                    <a:lumOff val="25000"/>
                  </a:prstClr>
                </a:solidFill>
                <a:latin typeface="Rockwell" panose="02060603020205020403" pitchFamily="18" charset="0"/>
              </a:rPr>
              <a:t>ouns </a:t>
            </a:r>
            <a:r>
              <a:rPr lang="en-GB" sz="2800" dirty="0" smtClean="0">
                <a:solidFill>
                  <a:prstClr val="black">
                    <a:lumMod val="75000"/>
                    <a:lumOff val="25000"/>
                  </a:prstClr>
                </a:solidFill>
                <a:latin typeface="Rockwell" panose="02060603020205020403" pitchFamily="18" charset="0"/>
              </a:rPr>
              <a:t/>
            </a:r>
            <a:br>
              <a:rPr lang="en-GB" sz="2800" dirty="0" smtClean="0">
                <a:solidFill>
                  <a:prstClr val="black">
                    <a:lumMod val="75000"/>
                    <a:lumOff val="25000"/>
                  </a:prstClr>
                </a:solidFill>
                <a:latin typeface="Rockwell" panose="02060603020205020403" pitchFamily="18" charset="0"/>
              </a:rPr>
            </a:br>
            <a:r>
              <a:rPr lang="en-GB" sz="2800" dirty="0" smtClean="0">
                <a:solidFill>
                  <a:prstClr val="black">
                    <a:lumMod val="75000"/>
                    <a:lumOff val="25000"/>
                  </a:prstClr>
                </a:solidFill>
                <a:latin typeface="Rockwell" panose="02060603020205020403" pitchFamily="18" charset="0"/>
              </a:rPr>
              <a:t>Masculine </a:t>
            </a:r>
            <a:r>
              <a:rPr lang="en-GB" sz="2800" dirty="0">
                <a:solidFill>
                  <a:prstClr val="black">
                    <a:lumMod val="75000"/>
                    <a:lumOff val="25000"/>
                  </a:prstClr>
                </a:solidFill>
                <a:latin typeface="Rockwell" panose="02060603020205020403" pitchFamily="18" charset="0"/>
              </a:rPr>
              <a:t>/ Feminine </a:t>
            </a:r>
            <a:r>
              <a:rPr lang="en-GB" sz="2800" dirty="0" smtClean="0">
                <a:solidFill>
                  <a:prstClr val="black">
                    <a:lumMod val="75000"/>
                    <a:lumOff val="25000"/>
                  </a:prstClr>
                </a:solidFill>
                <a:latin typeface="Rockwell" panose="02060603020205020403" pitchFamily="18" charset="0"/>
              </a:rPr>
              <a:t/>
            </a:r>
            <a:br>
              <a:rPr lang="en-GB" sz="2800" dirty="0" smtClean="0">
                <a:solidFill>
                  <a:prstClr val="black">
                    <a:lumMod val="75000"/>
                    <a:lumOff val="25000"/>
                  </a:prstClr>
                </a:solidFill>
                <a:latin typeface="Rockwell" panose="02060603020205020403" pitchFamily="18" charset="0"/>
              </a:rPr>
            </a:br>
            <a:r>
              <a:rPr lang="en-GB" sz="2800" dirty="0" smtClean="0">
                <a:solidFill>
                  <a:prstClr val="black">
                    <a:lumMod val="75000"/>
                    <a:lumOff val="25000"/>
                  </a:prstClr>
                </a:solidFill>
                <a:latin typeface="Rockwell" panose="02060603020205020403" pitchFamily="18" charset="0"/>
              </a:rPr>
              <a:t>Singular </a:t>
            </a:r>
            <a:r>
              <a:rPr lang="en-GB" sz="2800" dirty="0">
                <a:solidFill>
                  <a:prstClr val="black">
                    <a:lumMod val="75000"/>
                    <a:lumOff val="25000"/>
                  </a:prstClr>
                </a:solidFill>
                <a:latin typeface="Rockwell" panose="02060603020205020403" pitchFamily="18" charset="0"/>
              </a:rPr>
              <a:t>/ Plural </a:t>
            </a:r>
            <a:r>
              <a:rPr lang="en-GB" sz="2800" dirty="0" smtClean="0">
                <a:solidFill>
                  <a:prstClr val="black">
                    <a:lumMod val="75000"/>
                    <a:lumOff val="25000"/>
                  </a:prstClr>
                </a:solidFill>
                <a:latin typeface="Rockwell" panose="02060603020205020403" pitchFamily="18" charset="0"/>
              </a:rPr>
              <a:t/>
            </a:r>
            <a:br>
              <a:rPr lang="en-GB" sz="2800" dirty="0" smtClean="0">
                <a:solidFill>
                  <a:prstClr val="black">
                    <a:lumMod val="75000"/>
                    <a:lumOff val="25000"/>
                  </a:prstClr>
                </a:solidFill>
                <a:latin typeface="Rockwell" panose="02060603020205020403" pitchFamily="18" charset="0"/>
              </a:rPr>
            </a:br>
            <a:r>
              <a:rPr lang="en-GB" sz="2800" dirty="0" smtClean="0">
                <a:solidFill>
                  <a:prstClr val="black">
                    <a:lumMod val="75000"/>
                    <a:lumOff val="25000"/>
                  </a:prstClr>
                </a:solidFill>
                <a:latin typeface="Rockwell" panose="02060603020205020403" pitchFamily="18" charset="0"/>
              </a:rPr>
              <a:t>Definite </a:t>
            </a:r>
            <a:r>
              <a:rPr lang="en-GB" sz="2800" dirty="0">
                <a:solidFill>
                  <a:prstClr val="black">
                    <a:lumMod val="75000"/>
                    <a:lumOff val="25000"/>
                  </a:prstClr>
                </a:solidFill>
                <a:latin typeface="Rockwell" panose="02060603020205020403" pitchFamily="18" charset="0"/>
              </a:rPr>
              <a:t>/ Indefinite </a:t>
            </a:r>
            <a:r>
              <a:rPr lang="en-GB" sz="2800" dirty="0" smtClean="0">
                <a:solidFill>
                  <a:prstClr val="black">
                    <a:lumMod val="75000"/>
                    <a:lumOff val="25000"/>
                  </a:prstClr>
                </a:solidFill>
                <a:latin typeface="Rockwell" panose="02060603020205020403" pitchFamily="18" charset="0"/>
              </a:rPr>
              <a:t>article</a:t>
            </a:r>
            <a:endParaRPr lang="en-GB" sz="2800" dirty="0">
              <a:solidFill>
                <a:prstClr val="black">
                  <a:lumMod val="75000"/>
                  <a:lumOff val="25000"/>
                </a:prstClr>
              </a:solidFill>
              <a:latin typeface="Rockwell" panose="02060603020205020403" pitchFamily="18" charset="0"/>
            </a:endParaRPr>
          </a:p>
        </p:txBody>
      </p:sp>
      <p:sp>
        <p:nvSpPr>
          <p:cNvPr id="5" name="TextBox 4"/>
          <p:cNvSpPr txBox="1"/>
          <p:nvPr/>
        </p:nvSpPr>
        <p:spPr>
          <a:xfrm>
            <a:off x="2286000" y="476250"/>
            <a:ext cx="4305300" cy="646331"/>
          </a:xfrm>
          <a:prstGeom prst="rect">
            <a:avLst/>
          </a:prstGeom>
          <a:noFill/>
        </p:spPr>
        <p:txBody>
          <a:bodyPr wrap="square" rtlCol="0">
            <a:spAutoFit/>
          </a:bodyPr>
          <a:lstStyle/>
          <a:p>
            <a:r>
              <a:rPr lang="en-GB" sz="3600" b="1" dirty="0" smtClean="0">
                <a:solidFill>
                  <a:prstClr val="black">
                    <a:lumMod val="75000"/>
                    <a:lumOff val="25000"/>
                  </a:prstClr>
                </a:solidFill>
                <a:latin typeface="Rockwell" panose="02060603020205020403" pitchFamily="18" charset="0"/>
              </a:rPr>
              <a:t>VAN</a:t>
            </a:r>
            <a:r>
              <a:rPr lang="en-GB" sz="3600" b="1" dirty="0" smtClean="0">
                <a:solidFill>
                  <a:prstClr val="black"/>
                </a:solidFill>
                <a:latin typeface="Rockwell" panose="02060603020205020403" pitchFamily="18" charset="0"/>
              </a:rPr>
              <a:t> checklist</a:t>
            </a:r>
            <a:endParaRPr lang="en-GB" sz="3600" b="1" dirty="0">
              <a:solidFill>
                <a:prstClr val="black"/>
              </a:solidFill>
              <a:latin typeface="Rockwell" panose="02060603020205020403" pitchFamily="18" charset="0"/>
            </a:endParaRPr>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88819" y="557802"/>
            <a:ext cx="1125167" cy="547079"/>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30451480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Teaching and learning strategies for teachers</a:t>
            </a:r>
            <a:endParaRPr lang="en-GB" dirty="0"/>
          </a:p>
        </p:txBody>
      </p:sp>
      <p:sp>
        <p:nvSpPr>
          <p:cNvPr id="3" name="Content Placeholder 2"/>
          <p:cNvSpPr>
            <a:spLocks noGrp="1"/>
          </p:cNvSpPr>
          <p:nvPr>
            <p:ph idx="1"/>
          </p:nvPr>
        </p:nvSpPr>
        <p:spPr/>
        <p:txBody>
          <a:bodyPr/>
          <a:lstStyle/>
          <a:p>
            <a:r>
              <a:rPr lang="en-GB" dirty="0" smtClean="0"/>
              <a:t>Sentence-building tasks</a:t>
            </a:r>
          </a:p>
          <a:p>
            <a:r>
              <a:rPr lang="en-GB" dirty="0" smtClean="0"/>
              <a:t>Translation (including regular sentence-level vocabulary tests)</a:t>
            </a:r>
          </a:p>
          <a:p>
            <a:r>
              <a:rPr lang="en-GB" dirty="0" smtClean="0"/>
              <a:t>Developing accuracy</a:t>
            </a:r>
          </a:p>
          <a:p>
            <a:r>
              <a:rPr lang="en-GB" dirty="0" smtClean="0">
                <a:solidFill>
                  <a:srgbClr val="FF0066"/>
                </a:solidFill>
              </a:rPr>
              <a:t>Developing range and variety</a:t>
            </a:r>
            <a:endParaRPr lang="en-GB" dirty="0">
              <a:solidFill>
                <a:srgbClr val="FF0066"/>
              </a:solidFill>
            </a:endParaRP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40589440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1990" y="1238071"/>
            <a:ext cx="7679933" cy="584775"/>
          </a:xfrm>
          <a:prstGeom prst="rect">
            <a:avLst/>
          </a:prstGeom>
        </p:spPr>
        <p:txBody>
          <a:bodyPr wrap="square">
            <a:spAutoFit/>
          </a:bodyPr>
          <a:lstStyle/>
          <a:p>
            <a:r>
              <a:rPr lang="en-GB" sz="3200" b="1" dirty="0" smtClean="0">
                <a:solidFill>
                  <a:prstClr val="black">
                    <a:lumMod val="75000"/>
                    <a:lumOff val="25000"/>
                  </a:prstClr>
                </a:solidFill>
                <a:latin typeface="Rockwell" panose="02060603020205020403" pitchFamily="18" charset="0"/>
                <a:ea typeface="Times New Roman" panose="02020603050405020304" pitchFamily="18" charset="0"/>
              </a:rPr>
              <a:t>4  Develop range and variety</a:t>
            </a:r>
          </a:p>
        </p:txBody>
      </p:sp>
      <p:sp>
        <p:nvSpPr>
          <p:cNvPr id="4" name="Content Placeholder 7"/>
          <p:cNvSpPr txBox="1">
            <a:spLocks/>
          </p:cNvSpPr>
          <p:nvPr/>
        </p:nvSpPr>
        <p:spPr>
          <a:xfrm>
            <a:off x="410127" y="2241873"/>
            <a:ext cx="8733873" cy="5497863"/>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514350" indent="-514350" algn="l">
              <a:lnSpc>
                <a:spcPct val="120000"/>
              </a:lnSpc>
              <a:buFont typeface="Arial" panose="020B0604020202020204" pitchFamily="34" charset="0"/>
              <a:buChar char="•"/>
            </a:pPr>
            <a:r>
              <a:rPr lang="en-GB" sz="3200" dirty="0" smtClean="0">
                <a:solidFill>
                  <a:prstClr val="black">
                    <a:lumMod val="75000"/>
                    <a:lumOff val="25000"/>
                  </a:prstClr>
                </a:solidFill>
                <a:latin typeface="Rockwell" panose="02060603020205020403" pitchFamily="18" charset="0"/>
              </a:rPr>
              <a:t>ASL (Average Sentence Length)</a:t>
            </a:r>
          </a:p>
          <a:p>
            <a:pPr marL="514350" indent="-514350" algn="l">
              <a:lnSpc>
                <a:spcPct val="120000"/>
              </a:lnSpc>
              <a:buFont typeface="Arial" panose="020B0604020202020204" pitchFamily="34" charset="0"/>
              <a:buChar char="•"/>
            </a:pPr>
            <a:r>
              <a:rPr lang="en-GB" sz="3200" dirty="0" smtClean="0">
                <a:solidFill>
                  <a:prstClr val="black">
                    <a:lumMod val="75000"/>
                    <a:lumOff val="25000"/>
                  </a:prstClr>
                </a:solidFill>
                <a:latin typeface="Rockwell" panose="02060603020205020403" pitchFamily="18" charset="0"/>
              </a:rPr>
              <a:t>Antonyms / synonyms</a:t>
            </a:r>
          </a:p>
          <a:p>
            <a:pPr marL="514350" indent="-514350" algn="l">
              <a:lnSpc>
                <a:spcPct val="120000"/>
              </a:lnSpc>
              <a:buFont typeface="Arial" panose="020B0604020202020204" pitchFamily="34" charset="0"/>
              <a:buChar char="•"/>
            </a:pPr>
            <a:r>
              <a:rPr lang="en-GB" sz="3200" dirty="0" smtClean="0">
                <a:solidFill>
                  <a:prstClr val="black">
                    <a:lumMod val="75000"/>
                    <a:lumOff val="25000"/>
                  </a:prstClr>
                </a:solidFill>
                <a:latin typeface="Rockwell" panose="02060603020205020403" pitchFamily="18" charset="0"/>
              </a:rPr>
              <a:t>Harvesting</a:t>
            </a:r>
          </a:p>
          <a:p>
            <a:pPr marL="514350" indent="-514350" algn="l">
              <a:lnSpc>
                <a:spcPct val="120000"/>
              </a:lnSpc>
              <a:buFont typeface="Arial" panose="020B0604020202020204" pitchFamily="34" charset="0"/>
              <a:buChar char="•"/>
            </a:pPr>
            <a:r>
              <a:rPr lang="en-GB" sz="3200" dirty="0" smtClean="0">
                <a:solidFill>
                  <a:prstClr val="black">
                    <a:lumMod val="75000"/>
                    <a:lumOff val="25000"/>
                  </a:prstClr>
                </a:solidFill>
                <a:latin typeface="Rockwell" panose="02060603020205020403" pitchFamily="18" charset="0"/>
              </a:rPr>
              <a:t>Function and themes</a:t>
            </a:r>
          </a:p>
          <a:p>
            <a:pPr marL="514350" indent="-514350" algn="l">
              <a:lnSpc>
                <a:spcPct val="120000"/>
              </a:lnSpc>
              <a:buFont typeface="Arial" panose="020B0604020202020204" pitchFamily="34" charset="0"/>
              <a:buChar char="•"/>
            </a:pPr>
            <a:r>
              <a:rPr lang="en-GB" sz="3200" dirty="0" smtClean="0">
                <a:solidFill>
                  <a:prstClr val="black">
                    <a:lumMod val="75000"/>
                    <a:lumOff val="25000"/>
                  </a:prstClr>
                </a:solidFill>
                <a:latin typeface="Rockwell" panose="02060603020205020403" pitchFamily="18" charset="0"/>
              </a:rPr>
              <a:t>Using reading as a springboard</a:t>
            </a: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274956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distra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2869" y="417448"/>
            <a:ext cx="4550792" cy="23738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2250" y="2890538"/>
            <a:ext cx="8669245" cy="2923877"/>
          </a:xfrm>
          <a:prstGeom prst="rect">
            <a:avLst/>
          </a:prstGeom>
          <a:noFill/>
        </p:spPr>
        <p:txBody>
          <a:bodyPr wrap="square" rtlCol="0">
            <a:spAutoFit/>
          </a:bodyPr>
          <a:lstStyle/>
          <a:p>
            <a:pPr>
              <a:defRPr/>
            </a:pPr>
            <a:r>
              <a:rPr lang="en-GB" sz="2400" kern="0" dirty="0" smtClean="0">
                <a:solidFill>
                  <a:prstClr val="black"/>
                </a:solidFill>
              </a:rPr>
              <a:t>As well as </a:t>
            </a:r>
            <a:r>
              <a:rPr lang="en-GB" sz="2800" b="1" kern="0" dirty="0" smtClean="0">
                <a:solidFill>
                  <a:prstClr val="black"/>
                </a:solidFill>
              </a:rPr>
              <a:t>prediction</a:t>
            </a:r>
            <a:r>
              <a:rPr lang="en-GB" sz="2400" kern="0" dirty="0" smtClean="0">
                <a:solidFill>
                  <a:prstClr val="black"/>
                </a:solidFill>
              </a:rPr>
              <a:t> and </a:t>
            </a:r>
            <a:r>
              <a:rPr lang="en-GB" sz="2800" b="1" kern="0" dirty="0" smtClean="0">
                <a:solidFill>
                  <a:prstClr val="black"/>
                </a:solidFill>
              </a:rPr>
              <a:t>synonym recognition</a:t>
            </a:r>
            <a:r>
              <a:rPr lang="en-GB" sz="2400" kern="0" dirty="0" smtClean="0">
                <a:solidFill>
                  <a:prstClr val="black"/>
                </a:solidFill>
              </a:rPr>
              <a:t>, another very important listening strategy for multiple choice questions is </a:t>
            </a:r>
            <a:r>
              <a:rPr lang="en-GB" sz="2800" b="1" kern="0" dirty="0" smtClean="0">
                <a:solidFill>
                  <a:prstClr val="black"/>
                </a:solidFill>
              </a:rPr>
              <a:t>avoiding distractors.  </a:t>
            </a:r>
          </a:p>
          <a:p>
            <a:pPr>
              <a:defRPr/>
            </a:pPr>
            <a:endParaRPr lang="en-GB" sz="2800" b="1" kern="0" dirty="0">
              <a:solidFill>
                <a:prstClr val="black"/>
              </a:solidFill>
            </a:endParaRPr>
          </a:p>
          <a:p>
            <a:pPr>
              <a:defRPr/>
            </a:pPr>
            <a:r>
              <a:rPr lang="en-GB" sz="2400" kern="0" dirty="0" smtClean="0">
                <a:solidFill>
                  <a:prstClr val="black"/>
                </a:solidFill>
              </a:rPr>
              <a:t>Often, all or most of the items in the list will be mentioned, but won’t be relevant answers, because the </a:t>
            </a:r>
            <a:r>
              <a:rPr lang="en-GB" sz="2400" b="1" kern="0" dirty="0" smtClean="0">
                <a:solidFill>
                  <a:prstClr val="black"/>
                </a:solidFill>
              </a:rPr>
              <a:t>opinion is wrong/opposite</a:t>
            </a:r>
            <a:r>
              <a:rPr lang="en-GB" sz="2400" kern="0" dirty="0" smtClean="0">
                <a:solidFill>
                  <a:prstClr val="black"/>
                </a:solidFill>
              </a:rPr>
              <a:t>, they </a:t>
            </a:r>
            <a:r>
              <a:rPr lang="en-GB" sz="2400" b="1" kern="0" dirty="0" smtClean="0">
                <a:solidFill>
                  <a:prstClr val="black"/>
                </a:solidFill>
              </a:rPr>
              <a:t>apply to other people</a:t>
            </a:r>
            <a:r>
              <a:rPr lang="en-GB" sz="2400" kern="0" dirty="0" smtClean="0">
                <a:solidFill>
                  <a:prstClr val="black"/>
                </a:solidFill>
              </a:rPr>
              <a:t>, or </a:t>
            </a:r>
            <a:r>
              <a:rPr lang="en-GB" sz="2400" b="1" kern="0" dirty="0" smtClean="0">
                <a:solidFill>
                  <a:prstClr val="black"/>
                </a:solidFill>
              </a:rPr>
              <a:t>they are negated</a:t>
            </a:r>
            <a:r>
              <a:rPr lang="en-GB" sz="2400" kern="0" dirty="0" smtClean="0">
                <a:solidFill>
                  <a:prstClr val="black"/>
                </a:solidFill>
              </a:rPr>
              <a:t>.</a:t>
            </a:r>
            <a:endParaRPr lang="en-GB" sz="2000" kern="0" dirty="0" smtClean="0">
              <a:solidFill>
                <a:prstClr val="black"/>
              </a:solidFill>
            </a:endParaRP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5383796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127" y="1238071"/>
            <a:ext cx="8568773" cy="3647152"/>
          </a:xfrm>
          <a:prstGeom prst="rect">
            <a:avLst/>
          </a:prstGeom>
        </p:spPr>
        <p:txBody>
          <a:bodyPr wrap="square">
            <a:spAutoFit/>
          </a:bodyPr>
          <a:lstStyle/>
          <a:p>
            <a:r>
              <a:rPr lang="es-ES_tradnl" sz="2100" dirty="0">
                <a:solidFill>
                  <a:prstClr val="black"/>
                </a:solidFill>
                <a:latin typeface="Rockwell" panose="02060603020205020403" pitchFamily="18" charset="0"/>
                <a:ea typeface="Times New Roman" panose="02020603050405020304" pitchFamily="18" charset="0"/>
              </a:rPr>
              <a:t>1  Soy bastante </a:t>
            </a:r>
            <a:r>
              <a:rPr lang="es-ES_tradnl" sz="2100" b="1" dirty="0">
                <a:solidFill>
                  <a:prstClr val="black"/>
                </a:solidFill>
                <a:latin typeface="Rockwell" panose="02060603020205020403" pitchFamily="18" charset="0"/>
                <a:ea typeface="Times New Roman" panose="02020603050405020304" pitchFamily="18" charset="0"/>
              </a:rPr>
              <a:t>pesimista </a:t>
            </a:r>
            <a:r>
              <a:rPr lang="es-ES_tradnl" sz="2100" dirty="0">
                <a:solidFill>
                  <a:prstClr val="black"/>
                </a:solidFill>
                <a:latin typeface="Rockwell" panose="02060603020205020403" pitchFamily="18" charset="0"/>
                <a:ea typeface="Times New Roman" panose="02020603050405020304" pitchFamily="18" charset="0"/>
              </a:rPr>
              <a:t>pero mi hermano es siempre _______________.</a:t>
            </a:r>
            <a:br>
              <a:rPr lang="es-ES_tradnl" sz="2100" dirty="0">
                <a:solidFill>
                  <a:prstClr val="black"/>
                </a:solidFill>
                <a:latin typeface="Rockwell" panose="02060603020205020403" pitchFamily="18" charset="0"/>
                <a:ea typeface="Times New Roman" panose="02020603050405020304" pitchFamily="18" charset="0"/>
              </a:rPr>
            </a:br>
            <a:r>
              <a:rPr lang="es-ES_tradnl" sz="2100" dirty="0">
                <a:solidFill>
                  <a:prstClr val="black"/>
                </a:solidFill>
                <a:latin typeface="Rockwell" panose="02060603020205020403" pitchFamily="18" charset="0"/>
                <a:ea typeface="Times New Roman" panose="02020603050405020304" pitchFamily="18" charset="0"/>
              </a:rPr>
              <a:t>2  Mi profesora de español es _________ pero mi profe de historia es muy </a:t>
            </a:r>
            <a:r>
              <a:rPr lang="es-ES_tradnl" sz="2100" b="1" dirty="0">
                <a:solidFill>
                  <a:prstClr val="black"/>
                </a:solidFill>
                <a:latin typeface="Rockwell" panose="02060603020205020403" pitchFamily="18" charset="0"/>
                <a:ea typeface="Times New Roman" panose="02020603050405020304" pitchFamily="18" charset="0"/>
              </a:rPr>
              <a:t>serio</a:t>
            </a:r>
            <a:r>
              <a:rPr lang="es-ES_tradnl" sz="2100" dirty="0">
                <a:solidFill>
                  <a:prstClr val="black"/>
                </a:solidFill>
                <a:latin typeface="Rockwell" panose="02060603020205020403" pitchFamily="18" charset="0"/>
                <a:ea typeface="Times New Roman" panose="02020603050405020304" pitchFamily="18" charset="0"/>
              </a:rPr>
              <a:t>.</a:t>
            </a:r>
            <a:br>
              <a:rPr lang="es-ES_tradnl" sz="2100" dirty="0">
                <a:solidFill>
                  <a:prstClr val="black"/>
                </a:solidFill>
                <a:latin typeface="Rockwell" panose="02060603020205020403" pitchFamily="18" charset="0"/>
                <a:ea typeface="Times New Roman" panose="02020603050405020304" pitchFamily="18" charset="0"/>
              </a:rPr>
            </a:br>
            <a:r>
              <a:rPr lang="es-ES_tradnl" sz="2100" dirty="0">
                <a:solidFill>
                  <a:prstClr val="black"/>
                </a:solidFill>
                <a:latin typeface="Rockwell" panose="02060603020205020403" pitchFamily="18" charset="0"/>
                <a:ea typeface="Times New Roman" panose="02020603050405020304" pitchFamily="18" charset="0"/>
              </a:rPr>
              <a:t>3  Por lo general, mi mejor amigo Santi es </a:t>
            </a:r>
            <a:r>
              <a:rPr lang="es-ES_tradnl" sz="2100" b="1" dirty="0">
                <a:solidFill>
                  <a:prstClr val="black"/>
                </a:solidFill>
                <a:latin typeface="Rockwell" panose="02060603020205020403" pitchFamily="18" charset="0"/>
                <a:ea typeface="Times New Roman" panose="02020603050405020304" pitchFamily="18" charset="0"/>
              </a:rPr>
              <a:t>generoso</a:t>
            </a:r>
            <a:r>
              <a:rPr lang="es-ES_tradnl" sz="2100" dirty="0">
                <a:solidFill>
                  <a:prstClr val="black"/>
                </a:solidFill>
                <a:latin typeface="Rockwell" panose="02060603020205020403" pitchFamily="18" charset="0"/>
                <a:ea typeface="Times New Roman" panose="02020603050405020304" pitchFamily="18" charset="0"/>
              </a:rPr>
              <a:t>, aunque de vez en cuando es ________.</a:t>
            </a:r>
            <a:br>
              <a:rPr lang="es-ES_tradnl" sz="2100" dirty="0">
                <a:solidFill>
                  <a:prstClr val="black"/>
                </a:solidFill>
                <a:latin typeface="Rockwell" panose="02060603020205020403" pitchFamily="18" charset="0"/>
                <a:ea typeface="Times New Roman" panose="02020603050405020304" pitchFamily="18" charset="0"/>
              </a:rPr>
            </a:br>
            <a:r>
              <a:rPr lang="es-ES_tradnl" sz="2100" dirty="0">
                <a:solidFill>
                  <a:prstClr val="black"/>
                </a:solidFill>
                <a:latin typeface="Rockwell" panose="02060603020205020403" pitchFamily="18" charset="0"/>
                <a:ea typeface="Times New Roman" panose="02020603050405020304" pitchFamily="18" charset="0"/>
              </a:rPr>
              <a:t>4   Un buen amigo es _________; nunca es </a:t>
            </a:r>
            <a:r>
              <a:rPr lang="es-ES_tradnl" sz="2100" b="1" dirty="0">
                <a:solidFill>
                  <a:prstClr val="black"/>
                </a:solidFill>
                <a:latin typeface="Rockwell" panose="02060603020205020403" pitchFamily="18" charset="0"/>
                <a:ea typeface="Times New Roman" panose="02020603050405020304" pitchFamily="18" charset="0"/>
              </a:rPr>
              <a:t>infiel</a:t>
            </a:r>
            <a:r>
              <a:rPr lang="es-ES_tradnl" sz="2100" dirty="0">
                <a:solidFill>
                  <a:prstClr val="black"/>
                </a:solidFill>
                <a:latin typeface="Rockwell" panose="02060603020205020403" pitchFamily="18" charset="0"/>
                <a:ea typeface="Times New Roman" panose="02020603050405020304" pitchFamily="18" charset="0"/>
              </a:rPr>
              <a:t>.</a:t>
            </a:r>
            <a:br>
              <a:rPr lang="es-ES_tradnl" sz="2100" dirty="0">
                <a:solidFill>
                  <a:prstClr val="black"/>
                </a:solidFill>
                <a:latin typeface="Rockwell" panose="02060603020205020403" pitchFamily="18" charset="0"/>
                <a:ea typeface="Times New Roman" panose="02020603050405020304" pitchFamily="18" charset="0"/>
              </a:rPr>
            </a:br>
            <a:r>
              <a:rPr lang="es-ES_tradnl" sz="2100" dirty="0">
                <a:solidFill>
                  <a:prstClr val="black"/>
                </a:solidFill>
                <a:latin typeface="Rockwell" panose="02060603020205020403" pitchFamily="18" charset="0"/>
                <a:ea typeface="Times New Roman" panose="02020603050405020304" pitchFamily="18" charset="0"/>
              </a:rPr>
              <a:t>5  Mi perro es muy </a:t>
            </a:r>
            <a:r>
              <a:rPr lang="es-ES_tradnl" sz="2100" b="1" dirty="0">
                <a:solidFill>
                  <a:prstClr val="black"/>
                </a:solidFill>
                <a:latin typeface="Rockwell" panose="02060603020205020403" pitchFamily="18" charset="0"/>
                <a:ea typeface="Times New Roman" panose="02020603050405020304" pitchFamily="18" charset="0"/>
              </a:rPr>
              <a:t>travieso</a:t>
            </a:r>
            <a:r>
              <a:rPr lang="es-ES_tradnl" sz="2100" dirty="0">
                <a:solidFill>
                  <a:prstClr val="black"/>
                </a:solidFill>
                <a:latin typeface="Rockwell" panose="02060603020205020403" pitchFamily="18" charset="0"/>
                <a:ea typeface="Times New Roman" panose="02020603050405020304" pitchFamily="18" charset="0"/>
              </a:rPr>
              <a:t>, pero a veces también puede ser ________.</a:t>
            </a:r>
            <a:br>
              <a:rPr lang="es-ES_tradnl" sz="2100" dirty="0">
                <a:solidFill>
                  <a:prstClr val="black"/>
                </a:solidFill>
                <a:latin typeface="Rockwell" panose="02060603020205020403" pitchFamily="18" charset="0"/>
                <a:ea typeface="Times New Roman" panose="02020603050405020304" pitchFamily="18" charset="0"/>
              </a:rPr>
            </a:br>
            <a:r>
              <a:rPr lang="es-ES_tradnl" sz="2100" dirty="0">
                <a:solidFill>
                  <a:prstClr val="black"/>
                </a:solidFill>
                <a:latin typeface="Rockwell" panose="02060603020205020403" pitchFamily="18" charset="0"/>
                <a:ea typeface="Times New Roman" panose="02020603050405020304" pitchFamily="18" charset="0"/>
              </a:rPr>
              <a:t>6  Normalmente mi padre es ___________ pero los fines de semana es un poco </a:t>
            </a:r>
            <a:r>
              <a:rPr lang="es-ES_tradnl" sz="2100" b="1" dirty="0">
                <a:solidFill>
                  <a:prstClr val="black"/>
                </a:solidFill>
                <a:latin typeface="Rockwell" panose="02060603020205020403" pitchFamily="18" charset="0"/>
                <a:ea typeface="Times New Roman" panose="02020603050405020304" pitchFamily="18" charset="0"/>
              </a:rPr>
              <a:t>perezoso</a:t>
            </a:r>
            <a:r>
              <a:rPr lang="es-ES_tradnl" sz="2100" dirty="0">
                <a:solidFill>
                  <a:prstClr val="black"/>
                </a:solidFill>
                <a:latin typeface="Rockwell" panose="02060603020205020403" pitchFamily="18" charset="0"/>
                <a:ea typeface="Times New Roman" panose="02020603050405020304" pitchFamily="18" charset="0"/>
              </a:rPr>
              <a:t>.</a:t>
            </a:r>
            <a:endParaRPr lang="en-GB" sz="2100" dirty="0">
              <a:solidFill>
                <a:prstClr val="black"/>
              </a:solidFill>
              <a:latin typeface="Rockwell" panose="02060603020205020403" pitchFamily="18" charset="0"/>
            </a:endParaRPr>
          </a:p>
        </p:txBody>
      </p:sp>
      <p:graphicFrame>
        <p:nvGraphicFramePr>
          <p:cNvPr id="3" name="Table 2"/>
          <p:cNvGraphicFramePr>
            <a:graphicFrameLocks noGrp="1"/>
          </p:cNvGraphicFramePr>
          <p:nvPr>
            <p:extLst/>
          </p:nvPr>
        </p:nvGraphicFramePr>
        <p:xfrm>
          <a:off x="861091" y="5034452"/>
          <a:ext cx="7383717" cy="1371600"/>
        </p:xfrm>
        <a:graphic>
          <a:graphicData uri="http://schemas.openxmlformats.org/drawingml/2006/table">
            <a:tbl>
              <a:tblPr firstRow="1" bandRow="1">
                <a:tableStyleId>{5940675A-B579-460E-94D1-54222C63F5DA}</a:tableStyleId>
              </a:tblPr>
              <a:tblGrid>
                <a:gridCol w="2461239"/>
                <a:gridCol w="2461239"/>
                <a:gridCol w="2461239"/>
              </a:tblGrid>
              <a:tr h="174245">
                <a:tc>
                  <a:txBody>
                    <a:bodyPr/>
                    <a:lstStyle/>
                    <a:p>
                      <a:pPr algn="ctr"/>
                      <a:r>
                        <a:rPr lang="es-ES_tradnl" sz="2400" dirty="0" smtClean="0">
                          <a:latin typeface="Rockwell" panose="02060603020205020403" pitchFamily="18" charset="0"/>
                          <a:ea typeface="Times New Roman" panose="02020603050405020304" pitchFamily="18" charset="0"/>
                        </a:rPr>
                        <a:t>simpático</a:t>
                      </a:r>
                      <a:endParaRPr lang="en-GB" sz="2400" dirty="0">
                        <a:latin typeface="Rockwell" panose="02060603020205020403" pitchFamily="18" charset="0"/>
                      </a:endParaRPr>
                    </a:p>
                  </a:txBody>
                  <a:tcPr anchor="ctr"/>
                </a:tc>
                <a:tc>
                  <a:txBody>
                    <a:bodyPr/>
                    <a:lstStyle/>
                    <a:p>
                      <a:pPr algn="ctr"/>
                      <a:r>
                        <a:rPr lang="es-ES_tradnl" sz="2400" dirty="0" smtClean="0">
                          <a:latin typeface="Rockwell" panose="02060603020205020403" pitchFamily="18" charset="0"/>
                          <a:ea typeface="Times New Roman" panose="02020603050405020304" pitchFamily="18" charset="0"/>
                        </a:rPr>
                        <a:t>hablador</a:t>
                      </a:r>
                      <a:endParaRPr lang="en-GB" sz="2400" dirty="0">
                        <a:latin typeface="Rockwell" panose="02060603020205020403" pitchFamily="18" charset="0"/>
                      </a:endParaRPr>
                    </a:p>
                  </a:txBody>
                  <a:tcPr anchor="ctr"/>
                </a:tc>
                <a:tc>
                  <a:txBody>
                    <a:bodyPr/>
                    <a:lstStyle/>
                    <a:p>
                      <a:pPr algn="ctr"/>
                      <a:r>
                        <a:rPr lang="es-ES_tradnl" sz="2400" dirty="0" smtClean="0">
                          <a:latin typeface="Rockwell" panose="02060603020205020403" pitchFamily="18" charset="0"/>
                          <a:ea typeface="Times New Roman" panose="02020603050405020304" pitchFamily="18" charset="0"/>
                        </a:rPr>
                        <a:t>bueno</a:t>
                      </a:r>
                      <a:endParaRPr lang="en-GB" sz="2400" dirty="0">
                        <a:latin typeface="Rockwell" panose="02060603020205020403" pitchFamily="18" charset="0"/>
                      </a:endParaRPr>
                    </a:p>
                  </a:txBody>
                  <a:tcPr anchor="ctr"/>
                </a:tc>
              </a:tr>
              <a:tr h="0">
                <a:tc>
                  <a:txBody>
                    <a:bodyPr/>
                    <a:lstStyle/>
                    <a:p>
                      <a:pPr algn="ctr"/>
                      <a:r>
                        <a:rPr lang="es-ES_tradnl" sz="2400" dirty="0" smtClean="0">
                          <a:latin typeface="Rockwell" panose="02060603020205020403" pitchFamily="18" charset="0"/>
                          <a:ea typeface="Times New Roman" panose="02020603050405020304" pitchFamily="18" charset="0"/>
                        </a:rPr>
                        <a:t>divertido</a:t>
                      </a:r>
                      <a:endParaRPr lang="en-GB" sz="2400" dirty="0">
                        <a:latin typeface="Rockwell" panose="02060603020205020403" pitchFamily="18" charset="0"/>
                      </a:endParaRPr>
                    </a:p>
                  </a:txBody>
                  <a:tcPr anchor="ctr"/>
                </a:tc>
                <a:tc>
                  <a:txBody>
                    <a:bodyPr/>
                    <a:lstStyle/>
                    <a:p>
                      <a:pPr algn="ctr"/>
                      <a:r>
                        <a:rPr lang="es-ES_tradnl" sz="2400" dirty="0" smtClean="0">
                          <a:latin typeface="Rockwell" panose="02060603020205020403" pitchFamily="18" charset="0"/>
                          <a:ea typeface="Times New Roman" panose="02020603050405020304" pitchFamily="18" charset="0"/>
                        </a:rPr>
                        <a:t>optimista</a:t>
                      </a:r>
                      <a:endParaRPr lang="en-GB" sz="2400" dirty="0">
                        <a:latin typeface="Rockwell" panose="02060603020205020403" pitchFamily="18" charset="0"/>
                      </a:endParaRPr>
                    </a:p>
                  </a:txBody>
                  <a:tcPr anchor="ctr"/>
                </a:tc>
                <a:tc>
                  <a:txBody>
                    <a:bodyPr/>
                    <a:lstStyle/>
                    <a:p>
                      <a:pPr algn="ctr"/>
                      <a:r>
                        <a:rPr lang="es-ES_tradnl" sz="2400" dirty="0" smtClean="0">
                          <a:latin typeface="Rockwell" panose="02060603020205020403" pitchFamily="18" charset="0"/>
                          <a:ea typeface="Times New Roman" panose="02020603050405020304" pitchFamily="18" charset="0"/>
                        </a:rPr>
                        <a:t>tacaño</a:t>
                      </a:r>
                      <a:endParaRPr lang="en-GB" sz="2400" dirty="0">
                        <a:latin typeface="Rockwell" panose="02060603020205020403" pitchFamily="18" charset="0"/>
                      </a:endParaRPr>
                    </a:p>
                  </a:txBody>
                  <a:tcPr anchor="ctr"/>
                </a:tc>
              </a:tr>
              <a:tr h="0">
                <a:tc>
                  <a:txBody>
                    <a:bodyPr/>
                    <a:lstStyle/>
                    <a:p>
                      <a:pPr algn="ctr"/>
                      <a:r>
                        <a:rPr lang="es-ES_tradnl" sz="2400" dirty="0" smtClean="0">
                          <a:latin typeface="Rockwell" panose="02060603020205020403" pitchFamily="18" charset="0"/>
                          <a:ea typeface="Times New Roman" panose="02020603050405020304" pitchFamily="18" charset="0"/>
                        </a:rPr>
                        <a:t>trabajador</a:t>
                      </a:r>
                      <a:endParaRPr lang="en-GB" sz="2400" dirty="0">
                        <a:latin typeface="Rockwell" panose="02060603020205020403" pitchFamily="18" charset="0"/>
                      </a:endParaRPr>
                    </a:p>
                  </a:txBody>
                  <a:tcPr anchor="ctr"/>
                </a:tc>
                <a:tc>
                  <a:txBody>
                    <a:bodyPr/>
                    <a:lstStyle/>
                    <a:p>
                      <a:pPr algn="ctr"/>
                      <a:r>
                        <a:rPr lang="es-ES_tradnl" sz="2400" dirty="0" smtClean="0">
                          <a:latin typeface="Rockwell" panose="02060603020205020403" pitchFamily="18" charset="0"/>
                          <a:ea typeface="Times New Roman" panose="02020603050405020304" pitchFamily="18" charset="0"/>
                        </a:rPr>
                        <a:t>inteligente</a:t>
                      </a:r>
                      <a:endParaRPr lang="en-GB" sz="2400" dirty="0">
                        <a:latin typeface="Rockwell" panose="02060603020205020403" pitchFamily="18" charset="0"/>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s-ES_tradnl" sz="2400" dirty="0" smtClean="0">
                          <a:latin typeface="Rockwell" panose="02060603020205020403" pitchFamily="18" charset="0"/>
                          <a:ea typeface="Times New Roman" panose="02020603050405020304" pitchFamily="18" charset="0"/>
                        </a:rPr>
                        <a:t>fiel</a:t>
                      </a:r>
                      <a:endParaRPr lang="en-GB" sz="2400" dirty="0" smtClean="0">
                        <a:effectLst/>
                        <a:latin typeface="Rockwell" panose="02060603020205020403" pitchFamily="18" charset="0"/>
                        <a:ea typeface="Times New Roman" panose="02020603050405020304" pitchFamily="18" charset="0"/>
                      </a:endParaRPr>
                    </a:p>
                  </a:txBody>
                  <a:tcPr anchor="ctr"/>
                </a:tc>
              </a:tr>
            </a:tbl>
          </a:graphicData>
        </a:graphic>
      </p:graphicFrame>
    </p:spTree>
    <p:extLst>
      <p:ext uri="{BB962C8B-B14F-4D97-AF65-F5344CB8AC3E}">
        <p14:creationId xmlns:p14="http://schemas.microsoft.com/office/powerpoint/2010/main" val="35336088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val 4"/>
          <p:cNvSpPr>
            <a:spLocks noChangeArrowheads="1"/>
          </p:cNvSpPr>
          <p:nvPr/>
        </p:nvSpPr>
        <p:spPr bwMode="auto">
          <a:xfrm>
            <a:off x="2959893" y="1707034"/>
            <a:ext cx="2881313" cy="2160588"/>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fr-FR">
              <a:solidFill>
                <a:prstClr val="black"/>
              </a:solidFill>
            </a:endParaRPr>
          </a:p>
        </p:txBody>
      </p:sp>
      <p:pic>
        <p:nvPicPr>
          <p:cNvPr id="2051" name="Picture 2" descr="C:\Documents and Settings\Administrator\Local Settings\Temporary Internet Files\Content.IE5\HIOXUBAN\MC90028657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438" y="1850921"/>
            <a:ext cx="1800225"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Line 9"/>
          <p:cNvSpPr>
            <a:spLocks noChangeShapeType="1"/>
          </p:cNvSpPr>
          <p:nvPr/>
        </p:nvSpPr>
        <p:spPr bwMode="auto">
          <a:xfrm flipV="1">
            <a:off x="5148065" y="1556792"/>
            <a:ext cx="530690" cy="294129"/>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solidFill>
                <a:prstClr val="black"/>
              </a:solidFill>
            </a:endParaRPr>
          </a:p>
        </p:txBody>
      </p:sp>
      <p:sp>
        <p:nvSpPr>
          <p:cNvPr id="2053" name="Text Box 46"/>
          <p:cNvSpPr txBox="1">
            <a:spLocks noChangeArrowheads="1"/>
          </p:cNvSpPr>
          <p:nvPr/>
        </p:nvSpPr>
        <p:spPr bwMode="auto">
          <a:xfrm>
            <a:off x="-612576" y="533400"/>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err="1">
                <a:solidFill>
                  <a:prstClr val="black"/>
                </a:solidFill>
                <a:latin typeface="Calibri" pitchFamily="34" charset="0"/>
              </a:rPr>
              <a:t>V</a:t>
            </a:r>
            <a:r>
              <a:rPr lang="en-GB" sz="2000" b="1" dirty="0" err="1" smtClean="0">
                <a:solidFill>
                  <a:prstClr val="black"/>
                </a:solidFill>
                <a:latin typeface="Calibri" pitchFamily="34" charset="0"/>
              </a:rPr>
              <a:t>oy</a:t>
            </a:r>
            <a:r>
              <a:rPr lang="en-GB" sz="2000" b="1" dirty="0" smtClean="0">
                <a:solidFill>
                  <a:prstClr val="black"/>
                </a:solidFill>
                <a:latin typeface="Calibri" pitchFamily="34" charset="0"/>
              </a:rPr>
              <a:t> </a:t>
            </a:r>
            <a:r>
              <a:rPr lang="en-GB" sz="2000" b="1" dirty="0" smtClean="0">
                <a:solidFill>
                  <a:srgbClr val="FF0000"/>
                </a:solidFill>
                <a:latin typeface="Calibri" pitchFamily="34" charset="0"/>
              </a:rPr>
              <a:t>(</a:t>
            </a:r>
            <a:r>
              <a:rPr lang="en-GB" sz="2000" b="1" dirty="0">
                <a:solidFill>
                  <a:srgbClr val="FF0000"/>
                </a:solidFill>
                <a:latin typeface="Calibri" pitchFamily="34" charset="0"/>
              </a:rPr>
              <a:t>a </a:t>
            </a:r>
            <a:r>
              <a:rPr lang="en-GB" sz="2000" b="1" dirty="0" smtClean="0">
                <a:solidFill>
                  <a:srgbClr val="FF0000"/>
                </a:solidFill>
                <a:latin typeface="Calibri" pitchFamily="34" charset="0"/>
              </a:rPr>
              <a:t>menudo a </a:t>
            </a:r>
            <a:r>
              <a:rPr lang="en-GB" sz="2000" b="1" dirty="0" err="1" smtClean="0">
                <a:solidFill>
                  <a:srgbClr val="FF0000"/>
                </a:solidFill>
                <a:latin typeface="Calibri" pitchFamily="34" charset="0"/>
              </a:rPr>
              <a:t>Francia</a:t>
            </a:r>
            <a:r>
              <a:rPr lang="en-GB" sz="2000" b="1" dirty="0" smtClean="0">
                <a:solidFill>
                  <a:srgbClr val="FF0000"/>
                </a:solidFill>
                <a:latin typeface="Calibri" pitchFamily="34" charset="0"/>
              </a:rPr>
              <a:t>)</a:t>
            </a:r>
            <a:endParaRPr lang="en-GB" sz="2000" b="1" dirty="0">
              <a:solidFill>
                <a:srgbClr val="FF0000"/>
              </a:solidFill>
              <a:latin typeface="Calibri" pitchFamily="34" charset="0"/>
            </a:endParaRPr>
          </a:p>
        </p:txBody>
      </p:sp>
      <p:sp>
        <p:nvSpPr>
          <p:cNvPr id="2054" name="Text Box 47"/>
          <p:cNvSpPr txBox="1">
            <a:spLocks noChangeArrowheads="1"/>
          </p:cNvSpPr>
          <p:nvPr/>
        </p:nvSpPr>
        <p:spPr bwMode="auto">
          <a:xfrm>
            <a:off x="3923928" y="1156682"/>
            <a:ext cx="5436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err="1" smtClean="0">
                <a:solidFill>
                  <a:prstClr val="black"/>
                </a:solidFill>
                <a:latin typeface="Calibri" pitchFamily="34" charset="0"/>
              </a:rPr>
              <a:t>Prefiero</a:t>
            </a:r>
            <a:r>
              <a:rPr lang="en-GB" sz="2000" b="1" dirty="0" smtClean="0">
                <a:solidFill>
                  <a:prstClr val="black"/>
                </a:solidFill>
                <a:latin typeface="Calibri" pitchFamily="34" charset="0"/>
              </a:rPr>
              <a:t> </a:t>
            </a:r>
            <a:r>
              <a:rPr lang="en-GB" sz="2000" b="1" dirty="0" smtClean="0">
                <a:solidFill>
                  <a:srgbClr val="FF0000"/>
                </a:solidFill>
                <a:latin typeface="Calibri" pitchFamily="34" charset="0"/>
              </a:rPr>
              <a:t>(</a:t>
            </a:r>
            <a:r>
              <a:rPr lang="en-GB" sz="2000" b="1" dirty="0" err="1" smtClean="0">
                <a:solidFill>
                  <a:srgbClr val="FF0000"/>
                </a:solidFill>
                <a:latin typeface="Calibri" pitchFamily="34" charset="0"/>
              </a:rPr>
              <a:t>las</a:t>
            </a:r>
            <a:r>
              <a:rPr lang="en-GB" sz="2000" b="1" dirty="0" smtClean="0">
                <a:solidFill>
                  <a:srgbClr val="FF0000"/>
                </a:solidFill>
                <a:latin typeface="Calibri" pitchFamily="34" charset="0"/>
              </a:rPr>
              <a:t> </a:t>
            </a:r>
            <a:r>
              <a:rPr lang="en-GB" sz="2000" b="1" dirty="0" err="1" smtClean="0">
                <a:solidFill>
                  <a:srgbClr val="FF0000"/>
                </a:solidFill>
                <a:latin typeface="Calibri" pitchFamily="34" charset="0"/>
              </a:rPr>
              <a:t>vacaciones</a:t>
            </a:r>
            <a:r>
              <a:rPr lang="en-GB" sz="2000" b="1" dirty="0" smtClean="0">
                <a:solidFill>
                  <a:srgbClr val="FF0000"/>
                </a:solidFill>
                <a:latin typeface="Calibri" pitchFamily="34" charset="0"/>
              </a:rPr>
              <a:t> del </a:t>
            </a:r>
            <a:r>
              <a:rPr lang="en-GB" sz="2000" b="1" dirty="0" err="1" smtClean="0">
                <a:solidFill>
                  <a:srgbClr val="FF0000"/>
                </a:solidFill>
                <a:latin typeface="Calibri" pitchFamily="34" charset="0"/>
              </a:rPr>
              <a:t>verano</a:t>
            </a:r>
            <a:r>
              <a:rPr lang="en-GB" sz="2000" b="1" dirty="0" smtClean="0">
                <a:solidFill>
                  <a:srgbClr val="FF0000"/>
                </a:solidFill>
                <a:latin typeface="Calibri" pitchFamily="34" charset="0"/>
              </a:rPr>
              <a:t> )</a:t>
            </a:r>
            <a:r>
              <a:rPr lang="en-GB" sz="2000" b="1" dirty="0" err="1" smtClean="0">
                <a:solidFill>
                  <a:prstClr val="black"/>
                </a:solidFill>
                <a:latin typeface="Calibri" pitchFamily="34" charset="0"/>
              </a:rPr>
              <a:t>porque</a:t>
            </a:r>
            <a:r>
              <a:rPr lang="en-GB" sz="2000" b="1" dirty="0" smtClean="0">
                <a:solidFill>
                  <a:prstClr val="black"/>
                </a:solidFill>
                <a:latin typeface="Calibri" pitchFamily="34" charset="0"/>
              </a:rPr>
              <a:t>…</a:t>
            </a:r>
            <a:endParaRPr lang="en-GB" sz="2000" b="1" dirty="0">
              <a:solidFill>
                <a:prstClr val="black"/>
              </a:solidFill>
              <a:latin typeface="Calibri" pitchFamily="34" charset="0"/>
            </a:endParaRPr>
          </a:p>
        </p:txBody>
      </p:sp>
      <p:sp>
        <p:nvSpPr>
          <p:cNvPr id="2055" name="Text Box 47"/>
          <p:cNvSpPr txBox="1">
            <a:spLocks noChangeArrowheads="1"/>
          </p:cNvSpPr>
          <p:nvPr/>
        </p:nvSpPr>
        <p:spPr bwMode="auto">
          <a:xfrm>
            <a:off x="6180137" y="1650866"/>
            <a:ext cx="31798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smtClean="0">
                <a:solidFill>
                  <a:prstClr val="black"/>
                </a:solidFill>
                <a:latin typeface="Calibri" pitchFamily="34" charset="0"/>
              </a:rPr>
              <a:t>Me </a:t>
            </a:r>
            <a:r>
              <a:rPr lang="en-GB" sz="2000" b="1" dirty="0" err="1" smtClean="0">
                <a:solidFill>
                  <a:prstClr val="black"/>
                </a:solidFill>
                <a:latin typeface="Calibri" pitchFamily="34" charset="0"/>
              </a:rPr>
              <a:t>gusta</a:t>
            </a:r>
            <a:r>
              <a:rPr lang="en-GB" sz="2000" b="1" dirty="0" smtClean="0">
                <a:solidFill>
                  <a:prstClr val="black"/>
                </a:solidFill>
                <a:latin typeface="Calibri" pitchFamily="34" charset="0"/>
              </a:rPr>
              <a:t>(n) </a:t>
            </a:r>
            <a:r>
              <a:rPr lang="en-GB" sz="2000" b="1" dirty="0" smtClean="0">
                <a:solidFill>
                  <a:srgbClr val="FF0000"/>
                </a:solidFill>
                <a:latin typeface="Calibri" pitchFamily="34" charset="0"/>
              </a:rPr>
              <a:t>(</a:t>
            </a:r>
            <a:r>
              <a:rPr lang="en-GB" sz="2000" b="1" dirty="0" err="1" smtClean="0">
                <a:solidFill>
                  <a:srgbClr val="FF0000"/>
                </a:solidFill>
                <a:latin typeface="Calibri" pitchFamily="34" charset="0"/>
              </a:rPr>
              <a:t>tomar</a:t>
            </a:r>
            <a:r>
              <a:rPr lang="en-GB" sz="2000" b="1" dirty="0" smtClean="0">
                <a:solidFill>
                  <a:srgbClr val="FF0000"/>
                </a:solidFill>
                <a:latin typeface="Calibri" pitchFamily="34" charset="0"/>
              </a:rPr>
              <a:t> el sol)</a:t>
            </a:r>
            <a:endParaRPr lang="en-GB" sz="2000" b="1" dirty="0">
              <a:solidFill>
                <a:srgbClr val="FF0000"/>
              </a:solidFill>
              <a:latin typeface="Calibri" pitchFamily="34" charset="0"/>
            </a:endParaRPr>
          </a:p>
        </p:txBody>
      </p:sp>
      <p:sp>
        <p:nvSpPr>
          <p:cNvPr id="2056" name="Line 9"/>
          <p:cNvSpPr>
            <a:spLocks noChangeShapeType="1"/>
          </p:cNvSpPr>
          <p:nvPr/>
        </p:nvSpPr>
        <p:spPr bwMode="auto">
          <a:xfrm>
            <a:off x="5508105" y="3501008"/>
            <a:ext cx="1008111" cy="635899"/>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solidFill>
                <a:prstClr val="black"/>
              </a:solidFill>
            </a:endParaRPr>
          </a:p>
        </p:txBody>
      </p:sp>
      <p:sp>
        <p:nvSpPr>
          <p:cNvPr id="2061" name="Line 9"/>
          <p:cNvSpPr>
            <a:spLocks noChangeShapeType="1"/>
          </p:cNvSpPr>
          <p:nvPr/>
        </p:nvSpPr>
        <p:spPr bwMode="auto">
          <a:xfrm flipH="1" flipV="1">
            <a:off x="2339752" y="1440266"/>
            <a:ext cx="857250" cy="71437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solidFill>
                <a:prstClr val="black"/>
              </a:solidFill>
            </a:endParaRPr>
          </a:p>
        </p:txBody>
      </p:sp>
      <p:sp>
        <p:nvSpPr>
          <p:cNvPr id="2066" name="Text Box 46"/>
          <p:cNvSpPr txBox="1">
            <a:spLocks noChangeArrowheads="1"/>
          </p:cNvSpPr>
          <p:nvPr/>
        </p:nvSpPr>
        <p:spPr bwMode="auto">
          <a:xfrm>
            <a:off x="4400550" y="71438"/>
            <a:ext cx="4672013" cy="461665"/>
          </a:xfrm>
          <a:prstGeom prst="rect">
            <a:avLst/>
          </a:prstGeom>
          <a:solidFill>
            <a:srgbClr val="A73E3B"/>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err="1" smtClean="0">
                <a:solidFill>
                  <a:prstClr val="white">
                    <a:lumMod val="95000"/>
                  </a:prstClr>
                </a:solidFill>
                <a:latin typeface="Segoe Print" pitchFamily="2" charset="0"/>
              </a:rPr>
              <a:t>Opiniones</a:t>
            </a:r>
            <a:r>
              <a:rPr lang="en-GB" sz="2400" b="1" dirty="0" smtClean="0">
                <a:solidFill>
                  <a:prstClr val="white">
                    <a:lumMod val="95000"/>
                  </a:prstClr>
                </a:solidFill>
                <a:latin typeface="Segoe Print" pitchFamily="2" charset="0"/>
              </a:rPr>
              <a:t> y </a:t>
            </a:r>
            <a:r>
              <a:rPr lang="en-GB" sz="2400" b="1" dirty="0" err="1" smtClean="0">
                <a:solidFill>
                  <a:prstClr val="white">
                    <a:lumMod val="95000"/>
                  </a:prstClr>
                </a:solidFill>
                <a:latin typeface="Segoe Print" pitchFamily="2" charset="0"/>
              </a:rPr>
              <a:t>preferencias</a:t>
            </a:r>
            <a:endParaRPr lang="en-GB" sz="2400" b="1" dirty="0">
              <a:solidFill>
                <a:prstClr val="white">
                  <a:lumMod val="95000"/>
                </a:prstClr>
              </a:solidFill>
              <a:latin typeface="Segoe Print" pitchFamily="2" charset="0"/>
            </a:endParaRPr>
          </a:p>
        </p:txBody>
      </p:sp>
      <p:sp>
        <p:nvSpPr>
          <p:cNvPr id="2071" name="Line 9"/>
          <p:cNvSpPr>
            <a:spLocks noChangeShapeType="1"/>
          </p:cNvSpPr>
          <p:nvPr/>
        </p:nvSpPr>
        <p:spPr bwMode="auto">
          <a:xfrm flipH="1">
            <a:off x="1835692" y="3140968"/>
            <a:ext cx="1214437" cy="72665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solidFill>
                <a:prstClr val="black"/>
              </a:solidFill>
            </a:endParaRPr>
          </a:p>
        </p:txBody>
      </p:sp>
      <p:sp>
        <p:nvSpPr>
          <p:cNvPr id="2076" name="Text Box 46"/>
          <p:cNvSpPr txBox="1">
            <a:spLocks noChangeArrowheads="1"/>
          </p:cNvSpPr>
          <p:nvPr/>
        </p:nvSpPr>
        <p:spPr bwMode="auto">
          <a:xfrm>
            <a:off x="395536" y="3975101"/>
            <a:ext cx="2592139" cy="461962"/>
          </a:xfrm>
          <a:prstGeom prst="rect">
            <a:avLst/>
          </a:prstGeom>
          <a:solidFill>
            <a:srgbClr val="A73E3B"/>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solidFill>
                  <a:prstClr val="white">
                    <a:lumMod val="95000"/>
                  </a:prstClr>
                </a:solidFill>
                <a:latin typeface="Segoe Print" pitchFamily="2" charset="0"/>
              </a:rPr>
              <a:t>En el </a:t>
            </a:r>
            <a:r>
              <a:rPr lang="en-GB" sz="2400" b="1" dirty="0" err="1" smtClean="0">
                <a:solidFill>
                  <a:prstClr val="white">
                    <a:lumMod val="95000"/>
                  </a:prstClr>
                </a:solidFill>
                <a:latin typeface="Segoe Print" pitchFamily="2" charset="0"/>
              </a:rPr>
              <a:t>futuro</a:t>
            </a:r>
            <a:r>
              <a:rPr lang="en-GB" sz="2400" b="1" dirty="0" smtClean="0">
                <a:solidFill>
                  <a:prstClr val="white">
                    <a:lumMod val="95000"/>
                  </a:prstClr>
                </a:solidFill>
                <a:latin typeface="Segoe Print" pitchFamily="2" charset="0"/>
              </a:rPr>
              <a:t>…</a:t>
            </a:r>
            <a:endParaRPr lang="en-GB" sz="2400" b="1" dirty="0">
              <a:solidFill>
                <a:prstClr val="white">
                  <a:lumMod val="95000"/>
                </a:prstClr>
              </a:solidFill>
              <a:latin typeface="Segoe Print" pitchFamily="2" charset="0"/>
            </a:endParaRPr>
          </a:p>
        </p:txBody>
      </p:sp>
      <p:sp>
        <p:nvSpPr>
          <p:cNvPr id="29" name="Text Box 47"/>
          <p:cNvSpPr txBox="1">
            <a:spLocks noChangeArrowheads="1"/>
          </p:cNvSpPr>
          <p:nvPr/>
        </p:nvSpPr>
        <p:spPr bwMode="auto">
          <a:xfrm>
            <a:off x="6222176" y="2139496"/>
            <a:ext cx="28264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smtClean="0">
                <a:solidFill>
                  <a:prstClr val="black"/>
                </a:solidFill>
                <a:latin typeface="Calibri" pitchFamily="34" charset="0"/>
              </a:rPr>
              <a:t>No me </a:t>
            </a:r>
            <a:r>
              <a:rPr lang="en-GB" sz="2000" b="1" dirty="0" err="1" smtClean="0">
                <a:solidFill>
                  <a:prstClr val="black"/>
                </a:solidFill>
                <a:latin typeface="Calibri" pitchFamily="34" charset="0"/>
              </a:rPr>
              <a:t>gusta</a:t>
            </a:r>
            <a:r>
              <a:rPr lang="en-GB" sz="2000" b="1" dirty="0" smtClean="0">
                <a:solidFill>
                  <a:prstClr val="black"/>
                </a:solidFill>
                <a:latin typeface="Calibri" pitchFamily="34" charset="0"/>
              </a:rPr>
              <a:t>(n) </a:t>
            </a:r>
            <a:r>
              <a:rPr lang="en-GB" sz="2000" b="1" dirty="0" smtClean="0">
                <a:solidFill>
                  <a:srgbClr val="FF0000"/>
                </a:solidFill>
                <a:latin typeface="Calibri" pitchFamily="34" charset="0"/>
              </a:rPr>
              <a:t>(</a:t>
            </a:r>
            <a:r>
              <a:rPr lang="en-GB" sz="2000" b="1" dirty="0" err="1" smtClean="0">
                <a:solidFill>
                  <a:srgbClr val="FF0000"/>
                </a:solidFill>
                <a:latin typeface="Calibri" pitchFamily="34" charset="0"/>
              </a:rPr>
              <a:t>visitar</a:t>
            </a:r>
            <a:r>
              <a:rPr lang="en-GB" sz="2000" b="1" dirty="0" smtClean="0">
                <a:solidFill>
                  <a:srgbClr val="FF0000"/>
                </a:solidFill>
                <a:latin typeface="Calibri" pitchFamily="34" charset="0"/>
              </a:rPr>
              <a:t> </a:t>
            </a:r>
            <a:r>
              <a:rPr lang="en-GB" sz="2000" b="1" dirty="0" err="1" smtClean="0">
                <a:solidFill>
                  <a:srgbClr val="FF0000"/>
                </a:solidFill>
                <a:latin typeface="Calibri" pitchFamily="34" charset="0"/>
              </a:rPr>
              <a:t>monumentos</a:t>
            </a:r>
            <a:r>
              <a:rPr lang="en-GB" sz="2000" b="1" dirty="0" smtClean="0">
                <a:solidFill>
                  <a:srgbClr val="FF0000"/>
                </a:solidFill>
                <a:latin typeface="Calibri" pitchFamily="34" charset="0"/>
              </a:rPr>
              <a:t>)</a:t>
            </a:r>
            <a:endParaRPr lang="en-GB" sz="2000" b="1" dirty="0">
              <a:solidFill>
                <a:srgbClr val="FF0000"/>
              </a:solidFill>
              <a:latin typeface="Calibri" pitchFamily="34" charset="0"/>
            </a:endParaRPr>
          </a:p>
        </p:txBody>
      </p:sp>
      <p:sp>
        <p:nvSpPr>
          <p:cNvPr id="30" name="Text Box 47"/>
          <p:cNvSpPr txBox="1">
            <a:spLocks noChangeArrowheads="1"/>
          </p:cNvSpPr>
          <p:nvPr/>
        </p:nvSpPr>
        <p:spPr bwMode="auto">
          <a:xfrm>
            <a:off x="6156176" y="2753633"/>
            <a:ext cx="28924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smtClean="0">
                <a:solidFill>
                  <a:prstClr val="black"/>
                </a:solidFill>
                <a:latin typeface="Calibri" pitchFamily="34" charset="0"/>
              </a:rPr>
              <a:t>A mi </a:t>
            </a:r>
            <a:r>
              <a:rPr lang="en-GB" sz="2000" b="1" dirty="0" err="1" smtClean="0">
                <a:solidFill>
                  <a:prstClr val="black"/>
                </a:solidFill>
                <a:latin typeface="Calibri" pitchFamily="34" charset="0"/>
              </a:rPr>
              <a:t>madre</a:t>
            </a:r>
            <a:r>
              <a:rPr lang="en-GB" sz="2000" b="1" dirty="0" smtClean="0">
                <a:solidFill>
                  <a:prstClr val="black"/>
                </a:solidFill>
                <a:latin typeface="Calibri" pitchFamily="34" charset="0"/>
              </a:rPr>
              <a:t> le </a:t>
            </a:r>
            <a:r>
              <a:rPr lang="en-GB" sz="2000" b="1" dirty="0" err="1" smtClean="0">
                <a:solidFill>
                  <a:prstClr val="black"/>
                </a:solidFill>
                <a:latin typeface="Calibri" pitchFamily="34" charset="0"/>
              </a:rPr>
              <a:t>encanta</a:t>
            </a:r>
            <a:r>
              <a:rPr lang="en-GB" sz="2000" b="1" dirty="0" smtClean="0">
                <a:solidFill>
                  <a:prstClr val="black"/>
                </a:solidFill>
                <a:latin typeface="Calibri" pitchFamily="34" charset="0"/>
              </a:rPr>
              <a:t>(n) </a:t>
            </a:r>
            <a:r>
              <a:rPr lang="en-GB" sz="2000" b="1" dirty="0" smtClean="0">
                <a:solidFill>
                  <a:srgbClr val="FF0000"/>
                </a:solidFill>
                <a:latin typeface="Calibri" pitchFamily="34" charset="0"/>
              </a:rPr>
              <a:t>(los </a:t>
            </a:r>
            <a:r>
              <a:rPr lang="en-GB" sz="2000" b="1" dirty="0" err="1" smtClean="0">
                <a:solidFill>
                  <a:srgbClr val="FF0000"/>
                </a:solidFill>
                <a:latin typeface="Calibri" pitchFamily="34" charset="0"/>
              </a:rPr>
              <a:t>museos</a:t>
            </a:r>
            <a:r>
              <a:rPr lang="en-GB" sz="2000" b="1" dirty="0" smtClean="0">
                <a:solidFill>
                  <a:srgbClr val="FF0000"/>
                </a:solidFill>
                <a:latin typeface="Calibri" pitchFamily="34" charset="0"/>
              </a:rPr>
              <a:t>) </a:t>
            </a:r>
            <a:r>
              <a:rPr lang="en-GB" sz="2000" b="1" dirty="0" smtClean="0">
                <a:solidFill>
                  <a:prstClr val="black"/>
                </a:solidFill>
                <a:latin typeface="Calibri" pitchFamily="34" charset="0"/>
              </a:rPr>
              <a:t>Dice </a:t>
            </a:r>
            <a:r>
              <a:rPr lang="en-GB" sz="2000" b="1" dirty="0" err="1" smtClean="0">
                <a:solidFill>
                  <a:prstClr val="black"/>
                </a:solidFill>
                <a:latin typeface="Calibri" pitchFamily="34" charset="0"/>
              </a:rPr>
              <a:t>siempre</a:t>
            </a:r>
            <a:r>
              <a:rPr lang="en-GB" sz="2000" b="1" dirty="0" smtClean="0">
                <a:solidFill>
                  <a:prstClr val="black"/>
                </a:solidFill>
                <a:latin typeface="Calibri" pitchFamily="34" charset="0"/>
              </a:rPr>
              <a:t>.. </a:t>
            </a:r>
            <a:r>
              <a:rPr lang="en-GB" sz="2000" b="1" dirty="0" smtClean="0">
                <a:solidFill>
                  <a:srgbClr val="FF0000"/>
                </a:solidFill>
                <a:latin typeface="Calibri" pitchFamily="34" charset="0"/>
              </a:rPr>
              <a:t>“</a:t>
            </a:r>
            <a:r>
              <a:rPr lang="en-GB" sz="2000" b="1" dirty="0" err="1" smtClean="0">
                <a:solidFill>
                  <a:srgbClr val="FF0000"/>
                </a:solidFill>
                <a:latin typeface="Calibri" pitchFamily="34" charset="0"/>
              </a:rPr>
              <a:t>Vamos</a:t>
            </a:r>
            <a:r>
              <a:rPr lang="en-GB" sz="2000" b="1" dirty="0" smtClean="0">
                <a:solidFill>
                  <a:srgbClr val="FF0000"/>
                </a:solidFill>
                <a:latin typeface="Calibri" pitchFamily="34" charset="0"/>
              </a:rPr>
              <a:t> al </a:t>
            </a:r>
            <a:r>
              <a:rPr lang="en-GB" sz="2000" b="1" dirty="0" err="1" smtClean="0">
                <a:solidFill>
                  <a:srgbClr val="FF0000"/>
                </a:solidFill>
                <a:latin typeface="Calibri" pitchFamily="34" charset="0"/>
              </a:rPr>
              <a:t>museo</a:t>
            </a:r>
            <a:r>
              <a:rPr lang="en-GB" sz="2000" b="1" dirty="0" smtClean="0">
                <a:solidFill>
                  <a:srgbClr val="FF0000"/>
                </a:solidFill>
                <a:latin typeface="Calibri" pitchFamily="34" charset="0"/>
              </a:rPr>
              <a:t>”</a:t>
            </a:r>
            <a:endParaRPr lang="en-GB" sz="2000" b="1" dirty="0">
              <a:solidFill>
                <a:srgbClr val="FF0000"/>
              </a:solidFill>
              <a:latin typeface="Calibri" pitchFamily="34" charset="0"/>
            </a:endParaRPr>
          </a:p>
        </p:txBody>
      </p:sp>
      <p:sp>
        <p:nvSpPr>
          <p:cNvPr id="31" name="Text Box 46"/>
          <p:cNvSpPr txBox="1">
            <a:spLocks noChangeArrowheads="1"/>
          </p:cNvSpPr>
          <p:nvPr/>
        </p:nvSpPr>
        <p:spPr bwMode="auto">
          <a:xfrm>
            <a:off x="6642120" y="4119808"/>
            <a:ext cx="2406482" cy="461665"/>
          </a:xfrm>
          <a:prstGeom prst="rect">
            <a:avLst/>
          </a:prstGeom>
          <a:solidFill>
            <a:srgbClr val="A73E3B"/>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smtClean="0">
                <a:solidFill>
                  <a:prstClr val="white">
                    <a:lumMod val="95000"/>
                  </a:prstClr>
                </a:solidFill>
                <a:latin typeface="Segoe Print" pitchFamily="2" charset="0"/>
              </a:rPr>
              <a:t>En el </a:t>
            </a:r>
            <a:r>
              <a:rPr lang="en-GB" sz="2400" b="1" dirty="0" err="1" smtClean="0">
                <a:solidFill>
                  <a:prstClr val="white">
                    <a:lumMod val="95000"/>
                  </a:prstClr>
                </a:solidFill>
                <a:latin typeface="Segoe Print" pitchFamily="2" charset="0"/>
              </a:rPr>
              <a:t>pasado</a:t>
            </a:r>
            <a:endParaRPr lang="en-GB" sz="2400" b="1" dirty="0">
              <a:solidFill>
                <a:prstClr val="white">
                  <a:lumMod val="95000"/>
                </a:prstClr>
              </a:solidFill>
              <a:latin typeface="Segoe Print" pitchFamily="2" charset="0"/>
            </a:endParaRPr>
          </a:p>
        </p:txBody>
      </p:sp>
      <p:sp>
        <p:nvSpPr>
          <p:cNvPr id="32" name="Text Box 46"/>
          <p:cNvSpPr txBox="1">
            <a:spLocks noChangeArrowheads="1"/>
          </p:cNvSpPr>
          <p:nvPr/>
        </p:nvSpPr>
        <p:spPr bwMode="auto">
          <a:xfrm>
            <a:off x="4067944" y="3933056"/>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a:solidFill>
                  <a:prstClr val="black"/>
                </a:solidFill>
                <a:latin typeface="Calibri" pitchFamily="34" charset="0"/>
              </a:rPr>
              <a:t>E</a:t>
            </a:r>
            <a:r>
              <a:rPr lang="en-GB" sz="2000" b="1" dirty="0" smtClean="0">
                <a:solidFill>
                  <a:prstClr val="black"/>
                </a:solidFill>
                <a:latin typeface="Calibri" pitchFamily="34" charset="0"/>
              </a:rPr>
              <a:t>l </a:t>
            </a:r>
            <a:r>
              <a:rPr lang="en-GB" sz="2000" b="1" dirty="0" err="1" smtClean="0">
                <a:solidFill>
                  <a:prstClr val="black"/>
                </a:solidFill>
                <a:latin typeface="Calibri" pitchFamily="34" charset="0"/>
              </a:rPr>
              <a:t>año</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pasado</a:t>
            </a:r>
            <a:r>
              <a:rPr lang="en-GB" sz="2000" b="1" dirty="0" smtClean="0">
                <a:solidFill>
                  <a:prstClr val="black"/>
                </a:solidFill>
                <a:latin typeface="Calibri" pitchFamily="34" charset="0"/>
              </a:rPr>
              <a:t> …</a:t>
            </a:r>
            <a:endParaRPr lang="en-GB" sz="2000" b="1" dirty="0">
              <a:solidFill>
                <a:prstClr val="black"/>
              </a:solidFill>
              <a:latin typeface="Calibri" pitchFamily="34" charset="0"/>
            </a:endParaRPr>
          </a:p>
        </p:txBody>
      </p:sp>
      <p:sp>
        <p:nvSpPr>
          <p:cNvPr id="34" name="Text Box 46"/>
          <p:cNvSpPr txBox="1">
            <a:spLocks noChangeArrowheads="1"/>
          </p:cNvSpPr>
          <p:nvPr/>
        </p:nvSpPr>
        <p:spPr bwMode="auto">
          <a:xfrm>
            <a:off x="4607496" y="4293096"/>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err="1" smtClean="0">
                <a:solidFill>
                  <a:prstClr val="black"/>
                </a:solidFill>
                <a:latin typeface="Calibri" pitchFamily="34" charset="0"/>
              </a:rPr>
              <a:t>Fui</a:t>
            </a:r>
            <a:r>
              <a:rPr lang="en-GB" sz="2000" b="1" dirty="0" smtClean="0">
                <a:solidFill>
                  <a:prstClr val="black"/>
                </a:solidFill>
                <a:latin typeface="Calibri" pitchFamily="34" charset="0"/>
              </a:rPr>
              <a:t> a…… con…</a:t>
            </a:r>
            <a:endParaRPr lang="en-GB" sz="2000" b="1" dirty="0">
              <a:solidFill>
                <a:prstClr val="black"/>
              </a:solidFill>
              <a:latin typeface="Calibri" pitchFamily="34" charset="0"/>
            </a:endParaRPr>
          </a:p>
        </p:txBody>
      </p:sp>
      <p:sp>
        <p:nvSpPr>
          <p:cNvPr id="35" name="Text Box 46"/>
          <p:cNvSpPr txBox="1">
            <a:spLocks noChangeArrowheads="1"/>
          </p:cNvSpPr>
          <p:nvPr/>
        </p:nvSpPr>
        <p:spPr bwMode="auto">
          <a:xfrm>
            <a:off x="4607496" y="5765194"/>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smtClean="0">
                <a:solidFill>
                  <a:prstClr val="black"/>
                </a:solidFill>
                <a:latin typeface="Calibri" pitchFamily="34" charset="0"/>
              </a:rPr>
              <a:t>Me lo </a:t>
            </a:r>
            <a:r>
              <a:rPr lang="en-GB" sz="2000" b="1" dirty="0" err="1" smtClean="0">
                <a:solidFill>
                  <a:prstClr val="black"/>
                </a:solidFill>
                <a:latin typeface="Calibri" pitchFamily="34" charset="0"/>
              </a:rPr>
              <a:t>pasé</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bomba</a:t>
            </a:r>
            <a:r>
              <a:rPr lang="en-GB" sz="2000" b="1" dirty="0" smtClean="0">
                <a:solidFill>
                  <a:prstClr val="black"/>
                </a:solidFill>
                <a:latin typeface="Calibri" pitchFamily="34" charset="0"/>
              </a:rPr>
              <a:t> / fatal/ </a:t>
            </a:r>
            <a:r>
              <a:rPr lang="en-GB" sz="2000" b="1" dirty="0" err="1" smtClean="0">
                <a:solidFill>
                  <a:prstClr val="black"/>
                </a:solidFill>
                <a:latin typeface="Calibri" pitchFamily="34" charset="0"/>
              </a:rPr>
              <a:t>bien</a:t>
            </a:r>
            <a:endParaRPr lang="en-GB" sz="2000" b="1" dirty="0">
              <a:solidFill>
                <a:prstClr val="black"/>
              </a:solidFill>
              <a:latin typeface="Calibri" pitchFamily="34" charset="0"/>
            </a:endParaRPr>
          </a:p>
        </p:txBody>
      </p:sp>
      <p:sp>
        <p:nvSpPr>
          <p:cNvPr id="36" name="Text Box 46"/>
          <p:cNvSpPr txBox="1">
            <a:spLocks noChangeArrowheads="1"/>
          </p:cNvSpPr>
          <p:nvPr/>
        </p:nvSpPr>
        <p:spPr bwMode="auto">
          <a:xfrm>
            <a:off x="288032" y="4437112"/>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a:solidFill>
                  <a:prstClr val="black"/>
                </a:solidFill>
                <a:latin typeface="Calibri" pitchFamily="34" charset="0"/>
              </a:rPr>
              <a:t>E</a:t>
            </a:r>
            <a:r>
              <a:rPr lang="en-GB" sz="2000" b="1" dirty="0" smtClean="0">
                <a:solidFill>
                  <a:prstClr val="black"/>
                </a:solidFill>
                <a:latin typeface="Calibri" pitchFamily="34" charset="0"/>
              </a:rPr>
              <a:t>l </a:t>
            </a:r>
            <a:r>
              <a:rPr lang="en-GB" sz="2000" b="1" dirty="0" err="1" smtClean="0">
                <a:solidFill>
                  <a:prstClr val="black"/>
                </a:solidFill>
                <a:latin typeface="Calibri" pitchFamily="34" charset="0"/>
              </a:rPr>
              <a:t>año</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que</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viene</a:t>
            </a:r>
            <a:r>
              <a:rPr lang="en-GB" sz="2000" b="1" dirty="0" smtClean="0">
                <a:solidFill>
                  <a:prstClr val="black"/>
                </a:solidFill>
                <a:latin typeface="Calibri" pitchFamily="34" charset="0"/>
              </a:rPr>
              <a:t>…</a:t>
            </a:r>
            <a:endParaRPr lang="en-GB" sz="2000" b="1" dirty="0">
              <a:solidFill>
                <a:prstClr val="black"/>
              </a:solidFill>
              <a:latin typeface="Calibri" pitchFamily="34" charset="0"/>
            </a:endParaRPr>
          </a:p>
        </p:txBody>
      </p:sp>
      <p:sp>
        <p:nvSpPr>
          <p:cNvPr id="37" name="Text Box 46"/>
          <p:cNvSpPr txBox="1">
            <a:spLocks noChangeArrowheads="1"/>
          </p:cNvSpPr>
          <p:nvPr/>
        </p:nvSpPr>
        <p:spPr bwMode="auto">
          <a:xfrm>
            <a:off x="717228" y="4725144"/>
            <a:ext cx="29186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err="1" smtClean="0">
                <a:solidFill>
                  <a:prstClr val="black"/>
                </a:solidFill>
                <a:latin typeface="Calibri" pitchFamily="34" charset="0"/>
              </a:rPr>
              <a:t>Voy</a:t>
            </a:r>
            <a:r>
              <a:rPr lang="en-GB" sz="2000" b="1" dirty="0" smtClean="0">
                <a:solidFill>
                  <a:prstClr val="black"/>
                </a:solidFill>
                <a:latin typeface="Calibri" pitchFamily="34" charset="0"/>
              </a:rPr>
              <a:t> a </a:t>
            </a:r>
            <a:r>
              <a:rPr lang="en-GB" sz="2000" b="1" dirty="0" err="1" smtClean="0">
                <a:solidFill>
                  <a:prstClr val="black"/>
                </a:solidFill>
                <a:latin typeface="Calibri" pitchFamily="34" charset="0"/>
              </a:rPr>
              <a:t>ir</a:t>
            </a:r>
            <a:r>
              <a:rPr lang="en-GB" sz="2000" b="1" dirty="0" smtClean="0">
                <a:solidFill>
                  <a:prstClr val="black"/>
                </a:solidFill>
                <a:latin typeface="Calibri" pitchFamily="34" charset="0"/>
              </a:rPr>
              <a:t> a…</a:t>
            </a:r>
            <a:endParaRPr lang="en-GB" sz="2000" b="1" dirty="0">
              <a:solidFill>
                <a:prstClr val="black"/>
              </a:solidFill>
              <a:latin typeface="Calibri" pitchFamily="34" charset="0"/>
            </a:endParaRPr>
          </a:p>
        </p:txBody>
      </p:sp>
      <p:sp>
        <p:nvSpPr>
          <p:cNvPr id="38" name="Text Box 46"/>
          <p:cNvSpPr txBox="1">
            <a:spLocks noChangeArrowheads="1"/>
          </p:cNvSpPr>
          <p:nvPr/>
        </p:nvSpPr>
        <p:spPr bwMode="auto">
          <a:xfrm>
            <a:off x="717228" y="5107641"/>
            <a:ext cx="29186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err="1" smtClean="0">
                <a:solidFill>
                  <a:prstClr val="black"/>
                </a:solidFill>
                <a:latin typeface="Calibri" pitchFamily="34" charset="0"/>
              </a:rPr>
              <a:t>Quiero</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ver</a:t>
            </a:r>
            <a:r>
              <a:rPr lang="en-GB" sz="2000" b="1" dirty="0" smtClean="0">
                <a:solidFill>
                  <a:prstClr val="black"/>
                </a:solidFill>
                <a:latin typeface="Calibri" pitchFamily="34" charset="0"/>
              </a:rPr>
              <a:t>…</a:t>
            </a:r>
            <a:endParaRPr lang="en-GB" sz="2000" b="1" dirty="0">
              <a:solidFill>
                <a:prstClr val="black"/>
              </a:solidFill>
              <a:latin typeface="Calibri" pitchFamily="34" charset="0"/>
            </a:endParaRPr>
          </a:p>
        </p:txBody>
      </p:sp>
      <p:sp>
        <p:nvSpPr>
          <p:cNvPr id="39" name="Text Box 46"/>
          <p:cNvSpPr txBox="1">
            <a:spLocks noChangeArrowheads="1"/>
          </p:cNvSpPr>
          <p:nvPr/>
        </p:nvSpPr>
        <p:spPr bwMode="auto">
          <a:xfrm>
            <a:off x="717228" y="5445224"/>
            <a:ext cx="29186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err="1" smtClean="0">
                <a:solidFill>
                  <a:prstClr val="black"/>
                </a:solidFill>
                <a:latin typeface="Calibri" pitchFamily="34" charset="0"/>
              </a:rPr>
              <a:t>Tengo</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pensado</a:t>
            </a:r>
            <a:r>
              <a:rPr lang="en-GB" sz="2000" b="1" dirty="0" smtClean="0">
                <a:solidFill>
                  <a:prstClr val="black"/>
                </a:solidFill>
                <a:latin typeface="Calibri" pitchFamily="34" charset="0"/>
              </a:rPr>
              <a:t> …</a:t>
            </a:r>
            <a:endParaRPr lang="en-GB" sz="2000" b="1" dirty="0">
              <a:solidFill>
                <a:prstClr val="black"/>
              </a:solidFill>
              <a:latin typeface="Calibri" pitchFamily="34" charset="0"/>
            </a:endParaRPr>
          </a:p>
        </p:txBody>
      </p:sp>
      <p:sp>
        <p:nvSpPr>
          <p:cNvPr id="40" name="Text Box 46"/>
          <p:cNvSpPr txBox="1">
            <a:spLocks noChangeArrowheads="1"/>
          </p:cNvSpPr>
          <p:nvPr/>
        </p:nvSpPr>
        <p:spPr bwMode="auto">
          <a:xfrm>
            <a:off x="717228" y="6053226"/>
            <a:ext cx="29186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err="1" smtClean="0">
                <a:solidFill>
                  <a:prstClr val="black"/>
                </a:solidFill>
                <a:latin typeface="Calibri" pitchFamily="34" charset="0"/>
              </a:rPr>
              <a:t>Tengo</a:t>
            </a:r>
            <a:r>
              <a:rPr lang="en-GB" sz="2000" b="1" dirty="0" smtClean="0">
                <a:solidFill>
                  <a:prstClr val="black"/>
                </a:solidFill>
                <a:latin typeface="Calibri" pitchFamily="34" charset="0"/>
              </a:rPr>
              <a:t> la </a:t>
            </a:r>
            <a:r>
              <a:rPr lang="en-GB" sz="2000" b="1" dirty="0" err="1" smtClean="0">
                <a:solidFill>
                  <a:prstClr val="black"/>
                </a:solidFill>
                <a:latin typeface="Calibri" pitchFamily="34" charset="0"/>
              </a:rPr>
              <a:t>intención</a:t>
            </a:r>
            <a:r>
              <a:rPr lang="en-GB" sz="2000" b="1" dirty="0" smtClean="0">
                <a:solidFill>
                  <a:prstClr val="black"/>
                </a:solidFill>
                <a:latin typeface="Calibri" pitchFamily="34" charset="0"/>
              </a:rPr>
              <a:t> de</a:t>
            </a:r>
            <a:endParaRPr lang="en-GB" sz="2000" b="1" dirty="0">
              <a:solidFill>
                <a:prstClr val="black"/>
              </a:solidFill>
              <a:latin typeface="Calibri" pitchFamily="34" charset="0"/>
            </a:endParaRPr>
          </a:p>
        </p:txBody>
      </p:sp>
      <p:sp>
        <p:nvSpPr>
          <p:cNvPr id="41" name="Text Box 46"/>
          <p:cNvSpPr txBox="1">
            <a:spLocks noChangeArrowheads="1"/>
          </p:cNvSpPr>
          <p:nvPr/>
        </p:nvSpPr>
        <p:spPr bwMode="auto">
          <a:xfrm>
            <a:off x="717228" y="6413266"/>
            <a:ext cx="29186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smtClean="0">
                <a:solidFill>
                  <a:prstClr val="black"/>
                </a:solidFill>
                <a:latin typeface="Calibri" pitchFamily="34" charset="0"/>
              </a:rPr>
              <a:t>Me </a:t>
            </a:r>
            <a:r>
              <a:rPr lang="en-GB" sz="2000" b="1" dirty="0" err="1" smtClean="0">
                <a:solidFill>
                  <a:prstClr val="black"/>
                </a:solidFill>
                <a:latin typeface="Calibri" pitchFamily="34" charset="0"/>
              </a:rPr>
              <a:t>gustaría</a:t>
            </a:r>
            <a:r>
              <a:rPr lang="en-GB" sz="2000" b="1" dirty="0" smtClean="0">
                <a:solidFill>
                  <a:prstClr val="black"/>
                </a:solidFill>
                <a:latin typeface="Calibri" pitchFamily="34" charset="0"/>
              </a:rPr>
              <a:t>…</a:t>
            </a:r>
            <a:endParaRPr lang="en-GB" sz="2000" b="1" dirty="0">
              <a:solidFill>
                <a:prstClr val="black"/>
              </a:solidFill>
              <a:latin typeface="Calibri" pitchFamily="34" charset="0"/>
            </a:endParaRPr>
          </a:p>
        </p:txBody>
      </p:sp>
      <p:sp>
        <p:nvSpPr>
          <p:cNvPr id="33" name="Text Box 47"/>
          <p:cNvSpPr txBox="1">
            <a:spLocks noChangeArrowheads="1"/>
          </p:cNvSpPr>
          <p:nvPr/>
        </p:nvSpPr>
        <p:spPr bwMode="auto">
          <a:xfrm>
            <a:off x="3347864" y="789092"/>
            <a:ext cx="56452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smtClean="0">
                <a:solidFill>
                  <a:prstClr val="black"/>
                </a:solidFill>
                <a:latin typeface="Calibri" pitchFamily="34" charset="0"/>
              </a:rPr>
              <a:t>Lo </a:t>
            </a:r>
            <a:r>
              <a:rPr lang="en-GB" sz="2000" b="1" dirty="0" err="1" smtClean="0">
                <a:solidFill>
                  <a:prstClr val="black"/>
                </a:solidFill>
                <a:latin typeface="Calibri" pitchFamily="34" charset="0"/>
              </a:rPr>
              <a:t>más</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importante</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para</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mí</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es</a:t>
            </a:r>
            <a:r>
              <a:rPr lang="en-GB" sz="2000" b="1" dirty="0" smtClean="0">
                <a:solidFill>
                  <a:prstClr val="black"/>
                </a:solidFill>
                <a:latin typeface="Calibri" pitchFamily="34" charset="0"/>
              </a:rPr>
              <a:t>  </a:t>
            </a:r>
            <a:r>
              <a:rPr lang="en-GB" sz="2000" b="1" dirty="0" smtClean="0">
                <a:solidFill>
                  <a:srgbClr val="FF0000"/>
                </a:solidFill>
                <a:latin typeface="Calibri" pitchFamily="34" charset="0"/>
              </a:rPr>
              <a:t>(la playa) </a:t>
            </a:r>
            <a:r>
              <a:rPr lang="en-GB" sz="2000" b="1" dirty="0" err="1" smtClean="0">
                <a:solidFill>
                  <a:prstClr val="black"/>
                </a:solidFill>
                <a:latin typeface="Calibri" pitchFamily="34" charset="0"/>
              </a:rPr>
              <a:t>porque</a:t>
            </a:r>
            <a:endParaRPr lang="en-GB" sz="2000" b="1" dirty="0">
              <a:solidFill>
                <a:prstClr val="black"/>
              </a:solidFill>
              <a:latin typeface="Calibri" pitchFamily="34" charset="0"/>
            </a:endParaRPr>
          </a:p>
        </p:txBody>
      </p:sp>
      <p:sp>
        <p:nvSpPr>
          <p:cNvPr id="42" name="Text Box 46"/>
          <p:cNvSpPr txBox="1">
            <a:spLocks noChangeArrowheads="1"/>
          </p:cNvSpPr>
          <p:nvPr/>
        </p:nvSpPr>
        <p:spPr bwMode="auto">
          <a:xfrm>
            <a:off x="4607496" y="5477162"/>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err="1" smtClean="0">
                <a:solidFill>
                  <a:prstClr val="black"/>
                </a:solidFill>
                <a:latin typeface="Calibri" pitchFamily="34" charset="0"/>
              </a:rPr>
              <a:t>Cada</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día</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iba</a:t>
            </a:r>
            <a:r>
              <a:rPr lang="en-GB" sz="2000" b="1" dirty="0" smtClean="0">
                <a:solidFill>
                  <a:prstClr val="black"/>
                </a:solidFill>
                <a:latin typeface="Calibri" pitchFamily="34" charset="0"/>
              </a:rPr>
              <a:t> </a:t>
            </a:r>
            <a:r>
              <a:rPr lang="en-GB" sz="2000" b="1" dirty="0" smtClean="0">
                <a:solidFill>
                  <a:srgbClr val="FF0000"/>
                </a:solidFill>
                <a:latin typeface="Calibri" pitchFamily="34" charset="0"/>
              </a:rPr>
              <a:t>(a la playa)</a:t>
            </a:r>
            <a:endParaRPr lang="en-GB" sz="2000" b="1" dirty="0">
              <a:solidFill>
                <a:srgbClr val="FF0000"/>
              </a:solidFill>
              <a:latin typeface="Calibri" pitchFamily="34" charset="0"/>
            </a:endParaRPr>
          </a:p>
        </p:txBody>
      </p:sp>
      <p:sp>
        <p:nvSpPr>
          <p:cNvPr id="43" name="Text Box 46"/>
          <p:cNvSpPr txBox="1">
            <a:spLocks noChangeArrowheads="1"/>
          </p:cNvSpPr>
          <p:nvPr/>
        </p:nvSpPr>
        <p:spPr bwMode="auto">
          <a:xfrm>
            <a:off x="4644008" y="4901098"/>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smtClean="0">
                <a:solidFill>
                  <a:srgbClr val="FF0000"/>
                </a:solidFill>
                <a:latin typeface="Calibri" pitchFamily="34" charset="0"/>
              </a:rPr>
              <a:t>(el hotel) </a:t>
            </a:r>
            <a:r>
              <a:rPr lang="en-GB" sz="2000" b="1" dirty="0" smtClean="0">
                <a:solidFill>
                  <a:prstClr val="black"/>
                </a:solidFill>
                <a:latin typeface="Calibri" pitchFamily="34" charset="0"/>
              </a:rPr>
              <a:t>era… </a:t>
            </a:r>
            <a:r>
              <a:rPr lang="en-GB" sz="2000" b="1" dirty="0" smtClean="0">
                <a:solidFill>
                  <a:srgbClr val="FF0000"/>
                </a:solidFill>
                <a:latin typeface="Calibri" pitchFamily="34" charset="0"/>
              </a:rPr>
              <a:t>(la </a:t>
            </a:r>
            <a:r>
              <a:rPr lang="en-GB" sz="2000" b="1" dirty="0" err="1" smtClean="0">
                <a:solidFill>
                  <a:srgbClr val="FF0000"/>
                </a:solidFill>
                <a:latin typeface="Calibri" pitchFamily="34" charset="0"/>
              </a:rPr>
              <a:t>gente</a:t>
            </a:r>
            <a:r>
              <a:rPr lang="en-GB" sz="2000" b="1" dirty="0" smtClean="0">
                <a:solidFill>
                  <a:srgbClr val="FF0000"/>
                </a:solidFill>
                <a:latin typeface="Calibri" pitchFamily="34" charset="0"/>
              </a:rPr>
              <a:t>) </a:t>
            </a:r>
            <a:r>
              <a:rPr lang="en-GB" sz="2000" b="1" dirty="0" smtClean="0">
                <a:solidFill>
                  <a:prstClr val="black"/>
                </a:solidFill>
                <a:latin typeface="Calibri" pitchFamily="34" charset="0"/>
              </a:rPr>
              <a:t>era…</a:t>
            </a:r>
            <a:endParaRPr lang="en-GB" sz="2000" b="1" dirty="0">
              <a:solidFill>
                <a:prstClr val="black"/>
              </a:solidFill>
              <a:latin typeface="Calibri" pitchFamily="34" charset="0"/>
            </a:endParaRPr>
          </a:p>
        </p:txBody>
      </p:sp>
      <p:sp>
        <p:nvSpPr>
          <p:cNvPr id="45" name="Text Box 46"/>
          <p:cNvSpPr txBox="1">
            <a:spLocks noChangeArrowheads="1"/>
          </p:cNvSpPr>
          <p:nvPr/>
        </p:nvSpPr>
        <p:spPr bwMode="auto">
          <a:xfrm>
            <a:off x="4607496" y="4613066"/>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smtClean="0">
                <a:solidFill>
                  <a:prstClr val="black"/>
                </a:solidFill>
                <a:latin typeface="Calibri" pitchFamily="34" charset="0"/>
              </a:rPr>
              <a:t>El hotel </a:t>
            </a:r>
            <a:r>
              <a:rPr lang="en-GB" sz="2000" b="1" dirty="0" err="1" smtClean="0">
                <a:solidFill>
                  <a:prstClr val="black"/>
                </a:solidFill>
                <a:latin typeface="Calibri" pitchFamily="34" charset="0"/>
              </a:rPr>
              <a:t>estaba</a:t>
            </a:r>
            <a:r>
              <a:rPr lang="en-GB" sz="2000" b="1" dirty="0" smtClean="0">
                <a:solidFill>
                  <a:prstClr val="black"/>
                </a:solidFill>
                <a:latin typeface="Calibri" pitchFamily="34" charset="0"/>
              </a:rPr>
              <a:t> </a:t>
            </a:r>
            <a:r>
              <a:rPr lang="en-GB" sz="2000" b="1" dirty="0" smtClean="0">
                <a:solidFill>
                  <a:srgbClr val="FF0000"/>
                </a:solidFill>
                <a:latin typeface="Calibri" pitchFamily="34" charset="0"/>
              </a:rPr>
              <a:t>(</a:t>
            </a:r>
            <a:r>
              <a:rPr lang="en-GB" sz="2000" b="1" dirty="0" err="1" smtClean="0">
                <a:solidFill>
                  <a:srgbClr val="FF0000"/>
                </a:solidFill>
                <a:latin typeface="Calibri" pitchFamily="34" charset="0"/>
              </a:rPr>
              <a:t>cerca</a:t>
            </a:r>
            <a:r>
              <a:rPr lang="en-GB" sz="2000" b="1" dirty="0" smtClean="0">
                <a:solidFill>
                  <a:srgbClr val="FF0000"/>
                </a:solidFill>
                <a:latin typeface="Calibri" pitchFamily="34" charset="0"/>
              </a:rPr>
              <a:t> del mar)</a:t>
            </a:r>
            <a:endParaRPr lang="en-GB" sz="2000" b="1" dirty="0">
              <a:solidFill>
                <a:srgbClr val="FF0000"/>
              </a:solidFill>
              <a:latin typeface="Calibri" pitchFamily="34" charset="0"/>
            </a:endParaRPr>
          </a:p>
        </p:txBody>
      </p:sp>
      <p:sp>
        <p:nvSpPr>
          <p:cNvPr id="46" name="Text Box 46"/>
          <p:cNvSpPr txBox="1">
            <a:spLocks noChangeArrowheads="1"/>
          </p:cNvSpPr>
          <p:nvPr/>
        </p:nvSpPr>
        <p:spPr bwMode="auto">
          <a:xfrm>
            <a:off x="4607496" y="5189130"/>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err="1" smtClean="0">
                <a:solidFill>
                  <a:prstClr val="black"/>
                </a:solidFill>
                <a:latin typeface="Calibri" pitchFamily="34" charset="0"/>
              </a:rPr>
              <a:t>Hice</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muchas</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cosas</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por</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ejemplo</a:t>
            </a:r>
            <a:r>
              <a:rPr lang="en-GB" sz="2000" b="1" dirty="0" smtClean="0">
                <a:solidFill>
                  <a:prstClr val="black"/>
                </a:solidFill>
                <a:latin typeface="Calibri" pitchFamily="34" charset="0"/>
              </a:rPr>
              <a:t>…</a:t>
            </a:r>
            <a:endParaRPr lang="en-GB" sz="2000" b="1" dirty="0">
              <a:solidFill>
                <a:srgbClr val="FF0000"/>
              </a:solidFill>
              <a:latin typeface="Calibri" pitchFamily="34" charset="0"/>
            </a:endParaRPr>
          </a:p>
        </p:txBody>
      </p:sp>
      <p:sp>
        <p:nvSpPr>
          <p:cNvPr id="47" name="Text Box 46"/>
          <p:cNvSpPr txBox="1">
            <a:spLocks noChangeArrowheads="1"/>
          </p:cNvSpPr>
          <p:nvPr/>
        </p:nvSpPr>
        <p:spPr bwMode="auto">
          <a:xfrm>
            <a:off x="4608512" y="6093296"/>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smtClean="0">
                <a:solidFill>
                  <a:prstClr val="black"/>
                </a:solidFill>
                <a:latin typeface="Calibri" pitchFamily="34" charset="0"/>
              </a:rPr>
              <a:t>Lo </a:t>
            </a:r>
            <a:r>
              <a:rPr lang="en-GB" sz="2000" b="1" dirty="0" err="1" smtClean="0">
                <a:solidFill>
                  <a:prstClr val="black"/>
                </a:solidFill>
                <a:latin typeface="Calibri" pitchFamily="34" charset="0"/>
              </a:rPr>
              <a:t>que</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más</a:t>
            </a:r>
            <a:r>
              <a:rPr lang="en-GB" sz="2000" b="1" dirty="0" smtClean="0">
                <a:solidFill>
                  <a:prstClr val="black"/>
                </a:solidFill>
                <a:latin typeface="Calibri" pitchFamily="34" charset="0"/>
              </a:rPr>
              <a:t> me </a:t>
            </a:r>
            <a:r>
              <a:rPr lang="en-GB" sz="2000" b="1" dirty="0" err="1" smtClean="0">
                <a:solidFill>
                  <a:prstClr val="black"/>
                </a:solidFill>
                <a:latin typeface="Calibri" pitchFamily="34" charset="0"/>
              </a:rPr>
              <a:t>gustó</a:t>
            </a:r>
            <a:r>
              <a:rPr lang="en-GB" sz="2000" b="1" dirty="0">
                <a:solidFill>
                  <a:prstClr val="black"/>
                </a:solidFill>
                <a:latin typeface="Calibri" pitchFamily="34" charset="0"/>
              </a:rPr>
              <a:t> </a:t>
            </a:r>
            <a:r>
              <a:rPr lang="en-GB" sz="2000" b="1" dirty="0" err="1" smtClean="0">
                <a:solidFill>
                  <a:prstClr val="black"/>
                </a:solidFill>
                <a:latin typeface="Calibri" pitchFamily="34" charset="0"/>
              </a:rPr>
              <a:t>fue</a:t>
            </a:r>
            <a:r>
              <a:rPr lang="en-GB" sz="2000" b="1" dirty="0" smtClean="0">
                <a:solidFill>
                  <a:prstClr val="black"/>
                </a:solidFill>
                <a:latin typeface="Calibri" pitchFamily="34" charset="0"/>
              </a:rPr>
              <a:t>….</a:t>
            </a:r>
            <a:endParaRPr lang="en-GB" sz="2000" b="1" dirty="0">
              <a:solidFill>
                <a:prstClr val="black"/>
              </a:solidFill>
              <a:latin typeface="Calibri" pitchFamily="34" charset="0"/>
            </a:endParaRPr>
          </a:p>
        </p:txBody>
      </p:sp>
      <p:sp>
        <p:nvSpPr>
          <p:cNvPr id="48" name="Text Box 46"/>
          <p:cNvSpPr txBox="1">
            <a:spLocks noChangeArrowheads="1"/>
          </p:cNvSpPr>
          <p:nvPr/>
        </p:nvSpPr>
        <p:spPr bwMode="auto">
          <a:xfrm>
            <a:off x="4608512" y="6413266"/>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err="1" smtClean="0">
                <a:solidFill>
                  <a:prstClr val="black"/>
                </a:solidFill>
                <a:latin typeface="Calibri" pitchFamily="34" charset="0"/>
              </a:rPr>
              <a:t>Fue</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una</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experiencia</a:t>
            </a:r>
            <a:r>
              <a:rPr lang="en-GB" sz="2000" b="1" dirty="0" smtClean="0">
                <a:solidFill>
                  <a:prstClr val="black"/>
                </a:solidFill>
                <a:latin typeface="Calibri" pitchFamily="34" charset="0"/>
              </a:rPr>
              <a:t> </a:t>
            </a:r>
            <a:r>
              <a:rPr lang="en-GB" sz="2000" b="1" dirty="0" smtClean="0">
                <a:solidFill>
                  <a:srgbClr val="FF0000"/>
                </a:solidFill>
                <a:latin typeface="Calibri" pitchFamily="34" charset="0"/>
              </a:rPr>
              <a:t>(</a:t>
            </a:r>
            <a:r>
              <a:rPr lang="en-GB" sz="2000" b="1" dirty="0" err="1" smtClean="0">
                <a:solidFill>
                  <a:srgbClr val="FF0000"/>
                </a:solidFill>
                <a:latin typeface="Calibri" pitchFamily="34" charset="0"/>
              </a:rPr>
              <a:t>inolvidable</a:t>
            </a:r>
            <a:r>
              <a:rPr lang="en-GB" sz="2000" b="1" dirty="0" smtClean="0">
                <a:solidFill>
                  <a:srgbClr val="FF0000"/>
                </a:solidFill>
                <a:latin typeface="Calibri" pitchFamily="34" charset="0"/>
              </a:rPr>
              <a:t>)</a:t>
            </a:r>
            <a:endParaRPr lang="en-GB" sz="2000" b="1" dirty="0">
              <a:solidFill>
                <a:srgbClr val="FF0000"/>
              </a:solidFill>
              <a:latin typeface="Calibri" pitchFamily="34" charset="0"/>
            </a:endParaRPr>
          </a:p>
        </p:txBody>
      </p:sp>
      <p:sp>
        <p:nvSpPr>
          <p:cNvPr id="49" name="Text Box 46"/>
          <p:cNvSpPr txBox="1">
            <a:spLocks noChangeArrowheads="1"/>
          </p:cNvSpPr>
          <p:nvPr/>
        </p:nvSpPr>
        <p:spPr bwMode="auto">
          <a:xfrm>
            <a:off x="317376" y="82352"/>
            <a:ext cx="3498032" cy="461665"/>
          </a:xfrm>
          <a:prstGeom prst="rect">
            <a:avLst/>
          </a:prstGeom>
          <a:solidFill>
            <a:srgbClr val="A73E3B"/>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solidFill>
                  <a:prstClr val="white">
                    <a:lumMod val="95000"/>
                  </a:prstClr>
                </a:solidFill>
                <a:latin typeface="Segoe Print" pitchFamily="2" charset="0"/>
              </a:rPr>
              <a:t>En el </a:t>
            </a:r>
            <a:r>
              <a:rPr lang="en-GB" sz="2400" b="1" dirty="0" err="1" smtClean="0">
                <a:solidFill>
                  <a:prstClr val="white">
                    <a:lumMod val="95000"/>
                  </a:prstClr>
                </a:solidFill>
                <a:latin typeface="Segoe Print" pitchFamily="2" charset="0"/>
              </a:rPr>
              <a:t>presente</a:t>
            </a:r>
            <a:r>
              <a:rPr lang="en-GB" sz="2400" b="1" dirty="0" smtClean="0">
                <a:solidFill>
                  <a:prstClr val="white">
                    <a:lumMod val="95000"/>
                  </a:prstClr>
                </a:solidFill>
                <a:latin typeface="Segoe Print" pitchFamily="2" charset="0"/>
              </a:rPr>
              <a:t>…</a:t>
            </a:r>
            <a:endParaRPr lang="en-GB" sz="2400" b="1" dirty="0">
              <a:solidFill>
                <a:prstClr val="white">
                  <a:lumMod val="95000"/>
                </a:prstClr>
              </a:solidFill>
              <a:latin typeface="Segoe Print" pitchFamily="2" charset="0"/>
            </a:endParaRPr>
          </a:p>
        </p:txBody>
      </p:sp>
      <p:sp>
        <p:nvSpPr>
          <p:cNvPr id="50" name="Text Box 46"/>
          <p:cNvSpPr txBox="1">
            <a:spLocks noChangeArrowheads="1"/>
          </p:cNvSpPr>
          <p:nvPr/>
        </p:nvSpPr>
        <p:spPr bwMode="auto">
          <a:xfrm>
            <a:off x="-576064" y="940658"/>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err="1" smtClean="0">
                <a:solidFill>
                  <a:prstClr val="black"/>
                </a:solidFill>
                <a:latin typeface="Calibri" pitchFamily="34" charset="0"/>
              </a:rPr>
              <a:t>Suelo</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ir</a:t>
            </a:r>
            <a:r>
              <a:rPr lang="en-GB" sz="2000" b="1" dirty="0" smtClean="0">
                <a:solidFill>
                  <a:prstClr val="black"/>
                </a:solidFill>
                <a:latin typeface="Calibri" pitchFamily="34" charset="0"/>
              </a:rPr>
              <a:t> </a:t>
            </a:r>
            <a:r>
              <a:rPr lang="en-GB" sz="2000" b="1" dirty="0" smtClean="0">
                <a:solidFill>
                  <a:srgbClr val="FF0000"/>
                </a:solidFill>
                <a:latin typeface="Calibri" pitchFamily="34" charset="0"/>
              </a:rPr>
              <a:t>(con mi </a:t>
            </a:r>
            <a:r>
              <a:rPr lang="en-GB" sz="2000" b="1" dirty="0" err="1" smtClean="0">
                <a:solidFill>
                  <a:srgbClr val="FF0000"/>
                </a:solidFill>
                <a:latin typeface="Calibri" pitchFamily="34" charset="0"/>
              </a:rPr>
              <a:t>familia</a:t>
            </a:r>
            <a:r>
              <a:rPr lang="en-GB" sz="2000" b="1" dirty="0" smtClean="0">
                <a:solidFill>
                  <a:srgbClr val="FF0000"/>
                </a:solidFill>
                <a:latin typeface="Calibri" pitchFamily="34" charset="0"/>
              </a:rPr>
              <a:t>)</a:t>
            </a:r>
            <a:endParaRPr lang="en-GB" sz="2000" b="1" dirty="0">
              <a:solidFill>
                <a:srgbClr val="FF0000"/>
              </a:solidFill>
              <a:latin typeface="Calibri" pitchFamily="34" charset="0"/>
            </a:endParaRPr>
          </a:p>
        </p:txBody>
      </p:sp>
      <p:sp>
        <p:nvSpPr>
          <p:cNvPr id="51" name="Text Box 46"/>
          <p:cNvSpPr txBox="1">
            <a:spLocks noChangeArrowheads="1"/>
          </p:cNvSpPr>
          <p:nvPr/>
        </p:nvSpPr>
        <p:spPr bwMode="auto">
          <a:xfrm>
            <a:off x="-504056" y="1372706"/>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err="1" smtClean="0">
                <a:solidFill>
                  <a:prstClr val="black"/>
                </a:solidFill>
                <a:latin typeface="Calibri" pitchFamily="34" charset="0"/>
              </a:rPr>
              <a:t>Es</a:t>
            </a:r>
            <a:r>
              <a:rPr lang="en-GB" sz="2000" b="1" dirty="0" smtClean="0">
                <a:solidFill>
                  <a:prstClr val="black"/>
                </a:solidFill>
                <a:latin typeface="Calibri" pitchFamily="34" charset="0"/>
              </a:rPr>
              <a:t> </a:t>
            </a:r>
            <a:r>
              <a:rPr lang="en-GB" sz="2000" b="1" dirty="0" smtClean="0">
                <a:solidFill>
                  <a:srgbClr val="FF0000"/>
                </a:solidFill>
                <a:latin typeface="Calibri" pitchFamily="34" charset="0"/>
              </a:rPr>
              <a:t>(un </a:t>
            </a:r>
            <a:r>
              <a:rPr lang="en-GB" sz="2000" b="1" dirty="0" err="1" smtClean="0">
                <a:solidFill>
                  <a:srgbClr val="FF0000"/>
                </a:solidFill>
                <a:latin typeface="Calibri" pitchFamily="34" charset="0"/>
              </a:rPr>
              <a:t>sitio</a:t>
            </a:r>
            <a:r>
              <a:rPr lang="en-GB" sz="2000" b="1" dirty="0" smtClean="0">
                <a:solidFill>
                  <a:srgbClr val="FF0000"/>
                </a:solidFill>
                <a:latin typeface="Calibri" pitchFamily="34" charset="0"/>
              </a:rPr>
              <a:t> bonito y </a:t>
            </a:r>
            <a:r>
              <a:rPr lang="en-GB" sz="2000" b="1" dirty="0" err="1" smtClean="0">
                <a:solidFill>
                  <a:srgbClr val="FF0000"/>
                </a:solidFill>
                <a:latin typeface="Calibri" pitchFamily="34" charset="0"/>
              </a:rPr>
              <a:t>turístico</a:t>
            </a:r>
            <a:r>
              <a:rPr lang="en-GB" sz="2000" b="1" dirty="0" smtClean="0">
                <a:solidFill>
                  <a:srgbClr val="FF0000"/>
                </a:solidFill>
                <a:latin typeface="Calibri" pitchFamily="34" charset="0"/>
              </a:rPr>
              <a:t>)</a:t>
            </a:r>
            <a:endParaRPr lang="en-GB" sz="2000" b="1" dirty="0">
              <a:solidFill>
                <a:srgbClr val="FF0000"/>
              </a:solidFill>
              <a:latin typeface="Calibri" pitchFamily="34" charset="0"/>
            </a:endParaRPr>
          </a:p>
        </p:txBody>
      </p:sp>
      <p:sp>
        <p:nvSpPr>
          <p:cNvPr id="52" name="Text Box 46"/>
          <p:cNvSpPr txBox="1">
            <a:spLocks noChangeArrowheads="1"/>
          </p:cNvSpPr>
          <p:nvPr/>
        </p:nvSpPr>
        <p:spPr bwMode="auto">
          <a:xfrm>
            <a:off x="-468560" y="1804754"/>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err="1" smtClean="0">
                <a:solidFill>
                  <a:prstClr val="black"/>
                </a:solidFill>
                <a:latin typeface="Calibri" pitchFamily="34" charset="0"/>
              </a:rPr>
              <a:t>Está</a:t>
            </a:r>
            <a:r>
              <a:rPr lang="en-GB" sz="2000" b="1" dirty="0" smtClean="0">
                <a:solidFill>
                  <a:prstClr val="black"/>
                </a:solidFill>
                <a:latin typeface="Calibri" pitchFamily="34" charset="0"/>
              </a:rPr>
              <a:t> </a:t>
            </a:r>
            <a:r>
              <a:rPr lang="en-GB" sz="2000" b="1" dirty="0" smtClean="0">
                <a:solidFill>
                  <a:srgbClr val="FF0000"/>
                </a:solidFill>
                <a:latin typeface="Calibri" pitchFamily="34" charset="0"/>
              </a:rPr>
              <a:t>(en el </a:t>
            </a:r>
            <a:r>
              <a:rPr lang="en-GB" sz="2000" b="1" dirty="0" err="1" smtClean="0">
                <a:solidFill>
                  <a:srgbClr val="FF0000"/>
                </a:solidFill>
                <a:latin typeface="Calibri" pitchFamily="34" charset="0"/>
              </a:rPr>
              <a:t>sur</a:t>
            </a:r>
            <a:r>
              <a:rPr lang="en-GB" sz="2000" b="1" dirty="0" smtClean="0">
                <a:solidFill>
                  <a:srgbClr val="FF0000"/>
                </a:solidFill>
                <a:latin typeface="Calibri" pitchFamily="34" charset="0"/>
              </a:rPr>
              <a:t> del </a:t>
            </a:r>
            <a:r>
              <a:rPr lang="en-GB" sz="2000" b="1" dirty="0" err="1" smtClean="0">
                <a:solidFill>
                  <a:srgbClr val="FF0000"/>
                </a:solidFill>
                <a:latin typeface="Calibri" pitchFamily="34" charset="0"/>
              </a:rPr>
              <a:t>país</a:t>
            </a:r>
            <a:r>
              <a:rPr lang="en-GB" sz="2000" b="1" dirty="0" smtClean="0">
                <a:solidFill>
                  <a:srgbClr val="FF0000"/>
                </a:solidFill>
                <a:latin typeface="Calibri" pitchFamily="34" charset="0"/>
              </a:rPr>
              <a:t>)</a:t>
            </a:r>
            <a:endParaRPr lang="en-GB" sz="2000" b="1" dirty="0">
              <a:solidFill>
                <a:srgbClr val="FF0000"/>
              </a:solidFill>
              <a:latin typeface="Calibri" pitchFamily="34" charset="0"/>
            </a:endParaRPr>
          </a:p>
        </p:txBody>
      </p:sp>
      <p:sp>
        <p:nvSpPr>
          <p:cNvPr id="53" name="Text Box 46"/>
          <p:cNvSpPr txBox="1">
            <a:spLocks noChangeArrowheads="1"/>
          </p:cNvSpPr>
          <p:nvPr/>
        </p:nvSpPr>
        <p:spPr bwMode="auto">
          <a:xfrm>
            <a:off x="-612576" y="2204864"/>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err="1" smtClean="0">
                <a:solidFill>
                  <a:prstClr val="black"/>
                </a:solidFill>
                <a:latin typeface="Calibri" pitchFamily="34" charset="0"/>
              </a:rPr>
              <a:t>Tiene</a:t>
            </a:r>
            <a:r>
              <a:rPr lang="en-GB" sz="2000" b="1" dirty="0" smtClean="0">
                <a:solidFill>
                  <a:prstClr val="black"/>
                </a:solidFill>
                <a:latin typeface="Calibri" pitchFamily="34" charset="0"/>
              </a:rPr>
              <a:t> </a:t>
            </a:r>
            <a:r>
              <a:rPr lang="en-GB" sz="2000" b="1" dirty="0" smtClean="0">
                <a:solidFill>
                  <a:srgbClr val="FF0000"/>
                </a:solidFill>
                <a:latin typeface="Calibri" pitchFamily="34" charset="0"/>
              </a:rPr>
              <a:t>(</a:t>
            </a:r>
            <a:r>
              <a:rPr lang="en-GB" sz="2000" b="1" dirty="0" err="1" smtClean="0">
                <a:solidFill>
                  <a:srgbClr val="FF0000"/>
                </a:solidFill>
                <a:latin typeface="Calibri" pitchFamily="34" charset="0"/>
              </a:rPr>
              <a:t>unos</a:t>
            </a:r>
            <a:r>
              <a:rPr lang="en-GB" sz="2000" b="1" dirty="0" smtClean="0">
                <a:solidFill>
                  <a:srgbClr val="FF0000"/>
                </a:solidFill>
                <a:latin typeface="Calibri" pitchFamily="34" charset="0"/>
              </a:rPr>
              <a:t> 8.000 </a:t>
            </a:r>
            <a:r>
              <a:rPr lang="en-GB" sz="2000" b="1" dirty="0" err="1" smtClean="0">
                <a:solidFill>
                  <a:srgbClr val="FF0000"/>
                </a:solidFill>
                <a:latin typeface="Calibri" pitchFamily="34" charset="0"/>
              </a:rPr>
              <a:t>habitantes</a:t>
            </a:r>
            <a:r>
              <a:rPr lang="en-GB" sz="2000" b="1" dirty="0" smtClean="0">
                <a:solidFill>
                  <a:srgbClr val="FF0000"/>
                </a:solidFill>
                <a:latin typeface="Calibri" pitchFamily="34" charset="0"/>
              </a:rPr>
              <a:t>)</a:t>
            </a:r>
            <a:endParaRPr lang="en-GB" sz="2000" b="1" dirty="0">
              <a:solidFill>
                <a:srgbClr val="FF0000"/>
              </a:solidFill>
              <a:latin typeface="Calibri" pitchFamily="34" charset="0"/>
            </a:endParaRPr>
          </a:p>
        </p:txBody>
      </p:sp>
      <p:sp>
        <p:nvSpPr>
          <p:cNvPr id="54" name="Text Box 46"/>
          <p:cNvSpPr txBox="1">
            <a:spLocks noChangeArrowheads="1"/>
          </p:cNvSpPr>
          <p:nvPr/>
        </p:nvSpPr>
        <p:spPr bwMode="auto">
          <a:xfrm>
            <a:off x="-36512" y="2577098"/>
            <a:ext cx="44279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a:solidFill>
                  <a:prstClr val="black"/>
                </a:solidFill>
                <a:latin typeface="Calibri" pitchFamily="34" charset="0"/>
              </a:rPr>
              <a:t>E</a:t>
            </a:r>
            <a:r>
              <a:rPr lang="en-GB" sz="2000" b="1" dirty="0" smtClean="0">
                <a:solidFill>
                  <a:prstClr val="black"/>
                </a:solidFill>
                <a:latin typeface="Calibri" pitchFamily="34" charset="0"/>
              </a:rPr>
              <a:t>l hotel </a:t>
            </a:r>
            <a:r>
              <a:rPr lang="en-GB" sz="2000" b="1" dirty="0" err="1" smtClean="0">
                <a:solidFill>
                  <a:prstClr val="black"/>
                </a:solidFill>
                <a:latin typeface="Calibri" pitchFamily="34" charset="0"/>
              </a:rPr>
              <a:t>tiene</a:t>
            </a:r>
            <a:r>
              <a:rPr lang="en-GB" sz="2000" b="1" dirty="0" smtClean="0">
                <a:solidFill>
                  <a:prstClr val="black"/>
                </a:solidFill>
                <a:latin typeface="Calibri" pitchFamily="34" charset="0"/>
              </a:rPr>
              <a:t> </a:t>
            </a:r>
            <a:br>
              <a:rPr lang="en-GB" sz="2000" b="1" dirty="0" smtClean="0">
                <a:solidFill>
                  <a:prstClr val="black"/>
                </a:solidFill>
                <a:latin typeface="Calibri" pitchFamily="34" charset="0"/>
              </a:rPr>
            </a:br>
            <a:r>
              <a:rPr lang="en-GB" sz="2000" b="1" dirty="0" smtClean="0">
                <a:solidFill>
                  <a:srgbClr val="FF0000"/>
                </a:solidFill>
                <a:latin typeface="Calibri" pitchFamily="34" charset="0"/>
              </a:rPr>
              <a:t>(</a:t>
            </a:r>
            <a:r>
              <a:rPr lang="en-GB" sz="2000" b="1" dirty="0" err="1" smtClean="0">
                <a:solidFill>
                  <a:srgbClr val="FF0000"/>
                </a:solidFill>
                <a:latin typeface="Calibri" pitchFamily="34" charset="0"/>
              </a:rPr>
              <a:t>muy</a:t>
            </a:r>
            <a:r>
              <a:rPr lang="en-GB" sz="2000" b="1" dirty="0" smtClean="0">
                <a:solidFill>
                  <a:srgbClr val="FF0000"/>
                </a:solidFill>
                <a:latin typeface="Calibri" pitchFamily="34" charset="0"/>
              </a:rPr>
              <a:t> </a:t>
            </a:r>
            <a:r>
              <a:rPr lang="en-GB" sz="2000" b="1" dirty="0" err="1" smtClean="0">
                <a:solidFill>
                  <a:srgbClr val="FF0000"/>
                </a:solidFill>
                <a:latin typeface="Calibri" pitchFamily="34" charset="0"/>
              </a:rPr>
              <a:t>buenas</a:t>
            </a:r>
            <a:r>
              <a:rPr lang="en-GB" sz="2000" b="1" dirty="0" smtClean="0">
                <a:solidFill>
                  <a:srgbClr val="FF0000"/>
                </a:solidFill>
                <a:latin typeface="Calibri" pitchFamily="34" charset="0"/>
              </a:rPr>
              <a:t> </a:t>
            </a:r>
            <a:r>
              <a:rPr lang="en-GB" sz="2000" b="1" dirty="0" err="1" smtClean="0">
                <a:solidFill>
                  <a:srgbClr val="FF0000"/>
                </a:solidFill>
                <a:latin typeface="Calibri" pitchFamily="34" charset="0"/>
              </a:rPr>
              <a:t>instalaciones</a:t>
            </a:r>
            <a:r>
              <a:rPr lang="en-GB" sz="2000" b="1" dirty="0" smtClean="0">
                <a:solidFill>
                  <a:srgbClr val="FF0000"/>
                </a:solidFill>
                <a:latin typeface="Calibri" pitchFamily="34" charset="0"/>
              </a:rPr>
              <a:t>)</a:t>
            </a:r>
            <a:endParaRPr lang="en-GB" sz="2000" b="1" dirty="0">
              <a:solidFill>
                <a:srgbClr val="FF0000"/>
              </a:solidFill>
              <a:latin typeface="Calibri" pitchFamily="34" charset="0"/>
            </a:endParaRPr>
          </a:p>
        </p:txBody>
      </p:sp>
      <p:sp>
        <p:nvSpPr>
          <p:cNvPr id="55" name="Text Box 46"/>
          <p:cNvSpPr txBox="1">
            <a:spLocks noChangeArrowheads="1"/>
          </p:cNvSpPr>
          <p:nvPr/>
        </p:nvSpPr>
        <p:spPr bwMode="auto">
          <a:xfrm>
            <a:off x="288032" y="5765194"/>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err="1" smtClean="0">
                <a:solidFill>
                  <a:prstClr val="black"/>
                </a:solidFill>
                <a:latin typeface="Calibri" pitchFamily="34" charset="0"/>
              </a:rPr>
              <a:t>Cuando</a:t>
            </a:r>
            <a:r>
              <a:rPr lang="en-GB" sz="2000" b="1" dirty="0" smtClean="0">
                <a:solidFill>
                  <a:prstClr val="black"/>
                </a:solidFill>
                <a:latin typeface="Calibri" pitchFamily="34" charset="0"/>
              </a:rPr>
              <a:t> sea mayor…</a:t>
            </a:r>
            <a:endParaRPr lang="en-GB" sz="2000" b="1" dirty="0">
              <a:solidFill>
                <a:prstClr val="black"/>
              </a:solidFill>
              <a:latin typeface="Calibri" pitchFamily="34" charset="0"/>
            </a:endParaRPr>
          </a:p>
        </p:txBody>
      </p:sp>
      <p:pic>
        <p:nvPicPr>
          <p:cNvPr id="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007" y="1916832"/>
            <a:ext cx="2092089" cy="16533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4067944" y="3570183"/>
            <a:ext cx="4752528" cy="3603233"/>
          </a:xfrm>
          <a:prstGeom prst="ellipse">
            <a:avLst/>
          </a:prstGeom>
          <a:noFill/>
          <a:ln w="57150">
            <a:solidFill>
              <a:srgbClr val="A73E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4" name="Oval 43"/>
          <p:cNvSpPr/>
          <p:nvPr/>
        </p:nvSpPr>
        <p:spPr>
          <a:xfrm>
            <a:off x="-468560" y="3717033"/>
            <a:ext cx="4283968" cy="3240360"/>
          </a:xfrm>
          <a:prstGeom prst="ellipse">
            <a:avLst/>
          </a:prstGeom>
          <a:noFill/>
          <a:ln w="57150">
            <a:solidFill>
              <a:srgbClr val="A73E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299685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circle(in)">
                                      <p:cBhvr>
                                        <p:cTn id="7" dur="20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92" name="Group 52"/>
          <p:cNvGraphicFramePr>
            <a:graphicFrameLocks noGrp="1"/>
          </p:cNvGraphicFramePr>
          <p:nvPr/>
        </p:nvGraphicFramePr>
        <p:xfrm>
          <a:off x="285750" y="357188"/>
          <a:ext cx="8572500" cy="5902406"/>
        </p:xfrm>
        <a:graphic>
          <a:graphicData uri="http://schemas.openxmlformats.org/drawingml/2006/table">
            <a:tbl>
              <a:tblPr/>
              <a:tblGrid>
                <a:gridCol w="779463"/>
                <a:gridCol w="3506787"/>
                <a:gridCol w="779463"/>
                <a:gridCol w="3506787"/>
              </a:tblGrid>
              <a:tr h="63493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dirty="0" smtClean="0">
                          <a:ln>
                            <a:noFill/>
                          </a:ln>
                          <a:solidFill>
                            <a:schemeClr val="tx1"/>
                          </a:solidFill>
                          <a:effectLst/>
                          <a:latin typeface="Arial" pitchFamily="34" charset="0"/>
                        </a:rPr>
                        <a:t>Functions</a:t>
                      </a:r>
                      <a:endParaRPr kumimoji="0" lang="en-US" sz="3200" b="1"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dirty="0" smtClean="0">
                          <a:ln>
                            <a:noFill/>
                          </a:ln>
                          <a:solidFill>
                            <a:schemeClr val="tx1"/>
                          </a:solidFill>
                          <a:effectLst/>
                          <a:latin typeface="Arial" pitchFamily="34" charset="0"/>
                        </a:rPr>
                        <a:t>Themes</a:t>
                      </a:r>
                      <a:endParaRPr kumimoji="0" lang="en-US" sz="3200" b="1"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A</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Questions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1</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Future plans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B</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Opinions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2</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Work experience</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C</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Suggestions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3</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Uniform</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D</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What others say</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4</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Primary school</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8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E</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Likes &amp; dislikes (not ‘aimer’)</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5</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Subjects and teachers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F</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Habits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6</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Extra-curricular</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G</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Comparisons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7</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Problems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H</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Past events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8</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School rules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97298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659" y="98854"/>
            <a:ext cx="7772400" cy="2387600"/>
          </a:xfrm>
        </p:spPr>
        <p:txBody>
          <a:bodyPr/>
          <a:lstStyle/>
          <a:p>
            <a:r>
              <a:rPr lang="en-GB" sz="9600" b="1" dirty="0" smtClean="0"/>
              <a:t>S</a:t>
            </a:r>
            <a:r>
              <a:rPr lang="en-GB" sz="9600" b="1" dirty="0" smtClean="0">
                <a:solidFill>
                  <a:srgbClr val="00B050"/>
                </a:solidFill>
                <a:latin typeface="Brush Script MT" pitchFamily="66" charset="0"/>
              </a:rPr>
              <a:t>p</a:t>
            </a:r>
            <a:r>
              <a:rPr lang="en-GB" sz="9600" b="1" dirty="0" smtClean="0"/>
              <a:t>e</a:t>
            </a:r>
            <a:r>
              <a:rPr lang="en-GB" sz="9600" b="1" dirty="0" smtClean="0">
                <a:solidFill>
                  <a:srgbClr val="0070C0"/>
                </a:solidFill>
                <a:latin typeface="Harlow Solid Italic" pitchFamily="82" charset="0"/>
              </a:rPr>
              <a:t>a</a:t>
            </a:r>
            <a:r>
              <a:rPr lang="en-GB" sz="9600" b="1" dirty="0" smtClean="0"/>
              <a:t>k</a:t>
            </a:r>
            <a:r>
              <a:rPr lang="en-GB" sz="9600" b="1" dirty="0" smtClean="0">
                <a:solidFill>
                  <a:srgbClr val="FF0000"/>
                </a:solidFill>
                <a:latin typeface="Bauhaus 93" pitchFamily="82" charset="0"/>
              </a:rPr>
              <a:t>i</a:t>
            </a:r>
            <a:r>
              <a:rPr lang="en-GB" sz="9600" b="1" dirty="0" smtClean="0"/>
              <a:t>n</a:t>
            </a:r>
            <a:r>
              <a:rPr lang="en-GB" sz="9600" b="1" dirty="0" smtClean="0">
                <a:solidFill>
                  <a:srgbClr val="00B050"/>
                </a:solidFill>
                <a:latin typeface="Brush Script MT" pitchFamily="66" charset="0"/>
              </a:rPr>
              <a:t>g</a:t>
            </a:r>
            <a:endParaRPr lang="en-GB" sz="9600" dirty="0">
              <a:latin typeface="Tw Cen MT" panose="020B0602020104020603" pitchFamily="34" charset="0"/>
            </a:endParaRPr>
          </a:p>
        </p:txBody>
      </p:sp>
      <p:sp>
        <p:nvSpPr>
          <p:cNvPr id="4" name="Subtitle 3"/>
          <p:cNvSpPr>
            <a:spLocks noGrp="1"/>
          </p:cNvSpPr>
          <p:nvPr>
            <p:ph type="subTitle" idx="1"/>
          </p:nvPr>
        </p:nvSpPr>
        <p:spPr>
          <a:xfrm>
            <a:off x="879390" y="2835919"/>
            <a:ext cx="6858000" cy="3787302"/>
          </a:xfrm>
        </p:spPr>
        <p:txBody>
          <a:bodyPr>
            <a:noAutofit/>
          </a:bodyPr>
          <a:lstStyle/>
          <a:p>
            <a:pPr algn="l"/>
            <a:r>
              <a:rPr lang="en-GB" sz="2800" dirty="0" smtClean="0"/>
              <a:t>Use of TL</a:t>
            </a:r>
            <a:br>
              <a:rPr lang="en-GB" sz="2800" dirty="0" smtClean="0"/>
            </a:br>
            <a:r>
              <a:rPr lang="en-GB" sz="2800" dirty="0" smtClean="0"/>
              <a:t>Photo card</a:t>
            </a:r>
            <a:br>
              <a:rPr lang="en-GB" sz="2800" dirty="0" smtClean="0"/>
            </a:br>
            <a:r>
              <a:rPr lang="en-GB" sz="2800" dirty="0" smtClean="0"/>
              <a:t>Role play</a:t>
            </a:r>
            <a:br>
              <a:rPr lang="en-GB" sz="2800" dirty="0" smtClean="0"/>
            </a:br>
            <a:r>
              <a:rPr lang="en-GB" sz="2800" dirty="0" smtClean="0"/>
              <a:t>General conversation</a:t>
            </a:r>
            <a:br>
              <a:rPr lang="en-GB" sz="2800" dirty="0" smtClean="0"/>
            </a:br>
            <a:endParaRPr lang="en-GB" sz="2800" dirty="0"/>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pic>
        <p:nvPicPr>
          <p:cNvPr id="7" name="Picture 6"/>
          <p:cNvPicPr>
            <a:picLocks noChangeAspect="1"/>
          </p:cNvPicPr>
          <p:nvPr/>
        </p:nvPicPr>
        <p:blipFill rotWithShape="1">
          <a:blip r:embed="rId3" cstate="print">
            <a:clrChange>
              <a:clrFrom>
                <a:srgbClr val="FCFEFC"/>
              </a:clrFrom>
              <a:clrTo>
                <a:srgbClr val="FCFEFC">
                  <a:alpha val="0"/>
                </a:srgbClr>
              </a:clrTo>
            </a:clrChange>
            <a:extLst>
              <a:ext uri="{28A0092B-C50C-407E-A947-70E740481C1C}">
                <a14:useLocalDpi xmlns:a14="http://schemas.microsoft.com/office/drawing/2010/main" val="0"/>
              </a:ext>
            </a:extLst>
          </a:blip>
          <a:srcRect l="9109" r="10532"/>
          <a:stretch/>
        </p:blipFill>
        <p:spPr>
          <a:xfrm>
            <a:off x="4614886" y="2680349"/>
            <a:ext cx="3122504" cy="1805926"/>
          </a:xfrm>
          <a:prstGeom prst="rect">
            <a:avLst/>
          </a:prstGeom>
        </p:spPr>
      </p:pic>
    </p:spTree>
    <p:extLst>
      <p:ext uri="{BB962C8B-B14F-4D97-AF65-F5344CB8AC3E}">
        <p14:creationId xmlns:p14="http://schemas.microsoft.com/office/powerpoint/2010/main" val="18097665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66166" y="349703"/>
            <a:ext cx="7565840" cy="4938637"/>
          </a:xfrm>
          <a:prstGeom prst="rect">
            <a:avLst/>
          </a:prstGeom>
        </p:spPr>
      </p:pic>
      <p:sp>
        <p:nvSpPr>
          <p:cNvPr id="7" name="Rectangle 6"/>
          <p:cNvSpPr/>
          <p:nvPr/>
        </p:nvSpPr>
        <p:spPr>
          <a:xfrm>
            <a:off x="733659" y="5467906"/>
            <a:ext cx="4070345" cy="1200329"/>
          </a:xfrm>
          <a:prstGeom prst="rect">
            <a:avLst/>
          </a:prstGeom>
        </p:spPr>
        <p:txBody>
          <a:bodyPr wrap="none">
            <a:spAutoFit/>
          </a:bodyPr>
          <a:lstStyle/>
          <a:p>
            <a:r>
              <a:rPr lang="en-GB" sz="2400" dirty="0" err="1" smtClean="0">
                <a:solidFill>
                  <a:prstClr val="black"/>
                </a:solidFill>
              </a:rPr>
              <a:t>Qu’est-ce</a:t>
            </a:r>
            <a:r>
              <a:rPr lang="en-GB" sz="2400" dirty="0" smtClean="0">
                <a:solidFill>
                  <a:prstClr val="black"/>
                </a:solidFill>
              </a:rPr>
              <a:t> </a:t>
            </a:r>
            <a:r>
              <a:rPr lang="en-GB" sz="2400" dirty="0" err="1">
                <a:solidFill>
                  <a:prstClr val="black"/>
                </a:solidFill>
              </a:rPr>
              <a:t>qu’il</a:t>
            </a:r>
            <a:r>
              <a:rPr lang="en-GB" sz="2400" dirty="0">
                <a:solidFill>
                  <a:prstClr val="black"/>
                </a:solidFill>
              </a:rPr>
              <a:t> y a sur la </a:t>
            </a:r>
            <a:r>
              <a:rPr lang="en-GB" sz="2400" dirty="0" smtClean="0">
                <a:solidFill>
                  <a:prstClr val="black"/>
                </a:solidFill>
              </a:rPr>
              <a:t>photo?</a:t>
            </a:r>
            <a:br>
              <a:rPr lang="en-GB" sz="2400" dirty="0" smtClean="0">
                <a:solidFill>
                  <a:prstClr val="black"/>
                </a:solidFill>
              </a:rPr>
            </a:br>
            <a:r>
              <a:rPr lang="en-GB" sz="2400" dirty="0" smtClean="0">
                <a:solidFill>
                  <a:prstClr val="black"/>
                </a:solidFill>
              </a:rPr>
              <a:t>¿</a:t>
            </a:r>
            <a:r>
              <a:rPr lang="en-GB" sz="2400" dirty="0" err="1" smtClean="0">
                <a:solidFill>
                  <a:prstClr val="black"/>
                </a:solidFill>
              </a:rPr>
              <a:t>Qué</a:t>
            </a:r>
            <a:r>
              <a:rPr lang="en-GB" sz="2400" dirty="0" smtClean="0">
                <a:solidFill>
                  <a:prstClr val="black"/>
                </a:solidFill>
              </a:rPr>
              <a:t> hay </a:t>
            </a:r>
            <a:r>
              <a:rPr lang="en-GB" sz="2400" dirty="0" err="1" smtClean="0">
                <a:solidFill>
                  <a:prstClr val="black"/>
                </a:solidFill>
              </a:rPr>
              <a:t>en</a:t>
            </a:r>
            <a:r>
              <a:rPr lang="en-GB" sz="2400" dirty="0" smtClean="0">
                <a:solidFill>
                  <a:prstClr val="black"/>
                </a:solidFill>
              </a:rPr>
              <a:t> la </a:t>
            </a:r>
            <a:r>
              <a:rPr lang="en-GB" sz="2400" dirty="0" err="1" smtClean="0">
                <a:solidFill>
                  <a:prstClr val="black"/>
                </a:solidFill>
              </a:rPr>
              <a:t>foto</a:t>
            </a:r>
            <a:r>
              <a:rPr lang="en-GB" sz="2400" dirty="0" smtClean="0">
                <a:solidFill>
                  <a:prstClr val="black"/>
                </a:solidFill>
              </a:rPr>
              <a:t>?</a:t>
            </a:r>
          </a:p>
          <a:p>
            <a:r>
              <a:rPr lang="en-GB" sz="2400" dirty="0" smtClean="0">
                <a:solidFill>
                  <a:prstClr val="black"/>
                </a:solidFill>
              </a:rPr>
              <a:t>Was </a:t>
            </a:r>
            <a:r>
              <a:rPr lang="en-GB" sz="2400" dirty="0" err="1" smtClean="0">
                <a:solidFill>
                  <a:prstClr val="black"/>
                </a:solidFill>
              </a:rPr>
              <a:t>gibt</a:t>
            </a:r>
            <a:r>
              <a:rPr lang="en-GB" sz="2400" dirty="0" smtClean="0">
                <a:solidFill>
                  <a:prstClr val="black"/>
                </a:solidFill>
              </a:rPr>
              <a:t> </a:t>
            </a:r>
            <a:r>
              <a:rPr lang="en-GB" sz="2400" dirty="0" err="1" smtClean="0">
                <a:solidFill>
                  <a:prstClr val="black"/>
                </a:solidFill>
              </a:rPr>
              <a:t>es</a:t>
            </a:r>
            <a:r>
              <a:rPr lang="en-GB" sz="2400" dirty="0" smtClean="0">
                <a:solidFill>
                  <a:prstClr val="black"/>
                </a:solidFill>
              </a:rPr>
              <a:t> auf </a:t>
            </a:r>
            <a:r>
              <a:rPr lang="en-GB" sz="2400" dirty="0" err="1" smtClean="0">
                <a:solidFill>
                  <a:prstClr val="black"/>
                </a:solidFill>
              </a:rPr>
              <a:t>dem</a:t>
            </a:r>
            <a:r>
              <a:rPr lang="en-GB" sz="2400" dirty="0" smtClean="0">
                <a:solidFill>
                  <a:prstClr val="black"/>
                </a:solidFill>
              </a:rPr>
              <a:t> </a:t>
            </a:r>
            <a:r>
              <a:rPr lang="en-GB" sz="2400" dirty="0" err="1" smtClean="0">
                <a:solidFill>
                  <a:prstClr val="black"/>
                </a:solidFill>
              </a:rPr>
              <a:t>Foto</a:t>
            </a:r>
            <a:r>
              <a:rPr lang="en-GB" sz="2400" dirty="0" smtClean="0">
                <a:solidFill>
                  <a:prstClr val="black"/>
                </a:solidFill>
              </a:rPr>
              <a:t>? </a:t>
            </a:r>
            <a:endParaRPr lang="en-GB" sz="2400" dirty="0">
              <a:solidFill>
                <a:prstClr val="black"/>
              </a:solidFill>
            </a:endParaRPr>
          </a:p>
        </p:txBody>
      </p:sp>
      <p:sp>
        <p:nvSpPr>
          <p:cNvPr id="8" name="Rectangle 7"/>
          <p:cNvSpPr>
            <a:spLocks noChangeArrowheads="1"/>
          </p:cNvSpPr>
          <p:nvPr/>
        </p:nvSpPr>
        <p:spPr bwMode="auto">
          <a:xfrm>
            <a:off x="7605658" y="5842337"/>
            <a:ext cx="142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200" b="1" dirty="0" smtClean="0">
                <a:solidFill>
                  <a:prstClr val="black"/>
                </a:solidFill>
              </a:rPr>
              <a:t>P</a:t>
            </a:r>
            <a:r>
              <a:rPr lang="en-GB" altLang="en-US" sz="1200" dirty="0" smtClean="0">
                <a:solidFill>
                  <a:prstClr val="black"/>
                </a:solidFill>
              </a:rPr>
              <a:t>eople</a:t>
            </a:r>
            <a:r>
              <a:rPr lang="en-GB" altLang="en-US" sz="1200" dirty="0">
                <a:solidFill>
                  <a:prstClr val="black"/>
                </a:solidFill>
              </a:rPr>
              <a:t/>
            </a:r>
            <a:br>
              <a:rPr lang="en-GB" altLang="en-US" sz="1200" dirty="0">
                <a:solidFill>
                  <a:prstClr val="black"/>
                </a:solidFill>
              </a:rPr>
            </a:br>
            <a:r>
              <a:rPr lang="en-GB" altLang="en-US" sz="1200" b="1" dirty="0">
                <a:solidFill>
                  <a:prstClr val="black"/>
                </a:solidFill>
              </a:rPr>
              <a:t>A</a:t>
            </a:r>
            <a:r>
              <a:rPr lang="en-GB" altLang="en-US" sz="1200" dirty="0">
                <a:solidFill>
                  <a:prstClr val="black"/>
                </a:solidFill>
              </a:rPr>
              <a:t>ction</a:t>
            </a:r>
            <a:br>
              <a:rPr lang="en-GB" altLang="en-US" sz="1200" dirty="0">
                <a:solidFill>
                  <a:prstClr val="black"/>
                </a:solidFill>
              </a:rPr>
            </a:br>
            <a:r>
              <a:rPr lang="en-GB" altLang="en-US" sz="1200" b="1" dirty="0">
                <a:solidFill>
                  <a:prstClr val="black"/>
                </a:solidFill>
              </a:rPr>
              <a:t>L</a:t>
            </a:r>
            <a:r>
              <a:rPr lang="en-GB" altLang="en-US" sz="1200" dirty="0">
                <a:solidFill>
                  <a:prstClr val="black"/>
                </a:solidFill>
              </a:rPr>
              <a:t>ocation</a:t>
            </a:r>
            <a:br>
              <a:rPr lang="en-GB" altLang="en-US" sz="1200" dirty="0">
                <a:solidFill>
                  <a:prstClr val="black"/>
                </a:solidFill>
              </a:rPr>
            </a:br>
            <a:r>
              <a:rPr lang="en-GB" altLang="en-US" sz="1200" b="1" dirty="0" smtClean="0">
                <a:solidFill>
                  <a:prstClr val="black"/>
                </a:solidFill>
              </a:rPr>
              <a:t>M</a:t>
            </a:r>
            <a:r>
              <a:rPr lang="en-GB" altLang="en-US" sz="1200" dirty="0" smtClean="0">
                <a:solidFill>
                  <a:prstClr val="black"/>
                </a:solidFill>
              </a:rPr>
              <a:t>ood</a:t>
            </a:r>
            <a:br>
              <a:rPr lang="en-GB" altLang="en-US" sz="1200" dirty="0" smtClean="0">
                <a:solidFill>
                  <a:prstClr val="black"/>
                </a:solidFill>
              </a:rPr>
            </a:br>
            <a:r>
              <a:rPr lang="en-GB" altLang="en-US" sz="1200" dirty="0" smtClean="0">
                <a:solidFill>
                  <a:prstClr val="black"/>
                </a:solidFill>
              </a:rPr>
              <a:t>(</a:t>
            </a:r>
            <a:r>
              <a:rPr lang="en-GB" altLang="en-US" sz="1200" b="1" dirty="0" smtClean="0">
                <a:solidFill>
                  <a:prstClr val="black"/>
                </a:solidFill>
              </a:rPr>
              <a:t>W</a:t>
            </a:r>
            <a:r>
              <a:rPr lang="en-GB" altLang="en-US" sz="1200" dirty="0" smtClean="0">
                <a:solidFill>
                  <a:prstClr val="black"/>
                </a:solidFill>
              </a:rPr>
              <a:t>eather)</a:t>
            </a:r>
            <a:endParaRPr lang="en-GB" altLang="en-US" sz="1200" dirty="0">
              <a:solidFill>
                <a:prstClr val="black"/>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9740" y="5881593"/>
            <a:ext cx="937150" cy="937150"/>
          </a:xfrm>
          <a:prstGeom prst="rect">
            <a:avLst/>
          </a:prstGeom>
        </p:spPr>
      </p:pic>
    </p:spTree>
    <p:extLst>
      <p:ext uri="{BB962C8B-B14F-4D97-AF65-F5344CB8AC3E}">
        <p14:creationId xmlns:p14="http://schemas.microsoft.com/office/powerpoint/2010/main" val="288341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01975" y="137725"/>
          <a:ext cx="8608345" cy="6625154"/>
        </p:xfrm>
        <a:graphic>
          <a:graphicData uri="http://schemas.openxmlformats.org/drawingml/2006/table">
            <a:tbl>
              <a:tblPr firstRow="1" bandRow="1"/>
              <a:tblGrid>
                <a:gridCol w="3508025"/>
                <a:gridCol w="5100320"/>
              </a:tblGrid>
              <a:tr h="3439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Language</a:t>
                      </a:r>
                      <a:r>
                        <a:rPr lang="en-GB" sz="2000" b="1" baseline="0" dirty="0" smtClean="0">
                          <a:latin typeface="+mn-lt"/>
                          <a:cs typeface="Arial" panose="020B0604020202020204" pitchFamily="34" charset="0"/>
                        </a:rPr>
                        <a:t> functions/structures</a:t>
                      </a:r>
                      <a:endParaRPr lang="en-GB" sz="2000" b="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Examples from</a:t>
                      </a:r>
                      <a:r>
                        <a:rPr lang="en-GB" sz="2000" i="1" baseline="0" dirty="0" smtClean="0">
                          <a:latin typeface="+mn-lt"/>
                          <a:cs typeface="Arial" panose="020B0604020202020204" pitchFamily="34" charset="0"/>
                        </a:rPr>
                        <a:t> the model answer</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5998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P</a:t>
                      </a:r>
                      <a:r>
                        <a:rPr lang="en-GB" sz="2000" dirty="0" smtClean="0">
                          <a:latin typeface="+mn-lt"/>
                          <a:cs typeface="Arial" panose="020B0604020202020204" pitchFamily="34" charset="0"/>
                        </a:rPr>
                        <a:t>hysical</a:t>
                      </a:r>
                      <a:r>
                        <a:rPr lang="en-GB" sz="2000" baseline="0" dirty="0" smtClean="0">
                          <a:latin typeface="+mn-lt"/>
                          <a:cs typeface="Arial" panose="020B0604020202020204" pitchFamily="34" charset="0"/>
                        </a:rPr>
                        <a:t> description</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err="1" smtClean="0">
                          <a:latin typeface="+mn-lt"/>
                          <a:cs typeface="Arial" panose="020B0604020202020204" pitchFamily="34" charset="0"/>
                        </a:rPr>
                        <a:t>tiene</a:t>
                      </a:r>
                      <a:r>
                        <a:rPr lang="en-GB" sz="2000" i="1" dirty="0" smtClean="0">
                          <a:latin typeface="+mn-lt"/>
                          <a:cs typeface="Arial" panose="020B0604020202020204" pitchFamily="34" charset="0"/>
                        </a:rPr>
                        <a:t> el </a:t>
                      </a:r>
                      <a:r>
                        <a:rPr lang="en-GB" sz="2000" i="1" dirty="0" err="1" smtClean="0">
                          <a:latin typeface="+mn-lt"/>
                          <a:cs typeface="Arial" panose="020B0604020202020204" pitchFamily="34" charset="0"/>
                        </a:rPr>
                        <a:t>pelo</a:t>
                      </a:r>
                      <a:r>
                        <a:rPr lang="en-GB" sz="2000" i="1" dirty="0" smtClean="0">
                          <a:latin typeface="+mn-lt"/>
                          <a:cs typeface="Arial" panose="020B0604020202020204" pitchFamily="34" charset="0"/>
                        </a:rPr>
                        <a:t> largo y </a:t>
                      </a:r>
                      <a:r>
                        <a:rPr lang="en-GB" sz="2000" i="1" dirty="0" err="1" smtClean="0">
                          <a:latin typeface="+mn-lt"/>
                          <a:cs typeface="Arial" panose="020B0604020202020204" pitchFamily="34" charset="0"/>
                        </a:rPr>
                        <a:t>marrón</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75217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A</a:t>
                      </a:r>
                      <a:r>
                        <a:rPr lang="en-GB" sz="2000" dirty="0" smtClean="0">
                          <a:latin typeface="+mn-lt"/>
                          <a:cs typeface="Arial" panose="020B0604020202020204" pitchFamily="34" charset="0"/>
                        </a:rPr>
                        <a:t>ction</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err="1" smtClean="0">
                          <a:latin typeface="+mn-lt"/>
                          <a:cs typeface="Arial" panose="020B0604020202020204" pitchFamily="34" charset="0"/>
                        </a:rPr>
                        <a:t>están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comiendo</a:t>
                      </a:r>
                      <a:r>
                        <a:rPr lang="en-GB" sz="2000" i="1" baseline="0" dirty="0" smtClean="0">
                          <a:latin typeface="+mn-lt"/>
                          <a:cs typeface="Arial" panose="020B0604020202020204" pitchFamily="34" charset="0"/>
                        </a:rPr>
                        <a:t> y </a:t>
                      </a:r>
                      <a:r>
                        <a:rPr lang="en-GB" sz="2000" i="1" baseline="0" dirty="0" err="1" smtClean="0">
                          <a:latin typeface="+mn-lt"/>
                          <a:cs typeface="Arial" panose="020B0604020202020204" pitchFamily="34" charset="0"/>
                        </a:rPr>
                        <a:t>charlando</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todos</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están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sonriendo</a:t>
                      </a:r>
                      <a:r>
                        <a:rPr lang="en-GB" sz="2000" i="1" baseline="0" dirty="0" smtClean="0">
                          <a:latin typeface="+mn-lt"/>
                          <a:cs typeface="Arial" panose="020B0604020202020204" pitchFamily="34" charset="0"/>
                        </a:rPr>
                        <a:t> </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87001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L</a:t>
                      </a:r>
                      <a:r>
                        <a:rPr lang="en-GB" sz="2000" dirty="0" smtClean="0">
                          <a:latin typeface="+mn-lt"/>
                          <a:cs typeface="Arial" panose="020B0604020202020204" pitchFamily="34" charset="0"/>
                        </a:rPr>
                        <a:t>ocation</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000" i="1" dirty="0" err="1" smtClean="0">
                          <a:latin typeface="+mn-lt"/>
                          <a:cs typeface="Arial" panose="020B0604020202020204" pitchFamily="34" charset="0"/>
                        </a:rPr>
                        <a:t>en</a:t>
                      </a:r>
                      <a:r>
                        <a:rPr lang="en-GB" sz="2000" i="1" dirty="0" smtClean="0">
                          <a:latin typeface="+mn-lt"/>
                          <a:cs typeface="Arial" panose="020B0604020202020204" pitchFamily="34" charset="0"/>
                        </a:rPr>
                        <a:t> la </a:t>
                      </a:r>
                      <a:r>
                        <a:rPr lang="en-GB" sz="2000" i="1" dirty="0" err="1" smtClean="0">
                          <a:latin typeface="+mn-lt"/>
                          <a:cs typeface="Arial" panose="020B0604020202020204" pitchFamily="34" charset="0"/>
                        </a:rPr>
                        <a:t>foto</a:t>
                      </a:r>
                      <a:r>
                        <a:rPr lang="en-GB" sz="2000" i="1" baseline="0" dirty="0" smtClean="0">
                          <a:latin typeface="+mn-lt"/>
                          <a:cs typeface="Arial" panose="020B0604020202020204" pitchFamily="34" charset="0"/>
                        </a:rPr>
                        <a:t> hay…, </a:t>
                      </a:r>
                      <a:r>
                        <a:rPr lang="en-GB" sz="2000" i="1" baseline="0" dirty="0" err="1" smtClean="0">
                          <a:latin typeface="+mn-lt"/>
                          <a:cs typeface="Arial" panose="020B0604020202020204" pitchFamily="34" charset="0"/>
                        </a:rPr>
                        <a:t>en</a:t>
                      </a:r>
                      <a:r>
                        <a:rPr lang="en-GB" sz="2000" i="1" baseline="0" dirty="0" smtClean="0">
                          <a:latin typeface="+mn-lt"/>
                          <a:cs typeface="Arial" panose="020B0604020202020204" pitchFamily="34" charset="0"/>
                        </a:rPr>
                        <a:t> el </a:t>
                      </a:r>
                      <a:r>
                        <a:rPr lang="en-GB" sz="2000" i="1" baseline="0" dirty="0" err="1" smtClean="0">
                          <a:latin typeface="+mn-lt"/>
                          <a:cs typeface="Arial" panose="020B0604020202020204" pitchFamily="34" charset="0"/>
                        </a:rPr>
                        <a:t>centro</a:t>
                      </a:r>
                      <a:r>
                        <a:rPr lang="en-GB" sz="2000" i="1" baseline="0" dirty="0" smtClean="0">
                          <a:latin typeface="+mn-lt"/>
                          <a:cs typeface="Arial" panose="020B0604020202020204" pitchFamily="34" charset="0"/>
                        </a:rPr>
                        <a:t>, a la </a:t>
                      </a:r>
                      <a:r>
                        <a:rPr lang="en-GB" sz="2000" i="1" baseline="0" dirty="0" err="1" smtClean="0">
                          <a:latin typeface="+mn-lt"/>
                          <a:cs typeface="Arial" panose="020B0604020202020204" pitchFamily="34" charset="0"/>
                        </a:rPr>
                        <a:t>derecha</a:t>
                      </a:r>
                      <a:r>
                        <a:rPr lang="en-GB" sz="2000" i="1" baseline="0" dirty="0" smtClean="0">
                          <a:latin typeface="+mn-lt"/>
                          <a:cs typeface="Arial" panose="020B0604020202020204" pitchFamily="34" charset="0"/>
                        </a:rPr>
                        <a:t>, al </a:t>
                      </a:r>
                      <a:r>
                        <a:rPr lang="en-GB" sz="2000" i="1" baseline="0" dirty="0" err="1" smtClean="0">
                          <a:latin typeface="+mn-lt"/>
                          <a:cs typeface="Arial" panose="020B0604020202020204" pitchFamily="34" charset="0"/>
                        </a:rPr>
                        <a:t>lado</a:t>
                      </a:r>
                      <a:r>
                        <a:rPr lang="en-GB" sz="2000" i="1" baseline="0" dirty="0" smtClean="0">
                          <a:latin typeface="+mn-lt"/>
                          <a:cs typeface="Arial" panose="020B0604020202020204" pitchFamily="34" charset="0"/>
                        </a:rPr>
                        <a:t> del (padre), </a:t>
                      </a:r>
                      <a:r>
                        <a:rPr lang="en-GB" sz="2000" i="1" baseline="0" dirty="0" err="1" smtClean="0">
                          <a:latin typeface="+mn-lt"/>
                          <a:cs typeface="Arial" panose="020B0604020202020204" pitchFamily="34" charset="0"/>
                        </a:rPr>
                        <a:t>en</a:t>
                      </a:r>
                      <a:r>
                        <a:rPr lang="en-GB" sz="2000" i="1" baseline="0" dirty="0" smtClean="0">
                          <a:latin typeface="+mn-lt"/>
                          <a:cs typeface="Arial" panose="020B0604020202020204" pitchFamily="34" charset="0"/>
                        </a:rPr>
                        <a:t> el </a:t>
                      </a:r>
                      <a:r>
                        <a:rPr lang="en-GB" sz="2000" i="1" baseline="0" dirty="0" err="1" smtClean="0">
                          <a:latin typeface="+mn-lt"/>
                          <a:cs typeface="Arial" panose="020B0604020202020204" pitchFamily="34" charset="0"/>
                        </a:rPr>
                        <a:t>fondo</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están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sentados</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en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una</a:t>
                      </a:r>
                      <a:r>
                        <a:rPr lang="en-GB" sz="2000" i="1" baseline="0" dirty="0" smtClean="0">
                          <a:latin typeface="+mn-lt"/>
                          <a:cs typeface="Arial" panose="020B0604020202020204" pitchFamily="34" charset="0"/>
                        </a:rPr>
                        <a:t> mesa, </a:t>
                      </a:r>
                      <a:r>
                        <a:rPr lang="en-GB" sz="2000" i="1" baseline="0" dirty="0" err="1" smtClean="0">
                          <a:latin typeface="+mn-lt"/>
                          <a:cs typeface="Arial" panose="020B0604020202020204" pitchFamily="34" charset="0"/>
                        </a:rPr>
                        <a:t>fuera</a:t>
                      </a:r>
                      <a:r>
                        <a:rPr lang="en-GB" sz="2000" i="1" baseline="0" dirty="0" smtClean="0">
                          <a:latin typeface="+mn-lt"/>
                          <a:cs typeface="Arial" panose="020B0604020202020204" pitchFamily="34" charset="0"/>
                        </a:rPr>
                        <a:t>, </a:t>
                      </a:r>
                      <a:endParaRPr lang="en-GB" sz="2000" i="1" dirty="0" smtClean="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5998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M</a:t>
                      </a:r>
                      <a:r>
                        <a:rPr lang="en-GB" sz="2000" dirty="0" smtClean="0">
                          <a:latin typeface="+mn-lt"/>
                          <a:cs typeface="Arial" panose="020B0604020202020204" pitchFamily="34" charset="0"/>
                        </a:rPr>
                        <a:t>ood</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000" i="1" dirty="0" err="1" smtClean="0">
                          <a:latin typeface="+mn-lt"/>
                          <a:cs typeface="Arial" panose="020B0604020202020204" pitchFamily="34" charset="0"/>
                        </a:rPr>
                        <a:t>están</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contentos</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están</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sonriendo</a:t>
                      </a:r>
                      <a:endParaRPr lang="en-GB" sz="2000" i="1" dirty="0" smtClean="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36733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W</a:t>
                      </a:r>
                      <a:r>
                        <a:rPr lang="en-GB" sz="2000" dirty="0" smtClean="0">
                          <a:latin typeface="+mn-lt"/>
                          <a:cs typeface="Arial" panose="020B0604020202020204" pitchFamily="34" charset="0"/>
                        </a:rPr>
                        <a:t>eather</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000" i="1" dirty="0" err="1" smtClean="0">
                          <a:latin typeface="+mn-lt"/>
                          <a:cs typeface="Arial" panose="020B0604020202020204" pitchFamily="34" charset="0"/>
                        </a:rPr>
                        <a:t>hace</a:t>
                      </a:r>
                      <a:r>
                        <a:rPr lang="en-GB" sz="2000" i="1" dirty="0" smtClean="0">
                          <a:latin typeface="+mn-lt"/>
                          <a:cs typeface="Arial" panose="020B0604020202020204" pitchFamily="34" charset="0"/>
                        </a:rPr>
                        <a:t> mucho sol y </a:t>
                      </a:r>
                      <a:r>
                        <a:rPr lang="en-GB" sz="2000" i="1" dirty="0" err="1" smtClean="0">
                          <a:latin typeface="+mn-lt"/>
                          <a:cs typeface="Arial" panose="020B0604020202020204" pitchFamily="34" charset="0"/>
                        </a:rPr>
                        <a:t>calor</a:t>
                      </a:r>
                      <a:endParaRPr lang="en-GB" sz="2000" i="1" dirty="0" smtClean="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10707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Speculation / Hypothesis</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A lo </a:t>
                      </a:r>
                      <a:r>
                        <a:rPr lang="en-GB" sz="2000" i="1" dirty="0" err="1" smtClean="0">
                          <a:latin typeface="+mn-lt"/>
                          <a:cs typeface="Arial" panose="020B0604020202020204" pitchFamily="34" charset="0"/>
                        </a:rPr>
                        <a:t>mejor</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podría</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ser</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quizás</a:t>
                      </a:r>
                      <a:r>
                        <a:rPr lang="en-GB" sz="2000" i="1" dirty="0" smtClean="0">
                          <a:latin typeface="+mn-lt"/>
                          <a:cs typeface="Arial" panose="020B0604020202020204" pitchFamily="34" charset="0"/>
                        </a:rPr>
                        <a:t>, a mi </a:t>
                      </a:r>
                      <a:r>
                        <a:rPr lang="en-GB" sz="2000" i="1" dirty="0" err="1" smtClean="0">
                          <a:latin typeface="+mn-lt"/>
                          <a:cs typeface="Arial" panose="020B0604020202020204" pitchFamily="34" charset="0"/>
                        </a:rPr>
                        <a:t>parecer</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en</a:t>
                      </a:r>
                      <a:r>
                        <a:rPr lang="en-GB" sz="2000" i="1" dirty="0" smtClean="0">
                          <a:latin typeface="+mn-lt"/>
                          <a:cs typeface="Arial" panose="020B0604020202020204" pitchFamily="34" charset="0"/>
                        </a:rPr>
                        <a:t> mi </a:t>
                      </a:r>
                      <a:r>
                        <a:rPr lang="en-GB" sz="2000" i="1" dirty="0" err="1" smtClean="0">
                          <a:latin typeface="+mn-lt"/>
                          <a:cs typeface="Arial" panose="020B0604020202020204" pitchFamily="34" charset="0"/>
                        </a:rPr>
                        <a:t>opinión</a:t>
                      </a:r>
                      <a:r>
                        <a:rPr lang="en-GB" sz="2000" i="1" dirty="0" smtClean="0">
                          <a:latin typeface="+mn-lt"/>
                          <a:cs typeface="Arial" panose="020B0604020202020204" pitchFamily="34" charset="0"/>
                        </a:rPr>
                        <a:t>,</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podrían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estar</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pienso</a:t>
                      </a:r>
                      <a:r>
                        <a:rPr lang="en-GB" sz="2000" i="1" baseline="0" dirty="0" smtClean="0">
                          <a:latin typeface="+mn-lt"/>
                          <a:cs typeface="Arial" panose="020B0604020202020204" pitchFamily="34" charset="0"/>
                        </a:rPr>
                        <a:t> que, </a:t>
                      </a:r>
                      <a:r>
                        <a:rPr lang="en-GB" sz="2000" i="1" baseline="0" dirty="0" err="1" smtClean="0">
                          <a:latin typeface="+mn-lt"/>
                          <a:cs typeface="Arial" panose="020B0604020202020204" pitchFamily="34" charset="0"/>
                        </a:rPr>
                        <a:t>parece</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posiblemente</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por</a:t>
                      </a:r>
                      <a:r>
                        <a:rPr lang="en-GB" sz="2000" i="1" baseline="0" dirty="0" smtClean="0">
                          <a:latin typeface="+mn-lt"/>
                          <a:cs typeface="Arial" panose="020B0604020202020204" pitchFamily="34" charset="0"/>
                        </a:rPr>
                        <a:t> lo </a:t>
                      </a:r>
                      <a:r>
                        <a:rPr lang="en-GB" sz="2000" i="1" baseline="0" dirty="0" err="1" smtClean="0">
                          <a:latin typeface="+mn-lt"/>
                          <a:cs typeface="Arial" panose="020B0604020202020204" pitchFamily="34" charset="0"/>
                        </a:rPr>
                        <a:t>visto</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parecen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creo</a:t>
                      </a:r>
                      <a:r>
                        <a:rPr lang="en-GB" sz="2000" i="1" baseline="0" dirty="0" smtClean="0">
                          <a:latin typeface="+mn-lt"/>
                          <a:cs typeface="Arial" panose="020B0604020202020204" pitchFamily="34" charset="0"/>
                        </a:rPr>
                        <a:t> que</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6846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Reasons</a:t>
                      </a:r>
                      <a:r>
                        <a:rPr lang="en-GB" sz="2000" i="1" baseline="0" dirty="0" smtClean="0">
                          <a:latin typeface="+mn-lt"/>
                          <a:cs typeface="Arial" panose="020B0604020202020204" pitchFamily="34" charset="0"/>
                        </a:rPr>
                        <a:t> / Justifications</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err="1" smtClean="0">
                          <a:latin typeface="+mn-lt"/>
                          <a:cs typeface="Arial" panose="020B0604020202020204" pitchFamily="34" charset="0"/>
                        </a:rPr>
                        <a:t>porque</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pero</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aunque</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porque</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66923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Negation</a:t>
                      </a:r>
                      <a:r>
                        <a:rPr lang="en-GB" sz="2000" i="1" baseline="0" dirty="0" smtClean="0">
                          <a:latin typeface="+mn-lt"/>
                          <a:cs typeface="Arial" panose="020B0604020202020204" pitchFamily="34" charset="0"/>
                        </a:rPr>
                        <a:t> – i.e. </a:t>
                      </a:r>
                      <a:r>
                        <a:rPr lang="en-GB" sz="2000" i="1" dirty="0" smtClean="0">
                          <a:latin typeface="+mn-lt"/>
                          <a:cs typeface="Arial" panose="020B0604020202020204" pitchFamily="34" charset="0"/>
                        </a:rPr>
                        <a:t>Saying what isn’t there</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no </a:t>
                      </a:r>
                      <a:r>
                        <a:rPr lang="en-GB" sz="2000" i="1" dirty="0" err="1" smtClean="0">
                          <a:latin typeface="+mn-lt"/>
                          <a:cs typeface="Arial" panose="020B0604020202020204" pitchFamily="34" charset="0"/>
                        </a:rPr>
                        <a:t>es</a:t>
                      </a:r>
                      <a:r>
                        <a:rPr lang="en-GB" sz="2000" i="1" dirty="0" smtClean="0">
                          <a:latin typeface="+mn-lt"/>
                          <a:cs typeface="Arial" panose="020B0604020202020204" pitchFamily="34" charset="0"/>
                        </a:rPr>
                        <a:t> un picnic, no se </a:t>
                      </a:r>
                      <a:r>
                        <a:rPr lang="en-GB" sz="2000" i="1" dirty="0" err="1" smtClean="0">
                          <a:latin typeface="+mn-lt"/>
                          <a:cs typeface="Arial" panose="020B0604020202020204" pitchFamily="34" charset="0"/>
                        </a:rPr>
                        <a:t>puede</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ver</a:t>
                      </a:r>
                      <a:r>
                        <a:rPr lang="en-GB" sz="2000" i="1" dirty="0" smtClean="0">
                          <a:latin typeface="+mn-lt"/>
                          <a:cs typeface="Arial" panose="020B0604020202020204" pitchFamily="34" charset="0"/>
                        </a:rPr>
                        <a:t> mucho </a:t>
                      </a:r>
                      <a:r>
                        <a:rPr lang="en-GB" sz="2000" i="1" dirty="0" err="1" smtClean="0">
                          <a:latin typeface="+mn-lt"/>
                          <a:cs typeface="Arial" panose="020B0604020202020204" pitchFamily="34" charset="0"/>
                        </a:rPr>
                        <a:t>en</a:t>
                      </a:r>
                      <a:r>
                        <a:rPr lang="en-GB" sz="2000" i="1" dirty="0" smtClean="0">
                          <a:latin typeface="+mn-lt"/>
                          <a:cs typeface="Arial" panose="020B0604020202020204" pitchFamily="34" charset="0"/>
                        </a:rPr>
                        <a:t> el </a:t>
                      </a:r>
                      <a:r>
                        <a:rPr lang="en-GB" sz="2000" i="1" dirty="0" err="1" smtClean="0">
                          <a:latin typeface="+mn-lt"/>
                          <a:cs typeface="Arial" panose="020B0604020202020204" pitchFamily="34" charset="0"/>
                        </a:rPr>
                        <a:t>fondo</a:t>
                      </a:r>
                      <a:r>
                        <a:rPr lang="en-GB" sz="2000" i="1" dirty="0" smtClean="0">
                          <a:latin typeface="+mn-lt"/>
                          <a:cs typeface="Arial" panose="020B0604020202020204" pitchFamily="34" charset="0"/>
                        </a:rPr>
                        <a:t>, no hay </a:t>
                      </a:r>
                      <a:r>
                        <a:rPr lang="en-GB" sz="2000" i="1" dirty="0" err="1" smtClean="0">
                          <a:latin typeface="+mn-lt"/>
                          <a:cs typeface="Arial" panose="020B0604020202020204" pitchFamily="34" charset="0"/>
                        </a:rPr>
                        <a:t>regalos</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ni</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tarta</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7807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General</a:t>
                      </a:r>
                      <a:r>
                        <a:rPr lang="en-GB" sz="2000" i="1" baseline="0" dirty="0" smtClean="0">
                          <a:latin typeface="+mn-lt"/>
                          <a:cs typeface="Arial" panose="020B0604020202020204" pitchFamily="34" charset="0"/>
                        </a:rPr>
                        <a:t> </a:t>
                      </a:r>
                      <a:r>
                        <a:rPr lang="en-GB" sz="2000" i="1" baseline="0" dirty="0" smtClean="0">
                          <a:latin typeface="+mn-lt"/>
                          <a:cs typeface="Arial" panose="020B0604020202020204" pitchFamily="34" charset="0"/>
                          <a:sym typeface="Wingdings" panose="05000000000000000000" pitchFamily="2" charset="2"/>
                        </a:rPr>
                        <a:t> specific vocabulary</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800" i="1" dirty="0" smtClean="0">
                          <a:latin typeface="+mn-lt"/>
                          <a:cs typeface="Arial" panose="020B0604020202020204" pitchFamily="34" charset="0"/>
                        </a:rPr>
                        <a:t>un </a:t>
                      </a:r>
                      <a:r>
                        <a:rPr lang="en-GB" sz="1800" i="1" dirty="0" err="1" smtClean="0">
                          <a:latin typeface="+mn-lt"/>
                          <a:cs typeface="Arial" panose="020B0604020202020204" pitchFamily="34" charset="0"/>
                        </a:rPr>
                        <a:t>grupo</a:t>
                      </a:r>
                      <a:r>
                        <a:rPr lang="en-GB" sz="1800" i="1" baseline="0" dirty="0" smtClean="0">
                          <a:latin typeface="+mn-lt"/>
                          <a:cs typeface="Arial" panose="020B0604020202020204" pitchFamily="34" charset="0"/>
                        </a:rPr>
                        <a:t> de personas </a:t>
                      </a:r>
                      <a:r>
                        <a:rPr lang="en-GB" sz="1800" i="1" baseline="0" dirty="0" smtClean="0">
                          <a:latin typeface="+mn-lt"/>
                          <a:cs typeface="Arial" panose="020B0604020202020204" pitchFamily="34" charset="0"/>
                          <a:sym typeface="Wingdings" panose="05000000000000000000" pitchFamily="2" charset="2"/>
                        </a:rPr>
                        <a:t> </a:t>
                      </a:r>
                      <a:r>
                        <a:rPr lang="en-GB" sz="1800" i="1" baseline="0" dirty="0" err="1" smtClean="0">
                          <a:latin typeface="+mn-lt"/>
                          <a:cs typeface="Arial" panose="020B0604020202020204" pitchFamily="34" charset="0"/>
                          <a:sym typeface="Wingdings" panose="05000000000000000000" pitchFamily="2" charset="2"/>
                        </a:rPr>
                        <a:t>una</a:t>
                      </a:r>
                      <a:r>
                        <a:rPr lang="en-GB" sz="1800" i="1" baseline="0" dirty="0" smtClean="0">
                          <a:latin typeface="+mn-lt"/>
                          <a:cs typeface="Arial" panose="020B0604020202020204" pitchFamily="34" charset="0"/>
                          <a:sym typeface="Wingdings" panose="05000000000000000000" pitchFamily="2" charset="2"/>
                        </a:rPr>
                        <a:t> </a:t>
                      </a:r>
                      <a:r>
                        <a:rPr lang="en-GB" sz="1800" i="1" baseline="0" dirty="0" err="1" smtClean="0">
                          <a:latin typeface="+mn-lt"/>
                          <a:cs typeface="Arial" panose="020B0604020202020204" pitchFamily="34" charset="0"/>
                          <a:sym typeface="Wingdings" panose="05000000000000000000" pitchFamily="2" charset="2"/>
                        </a:rPr>
                        <a:t>familia</a:t>
                      </a:r>
                      <a:r>
                        <a:rPr lang="en-GB" sz="1800" i="1" baseline="0" dirty="0" smtClean="0">
                          <a:latin typeface="+mn-lt"/>
                          <a:cs typeface="Arial" panose="020B0604020202020204" pitchFamily="34" charset="0"/>
                          <a:sym typeface="Wingdings" panose="05000000000000000000" pitchFamily="2" charset="2"/>
                        </a:rPr>
                        <a:t>  el padre, la </a:t>
                      </a:r>
                      <a:r>
                        <a:rPr lang="en-GB" sz="1800" i="1" baseline="0" dirty="0" err="1" smtClean="0">
                          <a:latin typeface="+mn-lt"/>
                          <a:cs typeface="Arial" panose="020B0604020202020204" pitchFamily="34" charset="0"/>
                          <a:sym typeface="Wingdings" panose="05000000000000000000" pitchFamily="2" charset="2"/>
                        </a:rPr>
                        <a:t>madre</a:t>
                      </a:r>
                      <a:r>
                        <a:rPr lang="en-GB" sz="1800" i="1" baseline="0" dirty="0" smtClean="0">
                          <a:latin typeface="+mn-lt"/>
                          <a:cs typeface="Arial" panose="020B0604020202020204" pitchFamily="34" charset="0"/>
                          <a:sym typeface="Wingdings" panose="05000000000000000000" pitchFamily="2" charset="2"/>
                        </a:rPr>
                        <a:t>, </a:t>
                      </a:r>
                      <a:r>
                        <a:rPr lang="en-GB" sz="1800" i="1" baseline="0" dirty="0" err="1" smtClean="0">
                          <a:latin typeface="+mn-lt"/>
                          <a:cs typeface="Arial" panose="020B0604020202020204" pitchFamily="34" charset="0"/>
                          <a:sym typeface="Wingdings" panose="05000000000000000000" pitchFamily="2" charset="2"/>
                        </a:rPr>
                        <a:t>una</a:t>
                      </a:r>
                      <a:r>
                        <a:rPr lang="en-GB" sz="1800" i="1" baseline="0" dirty="0" smtClean="0">
                          <a:latin typeface="+mn-lt"/>
                          <a:cs typeface="Arial" panose="020B0604020202020204" pitchFamily="34" charset="0"/>
                          <a:sym typeface="Wingdings" panose="05000000000000000000" pitchFamily="2" charset="2"/>
                        </a:rPr>
                        <a:t> </a:t>
                      </a:r>
                      <a:r>
                        <a:rPr lang="en-GB" sz="1800" i="1" baseline="0" dirty="0" err="1" smtClean="0">
                          <a:latin typeface="+mn-lt"/>
                          <a:cs typeface="Arial" panose="020B0604020202020204" pitchFamily="34" charset="0"/>
                          <a:sym typeface="Wingdings" panose="05000000000000000000" pitchFamily="2" charset="2"/>
                        </a:rPr>
                        <a:t>chica</a:t>
                      </a:r>
                      <a:r>
                        <a:rPr lang="en-GB" sz="1800" i="1" dirty="0" smtClean="0">
                          <a:latin typeface="+mn-lt"/>
                          <a:cs typeface="Arial" panose="020B0604020202020204" pitchFamily="34" charset="0"/>
                        </a:rPr>
                        <a:t/>
                      </a:r>
                      <a:br>
                        <a:rPr lang="en-GB" sz="1800" i="1" dirty="0" smtClean="0">
                          <a:latin typeface="+mn-lt"/>
                          <a:cs typeface="Arial" panose="020B0604020202020204" pitchFamily="34" charset="0"/>
                        </a:rPr>
                      </a:br>
                      <a:r>
                        <a:rPr lang="en-GB" sz="1800" i="1" dirty="0" smtClean="0">
                          <a:latin typeface="+mn-lt"/>
                          <a:cs typeface="Arial" panose="020B0604020202020204" pitchFamily="34" charset="0"/>
                        </a:rPr>
                        <a:t>un</a:t>
                      </a:r>
                      <a:r>
                        <a:rPr lang="en-GB" sz="1800" i="1" baseline="0" dirty="0" smtClean="0">
                          <a:latin typeface="+mn-lt"/>
                          <a:cs typeface="Arial" panose="020B0604020202020204" pitchFamily="34" charset="0"/>
                        </a:rPr>
                        <a:t> event especial / </a:t>
                      </a:r>
                      <a:r>
                        <a:rPr lang="en-GB" sz="1800" i="1" baseline="0" dirty="0" err="1" smtClean="0">
                          <a:latin typeface="+mn-lt"/>
                          <a:cs typeface="Arial" panose="020B0604020202020204" pitchFamily="34" charset="0"/>
                        </a:rPr>
                        <a:t>una</a:t>
                      </a:r>
                      <a:r>
                        <a:rPr lang="en-GB" sz="1800" i="1" baseline="0" dirty="0" smtClean="0">
                          <a:latin typeface="+mn-lt"/>
                          <a:cs typeface="Arial" panose="020B0604020202020204" pitchFamily="34" charset="0"/>
                        </a:rPr>
                        <a:t> </a:t>
                      </a:r>
                      <a:r>
                        <a:rPr lang="en-GB" sz="1800" i="1" baseline="0" dirty="0" err="1" smtClean="0">
                          <a:latin typeface="+mn-lt"/>
                          <a:cs typeface="Arial" panose="020B0604020202020204" pitchFamily="34" charset="0"/>
                        </a:rPr>
                        <a:t>celebración</a:t>
                      </a:r>
                      <a:r>
                        <a:rPr lang="en-GB" sz="1800" i="1" baseline="0" dirty="0" smtClean="0">
                          <a:latin typeface="+mn-lt"/>
                          <a:cs typeface="Arial" panose="020B0604020202020204" pitchFamily="34" charset="0"/>
                        </a:rPr>
                        <a:t> </a:t>
                      </a:r>
                      <a:r>
                        <a:rPr lang="en-GB" sz="1800" i="1" baseline="0" dirty="0" smtClean="0">
                          <a:latin typeface="+mn-lt"/>
                          <a:cs typeface="Arial" panose="020B0604020202020204" pitchFamily="34" charset="0"/>
                          <a:sym typeface="Wingdings" panose="05000000000000000000" pitchFamily="2" charset="2"/>
                        </a:rPr>
                        <a:t> un </a:t>
                      </a:r>
                      <a:r>
                        <a:rPr lang="en-GB" sz="1800" i="1" baseline="0" dirty="0" err="1" smtClean="0">
                          <a:latin typeface="+mn-lt"/>
                          <a:cs typeface="Arial" panose="020B0604020202020204" pitchFamily="34" charset="0"/>
                          <a:sym typeface="Wingdings" panose="05000000000000000000" pitchFamily="2" charset="2"/>
                        </a:rPr>
                        <a:t>cumpleaños</a:t>
                      </a:r>
                      <a:endParaRPr lang="en-GB" sz="18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98782584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3557" y="1404232"/>
            <a:ext cx="7392318" cy="4168782"/>
          </a:xfrm>
          <a:prstGeom prst="rect">
            <a:avLst/>
          </a:prstGeom>
        </p:spPr>
      </p:pic>
      <p:sp>
        <p:nvSpPr>
          <p:cNvPr id="3" name="TextBox 2"/>
          <p:cNvSpPr txBox="1"/>
          <p:nvPr/>
        </p:nvSpPr>
        <p:spPr>
          <a:xfrm>
            <a:off x="158503" y="68905"/>
            <a:ext cx="8657968" cy="1200329"/>
          </a:xfrm>
          <a:prstGeom prst="rect">
            <a:avLst/>
          </a:prstGeom>
          <a:noFill/>
        </p:spPr>
        <p:txBody>
          <a:bodyPr wrap="square" rtlCol="0">
            <a:spAutoFit/>
          </a:bodyPr>
          <a:lstStyle/>
          <a:p>
            <a:pPr marL="285750" indent="-285750">
              <a:buFont typeface="Arial" panose="020B0604020202020204" pitchFamily="34" charset="0"/>
              <a:buChar char="•"/>
            </a:pPr>
            <a:r>
              <a:rPr lang="en-GB" dirty="0" smtClean="0">
                <a:solidFill>
                  <a:prstClr val="black"/>
                </a:solidFill>
              </a:rPr>
              <a:t>Look at the photo during the preparation period.</a:t>
            </a:r>
          </a:p>
          <a:p>
            <a:pPr marL="285750" indent="-285750">
              <a:buFont typeface="Arial" panose="020B0604020202020204" pitchFamily="34" charset="0"/>
              <a:buChar char="•"/>
            </a:pPr>
            <a:r>
              <a:rPr lang="en-GB" dirty="0" smtClean="0">
                <a:solidFill>
                  <a:prstClr val="black"/>
                </a:solidFill>
              </a:rPr>
              <a:t>Make any notes you wish to on an Additional Answer Sheet.</a:t>
            </a:r>
          </a:p>
          <a:p>
            <a:pPr marL="285750" indent="-285750">
              <a:buFont typeface="Arial" panose="020B0604020202020204" pitchFamily="34" charset="0"/>
              <a:buChar char="•"/>
            </a:pPr>
            <a:r>
              <a:rPr lang="en-GB" dirty="0" smtClean="0">
                <a:solidFill>
                  <a:prstClr val="black"/>
                </a:solidFill>
              </a:rPr>
              <a:t>Your teacher will then ask you questions about the photo and about topics related to </a:t>
            </a:r>
            <a:r>
              <a:rPr lang="en-GB" b="1" dirty="0" smtClean="0">
                <a:solidFill>
                  <a:prstClr val="black"/>
                </a:solidFill>
              </a:rPr>
              <a:t>school and further education</a:t>
            </a:r>
            <a:r>
              <a:rPr lang="en-GB" dirty="0" smtClean="0">
                <a:solidFill>
                  <a:prstClr val="black"/>
                </a:solidFill>
              </a:rPr>
              <a:t>.</a:t>
            </a:r>
            <a:endParaRPr lang="en-GB" dirty="0">
              <a:solidFill>
                <a:prstClr val="black"/>
              </a:solidFill>
            </a:endParaRPr>
          </a:p>
        </p:txBody>
      </p:sp>
      <p:sp>
        <p:nvSpPr>
          <p:cNvPr id="4" name="TextBox 3"/>
          <p:cNvSpPr txBox="1"/>
          <p:nvPr/>
        </p:nvSpPr>
        <p:spPr>
          <a:xfrm>
            <a:off x="363557" y="5573014"/>
            <a:ext cx="7496433" cy="461665"/>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solidFill>
                  <a:prstClr val="black"/>
                </a:solidFill>
              </a:rPr>
              <a:t>¿</a:t>
            </a:r>
            <a:r>
              <a:rPr lang="en-GB" sz="2400" dirty="0" err="1" smtClean="0">
                <a:solidFill>
                  <a:prstClr val="black"/>
                </a:solidFill>
              </a:rPr>
              <a:t>Qué</a:t>
            </a:r>
            <a:r>
              <a:rPr lang="en-GB" sz="2400" dirty="0" smtClean="0">
                <a:solidFill>
                  <a:prstClr val="black"/>
                </a:solidFill>
              </a:rPr>
              <a:t> hay </a:t>
            </a:r>
            <a:r>
              <a:rPr lang="en-GB" sz="2400" dirty="0" err="1" smtClean="0">
                <a:solidFill>
                  <a:prstClr val="black"/>
                </a:solidFill>
              </a:rPr>
              <a:t>en</a:t>
            </a:r>
            <a:r>
              <a:rPr lang="en-GB" sz="2400" dirty="0" smtClean="0">
                <a:solidFill>
                  <a:prstClr val="black"/>
                </a:solidFill>
              </a:rPr>
              <a:t> la </a:t>
            </a:r>
            <a:r>
              <a:rPr lang="en-GB" sz="2400" dirty="0" err="1" smtClean="0">
                <a:solidFill>
                  <a:prstClr val="black"/>
                </a:solidFill>
              </a:rPr>
              <a:t>foto</a:t>
            </a:r>
            <a:r>
              <a:rPr lang="en-GB" sz="2400" dirty="0" smtClean="0">
                <a:solidFill>
                  <a:prstClr val="black"/>
                </a:solidFill>
              </a:rPr>
              <a:t>?</a:t>
            </a:r>
            <a:endParaRPr lang="en-GB" sz="2400" dirty="0">
              <a:solidFill>
                <a:prstClr val="black"/>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2585" y="4593456"/>
            <a:ext cx="1275522" cy="1275522"/>
          </a:xfrm>
          <a:prstGeom prst="rect">
            <a:avLst/>
          </a:prstGeom>
        </p:spPr>
      </p:pic>
      <p:sp>
        <p:nvSpPr>
          <p:cNvPr id="6" name="TextBox 5"/>
          <p:cNvSpPr txBox="1"/>
          <p:nvPr/>
        </p:nvSpPr>
        <p:spPr>
          <a:xfrm>
            <a:off x="7941364" y="3386123"/>
            <a:ext cx="1516120" cy="1477328"/>
          </a:xfrm>
          <a:prstGeom prst="rect">
            <a:avLst/>
          </a:prstGeom>
          <a:noFill/>
        </p:spPr>
        <p:txBody>
          <a:bodyPr wrap="square" rtlCol="0">
            <a:spAutoFit/>
          </a:bodyPr>
          <a:lstStyle/>
          <a:p>
            <a:r>
              <a:rPr lang="en-GB" b="1" dirty="0" smtClean="0">
                <a:solidFill>
                  <a:prstClr val="black"/>
                </a:solidFill>
              </a:rPr>
              <a:t>P</a:t>
            </a:r>
            <a:r>
              <a:rPr lang="en-GB" dirty="0" smtClean="0">
                <a:solidFill>
                  <a:prstClr val="black"/>
                </a:solidFill>
              </a:rPr>
              <a:t>eople</a:t>
            </a:r>
            <a:br>
              <a:rPr lang="en-GB" dirty="0" smtClean="0">
                <a:solidFill>
                  <a:prstClr val="black"/>
                </a:solidFill>
              </a:rPr>
            </a:br>
            <a:r>
              <a:rPr lang="en-GB" b="1" dirty="0" smtClean="0">
                <a:solidFill>
                  <a:prstClr val="black"/>
                </a:solidFill>
              </a:rPr>
              <a:t>A</a:t>
            </a:r>
            <a:r>
              <a:rPr lang="en-GB" dirty="0" smtClean="0">
                <a:solidFill>
                  <a:prstClr val="black"/>
                </a:solidFill>
              </a:rPr>
              <a:t>ction</a:t>
            </a:r>
            <a:br>
              <a:rPr lang="en-GB" dirty="0" smtClean="0">
                <a:solidFill>
                  <a:prstClr val="black"/>
                </a:solidFill>
              </a:rPr>
            </a:br>
            <a:r>
              <a:rPr lang="en-GB" b="1" dirty="0" smtClean="0">
                <a:solidFill>
                  <a:prstClr val="black"/>
                </a:solidFill>
              </a:rPr>
              <a:t>L</a:t>
            </a:r>
            <a:r>
              <a:rPr lang="en-GB" dirty="0" smtClean="0">
                <a:solidFill>
                  <a:prstClr val="black"/>
                </a:solidFill>
              </a:rPr>
              <a:t>ocation</a:t>
            </a:r>
            <a:br>
              <a:rPr lang="en-GB" dirty="0" smtClean="0">
                <a:solidFill>
                  <a:prstClr val="black"/>
                </a:solidFill>
              </a:rPr>
            </a:br>
            <a:r>
              <a:rPr lang="en-GB" b="1" dirty="0" smtClean="0">
                <a:solidFill>
                  <a:prstClr val="black"/>
                </a:solidFill>
              </a:rPr>
              <a:t>M</a:t>
            </a:r>
            <a:r>
              <a:rPr lang="en-GB" dirty="0" smtClean="0">
                <a:solidFill>
                  <a:prstClr val="black"/>
                </a:solidFill>
              </a:rPr>
              <a:t>ood</a:t>
            </a:r>
            <a:br>
              <a:rPr lang="en-GB" dirty="0" smtClean="0">
                <a:solidFill>
                  <a:prstClr val="black"/>
                </a:solidFill>
              </a:rPr>
            </a:br>
            <a:r>
              <a:rPr lang="en-GB" dirty="0" smtClean="0">
                <a:solidFill>
                  <a:prstClr val="black"/>
                </a:solidFill>
              </a:rPr>
              <a:t>(</a:t>
            </a:r>
            <a:r>
              <a:rPr lang="en-GB" b="1" dirty="0" smtClean="0">
                <a:solidFill>
                  <a:prstClr val="black"/>
                </a:solidFill>
              </a:rPr>
              <a:t>W</a:t>
            </a:r>
            <a:r>
              <a:rPr lang="en-GB" dirty="0" smtClean="0">
                <a:solidFill>
                  <a:prstClr val="black"/>
                </a:solidFill>
              </a:rPr>
              <a:t>eather)</a:t>
            </a:r>
            <a:endParaRPr lang="en-GB" dirty="0">
              <a:solidFill>
                <a:prstClr val="black"/>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3176" y="5498568"/>
            <a:ext cx="402133" cy="418888"/>
          </a:xfrm>
          <a:prstGeom prst="rect">
            <a:avLst/>
          </a:prstGeom>
        </p:spPr>
      </p:pic>
      <p:sp>
        <p:nvSpPr>
          <p:cNvPr id="8" name="TextBox 7"/>
          <p:cNvSpPr txBox="1"/>
          <p:nvPr/>
        </p:nvSpPr>
        <p:spPr>
          <a:xfrm>
            <a:off x="363556" y="5942346"/>
            <a:ext cx="7496433" cy="461665"/>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solidFill>
                  <a:prstClr val="black"/>
                </a:solidFill>
              </a:rPr>
              <a:t>Describe </a:t>
            </a:r>
            <a:r>
              <a:rPr lang="en-GB" sz="2400" dirty="0" err="1" smtClean="0">
                <a:solidFill>
                  <a:prstClr val="black"/>
                </a:solidFill>
              </a:rPr>
              <a:t>tu</a:t>
            </a:r>
            <a:r>
              <a:rPr lang="en-GB" sz="2400" dirty="0" smtClean="0">
                <a:solidFill>
                  <a:prstClr val="black"/>
                </a:solidFill>
              </a:rPr>
              <a:t> </a:t>
            </a:r>
            <a:r>
              <a:rPr lang="en-GB" sz="2400" dirty="0" err="1" smtClean="0">
                <a:solidFill>
                  <a:prstClr val="black"/>
                </a:solidFill>
              </a:rPr>
              <a:t>colegio</a:t>
            </a:r>
            <a:r>
              <a:rPr lang="en-GB" sz="2400" dirty="0" smtClean="0">
                <a:solidFill>
                  <a:prstClr val="black"/>
                </a:solidFill>
              </a:rPr>
              <a:t>.</a:t>
            </a:r>
            <a:endParaRPr lang="en-GB" sz="2400" dirty="0">
              <a:solidFill>
                <a:prstClr val="black"/>
              </a:solidFill>
            </a:endParaRPr>
          </a:p>
        </p:txBody>
      </p:sp>
      <p:sp>
        <p:nvSpPr>
          <p:cNvPr id="9" name="TextBox 8"/>
          <p:cNvSpPr txBox="1"/>
          <p:nvPr/>
        </p:nvSpPr>
        <p:spPr>
          <a:xfrm>
            <a:off x="330961" y="6261898"/>
            <a:ext cx="7496433" cy="830997"/>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prstClr val="black"/>
                </a:solidFill>
              </a:rPr>
              <a:t>¿</a:t>
            </a:r>
            <a:r>
              <a:rPr lang="en-GB" sz="2400" dirty="0" err="1">
                <a:solidFill>
                  <a:prstClr val="black"/>
                </a:solidFill>
              </a:rPr>
              <a:t>Qué</a:t>
            </a:r>
            <a:r>
              <a:rPr lang="en-GB" sz="2400" dirty="0">
                <a:solidFill>
                  <a:prstClr val="black"/>
                </a:solidFill>
              </a:rPr>
              <a:t> </a:t>
            </a:r>
            <a:r>
              <a:rPr lang="en-GB" sz="2400" dirty="0" err="1" smtClean="0">
                <a:solidFill>
                  <a:prstClr val="black"/>
                </a:solidFill>
              </a:rPr>
              <a:t>asignatura</a:t>
            </a:r>
            <a:r>
              <a:rPr lang="en-GB" sz="2400" dirty="0">
                <a:solidFill>
                  <a:prstClr val="black"/>
                </a:solidFill>
              </a:rPr>
              <a:t> </a:t>
            </a:r>
            <a:r>
              <a:rPr lang="en-GB" sz="2400" dirty="0" err="1" smtClean="0">
                <a:solidFill>
                  <a:prstClr val="black"/>
                </a:solidFill>
              </a:rPr>
              <a:t>te</a:t>
            </a:r>
            <a:r>
              <a:rPr lang="en-GB" sz="2400" dirty="0" smtClean="0">
                <a:solidFill>
                  <a:prstClr val="black"/>
                </a:solidFill>
              </a:rPr>
              <a:t> </a:t>
            </a:r>
            <a:r>
              <a:rPr lang="en-GB" sz="2400" dirty="0" err="1" smtClean="0">
                <a:solidFill>
                  <a:prstClr val="black"/>
                </a:solidFill>
              </a:rPr>
              <a:t>gusta</a:t>
            </a:r>
            <a:r>
              <a:rPr lang="en-GB" sz="2400" dirty="0" smtClean="0">
                <a:solidFill>
                  <a:prstClr val="black"/>
                </a:solidFill>
              </a:rPr>
              <a:t>? ¿</a:t>
            </a:r>
            <a:r>
              <a:rPr lang="en-GB" sz="2400" dirty="0" err="1" smtClean="0">
                <a:solidFill>
                  <a:prstClr val="black"/>
                </a:solidFill>
              </a:rPr>
              <a:t>Por</a:t>
            </a:r>
            <a:r>
              <a:rPr lang="en-GB" sz="2400" dirty="0" smtClean="0">
                <a:solidFill>
                  <a:prstClr val="black"/>
                </a:solidFill>
              </a:rPr>
              <a:t> </a:t>
            </a:r>
            <a:r>
              <a:rPr lang="en-GB" sz="2400" dirty="0" err="1" smtClean="0">
                <a:solidFill>
                  <a:prstClr val="black"/>
                </a:solidFill>
              </a:rPr>
              <a:t>qué</a:t>
            </a:r>
            <a:r>
              <a:rPr lang="en-GB" sz="2400" dirty="0" smtClean="0">
                <a:solidFill>
                  <a:prstClr val="black"/>
                </a:solidFill>
              </a:rPr>
              <a:t>?</a:t>
            </a:r>
            <a:endParaRPr lang="en-GB" sz="2400" dirty="0">
              <a:solidFill>
                <a:prstClr val="black"/>
              </a:solidFill>
            </a:endParaRPr>
          </a:p>
          <a:p>
            <a:pPr marL="285750" indent="-285750">
              <a:buFont typeface="Arial" panose="020B0604020202020204" pitchFamily="34" charset="0"/>
              <a:buChar char="•"/>
            </a:pPr>
            <a:endParaRPr lang="en-GB" sz="2400" dirty="0">
              <a:solidFill>
                <a:prstClr val="black"/>
              </a:solidFill>
            </a:endParaRPr>
          </a:p>
        </p:txBody>
      </p:sp>
    </p:spTree>
    <p:extLst>
      <p:ext uri="{BB962C8B-B14F-4D97-AF65-F5344CB8AC3E}">
        <p14:creationId xmlns:p14="http://schemas.microsoft.com/office/powerpoint/2010/main" val="416107608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2"/>
          <p:cNvSpPr txBox="1">
            <a:spLocks noChangeArrowheads="1"/>
          </p:cNvSpPr>
          <p:nvPr/>
        </p:nvSpPr>
        <p:spPr bwMode="auto">
          <a:xfrm>
            <a:off x="5910475" y="3286241"/>
            <a:ext cx="1450340" cy="197612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por ejemplo…</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pero…</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ayer</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hoy</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el lunes</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el martes</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el miércoles</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el jueves</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el viernes</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5" name="Text Box 2"/>
          <p:cNvSpPr txBox="1">
            <a:spLocks noChangeArrowheads="1"/>
          </p:cNvSpPr>
          <p:nvPr/>
        </p:nvSpPr>
        <p:spPr bwMode="auto">
          <a:xfrm>
            <a:off x="1772313" y="3632968"/>
            <a:ext cx="4063221" cy="14465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resolver problemas	</a:t>
            </a:r>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estudiar </a:t>
            </a:r>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las montañas y los ríos</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trabajar </a:t>
            </a:r>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sól</a:t>
            </a:r>
            <a:r>
              <a:rPr lang="es-ES" sz="11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o</a:t>
            </a:r>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/con mis amigos</a:t>
            </a:r>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memorizar </a:t>
            </a:r>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las fechas</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trabajar en silencio	</a:t>
            </a:r>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hablar</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trabajar duro		</a:t>
            </a:r>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hacer experimentos / deporte</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llevar uniforme</a:t>
            </a:r>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11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ir</a:t>
            </a:r>
            <a:r>
              <a:rPr lang="en-GB"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 de </a:t>
            </a:r>
            <a:r>
              <a:rPr lang="en-GB" sz="11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vacaciones</a:t>
            </a:r>
            <a:r>
              <a:rPr lang="en-GB"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 / </a:t>
            </a:r>
            <a:r>
              <a:rPr lang="en-GB" sz="11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ser</a:t>
            </a:r>
            <a:r>
              <a:rPr lang="en-GB"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11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piloto</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dibujar y pintar	</a:t>
            </a:r>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cantar </a:t>
            </a:r>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y tocar un instrumento</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utilizar el ordenador	</a:t>
            </a:r>
            <a:r>
              <a:rPr lang="en-GB"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comer chicle / </a:t>
            </a:r>
            <a:r>
              <a:rPr lang="en-GB" sz="11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usar</a:t>
            </a:r>
            <a:r>
              <a:rPr lang="en-GB"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 el </a:t>
            </a:r>
            <a:r>
              <a:rPr lang="en-GB" sz="11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móvil</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copiar el trabajo	</a:t>
            </a:r>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estudiar psicología / ciencias</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7" name="Right Arrow 26"/>
          <p:cNvSpPr/>
          <p:nvPr/>
        </p:nvSpPr>
        <p:spPr>
          <a:xfrm rot="831994" flipH="1" flipV="1">
            <a:off x="5154448" y="5385658"/>
            <a:ext cx="3401469" cy="205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prstClr val="white"/>
              </a:solidFill>
            </a:endParaRPr>
          </a:p>
        </p:txBody>
      </p:sp>
      <p:sp>
        <p:nvSpPr>
          <p:cNvPr id="4" name="Text Box 2"/>
          <p:cNvSpPr txBox="1">
            <a:spLocks noChangeArrowheads="1"/>
          </p:cNvSpPr>
          <p:nvPr/>
        </p:nvSpPr>
        <p:spPr bwMode="auto">
          <a:xfrm>
            <a:off x="280669" y="824028"/>
            <a:ext cx="1450340" cy="22929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me gusta</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me encanta</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no me </a:t>
            </a:r>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gusta</a:t>
            </a:r>
            <a:b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br>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odio</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prefiero</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me </a:t>
            </a:r>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gustan</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me encantan</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no me gustan</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5" name="Text Box 2"/>
          <p:cNvSpPr txBox="1">
            <a:spLocks noChangeArrowheads="1"/>
          </p:cNvSpPr>
          <p:nvPr/>
        </p:nvSpPr>
        <p:spPr bwMode="auto">
          <a:xfrm>
            <a:off x="1833994" y="505691"/>
            <a:ext cx="1624099" cy="29700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el </a:t>
            </a:r>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instituto / la comida</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el inglés</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mi profesor de inglés</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el dibujo</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la historia</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la geografía</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la música</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la tecnología</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la informática</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la educación física</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mi profesora de inglés</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los profesores</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las ciencias</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las </a:t>
            </a:r>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matemáticas</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Text Box 2"/>
          <p:cNvSpPr txBox="1">
            <a:spLocks noChangeArrowheads="1"/>
          </p:cNvSpPr>
          <p:nvPr/>
        </p:nvSpPr>
        <p:spPr bwMode="auto">
          <a:xfrm>
            <a:off x="3561078" y="824028"/>
            <a:ext cx="1450340" cy="9531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porque</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ya que</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aunque</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7" name="Text Box 2"/>
          <p:cNvSpPr txBox="1">
            <a:spLocks noChangeArrowheads="1"/>
          </p:cNvSpPr>
          <p:nvPr/>
        </p:nvSpPr>
        <p:spPr bwMode="auto">
          <a:xfrm>
            <a:off x="4286248" y="1017328"/>
            <a:ext cx="1450340" cy="206210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r>
              <a:rPr lang="es-ES" sz="1300" b="1" dirty="0" smtClean="0">
                <a:solidFill>
                  <a:prstClr val="black"/>
                </a:solidFill>
                <a:latin typeface="Arial" panose="020B0604020202020204" pitchFamily="34" charset="0"/>
                <a:ea typeface="Calibri" panose="020F0502020204030204" pitchFamily="34" charset="0"/>
                <a:cs typeface="Arial" panose="020B0604020202020204" pitchFamily="34" charset="0"/>
              </a:rPr>
              <a:t>es</a:t>
            </a:r>
            <a:r>
              <a:rPr lang="es-ES" sz="1300" b="1"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3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300" b="1"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300" b="1"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300" b="1"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s-ES" sz="1300" b="1" dirty="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endParaRPr lang="es-ES" sz="13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300" b="1"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300" b="1"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300" b="1" dirty="0">
                <a:solidFill>
                  <a:prstClr val="black"/>
                </a:solidFill>
                <a:latin typeface="Arial" panose="020B0604020202020204" pitchFamily="34" charset="0"/>
                <a:ea typeface="Calibri" panose="020F0502020204030204" pitchFamily="34" charset="0"/>
                <a:cs typeface="Arial" panose="020B0604020202020204" pitchFamily="34" charset="0"/>
              </a:rPr>
              <a:t>son…</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4286248" y="501415"/>
            <a:ext cx="646331" cy="276999"/>
          </a:xfrm>
          <a:prstGeom prst="rect">
            <a:avLst/>
          </a:prstGeom>
        </p:spPr>
        <p:txBody>
          <a:bodyPr wrap="none">
            <a:spAutoFit/>
          </a:bodyPr>
          <a:lstStyle/>
          <a:p>
            <a:r>
              <a:rPr lang="es-ES" sz="1200" b="1" dirty="0" smtClean="0">
                <a:solidFill>
                  <a:prstClr val="black"/>
                </a:solidFill>
                <a:latin typeface="Arial" panose="020B0604020202020204" pitchFamily="34" charset="0"/>
                <a:ea typeface="Calibri" panose="020F0502020204030204" pitchFamily="34" charset="0"/>
                <a:cs typeface="Arial" panose="020B0604020202020204" pitchFamily="34" charset="0"/>
              </a:rPr>
              <a:t>hay… </a:t>
            </a:r>
            <a:endParaRPr lang="en-GB" sz="105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9" name="Text Box 2"/>
          <p:cNvSpPr txBox="1">
            <a:spLocks noChangeArrowheads="1"/>
          </p:cNvSpPr>
          <p:nvPr/>
        </p:nvSpPr>
        <p:spPr bwMode="auto">
          <a:xfrm>
            <a:off x="4807888" y="459013"/>
            <a:ext cx="2656941" cy="46166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r>
              <a:rPr lang="en-GB" sz="8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muchas</a:t>
            </a:r>
            <a:r>
              <a:rPr lang="en-GB" sz="8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8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instalaciones</a:t>
            </a:r>
            <a:r>
              <a:rPr lang="en-GB" sz="800" dirty="0" smtClean="0">
                <a:solidFill>
                  <a:prstClr val="black"/>
                </a:solidFill>
                <a:latin typeface="Arial" panose="020B0604020202020204" pitchFamily="34" charset="0"/>
                <a:ea typeface="Calibri" panose="020F0502020204030204" pitchFamily="34" charset="0"/>
                <a:cs typeface="Arial" panose="020B0604020202020204" pitchFamily="34" charset="0"/>
              </a:rPr>
              <a:t> / </a:t>
            </a:r>
            <a:r>
              <a:rPr lang="en-GB" sz="8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muchos</a:t>
            </a:r>
            <a:r>
              <a:rPr lang="en-GB" sz="8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8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ordenadores</a:t>
            </a:r>
            <a:r>
              <a:rPr lang="en-GB" sz="800" dirty="0" smtClean="0">
                <a:solidFill>
                  <a:prstClr val="black"/>
                </a:solidFill>
                <a:latin typeface="Arial" panose="020B0604020202020204" pitchFamily="34" charset="0"/>
                <a:ea typeface="Calibri" panose="020F0502020204030204" pitchFamily="34" charset="0"/>
                <a:cs typeface="Arial" panose="020B0604020202020204" pitchFamily="34" charset="0"/>
              </a:rPr>
              <a:t/>
            </a:r>
            <a:br>
              <a:rPr lang="en-GB" sz="800" dirty="0" smtClean="0">
                <a:solidFill>
                  <a:prstClr val="black"/>
                </a:solidFill>
                <a:latin typeface="Arial" panose="020B0604020202020204" pitchFamily="34" charset="0"/>
                <a:ea typeface="Calibri" panose="020F0502020204030204" pitchFamily="34" charset="0"/>
                <a:cs typeface="Arial" panose="020B0604020202020204" pitchFamily="34" charset="0"/>
              </a:rPr>
            </a:br>
            <a:r>
              <a:rPr lang="en-GB" sz="800" dirty="0" smtClean="0">
                <a:solidFill>
                  <a:prstClr val="black"/>
                </a:solidFill>
                <a:latin typeface="Arial" panose="020B0604020202020204" pitchFamily="34" charset="0"/>
                <a:ea typeface="Calibri" panose="020F0502020204030204" pitchFamily="34" charset="0"/>
                <a:cs typeface="Arial" panose="020B0604020202020204" pitchFamily="34" charset="0"/>
              </a:rPr>
              <a:t>comida </a:t>
            </a:r>
            <a:r>
              <a:rPr lang="en-GB" sz="8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buena</a:t>
            </a:r>
            <a:r>
              <a:rPr lang="en-GB" sz="800" dirty="0" smtClean="0">
                <a:solidFill>
                  <a:prstClr val="black"/>
                </a:solidFill>
                <a:latin typeface="Arial" panose="020B0604020202020204" pitchFamily="34" charset="0"/>
                <a:ea typeface="Calibri" panose="020F0502020204030204" pitchFamily="34" charset="0"/>
                <a:cs typeface="Arial" panose="020B0604020202020204" pitchFamily="34" charset="0"/>
              </a:rPr>
              <a:t> / </a:t>
            </a:r>
            <a:r>
              <a:rPr lang="en-GB" sz="8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laboratorios</a:t>
            </a:r>
            <a:r>
              <a:rPr lang="en-GB" sz="8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8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modernos</a:t>
            </a:r>
            <a:r>
              <a:rPr lang="en-GB" sz="800" dirty="0" smtClean="0">
                <a:solidFill>
                  <a:prstClr val="black"/>
                </a:solidFill>
                <a:latin typeface="Arial" panose="020B0604020202020204" pitchFamily="34" charset="0"/>
                <a:ea typeface="Calibri" panose="020F0502020204030204" pitchFamily="34" charset="0"/>
                <a:cs typeface="Arial" panose="020B0604020202020204" pitchFamily="34" charset="0"/>
              </a:rPr>
              <a:t/>
            </a:r>
            <a:br>
              <a:rPr lang="en-GB" sz="800" dirty="0" smtClean="0">
                <a:solidFill>
                  <a:prstClr val="black"/>
                </a:solidFill>
                <a:latin typeface="Arial" panose="020B0604020202020204" pitchFamily="34" charset="0"/>
                <a:ea typeface="Calibri" panose="020F0502020204030204" pitchFamily="34" charset="0"/>
                <a:cs typeface="Arial" panose="020B0604020202020204" pitchFamily="34" charset="0"/>
              </a:rPr>
            </a:br>
            <a:r>
              <a:rPr lang="en-GB" sz="8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una</a:t>
            </a:r>
            <a:r>
              <a:rPr lang="en-GB" sz="8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8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piscina</a:t>
            </a:r>
            <a:r>
              <a:rPr lang="en-GB" sz="8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8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una</a:t>
            </a:r>
            <a:r>
              <a:rPr lang="en-GB" sz="8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8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biblioteca</a:t>
            </a:r>
            <a:r>
              <a:rPr lang="en-GB" sz="8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8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buena</a:t>
            </a:r>
            <a:r>
              <a:rPr lang="en-GB" sz="800" dirty="0" smtClean="0">
                <a:solidFill>
                  <a:prstClr val="black"/>
                </a:solidFill>
                <a:latin typeface="Arial" panose="020B0604020202020204" pitchFamily="34" charset="0"/>
                <a:ea typeface="Calibri" panose="020F0502020204030204" pitchFamily="34" charset="0"/>
                <a:cs typeface="Arial" panose="020B0604020202020204" pitchFamily="34" charset="0"/>
              </a:rPr>
              <a:t>, un </a:t>
            </a:r>
            <a:r>
              <a:rPr lang="en-GB" sz="8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césped</a:t>
            </a:r>
            <a:r>
              <a:rPr lang="en-GB" sz="800" dirty="0" smtClean="0">
                <a:solidFill>
                  <a:prstClr val="black"/>
                </a:solidFill>
                <a:latin typeface="Arial" panose="020B0604020202020204" pitchFamily="34" charset="0"/>
                <a:ea typeface="Calibri" panose="020F0502020204030204" pitchFamily="34" charset="0"/>
                <a:cs typeface="Arial" panose="020B0604020202020204" pitchFamily="34" charset="0"/>
              </a:rPr>
              <a:t> artificial</a:t>
            </a:r>
            <a:endParaRPr lang="en-GB" sz="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0" name="Text Box 2"/>
          <p:cNvSpPr txBox="1">
            <a:spLocks noChangeArrowheads="1"/>
          </p:cNvSpPr>
          <p:nvPr/>
        </p:nvSpPr>
        <p:spPr bwMode="auto">
          <a:xfrm>
            <a:off x="4932579" y="1077911"/>
            <a:ext cx="1450340" cy="178510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muy</a:t>
            </a:r>
            <a:b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br>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bastante</a:t>
            </a:r>
            <a:endParaRPr lang="en-GB" sz="1100" dirty="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un </a:t>
            </a:r>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poco</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demasiado</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más… _____ que</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menos ____ que</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tan ______ como</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mejor que…</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peor que…</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1" name="Text Box 2"/>
          <p:cNvSpPr txBox="1">
            <a:spLocks noChangeArrowheads="1"/>
          </p:cNvSpPr>
          <p:nvPr/>
        </p:nvSpPr>
        <p:spPr bwMode="auto">
          <a:xfrm>
            <a:off x="6443508" y="967355"/>
            <a:ext cx="1155678" cy="22929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aburrid</a:t>
            </a:r>
            <a:r>
              <a:rPr lang="es-ES" sz="1100" b="1" u="sng" dirty="0">
                <a:solidFill>
                  <a:prstClr val="black"/>
                </a:solidFill>
                <a:latin typeface="Arial" panose="020B0604020202020204" pitchFamily="34" charset="0"/>
                <a:ea typeface="Calibri" panose="020F0502020204030204" pitchFamily="34" charset="0"/>
                <a:cs typeface="Arial" panose="020B0604020202020204" pitchFamily="34" charset="0"/>
              </a:rPr>
              <a:t>o</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práctic</a:t>
            </a:r>
            <a:r>
              <a:rPr lang="es-ES" sz="1100" b="1" u="sng" dirty="0">
                <a:solidFill>
                  <a:prstClr val="black"/>
                </a:solidFill>
                <a:latin typeface="Arial" panose="020B0604020202020204" pitchFamily="34" charset="0"/>
                <a:ea typeface="Calibri" panose="020F0502020204030204" pitchFamily="34" charset="0"/>
                <a:cs typeface="Arial" panose="020B0604020202020204" pitchFamily="34" charset="0"/>
              </a:rPr>
              <a:t>o</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divertid</a:t>
            </a:r>
            <a:r>
              <a:rPr lang="es-ES" sz="1100" b="1" u="sng" dirty="0">
                <a:solidFill>
                  <a:prstClr val="black"/>
                </a:solidFill>
                <a:latin typeface="Arial" panose="020B0604020202020204" pitchFamily="34" charset="0"/>
                <a:ea typeface="Calibri" panose="020F0502020204030204" pitchFamily="34" charset="0"/>
                <a:cs typeface="Arial" panose="020B0604020202020204" pitchFamily="34" charset="0"/>
              </a:rPr>
              <a:t>o</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estrict</a:t>
            </a:r>
            <a:r>
              <a:rPr lang="es-ES" sz="1100" b="1" u="sng" dirty="0">
                <a:solidFill>
                  <a:prstClr val="black"/>
                </a:solidFill>
                <a:latin typeface="Arial" panose="020B0604020202020204" pitchFamily="34" charset="0"/>
                <a:ea typeface="Calibri" panose="020F0502020204030204" pitchFamily="34" charset="0"/>
                <a:cs typeface="Arial" panose="020B0604020202020204" pitchFamily="34" charset="0"/>
              </a:rPr>
              <a:t>o</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simpátic</a:t>
            </a:r>
            <a:r>
              <a:rPr lang="es-ES" sz="11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o</a:t>
            </a:r>
            <a:br>
              <a:rPr lang="es-ES" sz="11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br>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incómod</a:t>
            </a:r>
            <a:r>
              <a:rPr lang="es-ES" sz="11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o</a:t>
            </a:r>
            <a:br>
              <a:rPr lang="es-ES" sz="11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br>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delicios</a:t>
            </a:r>
            <a:r>
              <a:rPr lang="es-ES" sz="11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o</a:t>
            </a:r>
            <a:endParaRPr lang="en-GB" sz="1100" b="1" u="sng"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relevante </a:t>
            </a:r>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(s)</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interesante (s)</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difícil (difíciles)</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fácil (fáciles)</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útil (útiles</a:t>
            </a:r>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2" name="Text Box 2"/>
          <p:cNvSpPr txBox="1">
            <a:spLocks noChangeArrowheads="1"/>
          </p:cNvSpPr>
          <p:nvPr/>
        </p:nvSpPr>
        <p:spPr bwMode="auto">
          <a:xfrm>
            <a:off x="7790071" y="1257788"/>
            <a:ext cx="1216637" cy="163512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y</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pero</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por ejemplo</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porque</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ya que</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sobre todo si</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pero a veces</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y a menudo</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y normalmente</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3" name="Text Box 2"/>
          <p:cNvSpPr txBox="1">
            <a:spLocks noChangeArrowheads="1"/>
          </p:cNvSpPr>
          <p:nvPr/>
        </p:nvSpPr>
        <p:spPr bwMode="auto">
          <a:xfrm>
            <a:off x="280669" y="3804113"/>
            <a:ext cx="1232247" cy="112331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(no) puedo</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(no) podemos</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tengo que</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tenemos que</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(no) se debe</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hay que</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4" name="Text Box 2"/>
          <p:cNvSpPr txBox="1">
            <a:spLocks noChangeArrowheads="1"/>
          </p:cNvSpPr>
          <p:nvPr/>
        </p:nvSpPr>
        <p:spPr bwMode="auto">
          <a:xfrm>
            <a:off x="290194" y="4927428"/>
            <a:ext cx="914400" cy="27114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si quiero</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9" name="Text Box 2"/>
          <p:cNvSpPr txBox="1">
            <a:spLocks noChangeArrowheads="1"/>
          </p:cNvSpPr>
          <p:nvPr/>
        </p:nvSpPr>
        <p:spPr bwMode="auto">
          <a:xfrm>
            <a:off x="714894" y="5659583"/>
            <a:ext cx="798022" cy="78232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y</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pero</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cuando</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entonces</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0" name="Text Box 2"/>
          <p:cNvSpPr txBox="1">
            <a:spLocks noChangeArrowheads="1"/>
          </p:cNvSpPr>
          <p:nvPr/>
        </p:nvSpPr>
        <p:spPr bwMode="auto">
          <a:xfrm>
            <a:off x="1508113" y="5262361"/>
            <a:ext cx="800100" cy="61214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tuve que</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no pude</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decidí</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1" name="Right Arrow 20"/>
          <p:cNvSpPr/>
          <p:nvPr/>
        </p:nvSpPr>
        <p:spPr>
          <a:xfrm rot="18773919" flipV="1">
            <a:off x="2198041" y="5227118"/>
            <a:ext cx="342900" cy="123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prstClr val="white"/>
              </a:solidFill>
            </a:endParaRPr>
          </a:p>
        </p:txBody>
      </p:sp>
      <p:sp>
        <p:nvSpPr>
          <p:cNvPr id="23" name="Text Box 2"/>
          <p:cNvSpPr txBox="1">
            <a:spLocks noChangeArrowheads="1"/>
          </p:cNvSpPr>
          <p:nvPr/>
        </p:nvSpPr>
        <p:spPr bwMode="auto">
          <a:xfrm>
            <a:off x="2787371" y="5830080"/>
            <a:ext cx="1028700" cy="44132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mi profesor</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a:solidFill>
                  <a:prstClr val="black"/>
                </a:solidFill>
                <a:latin typeface="Arial" panose="020B0604020202020204" pitchFamily="34" charset="0"/>
                <a:ea typeface="Calibri" panose="020F0502020204030204" pitchFamily="34" charset="0"/>
                <a:cs typeface="Arial" panose="020B0604020202020204" pitchFamily="34" charset="0"/>
              </a:rPr>
              <a:t>mi profesora</a:t>
            </a:r>
            <a:endParaRPr lang="en-GB" sz="1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4" name="Text Box 2"/>
          <p:cNvSpPr txBox="1">
            <a:spLocks noChangeArrowheads="1"/>
          </p:cNvSpPr>
          <p:nvPr/>
        </p:nvSpPr>
        <p:spPr bwMode="auto">
          <a:xfrm>
            <a:off x="3807019" y="5672655"/>
            <a:ext cx="1496501" cy="76944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(no) estaba content</a:t>
            </a:r>
            <a:r>
              <a:rPr lang="es-ES" sz="1100" b="1" u="sng" dirty="0">
                <a:solidFill>
                  <a:prstClr val="black"/>
                </a:solidFill>
                <a:latin typeface="Arial" panose="020B0604020202020204" pitchFamily="34" charset="0"/>
                <a:ea typeface="Calibri" panose="020F0502020204030204" pitchFamily="34" charset="0"/>
                <a:cs typeface="Arial" panose="020B0604020202020204" pitchFamily="34" charset="0"/>
              </a:rPr>
              <a:t>o</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me gritó</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me regañó</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a:solidFill>
                  <a:prstClr val="black"/>
                </a:solidFill>
                <a:latin typeface="Arial" panose="020B0604020202020204" pitchFamily="34" charset="0"/>
                <a:ea typeface="Calibri" panose="020F0502020204030204" pitchFamily="34" charset="0"/>
                <a:cs typeface="Arial" panose="020B0604020202020204" pitchFamily="34" charset="0"/>
              </a:rPr>
              <a:t>llamó a mis </a:t>
            </a:r>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padres</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5" name="Text Box 2"/>
          <p:cNvSpPr txBox="1">
            <a:spLocks noChangeArrowheads="1"/>
          </p:cNvSpPr>
          <p:nvPr/>
        </p:nvSpPr>
        <p:spPr bwMode="auto">
          <a:xfrm>
            <a:off x="5472232" y="5633055"/>
            <a:ext cx="1942552" cy="76944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r>
              <a:rPr lang="en-GB" sz="11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en</a:t>
            </a:r>
            <a:r>
              <a:rPr lang="en-GB"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 el </a:t>
            </a:r>
            <a:r>
              <a:rPr lang="en-GB" sz="11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futuro</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el próximo año</a:t>
            </a:r>
            <a:b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br>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en septiembre</a:t>
            </a:r>
            <a:b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br>
            <a:r>
              <a:rPr lang="es-ES"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después de mis exámenes</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6" name="Text Box 2"/>
          <p:cNvSpPr txBox="1">
            <a:spLocks noChangeArrowheads="1"/>
          </p:cNvSpPr>
          <p:nvPr/>
        </p:nvSpPr>
        <p:spPr bwMode="auto">
          <a:xfrm>
            <a:off x="7264668" y="5517127"/>
            <a:ext cx="1186317" cy="76944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r>
              <a:rPr lang="en-GB" sz="11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voy</a:t>
            </a:r>
            <a:r>
              <a:rPr lang="en-GB"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 a …</a:t>
            </a:r>
            <a:br>
              <a:rPr lang="en-GB"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br>
            <a:r>
              <a:rPr lang="en-GB" sz="11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espero</a:t>
            </a:r>
            <a:r>
              <a:rPr lang="en-GB"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br>
              <a:rPr lang="en-GB"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br>
            <a:r>
              <a:rPr lang="en-GB" sz="11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quiero</a:t>
            </a:r>
            <a:r>
              <a:rPr lang="en-GB"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br>
              <a:rPr lang="en-GB"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br>
            <a:r>
              <a:rPr lang="en-GB"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me </a:t>
            </a:r>
            <a:r>
              <a:rPr lang="en-GB" sz="11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gustaría</a:t>
            </a:r>
            <a:r>
              <a:rPr lang="en-GB" sz="11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GB" sz="11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30" name="Right Arrow 29"/>
          <p:cNvSpPr/>
          <p:nvPr/>
        </p:nvSpPr>
        <p:spPr>
          <a:xfrm rot="14704865" flipH="1" flipV="1">
            <a:off x="251743" y="2431898"/>
            <a:ext cx="2334223" cy="205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prstClr val="white"/>
              </a:solidFill>
            </a:endParaRPr>
          </a:p>
        </p:txBody>
      </p:sp>
      <p:sp>
        <p:nvSpPr>
          <p:cNvPr id="2" name="TextBox 1"/>
          <p:cNvSpPr txBox="1"/>
          <p:nvPr/>
        </p:nvSpPr>
        <p:spPr>
          <a:xfrm>
            <a:off x="3694639" y="6488668"/>
            <a:ext cx="5449361" cy="369332"/>
          </a:xfrm>
          <a:prstGeom prst="rect">
            <a:avLst/>
          </a:prstGeom>
          <a:noFill/>
        </p:spPr>
        <p:txBody>
          <a:bodyPr wrap="square" rtlCol="0">
            <a:spAutoFit/>
          </a:bodyPr>
          <a:lstStyle/>
          <a:p>
            <a:r>
              <a:rPr lang="en-GB" dirty="0" smtClean="0">
                <a:solidFill>
                  <a:prstClr val="black"/>
                </a:solidFill>
              </a:rPr>
              <a:t>Check out Vincent Everett’s </a:t>
            </a:r>
            <a:r>
              <a:rPr lang="en-GB" b="1" dirty="0" smtClean="0">
                <a:solidFill>
                  <a:prstClr val="black"/>
                </a:solidFill>
              </a:rPr>
              <a:t>Keep Talking </a:t>
            </a:r>
            <a:r>
              <a:rPr lang="en-GB" dirty="0" smtClean="0">
                <a:solidFill>
                  <a:prstClr val="black"/>
                </a:solidFill>
              </a:rPr>
              <a:t>resources on TES</a:t>
            </a:r>
            <a:endParaRPr lang="en-GB" dirty="0">
              <a:solidFill>
                <a:prstClr val="black"/>
              </a:solidFill>
            </a:endParaRPr>
          </a:p>
        </p:txBody>
      </p:sp>
    </p:spTree>
    <p:extLst>
      <p:ext uri="{BB962C8B-B14F-4D97-AF65-F5344CB8AC3E}">
        <p14:creationId xmlns:p14="http://schemas.microsoft.com/office/powerpoint/2010/main" val="400139557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Utiliza</a:t>
            </a:r>
            <a:r>
              <a:rPr lang="en-GB" dirty="0" smtClean="0"/>
              <a:t> la </a:t>
            </a:r>
            <a:r>
              <a:rPr lang="en-GB" dirty="0" err="1" smtClean="0"/>
              <a:t>hoja</a:t>
            </a:r>
            <a:r>
              <a:rPr lang="en-GB" dirty="0" smtClean="0"/>
              <a:t> para </a:t>
            </a:r>
            <a:r>
              <a:rPr lang="en-GB" dirty="0" err="1" smtClean="0"/>
              <a:t>traducir</a:t>
            </a:r>
            <a:r>
              <a:rPr lang="en-GB" dirty="0" smtClean="0"/>
              <a:t> la </a:t>
            </a:r>
            <a:r>
              <a:rPr lang="en-GB" dirty="0" err="1" smtClean="0"/>
              <a:t>respuesta</a:t>
            </a:r>
            <a:r>
              <a:rPr lang="en-GB" dirty="0" smtClean="0"/>
              <a:t> al </a:t>
            </a:r>
            <a:r>
              <a:rPr lang="en-GB" dirty="0" err="1" smtClean="0"/>
              <a:t>español</a:t>
            </a:r>
            <a:r>
              <a:rPr lang="en-GB" dirty="0" smtClean="0"/>
              <a:t>:</a:t>
            </a:r>
            <a:endParaRPr lang="en-GB" dirty="0"/>
          </a:p>
        </p:txBody>
      </p:sp>
      <p:sp>
        <p:nvSpPr>
          <p:cNvPr id="3" name="Content Placeholder 2"/>
          <p:cNvSpPr>
            <a:spLocks noGrp="1"/>
          </p:cNvSpPr>
          <p:nvPr>
            <p:ph idx="1"/>
          </p:nvPr>
        </p:nvSpPr>
        <p:spPr>
          <a:xfrm>
            <a:off x="547370" y="2727669"/>
            <a:ext cx="7886700" cy="1683694"/>
          </a:xfrm>
        </p:spPr>
        <p:txBody>
          <a:bodyPr>
            <a:normAutofit/>
          </a:bodyPr>
          <a:lstStyle/>
          <a:p>
            <a:pPr marL="0" indent="0">
              <a:buNone/>
            </a:pPr>
            <a:r>
              <a:rPr lang="en-GB" dirty="0" smtClean="0"/>
              <a:t>I like school although it is a bit boring.  There are lots of facilities and there is a pool and a good library.</a:t>
            </a:r>
          </a:p>
          <a:p>
            <a:pPr marL="0" indent="0">
              <a:buNone/>
            </a:pPr>
            <a:endParaRPr lang="en-GB" dirty="0"/>
          </a:p>
          <a:p>
            <a:endParaRPr lang="en-GB" dirty="0"/>
          </a:p>
        </p:txBody>
      </p:sp>
      <p:sp>
        <p:nvSpPr>
          <p:cNvPr id="4" name="TextBox 3"/>
          <p:cNvSpPr txBox="1"/>
          <p:nvPr/>
        </p:nvSpPr>
        <p:spPr>
          <a:xfrm>
            <a:off x="547370" y="1802449"/>
            <a:ext cx="7496433" cy="1077218"/>
          </a:xfrm>
          <a:prstGeom prst="rect">
            <a:avLst/>
          </a:prstGeom>
          <a:noFill/>
        </p:spPr>
        <p:txBody>
          <a:bodyPr wrap="square" rtlCol="0">
            <a:spAutoFit/>
          </a:bodyPr>
          <a:lstStyle/>
          <a:p>
            <a:pPr marL="285750" indent="-285750">
              <a:buFont typeface="Arial" panose="020B0604020202020204" pitchFamily="34" charset="0"/>
              <a:buChar char="•"/>
            </a:pPr>
            <a:r>
              <a:rPr lang="en-GB" sz="3200" dirty="0" smtClean="0">
                <a:solidFill>
                  <a:prstClr val="black"/>
                </a:solidFill>
              </a:rPr>
              <a:t>Describe </a:t>
            </a:r>
            <a:r>
              <a:rPr lang="en-GB" sz="3200" dirty="0" err="1" smtClean="0">
                <a:solidFill>
                  <a:prstClr val="black"/>
                </a:solidFill>
              </a:rPr>
              <a:t>tu</a:t>
            </a:r>
            <a:r>
              <a:rPr lang="en-GB" sz="3200" dirty="0" smtClean="0">
                <a:solidFill>
                  <a:prstClr val="black"/>
                </a:solidFill>
              </a:rPr>
              <a:t> </a:t>
            </a:r>
            <a:r>
              <a:rPr lang="en-GB" sz="3200" dirty="0" err="1" smtClean="0">
                <a:solidFill>
                  <a:prstClr val="black"/>
                </a:solidFill>
              </a:rPr>
              <a:t>colegio</a:t>
            </a:r>
            <a:r>
              <a:rPr lang="en-GB" sz="3200" dirty="0" smtClean="0">
                <a:solidFill>
                  <a:prstClr val="black"/>
                </a:solidFill>
              </a:rPr>
              <a:t>.</a:t>
            </a:r>
            <a:endParaRPr lang="en-GB" sz="3200" dirty="0">
              <a:solidFill>
                <a:prstClr val="black"/>
              </a:solidFill>
            </a:endParaRPr>
          </a:p>
          <a:p>
            <a:pPr marL="285750" indent="-285750">
              <a:buFont typeface="Arial" panose="020B0604020202020204" pitchFamily="34" charset="0"/>
              <a:buChar char="•"/>
            </a:pPr>
            <a:endParaRPr lang="en-GB" sz="3200" dirty="0">
              <a:solidFill>
                <a:prstClr val="black"/>
              </a:solidFill>
            </a:endParaRPr>
          </a:p>
        </p:txBody>
      </p:sp>
    </p:spTree>
    <p:extLst>
      <p:ext uri="{BB962C8B-B14F-4D97-AF65-F5344CB8AC3E}">
        <p14:creationId xmlns:p14="http://schemas.microsoft.com/office/powerpoint/2010/main" val="401688913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Utiliza</a:t>
            </a:r>
            <a:r>
              <a:rPr lang="en-GB" dirty="0" smtClean="0"/>
              <a:t> la </a:t>
            </a:r>
            <a:r>
              <a:rPr lang="en-GB" dirty="0" err="1" smtClean="0"/>
              <a:t>hoja</a:t>
            </a:r>
            <a:r>
              <a:rPr lang="en-GB" dirty="0" smtClean="0"/>
              <a:t> para </a:t>
            </a:r>
            <a:r>
              <a:rPr lang="en-GB" dirty="0" err="1" smtClean="0"/>
              <a:t>traducir</a:t>
            </a:r>
            <a:r>
              <a:rPr lang="en-GB" dirty="0" smtClean="0"/>
              <a:t> la </a:t>
            </a:r>
            <a:r>
              <a:rPr lang="en-GB" dirty="0" err="1" smtClean="0"/>
              <a:t>respuesta</a:t>
            </a:r>
            <a:r>
              <a:rPr lang="en-GB" dirty="0" smtClean="0"/>
              <a:t> al </a:t>
            </a:r>
            <a:r>
              <a:rPr lang="en-GB" dirty="0" err="1" smtClean="0"/>
              <a:t>español</a:t>
            </a:r>
            <a:r>
              <a:rPr lang="en-GB" dirty="0" smtClean="0"/>
              <a:t>:</a:t>
            </a:r>
            <a:endParaRPr lang="en-GB" dirty="0"/>
          </a:p>
        </p:txBody>
      </p:sp>
      <p:sp>
        <p:nvSpPr>
          <p:cNvPr id="3" name="Content Placeholder 2"/>
          <p:cNvSpPr>
            <a:spLocks noGrp="1"/>
          </p:cNvSpPr>
          <p:nvPr>
            <p:ph idx="1"/>
          </p:nvPr>
        </p:nvSpPr>
        <p:spPr>
          <a:xfrm>
            <a:off x="547370" y="2727669"/>
            <a:ext cx="7886700" cy="1683694"/>
          </a:xfrm>
        </p:spPr>
        <p:txBody>
          <a:bodyPr>
            <a:normAutofit/>
          </a:bodyPr>
          <a:lstStyle/>
          <a:p>
            <a:pPr marL="0" indent="0">
              <a:buNone/>
            </a:pPr>
            <a:r>
              <a:rPr lang="en-GB" dirty="0" smtClean="0"/>
              <a:t>I like geography because it is quite practical and relevant, and usually I can work with my friends. (But today I had to work in silence, but I decided to talk to Josh and my teacher wasn’t happy).</a:t>
            </a:r>
          </a:p>
          <a:p>
            <a:pPr marL="0" indent="0">
              <a:buNone/>
            </a:pPr>
            <a:endParaRPr lang="en-GB" dirty="0"/>
          </a:p>
          <a:p>
            <a:endParaRPr lang="en-GB" dirty="0"/>
          </a:p>
        </p:txBody>
      </p:sp>
      <p:sp>
        <p:nvSpPr>
          <p:cNvPr id="4" name="TextBox 3"/>
          <p:cNvSpPr txBox="1"/>
          <p:nvPr/>
        </p:nvSpPr>
        <p:spPr>
          <a:xfrm>
            <a:off x="547370" y="1802449"/>
            <a:ext cx="7496433" cy="1077218"/>
          </a:xfrm>
          <a:prstGeom prst="rect">
            <a:avLst/>
          </a:prstGeom>
          <a:noFill/>
        </p:spPr>
        <p:txBody>
          <a:bodyPr wrap="square" rtlCol="0">
            <a:spAutoFit/>
          </a:bodyPr>
          <a:lstStyle/>
          <a:p>
            <a:pPr marL="285750" indent="-285750">
              <a:buFont typeface="Arial" panose="020B0604020202020204" pitchFamily="34" charset="0"/>
              <a:buChar char="•"/>
            </a:pPr>
            <a:r>
              <a:rPr lang="en-GB" sz="3200" dirty="0">
                <a:solidFill>
                  <a:prstClr val="black"/>
                </a:solidFill>
              </a:rPr>
              <a:t>¿</a:t>
            </a:r>
            <a:r>
              <a:rPr lang="en-GB" sz="3200" dirty="0" err="1">
                <a:solidFill>
                  <a:prstClr val="black"/>
                </a:solidFill>
              </a:rPr>
              <a:t>Qué</a:t>
            </a:r>
            <a:r>
              <a:rPr lang="en-GB" sz="3200" dirty="0">
                <a:solidFill>
                  <a:prstClr val="black"/>
                </a:solidFill>
              </a:rPr>
              <a:t> </a:t>
            </a:r>
            <a:r>
              <a:rPr lang="en-GB" sz="3200" dirty="0" err="1" smtClean="0">
                <a:solidFill>
                  <a:prstClr val="black"/>
                </a:solidFill>
              </a:rPr>
              <a:t>asignatura</a:t>
            </a:r>
            <a:r>
              <a:rPr lang="en-GB" sz="3200" dirty="0">
                <a:solidFill>
                  <a:prstClr val="black"/>
                </a:solidFill>
              </a:rPr>
              <a:t> </a:t>
            </a:r>
            <a:r>
              <a:rPr lang="en-GB" sz="3200" dirty="0" err="1" smtClean="0">
                <a:solidFill>
                  <a:prstClr val="black"/>
                </a:solidFill>
              </a:rPr>
              <a:t>te</a:t>
            </a:r>
            <a:r>
              <a:rPr lang="en-GB" sz="3200" dirty="0" smtClean="0">
                <a:solidFill>
                  <a:prstClr val="black"/>
                </a:solidFill>
              </a:rPr>
              <a:t> </a:t>
            </a:r>
            <a:r>
              <a:rPr lang="en-GB" sz="3200" dirty="0" err="1" smtClean="0">
                <a:solidFill>
                  <a:prstClr val="black"/>
                </a:solidFill>
              </a:rPr>
              <a:t>gusta</a:t>
            </a:r>
            <a:r>
              <a:rPr lang="en-GB" sz="3200" dirty="0" smtClean="0">
                <a:solidFill>
                  <a:prstClr val="black"/>
                </a:solidFill>
              </a:rPr>
              <a:t>? ¿</a:t>
            </a:r>
            <a:r>
              <a:rPr lang="en-GB" sz="3200" dirty="0" err="1" smtClean="0">
                <a:solidFill>
                  <a:prstClr val="black"/>
                </a:solidFill>
              </a:rPr>
              <a:t>Por</a:t>
            </a:r>
            <a:r>
              <a:rPr lang="en-GB" sz="3200" dirty="0" smtClean="0">
                <a:solidFill>
                  <a:prstClr val="black"/>
                </a:solidFill>
              </a:rPr>
              <a:t> </a:t>
            </a:r>
            <a:r>
              <a:rPr lang="en-GB" sz="3200" dirty="0" err="1" smtClean="0">
                <a:solidFill>
                  <a:prstClr val="black"/>
                </a:solidFill>
              </a:rPr>
              <a:t>qué</a:t>
            </a:r>
            <a:r>
              <a:rPr lang="en-GB" sz="3200" dirty="0" smtClean="0">
                <a:solidFill>
                  <a:prstClr val="black"/>
                </a:solidFill>
              </a:rPr>
              <a:t>?</a:t>
            </a:r>
            <a:endParaRPr lang="en-GB" sz="3200" dirty="0">
              <a:solidFill>
                <a:prstClr val="black"/>
              </a:solidFill>
            </a:endParaRPr>
          </a:p>
          <a:p>
            <a:pPr marL="285750" indent="-285750">
              <a:buFont typeface="Arial" panose="020B0604020202020204" pitchFamily="34" charset="0"/>
              <a:buChar char="•"/>
            </a:pPr>
            <a:endParaRPr lang="en-GB" sz="3200" dirty="0">
              <a:solidFill>
                <a:prstClr val="black"/>
              </a:solidFill>
            </a:endParaRPr>
          </a:p>
        </p:txBody>
      </p:sp>
    </p:spTree>
    <p:extLst>
      <p:ext uri="{BB962C8B-B14F-4D97-AF65-F5344CB8AC3E}">
        <p14:creationId xmlns:p14="http://schemas.microsoft.com/office/powerpoint/2010/main" val="34497089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514998" y="1479885"/>
            <a:ext cx="8221682" cy="4578767"/>
          </a:xfrm>
          <a:prstGeom prst="rect">
            <a:avLst/>
          </a:prstGeom>
        </p:spPr>
      </p:pic>
      <p:pic>
        <p:nvPicPr>
          <p:cNvPr id="3" name="Picture 2"/>
          <p:cNvPicPr>
            <a:picLocks noChangeAspect="1"/>
          </p:cNvPicPr>
          <p:nvPr/>
        </p:nvPicPr>
        <p:blipFill>
          <a:blip r:embed="rId6">
            <a:clrChange>
              <a:clrFrom>
                <a:srgbClr val="FFFFFF"/>
              </a:clrFrom>
              <a:clrTo>
                <a:srgbClr val="FFFFFF">
                  <a:alpha val="0"/>
                </a:srgbClr>
              </a:clrTo>
            </a:clrChange>
          </a:blip>
          <a:stretch>
            <a:fillRect/>
          </a:stretch>
        </p:blipFill>
        <p:spPr>
          <a:xfrm>
            <a:off x="514998" y="611605"/>
            <a:ext cx="3543300" cy="533400"/>
          </a:xfrm>
          <a:prstGeom prst="rect">
            <a:avLst/>
          </a:prstGeom>
        </p:spPr>
      </p:pic>
      <p:pic>
        <p:nvPicPr>
          <p:cNvPr id="4" name="54_viva_aqa_ap_eoy10_2y_fh_l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27080" y="268705"/>
            <a:ext cx="609600" cy="609600"/>
          </a:xfrm>
          <a:prstGeom prst="rect">
            <a:avLst/>
          </a:prstGeom>
        </p:spPr>
      </p:pic>
      <p:pic>
        <p:nvPicPr>
          <p:cNvPr id="5" name="Picture 2" descr="Image result for distract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07352" y="4401055"/>
            <a:ext cx="1156313" cy="6031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4225" y="560230"/>
            <a:ext cx="370773" cy="584775"/>
          </a:xfrm>
          <a:prstGeom prst="rect">
            <a:avLst/>
          </a:prstGeom>
          <a:noFill/>
        </p:spPr>
        <p:txBody>
          <a:bodyPr wrap="square" rtlCol="0">
            <a:spAutoFit/>
          </a:bodyPr>
          <a:lstStyle/>
          <a:p>
            <a:r>
              <a:rPr lang="en-GB" sz="3200" dirty="0" smtClean="0"/>
              <a:t>2</a:t>
            </a:r>
            <a:endParaRPr lang="en-GB" sz="3200" dirty="0"/>
          </a:p>
        </p:txBody>
      </p:sp>
      <p:pic>
        <p:nvPicPr>
          <p:cNvPr id="7" name="Picture 2" descr="Image result for predict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27393" y="2531309"/>
            <a:ext cx="1159007" cy="988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0"/>
          <a:stretch>
            <a:fillRect/>
          </a:stretch>
        </p:blipFill>
        <p:spPr>
          <a:xfrm>
            <a:off x="4391648" y="3639603"/>
            <a:ext cx="1273430" cy="481966"/>
          </a:xfrm>
          <a:prstGeom prst="rect">
            <a:avLst/>
          </a:prstGeom>
        </p:spPr>
      </p:pic>
      <p:sp>
        <p:nvSpPr>
          <p:cNvPr id="9" name="TextBox 8"/>
          <p:cNvSpPr txBox="1"/>
          <p:nvPr/>
        </p:nvSpPr>
        <p:spPr>
          <a:xfrm>
            <a:off x="5802728" y="3025649"/>
            <a:ext cx="2935706" cy="1631216"/>
          </a:xfrm>
          <a:prstGeom prst="rect">
            <a:avLst/>
          </a:prstGeom>
          <a:solidFill>
            <a:schemeClr val="accent4">
              <a:lumMod val="60000"/>
              <a:lumOff val="40000"/>
            </a:schemeClr>
          </a:solidFill>
        </p:spPr>
        <p:txBody>
          <a:bodyPr wrap="square" rtlCol="0">
            <a:spAutoFit/>
          </a:bodyPr>
          <a:lstStyle/>
          <a:p>
            <a:r>
              <a:rPr lang="en-GB" sz="2000" dirty="0" smtClean="0"/>
              <a:t>In this question, predict the Spanish first, then anticipate the synonyms AND finally listen out for distractions.</a:t>
            </a:r>
            <a:endParaRPr lang="en-GB" sz="2000" dirty="0"/>
          </a:p>
        </p:txBody>
      </p:sp>
      <p:sp>
        <p:nvSpPr>
          <p:cNvPr id="10" name="TextBox 9"/>
          <p:cNvSpPr txBox="1"/>
          <p:nvPr/>
        </p:nvSpPr>
        <p:spPr>
          <a:xfrm>
            <a:off x="4138748" y="5472128"/>
            <a:ext cx="537208" cy="646331"/>
          </a:xfrm>
          <a:prstGeom prst="rect">
            <a:avLst/>
          </a:prstGeom>
          <a:noFill/>
        </p:spPr>
        <p:txBody>
          <a:bodyPr wrap="square" rtlCol="0">
            <a:spAutoFit/>
          </a:bodyPr>
          <a:lstStyle/>
          <a:p>
            <a:pPr algn="ctr"/>
            <a:r>
              <a:rPr lang="en-GB" sz="3600" dirty="0" smtClean="0">
                <a:solidFill>
                  <a:srgbClr val="FF3399"/>
                </a:solidFill>
              </a:rPr>
              <a:t>A</a:t>
            </a:r>
            <a:endParaRPr lang="en-GB" sz="3600" dirty="0">
              <a:solidFill>
                <a:srgbClr val="FF3399"/>
              </a:solidFill>
            </a:endParaRPr>
          </a:p>
        </p:txBody>
      </p:sp>
      <p:sp>
        <p:nvSpPr>
          <p:cNvPr id="11" name="TextBox 10"/>
          <p:cNvSpPr txBox="1"/>
          <p:nvPr/>
        </p:nvSpPr>
        <p:spPr>
          <a:xfrm>
            <a:off x="4906896" y="5472127"/>
            <a:ext cx="537208" cy="646331"/>
          </a:xfrm>
          <a:prstGeom prst="rect">
            <a:avLst/>
          </a:prstGeom>
          <a:noFill/>
        </p:spPr>
        <p:txBody>
          <a:bodyPr wrap="square" rtlCol="0">
            <a:spAutoFit/>
          </a:bodyPr>
          <a:lstStyle/>
          <a:p>
            <a:pPr algn="ctr"/>
            <a:r>
              <a:rPr lang="en-GB" sz="3600" dirty="0" smtClean="0">
                <a:solidFill>
                  <a:srgbClr val="FF3399"/>
                </a:solidFill>
              </a:rPr>
              <a:t>D</a:t>
            </a:r>
            <a:endParaRPr lang="en-GB" sz="3600" dirty="0">
              <a:solidFill>
                <a:srgbClr val="FF3399"/>
              </a:solidFill>
            </a:endParaRPr>
          </a:p>
        </p:txBody>
      </p:sp>
      <p:sp>
        <p:nvSpPr>
          <p:cNvPr id="12" name="TextBox 11"/>
          <p:cNvSpPr txBox="1"/>
          <p:nvPr/>
        </p:nvSpPr>
        <p:spPr>
          <a:xfrm>
            <a:off x="5569495" y="5472127"/>
            <a:ext cx="537208" cy="646331"/>
          </a:xfrm>
          <a:prstGeom prst="rect">
            <a:avLst/>
          </a:prstGeom>
          <a:noFill/>
        </p:spPr>
        <p:txBody>
          <a:bodyPr wrap="square" rtlCol="0">
            <a:spAutoFit/>
          </a:bodyPr>
          <a:lstStyle/>
          <a:p>
            <a:pPr algn="ctr"/>
            <a:r>
              <a:rPr lang="en-GB" sz="3600" dirty="0" smtClean="0">
                <a:solidFill>
                  <a:srgbClr val="FF3399"/>
                </a:solidFill>
              </a:rPr>
              <a:t>E</a:t>
            </a:r>
            <a:endParaRPr lang="en-GB" sz="3600" dirty="0">
              <a:solidFill>
                <a:srgbClr val="FF3399"/>
              </a:solidFill>
            </a:endParaRPr>
          </a:p>
        </p:txBody>
      </p:sp>
      <p:sp>
        <p:nvSpPr>
          <p:cNvPr id="13" name="TextBox 12"/>
          <p:cNvSpPr txBox="1"/>
          <p:nvPr/>
        </p:nvSpPr>
        <p:spPr>
          <a:xfrm>
            <a:off x="6331609" y="5473146"/>
            <a:ext cx="537208" cy="646331"/>
          </a:xfrm>
          <a:prstGeom prst="rect">
            <a:avLst/>
          </a:prstGeom>
          <a:noFill/>
        </p:spPr>
        <p:txBody>
          <a:bodyPr wrap="square" rtlCol="0">
            <a:spAutoFit/>
          </a:bodyPr>
          <a:lstStyle/>
          <a:p>
            <a:pPr algn="ctr"/>
            <a:r>
              <a:rPr lang="en-GB" sz="3600" dirty="0" smtClean="0">
                <a:solidFill>
                  <a:srgbClr val="FF3399"/>
                </a:solidFill>
              </a:rPr>
              <a:t>G</a:t>
            </a:r>
            <a:endParaRPr lang="en-GB" sz="3600" dirty="0">
              <a:solidFill>
                <a:srgbClr val="FF3399"/>
              </a:solidFill>
            </a:endParaRPr>
          </a:p>
        </p:txBody>
      </p:sp>
      <p:sp>
        <p:nvSpPr>
          <p:cNvPr id="14" name="TextBox 13"/>
          <p:cNvSpPr txBox="1"/>
          <p:nvPr/>
        </p:nvSpPr>
        <p:spPr>
          <a:xfrm>
            <a:off x="144225" y="6118458"/>
            <a:ext cx="8831333" cy="646331"/>
          </a:xfrm>
          <a:prstGeom prst="rect">
            <a:avLst/>
          </a:prstGeom>
          <a:solidFill>
            <a:srgbClr val="FFFF00"/>
          </a:solidFill>
        </p:spPr>
        <p:txBody>
          <a:bodyPr wrap="square" rtlCol="0">
            <a:spAutoFit/>
          </a:bodyPr>
          <a:lstStyle/>
          <a:p>
            <a:r>
              <a:rPr lang="en-GB" dirty="0" smtClean="0"/>
              <a:t>With this type of question, there are no separate question numbers, so </a:t>
            </a:r>
            <a:r>
              <a:rPr lang="en-GB" dirty="0"/>
              <a:t>be prepared for the audio to be </a:t>
            </a:r>
            <a:r>
              <a:rPr lang="en-GB" dirty="0" smtClean="0"/>
              <a:t>one, continuous </a:t>
            </a:r>
            <a:r>
              <a:rPr lang="en-GB" dirty="0"/>
              <a:t>passage.</a:t>
            </a:r>
            <a:r>
              <a:rPr lang="en-GB" dirty="0" smtClean="0"/>
              <a:t> </a:t>
            </a:r>
            <a:endParaRPr lang="en-GB" dirty="0"/>
          </a:p>
        </p:txBody>
      </p:sp>
    </p:spTree>
    <p:extLst>
      <p:ext uri="{BB962C8B-B14F-4D97-AF65-F5344CB8AC3E}">
        <p14:creationId xmlns:p14="http://schemas.microsoft.com/office/powerpoint/2010/main" val="204383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62447"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10" grpId="0"/>
      <p:bldP spid="11" grpId="0"/>
      <p:bldP spid="12" grpId="0"/>
      <p:bldP spid="1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3557" y="1404232"/>
            <a:ext cx="7392318" cy="4168782"/>
          </a:xfrm>
          <a:prstGeom prst="rect">
            <a:avLst/>
          </a:prstGeom>
        </p:spPr>
      </p:pic>
      <p:sp>
        <p:nvSpPr>
          <p:cNvPr id="3" name="TextBox 2"/>
          <p:cNvSpPr txBox="1"/>
          <p:nvPr/>
        </p:nvSpPr>
        <p:spPr>
          <a:xfrm>
            <a:off x="158503" y="68905"/>
            <a:ext cx="8657968" cy="1200329"/>
          </a:xfrm>
          <a:prstGeom prst="rect">
            <a:avLst/>
          </a:prstGeom>
          <a:noFill/>
        </p:spPr>
        <p:txBody>
          <a:bodyPr wrap="square" rtlCol="0">
            <a:spAutoFit/>
          </a:bodyPr>
          <a:lstStyle/>
          <a:p>
            <a:pPr marL="285750" indent="-285750">
              <a:buFont typeface="Arial" panose="020B0604020202020204" pitchFamily="34" charset="0"/>
              <a:buChar char="•"/>
            </a:pPr>
            <a:r>
              <a:rPr lang="en-GB" dirty="0" smtClean="0">
                <a:solidFill>
                  <a:prstClr val="black"/>
                </a:solidFill>
              </a:rPr>
              <a:t>Look at the photo during the preparation period.</a:t>
            </a:r>
          </a:p>
          <a:p>
            <a:pPr marL="285750" indent="-285750">
              <a:buFont typeface="Arial" panose="020B0604020202020204" pitchFamily="34" charset="0"/>
              <a:buChar char="•"/>
            </a:pPr>
            <a:r>
              <a:rPr lang="en-GB" dirty="0" smtClean="0">
                <a:solidFill>
                  <a:prstClr val="black"/>
                </a:solidFill>
              </a:rPr>
              <a:t>Make any notes you wish to on an Additional Answer Sheet.</a:t>
            </a:r>
          </a:p>
          <a:p>
            <a:pPr marL="285750" indent="-285750">
              <a:buFont typeface="Arial" panose="020B0604020202020204" pitchFamily="34" charset="0"/>
              <a:buChar char="•"/>
            </a:pPr>
            <a:r>
              <a:rPr lang="en-GB" dirty="0" smtClean="0">
                <a:solidFill>
                  <a:prstClr val="black"/>
                </a:solidFill>
              </a:rPr>
              <a:t>Your teacher will then ask you questions about the photo and about topics related to </a:t>
            </a:r>
            <a:r>
              <a:rPr lang="en-GB" b="1" dirty="0" smtClean="0">
                <a:solidFill>
                  <a:prstClr val="black"/>
                </a:solidFill>
              </a:rPr>
              <a:t>school and further education</a:t>
            </a:r>
            <a:r>
              <a:rPr lang="en-GB" dirty="0" smtClean="0">
                <a:solidFill>
                  <a:prstClr val="black"/>
                </a:solidFill>
              </a:rPr>
              <a:t>.</a:t>
            </a:r>
            <a:endParaRPr lang="en-GB" dirty="0">
              <a:solidFill>
                <a:prstClr val="black"/>
              </a:solidFill>
            </a:endParaRPr>
          </a:p>
        </p:txBody>
      </p:sp>
      <p:sp>
        <p:nvSpPr>
          <p:cNvPr id="4" name="TextBox 3"/>
          <p:cNvSpPr txBox="1"/>
          <p:nvPr/>
        </p:nvSpPr>
        <p:spPr>
          <a:xfrm>
            <a:off x="363557" y="5573014"/>
            <a:ext cx="7496433" cy="461665"/>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solidFill>
                  <a:prstClr val="black"/>
                </a:solidFill>
              </a:rPr>
              <a:t>¿</a:t>
            </a:r>
            <a:r>
              <a:rPr lang="en-GB" sz="2400" dirty="0" err="1" smtClean="0">
                <a:solidFill>
                  <a:prstClr val="black"/>
                </a:solidFill>
              </a:rPr>
              <a:t>Qué</a:t>
            </a:r>
            <a:r>
              <a:rPr lang="en-GB" sz="2400" dirty="0" smtClean="0">
                <a:solidFill>
                  <a:prstClr val="black"/>
                </a:solidFill>
              </a:rPr>
              <a:t> hay </a:t>
            </a:r>
            <a:r>
              <a:rPr lang="en-GB" sz="2400" dirty="0" err="1" smtClean="0">
                <a:solidFill>
                  <a:prstClr val="black"/>
                </a:solidFill>
              </a:rPr>
              <a:t>en</a:t>
            </a:r>
            <a:r>
              <a:rPr lang="en-GB" sz="2400" dirty="0" smtClean="0">
                <a:solidFill>
                  <a:prstClr val="black"/>
                </a:solidFill>
              </a:rPr>
              <a:t> la </a:t>
            </a:r>
            <a:r>
              <a:rPr lang="en-GB" sz="2400" dirty="0" err="1" smtClean="0">
                <a:solidFill>
                  <a:prstClr val="black"/>
                </a:solidFill>
              </a:rPr>
              <a:t>foto</a:t>
            </a:r>
            <a:r>
              <a:rPr lang="en-GB" sz="2400" dirty="0" smtClean="0">
                <a:solidFill>
                  <a:prstClr val="black"/>
                </a:solidFill>
              </a:rPr>
              <a:t>?</a:t>
            </a:r>
            <a:endParaRPr lang="en-GB" sz="2400" dirty="0">
              <a:solidFill>
                <a:prstClr val="black"/>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2497" y="4271148"/>
            <a:ext cx="1275522" cy="1275522"/>
          </a:xfrm>
          <a:prstGeom prst="rect">
            <a:avLst/>
          </a:prstGeom>
        </p:spPr>
      </p:pic>
      <p:sp>
        <p:nvSpPr>
          <p:cNvPr id="6" name="TextBox 5"/>
          <p:cNvSpPr txBox="1"/>
          <p:nvPr/>
        </p:nvSpPr>
        <p:spPr>
          <a:xfrm>
            <a:off x="7841276" y="3063815"/>
            <a:ext cx="1516120" cy="1477328"/>
          </a:xfrm>
          <a:prstGeom prst="rect">
            <a:avLst/>
          </a:prstGeom>
          <a:noFill/>
        </p:spPr>
        <p:txBody>
          <a:bodyPr wrap="square" rtlCol="0">
            <a:spAutoFit/>
          </a:bodyPr>
          <a:lstStyle/>
          <a:p>
            <a:r>
              <a:rPr lang="en-GB" b="1" dirty="0" smtClean="0">
                <a:solidFill>
                  <a:prstClr val="black"/>
                </a:solidFill>
              </a:rPr>
              <a:t>P</a:t>
            </a:r>
            <a:r>
              <a:rPr lang="en-GB" dirty="0" smtClean="0">
                <a:solidFill>
                  <a:prstClr val="black"/>
                </a:solidFill>
              </a:rPr>
              <a:t>eople</a:t>
            </a:r>
            <a:br>
              <a:rPr lang="en-GB" dirty="0" smtClean="0">
                <a:solidFill>
                  <a:prstClr val="black"/>
                </a:solidFill>
              </a:rPr>
            </a:br>
            <a:r>
              <a:rPr lang="en-GB" b="1" dirty="0" smtClean="0">
                <a:solidFill>
                  <a:prstClr val="black"/>
                </a:solidFill>
              </a:rPr>
              <a:t>A</a:t>
            </a:r>
            <a:r>
              <a:rPr lang="en-GB" dirty="0" smtClean="0">
                <a:solidFill>
                  <a:prstClr val="black"/>
                </a:solidFill>
              </a:rPr>
              <a:t>ction</a:t>
            </a:r>
            <a:br>
              <a:rPr lang="en-GB" dirty="0" smtClean="0">
                <a:solidFill>
                  <a:prstClr val="black"/>
                </a:solidFill>
              </a:rPr>
            </a:br>
            <a:r>
              <a:rPr lang="en-GB" b="1" dirty="0" smtClean="0">
                <a:solidFill>
                  <a:prstClr val="black"/>
                </a:solidFill>
              </a:rPr>
              <a:t>L</a:t>
            </a:r>
            <a:r>
              <a:rPr lang="en-GB" dirty="0" smtClean="0">
                <a:solidFill>
                  <a:prstClr val="black"/>
                </a:solidFill>
              </a:rPr>
              <a:t>ocation</a:t>
            </a:r>
            <a:br>
              <a:rPr lang="en-GB" dirty="0" smtClean="0">
                <a:solidFill>
                  <a:prstClr val="black"/>
                </a:solidFill>
              </a:rPr>
            </a:br>
            <a:r>
              <a:rPr lang="en-GB" b="1" dirty="0" smtClean="0">
                <a:solidFill>
                  <a:prstClr val="black"/>
                </a:solidFill>
              </a:rPr>
              <a:t>M</a:t>
            </a:r>
            <a:r>
              <a:rPr lang="en-GB" dirty="0" smtClean="0">
                <a:solidFill>
                  <a:prstClr val="black"/>
                </a:solidFill>
              </a:rPr>
              <a:t>ood</a:t>
            </a:r>
            <a:br>
              <a:rPr lang="en-GB" dirty="0" smtClean="0">
                <a:solidFill>
                  <a:prstClr val="black"/>
                </a:solidFill>
              </a:rPr>
            </a:br>
            <a:r>
              <a:rPr lang="en-GB" dirty="0" smtClean="0">
                <a:solidFill>
                  <a:prstClr val="black"/>
                </a:solidFill>
              </a:rPr>
              <a:t>(</a:t>
            </a:r>
            <a:r>
              <a:rPr lang="en-GB" b="1" dirty="0" smtClean="0">
                <a:solidFill>
                  <a:prstClr val="black"/>
                </a:solidFill>
              </a:rPr>
              <a:t>W</a:t>
            </a:r>
            <a:r>
              <a:rPr lang="en-GB" dirty="0" smtClean="0">
                <a:solidFill>
                  <a:prstClr val="black"/>
                </a:solidFill>
              </a:rPr>
              <a:t>eather)</a:t>
            </a:r>
            <a:endParaRPr lang="en-GB" dirty="0">
              <a:solidFill>
                <a:prstClr val="black"/>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3176" y="5498568"/>
            <a:ext cx="402133" cy="418888"/>
          </a:xfrm>
          <a:prstGeom prst="rect">
            <a:avLst/>
          </a:prstGeom>
        </p:spPr>
      </p:pic>
      <p:sp>
        <p:nvSpPr>
          <p:cNvPr id="8" name="TextBox 7"/>
          <p:cNvSpPr txBox="1"/>
          <p:nvPr/>
        </p:nvSpPr>
        <p:spPr>
          <a:xfrm>
            <a:off x="363556" y="5942346"/>
            <a:ext cx="7496433" cy="461665"/>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solidFill>
                  <a:prstClr val="black"/>
                </a:solidFill>
              </a:rPr>
              <a:t>Describe </a:t>
            </a:r>
            <a:r>
              <a:rPr lang="en-GB" sz="2400" dirty="0" err="1" smtClean="0">
                <a:solidFill>
                  <a:prstClr val="black"/>
                </a:solidFill>
              </a:rPr>
              <a:t>tu</a:t>
            </a:r>
            <a:r>
              <a:rPr lang="en-GB" sz="2400" dirty="0" smtClean="0">
                <a:solidFill>
                  <a:prstClr val="black"/>
                </a:solidFill>
              </a:rPr>
              <a:t> </a:t>
            </a:r>
            <a:r>
              <a:rPr lang="en-GB" sz="2400" dirty="0" err="1" smtClean="0">
                <a:solidFill>
                  <a:prstClr val="black"/>
                </a:solidFill>
              </a:rPr>
              <a:t>colegio</a:t>
            </a:r>
            <a:r>
              <a:rPr lang="en-GB" sz="2400" dirty="0" smtClean="0">
                <a:solidFill>
                  <a:prstClr val="black"/>
                </a:solidFill>
              </a:rPr>
              <a:t>.</a:t>
            </a:r>
            <a:endParaRPr lang="en-GB" sz="2400" dirty="0">
              <a:solidFill>
                <a:prstClr val="black"/>
              </a:solidFill>
            </a:endParaRPr>
          </a:p>
        </p:txBody>
      </p:sp>
      <p:sp>
        <p:nvSpPr>
          <p:cNvPr id="9" name="TextBox 8"/>
          <p:cNvSpPr txBox="1"/>
          <p:nvPr/>
        </p:nvSpPr>
        <p:spPr>
          <a:xfrm>
            <a:off x="330961" y="6261898"/>
            <a:ext cx="7496433" cy="830997"/>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prstClr val="black"/>
                </a:solidFill>
              </a:rPr>
              <a:t>¿</a:t>
            </a:r>
            <a:r>
              <a:rPr lang="en-GB" sz="2400" dirty="0" err="1">
                <a:solidFill>
                  <a:prstClr val="black"/>
                </a:solidFill>
              </a:rPr>
              <a:t>Qué</a:t>
            </a:r>
            <a:r>
              <a:rPr lang="en-GB" sz="2400" dirty="0">
                <a:solidFill>
                  <a:prstClr val="black"/>
                </a:solidFill>
              </a:rPr>
              <a:t> </a:t>
            </a:r>
            <a:r>
              <a:rPr lang="en-GB" sz="2400" dirty="0" err="1" smtClean="0">
                <a:solidFill>
                  <a:prstClr val="black"/>
                </a:solidFill>
              </a:rPr>
              <a:t>asignatura</a:t>
            </a:r>
            <a:r>
              <a:rPr lang="en-GB" sz="2400" dirty="0">
                <a:solidFill>
                  <a:prstClr val="black"/>
                </a:solidFill>
              </a:rPr>
              <a:t> </a:t>
            </a:r>
            <a:r>
              <a:rPr lang="en-GB" sz="2400" dirty="0" err="1" smtClean="0">
                <a:solidFill>
                  <a:prstClr val="black"/>
                </a:solidFill>
              </a:rPr>
              <a:t>te</a:t>
            </a:r>
            <a:r>
              <a:rPr lang="en-GB" sz="2400" dirty="0" smtClean="0">
                <a:solidFill>
                  <a:prstClr val="black"/>
                </a:solidFill>
              </a:rPr>
              <a:t> </a:t>
            </a:r>
            <a:r>
              <a:rPr lang="en-GB" sz="2400" dirty="0" err="1" smtClean="0">
                <a:solidFill>
                  <a:prstClr val="black"/>
                </a:solidFill>
              </a:rPr>
              <a:t>gusta</a:t>
            </a:r>
            <a:r>
              <a:rPr lang="en-GB" sz="2400" dirty="0" smtClean="0">
                <a:solidFill>
                  <a:prstClr val="black"/>
                </a:solidFill>
              </a:rPr>
              <a:t>? ¿</a:t>
            </a:r>
            <a:r>
              <a:rPr lang="en-GB" sz="2400" dirty="0" err="1" smtClean="0">
                <a:solidFill>
                  <a:prstClr val="black"/>
                </a:solidFill>
              </a:rPr>
              <a:t>Por</a:t>
            </a:r>
            <a:r>
              <a:rPr lang="en-GB" sz="2400" dirty="0" smtClean="0">
                <a:solidFill>
                  <a:prstClr val="black"/>
                </a:solidFill>
              </a:rPr>
              <a:t> </a:t>
            </a:r>
            <a:r>
              <a:rPr lang="en-GB" sz="2400" dirty="0" err="1" smtClean="0">
                <a:solidFill>
                  <a:prstClr val="black"/>
                </a:solidFill>
              </a:rPr>
              <a:t>qué</a:t>
            </a:r>
            <a:r>
              <a:rPr lang="en-GB" sz="2400" dirty="0" smtClean="0">
                <a:solidFill>
                  <a:prstClr val="black"/>
                </a:solidFill>
              </a:rPr>
              <a:t>?</a:t>
            </a:r>
            <a:endParaRPr lang="en-GB" sz="2400" dirty="0">
              <a:solidFill>
                <a:prstClr val="black"/>
              </a:solidFill>
            </a:endParaRPr>
          </a:p>
          <a:p>
            <a:pPr marL="285750" indent="-285750">
              <a:buFont typeface="Arial" panose="020B0604020202020204" pitchFamily="34" charset="0"/>
              <a:buChar char="•"/>
            </a:pPr>
            <a:endParaRPr lang="en-GB" sz="2400" dirty="0">
              <a:solidFill>
                <a:prstClr val="black"/>
              </a:solidFill>
            </a:endParaRPr>
          </a:p>
        </p:txBody>
      </p:sp>
      <p:sp>
        <p:nvSpPr>
          <p:cNvPr id="10" name="TextBox 9"/>
          <p:cNvSpPr txBox="1"/>
          <p:nvPr/>
        </p:nvSpPr>
        <p:spPr>
          <a:xfrm>
            <a:off x="3870947" y="5573014"/>
            <a:ext cx="7496433" cy="830997"/>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solidFill>
                  <a:prstClr val="black"/>
                </a:solidFill>
              </a:rPr>
              <a:t>¿</a:t>
            </a:r>
            <a:r>
              <a:rPr lang="en-GB" sz="2400" dirty="0" err="1" smtClean="0">
                <a:solidFill>
                  <a:prstClr val="black"/>
                </a:solidFill>
              </a:rPr>
              <a:t>Cuál</a:t>
            </a:r>
            <a:r>
              <a:rPr lang="en-GB" sz="2400" dirty="0" smtClean="0">
                <a:solidFill>
                  <a:prstClr val="black"/>
                </a:solidFill>
              </a:rPr>
              <a:t> </a:t>
            </a:r>
            <a:r>
              <a:rPr lang="en-GB" sz="2400" dirty="0" err="1" smtClean="0">
                <a:solidFill>
                  <a:prstClr val="black"/>
                </a:solidFill>
              </a:rPr>
              <a:t>es</a:t>
            </a:r>
            <a:r>
              <a:rPr lang="en-GB" sz="2400" dirty="0" smtClean="0">
                <a:solidFill>
                  <a:prstClr val="black"/>
                </a:solidFill>
              </a:rPr>
              <a:t> </a:t>
            </a:r>
            <a:r>
              <a:rPr lang="en-GB" sz="2400" dirty="0" err="1" smtClean="0">
                <a:solidFill>
                  <a:prstClr val="black"/>
                </a:solidFill>
              </a:rPr>
              <a:t>tu</a:t>
            </a:r>
            <a:r>
              <a:rPr lang="en-GB" sz="2400" dirty="0" smtClean="0">
                <a:solidFill>
                  <a:prstClr val="black"/>
                </a:solidFill>
              </a:rPr>
              <a:t> </a:t>
            </a:r>
            <a:r>
              <a:rPr lang="en-GB" sz="2400" dirty="0" err="1" smtClean="0">
                <a:solidFill>
                  <a:prstClr val="black"/>
                </a:solidFill>
              </a:rPr>
              <a:t>profesor</a:t>
            </a:r>
            <a:r>
              <a:rPr lang="en-GB" sz="2400" dirty="0" smtClean="0">
                <a:solidFill>
                  <a:prstClr val="black"/>
                </a:solidFill>
              </a:rPr>
              <a:t>/a </a:t>
            </a:r>
            <a:r>
              <a:rPr lang="en-GB" sz="2400" dirty="0" err="1" smtClean="0">
                <a:solidFill>
                  <a:prstClr val="black"/>
                </a:solidFill>
              </a:rPr>
              <a:t>favorito</a:t>
            </a:r>
            <a:r>
              <a:rPr lang="en-GB" sz="2400" dirty="0" smtClean="0">
                <a:solidFill>
                  <a:prstClr val="black"/>
                </a:solidFill>
              </a:rPr>
              <a:t>/a?</a:t>
            </a:r>
            <a:endParaRPr lang="en-GB" sz="2400" dirty="0">
              <a:solidFill>
                <a:prstClr val="black"/>
              </a:solidFill>
            </a:endParaRPr>
          </a:p>
          <a:p>
            <a:pPr marL="285750" indent="-285750">
              <a:buFont typeface="Arial" panose="020B0604020202020204" pitchFamily="34" charset="0"/>
              <a:buChar char="•"/>
            </a:pPr>
            <a:endParaRPr lang="en-GB" sz="2400" dirty="0">
              <a:solidFill>
                <a:prstClr val="black"/>
              </a:solidFill>
            </a:endParaRPr>
          </a:p>
        </p:txBody>
      </p:sp>
      <p:sp>
        <p:nvSpPr>
          <p:cNvPr id="11" name="TextBox 10"/>
          <p:cNvSpPr txBox="1"/>
          <p:nvPr/>
        </p:nvSpPr>
        <p:spPr>
          <a:xfrm>
            <a:off x="3870947" y="5954018"/>
            <a:ext cx="7496433" cy="707886"/>
          </a:xfrm>
          <a:prstGeom prst="rect">
            <a:avLst/>
          </a:prstGeom>
          <a:noFill/>
        </p:spPr>
        <p:txBody>
          <a:bodyPr wrap="square" rtlCol="0">
            <a:spAutoFit/>
          </a:bodyPr>
          <a:lstStyle/>
          <a:p>
            <a:pPr marL="285750" indent="-285750">
              <a:buFont typeface="Arial" panose="020B0604020202020204" pitchFamily="34" charset="0"/>
              <a:buChar char="•"/>
            </a:pPr>
            <a:r>
              <a:rPr lang="en-GB" sz="2000" dirty="0" smtClean="0">
                <a:solidFill>
                  <a:prstClr val="black"/>
                </a:solidFill>
              </a:rPr>
              <a:t>¿</a:t>
            </a:r>
            <a:r>
              <a:rPr lang="en-GB" sz="2000" dirty="0" err="1" smtClean="0">
                <a:solidFill>
                  <a:prstClr val="black"/>
                </a:solidFill>
              </a:rPr>
              <a:t>Qué</a:t>
            </a:r>
            <a:r>
              <a:rPr lang="en-GB" sz="2000" dirty="0" smtClean="0">
                <a:solidFill>
                  <a:prstClr val="black"/>
                </a:solidFill>
              </a:rPr>
              <a:t> planes </a:t>
            </a:r>
            <a:r>
              <a:rPr lang="en-GB" sz="2000" dirty="0" err="1" smtClean="0">
                <a:solidFill>
                  <a:prstClr val="black"/>
                </a:solidFill>
              </a:rPr>
              <a:t>tienes</a:t>
            </a:r>
            <a:r>
              <a:rPr lang="en-GB" sz="2000" dirty="0" smtClean="0">
                <a:solidFill>
                  <a:prstClr val="black"/>
                </a:solidFill>
              </a:rPr>
              <a:t> para el </a:t>
            </a:r>
            <a:r>
              <a:rPr lang="en-GB" sz="2000" dirty="0" err="1" smtClean="0">
                <a:solidFill>
                  <a:prstClr val="black"/>
                </a:solidFill>
              </a:rPr>
              <a:t>próximo</a:t>
            </a:r>
            <a:r>
              <a:rPr lang="en-GB" sz="2000" dirty="0" smtClean="0">
                <a:solidFill>
                  <a:prstClr val="black"/>
                </a:solidFill>
              </a:rPr>
              <a:t> </a:t>
            </a:r>
            <a:r>
              <a:rPr lang="en-GB" sz="2000" dirty="0" err="1" smtClean="0">
                <a:solidFill>
                  <a:prstClr val="black"/>
                </a:solidFill>
              </a:rPr>
              <a:t>año</a:t>
            </a:r>
            <a:r>
              <a:rPr lang="en-GB" sz="2000" dirty="0" smtClean="0">
                <a:solidFill>
                  <a:prstClr val="black"/>
                </a:solidFill>
              </a:rPr>
              <a:t>?</a:t>
            </a:r>
            <a:endParaRPr lang="en-GB" sz="2000" dirty="0">
              <a:solidFill>
                <a:prstClr val="black"/>
              </a:solidFill>
            </a:endParaRPr>
          </a:p>
          <a:p>
            <a:pPr marL="285750" indent="-285750">
              <a:buFont typeface="Arial" panose="020B0604020202020204" pitchFamily="34" charset="0"/>
              <a:buChar char="•"/>
            </a:pPr>
            <a:endParaRPr lang="en-GB" sz="2000" dirty="0">
              <a:solidFill>
                <a:prstClr val="black"/>
              </a:solidFill>
            </a:endParaRPr>
          </a:p>
        </p:txBody>
      </p:sp>
    </p:spTree>
    <p:extLst>
      <p:ext uri="{BB962C8B-B14F-4D97-AF65-F5344CB8AC3E}">
        <p14:creationId xmlns:p14="http://schemas.microsoft.com/office/powerpoint/2010/main" val="50185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831465"/>
            <a:ext cx="7886700" cy="4351338"/>
          </a:xfrm>
        </p:spPr>
        <p:txBody>
          <a:bodyPr/>
          <a:lstStyle/>
          <a:p>
            <a:pPr marL="0" indent="0">
              <a:buNone/>
            </a:pPr>
            <a:r>
              <a:rPr lang="en-GB" dirty="0" smtClean="0"/>
              <a:t>I really like my English teacher because she is very nice, (but I </a:t>
            </a:r>
            <a:r>
              <a:rPr lang="en-GB" dirty="0"/>
              <a:t>don’t like my teacher of history because </a:t>
            </a:r>
            <a:r>
              <a:rPr lang="en-GB" dirty="0" smtClean="0"/>
              <a:t>he is </a:t>
            </a:r>
            <a:r>
              <a:rPr lang="en-GB" dirty="0"/>
              <a:t>too </a:t>
            </a:r>
            <a:r>
              <a:rPr lang="en-GB" dirty="0" smtClean="0"/>
              <a:t>strict).</a:t>
            </a:r>
            <a:endParaRPr lang="en-GB" dirty="0"/>
          </a:p>
          <a:p>
            <a:endParaRPr lang="en-GB" dirty="0"/>
          </a:p>
        </p:txBody>
      </p:sp>
      <p:sp>
        <p:nvSpPr>
          <p:cNvPr id="4" name="Title 1"/>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mtClean="0">
                <a:solidFill>
                  <a:prstClr val="black"/>
                </a:solidFill>
              </a:rPr>
              <a:t>Utiliza la hoja para traducir la respuesta al español:</a:t>
            </a:r>
            <a:endParaRPr lang="en-GB" dirty="0">
              <a:solidFill>
                <a:prstClr val="black"/>
              </a:solidFill>
            </a:endParaRPr>
          </a:p>
        </p:txBody>
      </p:sp>
      <p:sp>
        <p:nvSpPr>
          <p:cNvPr id="5" name="TextBox 4"/>
          <p:cNvSpPr txBox="1"/>
          <p:nvPr/>
        </p:nvSpPr>
        <p:spPr>
          <a:xfrm>
            <a:off x="547370" y="1802449"/>
            <a:ext cx="7496433" cy="1077218"/>
          </a:xfrm>
          <a:prstGeom prst="rect">
            <a:avLst/>
          </a:prstGeom>
          <a:noFill/>
        </p:spPr>
        <p:txBody>
          <a:bodyPr wrap="square" rtlCol="0">
            <a:spAutoFit/>
          </a:bodyPr>
          <a:lstStyle/>
          <a:p>
            <a:pPr marL="285750" indent="-285750">
              <a:buFont typeface="Arial" panose="020B0604020202020204" pitchFamily="34" charset="0"/>
              <a:buChar char="•"/>
            </a:pPr>
            <a:r>
              <a:rPr lang="en-GB" sz="3200" dirty="0" smtClean="0">
                <a:solidFill>
                  <a:prstClr val="black"/>
                </a:solidFill>
              </a:rPr>
              <a:t>¿</a:t>
            </a:r>
            <a:r>
              <a:rPr lang="en-GB" sz="3200" dirty="0" err="1" smtClean="0">
                <a:solidFill>
                  <a:prstClr val="black"/>
                </a:solidFill>
              </a:rPr>
              <a:t>Cuál</a:t>
            </a:r>
            <a:r>
              <a:rPr lang="en-GB" sz="3200" dirty="0" smtClean="0">
                <a:solidFill>
                  <a:prstClr val="black"/>
                </a:solidFill>
              </a:rPr>
              <a:t> </a:t>
            </a:r>
            <a:r>
              <a:rPr lang="en-GB" sz="3200" dirty="0" err="1" smtClean="0">
                <a:solidFill>
                  <a:prstClr val="black"/>
                </a:solidFill>
              </a:rPr>
              <a:t>es</a:t>
            </a:r>
            <a:r>
              <a:rPr lang="en-GB" sz="3200" dirty="0" smtClean="0">
                <a:solidFill>
                  <a:prstClr val="black"/>
                </a:solidFill>
              </a:rPr>
              <a:t> </a:t>
            </a:r>
            <a:r>
              <a:rPr lang="en-GB" sz="3200" dirty="0" err="1" smtClean="0">
                <a:solidFill>
                  <a:prstClr val="black"/>
                </a:solidFill>
              </a:rPr>
              <a:t>tu</a:t>
            </a:r>
            <a:r>
              <a:rPr lang="en-GB" sz="3200" dirty="0" smtClean="0">
                <a:solidFill>
                  <a:prstClr val="black"/>
                </a:solidFill>
              </a:rPr>
              <a:t> </a:t>
            </a:r>
            <a:r>
              <a:rPr lang="en-GB" sz="3200" dirty="0" err="1" smtClean="0">
                <a:solidFill>
                  <a:prstClr val="black"/>
                </a:solidFill>
              </a:rPr>
              <a:t>profesor</a:t>
            </a:r>
            <a:r>
              <a:rPr lang="en-GB" sz="3200" dirty="0" smtClean="0">
                <a:solidFill>
                  <a:prstClr val="black"/>
                </a:solidFill>
              </a:rPr>
              <a:t>/a </a:t>
            </a:r>
            <a:r>
              <a:rPr lang="en-GB" sz="3200" dirty="0" err="1" smtClean="0">
                <a:solidFill>
                  <a:prstClr val="black"/>
                </a:solidFill>
              </a:rPr>
              <a:t>favorito</a:t>
            </a:r>
            <a:r>
              <a:rPr lang="en-GB" sz="3200" dirty="0" smtClean="0">
                <a:solidFill>
                  <a:prstClr val="black"/>
                </a:solidFill>
              </a:rPr>
              <a:t>/a?</a:t>
            </a:r>
            <a:endParaRPr lang="en-GB" sz="3200" dirty="0">
              <a:solidFill>
                <a:prstClr val="black"/>
              </a:solidFill>
            </a:endParaRPr>
          </a:p>
          <a:p>
            <a:pPr marL="285750" indent="-285750">
              <a:buFont typeface="Arial" panose="020B0604020202020204" pitchFamily="34" charset="0"/>
              <a:buChar char="•"/>
            </a:pPr>
            <a:endParaRPr lang="en-GB" sz="3200" dirty="0">
              <a:solidFill>
                <a:prstClr val="black"/>
              </a:solidFill>
            </a:endParaRPr>
          </a:p>
        </p:txBody>
      </p:sp>
    </p:spTree>
    <p:extLst>
      <p:ext uri="{BB962C8B-B14F-4D97-AF65-F5344CB8AC3E}">
        <p14:creationId xmlns:p14="http://schemas.microsoft.com/office/powerpoint/2010/main" val="318877938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831465"/>
            <a:ext cx="7886700" cy="4351338"/>
          </a:xfrm>
        </p:spPr>
        <p:txBody>
          <a:bodyPr/>
          <a:lstStyle/>
          <a:p>
            <a:pPr marL="0" indent="0">
              <a:buNone/>
            </a:pPr>
            <a:r>
              <a:rPr lang="en-GB" dirty="0" smtClean="0"/>
              <a:t>In September I want to study maths and science in the sixth form, (and then I want to go to university, if I can).</a:t>
            </a:r>
            <a:endParaRPr lang="en-GB" dirty="0"/>
          </a:p>
          <a:p>
            <a:endParaRPr lang="en-GB" dirty="0"/>
          </a:p>
        </p:txBody>
      </p:sp>
      <p:sp>
        <p:nvSpPr>
          <p:cNvPr id="4" name="Title 1"/>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mtClean="0">
                <a:solidFill>
                  <a:prstClr val="black"/>
                </a:solidFill>
              </a:rPr>
              <a:t>Utiliza la hoja para traducir la respuesta al español:</a:t>
            </a:r>
            <a:endParaRPr lang="en-GB" dirty="0">
              <a:solidFill>
                <a:prstClr val="black"/>
              </a:solidFill>
            </a:endParaRPr>
          </a:p>
        </p:txBody>
      </p:sp>
      <p:sp>
        <p:nvSpPr>
          <p:cNvPr id="6" name="TextBox 5"/>
          <p:cNvSpPr txBox="1"/>
          <p:nvPr/>
        </p:nvSpPr>
        <p:spPr>
          <a:xfrm>
            <a:off x="528307" y="1907134"/>
            <a:ext cx="7496433" cy="954107"/>
          </a:xfrm>
          <a:prstGeom prst="rect">
            <a:avLst/>
          </a:prstGeom>
          <a:noFill/>
        </p:spPr>
        <p:txBody>
          <a:bodyPr wrap="square" rtlCol="0">
            <a:spAutoFit/>
          </a:bodyPr>
          <a:lstStyle/>
          <a:p>
            <a:pPr marL="285750" indent="-285750">
              <a:buFont typeface="Arial" panose="020B0604020202020204" pitchFamily="34" charset="0"/>
              <a:buChar char="•"/>
            </a:pPr>
            <a:r>
              <a:rPr lang="en-GB" sz="2800" dirty="0" smtClean="0">
                <a:solidFill>
                  <a:prstClr val="black"/>
                </a:solidFill>
              </a:rPr>
              <a:t>¿</a:t>
            </a:r>
            <a:r>
              <a:rPr lang="en-GB" sz="2800" dirty="0" err="1" smtClean="0">
                <a:solidFill>
                  <a:prstClr val="black"/>
                </a:solidFill>
              </a:rPr>
              <a:t>Qué</a:t>
            </a:r>
            <a:r>
              <a:rPr lang="en-GB" sz="2800" dirty="0" smtClean="0">
                <a:solidFill>
                  <a:prstClr val="black"/>
                </a:solidFill>
              </a:rPr>
              <a:t> planes </a:t>
            </a:r>
            <a:r>
              <a:rPr lang="en-GB" sz="2800" dirty="0" err="1" smtClean="0">
                <a:solidFill>
                  <a:prstClr val="black"/>
                </a:solidFill>
              </a:rPr>
              <a:t>tienes</a:t>
            </a:r>
            <a:r>
              <a:rPr lang="en-GB" sz="2800" dirty="0" smtClean="0">
                <a:solidFill>
                  <a:prstClr val="black"/>
                </a:solidFill>
              </a:rPr>
              <a:t> para el </a:t>
            </a:r>
            <a:r>
              <a:rPr lang="en-GB" sz="2800" dirty="0" err="1" smtClean="0">
                <a:solidFill>
                  <a:prstClr val="black"/>
                </a:solidFill>
              </a:rPr>
              <a:t>próximo</a:t>
            </a:r>
            <a:r>
              <a:rPr lang="en-GB" sz="2800" dirty="0" smtClean="0">
                <a:solidFill>
                  <a:prstClr val="black"/>
                </a:solidFill>
              </a:rPr>
              <a:t> </a:t>
            </a:r>
            <a:r>
              <a:rPr lang="en-GB" sz="2800" dirty="0" err="1" smtClean="0">
                <a:solidFill>
                  <a:prstClr val="black"/>
                </a:solidFill>
              </a:rPr>
              <a:t>año</a:t>
            </a:r>
            <a:r>
              <a:rPr lang="en-GB" sz="2800" dirty="0" smtClean="0">
                <a:solidFill>
                  <a:prstClr val="black"/>
                </a:solidFill>
              </a:rPr>
              <a:t>?</a:t>
            </a:r>
            <a:endParaRPr lang="en-GB" sz="2800" dirty="0">
              <a:solidFill>
                <a:prstClr val="black"/>
              </a:solidFill>
            </a:endParaRPr>
          </a:p>
          <a:p>
            <a:pPr marL="285750" indent="-285750">
              <a:buFont typeface="Arial" panose="020B0604020202020204" pitchFamily="34" charset="0"/>
              <a:buChar char="•"/>
            </a:pPr>
            <a:endParaRPr lang="en-GB" sz="2800" dirty="0">
              <a:solidFill>
                <a:prstClr val="black"/>
              </a:solidFill>
            </a:endParaRPr>
          </a:p>
        </p:txBody>
      </p:sp>
    </p:spTree>
    <p:extLst>
      <p:ext uri="{BB962C8B-B14F-4D97-AF65-F5344CB8AC3E}">
        <p14:creationId xmlns:p14="http://schemas.microsoft.com/office/powerpoint/2010/main" val="35152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659" y="98854"/>
            <a:ext cx="7772400" cy="2387600"/>
          </a:xfrm>
        </p:spPr>
        <p:txBody>
          <a:bodyPr/>
          <a:lstStyle/>
          <a:p>
            <a:r>
              <a:rPr lang="en-GB" sz="9600" b="1" dirty="0" smtClean="0"/>
              <a:t>S</a:t>
            </a:r>
            <a:r>
              <a:rPr lang="en-GB" sz="9600" b="1" dirty="0" smtClean="0">
                <a:solidFill>
                  <a:srgbClr val="00B050"/>
                </a:solidFill>
                <a:latin typeface="Brush Script MT" pitchFamily="66" charset="0"/>
              </a:rPr>
              <a:t>p</a:t>
            </a:r>
            <a:r>
              <a:rPr lang="en-GB" sz="9600" b="1" dirty="0" smtClean="0"/>
              <a:t>e</a:t>
            </a:r>
            <a:r>
              <a:rPr lang="en-GB" sz="9600" b="1" dirty="0" smtClean="0">
                <a:solidFill>
                  <a:srgbClr val="0070C0"/>
                </a:solidFill>
                <a:latin typeface="Harlow Solid Italic" pitchFamily="82" charset="0"/>
              </a:rPr>
              <a:t>a</a:t>
            </a:r>
            <a:r>
              <a:rPr lang="en-GB" sz="9600" b="1" dirty="0" smtClean="0"/>
              <a:t>k</a:t>
            </a:r>
            <a:r>
              <a:rPr lang="en-GB" sz="9600" b="1" dirty="0" smtClean="0">
                <a:solidFill>
                  <a:srgbClr val="FF0000"/>
                </a:solidFill>
                <a:latin typeface="Bauhaus 93" pitchFamily="82" charset="0"/>
              </a:rPr>
              <a:t>i</a:t>
            </a:r>
            <a:r>
              <a:rPr lang="en-GB" sz="9600" b="1" dirty="0" smtClean="0"/>
              <a:t>n</a:t>
            </a:r>
            <a:r>
              <a:rPr lang="en-GB" sz="9600" b="1" dirty="0" smtClean="0">
                <a:solidFill>
                  <a:srgbClr val="00B050"/>
                </a:solidFill>
                <a:latin typeface="Brush Script MT" pitchFamily="66" charset="0"/>
              </a:rPr>
              <a:t>g</a:t>
            </a:r>
            <a:endParaRPr lang="en-GB" sz="9600" dirty="0">
              <a:latin typeface="Tw Cen MT" panose="020B0602020104020603" pitchFamily="34" charset="0"/>
            </a:endParaRPr>
          </a:p>
        </p:txBody>
      </p:sp>
      <p:sp>
        <p:nvSpPr>
          <p:cNvPr id="4" name="Subtitle 3"/>
          <p:cNvSpPr>
            <a:spLocks noGrp="1"/>
          </p:cNvSpPr>
          <p:nvPr>
            <p:ph type="subTitle" idx="1"/>
          </p:nvPr>
        </p:nvSpPr>
        <p:spPr>
          <a:xfrm>
            <a:off x="879390" y="2835919"/>
            <a:ext cx="6858000" cy="3787302"/>
          </a:xfrm>
        </p:spPr>
        <p:txBody>
          <a:bodyPr>
            <a:noAutofit/>
          </a:bodyPr>
          <a:lstStyle/>
          <a:p>
            <a:pPr algn="l"/>
            <a:r>
              <a:rPr lang="en-GB" sz="2800" dirty="0" smtClean="0"/>
              <a:t>Use of TL</a:t>
            </a:r>
            <a:br>
              <a:rPr lang="en-GB" sz="2800" dirty="0" smtClean="0"/>
            </a:br>
            <a:r>
              <a:rPr lang="en-GB" sz="2800" dirty="0" smtClean="0"/>
              <a:t>Photo card</a:t>
            </a:r>
            <a:br>
              <a:rPr lang="en-GB" sz="2800" dirty="0" smtClean="0"/>
            </a:br>
            <a:r>
              <a:rPr lang="en-GB" sz="2800" dirty="0" smtClean="0"/>
              <a:t>Role play</a:t>
            </a:r>
            <a:br>
              <a:rPr lang="en-GB" sz="2800" dirty="0" smtClean="0"/>
            </a:br>
            <a:r>
              <a:rPr lang="en-GB" sz="2800" dirty="0" smtClean="0"/>
              <a:t>General conversation</a:t>
            </a:r>
            <a:br>
              <a:rPr lang="en-GB" sz="2800" dirty="0" smtClean="0"/>
            </a:br>
            <a:endParaRPr lang="en-GB" sz="2800" dirty="0"/>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pic>
        <p:nvPicPr>
          <p:cNvPr id="7" name="Picture 6"/>
          <p:cNvPicPr>
            <a:picLocks noChangeAspect="1"/>
          </p:cNvPicPr>
          <p:nvPr/>
        </p:nvPicPr>
        <p:blipFill rotWithShape="1">
          <a:blip r:embed="rId3" cstate="print">
            <a:clrChange>
              <a:clrFrom>
                <a:srgbClr val="FCFEFC"/>
              </a:clrFrom>
              <a:clrTo>
                <a:srgbClr val="FCFEFC">
                  <a:alpha val="0"/>
                </a:srgbClr>
              </a:clrTo>
            </a:clrChange>
            <a:extLst>
              <a:ext uri="{28A0092B-C50C-407E-A947-70E740481C1C}">
                <a14:useLocalDpi xmlns:a14="http://schemas.microsoft.com/office/drawing/2010/main" val="0"/>
              </a:ext>
            </a:extLst>
          </a:blip>
          <a:srcRect l="9109" r="10532"/>
          <a:stretch/>
        </p:blipFill>
        <p:spPr>
          <a:xfrm>
            <a:off x="4614886" y="2680349"/>
            <a:ext cx="3122504" cy="1805926"/>
          </a:xfrm>
          <a:prstGeom prst="rect">
            <a:avLst/>
          </a:prstGeom>
        </p:spPr>
      </p:pic>
    </p:spTree>
    <p:extLst>
      <p:ext uri="{BB962C8B-B14F-4D97-AF65-F5344CB8AC3E}">
        <p14:creationId xmlns:p14="http://schemas.microsoft.com/office/powerpoint/2010/main" val="409929896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190499" y="652462"/>
            <a:ext cx="8737919" cy="5043487"/>
          </a:xfrm>
          <a:prstGeom prst="rect">
            <a:avLst/>
          </a:prstGeom>
        </p:spPr>
      </p:pic>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30825737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111" y="1703149"/>
            <a:ext cx="8847681" cy="2334404"/>
          </a:xfrm>
          <a:prstGeom prst="rect">
            <a:avLst/>
          </a:prstGeom>
        </p:spPr>
      </p:pic>
      <p:sp>
        <p:nvSpPr>
          <p:cNvPr id="5" name="TextBox 4"/>
          <p:cNvSpPr txBox="1"/>
          <p:nvPr/>
        </p:nvSpPr>
        <p:spPr>
          <a:xfrm>
            <a:off x="196111" y="764088"/>
            <a:ext cx="8129391" cy="584775"/>
          </a:xfrm>
          <a:prstGeom prst="rect">
            <a:avLst/>
          </a:prstGeom>
          <a:noFill/>
        </p:spPr>
        <p:txBody>
          <a:bodyPr wrap="square" rtlCol="0">
            <a:spAutoFit/>
          </a:bodyPr>
          <a:lstStyle/>
          <a:p>
            <a:r>
              <a:rPr lang="en-GB" sz="3200" dirty="0" smtClean="0">
                <a:solidFill>
                  <a:prstClr val="black"/>
                </a:solidFill>
              </a:rPr>
              <a:t>Database of RP prompts from the SAMS</a:t>
            </a:r>
            <a:endParaRPr lang="en-GB" sz="3200" dirty="0">
              <a:solidFill>
                <a:prstClr val="black"/>
              </a:solidFill>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1486357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Tw Cen MT" panose="020B0602020104020603" pitchFamily="34" charset="0"/>
              </a:rPr>
              <a:t>Role play</a:t>
            </a:r>
            <a:endParaRPr lang="en-GB" dirty="0">
              <a:latin typeface="Tw Cen MT" panose="020B0602020104020603" pitchFamily="34" charset="0"/>
            </a:endParaRPr>
          </a:p>
        </p:txBody>
      </p:sp>
      <p:sp>
        <p:nvSpPr>
          <p:cNvPr id="4" name="Content Placeholder 3"/>
          <p:cNvSpPr>
            <a:spLocks noGrp="1"/>
          </p:cNvSpPr>
          <p:nvPr>
            <p:ph sz="half" idx="1"/>
          </p:nvPr>
        </p:nvSpPr>
        <p:spPr/>
        <p:txBody>
          <a:bodyPr>
            <a:normAutofit/>
          </a:bodyPr>
          <a:lstStyle/>
          <a:p>
            <a:r>
              <a:rPr lang="fr-FR" dirty="0"/>
              <a:t>Votre opinion sur les vacances et une raison</a:t>
            </a:r>
            <a:r>
              <a:rPr lang="fr-FR" dirty="0" smtClean="0"/>
              <a:t>.</a:t>
            </a:r>
          </a:p>
          <a:p>
            <a:r>
              <a:rPr lang="fr-FR" dirty="0"/>
              <a:t>Dernière visite en France (deux détails).</a:t>
            </a:r>
          </a:p>
          <a:p>
            <a:r>
              <a:rPr lang="en-GB" dirty="0" err="1" smtClean="0"/>
              <a:t>Projets</a:t>
            </a:r>
            <a:r>
              <a:rPr lang="en-GB" dirty="0" smtClean="0"/>
              <a:t> </a:t>
            </a:r>
            <a:r>
              <a:rPr lang="en-GB" dirty="0" err="1" smtClean="0"/>
              <a:t>en</a:t>
            </a:r>
            <a:r>
              <a:rPr lang="en-GB" dirty="0" smtClean="0"/>
              <a:t> </a:t>
            </a:r>
            <a:r>
              <a:rPr lang="en-GB" dirty="0" err="1" smtClean="0"/>
              <a:t>septembre</a:t>
            </a:r>
            <a:r>
              <a:rPr lang="en-GB" dirty="0" smtClean="0"/>
              <a:t>?</a:t>
            </a:r>
            <a:endParaRPr lang="en-GB" dirty="0"/>
          </a:p>
        </p:txBody>
      </p:sp>
      <p:sp>
        <p:nvSpPr>
          <p:cNvPr id="5" name="Content Placeholder 4"/>
          <p:cNvSpPr>
            <a:spLocks noGrp="1"/>
          </p:cNvSpPr>
          <p:nvPr>
            <p:ph sz="half" idx="2"/>
          </p:nvPr>
        </p:nvSpPr>
        <p:spPr/>
        <p:txBody>
          <a:bodyPr>
            <a:normAutofit/>
          </a:bodyPr>
          <a:lstStyle/>
          <a:p>
            <a:r>
              <a:rPr lang="en-GB" dirty="0" err="1" smtClean="0">
                <a:solidFill>
                  <a:srgbClr val="7030A0"/>
                </a:solidFill>
              </a:rPr>
              <a:t>J’adore</a:t>
            </a:r>
            <a:r>
              <a:rPr lang="en-GB" dirty="0" smtClean="0">
                <a:solidFill>
                  <a:srgbClr val="7030A0"/>
                </a:solidFill>
              </a:rPr>
              <a:t> les </a:t>
            </a:r>
            <a:r>
              <a:rPr lang="en-GB" dirty="0" err="1" smtClean="0">
                <a:solidFill>
                  <a:srgbClr val="7030A0"/>
                </a:solidFill>
              </a:rPr>
              <a:t>vacances</a:t>
            </a:r>
            <a:r>
              <a:rPr lang="en-GB" dirty="0" smtClean="0">
                <a:solidFill>
                  <a:srgbClr val="7030A0"/>
                </a:solidFill>
              </a:rPr>
              <a:t> </a:t>
            </a:r>
            <a:r>
              <a:rPr lang="en-GB" dirty="0" err="1" smtClean="0">
                <a:solidFill>
                  <a:srgbClr val="7030A0"/>
                </a:solidFill>
              </a:rPr>
              <a:t>parce</a:t>
            </a:r>
            <a:r>
              <a:rPr lang="en-GB" dirty="0" smtClean="0">
                <a:solidFill>
                  <a:srgbClr val="7030A0"/>
                </a:solidFill>
              </a:rPr>
              <a:t> que je </a:t>
            </a:r>
            <a:r>
              <a:rPr lang="en-GB" dirty="0" err="1" smtClean="0">
                <a:solidFill>
                  <a:srgbClr val="7030A0"/>
                </a:solidFill>
              </a:rPr>
              <a:t>peux</a:t>
            </a:r>
            <a:r>
              <a:rPr lang="en-GB" dirty="0" smtClean="0">
                <a:solidFill>
                  <a:srgbClr val="7030A0"/>
                </a:solidFill>
              </a:rPr>
              <a:t> me </a:t>
            </a:r>
            <a:r>
              <a:rPr lang="en-GB" dirty="0" err="1" smtClean="0">
                <a:solidFill>
                  <a:srgbClr val="7030A0"/>
                </a:solidFill>
              </a:rPr>
              <a:t>détendre</a:t>
            </a:r>
            <a:r>
              <a:rPr lang="en-GB" dirty="0" smtClean="0">
                <a:solidFill>
                  <a:srgbClr val="7030A0"/>
                </a:solidFill>
              </a:rPr>
              <a:t>.</a:t>
            </a:r>
          </a:p>
          <a:p>
            <a:r>
              <a:rPr lang="en-GB" dirty="0" err="1" smtClean="0">
                <a:solidFill>
                  <a:srgbClr val="7030A0"/>
                </a:solidFill>
              </a:rPr>
              <a:t>L’année</a:t>
            </a:r>
            <a:r>
              <a:rPr lang="en-GB" dirty="0" smtClean="0">
                <a:solidFill>
                  <a:srgbClr val="7030A0"/>
                </a:solidFill>
              </a:rPr>
              <a:t> </a:t>
            </a:r>
            <a:r>
              <a:rPr lang="en-GB" dirty="0" err="1" smtClean="0">
                <a:solidFill>
                  <a:srgbClr val="7030A0"/>
                </a:solidFill>
              </a:rPr>
              <a:t>dernière</a:t>
            </a:r>
            <a:r>
              <a:rPr lang="en-GB" dirty="0" smtClean="0">
                <a:solidFill>
                  <a:srgbClr val="7030A0"/>
                </a:solidFill>
              </a:rPr>
              <a:t> je </a:t>
            </a:r>
            <a:r>
              <a:rPr lang="en-GB" dirty="0" err="1" smtClean="0">
                <a:solidFill>
                  <a:srgbClr val="7030A0"/>
                </a:solidFill>
              </a:rPr>
              <a:t>suis</a:t>
            </a:r>
            <a:r>
              <a:rPr lang="en-GB" dirty="0" smtClean="0">
                <a:solidFill>
                  <a:srgbClr val="7030A0"/>
                </a:solidFill>
              </a:rPr>
              <a:t> </a:t>
            </a:r>
            <a:r>
              <a:rPr lang="en-GB" dirty="0" err="1" smtClean="0">
                <a:solidFill>
                  <a:srgbClr val="7030A0"/>
                </a:solidFill>
              </a:rPr>
              <a:t>allé</a:t>
            </a:r>
            <a:r>
              <a:rPr lang="en-GB" dirty="0" smtClean="0">
                <a:solidFill>
                  <a:srgbClr val="7030A0"/>
                </a:solidFill>
              </a:rPr>
              <a:t>(e) à Paris avec ma </a:t>
            </a:r>
            <a:r>
              <a:rPr lang="en-GB" dirty="0" err="1" smtClean="0">
                <a:solidFill>
                  <a:srgbClr val="7030A0"/>
                </a:solidFill>
              </a:rPr>
              <a:t>famille</a:t>
            </a:r>
            <a:r>
              <a:rPr lang="en-GB" dirty="0" smtClean="0">
                <a:solidFill>
                  <a:srgbClr val="7030A0"/>
                </a:solidFill>
              </a:rPr>
              <a:t>.</a:t>
            </a:r>
          </a:p>
          <a:p>
            <a:r>
              <a:rPr lang="en-GB" dirty="0" err="1" smtClean="0">
                <a:solidFill>
                  <a:srgbClr val="7030A0"/>
                </a:solidFill>
              </a:rPr>
              <a:t>Qu’est-ce</a:t>
            </a:r>
            <a:r>
              <a:rPr lang="en-GB" dirty="0" smtClean="0">
                <a:solidFill>
                  <a:srgbClr val="7030A0"/>
                </a:solidFill>
              </a:rPr>
              <a:t> que </a:t>
            </a:r>
            <a:r>
              <a:rPr lang="en-GB" dirty="0" err="1" smtClean="0">
                <a:solidFill>
                  <a:srgbClr val="7030A0"/>
                </a:solidFill>
              </a:rPr>
              <a:t>tu</a:t>
            </a:r>
            <a:r>
              <a:rPr lang="en-GB" dirty="0" smtClean="0">
                <a:solidFill>
                  <a:srgbClr val="7030A0"/>
                </a:solidFill>
              </a:rPr>
              <a:t> vas faire </a:t>
            </a:r>
            <a:r>
              <a:rPr lang="en-GB" dirty="0" err="1" smtClean="0">
                <a:solidFill>
                  <a:srgbClr val="7030A0"/>
                </a:solidFill>
              </a:rPr>
              <a:t>en</a:t>
            </a:r>
            <a:r>
              <a:rPr lang="en-GB" dirty="0" smtClean="0">
                <a:solidFill>
                  <a:srgbClr val="7030A0"/>
                </a:solidFill>
              </a:rPr>
              <a:t> </a:t>
            </a:r>
            <a:r>
              <a:rPr lang="en-GB" dirty="0" err="1" smtClean="0">
                <a:solidFill>
                  <a:srgbClr val="7030A0"/>
                </a:solidFill>
              </a:rPr>
              <a:t>septembre</a:t>
            </a:r>
            <a:r>
              <a:rPr lang="en-GB" dirty="0" smtClean="0">
                <a:solidFill>
                  <a:srgbClr val="7030A0"/>
                </a:solidFill>
              </a:rPr>
              <a:t>?</a:t>
            </a:r>
            <a:endParaRPr lang="en-GB" dirty="0">
              <a:solidFill>
                <a:srgbClr val="7030A0"/>
              </a:solidFill>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365549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Tw Cen MT" panose="020B0602020104020603" pitchFamily="34" charset="0"/>
              </a:rPr>
              <a:t>Role play</a:t>
            </a:r>
            <a:endParaRPr lang="en-GB" dirty="0">
              <a:latin typeface="Tw Cen MT" panose="020B0602020104020603" pitchFamily="34" charset="0"/>
            </a:endParaRPr>
          </a:p>
        </p:txBody>
      </p:sp>
      <p:sp>
        <p:nvSpPr>
          <p:cNvPr id="4" name="Content Placeholder 3"/>
          <p:cNvSpPr>
            <a:spLocks noGrp="1"/>
          </p:cNvSpPr>
          <p:nvPr>
            <p:ph sz="half" idx="1"/>
          </p:nvPr>
        </p:nvSpPr>
        <p:spPr/>
        <p:txBody>
          <a:bodyPr/>
          <a:lstStyle/>
          <a:p>
            <a:r>
              <a:rPr lang="fr-FR" dirty="0"/>
              <a:t>Une soirée typique (deux activités</a:t>
            </a:r>
            <a:r>
              <a:rPr lang="fr-FR" dirty="0" smtClean="0"/>
              <a:t>).</a:t>
            </a:r>
          </a:p>
          <a:p>
            <a:r>
              <a:rPr lang="fr-FR" dirty="0"/>
              <a:t>Tes projets - septembre (deux détails</a:t>
            </a:r>
            <a:r>
              <a:rPr lang="fr-FR" dirty="0" smtClean="0"/>
              <a:t>).</a:t>
            </a:r>
          </a:p>
          <a:p>
            <a:r>
              <a:rPr lang="en-GB" dirty="0"/>
              <a:t> ?</a:t>
            </a:r>
            <a:r>
              <a:rPr lang="en-GB" dirty="0" err="1"/>
              <a:t>Goûts</a:t>
            </a:r>
            <a:r>
              <a:rPr lang="en-GB" dirty="0"/>
              <a:t> </a:t>
            </a:r>
            <a:r>
              <a:rPr lang="en-GB" dirty="0" err="1"/>
              <a:t>musicaux</a:t>
            </a:r>
            <a:r>
              <a:rPr lang="en-GB" dirty="0"/>
              <a:t>.</a:t>
            </a:r>
          </a:p>
        </p:txBody>
      </p:sp>
      <p:sp>
        <p:nvSpPr>
          <p:cNvPr id="5" name="Content Placeholder 4"/>
          <p:cNvSpPr>
            <a:spLocks noGrp="1"/>
          </p:cNvSpPr>
          <p:nvPr>
            <p:ph sz="half" idx="2"/>
          </p:nvPr>
        </p:nvSpPr>
        <p:spPr/>
        <p:txBody>
          <a:bodyPr/>
          <a:lstStyle/>
          <a:p>
            <a:r>
              <a:rPr lang="en-GB" dirty="0" err="1" smtClean="0">
                <a:solidFill>
                  <a:srgbClr val="7030A0"/>
                </a:solidFill>
              </a:rPr>
              <a:t>D’habitude</a:t>
            </a:r>
            <a:r>
              <a:rPr lang="en-GB" dirty="0" smtClean="0">
                <a:solidFill>
                  <a:srgbClr val="7030A0"/>
                </a:solidFill>
              </a:rPr>
              <a:t> je </a:t>
            </a:r>
            <a:r>
              <a:rPr lang="en-GB" dirty="0" err="1" smtClean="0">
                <a:solidFill>
                  <a:srgbClr val="7030A0"/>
                </a:solidFill>
              </a:rPr>
              <a:t>sors</a:t>
            </a:r>
            <a:r>
              <a:rPr lang="en-GB" dirty="0" smtClean="0">
                <a:solidFill>
                  <a:srgbClr val="7030A0"/>
                </a:solidFill>
              </a:rPr>
              <a:t> avec </a:t>
            </a:r>
            <a:r>
              <a:rPr lang="en-GB" dirty="0" err="1" smtClean="0">
                <a:solidFill>
                  <a:srgbClr val="7030A0"/>
                </a:solidFill>
              </a:rPr>
              <a:t>mes</a:t>
            </a:r>
            <a:r>
              <a:rPr lang="en-GB" dirty="0" smtClean="0">
                <a:solidFill>
                  <a:srgbClr val="7030A0"/>
                </a:solidFill>
              </a:rPr>
              <a:t> </a:t>
            </a:r>
            <a:r>
              <a:rPr lang="en-GB" dirty="0" err="1" smtClean="0">
                <a:solidFill>
                  <a:srgbClr val="7030A0"/>
                </a:solidFill>
              </a:rPr>
              <a:t>copains</a:t>
            </a:r>
            <a:r>
              <a:rPr lang="en-GB" dirty="0" smtClean="0">
                <a:solidFill>
                  <a:srgbClr val="7030A0"/>
                </a:solidFill>
              </a:rPr>
              <a:t> et on </a:t>
            </a:r>
            <a:r>
              <a:rPr lang="en-GB" dirty="0" err="1" smtClean="0">
                <a:solidFill>
                  <a:srgbClr val="7030A0"/>
                </a:solidFill>
              </a:rPr>
              <a:t>va</a:t>
            </a:r>
            <a:r>
              <a:rPr lang="en-GB" dirty="0" smtClean="0">
                <a:solidFill>
                  <a:srgbClr val="7030A0"/>
                </a:solidFill>
              </a:rPr>
              <a:t> </a:t>
            </a:r>
            <a:r>
              <a:rPr lang="en-GB" dirty="0" err="1" smtClean="0">
                <a:solidFill>
                  <a:srgbClr val="7030A0"/>
                </a:solidFill>
              </a:rPr>
              <a:t>en</a:t>
            </a:r>
            <a:r>
              <a:rPr lang="en-GB" dirty="0" smtClean="0">
                <a:solidFill>
                  <a:srgbClr val="7030A0"/>
                </a:solidFill>
              </a:rPr>
              <a:t> </a:t>
            </a:r>
            <a:r>
              <a:rPr lang="en-GB" dirty="0" err="1" smtClean="0">
                <a:solidFill>
                  <a:srgbClr val="7030A0"/>
                </a:solidFill>
              </a:rPr>
              <a:t>ville</a:t>
            </a:r>
            <a:r>
              <a:rPr lang="en-GB" dirty="0" smtClean="0">
                <a:solidFill>
                  <a:srgbClr val="7030A0"/>
                </a:solidFill>
              </a:rPr>
              <a:t>.</a:t>
            </a:r>
          </a:p>
          <a:p>
            <a:r>
              <a:rPr lang="en-GB" dirty="0" smtClean="0">
                <a:solidFill>
                  <a:srgbClr val="7030A0"/>
                </a:solidFill>
              </a:rPr>
              <a:t>Je </a:t>
            </a:r>
            <a:r>
              <a:rPr lang="en-GB" dirty="0" err="1" smtClean="0">
                <a:solidFill>
                  <a:srgbClr val="7030A0"/>
                </a:solidFill>
              </a:rPr>
              <a:t>vais</a:t>
            </a:r>
            <a:r>
              <a:rPr lang="en-GB" dirty="0" smtClean="0">
                <a:solidFill>
                  <a:srgbClr val="7030A0"/>
                </a:solidFill>
              </a:rPr>
              <a:t> </a:t>
            </a:r>
            <a:r>
              <a:rPr lang="en-GB" dirty="0" err="1" smtClean="0">
                <a:solidFill>
                  <a:srgbClr val="7030A0"/>
                </a:solidFill>
              </a:rPr>
              <a:t>aller</a:t>
            </a:r>
            <a:r>
              <a:rPr lang="en-GB" dirty="0" smtClean="0">
                <a:solidFill>
                  <a:srgbClr val="7030A0"/>
                </a:solidFill>
              </a:rPr>
              <a:t> au club de judo et faire de la </a:t>
            </a:r>
            <a:r>
              <a:rPr lang="en-GB" dirty="0" err="1" smtClean="0">
                <a:solidFill>
                  <a:srgbClr val="7030A0"/>
                </a:solidFill>
              </a:rPr>
              <a:t>danse</a:t>
            </a:r>
            <a:r>
              <a:rPr lang="en-GB" dirty="0" smtClean="0">
                <a:solidFill>
                  <a:srgbClr val="7030A0"/>
                </a:solidFill>
              </a:rPr>
              <a:t> </a:t>
            </a:r>
            <a:r>
              <a:rPr lang="en-GB" dirty="0" err="1" smtClean="0">
                <a:solidFill>
                  <a:srgbClr val="7030A0"/>
                </a:solidFill>
              </a:rPr>
              <a:t>aussi</a:t>
            </a:r>
            <a:r>
              <a:rPr lang="en-GB" dirty="0" smtClean="0">
                <a:solidFill>
                  <a:srgbClr val="7030A0"/>
                </a:solidFill>
              </a:rPr>
              <a:t>.</a:t>
            </a:r>
          </a:p>
          <a:p>
            <a:r>
              <a:rPr lang="en-GB" dirty="0" err="1" smtClean="0">
                <a:solidFill>
                  <a:srgbClr val="7030A0"/>
                </a:solidFill>
              </a:rPr>
              <a:t>Tu</a:t>
            </a:r>
            <a:r>
              <a:rPr lang="en-GB" dirty="0" smtClean="0">
                <a:solidFill>
                  <a:srgbClr val="7030A0"/>
                </a:solidFill>
              </a:rPr>
              <a:t> </a:t>
            </a:r>
            <a:r>
              <a:rPr lang="en-GB" dirty="0" err="1" smtClean="0">
                <a:solidFill>
                  <a:srgbClr val="7030A0"/>
                </a:solidFill>
              </a:rPr>
              <a:t>aimes</a:t>
            </a:r>
            <a:r>
              <a:rPr lang="en-GB" dirty="0" smtClean="0">
                <a:solidFill>
                  <a:srgbClr val="7030A0"/>
                </a:solidFill>
              </a:rPr>
              <a:t> </a:t>
            </a:r>
            <a:r>
              <a:rPr lang="en-GB" dirty="0" err="1" smtClean="0">
                <a:solidFill>
                  <a:srgbClr val="7030A0"/>
                </a:solidFill>
              </a:rPr>
              <a:t>quelle</a:t>
            </a:r>
            <a:r>
              <a:rPr lang="en-GB" dirty="0" smtClean="0">
                <a:solidFill>
                  <a:srgbClr val="7030A0"/>
                </a:solidFill>
              </a:rPr>
              <a:t> </a:t>
            </a:r>
            <a:r>
              <a:rPr lang="en-GB" dirty="0" err="1" smtClean="0">
                <a:solidFill>
                  <a:srgbClr val="7030A0"/>
                </a:solidFill>
              </a:rPr>
              <a:t>sorte</a:t>
            </a:r>
            <a:r>
              <a:rPr lang="en-GB" dirty="0" smtClean="0">
                <a:solidFill>
                  <a:srgbClr val="7030A0"/>
                </a:solidFill>
              </a:rPr>
              <a:t> de </a:t>
            </a:r>
            <a:r>
              <a:rPr lang="en-GB" dirty="0" err="1" smtClean="0">
                <a:solidFill>
                  <a:srgbClr val="7030A0"/>
                </a:solidFill>
              </a:rPr>
              <a:t>musique</a:t>
            </a:r>
            <a:r>
              <a:rPr lang="en-GB" dirty="0" smtClean="0">
                <a:solidFill>
                  <a:srgbClr val="7030A0"/>
                </a:solidFill>
              </a:rPr>
              <a:t>?</a:t>
            </a:r>
            <a:endParaRPr lang="en-GB" dirty="0">
              <a:solidFill>
                <a:srgbClr val="7030A0"/>
              </a:solidFill>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272881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Tw Cen MT" panose="020B0602020104020603" pitchFamily="34" charset="0"/>
              </a:rPr>
              <a:t>Role play</a:t>
            </a:r>
            <a:endParaRPr lang="en-GB" dirty="0">
              <a:latin typeface="Tw Cen MT" panose="020B0602020104020603" pitchFamily="34" charset="0"/>
            </a:endParaRPr>
          </a:p>
        </p:txBody>
      </p:sp>
      <p:sp>
        <p:nvSpPr>
          <p:cNvPr id="4" name="Content Placeholder 3"/>
          <p:cNvSpPr>
            <a:spLocks noGrp="1"/>
          </p:cNvSpPr>
          <p:nvPr>
            <p:ph sz="half" idx="1"/>
          </p:nvPr>
        </p:nvSpPr>
        <p:spPr/>
        <p:txBody>
          <a:bodyPr/>
          <a:lstStyle/>
          <a:p>
            <a:r>
              <a:rPr lang="en-GB" dirty="0" err="1" smtClean="0"/>
              <a:t>Tu</a:t>
            </a:r>
            <a:r>
              <a:rPr lang="en-GB" dirty="0" smtClean="0"/>
              <a:t> </a:t>
            </a:r>
            <a:r>
              <a:rPr lang="en-GB" dirty="0" err="1" smtClean="0"/>
              <a:t>profesor</a:t>
            </a:r>
            <a:r>
              <a:rPr lang="en-GB" dirty="0" smtClean="0"/>
              <a:t>/</a:t>
            </a:r>
            <a:r>
              <a:rPr lang="en-GB" dirty="0" err="1" smtClean="0"/>
              <a:t>profesora</a:t>
            </a:r>
            <a:r>
              <a:rPr lang="en-GB" dirty="0" smtClean="0"/>
              <a:t> ideal (dos </a:t>
            </a:r>
            <a:r>
              <a:rPr lang="en-GB" dirty="0" err="1" smtClean="0"/>
              <a:t>detalles</a:t>
            </a:r>
            <a:r>
              <a:rPr lang="en-GB" dirty="0" smtClean="0"/>
              <a:t>)</a:t>
            </a:r>
          </a:p>
          <a:p>
            <a:r>
              <a:rPr lang="en-GB" dirty="0" err="1" smtClean="0"/>
              <a:t>Importancia</a:t>
            </a:r>
            <a:r>
              <a:rPr lang="en-GB" dirty="0" smtClean="0"/>
              <a:t> de </a:t>
            </a:r>
            <a:r>
              <a:rPr lang="en-GB" dirty="0" err="1" smtClean="0"/>
              <a:t>aprender</a:t>
            </a:r>
            <a:r>
              <a:rPr lang="en-GB" dirty="0" smtClean="0"/>
              <a:t> </a:t>
            </a:r>
            <a:r>
              <a:rPr lang="en-GB" dirty="0" err="1" smtClean="0"/>
              <a:t>español</a:t>
            </a:r>
            <a:r>
              <a:rPr lang="en-GB" dirty="0"/>
              <a:t> </a:t>
            </a:r>
            <a:r>
              <a:rPr lang="en-GB" dirty="0" smtClean="0"/>
              <a:t>(</a:t>
            </a:r>
            <a:r>
              <a:rPr lang="en-GB" dirty="0" err="1" smtClean="0"/>
              <a:t>una</a:t>
            </a:r>
            <a:r>
              <a:rPr lang="en-GB" dirty="0" smtClean="0"/>
              <a:t> </a:t>
            </a:r>
            <a:r>
              <a:rPr lang="en-GB" dirty="0" err="1" smtClean="0"/>
              <a:t>razón</a:t>
            </a:r>
            <a:r>
              <a:rPr lang="en-GB" dirty="0" smtClean="0"/>
              <a:t>)</a:t>
            </a:r>
          </a:p>
          <a:p>
            <a:r>
              <a:rPr lang="en-GB" dirty="0" smtClean="0"/>
              <a:t>?</a:t>
            </a:r>
            <a:r>
              <a:rPr lang="en-GB" dirty="0" err="1" smtClean="0"/>
              <a:t>Actividades</a:t>
            </a:r>
            <a:r>
              <a:rPr lang="en-GB" dirty="0" smtClean="0"/>
              <a:t> </a:t>
            </a:r>
            <a:r>
              <a:rPr lang="en-GB" dirty="0" err="1" smtClean="0"/>
              <a:t>extraescolares</a:t>
            </a:r>
            <a:r>
              <a:rPr lang="en-GB" dirty="0" smtClean="0"/>
              <a:t>?</a:t>
            </a:r>
            <a:endParaRPr lang="en-GB" dirty="0"/>
          </a:p>
        </p:txBody>
      </p:sp>
      <p:sp>
        <p:nvSpPr>
          <p:cNvPr id="5" name="Content Placeholder 4"/>
          <p:cNvSpPr>
            <a:spLocks noGrp="1"/>
          </p:cNvSpPr>
          <p:nvPr>
            <p:ph sz="half" idx="2"/>
          </p:nvPr>
        </p:nvSpPr>
        <p:spPr/>
        <p:txBody>
          <a:bodyPr/>
          <a:lstStyle/>
          <a:p>
            <a:r>
              <a:rPr lang="en-GB" dirty="0" err="1" smtClean="0">
                <a:solidFill>
                  <a:srgbClr val="7030A0"/>
                </a:solidFill>
              </a:rPr>
              <a:t>Mi</a:t>
            </a:r>
            <a:r>
              <a:rPr lang="en-GB" dirty="0" smtClean="0">
                <a:solidFill>
                  <a:srgbClr val="7030A0"/>
                </a:solidFill>
              </a:rPr>
              <a:t> </a:t>
            </a:r>
            <a:r>
              <a:rPr lang="en-GB" dirty="0" err="1" smtClean="0">
                <a:solidFill>
                  <a:srgbClr val="7030A0"/>
                </a:solidFill>
              </a:rPr>
              <a:t>profe</a:t>
            </a:r>
            <a:r>
              <a:rPr lang="en-GB" dirty="0" smtClean="0">
                <a:solidFill>
                  <a:srgbClr val="7030A0"/>
                </a:solidFill>
              </a:rPr>
              <a:t> ideal </a:t>
            </a:r>
            <a:r>
              <a:rPr lang="en-GB" dirty="0" err="1" smtClean="0">
                <a:solidFill>
                  <a:srgbClr val="7030A0"/>
                </a:solidFill>
              </a:rPr>
              <a:t>es</a:t>
            </a:r>
            <a:r>
              <a:rPr lang="en-GB" dirty="0" smtClean="0">
                <a:solidFill>
                  <a:srgbClr val="7030A0"/>
                </a:solidFill>
              </a:rPr>
              <a:t> mi </a:t>
            </a:r>
            <a:r>
              <a:rPr lang="en-GB" dirty="0" err="1" smtClean="0">
                <a:solidFill>
                  <a:srgbClr val="7030A0"/>
                </a:solidFill>
              </a:rPr>
              <a:t>profe</a:t>
            </a:r>
            <a:r>
              <a:rPr lang="en-GB" dirty="0" smtClean="0">
                <a:solidFill>
                  <a:srgbClr val="7030A0"/>
                </a:solidFill>
              </a:rPr>
              <a:t> de </a:t>
            </a:r>
            <a:r>
              <a:rPr lang="en-GB" dirty="0" err="1" smtClean="0">
                <a:solidFill>
                  <a:srgbClr val="7030A0"/>
                </a:solidFill>
              </a:rPr>
              <a:t>matemáticas</a:t>
            </a:r>
            <a:r>
              <a:rPr lang="en-GB" dirty="0" smtClean="0">
                <a:solidFill>
                  <a:srgbClr val="7030A0"/>
                </a:solidFill>
              </a:rPr>
              <a:t> </a:t>
            </a:r>
            <a:r>
              <a:rPr lang="en-GB" dirty="0" err="1" smtClean="0">
                <a:solidFill>
                  <a:srgbClr val="7030A0"/>
                </a:solidFill>
              </a:rPr>
              <a:t>porque</a:t>
            </a:r>
            <a:r>
              <a:rPr lang="en-GB" dirty="0" smtClean="0">
                <a:solidFill>
                  <a:srgbClr val="7030A0"/>
                </a:solidFill>
              </a:rPr>
              <a:t> </a:t>
            </a:r>
            <a:r>
              <a:rPr lang="en-GB" dirty="0" err="1" smtClean="0">
                <a:solidFill>
                  <a:srgbClr val="7030A0"/>
                </a:solidFill>
              </a:rPr>
              <a:t>es</a:t>
            </a:r>
            <a:r>
              <a:rPr lang="en-GB" dirty="0" smtClean="0">
                <a:solidFill>
                  <a:srgbClr val="7030A0"/>
                </a:solidFill>
              </a:rPr>
              <a:t> </a:t>
            </a:r>
            <a:r>
              <a:rPr lang="en-GB" dirty="0" err="1" smtClean="0">
                <a:solidFill>
                  <a:srgbClr val="7030A0"/>
                </a:solidFill>
              </a:rPr>
              <a:t>muy</a:t>
            </a:r>
            <a:r>
              <a:rPr lang="en-GB" dirty="0" smtClean="0">
                <a:solidFill>
                  <a:srgbClr val="7030A0"/>
                </a:solidFill>
              </a:rPr>
              <a:t> </a:t>
            </a:r>
            <a:r>
              <a:rPr lang="en-GB" dirty="0" err="1" smtClean="0">
                <a:solidFill>
                  <a:srgbClr val="7030A0"/>
                </a:solidFill>
              </a:rPr>
              <a:t>paciente</a:t>
            </a:r>
            <a:endParaRPr lang="en-GB" dirty="0" smtClean="0">
              <a:solidFill>
                <a:srgbClr val="7030A0"/>
              </a:solidFill>
            </a:endParaRPr>
          </a:p>
          <a:p>
            <a:r>
              <a:rPr lang="en-GB" dirty="0" smtClean="0">
                <a:solidFill>
                  <a:srgbClr val="7030A0"/>
                </a:solidFill>
              </a:rPr>
              <a:t>Para </a:t>
            </a:r>
            <a:r>
              <a:rPr lang="en-GB" dirty="0" err="1" smtClean="0">
                <a:solidFill>
                  <a:srgbClr val="7030A0"/>
                </a:solidFill>
              </a:rPr>
              <a:t>mí</a:t>
            </a:r>
            <a:r>
              <a:rPr lang="en-GB" dirty="0" smtClean="0">
                <a:solidFill>
                  <a:srgbClr val="7030A0"/>
                </a:solidFill>
              </a:rPr>
              <a:t> </a:t>
            </a:r>
            <a:r>
              <a:rPr lang="en-GB" dirty="0" err="1" smtClean="0">
                <a:solidFill>
                  <a:srgbClr val="7030A0"/>
                </a:solidFill>
              </a:rPr>
              <a:t>es</a:t>
            </a:r>
            <a:r>
              <a:rPr lang="en-GB" dirty="0" smtClean="0">
                <a:solidFill>
                  <a:srgbClr val="7030A0"/>
                </a:solidFill>
              </a:rPr>
              <a:t> </a:t>
            </a:r>
            <a:r>
              <a:rPr lang="en-GB" dirty="0" err="1" smtClean="0">
                <a:solidFill>
                  <a:srgbClr val="7030A0"/>
                </a:solidFill>
              </a:rPr>
              <a:t>importante</a:t>
            </a:r>
            <a:r>
              <a:rPr lang="en-GB" dirty="0" smtClean="0">
                <a:solidFill>
                  <a:srgbClr val="7030A0"/>
                </a:solidFill>
              </a:rPr>
              <a:t> </a:t>
            </a:r>
            <a:r>
              <a:rPr lang="en-GB" dirty="0" err="1" smtClean="0">
                <a:solidFill>
                  <a:srgbClr val="7030A0"/>
                </a:solidFill>
              </a:rPr>
              <a:t>aprender</a:t>
            </a:r>
            <a:r>
              <a:rPr lang="en-GB" dirty="0" smtClean="0">
                <a:solidFill>
                  <a:srgbClr val="7030A0"/>
                </a:solidFill>
              </a:rPr>
              <a:t> </a:t>
            </a:r>
            <a:r>
              <a:rPr lang="en-GB" dirty="0" err="1" smtClean="0">
                <a:solidFill>
                  <a:srgbClr val="7030A0"/>
                </a:solidFill>
              </a:rPr>
              <a:t>español</a:t>
            </a:r>
            <a:r>
              <a:rPr lang="en-GB" dirty="0" smtClean="0">
                <a:solidFill>
                  <a:srgbClr val="7030A0"/>
                </a:solidFill>
              </a:rPr>
              <a:t> </a:t>
            </a:r>
            <a:r>
              <a:rPr lang="en-GB" dirty="0" err="1" smtClean="0">
                <a:solidFill>
                  <a:srgbClr val="7030A0"/>
                </a:solidFill>
              </a:rPr>
              <a:t>porque</a:t>
            </a:r>
            <a:r>
              <a:rPr lang="en-GB" dirty="0" smtClean="0">
                <a:solidFill>
                  <a:srgbClr val="7030A0"/>
                </a:solidFill>
              </a:rPr>
              <a:t> me </a:t>
            </a:r>
            <a:r>
              <a:rPr lang="en-GB" dirty="0" err="1" smtClean="0">
                <a:solidFill>
                  <a:srgbClr val="7030A0"/>
                </a:solidFill>
              </a:rPr>
              <a:t>encanta</a:t>
            </a:r>
            <a:r>
              <a:rPr lang="en-GB" dirty="0" smtClean="0">
                <a:solidFill>
                  <a:srgbClr val="7030A0"/>
                </a:solidFill>
              </a:rPr>
              <a:t> </a:t>
            </a:r>
            <a:r>
              <a:rPr lang="en-GB" dirty="0" err="1" smtClean="0">
                <a:solidFill>
                  <a:srgbClr val="7030A0"/>
                </a:solidFill>
              </a:rPr>
              <a:t>España</a:t>
            </a:r>
            <a:endParaRPr lang="en-GB" dirty="0" smtClean="0">
              <a:solidFill>
                <a:srgbClr val="7030A0"/>
              </a:solidFill>
            </a:endParaRPr>
          </a:p>
          <a:p>
            <a:r>
              <a:rPr lang="en-GB" dirty="0" smtClean="0">
                <a:solidFill>
                  <a:srgbClr val="7030A0"/>
                </a:solidFill>
              </a:rPr>
              <a:t>¿</a:t>
            </a:r>
            <a:r>
              <a:rPr lang="en-GB" dirty="0" err="1" smtClean="0">
                <a:solidFill>
                  <a:srgbClr val="7030A0"/>
                </a:solidFill>
              </a:rPr>
              <a:t>Qué</a:t>
            </a:r>
            <a:r>
              <a:rPr lang="en-GB" dirty="0" smtClean="0">
                <a:solidFill>
                  <a:srgbClr val="7030A0"/>
                </a:solidFill>
              </a:rPr>
              <a:t> </a:t>
            </a:r>
            <a:r>
              <a:rPr lang="en-GB" dirty="0" err="1" smtClean="0">
                <a:solidFill>
                  <a:srgbClr val="7030A0"/>
                </a:solidFill>
              </a:rPr>
              <a:t>actividades</a:t>
            </a:r>
            <a:r>
              <a:rPr lang="en-GB" dirty="0" smtClean="0">
                <a:solidFill>
                  <a:srgbClr val="7030A0"/>
                </a:solidFill>
              </a:rPr>
              <a:t> </a:t>
            </a:r>
            <a:r>
              <a:rPr lang="en-GB" dirty="0" err="1" smtClean="0">
                <a:solidFill>
                  <a:srgbClr val="7030A0"/>
                </a:solidFill>
              </a:rPr>
              <a:t>extraescolares</a:t>
            </a:r>
            <a:r>
              <a:rPr lang="en-GB" dirty="0" smtClean="0">
                <a:solidFill>
                  <a:srgbClr val="7030A0"/>
                </a:solidFill>
              </a:rPr>
              <a:t> </a:t>
            </a:r>
            <a:r>
              <a:rPr lang="en-GB" dirty="0" err="1" smtClean="0">
                <a:solidFill>
                  <a:srgbClr val="7030A0"/>
                </a:solidFill>
              </a:rPr>
              <a:t>haces</a:t>
            </a:r>
            <a:r>
              <a:rPr lang="en-GB" dirty="0" smtClean="0">
                <a:solidFill>
                  <a:srgbClr val="7030A0"/>
                </a:solidFill>
              </a:rPr>
              <a:t>?</a:t>
            </a:r>
            <a:endParaRPr lang="en-GB" dirty="0">
              <a:solidFill>
                <a:srgbClr val="7030A0"/>
              </a:solidFill>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261163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Tw Cen MT" panose="020B0602020104020603" pitchFamily="34" charset="0"/>
              </a:rPr>
              <a:t>Role play</a:t>
            </a:r>
            <a:endParaRPr lang="en-GB" dirty="0">
              <a:latin typeface="Tw Cen MT" panose="020B0602020104020603" pitchFamily="34" charset="0"/>
            </a:endParaRPr>
          </a:p>
        </p:txBody>
      </p:sp>
      <p:sp>
        <p:nvSpPr>
          <p:cNvPr id="4" name="Content Placeholder 3"/>
          <p:cNvSpPr>
            <a:spLocks noGrp="1"/>
          </p:cNvSpPr>
          <p:nvPr>
            <p:ph sz="half" idx="1"/>
          </p:nvPr>
        </p:nvSpPr>
        <p:spPr/>
        <p:txBody>
          <a:bodyPr/>
          <a:lstStyle/>
          <a:p>
            <a:r>
              <a:rPr lang="en-GB" dirty="0" err="1" smtClean="0"/>
              <a:t>Tu</a:t>
            </a:r>
            <a:r>
              <a:rPr lang="en-GB" dirty="0" smtClean="0"/>
              <a:t> pueblo – </a:t>
            </a:r>
            <a:r>
              <a:rPr lang="en-GB" dirty="0" err="1" smtClean="0"/>
              <a:t>situación</a:t>
            </a:r>
            <a:r>
              <a:rPr lang="en-GB" dirty="0" smtClean="0"/>
              <a:t> y </a:t>
            </a:r>
            <a:r>
              <a:rPr lang="en-GB" dirty="0" err="1" smtClean="0"/>
              <a:t>tamaño</a:t>
            </a:r>
            <a:endParaRPr lang="en-GB" dirty="0" smtClean="0"/>
          </a:p>
          <a:p>
            <a:r>
              <a:rPr lang="en-GB" dirty="0" err="1" smtClean="0"/>
              <a:t>Tu</a:t>
            </a:r>
            <a:r>
              <a:rPr lang="en-GB" dirty="0" smtClean="0"/>
              <a:t> pueblo – </a:t>
            </a:r>
            <a:r>
              <a:rPr lang="en-GB" dirty="0" err="1" smtClean="0"/>
              <a:t>tu</a:t>
            </a:r>
            <a:r>
              <a:rPr lang="en-GB" dirty="0" smtClean="0"/>
              <a:t> </a:t>
            </a:r>
            <a:r>
              <a:rPr lang="en-GB" dirty="0" err="1" smtClean="0"/>
              <a:t>opinión</a:t>
            </a:r>
            <a:r>
              <a:rPr lang="en-GB" dirty="0" smtClean="0"/>
              <a:t> y </a:t>
            </a:r>
            <a:r>
              <a:rPr lang="en-GB" dirty="0" err="1" smtClean="0"/>
              <a:t>una</a:t>
            </a:r>
            <a:r>
              <a:rPr lang="en-GB" dirty="0" smtClean="0"/>
              <a:t> </a:t>
            </a:r>
            <a:r>
              <a:rPr lang="en-GB" dirty="0" err="1" smtClean="0"/>
              <a:t>razón</a:t>
            </a:r>
            <a:endParaRPr lang="en-GB" dirty="0" smtClean="0"/>
          </a:p>
          <a:p>
            <a:r>
              <a:rPr lang="en-GB" dirty="0" smtClean="0"/>
              <a:t>?Casa</a:t>
            </a:r>
            <a:endParaRPr lang="en-GB" dirty="0"/>
          </a:p>
        </p:txBody>
      </p:sp>
      <p:sp>
        <p:nvSpPr>
          <p:cNvPr id="5" name="Content Placeholder 4"/>
          <p:cNvSpPr>
            <a:spLocks noGrp="1"/>
          </p:cNvSpPr>
          <p:nvPr>
            <p:ph sz="half" idx="2"/>
          </p:nvPr>
        </p:nvSpPr>
        <p:spPr/>
        <p:txBody>
          <a:bodyPr/>
          <a:lstStyle/>
          <a:p>
            <a:r>
              <a:rPr lang="en-GB" dirty="0" err="1" smtClean="0">
                <a:solidFill>
                  <a:srgbClr val="7030A0"/>
                </a:solidFill>
              </a:rPr>
              <a:t>Mi</a:t>
            </a:r>
            <a:r>
              <a:rPr lang="en-GB" dirty="0" smtClean="0">
                <a:solidFill>
                  <a:srgbClr val="7030A0"/>
                </a:solidFill>
              </a:rPr>
              <a:t> pueblo </a:t>
            </a:r>
            <a:r>
              <a:rPr lang="en-GB" dirty="0" err="1" smtClean="0">
                <a:solidFill>
                  <a:srgbClr val="7030A0"/>
                </a:solidFill>
              </a:rPr>
              <a:t>está</a:t>
            </a:r>
            <a:r>
              <a:rPr lang="en-GB" dirty="0" smtClean="0">
                <a:solidFill>
                  <a:srgbClr val="7030A0"/>
                </a:solidFill>
              </a:rPr>
              <a:t> </a:t>
            </a:r>
            <a:r>
              <a:rPr lang="en-GB" dirty="0" err="1" smtClean="0">
                <a:solidFill>
                  <a:srgbClr val="7030A0"/>
                </a:solidFill>
              </a:rPr>
              <a:t>en</a:t>
            </a:r>
            <a:r>
              <a:rPr lang="en-GB" dirty="0" smtClean="0">
                <a:solidFill>
                  <a:srgbClr val="7030A0"/>
                </a:solidFill>
              </a:rPr>
              <a:t> el </a:t>
            </a:r>
            <a:r>
              <a:rPr lang="en-GB" dirty="0" err="1" smtClean="0">
                <a:solidFill>
                  <a:srgbClr val="7030A0"/>
                </a:solidFill>
              </a:rPr>
              <a:t>este</a:t>
            </a:r>
            <a:r>
              <a:rPr lang="en-GB" dirty="0" smtClean="0">
                <a:solidFill>
                  <a:srgbClr val="7030A0"/>
                </a:solidFill>
              </a:rPr>
              <a:t> de </a:t>
            </a:r>
            <a:r>
              <a:rPr lang="en-GB" dirty="0" err="1" smtClean="0">
                <a:solidFill>
                  <a:srgbClr val="7030A0"/>
                </a:solidFill>
              </a:rPr>
              <a:t>Inglaterra</a:t>
            </a:r>
            <a:r>
              <a:rPr lang="en-GB" dirty="0" smtClean="0">
                <a:solidFill>
                  <a:srgbClr val="7030A0"/>
                </a:solidFill>
              </a:rPr>
              <a:t> y </a:t>
            </a:r>
            <a:r>
              <a:rPr lang="en-GB" dirty="0" err="1" smtClean="0">
                <a:solidFill>
                  <a:srgbClr val="7030A0"/>
                </a:solidFill>
              </a:rPr>
              <a:t>es</a:t>
            </a:r>
            <a:r>
              <a:rPr lang="en-GB" dirty="0" smtClean="0">
                <a:solidFill>
                  <a:srgbClr val="7030A0"/>
                </a:solidFill>
              </a:rPr>
              <a:t> </a:t>
            </a:r>
            <a:r>
              <a:rPr lang="en-GB" dirty="0" err="1" smtClean="0">
                <a:solidFill>
                  <a:srgbClr val="7030A0"/>
                </a:solidFill>
              </a:rPr>
              <a:t>bastante</a:t>
            </a:r>
            <a:r>
              <a:rPr lang="en-GB" dirty="0" smtClean="0">
                <a:solidFill>
                  <a:srgbClr val="7030A0"/>
                </a:solidFill>
              </a:rPr>
              <a:t> </a:t>
            </a:r>
            <a:r>
              <a:rPr lang="en-GB" dirty="0" err="1" smtClean="0">
                <a:solidFill>
                  <a:srgbClr val="7030A0"/>
                </a:solidFill>
              </a:rPr>
              <a:t>grande</a:t>
            </a:r>
            <a:endParaRPr lang="en-GB" dirty="0" smtClean="0">
              <a:solidFill>
                <a:srgbClr val="7030A0"/>
              </a:solidFill>
            </a:endParaRPr>
          </a:p>
          <a:p>
            <a:r>
              <a:rPr lang="en-GB" dirty="0" smtClean="0">
                <a:solidFill>
                  <a:srgbClr val="7030A0"/>
                </a:solidFill>
              </a:rPr>
              <a:t>Me </a:t>
            </a:r>
            <a:r>
              <a:rPr lang="en-GB" dirty="0" err="1" smtClean="0">
                <a:solidFill>
                  <a:srgbClr val="7030A0"/>
                </a:solidFill>
              </a:rPr>
              <a:t>gusta</a:t>
            </a:r>
            <a:r>
              <a:rPr lang="en-GB" dirty="0" smtClean="0">
                <a:solidFill>
                  <a:srgbClr val="7030A0"/>
                </a:solidFill>
              </a:rPr>
              <a:t> mi pueblo </a:t>
            </a:r>
            <a:r>
              <a:rPr lang="en-GB" dirty="0" err="1" smtClean="0">
                <a:solidFill>
                  <a:srgbClr val="7030A0"/>
                </a:solidFill>
              </a:rPr>
              <a:t>porque</a:t>
            </a:r>
            <a:r>
              <a:rPr lang="en-GB" dirty="0" smtClean="0">
                <a:solidFill>
                  <a:srgbClr val="7030A0"/>
                </a:solidFill>
              </a:rPr>
              <a:t> </a:t>
            </a:r>
            <a:r>
              <a:rPr lang="en-GB" dirty="0" err="1" smtClean="0">
                <a:solidFill>
                  <a:srgbClr val="7030A0"/>
                </a:solidFill>
              </a:rPr>
              <a:t>es</a:t>
            </a:r>
            <a:r>
              <a:rPr lang="en-GB" dirty="0" smtClean="0">
                <a:solidFill>
                  <a:srgbClr val="7030A0"/>
                </a:solidFill>
              </a:rPr>
              <a:t> </a:t>
            </a:r>
            <a:r>
              <a:rPr lang="en-GB" dirty="0" err="1" smtClean="0">
                <a:solidFill>
                  <a:srgbClr val="7030A0"/>
                </a:solidFill>
              </a:rPr>
              <a:t>tranquilo</a:t>
            </a:r>
            <a:endParaRPr lang="en-GB" dirty="0" smtClean="0">
              <a:solidFill>
                <a:srgbClr val="7030A0"/>
              </a:solidFill>
            </a:endParaRPr>
          </a:p>
          <a:p>
            <a:r>
              <a:rPr lang="en-GB" dirty="0" smtClean="0">
                <a:solidFill>
                  <a:srgbClr val="7030A0"/>
                </a:solidFill>
              </a:rPr>
              <a:t>¿</a:t>
            </a:r>
            <a:r>
              <a:rPr lang="en-GB" dirty="0" err="1" smtClean="0">
                <a:solidFill>
                  <a:srgbClr val="7030A0"/>
                </a:solidFill>
              </a:rPr>
              <a:t>Cómo</a:t>
            </a:r>
            <a:r>
              <a:rPr lang="en-GB" dirty="0" smtClean="0">
                <a:solidFill>
                  <a:srgbClr val="7030A0"/>
                </a:solidFill>
              </a:rPr>
              <a:t> </a:t>
            </a:r>
            <a:r>
              <a:rPr lang="en-GB" dirty="0" err="1" smtClean="0">
                <a:solidFill>
                  <a:srgbClr val="7030A0"/>
                </a:solidFill>
              </a:rPr>
              <a:t>es</a:t>
            </a:r>
            <a:r>
              <a:rPr lang="en-GB" dirty="0" smtClean="0">
                <a:solidFill>
                  <a:srgbClr val="7030A0"/>
                </a:solidFill>
              </a:rPr>
              <a:t> </a:t>
            </a:r>
            <a:r>
              <a:rPr lang="en-GB" dirty="0" err="1" smtClean="0">
                <a:solidFill>
                  <a:srgbClr val="7030A0"/>
                </a:solidFill>
              </a:rPr>
              <a:t>tu</a:t>
            </a:r>
            <a:r>
              <a:rPr lang="en-GB" dirty="0" smtClean="0">
                <a:solidFill>
                  <a:srgbClr val="7030A0"/>
                </a:solidFill>
              </a:rPr>
              <a:t> casa?</a:t>
            </a:r>
            <a:endParaRPr lang="en-GB" dirty="0">
              <a:solidFill>
                <a:srgbClr val="7030A0"/>
              </a:solidFill>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88438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opinions"/>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24"/>
          <a:stretch/>
        </p:blipFill>
        <p:spPr bwMode="auto">
          <a:xfrm>
            <a:off x="1260621" y="1204983"/>
            <a:ext cx="6341404" cy="40035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1015" y="250876"/>
            <a:ext cx="8440616" cy="954107"/>
          </a:xfrm>
          <a:prstGeom prst="rect">
            <a:avLst/>
          </a:prstGeom>
          <a:noFill/>
        </p:spPr>
        <p:txBody>
          <a:bodyPr wrap="square" rtlCol="0">
            <a:spAutoFit/>
          </a:bodyPr>
          <a:lstStyle/>
          <a:p>
            <a:r>
              <a:rPr lang="en-GB" sz="2800" b="1" dirty="0" smtClean="0">
                <a:solidFill>
                  <a:prstClr val="black"/>
                </a:solidFill>
              </a:rPr>
              <a:t>Opinions </a:t>
            </a:r>
            <a:r>
              <a:rPr lang="en-GB" sz="2800" dirty="0" smtClean="0">
                <a:solidFill>
                  <a:prstClr val="black"/>
                </a:solidFill>
              </a:rPr>
              <a:t>can be expressed in many different ways, and often without using the familiar verbs of opinion..</a:t>
            </a:r>
            <a:endParaRPr lang="en-GB" sz="2800" dirty="0">
              <a:solidFill>
                <a:prstClr val="black"/>
              </a:solidFill>
            </a:endParaRPr>
          </a:p>
        </p:txBody>
      </p:sp>
      <p:sp>
        <p:nvSpPr>
          <p:cNvPr id="4" name="TextBox 3"/>
          <p:cNvSpPr txBox="1"/>
          <p:nvPr/>
        </p:nvSpPr>
        <p:spPr>
          <a:xfrm>
            <a:off x="211015" y="5329502"/>
            <a:ext cx="8663354" cy="1384995"/>
          </a:xfrm>
          <a:prstGeom prst="rect">
            <a:avLst/>
          </a:prstGeom>
          <a:noFill/>
        </p:spPr>
        <p:txBody>
          <a:bodyPr wrap="square" rtlCol="0">
            <a:spAutoFit/>
          </a:bodyPr>
          <a:lstStyle/>
          <a:p>
            <a:r>
              <a:rPr lang="en-GB" sz="2800" b="1" dirty="0" smtClean="0">
                <a:solidFill>
                  <a:prstClr val="black"/>
                </a:solidFill>
              </a:rPr>
              <a:t>Changes of opinion </a:t>
            </a:r>
            <a:r>
              <a:rPr lang="en-GB" sz="2800" dirty="0" smtClean="0">
                <a:solidFill>
                  <a:prstClr val="black"/>
                </a:solidFill>
              </a:rPr>
              <a:t>can often be signalled by conjunctions or adverbs: </a:t>
            </a:r>
            <a:r>
              <a:rPr lang="en-GB" sz="2800" dirty="0" err="1" smtClean="0">
                <a:solidFill>
                  <a:prstClr val="black"/>
                </a:solidFill>
              </a:rPr>
              <a:t>pero</a:t>
            </a:r>
            <a:r>
              <a:rPr lang="en-GB" sz="2800" dirty="0" smtClean="0">
                <a:solidFill>
                  <a:prstClr val="black"/>
                </a:solidFill>
              </a:rPr>
              <a:t>, sin embargo, </a:t>
            </a:r>
            <a:r>
              <a:rPr lang="en-GB" sz="2800" dirty="0" err="1" smtClean="0">
                <a:solidFill>
                  <a:prstClr val="black"/>
                </a:solidFill>
              </a:rPr>
              <a:t>aunque</a:t>
            </a:r>
            <a:r>
              <a:rPr lang="en-GB" sz="2800" dirty="0" smtClean="0">
                <a:solidFill>
                  <a:prstClr val="black"/>
                </a:solidFill>
              </a:rPr>
              <a:t>, des(</a:t>
            </a:r>
            <a:r>
              <a:rPr lang="en-GB" sz="2800" dirty="0" err="1" smtClean="0">
                <a:solidFill>
                  <a:prstClr val="black"/>
                </a:solidFill>
              </a:rPr>
              <a:t>afortunadamente</a:t>
            </a:r>
            <a:r>
              <a:rPr lang="en-GB" sz="2800" dirty="0" smtClean="0">
                <a:solidFill>
                  <a:prstClr val="black"/>
                </a:solidFill>
              </a:rPr>
              <a:t>), </a:t>
            </a:r>
            <a:r>
              <a:rPr lang="en-GB" sz="2800" dirty="0" err="1" smtClean="0">
                <a:solidFill>
                  <a:prstClr val="black"/>
                </a:solidFill>
              </a:rPr>
              <a:t>por</a:t>
            </a:r>
            <a:r>
              <a:rPr lang="en-GB" sz="2800" dirty="0" smtClean="0">
                <a:solidFill>
                  <a:prstClr val="black"/>
                </a:solidFill>
              </a:rPr>
              <a:t> </a:t>
            </a:r>
            <a:r>
              <a:rPr lang="en-GB" sz="2800" dirty="0" err="1" smtClean="0">
                <a:solidFill>
                  <a:prstClr val="black"/>
                </a:solidFill>
              </a:rPr>
              <a:t>otro</a:t>
            </a:r>
            <a:r>
              <a:rPr lang="en-GB" sz="2800" dirty="0" smtClean="0">
                <a:solidFill>
                  <a:prstClr val="black"/>
                </a:solidFill>
              </a:rPr>
              <a:t> </a:t>
            </a:r>
            <a:r>
              <a:rPr lang="en-GB" sz="2800" dirty="0" err="1" smtClean="0">
                <a:solidFill>
                  <a:prstClr val="black"/>
                </a:solidFill>
              </a:rPr>
              <a:t>lado</a:t>
            </a:r>
            <a:r>
              <a:rPr lang="en-GB" sz="2800" dirty="0" smtClean="0">
                <a:solidFill>
                  <a:prstClr val="black"/>
                </a:solidFill>
              </a:rPr>
              <a:t>, </a:t>
            </a:r>
            <a:r>
              <a:rPr lang="en-GB" sz="2800" dirty="0" err="1" smtClean="0">
                <a:solidFill>
                  <a:prstClr val="black"/>
                </a:solidFill>
              </a:rPr>
              <a:t>mientras</a:t>
            </a:r>
            <a:r>
              <a:rPr lang="en-GB" sz="2800" dirty="0" smtClean="0">
                <a:solidFill>
                  <a:prstClr val="black"/>
                </a:solidFill>
              </a:rPr>
              <a:t> que </a:t>
            </a:r>
            <a:endParaRPr lang="en-GB" sz="2800" dirty="0">
              <a:solidFill>
                <a:prstClr val="black"/>
              </a:solidFill>
            </a:endParaRPr>
          </a:p>
        </p:txBody>
      </p:sp>
    </p:spTree>
    <p:extLst>
      <p:ext uri="{BB962C8B-B14F-4D97-AF65-F5344CB8AC3E}">
        <p14:creationId xmlns:p14="http://schemas.microsoft.com/office/powerpoint/2010/main" val="53331564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659" y="98854"/>
            <a:ext cx="7772400" cy="2387600"/>
          </a:xfrm>
        </p:spPr>
        <p:txBody>
          <a:bodyPr/>
          <a:lstStyle/>
          <a:p>
            <a:r>
              <a:rPr lang="en-GB" sz="9600" b="1" dirty="0" smtClean="0"/>
              <a:t>S</a:t>
            </a:r>
            <a:r>
              <a:rPr lang="en-GB" sz="9600" b="1" dirty="0" smtClean="0">
                <a:solidFill>
                  <a:srgbClr val="00B050"/>
                </a:solidFill>
                <a:latin typeface="Brush Script MT" pitchFamily="66" charset="0"/>
              </a:rPr>
              <a:t>p</a:t>
            </a:r>
            <a:r>
              <a:rPr lang="en-GB" sz="9600" b="1" dirty="0" smtClean="0"/>
              <a:t>e</a:t>
            </a:r>
            <a:r>
              <a:rPr lang="en-GB" sz="9600" b="1" dirty="0" smtClean="0">
                <a:solidFill>
                  <a:srgbClr val="0070C0"/>
                </a:solidFill>
                <a:latin typeface="Harlow Solid Italic" pitchFamily="82" charset="0"/>
              </a:rPr>
              <a:t>a</a:t>
            </a:r>
            <a:r>
              <a:rPr lang="en-GB" sz="9600" b="1" dirty="0" smtClean="0"/>
              <a:t>k</a:t>
            </a:r>
            <a:r>
              <a:rPr lang="en-GB" sz="9600" b="1" dirty="0" smtClean="0">
                <a:solidFill>
                  <a:srgbClr val="FF0000"/>
                </a:solidFill>
                <a:latin typeface="Bauhaus 93" pitchFamily="82" charset="0"/>
              </a:rPr>
              <a:t>i</a:t>
            </a:r>
            <a:r>
              <a:rPr lang="en-GB" sz="9600" b="1" dirty="0" smtClean="0"/>
              <a:t>n</a:t>
            </a:r>
            <a:r>
              <a:rPr lang="en-GB" sz="9600" b="1" dirty="0" smtClean="0">
                <a:solidFill>
                  <a:srgbClr val="00B050"/>
                </a:solidFill>
                <a:latin typeface="Brush Script MT" pitchFamily="66" charset="0"/>
              </a:rPr>
              <a:t>g</a:t>
            </a:r>
            <a:endParaRPr lang="en-GB" sz="9600" dirty="0">
              <a:latin typeface="Tw Cen MT" panose="020B0602020104020603" pitchFamily="34" charset="0"/>
            </a:endParaRPr>
          </a:p>
        </p:txBody>
      </p:sp>
      <p:sp>
        <p:nvSpPr>
          <p:cNvPr id="4" name="Subtitle 3"/>
          <p:cNvSpPr>
            <a:spLocks noGrp="1"/>
          </p:cNvSpPr>
          <p:nvPr>
            <p:ph type="subTitle" idx="1"/>
          </p:nvPr>
        </p:nvSpPr>
        <p:spPr>
          <a:xfrm>
            <a:off x="879390" y="2835919"/>
            <a:ext cx="6858000" cy="3787302"/>
          </a:xfrm>
        </p:spPr>
        <p:txBody>
          <a:bodyPr>
            <a:noAutofit/>
          </a:bodyPr>
          <a:lstStyle/>
          <a:p>
            <a:pPr algn="l"/>
            <a:r>
              <a:rPr lang="en-GB" sz="2800" dirty="0" smtClean="0"/>
              <a:t>Use of TL</a:t>
            </a:r>
            <a:br>
              <a:rPr lang="en-GB" sz="2800" dirty="0" smtClean="0"/>
            </a:br>
            <a:r>
              <a:rPr lang="en-GB" sz="2800" dirty="0" smtClean="0"/>
              <a:t>Photo card</a:t>
            </a:r>
            <a:br>
              <a:rPr lang="en-GB" sz="2800" dirty="0" smtClean="0"/>
            </a:br>
            <a:r>
              <a:rPr lang="en-GB" sz="2800" dirty="0" smtClean="0"/>
              <a:t>Role play</a:t>
            </a:r>
            <a:br>
              <a:rPr lang="en-GB" sz="2800" dirty="0" smtClean="0"/>
            </a:br>
            <a:r>
              <a:rPr lang="en-GB" sz="2800" dirty="0" smtClean="0"/>
              <a:t>General conversation</a:t>
            </a:r>
            <a:br>
              <a:rPr lang="en-GB" sz="2800" dirty="0" smtClean="0"/>
            </a:br>
            <a:endParaRPr lang="en-GB" sz="2800" dirty="0"/>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pic>
        <p:nvPicPr>
          <p:cNvPr id="7" name="Picture 6"/>
          <p:cNvPicPr>
            <a:picLocks noChangeAspect="1"/>
          </p:cNvPicPr>
          <p:nvPr/>
        </p:nvPicPr>
        <p:blipFill rotWithShape="1">
          <a:blip r:embed="rId3" cstate="print">
            <a:clrChange>
              <a:clrFrom>
                <a:srgbClr val="FCFEFC"/>
              </a:clrFrom>
              <a:clrTo>
                <a:srgbClr val="FCFEFC">
                  <a:alpha val="0"/>
                </a:srgbClr>
              </a:clrTo>
            </a:clrChange>
            <a:extLst>
              <a:ext uri="{28A0092B-C50C-407E-A947-70E740481C1C}">
                <a14:useLocalDpi xmlns:a14="http://schemas.microsoft.com/office/drawing/2010/main" val="0"/>
              </a:ext>
            </a:extLst>
          </a:blip>
          <a:srcRect l="9109" r="10532"/>
          <a:stretch/>
        </p:blipFill>
        <p:spPr>
          <a:xfrm>
            <a:off x="4614886" y="2680349"/>
            <a:ext cx="3122504" cy="1805926"/>
          </a:xfrm>
          <a:prstGeom prst="rect">
            <a:avLst/>
          </a:prstGeom>
        </p:spPr>
      </p:pic>
    </p:spTree>
    <p:extLst>
      <p:ext uri="{BB962C8B-B14F-4D97-AF65-F5344CB8AC3E}">
        <p14:creationId xmlns:p14="http://schemas.microsoft.com/office/powerpoint/2010/main" val="77013909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373" y="164757"/>
            <a:ext cx="3056238" cy="766119"/>
          </a:xfrm>
          <a:prstGeom prst="rect">
            <a:avLst/>
          </a:prstGeom>
          <a:noFill/>
        </p:spPr>
        <p:txBody>
          <a:bodyPr wrap="square" rtlCol="0">
            <a:spAutoFit/>
          </a:bodyPr>
          <a:lstStyle/>
          <a:p>
            <a:endParaRPr lang="en-GB" dirty="0">
              <a:solidFill>
                <a:prstClr val="black"/>
              </a:solidFill>
            </a:endParaRPr>
          </a:p>
        </p:txBody>
      </p:sp>
      <p:sp>
        <p:nvSpPr>
          <p:cNvPr id="2" name="Title 1"/>
          <p:cNvSpPr>
            <a:spLocks noGrp="1"/>
          </p:cNvSpPr>
          <p:nvPr>
            <p:ph type="title"/>
          </p:nvPr>
        </p:nvSpPr>
        <p:spPr/>
        <p:txBody>
          <a:bodyPr/>
          <a:lstStyle/>
          <a:p>
            <a:r>
              <a:rPr lang="en-GB" dirty="0" smtClean="0"/>
              <a:t>General conversation</a:t>
            </a:r>
            <a:endParaRPr lang="en-GB" dirty="0"/>
          </a:p>
        </p:txBody>
      </p:sp>
      <p:sp>
        <p:nvSpPr>
          <p:cNvPr id="3" name="Content Placeholder 2"/>
          <p:cNvSpPr>
            <a:spLocks noGrp="1"/>
          </p:cNvSpPr>
          <p:nvPr>
            <p:ph idx="1"/>
          </p:nvPr>
        </p:nvSpPr>
        <p:spPr>
          <a:xfrm>
            <a:off x="590550" y="1520824"/>
            <a:ext cx="7886700" cy="4879975"/>
          </a:xfrm>
        </p:spPr>
        <p:txBody>
          <a:bodyPr>
            <a:normAutofit/>
          </a:bodyPr>
          <a:lstStyle/>
          <a:p>
            <a:r>
              <a:rPr lang="en-GB" dirty="0" smtClean="0"/>
              <a:t>Prepare developed answers to topic questions for homework (1++++ answers = 5 clauses) – </a:t>
            </a:r>
            <a:r>
              <a:rPr lang="en-GB" dirty="0" smtClean="0">
                <a:solidFill>
                  <a:srgbClr val="7030A0"/>
                </a:solidFill>
              </a:rPr>
              <a:t>length and complexity</a:t>
            </a:r>
          </a:p>
          <a:p>
            <a:r>
              <a:rPr lang="en-GB" dirty="0" smtClean="0"/>
              <a:t>Practise those in class (to confident mastery) in speaking lines</a:t>
            </a:r>
          </a:p>
          <a:p>
            <a:r>
              <a:rPr lang="en-GB" dirty="0" smtClean="0"/>
              <a:t>Recycle the topics from time to time (e.g. Y11 now recycling questions from the start of Y10)</a:t>
            </a:r>
          </a:p>
          <a:p>
            <a:r>
              <a:rPr lang="en-GB" dirty="0" smtClean="0"/>
              <a:t>Ensure that students curate their best work together in one place for the general conversation (either in paper booklet OR on Quizlet)</a:t>
            </a:r>
          </a:p>
          <a:p>
            <a:r>
              <a:rPr lang="en-GB" dirty="0" smtClean="0"/>
              <a:t>Use FLA time to practise previous topics with students</a:t>
            </a:r>
          </a:p>
          <a:p>
            <a:endParaRPr lang="en-GB" dirty="0"/>
          </a:p>
        </p:txBody>
      </p:sp>
      <p:pic>
        <p:nvPicPr>
          <p:cNvPr id="1028" name="Picture 4" descr="Image result for hand clipart"/>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68809" y="1457857"/>
            <a:ext cx="866402" cy="8664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150343606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1635"/>
          <a:stretch/>
        </p:blipFill>
        <p:spPr>
          <a:xfrm>
            <a:off x="102038" y="445593"/>
            <a:ext cx="4597433" cy="1240174"/>
          </a:xfrm>
          <a:prstGeom prst="rect">
            <a:avLst/>
          </a:prstGeom>
        </p:spPr>
      </p:pic>
      <p:pic>
        <p:nvPicPr>
          <p:cNvPr id="3" name="Picture 2"/>
          <p:cNvPicPr>
            <a:picLocks noChangeAspect="1"/>
          </p:cNvPicPr>
          <p:nvPr/>
        </p:nvPicPr>
        <p:blipFill rotWithShape="1">
          <a:blip r:embed="rId4"/>
          <a:srcRect l="1032" r="17403"/>
          <a:stretch/>
        </p:blipFill>
        <p:spPr>
          <a:xfrm>
            <a:off x="102038" y="1782838"/>
            <a:ext cx="4388948" cy="2090307"/>
          </a:xfrm>
          <a:prstGeom prst="rect">
            <a:avLst/>
          </a:prstGeom>
        </p:spPr>
      </p:pic>
      <p:sp>
        <p:nvSpPr>
          <p:cNvPr id="5" name="TextBox 4"/>
          <p:cNvSpPr txBox="1"/>
          <p:nvPr/>
        </p:nvSpPr>
        <p:spPr>
          <a:xfrm rot="5400000">
            <a:off x="12869166" y="1091819"/>
            <a:ext cx="1640115" cy="261610"/>
          </a:xfrm>
          <a:prstGeom prst="rect">
            <a:avLst/>
          </a:prstGeom>
          <a:noFill/>
        </p:spPr>
        <p:txBody>
          <a:bodyPr wrap="square" rtlCol="0">
            <a:spAutoFit/>
          </a:bodyPr>
          <a:lstStyle/>
          <a:p>
            <a:r>
              <a:rPr lang="en-GB" sz="1050" b="1" dirty="0" smtClean="0">
                <a:solidFill>
                  <a:prstClr val="black"/>
                </a:solidFill>
              </a:rPr>
              <a:t>Part 2</a:t>
            </a:r>
            <a:endParaRPr lang="en-GB" sz="1050" b="1" dirty="0">
              <a:solidFill>
                <a:prstClr val="black"/>
              </a:solidFill>
            </a:endParaRPr>
          </a:p>
        </p:txBody>
      </p:sp>
      <p:graphicFrame>
        <p:nvGraphicFramePr>
          <p:cNvPr id="7" name="Table 6"/>
          <p:cNvGraphicFramePr>
            <a:graphicFrameLocks noGrp="1"/>
          </p:cNvGraphicFramePr>
          <p:nvPr>
            <p:extLst/>
          </p:nvPr>
        </p:nvGraphicFramePr>
        <p:xfrm>
          <a:off x="4801508" y="312354"/>
          <a:ext cx="4290095" cy="6451600"/>
        </p:xfrm>
        <a:graphic>
          <a:graphicData uri="http://schemas.openxmlformats.org/drawingml/2006/table">
            <a:tbl>
              <a:tblPr firstRow="1" bandRow="1">
                <a:tableStyleId>{5940675A-B579-460E-94D1-54222C63F5DA}</a:tableStyleId>
              </a:tblPr>
              <a:tblGrid>
                <a:gridCol w="389977"/>
                <a:gridCol w="406532"/>
                <a:gridCol w="1594907"/>
                <a:gridCol w="1898679"/>
              </a:tblGrid>
              <a:tr h="370840">
                <a:tc>
                  <a:txBody>
                    <a:bodyPr/>
                    <a:lstStyle/>
                    <a:p>
                      <a:pPr algn="ctr"/>
                      <a:r>
                        <a:rPr lang="en-GB" sz="600" dirty="0" smtClean="0"/>
                        <a:t>Indicative</a:t>
                      </a:r>
                      <a:br>
                        <a:rPr lang="en-GB" sz="600" dirty="0" smtClean="0"/>
                      </a:br>
                      <a:r>
                        <a:rPr lang="en-GB" sz="600" dirty="0" smtClean="0"/>
                        <a:t>Grade</a:t>
                      </a:r>
                    </a:p>
                  </a:txBody>
                  <a:tcPr/>
                </a:tc>
                <a:tc>
                  <a:txBody>
                    <a:bodyPr/>
                    <a:lstStyle/>
                    <a:p>
                      <a:pPr algn="ctr"/>
                      <a:r>
                        <a:rPr lang="en-GB" sz="800" dirty="0" smtClean="0"/>
                        <a:t>Mark</a:t>
                      </a:r>
                      <a:endParaRPr lang="en-GB" sz="800" dirty="0">
                        <a:latin typeface="Arial" panose="020B0604020202020204" pitchFamily="34" charset="0"/>
                        <a:cs typeface="Arial" panose="020B0604020202020204" pitchFamily="34" charset="0"/>
                      </a:endParaRPr>
                    </a:p>
                  </a:txBody>
                  <a:tcPr/>
                </a:tc>
                <a:tc>
                  <a:txBody>
                    <a:bodyPr/>
                    <a:lstStyle/>
                    <a:p>
                      <a:r>
                        <a:rPr lang="en-GB" sz="1200" dirty="0" smtClean="0"/>
                        <a:t>AQA criteria</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t>additional notes</a:t>
                      </a:r>
                      <a:endParaRPr lang="en-GB" sz="1200" dirty="0">
                        <a:latin typeface="Arial" panose="020B0604020202020204" pitchFamily="34" charset="0"/>
                        <a:cs typeface="Arial" panose="020B0604020202020204" pitchFamily="34" charset="0"/>
                      </a:endParaRPr>
                    </a:p>
                  </a:txBody>
                  <a:tcPr/>
                </a:tc>
              </a:tr>
              <a:tr h="370840">
                <a:tc>
                  <a:txBody>
                    <a:bodyPr/>
                    <a:lstStyle/>
                    <a:p>
                      <a:pPr algn="ctr"/>
                      <a:r>
                        <a:rPr lang="en-GB" sz="1100" dirty="0" smtClean="0"/>
                        <a:t>8/9</a:t>
                      </a:r>
                      <a:endParaRPr lang="en-GB" sz="1100" dirty="0">
                        <a:latin typeface="Arial" panose="020B0604020202020204" pitchFamily="34" charset="0"/>
                        <a:cs typeface="Arial" panose="020B0604020202020204" pitchFamily="34" charset="0"/>
                      </a:endParaRPr>
                    </a:p>
                  </a:txBody>
                  <a:tcPr anchor="ctr"/>
                </a:tc>
                <a:tc>
                  <a:txBody>
                    <a:bodyPr/>
                    <a:lstStyle/>
                    <a:p>
                      <a:pPr algn="ctr"/>
                      <a:r>
                        <a:rPr lang="en-GB" sz="1100" dirty="0" smtClean="0"/>
                        <a:t>14-15</a:t>
                      </a:r>
                      <a:endParaRPr lang="en-GB" sz="1100" dirty="0">
                        <a:latin typeface="Arial" panose="020B0604020202020204" pitchFamily="34" charset="0"/>
                        <a:cs typeface="Arial" panose="020B0604020202020204" pitchFamily="34" charset="0"/>
                      </a:endParaRPr>
                    </a:p>
                  </a:txBody>
                  <a:tcPr anchor="ctr"/>
                </a:tc>
                <a:tc>
                  <a:txBody>
                    <a:bodyPr/>
                    <a:lstStyle/>
                    <a:p>
                      <a:r>
                        <a:rPr lang="en-GB" sz="1100" dirty="0" smtClean="0"/>
                        <a:t>The speaker replies to all questions clearly and develops most answers. He/she gives and explains an opinion. </a:t>
                      </a:r>
                      <a:endParaRPr lang="en-GB" sz="1100" dirty="0">
                        <a:latin typeface="Arial" panose="020B0604020202020204" pitchFamily="34" charset="0"/>
                        <a:cs typeface="Arial" panose="020B0604020202020204" pitchFamily="34" charset="0"/>
                      </a:endParaRPr>
                    </a:p>
                  </a:txBody>
                  <a:tcPr anchor="ctr"/>
                </a:tc>
                <a:tc>
                  <a:txBody>
                    <a:bodyPr/>
                    <a:lstStyle/>
                    <a:p>
                      <a:r>
                        <a:rPr lang="en-GB" sz="1100" b="1" i="1" dirty="0" smtClean="0"/>
                        <a:t>clearly </a:t>
                      </a:r>
                      <a:r>
                        <a:rPr lang="en-GB" sz="1100" dirty="0" smtClean="0"/>
                        <a:t>means </a:t>
                      </a:r>
                      <a:r>
                        <a:rPr lang="en-GB" sz="1100" b="1" dirty="0" smtClean="0"/>
                        <a:t>no ambiguity</a:t>
                      </a:r>
                      <a:r>
                        <a:rPr lang="en-GB" sz="1100" b="1" baseline="0" dirty="0" smtClean="0"/>
                        <a:t> </a:t>
                      </a:r>
                      <a:r>
                        <a:rPr lang="en-GB" sz="1100" baseline="0" dirty="0" smtClean="0"/>
                        <a:t>– needed for 14 or 15.  Three of five questions developed.</a:t>
                      </a:r>
                      <a:endParaRPr lang="en-GB" sz="1100" dirty="0" smtClean="0"/>
                    </a:p>
                    <a:p>
                      <a:r>
                        <a:rPr lang="en-GB" sz="1100" dirty="0" smtClean="0"/>
                        <a:t>Both unprepared questions need to be answered clearly (with an unambiguous verb).</a:t>
                      </a:r>
                      <a:endParaRPr lang="en-GB" sz="1100" dirty="0">
                        <a:latin typeface="Arial" panose="020B0604020202020204" pitchFamily="34" charset="0"/>
                        <a:cs typeface="Arial" panose="020B0604020202020204" pitchFamily="34" charset="0"/>
                      </a:endParaRPr>
                    </a:p>
                  </a:txBody>
                  <a:tcPr anchor="ctr"/>
                </a:tc>
              </a:tr>
              <a:tr h="370840">
                <a:tc>
                  <a:txBody>
                    <a:bodyPr/>
                    <a:lstStyle/>
                    <a:p>
                      <a:pPr algn="ctr"/>
                      <a:r>
                        <a:rPr lang="en-GB" sz="1100" dirty="0" smtClean="0"/>
                        <a:t>7</a:t>
                      </a:r>
                      <a:endParaRPr lang="en-GB" sz="1100" dirty="0">
                        <a:latin typeface="Arial" panose="020B0604020202020204" pitchFamily="34" charset="0"/>
                        <a:cs typeface="Arial" panose="020B0604020202020204" pitchFamily="34" charset="0"/>
                      </a:endParaRPr>
                    </a:p>
                  </a:txBody>
                  <a:tcPr anchor="ctr"/>
                </a:tc>
                <a:tc>
                  <a:txBody>
                    <a:bodyPr/>
                    <a:lstStyle/>
                    <a:p>
                      <a:pPr algn="ctr"/>
                      <a:r>
                        <a:rPr lang="en-GB" sz="1100" dirty="0" smtClean="0"/>
                        <a:t>13</a:t>
                      </a:r>
                      <a:endParaRPr lang="en-GB" sz="1100" dirty="0">
                        <a:latin typeface="Arial" panose="020B0604020202020204" pitchFamily="34" charset="0"/>
                        <a:cs typeface="Arial" panose="020B0604020202020204" pitchFamily="34" charset="0"/>
                      </a:endParaRPr>
                    </a:p>
                  </a:txBody>
                  <a:tcPr anchor="ctr"/>
                </a:tc>
                <a:tc>
                  <a:txBody>
                    <a:bodyPr/>
                    <a:lstStyle/>
                    <a:p>
                      <a:r>
                        <a:rPr lang="en-GB" sz="1100" dirty="0" smtClean="0"/>
                        <a:t>The speaker replies to all (or nearly all) questions clearly and develops most answers. He/she gives and explains an opinion. </a:t>
                      </a:r>
                      <a:endParaRPr lang="en-GB" sz="110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smtClean="0"/>
                        <a:t>There</a:t>
                      </a:r>
                      <a:r>
                        <a:rPr lang="en-GB" sz="1100" baseline="0" dirty="0" smtClean="0"/>
                        <a:t> could be one minor moment of ambiguity. Three of five questions developed.</a:t>
                      </a:r>
                      <a:br>
                        <a:rPr lang="en-GB" sz="1100" baseline="0" dirty="0" smtClean="0"/>
                      </a:br>
                      <a:r>
                        <a:rPr lang="en-GB" sz="1100" baseline="0" dirty="0" smtClean="0"/>
                        <a:t>Answer both unprepared questions (although one could contain ambiguity)</a:t>
                      </a:r>
                      <a:endParaRPr lang="en-GB" sz="1100" dirty="0">
                        <a:latin typeface="Arial" panose="020B0604020202020204" pitchFamily="34" charset="0"/>
                        <a:cs typeface="Arial" panose="020B0604020202020204" pitchFamily="34" charset="0"/>
                      </a:endParaRPr>
                    </a:p>
                  </a:txBody>
                  <a:tcPr anchor="ctr"/>
                </a:tc>
              </a:tr>
              <a:tr h="370840">
                <a:tc>
                  <a:txBody>
                    <a:bodyPr/>
                    <a:lstStyle/>
                    <a:p>
                      <a:pPr algn="ctr"/>
                      <a:r>
                        <a:rPr lang="en-GB" sz="1100" dirty="0" smtClean="0"/>
                        <a:t>6</a:t>
                      </a:r>
                      <a:endParaRPr lang="en-GB" sz="1100" dirty="0">
                        <a:latin typeface="Arial" panose="020B0604020202020204" pitchFamily="34" charset="0"/>
                        <a:cs typeface="Arial" panose="020B0604020202020204" pitchFamily="34" charset="0"/>
                      </a:endParaRPr>
                    </a:p>
                  </a:txBody>
                  <a:tcPr anchor="ctr"/>
                </a:tc>
                <a:tc>
                  <a:txBody>
                    <a:bodyPr/>
                    <a:lstStyle/>
                    <a:p>
                      <a:pPr algn="ctr"/>
                      <a:r>
                        <a:rPr lang="en-GB" sz="1100" dirty="0" smtClean="0"/>
                        <a:t>10-12</a:t>
                      </a:r>
                      <a:endParaRPr lang="en-GB" sz="1100" dirty="0">
                        <a:latin typeface="Arial" panose="020B0604020202020204" pitchFamily="34" charset="0"/>
                        <a:cs typeface="Arial" panose="020B0604020202020204" pitchFamily="34" charset="0"/>
                      </a:endParaRPr>
                    </a:p>
                  </a:txBody>
                  <a:tcPr anchor="ctr"/>
                </a:tc>
                <a:tc>
                  <a:txBody>
                    <a:bodyPr/>
                    <a:lstStyle/>
                    <a:p>
                      <a:r>
                        <a:rPr lang="en-GB" sz="1100" dirty="0" smtClean="0"/>
                        <a:t>The speaker replies to all or nearly all questions clearly and develops some answers. He/she gives and explains an opinion.</a:t>
                      </a:r>
                      <a:endParaRPr lang="en-GB" sz="1100" dirty="0">
                        <a:latin typeface="Arial" panose="020B0604020202020204" pitchFamily="34" charset="0"/>
                        <a:cs typeface="Arial" panose="020B0604020202020204" pitchFamily="34" charset="0"/>
                      </a:endParaRPr>
                    </a:p>
                  </a:txBody>
                  <a:tcPr anchor="ctr"/>
                </a:tc>
                <a:tc>
                  <a:txBody>
                    <a:bodyPr/>
                    <a:lstStyle/>
                    <a:p>
                      <a:r>
                        <a:rPr lang="en-GB" sz="1100" dirty="0" smtClean="0"/>
                        <a:t>Minor</a:t>
                      </a:r>
                      <a:r>
                        <a:rPr lang="en-GB" sz="1100" baseline="0" dirty="0" smtClean="0"/>
                        <a:t> ambiguity allowed.</a:t>
                      </a:r>
                      <a:br>
                        <a:rPr lang="en-GB" sz="1100" baseline="0" dirty="0" smtClean="0"/>
                      </a:br>
                      <a:r>
                        <a:rPr lang="en-GB" sz="1100" baseline="0" dirty="0" smtClean="0"/>
                        <a:t>2 prepared Qs need 1++ development.</a:t>
                      </a:r>
                      <a:br>
                        <a:rPr lang="en-GB" sz="1100" baseline="0" dirty="0" smtClean="0"/>
                      </a:br>
                      <a:r>
                        <a:rPr lang="en-GB" sz="1100" baseline="0" dirty="0" smtClean="0"/>
                        <a:t>At least 1 unprepared question need to be answered.</a:t>
                      </a:r>
                      <a:endParaRPr lang="en-GB" sz="1100" dirty="0">
                        <a:latin typeface="Arial" panose="020B0604020202020204" pitchFamily="34" charset="0"/>
                        <a:cs typeface="Arial" panose="020B0604020202020204" pitchFamily="34" charset="0"/>
                      </a:endParaRPr>
                    </a:p>
                  </a:txBody>
                  <a:tcPr anchor="ctr"/>
                </a:tc>
              </a:tr>
              <a:tr h="370840">
                <a:tc>
                  <a:txBody>
                    <a:bodyPr/>
                    <a:lstStyle/>
                    <a:p>
                      <a:pPr algn="ctr"/>
                      <a:r>
                        <a:rPr lang="en-GB" sz="1100" dirty="0" smtClean="0"/>
                        <a:t>5</a:t>
                      </a:r>
                      <a:endParaRPr lang="en-GB" sz="1100" dirty="0">
                        <a:latin typeface="Arial" panose="020B0604020202020204" pitchFamily="34" charset="0"/>
                        <a:cs typeface="Arial" panose="020B0604020202020204" pitchFamily="34" charset="0"/>
                      </a:endParaRPr>
                    </a:p>
                  </a:txBody>
                  <a:tcPr anchor="ctr"/>
                </a:tc>
                <a:tc>
                  <a:txBody>
                    <a:bodyPr/>
                    <a:lstStyle/>
                    <a:p>
                      <a:pPr algn="ctr"/>
                      <a:r>
                        <a:rPr lang="en-GB" sz="1100" dirty="0" smtClean="0"/>
                        <a:t>7-9</a:t>
                      </a:r>
                      <a:endParaRPr lang="en-GB" sz="1100" dirty="0">
                        <a:latin typeface="Arial" panose="020B0604020202020204" pitchFamily="34" charset="0"/>
                        <a:cs typeface="Arial" panose="020B0604020202020204" pitchFamily="34" charset="0"/>
                      </a:endParaRPr>
                    </a:p>
                  </a:txBody>
                  <a:tcPr anchor="ctr"/>
                </a:tc>
                <a:tc>
                  <a:txBody>
                    <a:bodyPr/>
                    <a:lstStyle/>
                    <a:p>
                      <a:r>
                        <a:rPr lang="en-GB" sz="1100" dirty="0" smtClean="0"/>
                        <a:t>The speaker gives understandable replies to most questions and develops at</a:t>
                      </a:r>
                    </a:p>
                    <a:p>
                      <a:r>
                        <a:rPr lang="en-GB" sz="1100" dirty="0" smtClean="0"/>
                        <a:t>least one answer. He/she gives an opinion. </a:t>
                      </a:r>
                      <a:endParaRPr lang="en-GB" sz="1100" dirty="0">
                        <a:latin typeface="Arial" panose="020B0604020202020204" pitchFamily="34" charset="0"/>
                        <a:cs typeface="Arial" panose="020B0604020202020204" pitchFamily="34" charset="0"/>
                      </a:endParaRPr>
                    </a:p>
                  </a:txBody>
                  <a:tcPr anchor="ctr"/>
                </a:tc>
                <a:tc>
                  <a:txBody>
                    <a:bodyPr/>
                    <a:lstStyle/>
                    <a:p>
                      <a:r>
                        <a:rPr lang="en-GB" sz="1100" dirty="0" smtClean="0"/>
                        <a:t>Permits 1/5 bullets not to be answered.</a:t>
                      </a:r>
                      <a:br>
                        <a:rPr lang="en-GB" sz="1100" dirty="0" smtClean="0"/>
                      </a:br>
                      <a:r>
                        <a:rPr lang="en-GB" sz="1100" dirty="0" smtClean="0"/>
                        <a:t>1+ development needed at least once.</a:t>
                      </a:r>
                      <a:br>
                        <a:rPr lang="en-GB" sz="1100" dirty="0" smtClean="0"/>
                      </a:br>
                      <a:r>
                        <a:rPr lang="en-GB" sz="1100" dirty="0" smtClean="0"/>
                        <a:t>At</a:t>
                      </a:r>
                      <a:r>
                        <a:rPr lang="en-GB" sz="1100" baseline="0" dirty="0" smtClean="0"/>
                        <a:t> least one opinion.</a:t>
                      </a:r>
                      <a:endParaRPr lang="en-GB" sz="1100" dirty="0">
                        <a:latin typeface="Arial" panose="020B0604020202020204" pitchFamily="34" charset="0"/>
                        <a:cs typeface="Arial" panose="020B0604020202020204" pitchFamily="34" charset="0"/>
                      </a:endParaRPr>
                    </a:p>
                  </a:txBody>
                  <a:tcPr anchor="ctr"/>
                </a:tc>
              </a:tr>
              <a:tr h="370840">
                <a:tc>
                  <a:txBody>
                    <a:bodyPr/>
                    <a:lstStyle/>
                    <a:p>
                      <a:pPr algn="ctr"/>
                      <a:r>
                        <a:rPr lang="en-GB" sz="1100" dirty="0" smtClean="0"/>
                        <a:t>4</a:t>
                      </a:r>
                      <a:endParaRPr lang="en-GB" sz="1100" dirty="0">
                        <a:latin typeface="Arial" panose="020B0604020202020204" pitchFamily="34" charset="0"/>
                        <a:cs typeface="Arial" panose="020B0604020202020204" pitchFamily="34" charset="0"/>
                      </a:endParaRPr>
                    </a:p>
                  </a:txBody>
                  <a:tcPr anchor="ctr"/>
                </a:tc>
                <a:tc>
                  <a:txBody>
                    <a:bodyPr/>
                    <a:lstStyle/>
                    <a:p>
                      <a:pPr algn="ctr"/>
                      <a:r>
                        <a:rPr lang="en-GB" sz="1100" dirty="0" smtClean="0"/>
                        <a:t>4-6</a:t>
                      </a:r>
                      <a:endParaRPr lang="en-GB" sz="1100" dirty="0">
                        <a:latin typeface="Arial" panose="020B0604020202020204" pitchFamily="34" charset="0"/>
                        <a:cs typeface="Arial" panose="020B0604020202020204" pitchFamily="34" charset="0"/>
                      </a:endParaRPr>
                    </a:p>
                  </a:txBody>
                  <a:tcPr anchor="ctr"/>
                </a:tc>
                <a:tc>
                  <a:txBody>
                    <a:bodyPr/>
                    <a:lstStyle/>
                    <a:p>
                      <a:r>
                        <a:rPr lang="en-GB" sz="1100" dirty="0" smtClean="0"/>
                        <a:t>The speaker gives understandable replies to most questions but they may be short and/or repetitive. </a:t>
                      </a:r>
                      <a:endParaRPr lang="en-GB" sz="1100" dirty="0">
                        <a:latin typeface="Arial" panose="020B0604020202020204" pitchFamily="34" charset="0"/>
                        <a:cs typeface="Arial" panose="020B0604020202020204" pitchFamily="34" charset="0"/>
                      </a:endParaRPr>
                    </a:p>
                  </a:txBody>
                  <a:tcPr anchor="ctr"/>
                </a:tc>
                <a:tc>
                  <a:txBody>
                    <a:bodyPr/>
                    <a:lstStyle/>
                    <a:p>
                      <a:r>
                        <a:rPr lang="en-GB" sz="1100" dirty="0" smtClean="0"/>
                        <a:t>Permits 1/5 bullets not to be answered.</a:t>
                      </a:r>
                    </a:p>
                    <a:p>
                      <a:r>
                        <a:rPr lang="en-GB" sz="1100" dirty="0" smtClean="0"/>
                        <a:t>All answers can be short</a:t>
                      </a:r>
                      <a:r>
                        <a:rPr lang="en-GB" sz="1100" baseline="0" dirty="0" smtClean="0"/>
                        <a:t> / undeveloped / repetitive.</a:t>
                      </a:r>
                      <a:endParaRPr lang="en-GB" sz="1100" dirty="0">
                        <a:latin typeface="Arial" panose="020B0604020202020204" pitchFamily="34" charset="0"/>
                        <a:cs typeface="Arial" panose="020B0604020202020204" pitchFamily="34" charset="0"/>
                      </a:endParaRPr>
                    </a:p>
                  </a:txBody>
                  <a:tcPr anchor="ctr"/>
                </a:tc>
              </a:tr>
              <a:tr h="370840">
                <a:tc>
                  <a:txBody>
                    <a:bodyPr/>
                    <a:lstStyle/>
                    <a:p>
                      <a:pPr algn="ctr"/>
                      <a:r>
                        <a:rPr lang="en-GB" sz="1100" dirty="0" smtClean="0"/>
                        <a:t>3-</a:t>
                      </a:r>
                      <a:endParaRPr lang="en-GB" sz="1100" dirty="0">
                        <a:latin typeface="Arial" panose="020B0604020202020204" pitchFamily="34" charset="0"/>
                        <a:cs typeface="Arial" panose="020B0604020202020204" pitchFamily="34" charset="0"/>
                      </a:endParaRPr>
                    </a:p>
                  </a:txBody>
                  <a:tcPr anchor="ctr"/>
                </a:tc>
                <a:tc>
                  <a:txBody>
                    <a:bodyPr/>
                    <a:lstStyle/>
                    <a:p>
                      <a:pPr algn="ctr"/>
                      <a:r>
                        <a:rPr lang="en-GB" sz="1100" dirty="0" smtClean="0"/>
                        <a:t>1-3</a:t>
                      </a:r>
                      <a:endParaRPr lang="en-GB" sz="1100" dirty="0">
                        <a:latin typeface="Arial" panose="020B0604020202020204" pitchFamily="34" charset="0"/>
                        <a:cs typeface="Arial" panose="020B0604020202020204" pitchFamily="34" charset="0"/>
                      </a:endParaRPr>
                    </a:p>
                  </a:txBody>
                  <a:tcPr anchor="ctr"/>
                </a:tc>
                <a:tc>
                  <a:txBody>
                    <a:bodyPr/>
                    <a:lstStyle/>
                    <a:p>
                      <a:r>
                        <a:rPr lang="en-GB" sz="1100" dirty="0" smtClean="0"/>
                        <a:t>The speaker replies to some questions but the answers are likely to be short and/or repetitive. </a:t>
                      </a:r>
                      <a:endParaRPr lang="en-GB" sz="1100" dirty="0">
                        <a:latin typeface="Arial" panose="020B0604020202020204" pitchFamily="34" charset="0"/>
                        <a:cs typeface="Arial" panose="020B0604020202020204" pitchFamily="34" charset="0"/>
                      </a:endParaRPr>
                    </a:p>
                  </a:txBody>
                  <a:tcPr anchor="ctr"/>
                </a:tc>
                <a:tc>
                  <a:txBody>
                    <a:bodyPr/>
                    <a:lstStyle/>
                    <a:p>
                      <a:r>
                        <a:rPr lang="en-GB" sz="1100" dirty="0" smtClean="0"/>
                        <a:t>3/5 questions answered with short, repetitive utterances.</a:t>
                      </a:r>
                      <a:endParaRPr lang="en-GB" sz="1100" dirty="0">
                        <a:latin typeface="Arial" panose="020B0604020202020204" pitchFamily="34" charset="0"/>
                        <a:cs typeface="Arial" panose="020B0604020202020204" pitchFamily="34" charset="0"/>
                      </a:endParaRPr>
                    </a:p>
                  </a:txBody>
                  <a:tcPr anchor="ctr"/>
                </a:tc>
              </a:tr>
            </a:tbl>
          </a:graphicData>
        </a:graphic>
      </p:graphicFrame>
      <p:sp>
        <p:nvSpPr>
          <p:cNvPr id="8" name="TextBox 7"/>
          <p:cNvSpPr txBox="1"/>
          <p:nvPr/>
        </p:nvSpPr>
        <p:spPr>
          <a:xfrm>
            <a:off x="6806633" y="9979"/>
            <a:ext cx="4853354" cy="276999"/>
          </a:xfrm>
          <a:prstGeom prst="rect">
            <a:avLst/>
          </a:prstGeom>
          <a:noFill/>
        </p:spPr>
        <p:txBody>
          <a:bodyPr wrap="square" rtlCol="0">
            <a:spAutoFit/>
          </a:bodyPr>
          <a:lstStyle/>
          <a:p>
            <a:r>
              <a:rPr lang="en-GB" sz="1200" b="1" dirty="0" smtClean="0">
                <a:solidFill>
                  <a:prstClr val="black"/>
                </a:solidFill>
              </a:rPr>
              <a:t>Mark scheme: Photo card - HIGHER</a:t>
            </a:r>
            <a:endParaRPr lang="en-GB" sz="1200" b="1" dirty="0">
              <a:solidFill>
                <a:prstClr val="black"/>
              </a:solidFill>
            </a:endParaRPr>
          </a:p>
        </p:txBody>
      </p:sp>
      <p:graphicFrame>
        <p:nvGraphicFramePr>
          <p:cNvPr id="9" name="Table 8"/>
          <p:cNvGraphicFramePr>
            <a:graphicFrameLocks noGrp="1"/>
          </p:cNvGraphicFramePr>
          <p:nvPr>
            <p:extLst/>
          </p:nvPr>
        </p:nvGraphicFramePr>
        <p:xfrm>
          <a:off x="117796" y="4047157"/>
          <a:ext cx="1559856" cy="1676400"/>
        </p:xfrm>
        <a:graphic>
          <a:graphicData uri="http://schemas.openxmlformats.org/drawingml/2006/table">
            <a:tbl>
              <a:tblPr firstRow="1" bandRow="1">
                <a:tableStyleId>{5940675A-B579-460E-94D1-54222C63F5DA}</a:tableStyleId>
              </a:tblPr>
              <a:tblGrid>
                <a:gridCol w="779927"/>
                <a:gridCol w="779929"/>
              </a:tblGrid>
              <a:tr h="184000">
                <a:tc>
                  <a:txBody>
                    <a:bodyPr/>
                    <a:lstStyle/>
                    <a:p>
                      <a:pPr algn="ctr"/>
                      <a:r>
                        <a:rPr lang="en-GB" sz="700" dirty="0" smtClean="0"/>
                        <a:t>Indicative</a:t>
                      </a:r>
                      <a:br>
                        <a:rPr lang="en-GB" sz="700" dirty="0" smtClean="0"/>
                      </a:br>
                      <a:r>
                        <a:rPr lang="en-GB" sz="700" dirty="0" smtClean="0"/>
                        <a:t>Grade</a:t>
                      </a:r>
                    </a:p>
                  </a:txBody>
                  <a:tcPr/>
                </a:tc>
                <a:tc>
                  <a:txBody>
                    <a:bodyPr/>
                    <a:lstStyle/>
                    <a:p>
                      <a:pPr algn="ctr"/>
                      <a:r>
                        <a:rPr lang="en-GB" sz="900" dirty="0" smtClean="0"/>
                        <a:t>Mark</a:t>
                      </a:r>
                      <a:endParaRPr lang="en-GB" sz="900" dirty="0">
                        <a:latin typeface="Arial" panose="020B0604020202020204" pitchFamily="34" charset="0"/>
                        <a:cs typeface="Arial" panose="020B0604020202020204" pitchFamily="34" charset="0"/>
                      </a:endParaRPr>
                    </a:p>
                  </a:txBody>
                  <a:tcPr/>
                </a:tc>
              </a:tr>
              <a:tr h="184000">
                <a:tc>
                  <a:txBody>
                    <a:bodyPr/>
                    <a:lstStyle/>
                    <a:p>
                      <a:pPr algn="ctr"/>
                      <a:r>
                        <a:rPr lang="en-GB" sz="900" dirty="0" smtClean="0"/>
                        <a:t>8/9</a:t>
                      </a:r>
                      <a:endParaRPr lang="en-GB" sz="900" dirty="0">
                        <a:latin typeface="Arial" panose="020B0604020202020204" pitchFamily="34" charset="0"/>
                        <a:cs typeface="Arial" panose="020B0604020202020204" pitchFamily="34" charset="0"/>
                      </a:endParaRPr>
                    </a:p>
                  </a:txBody>
                  <a:tcPr anchor="ctr"/>
                </a:tc>
                <a:tc>
                  <a:txBody>
                    <a:bodyPr/>
                    <a:lstStyle/>
                    <a:p>
                      <a:pPr algn="ctr"/>
                      <a:r>
                        <a:rPr lang="en-GB" sz="900" dirty="0" smtClean="0"/>
                        <a:t>14-15</a:t>
                      </a:r>
                      <a:endParaRPr lang="en-GB" sz="900" dirty="0">
                        <a:latin typeface="Arial" panose="020B0604020202020204" pitchFamily="34" charset="0"/>
                        <a:cs typeface="Arial" panose="020B0604020202020204" pitchFamily="34" charset="0"/>
                      </a:endParaRPr>
                    </a:p>
                  </a:txBody>
                  <a:tcPr anchor="ctr"/>
                </a:tc>
              </a:tr>
              <a:tr h="184000">
                <a:tc>
                  <a:txBody>
                    <a:bodyPr/>
                    <a:lstStyle/>
                    <a:p>
                      <a:pPr algn="ctr"/>
                      <a:r>
                        <a:rPr lang="en-GB" sz="900" dirty="0" smtClean="0"/>
                        <a:t>7</a:t>
                      </a:r>
                      <a:endParaRPr lang="en-GB" sz="900" dirty="0">
                        <a:latin typeface="Arial" panose="020B0604020202020204" pitchFamily="34" charset="0"/>
                        <a:cs typeface="Arial" panose="020B0604020202020204" pitchFamily="34" charset="0"/>
                      </a:endParaRPr>
                    </a:p>
                  </a:txBody>
                  <a:tcPr anchor="ctr"/>
                </a:tc>
                <a:tc>
                  <a:txBody>
                    <a:bodyPr/>
                    <a:lstStyle/>
                    <a:p>
                      <a:pPr algn="ctr"/>
                      <a:r>
                        <a:rPr lang="en-GB" sz="900" dirty="0" smtClean="0"/>
                        <a:t>13</a:t>
                      </a:r>
                      <a:endParaRPr lang="en-GB" sz="900" dirty="0">
                        <a:latin typeface="Arial" panose="020B0604020202020204" pitchFamily="34" charset="0"/>
                        <a:cs typeface="Arial" panose="020B0604020202020204" pitchFamily="34" charset="0"/>
                      </a:endParaRPr>
                    </a:p>
                  </a:txBody>
                  <a:tcPr anchor="ctr"/>
                </a:tc>
              </a:tr>
              <a:tr h="184000">
                <a:tc>
                  <a:txBody>
                    <a:bodyPr/>
                    <a:lstStyle/>
                    <a:p>
                      <a:pPr algn="ctr"/>
                      <a:r>
                        <a:rPr lang="en-GB" sz="900" dirty="0" smtClean="0"/>
                        <a:t>6</a:t>
                      </a:r>
                      <a:endParaRPr lang="en-GB" sz="900" dirty="0">
                        <a:latin typeface="Arial" panose="020B0604020202020204" pitchFamily="34" charset="0"/>
                        <a:cs typeface="Arial" panose="020B0604020202020204" pitchFamily="34" charset="0"/>
                      </a:endParaRPr>
                    </a:p>
                  </a:txBody>
                  <a:tcPr anchor="ctr"/>
                </a:tc>
                <a:tc>
                  <a:txBody>
                    <a:bodyPr/>
                    <a:lstStyle/>
                    <a:p>
                      <a:pPr algn="ctr"/>
                      <a:r>
                        <a:rPr lang="en-GB" sz="900" dirty="0" smtClean="0"/>
                        <a:t>10-12</a:t>
                      </a:r>
                      <a:endParaRPr lang="en-GB" sz="900" dirty="0">
                        <a:latin typeface="Arial" panose="020B0604020202020204" pitchFamily="34" charset="0"/>
                        <a:cs typeface="Arial" panose="020B0604020202020204" pitchFamily="34" charset="0"/>
                      </a:endParaRPr>
                    </a:p>
                  </a:txBody>
                  <a:tcPr anchor="ctr"/>
                </a:tc>
              </a:tr>
              <a:tr h="184000">
                <a:tc>
                  <a:txBody>
                    <a:bodyPr/>
                    <a:lstStyle/>
                    <a:p>
                      <a:pPr algn="ctr"/>
                      <a:r>
                        <a:rPr lang="en-GB" sz="900" dirty="0" smtClean="0"/>
                        <a:t>5</a:t>
                      </a:r>
                      <a:endParaRPr lang="en-GB" sz="900" dirty="0">
                        <a:latin typeface="Arial" panose="020B0604020202020204" pitchFamily="34" charset="0"/>
                        <a:cs typeface="Arial" panose="020B0604020202020204" pitchFamily="34" charset="0"/>
                      </a:endParaRPr>
                    </a:p>
                  </a:txBody>
                  <a:tcPr anchor="ctr"/>
                </a:tc>
                <a:tc>
                  <a:txBody>
                    <a:bodyPr/>
                    <a:lstStyle/>
                    <a:p>
                      <a:pPr algn="ctr"/>
                      <a:r>
                        <a:rPr lang="en-GB" sz="900" dirty="0" smtClean="0"/>
                        <a:t>7-9</a:t>
                      </a:r>
                      <a:endParaRPr lang="en-GB" sz="900" dirty="0">
                        <a:latin typeface="Arial" panose="020B0604020202020204" pitchFamily="34" charset="0"/>
                        <a:cs typeface="Arial" panose="020B0604020202020204" pitchFamily="34" charset="0"/>
                      </a:endParaRPr>
                    </a:p>
                  </a:txBody>
                  <a:tcPr anchor="ctr"/>
                </a:tc>
              </a:tr>
              <a:tr h="184000">
                <a:tc>
                  <a:txBody>
                    <a:bodyPr/>
                    <a:lstStyle/>
                    <a:p>
                      <a:pPr algn="ctr"/>
                      <a:r>
                        <a:rPr lang="en-GB" sz="900" dirty="0" smtClean="0"/>
                        <a:t>4</a:t>
                      </a:r>
                      <a:endParaRPr lang="en-GB" sz="900" dirty="0">
                        <a:latin typeface="Arial" panose="020B0604020202020204" pitchFamily="34" charset="0"/>
                        <a:cs typeface="Arial" panose="020B0604020202020204" pitchFamily="34" charset="0"/>
                      </a:endParaRPr>
                    </a:p>
                  </a:txBody>
                  <a:tcPr anchor="ctr"/>
                </a:tc>
                <a:tc>
                  <a:txBody>
                    <a:bodyPr/>
                    <a:lstStyle/>
                    <a:p>
                      <a:pPr algn="ctr"/>
                      <a:r>
                        <a:rPr lang="en-GB" sz="900" dirty="0" smtClean="0"/>
                        <a:t>4-6</a:t>
                      </a:r>
                      <a:endParaRPr lang="en-GB" sz="900" dirty="0">
                        <a:latin typeface="Arial" panose="020B0604020202020204" pitchFamily="34" charset="0"/>
                        <a:cs typeface="Arial" panose="020B0604020202020204" pitchFamily="34" charset="0"/>
                      </a:endParaRPr>
                    </a:p>
                  </a:txBody>
                  <a:tcPr anchor="ctr"/>
                </a:tc>
              </a:tr>
              <a:tr h="184000">
                <a:tc>
                  <a:txBody>
                    <a:bodyPr/>
                    <a:lstStyle/>
                    <a:p>
                      <a:pPr algn="ctr"/>
                      <a:r>
                        <a:rPr lang="en-GB" sz="900" dirty="0" smtClean="0"/>
                        <a:t>3-</a:t>
                      </a:r>
                      <a:endParaRPr lang="en-GB" sz="900" dirty="0">
                        <a:latin typeface="Arial" panose="020B0604020202020204" pitchFamily="34" charset="0"/>
                        <a:cs typeface="Arial" panose="020B0604020202020204" pitchFamily="34" charset="0"/>
                      </a:endParaRPr>
                    </a:p>
                  </a:txBody>
                  <a:tcPr anchor="ctr"/>
                </a:tc>
                <a:tc>
                  <a:txBody>
                    <a:bodyPr/>
                    <a:lstStyle/>
                    <a:p>
                      <a:pPr algn="ctr"/>
                      <a:r>
                        <a:rPr lang="en-GB" sz="900" dirty="0" smtClean="0"/>
                        <a:t>1-3</a:t>
                      </a:r>
                      <a:endParaRPr lang="en-GB" sz="900" dirty="0">
                        <a:latin typeface="Arial" panose="020B0604020202020204" pitchFamily="34" charset="0"/>
                        <a:cs typeface="Arial" panose="020B0604020202020204" pitchFamily="34" charset="0"/>
                      </a:endParaRPr>
                    </a:p>
                  </a:txBody>
                  <a:tcPr anchor="ctr"/>
                </a:tc>
              </a:tr>
            </a:tbl>
          </a:graphicData>
        </a:graphic>
      </p:graphicFrame>
      <p:sp>
        <p:nvSpPr>
          <p:cNvPr id="11" name="TextBox 10"/>
          <p:cNvSpPr txBox="1"/>
          <p:nvPr/>
        </p:nvSpPr>
        <p:spPr>
          <a:xfrm>
            <a:off x="1747786" y="3970216"/>
            <a:ext cx="2743200" cy="830997"/>
          </a:xfrm>
          <a:prstGeom prst="rect">
            <a:avLst/>
          </a:prstGeom>
          <a:noFill/>
        </p:spPr>
        <p:txBody>
          <a:bodyPr wrap="square" rtlCol="0">
            <a:spAutoFit/>
          </a:bodyPr>
          <a:lstStyle/>
          <a:p>
            <a:r>
              <a:rPr lang="en-GB" sz="1200" dirty="0" smtClean="0">
                <a:solidFill>
                  <a:prstClr val="black"/>
                </a:solidFill>
              </a:rPr>
              <a:t>The 5 utterances are marked separately for communication = 5 x 2 points.</a:t>
            </a:r>
            <a:br>
              <a:rPr lang="en-GB" sz="1200" dirty="0" smtClean="0">
                <a:solidFill>
                  <a:prstClr val="black"/>
                </a:solidFill>
              </a:rPr>
            </a:br>
            <a:r>
              <a:rPr lang="en-GB" sz="1200" dirty="0">
                <a:solidFill>
                  <a:prstClr val="black"/>
                </a:solidFill>
              </a:rPr>
              <a:t>K</a:t>
            </a:r>
            <a:r>
              <a:rPr lang="en-GB" sz="1200" dirty="0" smtClean="0">
                <a:solidFill>
                  <a:prstClr val="black"/>
                </a:solidFill>
              </a:rPr>
              <a:t>nowledge / use of language (up to 5 points) is awarded overall. </a:t>
            </a:r>
            <a:endParaRPr lang="en-GB" sz="1200" dirty="0">
              <a:solidFill>
                <a:prstClr val="black"/>
              </a:solidFill>
            </a:endParaRPr>
          </a:p>
        </p:txBody>
      </p:sp>
      <p:sp>
        <p:nvSpPr>
          <p:cNvPr id="12" name="TextBox 11"/>
          <p:cNvSpPr txBox="1"/>
          <p:nvPr/>
        </p:nvSpPr>
        <p:spPr>
          <a:xfrm>
            <a:off x="0" y="72088"/>
            <a:ext cx="4853354" cy="276999"/>
          </a:xfrm>
          <a:prstGeom prst="rect">
            <a:avLst/>
          </a:prstGeom>
          <a:noFill/>
        </p:spPr>
        <p:txBody>
          <a:bodyPr wrap="square" rtlCol="0">
            <a:spAutoFit/>
          </a:bodyPr>
          <a:lstStyle/>
          <a:p>
            <a:r>
              <a:rPr lang="en-GB" sz="1200" b="1" dirty="0" smtClean="0">
                <a:solidFill>
                  <a:prstClr val="black"/>
                </a:solidFill>
              </a:rPr>
              <a:t>Mark scheme: Role Play - HIGHER</a:t>
            </a:r>
            <a:endParaRPr lang="en-GB" sz="1200" b="1" dirty="0">
              <a:solidFill>
                <a:prstClr val="black"/>
              </a:solidFill>
            </a:endParaRPr>
          </a:p>
        </p:txBody>
      </p:sp>
      <p:graphicFrame>
        <p:nvGraphicFramePr>
          <p:cNvPr id="10" name="Table 9"/>
          <p:cNvGraphicFramePr>
            <a:graphicFrameLocks noGrp="1"/>
          </p:cNvGraphicFramePr>
          <p:nvPr>
            <p:extLst/>
          </p:nvPr>
        </p:nvGraphicFramePr>
        <p:xfrm>
          <a:off x="1779689" y="4981877"/>
          <a:ext cx="2866560" cy="741680"/>
        </p:xfrm>
        <a:graphic>
          <a:graphicData uri="http://schemas.openxmlformats.org/drawingml/2006/table">
            <a:tbl>
              <a:tblPr firstRow="1" bandRow="1">
                <a:tableStyleId>{5940675A-B579-460E-94D1-54222C63F5DA}</a:tableStyleId>
              </a:tblPr>
              <a:tblGrid>
                <a:gridCol w="562557"/>
                <a:gridCol w="584067"/>
                <a:gridCol w="573312"/>
                <a:gridCol w="573312"/>
                <a:gridCol w="573312"/>
              </a:tblGrid>
              <a:tr h="370840">
                <a:tc>
                  <a:txBody>
                    <a:bodyPr/>
                    <a:lstStyle/>
                    <a:p>
                      <a:pPr algn="ctr"/>
                      <a:r>
                        <a:rPr lang="en-GB" sz="1600" dirty="0" smtClean="0"/>
                        <a:t>1</a:t>
                      </a:r>
                      <a:endParaRPr lang="en-GB" sz="1600" dirty="0"/>
                    </a:p>
                  </a:txBody>
                  <a:tcPr anchor="ctr"/>
                </a:tc>
                <a:tc>
                  <a:txBody>
                    <a:bodyPr/>
                    <a:lstStyle/>
                    <a:p>
                      <a:pPr algn="ctr"/>
                      <a:r>
                        <a:rPr lang="en-GB" sz="1600" dirty="0" smtClean="0"/>
                        <a:t>2</a:t>
                      </a:r>
                      <a:endParaRPr lang="en-GB" sz="1600" dirty="0"/>
                    </a:p>
                  </a:txBody>
                  <a:tcPr anchor="ctr"/>
                </a:tc>
                <a:tc>
                  <a:txBody>
                    <a:bodyPr/>
                    <a:lstStyle/>
                    <a:p>
                      <a:pPr algn="ctr"/>
                      <a:r>
                        <a:rPr lang="en-GB" sz="1600" dirty="0" smtClean="0"/>
                        <a:t>3</a:t>
                      </a:r>
                      <a:endParaRPr lang="en-GB" sz="1600" dirty="0"/>
                    </a:p>
                  </a:txBody>
                  <a:tcPr anchor="ctr"/>
                </a:tc>
                <a:tc>
                  <a:txBody>
                    <a:bodyPr/>
                    <a:lstStyle/>
                    <a:p>
                      <a:pPr algn="ctr"/>
                      <a:r>
                        <a:rPr lang="en-GB" sz="1600" dirty="0" smtClean="0"/>
                        <a:t>4</a:t>
                      </a:r>
                      <a:endParaRPr lang="en-GB" sz="1600" dirty="0"/>
                    </a:p>
                  </a:txBody>
                  <a:tcPr anchor="ctr"/>
                </a:tc>
                <a:tc>
                  <a:txBody>
                    <a:bodyPr/>
                    <a:lstStyle/>
                    <a:p>
                      <a:pPr algn="ctr"/>
                      <a:r>
                        <a:rPr lang="en-GB" sz="1600" dirty="0" smtClean="0"/>
                        <a:t>5</a:t>
                      </a:r>
                      <a:endParaRPr lang="en-GB" sz="1600" dirty="0"/>
                    </a:p>
                  </a:txBody>
                  <a:tcPr anchor="ctr"/>
                </a:tc>
              </a:tr>
              <a:tr h="370840">
                <a:tc>
                  <a:txBody>
                    <a:bodyPr/>
                    <a:lstStyle/>
                    <a:p>
                      <a:pPr algn="ctr"/>
                      <a:endParaRPr lang="en-GB" sz="1200" dirty="0"/>
                    </a:p>
                  </a:txBody>
                  <a:tcPr/>
                </a:tc>
                <a:tc>
                  <a:txBody>
                    <a:bodyPr/>
                    <a:lstStyle/>
                    <a:p>
                      <a:pPr algn="ctr"/>
                      <a:endParaRPr lang="en-GB" sz="1200"/>
                    </a:p>
                  </a:txBody>
                  <a:tcPr/>
                </a:tc>
                <a:tc>
                  <a:txBody>
                    <a:bodyPr/>
                    <a:lstStyle/>
                    <a:p>
                      <a:pPr algn="ctr"/>
                      <a:endParaRPr lang="en-GB" sz="1200"/>
                    </a:p>
                  </a:txBody>
                  <a:tcPr/>
                </a:tc>
                <a:tc>
                  <a:txBody>
                    <a:bodyPr/>
                    <a:lstStyle/>
                    <a:p>
                      <a:pPr algn="ctr"/>
                      <a:endParaRPr lang="en-GB" sz="1200"/>
                    </a:p>
                  </a:txBody>
                  <a:tcPr/>
                </a:tc>
                <a:tc>
                  <a:txBody>
                    <a:bodyPr/>
                    <a:lstStyle/>
                    <a:p>
                      <a:pPr algn="ctr"/>
                      <a:endParaRPr lang="en-GB" sz="1200" dirty="0"/>
                    </a:p>
                  </a:txBody>
                  <a:tcPr/>
                </a:tc>
              </a:tr>
            </a:tbl>
          </a:graphicData>
        </a:graphic>
      </p:graphicFrame>
      <p:graphicFrame>
        <p:nvGraphicFramePr>
          <p:cNvPr id="13" name="Table 12"/>
          <p:cNvGraphicFramePr>
            <a:graphicFrameLocks noGrp="1"/>
          </p:cNvGraphicFramePr>
          <p:nvPr>
            <p:extLst/>
          </p:nvPr>
        </p:nvGraphicFramePr>
        <p:xfrm>
          <a:off x="362037" y="6103917"/>
          <a:ext cx="4129279" cy="660037"/>
        </p:xfrm>
        <a:graphic>
          <a:graphicData uri="http://schemas.openxmlformats.org/drawingml/2006/table">
            <a:tbl>
              <a:tblPr firstRow="1" bandRow="1">
                <a:tableStyleId>{5940675A-B579-460E-94D1-54222C63F5DA}</a:tableStyleId>
              </a:tblPr>
              <a:tblGrid>
                <a:gridCol w="578831"/>
                <a:gridCol w="600963"/>
                <a:gridCol w="589897"/>
                <a:gridCol w="589897"/>
                <a:gridCol w="589897"/>
                <a:gridCol w="589897"/>
                <a:gridCol w="589897"/>
              </a:tblGrid>
              <a:tr h="324757">
                <a:tc>
                  <a:txBody>
                    <a:bodyPr/>
                    <a:lstStyle/>
                    <a:p>
                      <a:pPr algn="ctr"/>
                      <a:r>
                        <a:rPr lang="en-GB" sz="1600" dirty="0" smtClean="0"/>
                        <a:t>1</a:t>
                      </a:r>
                      <a:endParaRPr lang="en-GB" sz="1600" dirty="0"/>
                    </a:p>
                  </a:txBody>
                  <a:tcPr anchor="ctr"/>
                </a:tc>
                <a:tc>
                  <a:txBody>
                    <a:bodyPr/>
                    <a:lstStyle/>
                    <a:p>
                      <a:pPr algn="ctr"/>
                      <a:r>
                        <a:rPr lang="en-GB" sz="1600" dirty="0" smtClean="0"/>
                        <a:t>2</a:t>
                      </a:r>
                      <a:endParaRPr lang="en-GB" sz="1600" dirty="0"/>
                    </a:p>
                  </a:txBody>
                  <a:tcPr anchor="ctr"/>
                </a:tc>
                <a:tc>
                  <a:txBody>
                    <a:bodyPr/>
                    <a:lstStyle/>
                    <a:p>
                      <a:pPr algn="ctr"/>
                      <a:r>
                        <a:rPr lang="en-GB" sz="1600" dirty="0" smtClean="0"/>
                        <a:t>3</a:t>
                      </a:r>
                      <a:endParaRPr lang="en-GB" sz="1600" dirty="0"/>
                    </a:p>
                  </a:txBody>
                  <a:tcPr anchor="ctr"/>
                </a:tc>
                <a:tc>
                  <a:txBody>
                    <a:bodyPr/>
                    <a:lstStyle/>
                    <a:p>
                      <a:pPr algn="ctr"/>
                      <a:r>
                        <a:rPr lang="en-GB" sz="1600" dirty="0" smtClean="0"/>
                        <a:t>4</a:t>
                      </a:r>
                      <a:endParaRPr lang="en-GB" sz="1600" dirty="0"/>
                    </a:p>
                  </a:txBody>
                  <a:tcPr anchor="ctr"/>
                </a:tc>
                <a:tc>
                  <a:txBody>
                    <a:bodyPr/>
                    <a:lstStyle/>
                    <a:p>
                      <a:pPr algn="ctr"/>
                      <a:r>
                        <a:rPr lang="en-GB" sz="1600" dirty="0" smtClean="0"/>
                        <a:t>5</a:t>
                      </a:r>
                      <a:endParaRPr lang="en-GB" sz="1600" dirty="0"/>
                    </a:p>
                  </a:txBody>
                  <a:tcPr anchor="ctr"/>
                </a:tc>
                <a:tc>
                  <a:txBody>
                    <a:bodyPr/>
                    <a:lstStyle/>
                    <a:p>
                      <a:pPr algn="ctr"/>
                      <a:r>
                        <a:rPr lang="en-GB" sz="900" dirty="0" smtClean="0"/>
                        <a:t>Opinion</a:t>
                      </a:r>
                      <a:endParaRPr lang="en-GB" sz="900" dirty="0"/>
                    </a:p>
                  </a:txBody>
                  <a:tcPr anchor="ctr"/>
                </a:tc>
                <a:tc>
                  <a:txBody>
                    <a:bodyPr/>
                    <a:lstStyle/>
                    <a:p>
                      <a:pPr algn="ctr"/>
                      <a:r>
                        <a:rPr lang="en-GB" sz="900" dirty="0" smtClean="0"/>
                        <a:t>Reason</a:t>
                      </a:r>
                      <a:endParaRPr lang="en-GB" sz="900" dirty="0"/>
                    </a:p>
                  </a:txBody>
                  <a:tcPr anchor="ctr"/>
                </a:tc>
              </a:tr>
              <a:tr h="324757">
                <a:tc>
                  <a:txBody>
                    <a:bodyPr/>
                    <a:lstStyle/>
                    <a:p>
                      <a:pPr algn="ctr"/>
                      <a:endParaRPr lang="en-GB" sz="1200" dirty="0"/>
                    </a:p>
                  </a:txBody>
                  <a:tcPr/>
                </a:tc>
                <a:tc>
                  <a:txBody>
                    <a:bodyPr/>
                    <a:lstStyle/>
                    <a:p>
                      <a:pPr algn="ctr"/>
                      <a:endParaRPr lang="en-GB" sz="1200"/>
                    </a:p>
                  </a:txBody>
                  <a:tcPr/>
                </a:tc>
                <a:tc>
                  <a:txBody>
                    <a:bodyPr/>
                    <a:lstStyle/>
                    <a:p>
                      <a:pPr algn="ctr"/>
                      <a:endParaRPr lang="en-GB" sz="1200"/>
                    </a:p>
                  </a:txBody>
                  <a:tcPr/>
                </a:tc>
                <a:tc>
                  <a:txBody>
                    <a:bodyPr/>
                    <a:lstStyle/>
                    <a:p>
                      <a:pPr algn="ctr"/>
                      <a:endParaRPr lang="en-GB" sz="1200"/>
                    </a:p>
                  </a:txBody>
                  <a:tcPr/>
                </a:tc>
                <a:tc>
                  <a:txBody>
                    <a:bodyPr/>
                    <a:lstStyle/>
                    <a:p>
                      <a:pPr algn="ctr"/>
                      <a:endParaRPr lang="en-GB" sz="1200" dirty="0"/>
                    </a:p>
                  </a:txBody>
                  <a:tcPr/>
                </a:tc>
                <a:tc>
                  <a:txBody>
                    <a:bodyPr/>
                    <a:lstStyle/>
                    <a:p>
                      <a:pPr algn="ctr"/>
                      <a:endParaRPr lang="en-GB" sz="1200" dirty="0"/>
                    </a:p>
                  </a:txBody>
                  <a:tcPr/>
                </a:tc>
                <a:tc>
                  <a:txBody>
                    <a:bodyPr/>
                    <a:lstStyle/>
                    <a:p>
                      <a:pPr algn="ctr"/>
                      <a:endParaRPr lang="en-GB" sz="1200" dirty="0"/>
                    </a:p>
                  </a:txBody>
                  <a:tcPr/>
                </a:tc>
              </a:tr>
            </a:tbl>
          </a:graphicData>
        </a:graphic>
      </p:graphicFrame>
      <p:sp>
        <p:nvSpPr>
          <p:cNvPr id="4" name="TextBox 3"/>
          <p:cNvSpPr txBox="1"/>
          <p:nvPr/>
        </p:nvSpPr>
        <p:spPr>
          <a:xfrm>
            <a:off x="1735156" y="4759784"/>
            <a:ext cx="1504424" cy="276999"/>
          </a:xfrm>
          <a:prstGeom prst="rect">
            <a:avLst/>
          </a:prstGeom>
          <a:noFill/>
        </p:spPr>
        <p:txBody>
          <a:bodyPr wrap="square" rtlCol="0">
            <a:spAutoFit/>
          </a:bodyPr>
          <a:lstStyle/>
          <a:p>
            <a:r>
              <a:rPr lang="en-GB" sz="1200" b="1" dirty="0" smtClean="0">
                <a:solidFill>
                  <a:prstClr val="black"/>
                </a:solidFill>
              </a:rPr>
              <a:t>Role play</a:t>
            </a:r>
            <a:endParaRPr lang="en-GB" sz="1200" b="1" dirty="0">
              <a:solidFill>
                <a:prstClr val="black"/>
              </a:solidFill>
            </a:endParaRPr>
          </a:p>
        </p:txBody>
      </p:sp>
      <p:sp>
        <p:nvSpPr>
          <p:cNvPr id="14" name="TextBox 13"/>
          <p:cNvSpPr txBox="1"/>
          <p:nvPr/>
        </p:nvSpPr>
        <p:spPr>
          <a:xfrm>
            <a:off x="288144" y="5880262"/>
            <a:ext cx="1504424" cy="276999"/>
          </a:xfrm>
          <a:prstGeom prst="rect">
            <a:avLst/>
          </a:prstGeom>
          <a:noFill/>
        </p:spPr>
        <p:txBody>
          <a:bodyPr wrap="square" rtlCol="0">
            <a:spAutoFit/>
          </a:bodyPr>
          <a:lstStyle/>
          <a:p>
            <a:r>
              <a:rPr lang="en-GB" sz="1200" b="1" dirty="0" smtClean="0">
                <a:solidFill>
                  <a:prstClr val="black"/>
                </a:solidFill>
              </a:rPr>
              <a:t>Photo card</a:t>
            </a:r>
            <a:endParaRPr lang="en-GB" sz="1200" b="1" dirty="0">
              <a:solidFill>
                <a:prstClr val="black"/>
              </a:solidFill>
            </a:endParaRPr>
          </a:p>
        </p:txBody>
      </p:sp>
      <p:sp>
        <p:nvSpPr>
          <p:cNvPr id="15" name="TextBox 14"/>
          <p:cNvSpPr txBox="1"/>
          <p:nvPr/>
        </p:nvSpPr>
        <p:spPr>
          <a:xfrm>
            <a:off x="1224176" y="370754"/>
            <a:ext cx="2639485" cy="338554"/>
          </a:xfrm>
          <a:prstGeom prst="rect">
            <a:avLst/>
          </a:prstGeom>
          <a:noFill/>
          <a:ln>
            <a:solidFill>
              <a:schemeClr val="tx1"/>
            </a:solidFill>
          </a:ln>
        </p:spPr>
        <p:txBody>
          <a:bodyPr wrap="square" rtlCol="0">
            <a:spAutoFit/>
          </a:bodyPr>
          <a:lstStyle/>
          <a:p>
            <a:r>
              <a:rPr lang="en-GB" sz="1200" b="1" dirty="0" smtClean="0">
                <a:solidFill>
                  <a:prstClr val="black"/>
                </a:solidFill>
              </a:rPr>
              <a:t>Name</a:t>
            </a:r>
            <a:r>
              <a:rPr lang="en-GB" sz="1600" b="1" dirty="0" smtClean="0">
                <a:solidFill>
                  <a:prstClr val="black"/>
                </a:solidFill>
              </a:rPr>
              <a:t>: </a:t>
            </a:r>
            <a:endParaRPr lang="en-GB" sz="1600" b="1" dirty="0">
              <a:solidFill>
                <a:prstClr val="black"/>
              </a:solidFill>
            </a:endParaRPr>
          </a:p>
        </p:txBody>
      </p:sp>
    </p:spTree>
    <p:extLst>
      <p:ext uri="{BB962C8B-B14F-4D97-AF65-F5344CB8AC3E}">
        <p14:creationId xmlns:p14="http://schemas.microsoft.com/office/powerpoint/2010/main" val="416984804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1461" y="0"/>
            <a:ext cx="7886700" cy="367025"/>
          </a:xfrm>
        </p:spPr>
        <p:txBody>
          <a:bodyPr>
            <a:noAutofit/>
          </a:bodyPr>
          <a:lstStyle/>
          <a:p>
            <a:r>
              <a:rPr lang="en-GB" sz="1800" b="1" dirty="0" smtClean="0"/>
              <a:t>Part 3: General conversation – Assessment criteria (Higher)</a:t>
            </a:r>
            <a:endParaRPr lang="en-GB" sz="1800" b="1" dirty="0"/>
          </a:p>
        </p:txBody>
      </p:sp>
      <p:pic>
        <p:nvPicPr>
          <p:cNvPr id="8" name="Picture 7"/>
          <p:cNvPicPr>
            <a:picLocks noChangeAspect="1"/>
          </p:cNvPicPr>
          <p:nvPr/>
        </p:nvPicPr>
        <p:blipFill>
          <a:blip r:embed="rId2"/>
          <a:stretch>
            <a:fillRect/>
          </a:stretch>
        </p:blipFill>
        <p:spPr>
          <a:xfrm>
            <a:off x="176159" y="367025"/>
            <a:ext cx="4281773" cy="3052899"/>
          </a:xfrm>
          <a:prstGeom prst="rect">
            <a:avLst/>
          </a:prstGeom>
        </p:spPr>
      </p:pic>
      <p:pic>
        <p:nvPicPr>
          <p:cNvPr id="9" name="Picture 8"/>
          <p:cNvPicPr>
            <a:picLocks noChangeAspect="1"/>
          </p:cNvPicPr>
          <p:nvPr/>
        </p:nvPicPr>
        <p:blipFill>
          <a:blip r:embed="rId3"/>
          <a:stretch>
            <a:fillRect/>
          </a:stretch>
        </p:blipFill>
        <p:spPr>
          <a:xfrm>
            <a:off x="267714" y="3442783"/>
            <a:ext cx="4098661" cy="3358258"/>
          </a:xfrm>
          <a:prstGeom prst="rect">
            <a:avLst/>
          </a:prstGeom>
        </p:spPr>
      </p:pic>
      <p:pic>
        <p:nvPicPr>
          <p:cNvPr id="10" name="Picture 9"/>
          <p:cNvPicPr>
            <a:picLocks noChangeAspect="1"/>
          </p:cNvPicPr>
          <p:nvPr/>
        </p:nvPicPr>
        <p:blipFill>
          <a:blip r:embed="rId4"/>
          <a:stretch>
            <a:fillRect/>
          </a:stretch>
        </p:blipFill>
        <p:spPr>
          <a:xfrm>
            <a:off x="4580979" y="673275"/>
            <a:ext cx="4469378" cy="1848802"/>
          </a:xfrm>
          <a:prstGeom prst="rect">
            <a:avLst/>
          </a:prstGeom>
        </p:spPr>
      </p:pic>
      <p:pic>
        <p:nvPicPr>
          <p:cNvPr id="11" name="Picture 10"/>
          <p:cNvPicPr>
            <a:picLocks noChangeAspect="1"/>
          </p:cNvPicPr>
          <p:nvPr/>
        </p:nvPicPr>
        <p:blipFill>
          <a:blip r:embed="rId5"/>
          <a:stretch>
            <a:fillRect/>
          </a:stretch>
        </p:blipFill>
        <p:spPr>
          <a:xfrm>
            <a:off x="4606043" y="2646858"/>
            <a:ext cx="4389368" cy="3003549"/>
          </a:xfrm>
          <a:prstGeom prst="rect">
            <a:avLst/>
          </a:prstGeom>
        </p:spPr>
      </p:pic>
      <p:sp>
        <p:nvSpPr>
          <p:cNvPr id="12" name="TextBox 11"/>
          <p:cNvSpPr txBox="1"/>
          <p:nvPr/>
        </p:nvSpPr>
        <p:spPr>
          <a:xfrm>
            <a:off x="7128906" y="67556"/>
            <a:ext cx="1867906" cy="338554"/>
          </a:xfrm>
          <a:prstGeom prst="rect">
            <a:avLst/>
          </a:prstGeom>
          <a:noFill/>
          <a:ln>
            <a:solidFill>
              <a:schemeClr val="tx1"/>
            </a:solidFill>
          </a:ln>
        </p:spPr>
        <p:txBody>
          <a:bodyPr wrap="square" rtlCol="0">
            <a:spAutoFit/>
          </a:bodyPr>
          <a:lstStyle/>
          <a:p>
            <a:r>
              <a:rPr lang="en-GB" sz="1200" b="1" dirty="0" smtClean="0">
                <a:solidFill>
                  <a:prstClr val="black"/>
                </a:solidFill>
              </a:rPr>
              <a:t>Total speaking mark</a:t>
            </a:r>
            <a:r>
              <a:rPr lang="en-GB" sz="1600" b="1" dirty="0" smtClean="0">
                <a:solidFill>
                  <a:prstClr val="black"/>
                </a:solidFill>
              </a:rPr>
              <a:t>: </a:t>
            </a:r>
            <a:endParaRPr lang="en-GB" sz="1600" b="1" dirty="0">
              <a:solidFill>
                <a:prstClr val="black"/>
              </a:solidFill>
            </a:endParaRPr>
          </a:p>
        </p:txBody>
      </p:sp>
      <p:graphicFrame>
        <p:nvGraphicFramePr>
          <p:cNvPr id="13" name="Table 12"/>
          <p:cNvGraphicFramePr>
            <a:graphicFrameLocks noGrp="1"/>
          </p:cNvGraphicFramePr>
          <p:nvPr>
            <p:extLst/>
          </p:nvPr>
        </p:nvGraphicFramePr>
        <p:xfrm>
          <a:off x="4635925" y="5775189"/>
          <a:ext cx="4359486" cy="685005"/>
        </p:xfrm>
        <a:graphic>
          <a:graphicData uri="http://schemas.openxmlformats.org/drawingml/2006/table">
            <a:tbl>
              <a:tblPr firstRow="1" bandRow="1">
                <a:tableStyleId>{5940675A-B579-460E-94D1-54222C63F5DA}</a:tableStyleId>
              </a:tblPr>
              <a:tblGrid>
                <a:gridCol w="726581"/>
                <a:gridCol w="726581"/>
                <a:gridCol w="726581"/>
                <a:gridCol w="726581"/>
                <a:gridCol w="726581"/>
                <a:gridCol w="726581"/>
              </a:tblGrid>
              <a:tr h="319245">
                <a:tc>
                  <a:txBody>
                    <a:bodyPr/>
                    <a:lstStyle/>
                    <a:p>
                      <a:pPr algn="ctr"/>
                      <a:r>
                        <a:rPr lang="en-GB" sz="1200" dirty="0" smtClean="0"/>
                        <a:t>Present</a:t>
                      </a:r>
                      <a:endParaRPr lang="en-GB" sz="1200" dirty="0"/>
                    </a:p>
                  </a:txBody>
                  <a:tcPr/>
                </a:tc>
                <a:tc>
                  <a:txBody>
                    <a:bodyPr/>
                    <a:lstStyle/>
                    <a:p>
                      <a:pPr algn="ctr"/>
                      <a:r>
                        <a:rPr lang="en-GB" sz="1200" dirty="0" smtClean="0"/>
                        <a:t>Future</a:t>
                      </a:r>
                      <a:endParaRPr lang="en-GB" sz="1200" dirty="0"/>
                    </a:p>
                  </a:txBody>
                  <a:tcPr/>
                </a:tc>
                <a:tc>
                  <a:txBody>
                    <a:bodyPr/>
                    <a:lstStyle/>
                    <a:p>
                      <a:pPr algn="ctr"/>
                      <a:r>
                        <a:rPr lang="en-GB" sz="1200" dirty="0" smtClean="0"/>
                        <a:t>Past</a:t>
                      </a:r>
                      <a:endParaRPr lang="en-GB" sz="1200" dirty="0"/>
                    </a:p>
                  </a:txBody>
                  <a:tcPr/>
                </a:tc>
                <a:tc>
                  <a:txBody>
                    <a:bodyPr/>
                    <a:lstStyle/>
                    <a:p>
                      <a:pPr algn="ctr"/>
                      <a:r>
                        <a:rPr lang="en-GB" sz="1200" dirty="0" smtClean="0"/>
                        <a:t>Opinion</a:t>
                      </a:r>
                      <a:endParaRPr lang="en-GB" sz="1200" dirty="0"/>
                    </a:p>
                  </a:txBody>
                  <a:tcPr/>
                </a:tc>
                <a:tc>
                  <a:txBody>
                    <a:bodyPr/>
                    <a:lstStyle/>
                    <a:p>
                      <a:pPr algn="ctr"/>
                      <a:r>
                        <a:rPr lang="en-GB" sz="1200" dirty="0" smtClean="0"/>
                        <a:t>Reason</a:t>
                      </a:r>
                      <a:endParaRPr lang="en-GB" sz="1200" dirty="0"/>
                    </a:p>
                  </a:txBody>
                  <a:tcPr/>
                </a:tc>
                <a:tc>
                  <a:txBody>
                    <a:bodyPr/>
                    <a:lstStyle/>
                    <a:p>
                      <a:pPr algn="ctr"/>
                      <a:r>
                        <a:rPr lang="en-GB" sz="1100" dirty="0" smtClean="0"/>
                        <a:t>Question</a:t>
                      </a:r>
                      <a:endParaRPr lang="en-GB" sz="1100" dirty="0"/>
                    </a:p>
                  </a:txBody>
                  <a:tcPr/>
                </a:tc>
              </a:tr>
              <a:tr h="319245">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r>
            </a:tbl>
          </a:graphicData>
        </a:graphic>
      </p:graphicFrame>
    </p:spTree>
    <p:extLst>
      <p:ext uri="{BB962C8B-B14F-4D97-AF65-F5344CB8AC3E}">
        <p14:creationId xmlns:p14="http://schemas.microsoft.com/office/powerpoint/2010/main" val="269563644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tardcream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527" y="445865"/>
            <a:ext cx="1280160" cy="96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593" y="357803"/>
            <a:ext cx="619728" cy="575314"/>
          </a:xfrm>
          <a:prstGeom prst="rect">
            <a:avLst/>
          </a:prstGeom>
        </p:spPr>
      </p:pic>
      <p:graphicFrame>
        <p:nvGraphicFramePr>
          <p:cNvPr id="5" name="Table 4"/>
          <p:cNvGraphicFramePr>
            <a:graphicFrameLocks noGrp="1"/>
          </p:cNvGraphicFramePr>
          <p:nvPr>
            <p:extLst/>
          </p:nvPr>
        </p:nvGraphicFramePr>
        <p:xfrm>
          <a:off x="143651" y="1715789"/>
          <a:ext cx="8724124" cy="4297680"/>
        </p:xfrm>
        <a:graphic>
          <a:graphicData uri="http://schemas.openxmlformats.org/drawingml/2006/table">
            <a:tbl>
              <a:tblPr firstRow="1" bandRow="1">
                <a:tableStyleId>{C4B1156A-380E-4F78-BDF5-A606A8083BF9}</a:tableStyleId>
              </a:tblPr>
              <a:tblGrid>
                <a:gridCol w="2370949"/>
                <a:gridCol w="6353175"/>
              </a:tblGrid>
              <a:tr h="370840">
                <a:tc>
                  <a:txBody>
                    <a:bodyPr/>
                    <a:lstStyle/>
                    <a:p>
                      <a:r>
                        <a:rPr lang="en-GB" sz="2800" b="1" dirty="0" smtClean="0"/>
                        <a:t>L</a:t>
                      </a:r>
                      <a:r>
                        <a:rPr lang="en-GB" sz="1800" b="0" dirty="0" smtClean="0"/>
                        <a:t>inks</a:t>
                      </a:r>
                      <a:endParaRPr lang="en-GB" b="0" dirty="0"/>
                    </a:p>
                  </a:txBody>
                  <a:tcPr anchor="ctr"/>
                </a:tc>
                <a:tc>
                  <a:txBody>
                    <a:bodyPr/>
                    <a:lstStyle/>
                    <a:p>
                      <a:r>
                        <a:rPr lang="en-GB" b="0" dirty="0" smtClean="0"/>
                        <a:t>y, </a:t>
                      </a:r>
                      <a:r>
                        <a:rPr lang="en-GB" b="0" dirty="0" err="1" smtClean="0"/>
                        <a:t>también</a:t>
                      </a:r>
                      <a:r>
                        <a:rPr lang="en-GB" b="0" dirty="0" smtClean="0"/>
                        <a:t>,</a:t>
                      </a:r>
                      <a:r>
                        <a:rPr lang="en-GB" b="0" baseline="0" dirty="0" smtClean="0"/>
                        <a:t> </a:t>
                      </a:r>
                      <a:r>
                        <a:rPr lang="en-GB" b="0" baseline="0" dirty="0" err="1" smtClean="0"/>
                        <a:t>pero</a:t>
                      </a:r>
                      <a:r>
                        <a:rPr lang="en-GB" b="0" baseline="0" dirty="0" smtClean="0"/>
                        <a:t>, o, </a:t>
                      </a:r>
                      <a:r>
                        <a:rPr lang="en-GB" b="0" baseline="0" dirty="0" err="1" smtClean="0"/>
                        <a:t>además</a:t>
                      </a:r>
                      <a:r>
                        <a:rPr lang="en-GB" b="0" baseline="0" dirty="0" smtClean="0"/>
                        <a:t>, sin embargo, </a:t>
                      </a:r>
                      <a:r>
                        <a:rPr lang="en-GB" b="0" baseline="0" dirty="0" err="1" smtClean="0"/>
                        <a:t>por</a:t>
                      </a:r>
                      <a:r>
                        <a:rPr lang="en-GB" b="0" baseline="0" dirty="0" smtClean="0"/>
                        <a:t> </a:t>
                      </a:r>
                      <a:r>
                        <a:rPr lang="en-GB" b="0" baseline="0" dirty="0" err="1" smtClean="0"/>
                        <a:t>eso</a:t>
                      </a:r>
                      <a:r>
                        <a:rPr lang="en-GB" b="0" baseline="0" dirty="0" smtClean="0"/>
                        <a:t>, </a:t>
                      </a:r>
                      <a:r>
                        <a:rPr lang="en-GB" b="0" baseline="0" dirty="0" err="1" smtClean="0"/>
                        <a:t>así</a:t>
                      </a:r>
                      <a:r>
                        <a:rPr lang="en-GB" b="0" baseline="0" dirty="0" smtClean="0"/>
                        <a:t> que, primero, </a:t>
                      </a:r>
                      <a:r>
                        <a:rPr lang="en-GB" b="0" baseline="0" dirty="0" err="1" smtClean="0"/>
                        <a:t>luego</a:t>
                      </a:r>
                      <a:r>
                        <a:rPr lang="en-GB" b="0" baseline="0" dirty="0" smtClean="0"/>
                        <a:t>, </a:t>
                      </a:r>
                      <a:r>
                        <a:rPr lang="en-GB" b="0" baseline="0" dirty="0" err="1" smtClean="0"/>
                        <a:t>después</a:t>
                      </a:r>
                      <a:r>
                        <a:rPr lang="en-GB" b="0" baseline="0" dirty="0" smtClean="0"/>
                        <a:t>, </a:t>
                      </a:r>
                      <a:r>
                        <a:rPr lang="en-GB" b="0" baseline="0" dirty="0" err="1" smtClean="0"/>
                        <a:t>por</a:t>
                      </a:r>
                      <a:r>
                        <a:rPr lang="en-GB" b="0" baseline="0" dirty="0" smtClean="0"/>
                        <a:t> </a:t>
                      </a:r>
                      <a:r>
                        <a:rPr lang="en-GB" b="0" baseline="0" dirty="0" err="1" smtClean="0"/>
                        <a:t>último</a:t>
                      </a:r>
                      <a:r>
                        <a:rPr lang="en-GB" b="0" baseline="0" dirty="0" smtClean="0"/>
                        <a:t>, a menudo, a </a:t>
                      </a:r>
                      <a:r>
                        <a:rPr lang="en-GB" b="0" baseline="0" dirty="0" err="1" smtClean="0"/>
                        <a:t>veces</a:t>
                      </a:r>
                      <a:endParaRPr lang="en-GB" b="0" dirty="0"/>
                    </a:p>
                  </a:txBody>
                  <a:tcPr anchor="ctr"/>
                </a:tc>
              </a:tr>
              <a:tr h="370840">
                <a:tc>
                  <a:txBody>
                    <a:bodyPr/>
                    <a:lstStyle/>
                    <a:p>
                      <a:r>
                        <a:rPr lang="en-GB" sz="2800" b="1" dirty="0" smtClean="0"/>
                        <a:t>O</a:t>
                      </a:r>
                      <a:r>
                        <a:rPr lang="en-GB" sz="1800" dirty="0" smtClean="0"/>
                        <a:t>pinions and reasons</a:t>
                      </a:r>
                      <a:endParaRPr lang="en-GB" dirty="0"/>
                    </a:p>
                  </a:txBody>
                  <a:tcPr anchor="ctr"/>
                </a:tc>
                <a:tc>
                  <a:txBody>
                    <a:bodyPr/>
                    <a:lstStyle/>
                    <a:p>
                      <a:r>
                        <a:rPr lang="en-GB" sz="1800" b="0" kern="1200" dirty="0" err="1" smtClean="0">
                          <a:solidFill>
                            <a:schemeClr val="dk1"/>
                          </a:solidFill>
                          <a:effectLst/>
                          <a:latin typeface="+mn-lt"/>
                          <a:ea typeface="+mn-ea"/>
                          <a:cs typeface="+mn-cs"/>
                        </a:rPr>
                        <a:t>Creo</a:t>
                      </a:r>
                      <a:r>
                        <a:rPr lang="en-GB" sz="1800" b="0" kern="1200" dirty="0" smtClean="0">
                          <a:solidFill>
                            <a:schemeClr val="dk1"/>
                          </a:solidFill>
                          <a:effectLst/>
                          <a:latin typeface="+mn-lt"/>
                          <a:ea typeface="+mn-ea"/>
                          <a:cs typeface="+mn-cs"/>
                        </a:rPr>
                        <a:t> que</a:t>
                      </a:r>
                      <a:r>
                        <a:rPr lang="en-GB" sz="1800" b="0" kern="1200" baseline="0" dirty="0" smtClean="0">
                          <a:solidFill>
                            <a:schemeClr val="dk1"/>
                          </a:solidFill>
                          <a:effectLst/>
                          <a:latin typeface="+mn-lt"/>
                          <a:ea typeface="+mn-ea"/>
                          <a:cs typeface="+mn-cs"/>
                        </a:rPr>
                        <a:t> / </a:t>
                      </a:r>
                      <a:r>
                        <a:rPr lang="en-GB" sz="1800" b="0" kern="1200" baseline="0" dirty="0" err="1" smtClean="0">
                          <a:solidFill>
                            <a:schemeClr val="dk1"/>
                          </a:solidFill>
                          <a:effectLst/>
                          <a:latin typeface="+mn-lt"/>
                          <a:ea typeface="+mn-ea"/>
                          <a:cs typeface="+mn-cs"/>
                        </a:rPr>
                        <a:t>Pienso</a:t>
                      </a:r>
                      <a:r>
                        <a:rPr lang="en-GB" sz="1800" b="0" kern="1200" baseline="0" dirty="0" smtClean="0">
                          <a:solidFill>
                            <a:schemeClr val="dk1"/>
                          </a:solidFill>
                          <a:effectLst/>
                          <a:latin typeface="+mn-lt"/>
                          <a:ea typeface="+mn-ea"/>
                          <a:cs typeface="+mn-cs"/>
                        </a:rPr>
                        <a:t> que / Me </a:t>
                      </a:r>
                      <a:r>
                        <a:rPr lang="en-GB" sz="1800" b="0" kern="1200" baseline="0" dirty="0" err="1" smtClean="0">
                          <a:solidFill>
                            <a:schemeClr val="dk1"/>
                          </a:solidFill>
                          <a:effectLst/>
                          <a:latin typeface="+mn-lt"/>
                          <a:ea typeface="+mn-ea"/>
                          <a:cs typeface="+mn-cs"/>
                        </a:rPr>
                        <a:t>parece</a:t>
                      </a:r>
                      <a:r>
                        <a:rPr lang="en-GB" sz="1800" b="0" kern="1200" baseline="0" dirty="0" smtClean="0">
                          <a:solidFill>
                            <a:schemeClr val="dk1"/>
                          </a:solidFill>
                          <a:effectLst/>
                          <a:latin typeface="+mn-lt"/>
                          <a:ea typeface="+mn-ea"/>
                          <a:cs typeface="+mn-cs"/>
                        </a:rPr>
                        <a:t> que / </a:t>
                      </a:r>
                      <a:r>
                        <a:rPr lang="en-GB" sz="1800" b="0" kern="1200" baseline="0" dirty="0" err="1" smtClean="0">
                          <a:solidFill>
                            <a:schemeClr val="dk1"/>
                          </a:solidFill>
                          <a:effectLst/>
                          <a:latin typeface="+mn-lt"/>
                          <a:ea typeface="+mn-ea"/>
                          <a:cs typeface="+mn-cs"/>
                        </a:rPr>
                        <a:t>En</a:t>
                      </a:r>
                      <a:r>
                        <a:rPr lang="en-GB" sz="1800" b="0" kern="1200" baseline="0" dirty="0" smtClean="0">
                          <a:solidFill>
                            <a:schemeClr val="dk1"/>
                          </a:solidFill>
                          <a:effectLst/>
                          <a:latin typeface="+mn-lt"/>
                          <a:ea typeface="+mn-ea"/>
                          <a:cs typeface="+mn-cs"/>
                        </a:rPr>
                        <a:t> mi </a:t>
                      </a:r>
                      <a:r>
                        <a:rPr lang="en-GB" sz="1800" b="0" kern="1200" baseline="0" dirty="0" err="1" smtClean="0">
                          <a:solidFill>
                            <a:schemeClr val="dk1"/>
                          </a:solidFill>
                          <a:effectLst/>
                          <a:latin typeface="+mn-lt"/>
                          <a:ea typeface="+mn-ea"/>
                          <a:cs typeface="+mn-cs"/>
                        </a:rPr>
                        <a:t>opinión</a:t>
                      </a:r>
                      <a:r>
                        <a:rPr lang="en-GB" sz="1800" b="0" kern="1200" baseline="0" dirty="0" smtClean="0">
                          <a:solidFill>
                            <a:schemeClr val="dk1"/>
                          </a:solidFill>
                          <a:effectLst/>
                          <a:latin typeface="+mn-lt"/>
                          <a:ea typeface="+mn-ea"/>
                          <a:cs typeface="+mn-cs"/>
                        </a:rPr>
                        <a:t> / Para </a:t>
                      </a:r>
                      <a:r>
                        <a:rPr lang="en-GB" sz="1800" b="0" kern="1200" baseline="0" dirty="0" err="1" smtClean="0">
                          <a:solidFill>
                            <a:schemeClr val="dk1"/>
                          </a:solidFill>
                          <a:effectLst/>
                          <a:latin typeface="+mn-lt"/>
                          <a:ea typeface="+mn-ea"/>
                          <a:cs typeface="+mn-cs"/>
                        </a:rPr>
                        <a:t>mí</a:t>
                      </a:r>
                      <a:r>
                        <a:rPr lang="en-GB" sz="1800" b="0" kern="1200" baseline="0" dirty="0" smtClean="0">
                          <a:solidFill>
                            <a:schemeClr val="dk1"/>
                          </a:solidFill>
                          <a:effectLst/>
                          <a:latin typeface="+mn-lt"/>
                          <a:ea typeface="+mn-ea"/>
                          <a:cs typeface="+mn-cs"/>
                        </a:rPr>
                        <a:t/>
                      </a:r>
                      <a:br>
                        <a:rPr lang="en-GB" sz="1800" b="0" kern="1200" baseline="0" dirty="0" smtClean="0">
                          <a:solidFill>
                            <a:schemeClr val="dk1"/>
                          </a:solidFill>
                          <a:effectLst/>
                          <a:latin typeface="+mn-lt"/>
                          <a:ea typeface="+mn-ea"/>
                          <a:cs typeface="+mn-cs"/>
                        </a:rPr>
                      </a:br>
                      <a:r>
                        <a:rPr lang="en-GB" sz="1800" b="0" kern="1200" baseline="0" dirty="0" smtClean="0">
                          <a:solidFill>
                            <a:schemeClr val="dk1"/>
                          </a:solidFill>
                          <a:effectLst/>
                          <a:latin typeface="+mn-lt"/>
                          <a:ea typeface="+mn-ea"/>
                          <a:cs typeface="+mn-cs"/>
                        </a:rPr>
                        <a:t>un </a:t>
                      </a:r>
                      <a:r>
                        <a:rPr lang="en-GB" sz="1800" b="0" kern="1200" baseline="0" dirty="0" err="1" smtClean="0">
                          <a:solidFill>
                            <a:schemeClr val="dk1"/>
                          </a:solidFill>
                          <a:effectLst/>
                          <a:latin typeface="+mn-lt"/>
                          <a:ea typeface="+mn-ea"/>
                          <a:cs typeface="+mn-cs"/>
                        </a:rPr>
                        <a:t>poco</a:t>
                      </a:r>
                      <a:r>
                        <a:rPr lang="en-GB" sz="1800" b="0" kern="1200" baseline="0" dirty="0" smtClean="0">
                          <a:solidFill>
                            <a:schemeClr val="dk1"/>
                          </a:solidFill>
                          <a:effectLst/>
                          <a:latin typeface="+mn-lt"/>
                          <a:ea typeface="+mn-ea"/>
                          <a:cs typeface="+mn-cs"/>
                        </a:rPr>
                        <a:t>, </a:t>
                      </a:r>
                      <a:r>
                        <a:rPr lang="en-GB" sz="1800" b="0" kern="1200" baseline="0" dirty="0" err="1" smtClean="0">
                          <a:solidFill>
                            <a:schemeClr val="dk1"/>
                          </a:solidFill>
                          <a:effectLst/>
                          <a:latin typeface="+mn-lt"/>
                          <a:ea typeface="+mn-ea"/>
                          <a:cs typeface="+mn-cs"/>
                        </a:rPr>
                        <a:t>bastante</a:t>
                      </a:r>
                      <a:r>
                        <a:rPr lang="en-GB" sz="1800" b="0" kern="1200" baseline="0" dirty="0" smtClean="0">
                          <a:solidFill>
                            <a:schemeClr val="dk1"/>
                          </a:solidFill>
                          <a:effectLst/>
                          <a:latin typeface="+mn-lt"/>
                          <a:ea typeface="+mn-ea"/>
                          <a:cs typeface="+mn-cs"/>
                        </a:rPr>
                        <a:t>, </a:t>
                      </a:r>
                      <a:r>
                        <a:rPr lang="en-GB" sz="1800" b="0" kern="1200" baseline="0" dirty="0" err="1" smtClean="0">
                          <a:solidFill>
                            <a:schemeClr val="dk1"/>
                          </a:solidFill>
                          <a:effectLst/>
                          <a:latin typeface="+mn-lt"/>
                          <a:ea typeface="+mn-ea"/>
                          <a:cs typeface="+mn-cs"/>
                        </a:rPr>
                        <a:t>muy</a:t>
                      </a:r>
                      <a:r>
                        <a:rPr lang="en-GB" sz="1800" b="0" kern="1200" baseline="0" dirty="0" smtClean="0">
                          <a:solidFill>
                            <a:schemeClr val="dk1"/>
                          </a:solidFill>
                          <a:effectLst/>
                          <a:latin typeface="+mn-lt"/>
                          <a:ea typeface="+mn-ea"/>
                          <a:cs typeface="+mn-cs"/>
                        </a:rPr>
                        <a:t>, </a:t>
                      </a:r>
                      <a:r>
                        <a:rPr lang="en-GB" sz="1800" b="0" kern="1200" baseline="0" dirty="0" err="1" smtClean="0">
                          <a:solidFill>
                            <a:schemeClr val="dk1"/>
                          </a:solidFill>
                          <a:effectLst/>
                          <a:latin typeface="+mn-lt"/>
                          <a:ea typeface="+mn-ea"/>
                          <a:cs typeface="+mn-cs"/>
                        </a:rPr>
                        <a:t>demasiado</a:t>
                      </a:r>
                      <a:r>
                        <a:rPr lang="en-GB" sz="1800" b="0" kern="1200" dirty="0" smtClean="0">
                          <a:solidFill>
                            <a:schemeClr val="dk1"/>
                          </a:solidFill>
                          <a:effectLst/>
                          <a:latin typeface="+mn-lt"/>
                          <a:ea typeface="+mn-ea"/>
                          <a:cs typeface="+mn-cs"/>
                        </a:rPr>
                        <a:t> </a:t>
                      </a:r>
                      <a:endParaRPr lang="en-GB" b="0" dirty="0"/>
                    </a:p>
                  </a:txBody>
                  <a:tcPr anchor="ctr"/>
                </a:tc>
              </a:tr>
              <a:tr h="370840">
                <a:tc>
                  <a:txBody>
                    <a:bodyPr/>
                    <a:lstStyle/>
                    <a:p>
                      <a:r>
                        <a:rPr lang="en-GB" sz="2800" b="1" dirty="0" smtClean="0"/>
                        <a:t>V</a:t>
                      </a:r>
                      <a:r>
                        <a:rPr lang="en-GB" sz="1800" dirty="0" smtClean="0"/>
                        <a:t>ariety of structures</a:t>
                      </a:r>
                      <a:endParaRPr lang="en-GB" dirty="0"/>
                    </a:p>
                  </a:txBody>
                  <a:tcPr anchor="ctr"/>
                </a:tc>
                <a:tc>
                  <a:txBody>
                    <a:bodyPr/>
                    <a:lstStyle/>
                    <a:p>
                      <a:r>
                        <a:rPr lang="en-GB" dirty="0" smtClean="0"/>
                        <a:t>Verb + infinitive: se </a:t>
                      </a:r>
                      <a:r>
                        <a:rPr lang="en-GB" dirty="0" err="1" smtClean="0"/>
                        <a:t>puede</a:t>
                      </a:r>
                      <a:r>
                        <a:rPr lang="en-GB" dirty="0" smtClean="0"/>
                        <a:t> / se </a:t>
                      </a:r>
                      <a:r>
                        <a:rPr lang="en-GB" dirty="0" err="1" smtClean="0"/>
                        <a:t>debe</a:t>
                      </a:r>
                      <a:r>
                        <a:rPr lang="en-GB" dirty="0" smtClean="0"/>
                        <a:t> / me </a:t>
                      </a:r>
                      <a:r>
                        <a:rPr lang="en-GB" dirty="0" err="1" smtClean="0"/>
                        <a:t>gusta</a:t>
                      </a:r>
                      <a:r>
                        <a:rPr lang="en-GB" dirty="0" smtClean="0"/>
                        <a:t> (etc.) / me </a:t>
                      </a:r>
                      <a:r>
                        <a:rPr lang="en-GB" dirty="0" err="1" smtClean="0"/>
                        <a:t>gustaría</a:t>
                      </a:r>
                      <a:r>
                        <a:rPr lang="en-GB" dirty="0" smtClean="0"/>
                        <a:t> / </a:t>
                      </a:r>
                      <a:r>
                        <a:rPr lang="en-GB" dirty="0" err="1" smtClean="0"/>
                        <a:t>tengo</a:t>
                      </a:r>
                      <a:r>
                        <a:rPr lang="en-GB" dirty="0" smtClean="0"/>
                        <a:t> que /</a:t>
                      </a:r>
                      <a:r>
                        <a:rPr lang="en-GB" dirty="0" err="1" smtClean="0"/>
                        <a:t>quiero</a:t>
                      </a:r>
                      <a:r>
                        <a:rPr lang="en-GB" dirty="0" smtClean="0"/>
                        <a:t> /</a:t>
                      </a:r>
                      <a:r>
                        <a:rPr lang="en-GB" dirty="0" err="1" smtClean="0"/>
                        <a:t>espero</a:t>
                      </a:r>
                      <a:r>
                        <a:rPr lang="en-GB" dirty="0" smtClean="0"/>
                        <a:t> / </a:t>
                      </a:r>
                      <a:r>
                        <a:rPr lang="en-GB" dirty="0" err="1" smtClean="0"/>
                        <a:t>tengo</a:t>
                      </a:r>
                      <a:r>
                        <a:rPr lang="en-GB" dirty="0" smtClean="0"/>
                        <a:t> la </a:t>
                      </a:r>
                      <a:r>
                        <a:rPr lang="en-GB" dirty="0" err="1" smtClean="0"/>
                        <a:t>intención</a:t>
                      </a:r>
                      <a:r>
                        <a:rPr lang="en-GB" baseline="0" dirty="0" smtClean="0"/>
                        <a:t> de /se </a:t>
                      </a:r>
                      <a:r>
                        <a:rPr lang="en-GB" baseline="0" dirty="0" err="1" smtClean="0"/>
                        <a:t>debería</a:t>
                      </a:r>
                      <a:endParaRPr lang="en-GB" dirty="0" smtClean="0"/>
                    </a:p>
                    <a:p>
                      <a:r>
                        <a:rPr lang="en-GB" dirty="0" smtClean="0"/>
                        <a:t>Comparatives</a:t>
                      </a:r>
                      <a:r>
                        <a:rPr lang="en-GB" baseline="0" dirty="0" smtClean="0"/>
                        <a:t> – </a:t>
                      </a:r>
                      <a:r>
                        <a:rPr lang="en-GB" baseline="0" dirty="0" err="1" smtClean="0"/>
                        <a:t>más</a:t>
                      </a:r>
                      <a:r>
                        <a:rPr lang="en-GB" baseline="0" dirty="0" smtClean="0"/>
                        <a:t> que / </a:t>
                      </a:r>
                      <a:r>
                        <a:rPr lang="en-GB" baseline="0" dirty="0" err="1" smtClean="0"/>
                        <a:t>menos</a:t>
                      </a:r>
                      <a:r>
                        <a:rPr lang="en-GB" baseline="0" dirty="0" smtClean="0"/>
                        <a:t> que</a:t>
                      </a:r>
                      <a:br>
                        <a:rPr lang="en-GB" baseline="0" dirty="0" smtClean="0"/>
                      </a:br>
                      <a:r>
                        <a:rPr lang="en-GB" baseline="0" dirty="0" smtClean="0"/>
                        <a:t>Superlatives – el/la </a:t>
                      </a:r>
                      <a:r>
                        <a:rPr lang="en-GB" baseline="0" dirty="0" err="1" smtClean="0"/>
                        <a:t>mejor</a:t>
                      </a:r>
                      <a:r>
                        <a:rPr lang="en-GB" baseline="0" dirty="0" smtClean="0"/>
                        <a:t>, el/la </a:t>
                      </a:r>
                      <a:r>
                        <a:rPr lang="en-GB" baseline="0" dirty="0" err="1" smtClean="0"/>
                        <a:t>peor</a:t>
                      </a:r>
                      <a:endParaRPr lang="en-GB" dirty="0"/>
                    </a:p>
                  </a:txBody>
                  <a:tcPr anchor="ctr"/>
                </a:tc>
              </a:tr>
              <a:tr h="370840">
                <a:tc>
                  <a:txBody>
                    <a:bodyPr/>
                    <a:lstStyle/>
                    <a:p>
                      <a:r>
                        <a:rPr lang="en-GB" sz="2800" b="1" dirty="0" smtClean="0"/>
                        <a:t>E</a:t>
                      </a:r>
                      <a:r>
                        <a:rPr lang="en-GB" sz="1800" dirty="0" smtClean="0"/>
                        <a:t>xtended sentences</a:t>
                      </a:r>
                      <a:endParaRPr lang="en-GB" dirty="0"/>
                    </a:p>
                  </a:txBody>
                  <a:tcPr anchor="ctr"/>
                </a:tc>
                <a:tc>
                  <a:txBody>
                    <a:bodyPr/>
                    <a:lstStyle/>
                    <a:p>
                      <a:r>
                        <a:rPr lang="en-GB" dirty="0" smtClean="0"/>
                        <a:t>Clauses with: </a:t>
                      </a:r>
                      <a:r>
                        <a:rPr lang="en-GB" dirty="0" err="1" smtClean="0"/>
                        <a:t>porque</a:t>
                      </a:r>
                      <a:r>
                        <a:rPr lang="en-GB" dirty="0" smtClean="0"/>
                        <a:t>,</a:t>
                      </a:r>
                      <a:r>
                        <a:rPr lang="en-GB" baseline="0" dirty="0" smtClean="0"/>
                        <a:t> </a:t>
                      </a:r>
                      <a:r>
                        <a:rPr lang="en-GB" baseline="0" dirty="0" err="1" smtClean="0"/>
                        <a:t>ya</a:t>
                      </a:r>
                      <a:r>
                        <a:rPr lang="en-GB" baseline="0" dirty="0" smtClean="0"/>
                        <a:t> que, </a:t>
                      </a:r>
                      <a:r>
                        <a:rPr lang="en-GB" baseline="0" dirty="0" err="1" smtClean="0"/>
                        <a:t>aunque</a:t>
                      </a:r>
                      <a:r>
                        <a:rPr lang="en-GB" baseline="0" dirty="0" smtClean="0"/>
                        <a:t>, </a:t>
                      </a:r>
                      <a:r>
                        <a:rPr lang="en-GB" baseline="0" dirty="0" err="1" smtClean="0"/>
                        <a:t>cuando</a:t>
                      </a:r>
                      <a:r>
                        <a:rPr lang="en-GB" baseline="0" dirty="0" smtClean="0"/>
                        <a:t>, </a:t>
                      </a:r>
                      <a:r>
                        <a:rPr lang="en-GB" baseline="0" dirty="0" err="1" smtClean="0"/>
                        <a:t>donde</a:t>
                      </a:r>
                      <a:r>
                        <a:rPr lang="en-GB" baseline="0" dirty="0" smtClean="0"/>
                        <a:t>, que, </a:t>
                      </a:r>
                      <a:r>
                        <a:rPr lang="en-GB" baseline="0" dirty="0" err="1" smtClean="0"/>
                        <a:t>si</a:t>
                      </a:r>
                      <a:endParaRPr lang="en-GB" dirty="0"/>
                    </a:p>
                  </a:txBody>
                  <a:tcPr anchor="ctr"/>
                </a:tc>
              </a:tr>
              <a:tr h="370840">
                <a:tc>
                  <a:txBody>
                    <a:bodyPr/>
                    <a:lstStyle/>
                    <a:p>
                      <a:r>
                        <a:rPr lang="en-GB" sz="2800" b="1" dirty="0" smtClean="0"/>
                        <a:t>I</a:t>
                      </a:r>
                      <a:r>
                        <a:rPr lang="en-GB" sz="1800" dirty="0" smtClean="0"/>
                        <a:t>nteresting vocabulary</a:t>
                      </a:r>
                      <a:endParaRPr lang="en-GB" dirty="0"/>
                    </a:p>
                  </a:txBody>
                  <a:tcPr anchor="ctr"/>
                </a:tc>
                <a:tc>
                  <a:txBody>
                    <a:bodyPr/>
                    <a:lstStyle/>
                    <a:p>
                      <a:r>
                        <a:rPr lang="en-GB" dirty="0" smtClean="0"/>
                        <a:t>don’t repeat </a:t>
                      </a:r>
                      <a:r>
                        <a:rPr lang="en-GB" dirty="0" err="1" smtClean="0"/>
                        <a:t>interesante</a:t>
                      </a:r>
                      <a:r>
                        <a:rPr lang="en-GB" baseline="0" dirty="0" smtClean="0"/>
                        <a:t> / </a:t>
                      </a:r>
                      <a:r>
                        <a:rPr lang="en-GB" baseline="0" dirty="0" err="1" smtClean="0"/>
                        <a:t>aburrido</a:t>
                      </a:r>
                      <a:r>
                        <a:rPr lang="en-GB" baseline="0" dirty="0" smtClean="0"/>
                        <a:t>!</a:t>
                      </a:r>
                      <a:endParaRPr lang="en-GB" dirty="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smtClean="0"/>
                        <a:t>T</a:t>
                      </a:r>
                      <a:r>
                        <a:rPr lang="en-GB" sz="1800" dirty="0" smtClean="0"/>
                        <a:t>enses</a:t>
                      </a:r>
                      <a:endParaRPr lang="en-GB" sz="1800" dirty="0" smtClean="0">
                        <a:solidFill>
                          <a:prstClr val="black"/>
                        </a:solidFill>
                        <a:latin typeface="Tw Cen MT" panose="020B0602020104020603" pitchFamily="34" charset="0"/>
                      </a:endParaRPr>
                    </a:p>
                  </a:txBody>
                  <a:tcPr anchor="ctr"/>
                </a:tc>
                <a:tc>
                  <a:txBody>
                    <a:bodyPr/>
                    <a:lstStyle/>
                    <a:p>
                      <a:r>
                        <a:rPr lang="en-GB" dirty="0" smtClean="0"/>
                        <a:t>present, </a:t>
                      </a:r>
                      <a:r>
                        <a:rPr lang="en-GB" dirty="0" err="1" smtClean="0"/>
                        <a:t>preterite</a:t>
                      </a:r>
                      <a:r>
                        <a:rPr lang="en-GB" dirty="0" smtClean="0"/>
                        <a:t>, near</a:t>
                      </a:r>
                      <a:r>
                        <a:rPr lang="en-GB" baseline="0" dirty="0" smtClean="0"/>
                        <a:t> future</a:t>
                      </a:r>
                      <a:endParaRPr lang="en-GB" dirty="0"/>
                    </a:p>
                  </a:txBody>
                  <a:tcPr anchor="ctr"/>
                </a:tc>
              </a:tr>
            </a:tbl>
          </a:graphicData>
        </a:graphic>
      </p:graphicFrame>
      <p:sp>
        <p:nvSpPr>
          <p:cNvPr id="6" name="TextBox 5"/>
          <p:cNvSpPr txBox="1"/>
          <p:nvPr/>
        </p:nvSpPr>
        <p:spPr>
          <a:xfrm>
            <a:off x="1619321" y="801552"/>
            <a:ext cx="4991100" cy="584775"/>
          </a:xfrm>
          <a:prstGeom prst="rect">
            <a:avLst/>
          </a:prstGeom>
          <a:noFill/>
        </p:spPr>
        <p:txBody>
          <a:bodyPr wrap="square" rtlCol="0">
            <a:spAutoFit/>
          </a:bodyPr>
          <a:lstStyle/>
          <a:p>
            <a:r>
              <a:rPr lang="en-GB" sz="3200" dirty="0" smtClean="0">
                <a:solidFill>
                  <a:prstClr val="black"/>
                </a:solidFill>
              </a:rPr>
              <a:t>Grade 5</a:t>
            </a:r>
            <a:endParaRPr lang="en-GB" sz="3200" dirty="0">
              <a:solidFill>
                <a:prstClr val="black"/>
              </a:solidFill>
            </a:endParaRPr>
          </a:p>
        </p:txBody>
      </p:sp>
      <p:sp>
        <p:nvSpPr>
          <p:cNvPr id="4" name="TextBox 3"/>
          <p:cNvSpPr txBox="1"/>
          <p:nvPr/>
        </p:nvSpPr>
        <p:spPr>
          <a:xfrm>
            <a:off x="3582296" y="210821"/>
            <a:ext cx="5432612" cy="584775"/>
          </a:xfrm>
          <a:prstGeom prst="rect">
            <a:avLst/>
          </a:prstGeom>
          <a:noFill/>
        </p:spPr>
        <p:txBody>
          <a:bodyPr wrap="square" rtlCol="0">
            <a:spAutoFit/>
          </a:bodyPr>
          <a:lstStyle/>
          <a:p>
            <a:pPr algn="ctr"/>
            <a:r>
              <a:rPr lang="en-GB" sz="3200" b="1" dirty="0" smtClean="0">
                <a:solidFill>
                  <a:prstClr val="black"/>
                </a:solidFill>
              </a:rPr>
              <a:t>Developing answers</a:t>
            </a:r>
            <a:endParaRPr lang="en-GB" sz="3200" b="1" dirty="0">
              <a:solidFill>
                <a:prstClr val="black"/>
              </a:solidFill>
            </a:endParaRPr>
          </a:p>
        </p:txBody>
      </p:sp>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327638265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tardcream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128" y="104954"/>
            <a:ext cx="823215" cy="61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418" y="93702"/>
            <a:ext cx="619728" cy="575314"/>
          </a:xfrm>
          <a:prstGeom prst="rect">
            <a:avLst/>
          </a:prstGeom>
        </p:spPr>
      </p:pic>
      <p:graphicFrame>
        <p:nvGraphicFramePr>
          <p:cNvPr id="5" name="Table 4"/>
          <p:cNvGraphicFramePr>
            <a:graphicFrameLocks noGrp="1"/>
          </p:cNvGraphicFramePr>
          <p:nvPr>
            <p:extLst/>
          </p:nvPr>
        </p:nvGraphicFramePr>
        <p:xfrm>
          <a:off x="134128" y="833637"/>
          <a:ext cx="8895572" cy="5897880"/>
        </p:xfrm>
        <a:graphic>
          <a:graphicData uri="http://schemas.openxmlformats.org/drawingml/2006/table">
            <a:tbl>
              <a:tblPr firstRow="1" bandRow="1">
                <a:tableStyleId>{C4B1156A-380E-4F78-BDF5-A606A8083BF9}</a:tableStyleId>
              </a:tblPr>
              <a:tblGrid>
                <a:gridCol w="865997"/>
                <a:gridCol w="8029575"/>
              </a:tblGrid>
              <a:tr h="370840">
                <a:tc>
                  <a:txBody>
                    <a:bodyPr/>
                    <a:lstStyle/>
                    <a:p>
                      <a:pPr algn="l"/>
                      <a:r>
                        <a:rPr lang="en-GB" sz="1800" b="1" dirty="0" smtClean="0"/>
                        <a:t>L</a:t>
                      </a:r>
                      <a:r>
                        <a:rPr lang="en-GB" sz="1200" b="0" dirty="0" smtClean="0"/>
                        <a:t>inks</a:t>
                      </a:r>
                      <a:endParaRPr lang="en-GB" sz="1200" b="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y, </a:t>
                      </a:r>
                      <a:r>
                        <a:rPr lang="en-GB" sz="1200" b="1" dirty="0" err="1" smtClean="0"/>
                        <a:t>también</a:t>
                      </a:r>
                      <a:r>
                        <a:rPr lang="en-GB" sz="1200" b="1" dirty="0" smtClean="0"/>
                        <a:t>,</a:t>
                      </a:r>
                      <a:r>
                        <a:rPr lang="en-GB" sz="1200" b="1" baseline="0" dirty="0" smtClean="0"/>
                        <a:t> </a:t>
                      </a:r>
                      <a:r>
                        <a:rPr lang="en-GB" sz="1200" b="1" baseline="0" dirty="0" err="1" smtClean="0"/>
                        <a:t>pero</a:t>
                      </a:r>
                      <a:r>
                        <a:rPr lang="en-GB" sz="1200" b="1" baseline="0" dirty="0" smtClean="0"/>
                        <a:t>, o, </a:t>
                      </a:r>
                      <a:r>
                        <a:rPr lang="en-GB" sz="1200" b="1" baseline="0" dirty="0" err="1" smtClean="0"/>
                        <a:t>además</a:t>
                      </a:r>
                      <a:r>
                        <a:rPr lang="en-GB" sz="1200" b="1" baseline="0" dirty="0" smtClean="0"/>
                        <a:t>, sin embargo, </a:t>
                      </a:r>
                      <a:r>
                        <a:rPr lang="en-GB" sz="1200" b="1" baseline="0" dirty="0" err="1" smtClean="0"/>
                        <a:t>por</a:t>
                      </a:r>
                      <a:r>
                        <a:rPr lang="en-GB" sz="1200" b="1" baseline="0" dirty="0" smtClean="0"/>
                        <a:t> </a:t>
                      </a:r>
                      <a:r>
                        <a:rPr lang="en-GB" sz="1200" b="1" baseline="0" dirty="0" err="1" smtClean="0"/>
                        <a:t>eso</a:t>
                      </a:r>
                      <a:r>
                        <a:rPr lang="en-GB" sz="1200" b="1" baseline="0" dirty="0" smtClean="0"/>
                        <a:t>, </a:t>
                      </a:r>
                      <a:r>
                        <a:rPr lang="en-GB" sz="1200" b="1" baseline="0" dirty="0" err="1" smtClean="0"/>
                        <a:t>así</a:t>
                      </a:r>
                      <a:r>
                        <a:rPr lang="en-GB" sz="1200" b="1" baseline="0" dirty="0" smtClean="0"/>
                        <a:t> que, </a:t>
                      </a:r>
                      <a:r>
                        <a:rPr lang="en-GB" sz="1200" b="1" baseline="0" dirty="0" err="1" smtClean="0"/>
                        <a:t>por</a:t>
                      </a:r>
                      <a:r>
                        <a:rPr lang="en-GB" sz="1200" b="1" baseline="0" dirty="0" smtClean="0"/>
                        <a:t> lo </a:t>
                      </a:r>
                      <a:r>
                        <a:rPr lang="en-GB" sz="1200" b="1" baseline="0" dirty="0" err="1" smtClean="0"/>
                        <a:t>tanto</a:t>
                      </a:r>
                      <a:r>
                        <a:rPr lang="en-GB" sz="1200" b="1" baseline="0" dirty="0" smtClean="0"/>
                        <a:t>, primero, </a:t>
                      </a:r>
                      <a:r>
                        <a:rPr lang="en-GB" sz="1200" b="1" baseline="0" dirty="0" err="1" smtClean="0"/>
                        <a:t>luego</a:t>
                      </a:r>
                      <a:r>
                        <a:rPr lang="en-GB" sz="1200" b="1" baseline="0" dirty="0" smtClean="0"/>
                        <a:t>, </a:t>
                      </a:r>
                      <a:r>
                        <a:rPr lang="en-GB" sz="1200" b="1" baseline="0" dirty="0" err="1" smtClean="0"/>
                        <a:t>después</a:t>
                      </a:r>
                      <a:r>
                        <a:rPr lang="en-GB" sz="1200" b="1" baseline="0" dirty="0" smtClean="0"/>
                        <a:t>, </a:t>
                      </a:r>
                      <a:r>
                        <a:rPr lang="en-GB" sz="1200" b="1" baseline="0" dirty="0" err="1" smtClean="0"/>
                        <a:t>por</a:t>
                      </a:r>
                      <a:r>
                        <a:rPr lang="en-GB" sz="1200" b="1" baseline="0" dirty="0" smtClean="0"/>
                        <a:t> </a:t>
                      </a:r>
                      <a:r>
                        <a:rPr lang="en-GB" sz="1200" b="1" baseline="0" dirty="0" err="1" smtClean="0"/>
                        <a:t>último</a:t>
                      </a:r>
                      <a:r>
                        <a:rPr lang="en-GB" sz="1200" b="1" baseline="0" dirty="0" smtClean="0"/>
                        <a:t>, a menudo, la </a:t>
                      </a:r>
                      <a:r>
                        <a:rPr lang="en-GB" sz="1200" b="1" baseline="0" dirty="0" err="1" smtClean="0"/>
                        <a:t>última</a:t>
                      </a:r>
                      <a:r>
                        <a:rPr lang="en-GB" sz="1200" b="1" baseline="0" dirty="0" smtClean="0"/>
                        <a:t> </a:t>
                      </a:r>
                      <a:r>
                        <a:rPr lang="en-GB" sz="1200" b="1" baseline="0" dirty="0" err="1" smtClean="0"/>
                        <a:t>vez</a:t>
                      </a:r>
                      <a:r>
                        <a:rPr lang="en-GB" sz="1200" b="1" baseline="0" dirty="0" smtClean="0"/>
                        <a:t> que…, </a:t>
                      </a:r>
                      <a:r>
                        <a:rPr lang="en-GB" sz="1200" b="1" baseline="0" dirty="0" err="1" smtClean="0"/>
                        <a:t>por</a:t>
                      </a:r>
                      <a:r>
                        <a:rPr lang="en-GB" sz="1200" b="1" baseline="0" dirty="0" smtClean="0"/>
                        <a:t> </a:t>
                      </a:r>
                      <a:r>
                        <a:rPr lang="en-GB" sz="1200" b="1" baseline="0" dirty="0" err="1" smtClean="0"/>
                        <a:t>desgracia</a:t>
                      </a:r>
                      <a:r>
                        <a:rPr lang="en-GB" sz="1200" b="1" baseline="0" dirty="0" smtClean="0"/>
                        <a:t>, </a:t>
                      </a:r>
                      <a:r>
                        <a:rPr lang="en-GB" sz="1200" b="1" baseline="0" dirty="0" err="1" smtClean="0"/>
                        <a:t>sobre</a:t>
                      </a:r>
                      <a:r>
                        <a:rPr lang="en-GB" sz="1200" b="1" baseline="0" dirty="0" smtClean="0"/>
                        <a:t> </a:t>
                      </a:r>
                      <a:r>
                        <a:rPr lang="en-GB" sz="1200" b="1" baseline="0" dirty="0" err="1" smtClean="0"/>
                        <a:t>todo</a:t>
                      </a:r>
                      <a:r>
                        <a:rPr lang="en-GB" sz="1200" b="1" baseline="0" dirty="0" smtClean="0"/>
                        <a:t>, </a:t>
                      </a:r>
                      <a:r>
                        <a:rPr lang="en-GB" sz="1200" b="1" baseline="0" dirty="0" err="1" smtClean="0"/>
                        <a:t>incluso</a:t>
                      </a:r>
                      <a:r>
                        <a:rPr lang="en-GB" sz="1200" b="1" baseline="0" dirty="0" smtClean="0"/>
                        <a:t>, </a:t>
                      </a:r>
                      <a:r>
                        <a:rPr lang="en-GB" sz="1200" b="1" baseline="0" dirty="0" err="1" smtClean="0"/>
                        <a:t>en</a:t>
                      </a:r>
                      <a:r>
                        <a:rPr lang="en-GB" sz="1200" b="1" baseline="0" dirty="0" smtClean="0"/>
                        <a:t> </a:t>
                      </a:r>
                      <a:r>
                        <a:rPr lang="en-GB" sz="1200" b="1" baseline="0" dirty="0" err="1" smtClean="0"/>
                        <a:t>cambio</a:t>
                      </a:r>
                      <a:r>
                        <a:rPr lang="en-GB" sz="1200" b="1" baseline="0" dirty="0" smtClean="0"/>
                        <a:t>, a causa de, </a:t>
                      </a:r>
                      <a:r>
                        <a:rPr lang="en-GB" sz="1200" b="1" baseline="0" dirty="0" err="1" smtClean="0"/>
                        <a:t>gracias</a:t>
                      </a:r>
                      <a:r>
                        <a:rPr lang="en-GB" sz="1200" b="1" baseline="0" dirty="0" smtClean="0"/>
                        <a:t> a, a </a:t>
                      </a:r>
                      <a:r>
                        <a:rPr lang="en-GB" sz="1200" b="1" baseline="0" dirty="0" err="1" smtClean="0"/>
                        <a:t>pesar</a:t>
                      </a:r>
                      <a:r>
                        <a:rPr lang="en-GB" sz="1200" b="1" baseline="0" dirty="0" smtClean="0"/>
                        <a:t> de</a:t>
                      </a:r>
                      <a:endParaRPr lang="en-GB" sz="1200" b="1" dirty="0" smtClean="0"/>
                    </a:p>
                  </a:txBody>
                  <a:tcPr anchor="ctr"/>
                </a:tc>
              </a:tr>
              <a:tr h="370840">
                <a:tc>
                  <a:txBody>
                    <a:bodyPr/>
                    <a:lstStyle/>
                    <a:p>
                      <a:pPr algn="l"/>
                      <a:r>
                        <a:rPr lang="en-GB" sz="1800" b="1" dirty="0" smtClean="0"/>
                        <a:t>O</a:t>
                      </a:r>
                      <a:r>
                        <a:rPr lang="en-GB" sz="1200" dirty="0" smtClean="0"/>
                        <a:t>pinions and reasons</a:t>
                      </a:r>
                      <a:endParaRPr lang="en-GB"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err="1" smtClean="0">
                          <a:solidFill>
                            <a:schemeClr val="dk1"/>
                          </a:solidFill>
                          <a:effectLst/>
                          <a:latin typeface="+mn-lt"/>
                          <a:ea typeface="+mn-ea"/>
                          <a:cs typeface="+mn-cs"/>
                        </a:rPr>
                        <a:t>Creo</a:t>
                      </a:r>
                      <a:r>
                        <a:rPr lang="en-GB" sz="1200" b="1" kern="1200" dirty="0" smtClean="0">
                          <a:solidFill>
                            <a:schemeClr val="dk1"/>
                          </a:solidFill>
                          <a:effectLst/>
                          <a:latin typeface="+mn-lt"/>
                          <a:ea typeface="+mn-ea"/>
                          <a:cs typeface="+mn-cs"/>
                        </a:rPr>
                        <a:t> que</a:t>
                      </a:r>
                      <a:r>
                        <a:rPr lang="en-GB" sz="1200" b="1" kern="1200" baseline="0" dirty="0" smtClean="0">
                          <a:solidFill>
                            <a:schemeClr val="dk1"/>
                          </a:solidFill>
                          <a:effectLst/>
                          <a:latin typeface="+mn-lt"/>
                          <a:ea typeface="+mn-ea"/>
                          <a:cs typeface="+mn-cs"/>
                        </a:rPr>
                        <a:t>/</a:t>
                      </a:r>
                      <a:r>
                        <a:rPr lang="en-GB" sz="1200" b="1" kern="1200" baseline="0" dirty="0" err="1" smtClean="0">
                          <a:solidFill>
                            <a:schemeClr val="dk1"/>
                          </a:solidFill>
                          <a:effectLst/>
                          <a:latin typeface="+mn-lt"/>
                          <a:ea typeface="+mn-ea"/>
                          <a:cs typeface="+mn-cs"/>
                        </a:rPr>
                        <a:t>Pienso</a:t>
                      </a:r>
                      <a:r>
                        <a:rPr lang="en-GB" sz="1200" b="1" kern="1200" baseline="0" dirty="0" smtClean="0">
                          <a:solidFill>
                            <a:schemeClr val="dk1"/>
                          </a:solidFill>
                          <a:effectLst/>
                          <a:latin typeface="+mn-lt"/>
                          <a:ea typeface="+mn-ea"/>
                          <a:cs typeface="+mn-cs"/>
                        </a:rPr>
                        <a:t> que / Me </a:t>
                      </a:r>
                      <a:r>
                        <a:rPr lang="en-GB" sz="1200" b="1" kern="1200" baseline="0" dirty="0" err="1" smtClean="0">
                          <a:solidFill>
                            <a:schemeClr val="dk1"/>
                          </a:solidFill>
                          <a:effectLst/>
                          <a:latin typeface="+mn-lt"/>
                          <a:ea typeface="+mn-ea"/>
                          <a:cs typeface="+mn-cs"/>
                        </a:rPr>
                        <a:t>parece</a:t>
                      </a:r>
                      <a:r>
                        <a:rPr lang="en-GB" sz="1200" b="1" kern="1200" baseline="0" dirty="0" smtClean="0">
                          <a:solidFill>
                            <a:schemeClr val="dk1"/>
                          </a:solidFill>
                          <a:effectLst/>
                          <a:latin typeface="+mn-lt"/>
                          <a:ea typeface="+mn-ea"/>
                          <a:cs typeface="+mn-cs"/>
                        </a:rPr>
                        <a:t> que / </a:t>
                      </a:r>
                      <a:r>
                        <a:rPr lang="en-GB" sz="1200" b="1" kern="1200" baseline="0" dirty="0" err="1" smtClean="0">
                          <a:solidFill>
                            <a:schemeClr val="dk1"/>
                          </a:solidFill>
                          <a:effectLst/>
                          <a:latin typeface="+mn-lt"/>
                          <a:ea typeface="+mn-ea"/>
                          <a:cs typeface="+mn-cs"/>
                        </a:rPr>
                        <a:t>En</a:t>
                      </a:r>
                      <a:r>
                        <a:rPr lang="en-GB" sz="1200" b="1" kern="1200" baseline="0" dirty="0" smtClean="0">
                          <a:solidFill>
                            <a:schemeClr val="dk1"/>
                          </a:solidFill>
                          <a:effectLst/>
                          <a:latin typeface="+mn-lt"/>
                          <a:ea typeface="+mn-ea"/>
                          <a:cs typeface="+mn-cs"/>
                        </a:rPr>
                        <a:t> mi </a:t>
                      </a:r>
                      <a:r>
                        <a:rPr lang="en-GB" sz="1200" b="1" kern="1200" baseline="0" dirty="0" err="1" smtClean="0">
                          <a:solidFill>
                            <a:schemeClr val="dk1"/>
                          </a:solidFill>
                          <a:effectLst/>
                          <a:latin typeface="+mn-lt"/>
                          <a:ea typeface="+mn-ea"/>
                          <a:cs typeface="+mn-cs"/>
                        </a:rPr>
                        <a:t>opinión</a:t>
                      </a:r>
                      <a:r>
                        <a:rPr lang="en-GB" sz="1200" b="1" kern="1200" baseline="0" dirty="0" smtClean="0">
                          <a:solidFill>
                            <a:schemeClr val="dk1"/>
                          </a:solidFill>
                          <a:effectLst/>
                          <a:latin typeface="+mn-lt"/>
                          <a:ea typeface="+mn-ea"/>
                          <a:cs typeface="+mn-cs"/>
                        </a:rPr>
                        <a:t> / Para </a:t>
                      </a:r>
                      <a:r>
                        <a:rPr lang="en-GB" sz="1200" b="1" kern="1200" baseline="0" dirty="0" err="1" smtClean="0">
                          <a:solidFill>
                            <a:schemeClr val="dk1"/>
                          </a:solidFill>
                          <a:effectLst/>
                          <a:latin typeface="+mn-lt"/>
                          <a:ea typeface="+mn-ea"/>
                          <a:cs typeface="+mn-cs"/>
                        </a:rPr>
                        <a:t>mí</a:t>
                      </a:r>
                      <a:r>
                        <a:rPr lang="en-GB" sz="1200" b="1" kern="1200" dirty="0" smtClean="0">
                          <a:solidFill>
                            <a:schemeClr val="dk1"/>
                          </a:solidFill>
                          <a:effectLst/>
                          <a:latin typeface="+mn-lt"/>
                          <a:ea typeface="+mn-ea"/>
                          <a:cs typeface="+mn-cs"/>
                        </a:rPr>
                        <a:t> / A mi </a:t>
                      </a:r>
                      <a:r>
                        <a:rPr lang="en-GB" sz="1200" b="1" kern="1200" dirty="0" err="1" smtClean="0">
                          <a:solidFill>
                            <a:schemeClr val="dk1"/>
                          </a:solidFill>
                          <a:effectLst/>
                          <a:latin typeface="+mn-lt"/>
                          <a:ea typeface="+mn-ea"/>
                          <a:cs typeface="+mn-cs"/>
                        </a:rPr>
                        <a:t>modo</a:t>
                      </a:r>
                      <a:r>
                        <a:rPr lang="en-GB" sz="1200" b="1" kern="1200" dirty="0" smtClean="0">
                          <a:solidFill>
                            <a:schemeClr val="dk1"/>
                          </a:solidFill>
                          <a:effectLst/>
                          <a:latin typeface="+mn-lt"/>
                          <a:ea typeface="+mn-ea"/>
                          <a:cs typeface="+mn-cs"/>
                        </a:rPr>
                        <a:t> de </a:t>
                      </a:r>
                      <a:r>
                        <a:rPr lang="en-GB" sz="1200" b="1" kern="1200" dirty="0" err="1" smtClean="0">
                          <a:solidFill>
                            <a:schemeClr val="dk1"/>
                          </a:solidFill>
                          <a:effectLst/>
                          <a:latin typeface="+mn-lt"/>
                          <a:ea typeface="+mn-ea"/>
                          <a:cs typeface="+mn-cs"/>
                        </a:rPr>
                        <a:t>ver</a:t>
                      </a:r>
                      <a:r>
                        <a:rPr lang="en-GB" sz="1200" b="1" kern="1200" dirty="0" smtClean="0">
                          <a:solidFill>
                            <a:schemeClr val="dk1"/>
                          </a:solidFill>
                          <a:effectLst/>
                          <a:latin typeface="+mn-lt"/>
                          <a:ea typeface="+mn-ea"/>
                          <a:cs typeface="+mn-cs"/>
                        </a:rPr>
                        <a:t> /</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Desde</a:t>
                      </a:r>
                      <a:r>
                        <a:rPr lang="en-GB" sz="1200" b="1" kern="1200" baseline="0" dirty="0" smtClean="0">
                          <a:solidFill>
                            <a:schemeClr val="dk1"/>
                          </a:solidFill>
                          <a:effectLst/>
                          <a:latin typeface="+mn-lt"/>
                          <a:ea typeface="+mn-ea"/>
                          <a:cs typeface="+mn-cs"/>
                        </a:rPr>
                        <a:t> mi </a:t>
                      </a:r>
                      <a:r>
                        <a:rPr lang="en-GB" sz="1200" b="1" kern="1200" baseline="0" dirty="0" err="1" smtClean="0">
                          <a:solidFill>
                            <a:schemeClr val="dk1"/>
                          </a:solidFill>
                          <a:effectLst/>
                          <a:latin typeface="+mn-lt"/>
                          <a:ea typeface="+mn-ea"/>
                          <a:cs typeface="+mn-cs"/>
                        </a:rPr>
                        <a:t>punto</a:t>
                      </a:r>
                      <a:r>
                        <a:rPr lang="en-GB" sz="1200" b="1" kern="1200" baseline="0" dirty="0" smtClean="0">
                          <a:solidFill>
                            <a:schemeClr val="dk1"/>
                          </a:solidFill>
                          <a:effectLst/>
                          <a:latin typeface="+mn-lt"/>
                          <a:ea typeface="+mn-ea"/>
                          <a:cs typeface="+mn-cs"/>
                        </a:rPr>
                        <a:t> de vista / A mi </a:t>
                      </a:r>
                      <a:r>
                        <a:rPr lang="en-GB" sz="1200" b="1" kern="1200" baseline="0" dirty="0" err="1" smtClean="0">
                          <a:solidFill>
                            <a:schemeClr val="dk1"/>
                          </a:solidFill>
                          <a:effectLst/>
                          <a:latin typeface="+mn-lt"/>
                          <a:ea typeface="+mn-ea"/>
                          <a:cs typeface="+mn-cs"/>
                        </a:rPr>
                        <a:t>juicio</a:t>
                      </a:r>
                      <a:r>
                        <a:rPr lang="en-GB" sz="1200" b="1" kern="1200" dirty="0" smtClean="0">
                          <a:solidFill>
                            <a:schemeClr val="dk1"/>
                          </a:solidFill>
                          <a:effectLst/>
                          <a:latin typeface="+mn-lt"/>
                          <a:ea typeface="+mn-ea"/>
                          <a:cs typeface="+mn-cs"/>
                        </a:rPr>
                        <a:t/>
                      </a:r>
                      <a:br>
                        <a:rPr lang="en-GB" sz="1200" b="1" kern="1200" dirty="0" smtClean="0">
                          <a:solidFill>
                            <a:schemeClr val="dk1"/>
                          </a:solidFill>
                          <a:effectLst/>
                          <a:latin typeface="+mn-lt"/>
                          <a:ea typeface="+mn-ea"/>
                          <a:cs typeface="+mn-cs"/>
                        </a:rPr>
                      </a:br>
                      <a:r>
                        <a:rPr lang="en-GB" sz="1200" b="0" kern="1200" dirty="0" smtClean="0">
                          <a:solidFill>
                            <a:schemeClr val="dk1"/>
                          </a:solidFill>
                          <a:effectLst/>
                          <a:latin typeface="+mn-lt"/>
                          <a:ea typeface="+mn-ea"/>
                          <a:cs typeface="+mn-cs"/>
                        </a:rPr>
                        <a:t>Verbs of opinions referring to others: </a:t>
                      </a:r>
                      <a:r>
                        <a:rPr lang="en-GB" sz="1200" b="1" kern="1200" dirty="0" smtClean="0">
                          <a:solidFill>
                            <a:schemeClr val="dk1"/>
                          </a:solidFill>
                          <a:effectLst/>
                          <a:latin typeface="+mn-lt"/>
                          <a:ea typeface="+mn-ea"/>
                          <a:cs typeface="+mn-cs"/>
                        </a:rPr>
                        <a:t>A mi </a:t>
                      </a:r>
                      <a:r>
                        <a:rPr lang="en-GB" sz="1200" b="1" kern="1200" dirty="0" err="1" smtClean="0">
                          <a:solidFill>
                            <a:schemeClr val="dk1"/>
                          </a:solidFill>
                          <a:effectLst/>
                          <a:latin typeface="+mn-lt"/>
                          <a:ea typeface="+mn-ea"/>
                          <a:cs typeface="+mn-cs"/>
                        </a:rPr>
                        <a:t>madre</a:t>
                      </a:r>
                      <a:r>
                        <a:rPr lang="en-GB" sz="1200" b="1" kern="1200" dirty="0" smtClean="0">
                          <a:solidFill>
                            <a:schemeClr val="dk1"/>
                          </a:solidFill>
                          <a:effectLst/>
                          <a:latin typeface="+mn-lt"/>
                          <a:ea typeface="+mn-ea"/>
                          <a:cs typeface="+mn-cs"/>
                        </a:rPr>
                        <a:t> le </a:t>
                      </a:r>
                      <a:r>
                        <a:rPr lang="en-GB" sz="1200" b="1" kern="1200" dirty="0" err="1" smtClean="0">
                          <a:solidFill>
                            <a:schemeClr val="dk1"/>
                          </a:solidFill>
                          <a:effectLst/>
                          <a:latin typeface="+mn-lt"/>
                          <a:ea typeface="+mn-ea"/>
                          <a:cs typeface="+mn-cs"/>
                        </a:rPr>
                        <a:t>encanta</a:t>
                      </a:r>
                      <a:r>
                        <a:rPr lang="en-GB" sz="1200" b="1" kern="1200" dirty="0" smtClean="0">
                          <a:solidFill>
                            <a:schemeClr val="dk1"/>
                          </a:solidFill>
                          <a:effectLst/>
                          <a:latin typeface="+mn-lt"/>
                          <a:ea typeface="+mn-ea"/>
                          <a:cs typeface="+mn-cs"/>
                        </a:rPr>
                        <a:t>…</a:t>
                      </a:r>
                      <a:r>
                        <a:rPr lang="en-GB" sz="1200" b="1" dirty="0" smtClean="0"/>
                        <a:t/>
                      </a:r>
                      <a:br>
                        <a:rPr lang="en-GB" sz="1200" b="1" dirty="0" smtClean="0"/>
                      </a:br>
                      <a:r>
                        <a:rPr lang="en-GB" sz="1200" b="0" dirty="0" smtClean="0"/>
                        <a:t>Verbs of opinion in the past: </a:t>
                      </a:r>
                      <a:r>
                        <a:rPr lang="en-GB" sz="1200" b="1" dirty="0" smtClean="0"/>
                        <a:t>me </a:t>
                      </a:r>
                      <a:r>
                        <a:rPr lang="en-GB" sz="1200" b="1" dirty="0" err="1" smtClean="0"/>
                        <a:t>gustó</a:t>
                      </a:r>
                      <a:r>
                        <a:rPr lang="en-GB" sz="1200" b="1" dirty="0" smtClean="0"/>
                        <a:t>…</a:t>
                      </a:r>
                      <a:r>
                        <a:rPr lang="en-GB" sz="1200" b="0" dirty="0" smtClean="0"/>
                        <a:t/>
                      </a:r>
                      <a:br>
                        <a:rPr lang="en-GB" sz="1200" b="0" dirty="0" smtClean="0"/>
                      </a:br>
                      <a:r>
                        <a:rPr lang="en-GB" sz="1200" b="1" dirty="0" smtClean="0"/>
                        <a:t>Lo</a:t>
                      </a:r>
                      <a:r>
                        <a:rPr lang="en-GB" sz="1200" b="1" baseline="0" dirty="0" smtClean="0"/>
                        <a:t> que </a:t>
                      </a:r>
                      <a:r>
                        <a:rPr lang="en-GB" sz="1200" b="1" baseline="0" dirty="0" err="1" smtClean="0"/>
                        <a:t>más</a:t>
                      </a:r>
                      <a:r>
                        <a:rPr lang="en-GB" sz="1200" b="1" baseline="0" dirty="0" smtClean="0"/>
                        <a:t>/</a:t>
                      </a:r>
                      <a:r>
                        <a:rPr lang="en-GB" sz="1200" b="1" baseline="0" dirty="0" err="1" smtClean="0"/>
                        <a:t>menos</a:t>
                      </a:r>
                      <a:r>
                        <a:rPr lang="en-GB" sz="1200" b="1" baseline="0" dirty="0" smtClean="0"/>
                        <a:t> me </a:t>
                      </a:r>
                      <a:r>
                        <a:rPr lang="en-GB" sz="1200" b="1" baseline="0" dirty="0" err="1" smtClean="0"/>
                        <a:t>gusta</a:t>
                      </a:r>
                      <a:r>
                        <a:rPr lang="en-GB" sz="1200" b="1" baseline="0" dirty="0" smtClean="0"/>
                        <a:t>/</a:t>
                      </a:r>
                      <a:r>
                        <a:rPr lang="en-GB" sz="1200" b="1" baseline="0" dirty="0" err="1" smtClean="0"/>
                        <a:t>gustó</a:t>
                      </a:r>
                      <a:r>
                        <a:rPr lang="en-GB" sz="1200" b="1" baseline="0" dirty="0" smtClean="0"/>
                        <a:t> </a:t>
                      </a:r>
                      <a:r>
                        <a:rPr lang="en-GB" sz="1200" b="1" baseline="0" dirty="0" err="1" smtClean="0"/>
                        <a:t>es</a:t>
                      </a:r>
                      <a:r>
                        <a:rPr lang="en-GB" sz="1200" b="1" baseline="0" dirty="0" smtClean="0"/>
                        <a:t> que/</a:t>
                      </a:r>
                      <a:r>
                        <a:rPr lang="en-GB" sz="1200" b="1" baseline="0" dirty="0" err="1" smtClean="0"/>
                        <a:t>fue</a:t>
                      </a:r>
                      <a:r>
                        <a:rPr lang="en-GB" sz="1200" b="1" baseline="0" dirty="0" smtClean="0"/>
                        <a:t> que…</a:t>
                      </a:r>
                      <a:r>
                        <a:rPr lang="en-GB" sz="1200" b="0" baseline="0" dirty="0" smtClean="0"/>
                        <a:t/>
                      </a:r>
                      <a:br>
                        <a:rPr lang="en-GB" sz="1200" b="0" baseline="0" dirty="0" smtClean="0"/>
                      </a:br>
                      <a:r>
                        <a:rPr lang="en-GB" sz="1200" b="1" baseline="0" dirty="0" smtClean="0"/>
                        <a:t>para</a:t>
                      </a:r>
                      <a:r>
                        <a:rPr lang="en-GB" sz="1200" baseline="0" dirty="0" smtClean="0"/>
                        <a:t> + infinitive</a:t>
                      </a:r>
                      <a:r>
                        <a:rPr lang="en-GB" sz="1200" b="0" baseline="0" dirty="0" smtClean="0"/>
                        <a:t> – to explain something you do/did</a:t>
                      </a:r>
                      <a:br>
                        <a:rPr lang="en-GB" sz="1200" b="0" baseline="0" dirty="0" smtClean="0"/>
                      </a:br>
                      <a:r>
                        <a:rPr lang="en-GB" sz="1200" b="1" kern="1200" baseline="0" dirty="0" smtClean="0">
                          <a:solidFill>
                            <a:schemeClr val="dk1"/>
                          </a:solidFill>
                          <a:effectLst/>
                          <a:latin typeface="+mn-lt"/>
                          <a:ea typeface="+mn-ea"/>
                          <a:cs typeface="+mn-cs"/>
                        </a:rPr>
                        <a:t>un </a:t>
                      </a:r>
                      <a:r>
                        <a:rPr lang="en-GB" sz="1200" b="1" kern="1200" baseline="0" dirty="0" err="1" smtClean="0">
                          <a:solidFill>
                            <a:schemeClr val="dk1"/>
                          </a:solidFill>
                          <a:effectLst/>
                          <a:latin typeface="+mn-lt"/>
                          <a:ea typeface="+mn-ea"/>
                          <a:cs typeface="+mn-cs"/>
                        </a:rPr>
                        <a:t>poco</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poco</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bastante</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muy</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demasiado</a:t>
                      </a:r>
                      <a:r>
                        <a:rPr lang="en-GB" sz="1200" b="1" kern="1200" baseline="0" dirty="0" smtClean="0">
                          <a:solidFill>
                            <a:schemeClr val="dk1"/>
                          </a:solidFill>
                          <a:effectLst/>
                          <a:latin typeface="+mn-lt"/>
                          <a:ea typeface="+mn-ea"/>
                          <a:cs typeface="+mn-cs"/>
                        </a:rPr>
                        <a:t/>
                      </a:r>
                      <a:br>
                        <a:rPr lang="en-GB" sz="1200" b="1" kern="1200" baseline="0" dirty="0" smtClean="0">
                          <a:solidFill>
                            <a:schemeClr val="dk1"/>
                          </a:solidFill>
                          <a:effectLst/>
                          <a:latin typeface="+mn-lt"/>
                          <a:ea typeface="+mn-ea"/>
                          <a:cs typeface="+mn-cs"/>
                        </a:rPr>
                      </a:br>
                      <a:r>
                        <a:rPr lang="en-GB" sz="1200" b="0" kern="1200" baseline="0" dirty="0" smtClean="0">
                          <a:solidFill>
                            <a:schemeClr val="dk1"/>
                          </a:solidFill>
                          <a:effectLst/>
                          <a:latin typeface="+mn-lt"/>
                          <a:ea typeface="+mn-ea"/>
                          <a:cs typeface="+mn-cs"/>
                        </a:rPr>
                        <a:t>Exclamations: </a:t>
                      </a:r>
                      <a:r>
                        <a:rPr lang="en-GB" sz="1200" b="1" kern="1200" baseline="0" dirty="0" smtClean="0">
                          <a:solidFill>
                            <a:schemeClr val="dk1"/>
                          </a:solidFill>
                          <a:effectLst/>
                          <a:latin typeface="+mn-lt"/>
                          <a:ea typeface="+mn-ea"/>
                          <a:cs typeface="+mn-cs"/>
                        </a:rPr>
                        <a:t>¡</a:t>
                      </a:r>
                      <a:r>
                        <a:rPr lang="en-GB" sz="1200" b="1" kern="1200" baseline="0" dirty="0" err="1" smtClean="0">
                          <a:solidFill>
                            <a:schemeClr val="dk1"/>
                          </a:solidFill>
                          <a:effectLst/>
                          <a:latin typeface="+mn-lt"/>
                          <a:ea typeface="+mn-ea"/>
                          <a:cs typeface="+mn-cs"/>
                        </a:rPr>
                        <a:t>Qué</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miedo</a:t>
                      </a:r>
                      <a:r>
                        <a:rPr lang="en-GB" sz="1200" b="1" kern="1200" baseline="0" dirty="0" smtClean="0">
                          <a:solidFill>
                            <a:schemeClr val="dk1"/>
                          </a:solidFill>
                          <a:effectLst/>
                          <a:latin typeface="+mn-lt"/>
                          <a:ea typeface="+mn-ea"/>
                          <a:cs typeface="+mn-cs"/>
                        </a:rPr>
                        <a:t>! ¡Ni </a:t>
                      </a:r>
                      <a:r>
                        <a:rPr lang="en-GB" sz="1200" b="1" kern="1200" baseline="0" dirty="0" err="1" smtClean="0">
                          <a:solidFill>
                            <a:schemeClr val="dk1"/>
                          </a:solidFill>
                          <a:effectLst/>
                          <a:latin typeface="+mn-lt"/>
                          <a:ea typeface="+mn-ea"/>
                          <a:cs typeface="+mn-cs"/>
                        </a:rPr>
                        <a:t>hablar</a:t>
                      </a:r>
                      <a:r>
                        <a:rPr lang="en-GB" sz="1200" b="1" kern="1200" baseline="0" dirty="0" smtClean="0">
                          <a:solidFill>
                            <a:schemeClr val="dk1"/>
                          </a:solidFill>
                          <a:effectLst/>
                          <a:latin typeface="+mn-lt"/>
                          <a:ea typeface="+mn-ea"/>
                          <a:cs typeface="+mn-cs"/>
                        </a:rPr>
                        <a:t>!</a:t>
                      </a:r>
                      <a:r>
                        <a:rPr lang="en-GB" sz="1200" b="0" kern="1200" dirty="0" smtClean="0">
                          <a:solidFill>
                            <a:schemeClr val="dk1"/>
                          </a:solidFill>
                          <a:effectLst/>
                          <a:latin typeface="+mn-lt"/>
                          <a:ea typeface="+mn-ea"/>
                          <a:cs typeface="+mn-cs"/>
                        </a:rPr>
                        <a:t> </a:t>
                      </a:r>
                      <a:endParaRPr lang="en-GB" sz="1200" b="0" dirty="0" smtClean="0"/>
                    </a:p>
                  </a:txBody>
                  <a:tcPr anchor="ctr"/>
                </a:tc>
              </a:tr>
              <a:tr h="370840">
                <a:tc>
                  <a:txBody>
                    <a:bodyPr/>
                    <a:lstStyle/>
                    <a:p>
                      <a:pPr algn="l"/>
                      <a:r>
                        <a:rPr lang="en-GB" sz="1800" b="1" dirty="0" smtClean="0"/>
                        <a:t>V</a:t>
                      </a:r>
                      <a:r>
                        <a:rPr lang="en-GB" sz="1200" dirty="0" smtClean="0"/>
                        <a:t>ariety of structures</a:t>
                      </a:r>
                      <a:endParaRPr lang="en-GB"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Verb + infinitive: </a:t>
                      </a:r>
                      <a:r>
                        <a:rPr lang="en-GB" sz="1200" b="1" dirty="0" smtClean="0"/>
                        <a:t>se </a:t>
                      </a:r>
                      <a:r>
                        <a:rPr lang="en-GB" sz="1200" b="1" dirty="0" err="1" smtClean="0"/>
                        <a:t>puede</a:t>
                      </a:r>
                      <a:r>
                        <a:rPr lang="en-GB" sz="1200" b="1" dirty="0" smtClean="0"/>
                        <a:t> / se </a:t>
                      </a:r>
                      <a:r>
                        <a:rPr lang="en-GB" sz="1200" b="1" dirty="0" err="1" smtClean="0"/>
                        <a:t>debe</a:t>
                      </a:r>
                      <a:r>
                        <a:rPr lang="en-GB" sz="1200" b="1" dirty="0" smtClean="0"/>
                        <a:t> / me </a:t>
                      </a:r>
                      <a:r>
                        <a:rPr lang="en-GB" sz="1200" b="1" dirty="0" err="1" smtClean="0"/>
                        <a:t>gusta</a:t>
                      </a:r>
                      <a:r>
                        <a:rPr lang="en-GB" sz="1200" b="1" dirty="0" smtClean="0"/>
                        <a:t> (etc.) / me </a:t>
                      </a:r>
                      <a:r>
                        <a:rPr lang="en-GB" sz="1200" b="1" dirty="0" err="1" smtClean="0"/>
                        <a:t>gustaría</a:t>
                      </a:r>
                      <a:r>
                        <a:rPr lang="en-GB" sz="1200" b="1" dirty="0" smtClean="0"/>
                        <a:t> / </a:t>
                      </a:r>
                      <a:r>
                        <a:rPr lang="en-GB" sz="1200" b="1" dirty="0" err="1" smtClean="0"/>
                        <a:t>tengo</a:t>
                      </a:r>
                      <a:r>
                        <a:rPr lang="en-GB" sz="1200" b="1" dirty="0" smtClean="0"/>
                        <a:t> que /</a:t>
                      </a:r>
                      <a:r>
                        <a:rPr lang="en-GB" sz="1200" b="1" dirty="0" err="1" smtClean="0"/>
                        <a:t>querer</a:t>
                      </a:r>
                      <a:r>
                        <a:rPr lang="en-GB" sz="1200" b="1" dirty="0" smtClean="0"/>
                        <a:t> /</a:t>
                      </a:r>
                      <a:r>
                        <a:rPr lang="en-GB" sz="1200" b="1" dirty="0" err="1" smtClean="0"/>
                        <a:t>poder</a:t>
                      </a:r>
                      <a:r>
                        <a:rPr lang="en-GB" sz="1200" b="1" dirty="0" smtClean="0"/>
                        <a:t> / </a:t>
                      </a:r>
                      <a:r>
                        <a:rPr lang="en-GB" sz="1200" b="1" dirty="0" err="1" smtClean="0"/>
                        <a:t>esperar</a:t>
                      </a:r>
                      <a:r>
                        <a:rPr lang="en-GB" sz="1200" b="1" dirty="0" smtClean="0"/>
                        <a:t> / </a:t>
                      </a:r>
                      <a:r>
                        <a:rPr lang="en-GB" sz="1200" b="1" dirty="0" err="1" smtClean="0"/>
                        <a:t>tener</a:t>
                      </a:r>
                      <a:r>
                        <a:rPr lang="en-GB" sz="1200" b="1" dirty="0" smtClean="0"/>
                        <a:t> la </a:t>
                      </a:r>
                      <a:r>
                        <a:rPr lang="en-GB" sz="1200" b="1" dirty="0" err="1" smtClean="0"/>
                        <a:t>intención</a:t>
                      </a:r>
                      <a:r>
                        <a:rPr lang="en-GB" sz="1200" b="1" baseline="0" dirty="0" smtClean="0"/>
                        <a:t> de /se </a:t>
                      </a:r>
                      <a:r>
                        <a:rPr lang="en-GB" sz="1200" b="1" baseline="0" dirty="0" err="1" smtClean="0"/>
                        <a:t>debería</a:t>
                      </a:r>
                      <a:r>
                        <a:rPr lang="en-GB" sz="1200" b="1" baseline="0" dirty="0" smtClean="0"/>
                        <a:t> / </a:t>
                      </a:r>
                      <a:r>
                        <a:rPr lang="en-GB" sz="1200" b="1" baseline="0" dirty="0" err="1" smtClean="0"/>
                        <a:t>quisiera</a:t>
                      </a:r>
                      <a:r>
                        <a:rPr lang="en-GB" sz="1200" b="1" baseline="0" dirty="0" smtClean="0"/>
                        <a:t> / hay que / </a:t>
                      </a:r>
                      <a:r>
                        <a:rPr lang="en-GB" sz="1200" b="1" baseline="0" dirty="0" err="1" smtClean="0"/>
                        <a:t>está</a:t>
                      </a:r>
                      <a:r>
                        <a:rPr lang="en-GB" sz="1200" b="1" baseline="0" dirty="0" smtClean="0"/>
                        <a:t> </a:t>
                      </a:r>
                      <a:r>
                        <a:rPr lang="en-GB" sz="1200" b="1" baseline="0" dirty="0" err="1" smtClean="0"/>
                        <a:t>prohibido</a:t>
                      </a:r>
                      <a:r>
                        <a:rPr lang="en-GB" sz="1200" b="1" baseline="0" dirty="0" smtClean="0"/>
                        <a:t>/</a:t>
                      </a:r>
                      <a:r>
                        <a:rPr lang="en-GB" sz="1200" b="1" baseline="0" dirty="0" err="1" smtClean="0"/>
                        <a:t>permitido</a:t>
                      </a:r>
                      <a:r>
                        <a:rPr lang="en-GB" sz="1200" b="1" baseline="0" dirty="0" smtClean="0"/>
                        <a:t> / </a:t>
                      </a:r>
                      <a:r>
                        <a:rPr lang="en-GB" sz="1200" b="1" baseline="0" dirty="0" err="1" smtClean="0"/>
                        <a:t>soler</a:t>
                      </a:r>
                      <a:r>
                        <a:rPr lang="en-GB" sz="1200" b="1" baseline="0" dirty="0" smtClean="0"/>
                        <a:t> / </a:t>
                      </a:r>
                      <a:r>
                        <a:rPr lang="en-GB" sz="1200" b="1" baseline="0" dirty="0" err="1" smtClean="0"/>
                        <a:t>acabar</a:t>
                      </a:r>
                      <a:r>
                        <a:rPr lang="en-GB" sz="1200" b="1" baseline="0" dirty="0" smtClean="0"/>
                        <a:t> de / </a:t>
                      </a:r>
                      <a:r>
                        <a:rPr lang="en-GB" sz="1200" b="1" baseline="0" dirty="0" err="1" smtClean="0"/>
                        <a:t>volver</a:t>
                      </a:r>
                      <a:r>
                        <a:rPr lang="en-GB" sz="1200" b="1" baseline="0" dirty="0" smtClean="0"/>
                        <a:t> a/ </a:t>
                      </a:r>
                      <a:r>
                        <a:rPr lang="en-GB" sz="1200" b="1" baseline="0" dirty="0" err="1" smtClean="0"/>
                        <a:t>empezar</a:t>
                      </a:r>
                      <a:r>
                        <a:rPr lang="en-GB" sz="1200" b="1" baseline="0" dirty="0" smtClean="0"/>
                        <a:t> a / </a:t>
                      </a:r>
                      <a:r>
                        <a:rPr lang="en-GB" sz="1200" b="1" baseline="0" dirty="0" err="1" smtClean="0"/>
                        <a:t>dejar</a:t>
                      </a:r>
                      <a:r>
                        <a:rPr lang="en-GB" sz="1200" b="1" baseline="0" dirty="0" smtClean="0"/>
                        <a:t> de / </a:t>
                      </a:r>
                      <a:r>
                        <a:rPr lang="en-GB" sz="1200" b="1" baseline="0" dirty="0" err="1" smtClean="0"/>
                        <a:t>terminar</a:t>
                      </a:r>
                      <a:r>
                        <a:rPr lang="en-GB" sz="1200" b="1" baseline="0" dirty="0" smtClean="0"/>
                        <a:t> de / </a:t>
                      </a:r>
                      <a:r>
                        <a:rPr lang="en-GB" sz="1200" b="1" baseline="0" dirty="0" err="1" smtClean="0"/>
                        <a:t>decidir</a:t>
                      </a:r>
                      <a:endParaRPr lang="en-GB" sz="1200"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Comparatives – </a:t>
                      </a:r>
                      <a:r>
                        <a:rPr lang="en-GB" sz="1200" b="1" baseline="0" dirty="0" err="1" smtClean="0"/>
                        <a:t>más</a:t>
                      </a:r>
                      <a:r>
                        <a:rPr lang="en-GB" sz="1200" b="1" baseline="0" dirty="0" smtClean="0"/>
                        <a:t>/</a:t>
                      </a:r>
                      <a:r>
                        <a:rPr lang="en-GB" sz="1200" b="1" baseline="0" dirty="0" err="1" smtClean="0"/>
                        <a:t>menos</a:t>
                      </a:r>
                      <a:r>
                        <a:rPr lang="en-GB" sz="1200" b="1" baseline="0" dirty="0" smtClean="0"/>
                        <a:t> que, tan…</a:t>
                      </a:r>
                      <a:r>
                        <a:rPr lang="en-GB" sz="1200" b="1" baseline="0" dirty="0" err="1" smtClean="0"/>
                        <a:t>como</a:t>
                      </a:r>
                      <a:r>
                        <a:rPr lang="en-GB" sz="1200" b="1" baseline="0" dirty="0" smtClean="0"/>
                        <a:t>, </a:t>
                      </a:r>
                      <a:r>
                        <a:rPr lang="en-GB" sz="1200" b="1" baseline="0" dirty="0" err="1" smtClean="0"/>
                        <a:t>tanto</a:t>
                      </a:r>
                      <a:r>
                        <a:rPr lang="en-GB" sz="1200" b="1" baseline="0" dirty="0" smtClean="0"/>
                        <a:t>/a/</a:t>
                      </a:r>
                      <a:r>
                        <a:rPr lang="en-GB" sz="1200" b="1" baseline="0" dirty="0" err="1" smtClean="0"/>
                        <a:t>os</a:t>
                      </a:r>
                      <a:r>
                        <a:rPr lang="en-GB" sz="1200" b="1" baseline="0" dirty="0" smtClean="0"/>
                        <a:t>/as +</a:t>
                      </a:r>
                      <a:r>
                        <a:rPr lang="en-GB" sz="1200" baseline="0" dirty="0" smtClean="0"/>
                        <a:t> noun + </a:t>
                      </a:r>
                      <a:r>
                        <a:rPr lang="en-GB" sz="1200" b="1" baseline="0" dirty="0" err="1" smtClean="0"/>
                        <a:t>como</a:t>
                      </a:r>
                      <a:r>
                        <a:rPr lang="en-GB" sz="1200" baseline="0" dirty="0" smtClean="0"/>
                        <a:t/>
                      </a:r>
                      <a:br>
                        <a:rPr lang="en-GB" sz="1200" baseline="0" dirty="0" smtClean="0"/>
                      </a:br>
                      <a:r>
                        <a:rPr lang="en-GB" sz="1200" baseline="0" dirty="0" smtClean="0"/>
                        <a:t>Superlatives – </a:t>
                      </a:r>
                      <a:r>
                        <a:rPr lang="en-GB" sz="1200" b="1" baseline="0" dirty="0" smtClean="0"/>
                        <a:t>el/la </a:t>
                      </a:r>
                      <a:r>
                        <a:rPr lang="en-GB" sz="1200" b="1" baseline="0" dirty="0" err="1" smtClean="0"/>
                        <a:t>menos</a:t>
                      </a:r>
                      <a:r>
                        <a:rPr lang="en-GB" sz="1200" b="1" baseline="0" dirty="0" smtClean="0"/>
                        <a:t>…/</a:t>
                      </a:r>
                      <a:r>
                        <a:rPr lang="en-GB" sz="1200" b="1" baseline="0" dirty="0" err="1" smtClean="0"/>
                        <a:t>más</a:t>
                      </a:r>
                      <a:r>
                        <a:rPr lang="en-GB" sz="1200" b="1" baseline="0" dirty="0" smtClean="0"/>
                        <a:t>, el/la </a:t>
                      </a:r>
                      <a:r>
                        <a:rPr lang="en-GB" sz="1200" b="1" baseline="0" dirty="0" err="1" smtClean="0"/>
                        <a:t>mejor</a:t>
                      </a:r>
                      <a:r>
                        <a:rPr lang="en-GB" sz="1200" b="1" baseline="0" dirty="0" smtClean="0"/>
                        <a:t>/</a:t>
                      </a:r>
                      <a:r>
                        <a:rPr lang="en-GB" sz="1200" b="1" baseline="0" dirty="0" err="1" smtClean="0"/>
                        <a:t>peor</a:t>
                      </a:r>
                      <a:r>
                        <a:rPr lang="en-GB" sz="1200" b="1" baseline="0" dirty="0" smtClean="0"/>
                        <a:t>  </a:t>
                      </a:r>
                      <a:r>
                        <a:rPr lang="en-GB" sz="1200" b="0" baseline="0" dirty="0" smtClean="0"/>
                        <a:t>Absolute superlatives:  </a:t>
                      </a:r>
                      <a:r>
                        <a:rPr lang="en-GB" sz="1200" b="1" baseline="0" dirty="0" err="1" smtClean="0"/>
                        <a:t>muchísimo</a:t>
                      </a:r>
                      <a:r>
                        <a:rPr lang="en-GB" sz="1200" b="1" baseline="0" dirty="0" smtClean="0"/>
                        <a:t> / </a:t>
                      </a:r>
                      <a:r>
                        <a:rPr lang="en-GB" sz="1200" b="1" baseline="0" dirty="0" err="1" smtClean="0"/>
                        <a:t>importantísimo</a:t>
                      </a:r>
                      <a:r>
                        <a:rPr lang="en-GB" sz="1200" b="1" baseline="0" dirty="0" smtClean="0"/>
                        <a:t/>
                      </a:r>
                      <a:br>
                        <a:rPr lang="en-GB" sz="1200" b="1" baseline="0" dirty="0" smtClean="0"/>
                      </a:br>
                      <a:r>
                        <a:rPr lang="en-GB" sz="1200" b="0" baseline="0" dirty="0" smtClean="0"/>
                        <a:t>R</a:t>
                      </a:r>
                      <a:r>
                        <a:rPr lang="en-GB" sz="1200" baseline="0" dirty="0" smtClean="0"/>
                        <a:t>ange of negatives: </a:t>
                      </a:r>
                      <a:r>
                        <a:rPr lang="en-GB" sz="1200" b="1" baseline="0" dirty="0" smtClean="0"/>
                        <a:t>no…nada, </a:t>
                      </a:r>
                      <a:r>
                        <a:rPr lang="en-GB" sz="1200" b="1" baseline="0" dirty="0" err="1" smtClean="0"/>
                        <a:t>nunca</a:t>
                      </a:r>
                      <a:r>
                        <a:rPr lang="en-GB" sz="1200" b="1" baseline="0" dirty="0" smtClean="0"/>
                        <a:t>, </a:t>
                      </a:r>
                      <a:r>
                        <a:rPr lang="en-GB" sz="1200" b="1" baseline="0" dirty="0" err="1" smtClean="0"/>
                        <a:t>nadie</a:t>
                      </a:r>
                      <a:r>
                        <a:rPr lang="en-GB" sz="1200" b="1" baseline="0" dirty="0" smtClean="0"/>
                        <a:t>, </a:t>
                      </a:r>
                      <a:r>
                        <a:rPr lang="en-GB" sz="1200" b="1" baseline="0" dirty="0" err="1" smtClean="0"/>
                        <a:t>ningún</a:t>
                      </a:r>
                      <a:r>
                        <a:rPr lang="en-GB" sz="1200" b="1" baseline="0" dirty="0" smtClean="0"/>
                        <a:t>/</a:t>
                      </a:r>
                      <a:r>
                        <a:rPr lang="en-GB" sz="1200" b="1" baseline="0" dirty="0" err="1" smtClean="0"/>
                        <a:t>ninguna</a:t>
                      </a:r>
                      <a:r>
                        <a:rPr lang="en-GB" sz="1200" b="1" baseline="0" dirty="0" smtClean="0"/>
                        <a:t>, </a:t>
                      </a:r>
                      <a:r>
                        <a:rPr lang="en-GB" sz="1200" b="1" baseline="0" dirty="0" err="1" smtClean="0"/>
                        <a:t>ni</a:t>
                      </a:r>
                      <a:r>
                        <a:rPr lang="en-GB" sz="1200" b="1" baseline="0" dirty="0" smtClean="0"/>
                        <a:t>…</a:t>
                      </a:r>
                      <a:r>
                        <a:rPr lang="en-GB" sz="1200" b="1" baseline="0" dirty="0" err="1" smtClean="0"/>
                        <a:t>ni</a:t>
                      </a:r>
                      <a:r>
                        <a:rPr lang="en-GB" sz="1200" b="1" baseline="0" dirty="0" smtClean="0"/>
                        <a:t>…</a:t>
                      </a:r>
                      <a:br>
                        <a:rPr lang="en-GB" sz="1200" b="1" baseline="0" dirty="0" smtClean="0"/>
                      </a:br>
                      <a:r>
                        <a:rPr lang="en-GB" sz="1200" b="0" baseline="0" dirty="0" smtClean="0"/>
                        <a:t>D</a:t>
                      </a:r>
                      <a:r>
                        <a:rPr lang="en-GB" sz="1200" baseline="0" dirty="0" smtClean="0"/>
                        <a:t>irect and indirect object pronouns, </a:t>
                      </a:r>
                      <a:r>
                        <a:rPr lang="en-GB" sz="1200" baseline="0" dirty="0" err="1" smtClean="0"/>
                        <a:t>desde</a:t>
                      </a:r>
                      <a:r>
                        <a:rPr lang="en-GB" sz="1200" baseline="0" dirty="0" smtClean="0"/>
                        <a:t> </a:t>
                      </a:r>
                      <a:r>
                        <a:rPr lang="en-GB" sz="1200" baseline="0" dirty="0" err="1" smtClean="0"/>
                        <a:t>hace</a:t>
                      </a:r>
                      <a:r>
                        <a:rPr lang="en-GB" sz="1200" baseline="0" dirty="0" smtClean="0"/>
                        <a:t>, </a:t>
                      </a:r>
                      <a:r>
                        <a:rPr lang="en-GB" sz="1200" baseline="0" dirty="0" err="1" smtClean="0"/>
                        <a:t>desde</a:t>
                      </a:r>
                      <a:r>
                        <a:rPr lang="en-GB" sz="1200" baseline="0" dirty="0" smtClean="0"/>
                        <a:t> que, no solo…</a:t>
                      </a:r>
                      <a:r>
                        <a:rPr lang="en-GB" sz="1200" baseline="0" dirty="0" err="1" smtClean="0"/>
                        <a:t>sino</a:t>
                      </a:r>
                      <a:r>
                        <a:rPr lang="en-GB" sz="1200" baseline="0" dirty="0" smtClean="0"/>
                        <a:t> </a:t>
                      </a:r>
                      <a:r>
                        <a:rPr lang="en-GB" sz="1200" baseline="0" dirty="0" err="1" smtClean="0"/>
                        <a:t>también</a:t>
                      </a:r>
                      <a:r>
                        <a:rPr lang="en-GB" sz="1200" baseline="0" dirty="0" smtClean="0"/>
                        <a:t>..</a:t>
                      </a:r>
                      <a:endParaRPr lang="en-GB" sz="1200" dirty="0" smtClean="0"/>
                    </a:p>
                  </a:txBody>
                  <a:tcPr anchor="ctr"/>
                </a:tc>
              </a:tr>
              <a:tr h="370840">
                <a:tc>
                  <a:txBody>
                    <a:bodyPr/>
                    <a:lstStyle/>
                    <a:p>
                      <a:pPr algn="l"/>
                      <a:r>
                        <a:rPr lang="en-GB" sz="1800" b="1" dirty="0" smtClean="0"/>
                        <a:t>E</a:t>
                      </a:r>
                      <a:r>
                        <a:rPr lang="en-GB" sz="1200" dirty="0" smtClean="0"/>
                        <a:t>xtended sentences</a:t>
                      </a:r>
                      <a:endParaRPr lang="en-GB"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1. Sentences with more than one tense (e.g.</a:t>
                      </a:r>
                      <a:r>
                        <a:rPr lang="en-GB" sz="1200" baseline="0" dirty="0" smtClean="0"/>
                        <a:t> </a:t>
                      </a:r>
                      <a:r>
                        <a:rPr lang="en-GB" sz="1200" b="1" baseline="0" dirty="0" smtClean="0"/>
                        <a:t>antes..</a:t>
                      </a:r>
                      <a:r>
                        <a:rPr lang="en-GB" sz="1200" b="1" baseline="0" dirty="0" err="1" smtClean="0"/>
                        <a:t>pero</a:t>
                      </a:r>
                      <a:r>
                        <a:rPr lang="en-GB" sz="1200" b="1" baseline="0" dirty="0" smtClean="0"/>
                        <a:t> </a:t>
                      </a:r>
                      <a:r>
                        <a:rPr lang="en-GB" sz="1200" b="1" baseline="0" dirty="0" err="1" smtClean="0"/>
                        <a:t>ahora</a:t>
                      </a:r>
                      <a:r>
                        <a:rPr lang="en-GB" sz="1200" baseline="0" dirty="0" smtClean="0"/>
                        <a:t>…)</a:t>
                      </a:r>
                      <a:r>
                        <a:rPr lang="en-GB" sz="1200" dirty="0" smtClean="0"/>
                        <a:t/>
                      </a:r>
                      <a:br>
                        <a:rPr lang="en-GB" sz="1200" dirty="0" smtClean="0"/>
                      </a:br>
                      <a:r>
                        <a:rPr lang="en-GB" sz="1200" dirty="0" smtClean="0"/>
                        <a:t>2. Comparing/referring</a:t>
                      </a:r>
                      <a:r>
                        <a:rPr lang="en-GB" sz="1200" baseline="0" dirty="0" smtClean="0"/>
                        <a:t> to </a:t>
                      </a:r>
                      <a:r>
                        <a:rPr lang="en-GB" sz="1200" dirty="0" smtClean="0"/>
                        <a:t>self and others</a:t>
                      </a:r>
                      <a:br>
                        <a:rPr lang="en-GB" sz="1200" dirty="0" smtClean="0"/>
                      </a:br>
                      <a:r>
                        <a:rPr lang="en-GB" sz="1200" dirty="0" smtClean="0"/>
                        <a:t>3.  Contrasting two points of view – </a:t>
                      </a:r>
                      <a:r>
                        <a:rPr lang="en-GB" sz="1200" b="1" dirty="0" err="1" smtClean="0"/>
                        <a:t>por</a:t>
                      </a:r>
                      <a:r>
                        <a:rPr lang="en-GB" sz="1200" b="1" dirty="0" smtClean="0"/>
                        <a:t> un </a:t>
                      </a:r>
                      <a:r>
                        <a:rPr lang="en-GB" sz="1200" b="1" dirty="0" err="1" smtClean="0"/>
                        <a:t>lado</a:t>
                      </a:r>
                      <a:r>
                        <a:rPr lang="en-GB" sz="1200" b="1" dirty="0" smtClean="0"/>
                        <a:t>…</a:t>
                      </a:r>
                      <a:r>
                        <a:rPr lang="en-GB" sz="1200" b="1" dirty="0" err="1" smtClean="0"/>
                        <a:t>por</a:t>
                      </a:r>
                      <a:r>
                        <a:rPr lang="en-GB" sz="1200" b="1" dirty="0" smtClean="0"/>
                        <a:t> </a:t>
                      </a:r>
                      <a:r>
                        <a:rPr lang="en-GB" sz="1200" b="1" dirty="0" err="1" smtClean="0"/>
                        <a:t>otro</a:t>
                      </a:r>
                      <a:r>
                        <a:rPr lang="en-GB" sz="1200" b="1" dirty="0" smtClean="0"/>
                        <a:t> </a:t>
                      </a:r>
                      <a:r>
                        <a:rPr lang="en-GB" sz="1200" b="1" dirty="0" err="1" smtClean="0"/>
                        <a:t>lado</a:t>
                      </a:r>
                      <a:r>
                        <a:rPr lang="en-GB" sz="1200" b="1" dirty="0" smtClean="0"/>
                        <a:t>, </a:t>
                      </a:r>
                      <a:r>
                        <a:rPr lang="en-GB" sz="1200" b="1" dirty="0" err="1" smtClean="0"/>
                        <a:t>una</a:t>
                      </a:r>
                      <a:r>
                        <a:rPr lang="en-GB" sz="1200" b="1" baseline="0" dirty="0" smtClean="0"/>
                        <a:t> </a:t>
                      </a:r>
                      <a:r>
                        <a:rPr lang="en-GB" sz="1200" b="1" baseline="0" dirty="0" err="1" smtClean="0"/>
                        <a:t>ventaja</a:t>
                      </a:r>
                      <a:r>
                        <a:rPr lang="en-GB" sz="1200" b="1" baseline="0" dirty="0" smtClean="0"/>
                        <a:t>…</a:t>
                      </a:r>
                      <a:r>
                        <a:rPr lang="en-GB" sz="1200" b="1" baseline="0" dirty="0" err="1" smtClean="0"/>
                        <a:t>otra</a:t>
                      </a:r>
                      <a:r>
                        <a:rPr lang="en-GB" sz="1200" b="1" baseline="0" dirty="0" smtClean="0"/>
                        <a:t> </a:t>
                      </a:r>
                      <a:r>
                        <a:rPr lang="en-GB" sz="1200" b="1" baseline="0" dirty="0" err="1" smtClean="0"/>
                        <a:t>ventaja</a:t>
                      </a:r>
                      <a:r>
                        <a:rPr lang="en-GB" sz="1200" b="1" dirty="0" smtClean="0"/>
                        <a:t/>
                      </a:r>
                      <a:br>
                        <a:rPr lang="en-GB" sz="1200" b="1" dirty="0" smtClean="0"/>
                      </a:br>
                      <a:r>
                        <a:rPr lang="en-GB" sz="1200" dirty="0" smtClean="0"/>
                        <a:t>4. Complex</a:t>
                      </a:r>
                      <a:r>
                        <a:rPr lang="en-GB" sz="1200" baseline="0" dirty="0" smtClean="0"/>
                        <a:t> sentences with: </a:t>
                      </a:r>
                      <a:r>
                        <a:rPr lang="en-GB" sz="1200" b="1" i="1" dirty="0" err="1" smtClean="0"/>
                        <a:t>porque</a:t>
                      </a:r>
                      <a:r>
                        <a:rPr lang="en-GB" sz="1200" b="1" i="1" dirty="0" smtClean="0"/>
                        <a:t>,</a:t>
                      </a:r>
                      <a:r>
                        <a:rPr lang="en-GB" sz="1200" b="1" i="1" baseline="0" dirty="0" smtClean="0"/>
                        <a:t> </a:t>
                      </a:r>
                      <a:r>
                        <a:rPr lang="en-GB" sz="1200" b="1" i="1" baseline="0" dirty="0" err="1" smtClean="0"/>
                        <a:t>ya</a:t>
                      </a:r>
                      <a:r>
                        <a:rPr lang="en-GB" sz="1200" b="1" i="1" baseline="0" dirty="0" smtClean="0"/>
                        <a:t> que, dado que, </a:t>
                      </a:r>
                      <a:r>
                        <a:rPr lang="en-GB" sz="1200" b="1" i="1" baseline="0" dirty="0" err="1" smtClean="0"/>
                        <a:t>aunque</a:t>
                      </a:r>
                      <a:r>
                        <a:rPr lang="en-GB" sz="1200" b="1" i="1" baseline="0" dirty="0" smtClean="0"/>
                        <a:t>, </a:t>
                      </a:r>
                      <a:r>
                        <a:rPr lang="en-GB" sz="1200" b="1" i="1" baseline="0" dirty="0" err="1" smtClean="0"/>
                        <a:t>cuando</a:t>
                      </a:r>
                      <a:r>
                        <a:rPr lang="en-GB" sz="1200" b="1" i="1" baseline="0" dirty="0" smtClean="0"/>
                        <a:t>, </a:t>
                      </a:r>
                      <a:r>
                        <a:rPr lang="en-GB" sz="1200" b="1" i="1" baseline="0" dirty="0" err="1" smtClean="0"/>
                        <a:t>donde</a:t>
                      </a:r>
                      <a:r>
                        <a:rPr lang="en-GB" sz="1200" b="1" i="1" baseline="0" dirty="0" smtClean="0"/>
                        <a:t>, que, </a:t>
                      </a:r>
                      <a:r>
                        <a:rPr lang="en-GB" sz="1200" b="1" i="1" baseline="0" dirty="0" err="1" smtClean="0"/>
                        <a:t>si</a:t>
                      </a:r>
                      <a:r>
                        <a:rPr lang="en-GB" sz="1200" b="1" i="1" baseline="0" dirty="0" smtClean="0"/>
                        <a:t> </a:t>
                      </a:r>
                      <a:br>
                        <a:rPr lang="en-GB" sz="1200" b="1" i="1" baseline="0" dirty="0" smtClean="0"/>
                      </a:br>
                      <a:r>
                        <a:rPr lang="en-GB" sz="1200" baseline="0" dirty="0" smtClean="0"/>
                        <a:t>(&amp; some that need the subjunctive: </a:t>
                      </a:r>
                      <a:r>
                        <a:rPr lang="en-GB" sz="1200" b="1" i="1" baseline="0" dirty="0" smtClean="0"/>
                        <a:t>para que, antes de que, con </a:t>
                      </a:r>
                      <a:r>
                        <a:rPr lang="en-GB" sz="1200" b="1" i="1" baseline="0" dirty="0" err="1" smtClean="0"/>
                        <a:t>tal</a:t>
                      </a:r>
                      <a:r>
                        <a:rPr lang="en-GB" sz="1200" b="1" i="1" baseline="0" dirty="0" smtClean="0"/>
                        <a:t> de que, </a:t>
                      </a:r>
                      <a:r>
                        <a:rPr lang="en-GB" sz="1200" b="1" i="1" baseline="0" dirty="0" err="1" smtClean="0"/>
                        <a:t>siempre</a:t>
                      </a:r>
                      <a:r>
                        <a:rPr lang="en-GB" sz="1200" b="1" i="1" baseline="0" dirty="0" smtClean="0"/>
                        <a:t> que, hasta que</a:t>
                      </a:r>
                      <a:r>
                        <a:rPr lang="en-GB" sz="1200" baseline="0" dirty="0" smtClean="0"/>
                        <a:t>)</a:t>
                      </a:r>
                      <a:br>
                        <a:rPr lang="en-GB" sz="1200" baseline="0" dirty="0" smtClean="0"/>
                      </a:br>
                      <a:r>
                        <a:rPr lang="en-GB" sz="1200" baseline="0" dirty="0" smtClean="0"/>
                        <a:t>5. Phrases which introduce the subjunctive, e.g. </a:t>
                      </a:r>
                      <a:r>
                        <a:rPr lang="en-GB" sz="1100" b="1" kern="1200" dirty="0" err="1" smtClean="0">
                          <a:solidFill>
                            <a:schemeClr val="dk1"/>
                          </a:solidFill>
                          <a:effectLst/>
                          <a:latin typeface="+mn-lt"/>
                          <a:ea typeface="+mn-ea"/>
                          <a:cs typeface="+mn-cs"/>
                        </a:rPr>
                        <a:t>Es</a:t>
                      </a:r>
                      <a:r>
                        <a:rPr lang="en-GB" sz="1100" b="1" kern="1200" dirty="0" smtClean="0">
                          <a:solidFill>
                            <a:schemeClr val="dk1"/>
                          </a:solidFill>
                          <a:effectLst/>
                          <a:latin typeface="+mn-lt"/>
                          <a:ea typeface="+mn-ea"/>
                          <a:cs typeface="+mn-cs"/>
                        </a:rPr>
                        <a:t> </a:t>
                      </a:r>
                      <a:r>
                        <a:rPr lang="en-GB" sz="1100" b="1" kern="1200" dirty="0" err="1" smtClean="0">
                          <a:solidFill>
                            <a:schemeClr val="dk1"/>
                          </a:solidFill>
                          <a:effectLst/>
                          <a:latin typeface="+mn-lt"/>
                          <a:ea typeface="+mn-ea"/>
                          <a:cs typeface="+mn-cs"/>
                        </a:rPr>
                        <a:t>importante</a:t>
                      </a:r>
                      <a:r>
                        <a:rPr lang="en-GB" sz="1100" b="1" kern="1200" dirty="0" smtClean="0">
                          <a:solidFill>
                            <a:schemeClr val="dk1"/>
                          </a:solidFill>
                          <a:effectLst/>
                          <a:latin typeface="+mn-lt"/>
                          <a:ea typeface="+mn-ea"/>
                          <a:cs typeface="+mn-cs"/>
                        </a:rPr>
                        <a:t>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(It is important that …)</a:t>
                      </a:r>
                      <a:r>
                        <a:rPr lang="en-GB" sz="1100" kern="1200" dirty="0" smtClean="0">
                          <a:solidFill>
                            <a:schemeClr val="dk1"/>
                          </a:solidFill>
                          <a:effectLst/>
                          <a:latin typeface="+mn-lt"/>
                          <a:ea typeface="+mn-ea"/>
                          <a:cs typeface="+mn-cs"/>
                        </a:rPr>
                        <a:t/>
                      </a:r>
                      <a:br>
                        <a:rPr lang="en-GB" sz="1100" kern="1200" dirty="0" smtClean="0">
                          <a:solidFill>
                            <a:schemeClr val="dk1"/>
                          </a:solidFill>
                          <a:effectLst/>
                          <a:latin typeface="+mn-lt"/>
                          <a:ea typeface="+mn-ea"/>
                          <a:cs typeface="+mn-cs"/>
                        </a:rPr>
                      </a:br>
                      <a:r>
                        <a:rPr lang="en-GB" sz="1100" b="1" kern="1200" dirty="0" err="1" smtClean="0">
                          <a:solidFill>
                            <a:schemeClr val="dk1"/>
                          </a:solidFill>
                          <a:effectLst/>
                          <a:latin typeface="+mn-lt"/>
                          <a:ea typeface="+mn-ea"/>
                          <a:cs typeface="+mn-cs"/>
                        </a:rPr>
                        <a:t>Es</a:t>
                      </a:r>
                      <a:r>
                        <a:rPr lang="en-GB" sz="1100" b="1" kern="1200" dirty="0" smtClean="0">
                          <a:solidFill>
                            <a:schemeClr val="dk1"/>
                          </a:solidFill>
                          <a:effectLst/>
                          <a:latin typeface="+mn-lt"/>
                          <a:ea typeface="+mn-ea"/>
                          <a:cs typeface="+mn-cs"/>
                        </a:rPr>
                        <a:t> probable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(It is likely that …) </a:t>
                      </a:r>
                      <a:r>
                        <a:rPr lang="en-GB" sz="1100" b="1" kern="1200" dirty="0" err="1" smtClean="0">
                          <a:solidFill>
                            <a:schemeClr val="dk1"/>
                          </a:solidFill>
                          <a:effectLst/>
                          <a:latin typeface="+mn-lt"/>
                          <a:ea typeface="+mn-ea"/>
                          <a:cs typeface="+mn-cs"/>
                        </a:rPr>
                        <a:t>Espero</a:t>
                      </a:r>
                      <a:r>
                        <a:rPr lang="en-GB" sz="1100" b="1" kern="1200" dirty="0" smtClean="0">
                          <a:solidFill>
                            <a:schemeClr val="dk1"/>
                          </a:solidFill>
                          <a:effectLst/>
                          <a:latin typeface="+mn-lt"/>
                          <a:ea typeface="+mn-ea"/>
                          <a:cs typeface="+mn-cs"/>
                        </a:rPr>
                        <a:t>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 hope that …) </a:t>
                      </a:r>
                      <a:r>
                        <a:rPr lang="en-GB" sz="1100" b="1" kern="1200" dirty="0" err="1" smtClean="0">
                          <a:solidFill>
                            <a:schemeClr val="dk1"/>
                          </a:solidFill>
                          <a:effectLst/>
                          <a:latin typeface="+mn-lt"/>
                          <a:ea typeface="+mn-ea"/>
                          <a:cs typeface="+mn-cs"/>
                        </a:rPr>
                        <a:t>Quiero</a:t>
                      </a:r>
                      <a:r>
                        <a:rPr lang="en-GB" sz="1100" b="1" kern="1200" dirty="0" smtClean="0">
                          <a:solidFill>
                            <a:schemeClr val="dk1"/>
                          </a:solidFill>
                          <a:effectLst/>
                          <a:latin typeface="+mn-lt"/>
                          <a:ea typeface="+mn-ea"/>
                          <a:cs typeface="+mn-cs"/>
                        </a:rPr>
                        <a:t>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 want …) </a:t>
                      </a:r>
                      <a:r>
                        <a:rPr lang="en-GB" sz="1100" b="1" kern="1200" dirty="0" smtClean="0">
                          <a:solidFill>
                            <a:schemeClr val="dk1"/>
                          </a:solidFill>
                          <a:effectLst/>
                          <a:latin typeface="+mn-lt"/>
                          <a:ea typeface="+mn-ea"/>
                          <a:cs typeface="+mn-cs"/>
                        </a:rPr>
                        <a:t>No </a:t>
                      </a:r>
                      <a:r>
                        <a:rPr lang="en-GB" sz="1100" b="1" kern="1200" dirty="0" err="1" smtClean="0">
                          <a:solidFill>
                            <a:schemeClr val="dk1"/>
                          </a:solidFill>
                          <a:effectLst/>
                          <a:latin typeface="+mn-lt"/>
                          <a:ea typeface="+mn-ea"/>
                          <a:cs typeface="+mn-cs"/>
                        </a:rPr>
                        <a:t>creo</a:t>
                      </a:r>
                      <a:r>
                        <a:rPr lang="en-GB" sz="1100" b="1" kern="1200" dirty="0" smtClean="0">
                          <a:solidFill>
                            <a:schemeClr val="dk1"/>
                          </a:solidFill>
                          <a:effectLst/>
                          <a:latin typeface="+mn-lt"/>
                          <a:ea typeface="+mn-ea"/>
                          <a:cs typeface="+mn-cs"/>
                        </a:rPr>
                        <a:t>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 don’t believe that …), </a:t>
                      </a:r>
                      <a:r>
                        <a:rPr lang="en-GB" sz="1100" b="1" i="0" kern="1200" dirty="0" smtClean="0">
                          <a:solidFill>
                            <a:schemeClr val="dk1"/>
                          </a:solidFill>
                          <a:effectLst/>
                          <a:latin typeface="+mn-lt"/>
                          <a:ea typeface="+mn-ea"/>
                          <a:cs typeface="+mn-cs"/>
                        </a:rPr>
                        <a:t>Me </a:t>
                      </a:r>
                      <a:r>
                        <a:rPr lang="en-GB" sz="1100" b="1" i="0" kern="1200" dirty="0" err="1" smtClean="0">
                          <a:solidFill>
                            <a:schemeClr val="dk1"/>
                          </a:solidFill>
                          <a:effectLst/>
                          <a:latin typeface="+mn-lt"/>
                          <a:ea typeface="+mn-ea"/>
                          <a:cs typeface="+mn-cs"/>
                        </a:rPr>
                        <a:t>molesta</a:t>
                      </a:r>
                      <a:r>
                        <a:rPr lang="en-GB" sz="1100" b="1" i="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que…, </a:t>
                      </a:r>
                      <a:r>
                        <a:rPr lang="en-GB" sz="1100" b="1" i="0" kern="1200" dirty="0" smtClean="0">
                          <a:solidFill>
                            <a:schemeClr val="dk1"/>
                          </a:solidFill>
                          <a:effectLst/>
                          <a:latin typeface="+mn-lt"/>
                          <a:ea typeface="+mn-ea"/>
                          <a:cs typeface="+mn-cs"/>
                        </a:rPr>
                        <a:t>No </a:t>
                      </a:r>
                      <a:r>
                        <a:rPr lang="en-GB" sz="1100" b="1" i="0" kern="1200" dirty="0" err="1" smtClean="0">
                          <a:solidFill>
                            <a:schemeClr val="dk1"/>
                          </a:solidFill>
                          <a:effectLst/>
                          <a:latin typeface="+mn-lt"/>
                          <a:ea typeface="+mn-ea"/>
                          <a:cs typeface="+mn-cs"/>
                        </a:rPr>
                        <a:t>es</a:t>
                      </a:r>
                      <a:r>
                        <a:rPr lang="en-GB" sz="1100" b="1" i="0" kern="1200" dirty="0" smtClean="0">
                          <a:solidFill>
                            <a:schemeClr val="dk1"/>
                          </a:solidFill>
                          <a:effectLst/>
                          <a:latin typeface="+mn-lt"/>
                          <a:ea typeface="+mn-ea"/>
                          <a:cs typeface="+mn-cs"/>
                        </a:rPr>
                        <a:t> </a:t>
                      </a:r>
                      <a:r>
                        <a:rPr lang="en-GB" sz="1100" b="1" i="0" kern="1200" dirty="0" err="1" smtClean="0">
                          <a:solidFill>
                            <a:schemeClr val="dk1"/>
                          </a:solidFill>
                          <a:effectLst/>
                          <a:latin typeface="+mn-lt"/>
                          <a:ea typeface="+mn-ea"/>
                          <a:cs typeface="+mn-cs"/>
                        </a:rPr>
                        <a:t>justo</a:t>
                      </a:r>
                      <a:r>
                        <a:rPr lang="en-GB" sz="1100" b="1" i="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que…</a:t>
                      </a:r>
                      <a:br>
                        <a:rPr lang="en-GB" sz="1100" i="1" kern="1200" dirty="0" smtClean="0">
                          <a:solidFill>
                            <a:schemeClr val="dk1"/>
                          </a:solidFill>
                          <a:effectLst/>
                          <a:latin typeface="+mn-lt"/>
                          <a:ea typeface="+mn-ea"/>
                          <a:cs typeface="+mn-cs"/>
                        </a:rPr>
                      </a:br>
                      <a:r>
                        <a:rPr lang="en-GB" sz="1100" i="0" kern="1200" dirty="0" smtClean="0">
                          <a:solidFill>
                            <a:schemeClr val="dk1"/>
                          </a:solidFill>
                          <a:effectLst/>
                          <a:latin typeface="+mn-lt"/>
                          <a:ea typeface="+mn-ea"/>
                          <a:cs typeface="+mn-cs"/>
                        </a:rPr>
                        <a:t>6. </a:t>
                      </a:r>
                      <a:r>
                        <a:rPr lang="en-GB" sz="1100" b="1" i="0" kern="1200" dirty="0" smtClean="0">
                          <a:solidFill>
                            <a:schemeClr val="dk1"/>
                          </a:solidFill>
                          <a:effectLst/>
                          <a:latin typeface="+mn-lt"/>
                          <a:ea typeface="+mn-ea"/>
                          <a:cs typeface="+mn-cs"/>
                        </a:rPr>
                        <a:t>Antes de </a:t>
                      </a:r>
                      <a:r>
                        <a:rPr lang="en-GB" sz="1100" i="0" kern="1200" dirty="0" smtClean="0">
                          <a:solidFill>
                            <a:schemeClr val="dk1"/>
                          </a:solidFill>
                          <a:effectLst/>
                          <a:latin typeface="+mn-lt"/>
                          <a:ea typeface="+mn-ea"/>
                          <a:cs typeface="+mn-cs"/>
                        </a:rPr>
                        <a:t>/ </a:t>
                      </a:r>
                      <a:r>
                        <a:rPr lang="en-GB" sz="1100" b="1" i="0" kern="1200" dirty="0" err="1" smtClean="0">
                          <a:solidFill>
                            <a:schemeClr val="dk1"/>
                          </a:solidFill>
                          <a:effectLst/>
                          <a:latin typeface="+mn-lt"/>
                          <a:ea typeface="+mn-ea"/>
                          <a:cs typeface="+mn-cs"/>
                        </a:rPr>
                        <a:t>Después</a:t>
                      </a:r>
                      <a:r>
                        <a:rPr lang="en-GB" sz="1100" b="1" i="0" kern="1200" dirty="0" smtClean="0">
                          <a:solidFill>
                            <a:schemeClr val="dk1"/>
                          </a:solidFill>
                          <a:effectLst/>
                          <a:latin typeface="+mn-lt"/>
                          <a:ea typeface="+mn-ea"/>
                          <a:cs typeface="+mn-cs"/>
                        </a:rPr>
                        <a:t> de </a:t>
                      </a:r>
                      <a:r>
                        <a:rPr lang="en-GB" sz="1100" i="0" kern="1200" dirty="0" smtClean="0">
                          <a:solidFill>
                            <a:schemeClr val="dk1"/>
                          </a:solidFill>
                          <a:effectLst/>
                          <a:latin typeface="+mn-lt"/>
                          <a:ea typeface="+mn-ea"/>
                          <a:cs typeface="+mn-cs"/>
                        </a:rPr>
                        <a:t>+ infinitive,…</a:t>
                      </a:r>
                    </a:p>
                  </a:txBody>
                  <a:tcPr anchor="ctr"/>
                </a:tc>
              </a:tr>
              <a:tr h="370840">
                <a:tc>
                  <a:txBody>
                    <a:bodyPr/>
                    <a:lstStyle/>
                    <a:p>
                      <a:pPr algn="l"/>
                      <a:r>
                        <a:rPr lang="en-GB" sz="1800" b="1" dirty="0" smtClean="0"/>
                        <a:t>I</a:t>
                      </a:r>
                      <a:r>
                        <a:rPr lang="en-GB" sz="1200" dirty="0" smtClean="0"/>
                        <a:t>nteresting vocabulary</a:t>
                      </a:r>
                      <a:endParaRPr lang="en-GB" sz="1200" dirty="0"/>
                    </a:p>
                  </a:txBody>
                  <a:tcPr anchor="ctr"/>
                </a:tc>
                <a:tc>
                  <a:txBody>
                    <a:bodyPr/>
                    <a:lstStyle/>
                    <a:p>
                      <a:r>
                        <a:rPr lang="en-GB" sz="1200" dirty="0" smtClean="0"/>
                        <a:t>A range</a:t>
                      </a:r>
                      <a:r>
                        <a:rPr lang="en-GB" sz="1200" baseline="0" dirty="0" smtClean="0"/>
                        <a:t> of more unusual verbs and adjectives, and idioms</a:t>
                      </a:r>
                      <a:endParaRPr lang="en-GB" sz="1200" dirty="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smtClean="0"/>
                        <a:t>T</a:t>
                      </a:r>
                      <a:r>
                        <a:rPr lang="en-GB" sz="1200" dirty="0" smtClean="0"/>
                        <a:t>enses</a:t>
                      </a:r>
                      <a:endParaRPr lang="en-GB" sz="1200" dirty="0" smtClean="0">
                        <a:solidFill>
                          <a:prstClr val="black"/>
                        </a:solidFill>
                        <a:latin typeface="Tw Cen MT" panose="020B0602020104020603" pitchFamily="34" charset="0"/>
                      </a:endParaRPr>
                    </a:p>
                  </a:txBody>
                  <a:tcPr anchor="ctr"/>
                </a:tc>
                <a:tc>
                  <a:txBody>
                    <a:bodyPr/>
                    <a:lstStyle/>
                    <a:p>
                      <a:r>
                        <a:rPr lang="en-GB" sz="1200" dirty="0" smtClean="0"/>
                        <a:t>present, present continuous, </a:t>
                      </a:r>
                      <a:r>
                        <a:rPr lang="en-GB" sz="1200" dirty="0" err="1" smtClean="0"/>
                        <a:t>preterite</a:t>
                      </a:r>
                      <a:r>
                        <a:rPr lang="en-GB" sz="1200" dirty="0" smtClean="0"/>
                        <a:t>, near future, future, imperfect, imperfect continuous, perfect,</a:t>
                      </a:r>
                      <a:r>
                        <a:rPr lang="en-GB" sz="1200" baseline="0" dirty="0" smtClean="0"/>
                        <a:t> pluperfect, impersonal verbs, present subjunctive, imperfect subjunctive ®, passive ®</a:t>
                      </a:r>
                      <a:endParaRPr lang="en-GB" sz="1200" dirty="0"/>
                    </a:p>
                  </a:txBody>
                  <a:tcPr anchor="ctr"/>
                </a:tc>
              </a:tr>
            </a:tbl>
          </a:graphicData>
        </a:graphic>
      </p:graphicFrame>
      <p:sp>
        <p:nvSpPr>
          <p:cNvPr id="6" name="TextBox 5"/>
          <p:cNvSpPr txBox="1"/>
          <p:nvPr/>
        </p:nvSpPr>
        <p:spPr>
          <a:xfrm>
            <a:off x="1362146" y="111773"/>
            <a:ext cx="4991100" cy="584775"/>
          </a:xfrm>
          <a:prstGeom prst="rect">
            <a:avLst/>
          </a:prstGeom>
          <a:noFill/>
        </p:spPr>
        <p:txBody>
          <a:bodyPr wrap="square" rtlCol="0">
            <a:spAutoFit/>
          </a:bodyPr>
          <a:lstStyle/>
          <a:p>
            <a:r>
              <a:rPr lang="en-GB" sz="3200" dirty="0" smtClean="0">
                <a:solidFill>
                  <a:prstClr val="black"/>
                </a:solidFill>
              </a:rPr>
              <a:t>Grade 8/9</a:t>
            </a:r>
            <a:endParaRPr lang="en-GB" sz="3200" dirty="0">
              <a:solidFill>
                <a:prstClr val="black"/>
              </a:solidFill>
            </a:endParaRPr>
          </a:p>
        </p:txBody>
      </p:sp>
      <p:sp>
        <p:nvSpPr>
          <p:cNvPr id="7" name="TextBox 6"/>
          <p:cNvSpPr txBox="1"/>
          <p:nvPr/>
        </p:nvSpPr>
        <p:spPr>
          <a:xfrm>
            <a:off x="3636940" y="0"/>
            <a:ext cx="5432612" cy="584775"/>
          </a:xfrm>
          <a:prstGeom prst="rect">
            <a:avLst/>
          </a:prstGeom>
          <a:noFill/>
        </p:spPr>
        <p:txBody>
          <a:bodyPr wrap="square" rtlCol="0">
            <a:spAutoFit/>
          </a:bodyPr>
          <a:lstStyle/>
          <a:p>
            <a:pPr algn="ctr"/>
            <a:r>
              <a:rPr lang="en-GB" sz="3200" b="1" dirty="0" smtClean="0">
                <a:solidFill>
                  <a:prstClr val="black"/>
                </a:solidFill>
              </a:rPr>
              <a:t>Developing answers</a:t>
            </a:r>
            <a:endParaRPr lang="en-GB" sz="3200" b="1" dirty="0">
              <a:solidFill>
                <a:prstClr val="black"/>
              </a:solidFill>
            </a:endParaRPr>
          </a:p>
        </p:txBody>
      </p:sp>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30712" y="-60805"/>
            <a:ext cx="1341706" cy="950643"/>
          </a:xfrm>
          <a:prstGeom prst="rect">
            <a:avLst/>
          </a:prstGeom>
        </p:spPr>
      </p:pic>
    </p:spTree>
    <p:extLst>
      <p:ext uri="{BB962C8B-B14F-4D97-AF65-F5344CB8AC3E}">
        <p14:creationId xmlns:p14="http://schemas.microsoft.com/office/powerpoint/2010/main" val="34570425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tardcream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527" y="445865"/>
            <a:ext cx="1280160" cy="96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593" y="357803"/>
            <a:ext cx="619728" cy="575314"/>
          </a:xfrm>
          <a:prstGeom prst="rect">
            <a:avLst/>
          </a:prstGeom>
        </p:spPr>
      </p:pic>
      <p:graphicFrame>
        <p:nvGraphicFramePr>
          <p:cNvPr id="5" name="Table 4"/>
          <p:cNvGraphicFramePr>
            <a:graphicFrameLocks noGrp="1"/>
          </p:cNvGraphicFramePr>
          <p:nvPr>
            <p:extLst/>
          </p:nvPr>
        </p:nvGraphicFramePr>
        <p:xfrm>
          <a:off x="167714" y="1496714"/>
          <a:ext cx="8724124" cy="4968240"/>
        </p:xfrm>
        <a:graphic>
          <a:graphicData uri="http://schemas.openxmlformats.org/drawingml/2006/table">
            <a:tbl>
              <a:tblPr firstRow="1" bandRow="1">
                <a:tableStyleId>{C4B1156A-380E-4F78-BDF5-A606A8083BF9}</a:tableStyleId>
              </a:tblPr>
              <a:tblGrid>
                <a:gridCol w="2370949"/>
                <a:gridCol w="6353175"/>
              </a:tblGrid>
              <a:tr h="370840">
                <a:tc>
                  <a:txBody>
                    <a:bodyPr/>
                    <a:lstStyle/>
                    <a:p>
                      <a:r>
                        <a:rPr lang="en-GB" sz="2800" b="1" dirty="0" smtClean="0"/>
                        <a:t>L</a:t>
                      </a:r>
                      <a:r>
                        <a:rPr lang="en-GB" sz="1800" b="0" dirty="0" smtClean="0"/>
                        <a:t>inks</a:t>
                      </a:r>
                      <a:endParaRPr lang="en-GB" b="0" dirty="0"/>
                    </a:p>
                  </a:txBody>
                  <a:tcPr anchor="ctr"/>
                </a:tc>
                <a:tc>
                  <a:txBody>
                    <a:bodyPr/>
                    <a:lstStyle/>
                    <a:p>
                      <a:r>
                        <a:rPr lang="en-GB" b="0" dirty="0" smtClean="0"/>
                        <a:t>et,</a:t>
                      </a:r>
                      <a:r>
                        <a:rPr lang="en-GB" b="0" baseline="0" dirty="0" smtClean="0"/>
                        <a:t> </a:t>
                      </a:r>
                      <a:r>
                        <a:rPr lang="en-GB" b="0" baseline="0" dirty="0" err="1" smtClean="0"/>
                        <a:t>aussi</a:t>
                      </a:r>
                      <a:r>
                        <a:rPr lang="en-GB" b="0" dirty="0" smtClean="0"/>
                        <a:t>,</a:t>
                      </a:r>
                      <a:r>
                        <a:rPr lang="en-GB" b="0" baseline="0" dirty="0" smtClean="0"/>
                        <a:t> </a:t>
                      </a:r>
                      <a:r>
                        <a:rPr lang="en-GB" b="0" baseline="0" dirty="0" err="1" smtClean="0"/>
                        <a:t>mais</a:t>
                      </a:r>
                      <a:r>
                        <a:rPr lang="en-GB" b="0" baseline="0" dirty="0" smtClean="0"/>
                        <a:t>, </a:t>
                      </a:r>
                      <a:r>
                        <a:rPr lang="en-GB" b="0" baseline="0" dirty="0" err="1" smtClean="0"/>
                        <a:t>ou</a:t>
                      </a:r>
                      <a:r>
                        <a:rPr lang="en-GB" b="0" baseline="0" dirty="0" smtClean="0"/>
                        <a:t>, </a:t>
                      </a:r>
                      <a:r>
                        <a:rPr lang="en-GB" b="0" baseline="0" dirty="0" err="1" smtClean="0"/>
                        <a:t>en</a:t>
                      </a:r>
                      <a:r>
                        <a:rPr lang="en-GB" b="0" baseline="0" dirty="0" smtClean="0"/>
                        <a:t> plus, qui plus </a:t>
                      </a:r>
                      <a:r>
                        <a:rPr lang="en-GB" b="0" baseline="0" dirty="0" err="1" smtClean="0"/>
                        <a:t>est</a:t>
                      </a:r>
                      <a:r>
                        <a:rPr lang="en-GB" b="0" baseline="0" dirty="0" smtClean="0"/>
                        <a:t>, </a:t>
                      </a:r>
                      <a:r>
                        <a:rPr lang="en-GB" b="0" baseline="0" dirty="0" err="1" smtClean="0"/>
                        <a:t>cependant</a:t>
                      </a:r>
                      <a:r>
                        <a:rPr lang="en-GB" b="0" baseline="0" dirty="0" smtClean="0"/>
                        <a:t>, pour </a:t>
                      </a:r>
                      <a:r>
                        <a:rPr lang="en-GB" b="0" baseline="0" dirty="0" err="1" smtClean="0"/>
                        <a:t>cette</a:t>
                      </a:r>
                      <a:r>
                        <a:rPr lang="en-GB" b="0" baseline="0" dirty="0" smtClean="0"/>
                        <a:t> raison, </a:t>
                      </a:r>
                      <a:r>
                        <a:rPr lang="en-GB" b="0" baseline="0" dirty="0" err="1" smtClean="0"/>
                        <a:t>donc</a:t>
                      </a:r>
                      <a:r>
                        <a:rPr lang="en-GB" b="0" baseline="0" dirty="0" smtClean="0"/>
                        <a:t>, </a:t>
                      </a:r>
                      <a:r>
                        <a:rPr lang="en-GB" b="0" baseline="0" dirty="0" err="1" smtClean="0"/>
                        <a:t>d’abord</a:t>
                      </a:r>
                      <a:r>
                        <a:rPr lang="en-GB" b="0" baseline="0" dirty="0" smtClean="0"/>
                        <a:t>, </a:t>
                      </a:r>
                      <a:r>
                        <a:rPr lang="en-GB" b="0" baseline="0" dirty="0" err="1" smtClean="0"/>
                        <a:t>ensuite</a:t>
                      </a:r>
                      <a:r>
                        <a:rPr lang="en-GB" b="0" baseline="0" dirty="0" smtClean="0"/>
                        <a:t>, et </a:t>
                      </a:r>
                      <a:r>
                        <a:rPr lang="en-GB" b="0" baseline="0" dirty="0" err="1" smtClean="0"/>
                        <a:t>puis</a:t>
                      </a:r>
                      <a:r>
                        <a:rPr lang="en-GB" b="0" baseline="0" dirty="0" smtClean="0"/>
                        <a:t>, après, </a:t>
                      </a:r>
                      <a:r>
                        <a:rPr lang="en-GB" b="0" baseline="0" dirty="0" err="1" smtClean="0"/>
                        <a:t>enfin</a:t>
                      </a:r>
                      <a:r>
                        <a:rPr lang="en-GB" b="0" baseline="0" dirty="0" smtClean="0"/>
                        <a:t>, </a:t>
                      </a:r>
                      <a:r>
                        <a:rPr lang="en-GB" b="0" baseline="0" dirty="0" err="1" smtClean="0"/>
                        <a:t>souvent</a:t>
                      </a:r>
                      <a:r>
                        <a:rPr lang="en-GB" b="0" baseline="0" dirty="0" smtClean="0"/>
                        <a:t>, </a:t>
                      </a:r>
                      <a:r>
                        <a:rPr lang="en-GB" b="0" baseline="0" dirty="0" err="1" smtClean="0"/>
                        <a:t>quelque</a:t>
                      </a:r>
                      <a:r>
                        <a:rPr lang="en-GB" b="0" baseline="0" dirty="0" smtClean="0"/>
                        <a:t> </a:t>
                      </a:r>
                      <a:r>
                        <a:rPr lang="en-GB" b="0" baseline="0" dirty="0" err="1" smtClean="0"/>
                        <a:t>fois</a:t>
                      </a:r>
                      <a:r>
                        <a:rPr lang="en-GB" b="0" baseline="0" dirty="0" smtClean="0"/>
                        <a:t>, de temps </a:t>
                      </a:r>
                      <a:r>
                        <a:rPr lang="en-GB" b="0" baseline="0" dirty="0" err="1" smtClean="0"/>
                        <a:t>en</a:t>
                      </a:r>
                      <a:r>
                        <a:rPr lang="en-GB" b="0" baseline="0" dirty="0" smtClean="0"/>
                        <a:t> temps, </a:t>
                      </a:r>
                      <a:r>
                        <a:rPr lang="en-GB" b="0" baseline="0" dirty="0" err="1" smtClean="0"/>
                        <a:t>rarement</a:t>
                      </a:r>
                      <a:r>
                        <a:rPr lang="en-GB" b="0" baseline="0" dirty="0" smtClean="0"/>
                        <a:t>, </a:t>
                      </a:r>
                      <a:r>
                        <a:rPr lang="en-GB" b="0" baseline="0" dirty="0" err="1" smtClean="0"/>
                        <a:t>toujours</a:t>
                      </a:r>
                      <a:endParaRPr lang="en-GB" b="0" dirty="0"/>
                    </a:p>
                  </a:txBody>
                  <a:tcPr anchor="ctr"/>
                </a:tc>
              </a:tr>
              <a:tr h="370840">
                <a:tc>
                  <a:txBody>
                    <a:bodyPr/>
                    <a:lstStyle/>
                    <a:p>
                      <a:r>
                        <a:rPr lang="en-GB" sz="2800" b="1" dirty="0" smtClean="0"/>
                        <a:t>O</a:t>
                      </a:r>
                      <a:r>
                        <a:rPr lang="en-GB" sz="1800" dirty="0" smtClean="0"/>
                        <a:t>pinions and reasons</a:t>
                      </a:r>
                      <a:endParaRPr lang="en-GB" dirty="0"/>
                    </a:p>
                  </a:txBody>
                  <a:tcPr anchor="ctr"/>
                </a:tc>
                <a:tc>
                  <a:txBody>
                    <a:bodyPr/>
                    <a:lstStyle/>
                    <a:p>
                      <a:r>
                        <a:rPr lang="en-GB" sz="1800" b="0" kern="1200" dirty="0" smtClean="0">
                          <a:solidFill>
                            <a:schemeClr val="dk1"/>
                          </a:solidFill>
                          <a:effectLst/>
                          <a:latin typeface="+mn-lt"/>
                          <a:ea typeface="+mn-ea"/>
                          <a:cs typeface="+mn-cs"/>
                        </a:rPr>
                        <a:t>je</a:t>
                      </a:r>
                      <a:r>
                        <a:rPr lang="en-GB" sz="1800" b="0" kern="1200" baseline="0" dirty="0" smtClean="0">
                          <a:solidFill>
                            <a:schemeClr val="dk1"/>
                          </a:solidFill>
                          <a:effectLst/>
                          <a:latin typeface="+mn-lt"/>
                          <a:ea typeface="+mn-ea"/>
                          <a:cs typeface="+mn-cs"/>
                        </a:rPr>
                        <a:t> </a:t>
                      </a:r>
                      <a:r>
                        <a:rPr lang="en-GB" sz="1800" b="0" kern="1200" baseline="0" dirty="0" err="1" smtClean="0">
                          <a:solidFill>
                            <a:schemeClr val="dk1"/>
                          </a:solidFill>
                          <a:effectLst/>
                          <a:latin typeface="+mn-lt"/>
                          <a:ea typeface="+mn-ea"/>
                          <a:cs typeface="+mn-cs"/>
                        </a:rPr>
                        <a:t>crois</a:t>
                      </a:r>
                      <a:r>
                        <a:rPr lang="en-GB" sz="1800" b="0" kern="1200" dirty="0" smtClean="0">
                          <a:solidFill>
                            <a:schemeClr val="dk1"/>
                          </a:solidFill>
                          <a:effectLst/>
                          <a:latin typeface="+mn-lt"/>
                          <a:ea typeface="+mn-ea"/>
                          <a:cs typeface="+mn-cs"/>
                        </a:rPr>
                        <a:t> que</a:t>
                      </a:r>
                      <a:r>
                        <a:rPr lang="en-GB" sz="1800" b="0" kern="1200" baseline="0" dirty="0" smtClean="0">
                          <a:solidFill>
                            <a:schemeClr val="dk1"/>
                          </a:solidFill>
                          <a:effectLst/>
                          <a:latin typeface="+mn-lt"/>
                          <a:ea typeface="+mn-ea"/>
                          <a:cs typeface="+mn-cs"/>
                        </a:rPr>
                        <a:t> / je </a:t>
                      </a:r>
                      <a:r>
                        <a:rPr lang="en-GB" sz="1800" b="0" kern="1200" baseline="0" dirty="0" err="1" smtClean="0">
                          <a:solidFill>
                            <a:schemeClr val="dk1"/>
                          </a:solidFill>
                          <a:effectLst/>
                          <a:latin typeface="+mn-lt"/>
                          <a:ea typeface="+mn-ea"/>
                          <a:cs typeface="+mn-cs"/>
                        </a:rPr>
                        <a:t>pense</a:t>
                      </a:r>
                      <a:r>
                        <a:rPr lang="en-GB" sz="1800" b="0" kern="1200" baseline="0" dirty="0" smtClean="0">
                          <a:solidFill>
                            <a:schemeClr val="dk1"/>
                          </a:solidFill>
                          <a:effectLst/>
                          <a:latin typeface="+mn-lt"/>
                          <a:ea typeface="+mn-ea"/>
                          <a:cs typeface="+mn-cs"/>
                        </a:rPr>
                        <a:t> que / </a:t>
                      </a:r>
                      <a:r>
                        <a:rPr lang="en-GB" sz="1800" b="0" kern="1200" baseline="0" dirty="0" err="1" smtClean="0">
                          <a:solidFill>
                            <a:schemeClr val="dk1"/>
                          </a:solidFill>
                          <a:effectLst/>
                          <a:latin typeface="+mn-lt"/>
                          <a:ea typeface="+mn-ea"/>
                          <a:cs typeface="+mn-cs"/>
                        </a:rPr>
                        <a:t>il</a:t>
                      </a:r>
                      <a:r>
                        <a:rPr lang="en-GB" sz="1800" b="0" kern="1200" baseline="0" dirty="0" smtClean="0">
                          <a:solidFill>
                            <a:schemeClr val="dk1"/>
                          </a:solidFill>
                          <a:effectLst/>
                          <a:latin typeface="+mn-lt"/>
                          <a:ea typeface="+mn-ea"/>
                          <a:cs typeface="+mn-cs"/>
                        </a:rPr>
                        <a:t> me </a:t>
                      </a:r>
                      <a:r>
                        <a:rPr lang="en-GB" sz="1800" b="0" kern="1200" baseline="0" dirty="0" err="1" smtClean="0">
                          <a:solidFill>
                            <a:schemeClr val="dk1"/>
                          </a:solidFill>
                          <a:effectLst/>
                          <a:latin typeface="+mn-lt"/>
                          <a:ea typeface="+mn-ea"/>
                          <a:cs typeface="+mn-cs"/>
                        </a:rPr>
                        <a:t>semble</a:t>
                      </a:r>
                      <a:r>
                        <a:rPr lang="en-GB" sz="1800" b="0" kern="1200" baseline="0" dirty="0" smtClean="0">
                          <a:solidFill>
                            <a:schemeClr val="dk1"/>
                          </a:solidFill>
                          <a:effectLst/>
                          <a:latin typeface="+mn-lt"/>
                          <a:ea typeface="+mn-ea"/>
                          <a:cs typeface="+mn-cs"/>
                        </a:rPr>
                        <a:t> que / </a:t>
                      </a:r>
                      <a:r>
                        <a:rPr lang="en-GB" sz="1800" b="0" kern="1200" baseline="0" dirty="0" err="1" smtClean="0">
                          <a:solidFill>
                            <a:schemeClr val="dk1"/>
                          </a:solidFill>
                          <a:effectLst/>
                          <a:latin typeface="+mn-lt"/>
                          <a:ea typeface="+mn-ea"/>
                          <a:cs typeface="+mn-cs"/>
                        </a:rPr>
                        <a:t>il</a:t>
                      </a:r>
                      <a:r>
                        <a:rPr lang="en-GB" sz="1800" b="0" kern="1200" baseline="0" dirty="0" smtClean="0">
                          <a:solidFill>
                            <a:schemeClr val="dk1"/>
                          </a:solidFill>
                          <a:effectLst/>
                          <a:latin typeface="+mn-lt"/>
                          <a:ea typeface="+mn-ea"/>
                          <a:cs typeface="+mn-cs"/>
                        </a:rPr>
                        <a:t> me </a:t>
                      </a:r>
                      <a:r>
                        <a:rPr lang="en-GB" sz="1800" b="0" kern="1200" baseline="0" dirty="0" err="1" smtClean="0">
                          <a:solidFill>
                            <a:schemeClr val="dk1"/>
                          </a:solidFill>
                          <a:effectLst/>
                          <a:latin typeface="+mn-lt"/>
                          <a:ea typeface="+mn-ea"/>
                          <a:cs typeface="+mn-cs"/>
                        </a:rPr>
                        <a:t>paraît</a:t>
                      </a:r>
                      <a:r>
                        <a:rPr lang="en-GB" sz="1800" b="0" kern="1200" baseline="0" dirty="0" smtClean="0">
                          <a:solidFill>
                            <a:schemeClr val="dk1"/>
                          </a:solidFill>
                          <a:effectLst/>
                          <a:latin typeface="+mn-lt"/>
                          <a:ea typeface="+mn-ea"/>
                          <a:cs typeface="+mn-cs"/>
                        </a:rPr>
                        <a:t> que / A mon </a:t>
                      </a:r>
                      <a:r>
                        <a:rPr lang="en-GB" sz="1800" b="0" kern="1200" baseline="0" dirty="0" err="1" smtClean="0">
                          <a:solidFill>
                            <a:schemeClr val="dk1"/>
                          </a:solidFill>
                          <a:effectLst/>
                          <a:latin typeface="+mn-lt"/>
                          <a:ea typeface="+mn-ea"/>
                          <a:cs typeface="+mn-cs"/>
                        </a:rPr>
                        <a:t>avis</a:t>
                      </a:r>
                      <a:r>
                        <a:rPr lang="en-GB" sz="1800" b="0" kern="1200" baseline="0" dirty="0" smtClean="0">
                          <a:solidFill>
                            <a:schemeClr val="dk1"/>
                          </a:solidFill>
                          <a:effectLst/>
                          <a:latin typeface="+mn-lt"/>
                          <a:ea typeface="+mn-ea"/>
                          <a:cs typeface="+mn-cs"/>
                        </a:rPr>
                        <a:t> / </a:t>
                      </a:r>
                      <a:r>
                        <a:rPr lang="en-GB" sz="1800" b="0" kern="1200" baseline="0" dirty="0" err="1" smtClean="0">
                          <a:solidFill>
                            <a:schemeClr val="dk1"/>
                          </a:solidFill>
                          <a:effectLst/>
                          <a:latin typeface="+mn-lt"/>
                          <a:ea typeface="+mn-ea"/>
                          <a:cs typeface="+mn-cs"/>
                        </a:rPr>
                        <a:t>selon</a:t>
                      </a:r>
                      <a:r>
                        <a:rPr lang="en-GB" sz="1800" b="0" kern="1200" baseline="0" dirty="0" smtClean="0">
                          <a:solidFill>
                            <a:schemeClr val="dk1"/>
                          </a:solidFill>
                          <a:effectLst/>
                          <a:latin typeface="+mn-lt"/>
                          <a:ea typeface="+mn-ea"/>
                          <a:cs typeface="+mn-cs"/>
                        </a:rPr>
                        <a:t> </a:t>
                      </a:r>
                      <a:r>
                        <a:rPr lang="en-GB" sz="1800" b="0" kern="1200" baseline="0" dirty="0" err="1" smtClean="0">
                          <a:solidFill>
                            <a:schemeClr val="dk1"/>
                          </a:solidFill>
                          <a:effectLst/>
                          <a:latin typeface="+mn-lt"/>
                          <a:ea typeface="+mn-ea"/>
                          <a:cs typeface="+mn-cs"/>
                        </a:rPr>
                        <a:t>moi</a:t>
                      </a:r>
                      <a:r>
                        <a:rPr lang="en-GB" sz="1800" b="0" kern="1200" baseline="0" dirty="0" smtClean="0">
                          <a:solidFill>
                            <a:schemeClr val="dk1"/>
                          </a:solidFill>
                          <a:effectLst/>
                          <a:latin typeface="+mn-lt"/>
                          <a:ea typeface="+mn-ea"/>
                          <a:cs typeface="+mn-cs"/>
                        </a:rPr>
                        <a:t/>
                      </a:r>
                      <a:br>
                        <a:rPr lang="en-GB" sz="1800" b="0" kern="1200" baseline="0" dirty="0" smtClean="0">
                          <a:solidFill>
                            <a:schemeClr val="dk1"/>
                          </a:solidFill>
                          <a:effectLst/>
                          <a:latin typeface="+mn-lt"/>
                          <a:ea typeface="+mn-ea"/>
                          <a:cs typeface="+mn-cs"/>
                        </a:rPr>
                      </a:br>
                      <a:r>
                        <a:rPr lang="en-GB" sz="1800" b="0" kern="1200" baseline="0" dirty="0" smtClean="0">
                          <a:solidFill>
                            <a:schemeClr val="dk1"/>
                          </a:solidFill>
                          <a:effectLst/>
                          <a:latin typeface="+mn-lt"/>
                          <a:ea typeface="+mn-ea"/>
                          <a:cs typeface="+mn-cs"/>
                        </a:rPr>
                        <a:t>un </a:t>
                      </a:r>
                      <a:r>
                        <a:rPr lang="en-GB" sz="1800" b="0" kern="1200" baseline="0" dirty="0" err="1" smtClean="0">
                          <a:solidFill>
                            <a:schemeClr val="dk1"/>
                          </a:solidFill>
                          <a:effectLst/>
                          <a:latin typeface="+mn-lt"/>
                          <a:ea typeface="+mn-ea"/>
                          <a:cs typeface="+mn-cs"/>
                        </a:rPr>
                        <a:t>peu</a:t>
                      </a:r>
                      <a:r>
                        <a:rPr lang="en-GB" sz="1800" b="0" kern="1200" baseline="0" dirty="0" smtClean="0">
                          <a:solidFill>
                            <a:schemeClr val="dk1"/>
                          </a:solidFill>
                          <a:effectLst/>
                          <a:latin typeface="+mn-lt"/>
                          <a:ea typeface="+mn-ea"/>
                          <a:cs typeface="+mn-cs"/>
                        </a:rPr>
                        <a:t>, </a:t>
                      </a:r>
                      <a:r>
                        <a:rPr lang="en-GB" sz="1800" b="0" kern="1200" baseline="0" dirty="0" err="1" smtClean="0">
                          <a:solidFill>
                            <a:schemeClr val="dk1"/>
                          </a:solidFill>
                          <a:effectLst/>
                          <a:latin typeface="+mn-lt"/>
                          <a:ea typeface="+mn-ea"/>
                          <a:cs typeface="+mn-cs"/>
                        </a:rPr>
                        <a:t>assez</a:t>
                      </a:r>
                      <a:r>
                        <a:rPr lang="en-GB" sz="1800" b="0" kern="1200" baseline="0" dirty="0" smtClean="0">
                          <a:solidFill>
                            <a:schemeClr val="dk1"/>
                          </a:solidFill>
                          <a:effectLst/>
                          <a:latin typeface="+mn-lt"/>
                          <a:ea typeface="+mn-ea"/>
                          <a:cs typeface="+mn-cs"/>
                        </a:rPr>
                        <a:t>, </a:t>
                      </a:r>
                      <a:r>
                        <a:rPr lang="en-GB" sz="1800" b="0" kern="1200" baseline="0" dirty="0" err="1" smtClean="0">
                          <a:solidFill>
                            <a:schemeClr val="dk1"/>
                          </a:solidFill>
                          <a:effectLst/>
                          <a:latin typeface="+mn-lt"/>
                          <a:ea typeface="+mn-ea"/>
                          <a:cs typeface="+mn-cs"/>
                        </a:rPr>
                        <a:t>très</a:t>
                      </a:r>
                      <a:r>
                        <a:rPr lang="en-GB" sz="1800" b="0" kern="1200" baseline="0" dirty="0" smtClean="0">
                          <a:solidFill>
                            <a:schemeClr val="dk1"/>
                          </a:solidFill>
                          <a:effectLst/>
                          <a:latin typeface="+mn-lt"/>
                          <a:ea typeface="+mn-ea"/>
                          <a:cs typeface="+mn-cs"/>
                        </a:rPr>
                        <a:t>, trop, </a:t>
                      </a:r>
                      <a:r>
                        <a:rPr lang="en-GB" sz="1800" b="0" kern="1200" baseline="0" dirty="0" err="1" smtClean="0">
                          <a:solidFill>
                            <a:schemeClr val="dk1"/>
                          </a:solidFill>
                          <a:effectLst/>
                          <a:latin typeface="+mn-lt"/>
                          <a:ea typeface="+mn-ea"/>
                          <a:cs typeface="+mn-cs"/>
                        </a:rPr>
                        <a:t>peu</a:t>
                      </a:r>
                      <a:endParaRPr lang="en-GB" b="0" dirty="0"/>
                    </a:p>
                  </a:txBody>
                  <a:tcPr anchor="ctr"/>
                </a:tc>
              </a:tr>
              <a:tr h="370840">
                <a:tc>
                  <a:txBody>
                    <a:bodyPr/>
                    <a:lstStyle/>
                    <a:p>
                      <a:r>
                        <a:rPr lang="en-GB" sz="2800" b="1" dirty="0" smtClean="0"/>
                        <a:t>V</a:t>
                      </a:r>
                      <a:r>
                        <a:rPr lang="en-GB" sz="1800" dirty="0" smtClean="0"/>
                        <a:t>ariety of structures</a:t>
                      </a:r>
                      <a:endParaRPr lang="en-GB" dirty="0"/>
                    </a:p>
                  </a:txBody>
                  <a:tcPr anchor="ctr"/>
                </a:tc>
                <a:tc>
                  <a:txBody>
                    <a:bodyPr/>
                    <a:lstStyle/>
                    <a:p>
                      <a:r>
                        <a:rPr lang="en-GB" dirty="0" smtClean="0"/>
                        <a:t>Verb + infinitive: o</a:t>
                      </a:r>
                      <a:r>
                        <a:rPr lang="en-GB" baseline="0" dirty="0" smtClean="0"/>
                        <a:t>n </a:t>
                      </a:r>
                      <a:r>
                        <a:rPr lang="en-GB" baseline="0" dirty="0" err="1" smtClean="0"/>
                        <a:t>peut</a:t>
                      </a:r>
                      <a:r>
                        <a:rPr lang="en-GB" dirty="0" smtClean="0"/>
                        <a:t> / on</a:t>
                      </a:r>
                      <a:r>
                        <a:rPr lang="en-GB" baseline="0" dirty="0" smtClean="0"/>
                        <a:t> </a:t>
                      </a:r>
                      <a:r>
                        <a:rPr lang="en-GB" baseline="0" dirty="0" err="1" smtClean="0"/>
                        <a:t>doit</a:t>
                      </a:r>
                      <a:r>
                        <a:rPr lang="en-GB" baseline="0" dirty="0" smtClean="0"/>
                        <a:t> / </a:t>
                      </a:r>
                      <a:r>
                        <a:rPr lang="en-GB" baseline="0" dirty="0" err="1" smtClean="0"/>
                        <a:t>il</a:t>
                      </a:r>
                      <a:r>
                        <a:rPr lang="en-GB" baseline="0" dirty="0" smtClean="0"/>
                        <a:t> </a:t>
                      </a:r>
                      <a:r>
                        <a:rPr lang="en-GB" baseline="0" dirty="0" err="1" smtClean="0"/>
                        <a:t>faut</a:t>
                      </a:r>
                      <a:r>
                        <a:rPr lang="en-GB" dirty="0" smtClean="0"/>
                        <a:t>/ </a:t>
                      </a:r>
                      <a:r>
                        <a:rPr lang="en-GB" dirty="0" err="1" smtClean="0"/>
                        <a:t>j’aime</a:t>
                      </a:r>
                      <a:r>
                        <a:rPr lang="en-GB" dirty="0" smtClean="0"/>
                        <a:t> (etc.) / je </a:t>
                      </a:r>
                      <a:r>
                        <a:rPr lang="en-GB" dirty="0" err="1" smtClean="0"/>
                        <a:t>voudrais</a:t>
                      </a:r>
                      <a:r>
                        <a:rPr lang="en-GB" dirty="0" smtClean="0"/>
                        <a:t> / </a:t>
                      </a:r>
                      <a:r>
                        <a:rPr lang="en-GB" dirty="0" err="1" smtClean="0"/>
                        <a:t>j’ai</a:t>
                      </a:r>
                      <a:r>
                        <a:rPr lang="en-GB" dirty="0" smtClean="0"/>
                        <a:t> </a:t>
                      </a:r>
                      <a:r>
                        <a:rPr lang="en-GB" dirty="0" err="1" smtClean="0"/>
                        <a:t>envie</a:t>
                      </a:r>
                      <a:r>
                        <a:rPr lang="en-GB" dirty="0" smtClean="0"/>
                        <a:t> de / </a:t>
                      </a:r>
                      <a:r>
                        <a:rPr lang="en-GB" dirty="0" err="1" smtClean="0"/>
                        <a:t>il</a:t>
                      </a:r>
                      <a:r>
                        <a:rPr lang="en-GB" dirty="0" smtClean="0"/>
                        <a:t> me </a:t>
                      </a:r>
                      <a:r>
                        <a:rPr lang="en-GB" dirty="0" err="1" smtClean="0"/>
                        <a:t>faut</a:t>
                      </a:r>
                      <a:r>
                        <a:rPr lang="en-GB" dirty="0" smtClean="0"/>
                        <a:t> /je </a:t>
                      </a:r>
                      <a:r>
                        <a:rPr lang="en-GB" dirty="0" err="1" smtClean="0"/>
                        <a:t>veux</a:t>
                      </a:r>
                      <a:r>
                        <a:rPr lang="en-GB" dirty="0" smtClean="0"/>
                        <a:t> /</a:t>
                      </a:r>
                      <a:r>
                        <a:rPr lang="en-GB" dirty="0" err="1" smtClean="0"/>
                        <a:t>j’espère</a:t>
                      </a:r>
                      <a:r>
                        <a:rPr lang="en-GB" dirty="0" smtClean="0"/>
                        <a:t> / </a:t>
                      </a:r>
                      <a:r>
                        <a:rPr lang="en-GB" dirty="0" err="1" smtClean="0"/>
                        <a:t>j’ai</a:t>
                      </a:r>
                      <a:r>
                        <a:rPr lang="en-GB" baseline="0" dirty="0" smtClean="0"/>
                        <a:t> </a:t>
                      </a:r>
                      <a:r>
                        <a:rPr lang="en-GB" baseline="0" dirty="0" err="1" smtClean="0"/>
                        <a:t>l’intention</a:t>
                      </a:r>
                      <a:r>
                        <a:rPr lang="en-GB" baseline="0" dirty="0" smtClean="0"/>
                        <a:t> de / je </a:t>
                      </a:r>
                      <a:r>
                        <a:rPr lang="en-GB" baseline="0" dirty="0" err="1" smtClean="0"/>
                        <a:t>devrais</a:t>
                      </a:r>
                      <a:r>
                        <a:rPr lang="en-GB" baseline="0" dirty="0" smtClean="0"/>
                        <a:t> / je </a:t>
                      </a:r>
                      <a:r>
                        <a:rPr lang="en-GB" baseline="0" dirty="0" err="1" smtClean="0"/>
                        <a:t>compte</a:t>
                      </a:r>
                      <a:r>
                        <a:rPr lang="en-GB" baseline="0" dirty="0" smtClean="0"/>
                        <a:t> </a:t>
                      </a:r>
                      <a:endParaRPr lang="en-GB" dirty="0" smtClean="0"/>
                    </a:p>
                    <a:p>
                      <a:r>
                        <a:rPr lang="en-GB" dirty="0" smtClean="0"/>
                        <a:t>Comparatives</a:t>
                      </a:r>
                      <a:r>
                        <a:rPr lang="en-GB" baseline="0" dirty="0" smtClean="0"/>
                        <a:t> – plus… que / </a:t>
                      </a:r>
                      <a:r>
                        <a:rPr lang="en-GB" baseline="0" dirty="0" err="1" smtClean="0"/>
                        <a:t>moins</a:t>
                      </a:r>
                      <a:r>
                        <a:rPr lang="en-GB" baseline="0" dirty="0" smtClean="0"/>
                        <a:t>… que / </a:t>
                      </a:r>
                      <a:r>
                        <a:rPr lang="en-GB" baseline="0" dirty="0" err="1" smtClean="0"/>
                        <a:t>meilleur</a:t>
                      </a:r>
                      <a:r>
                        <a:rPr lang="en-GB" baseline="0" dirty="0" smtClean="0"/>
                        <a:t> / </a:t>
                      </a:r>
                      <a:r>
                        <a:rPr lang="en-GB" baseline="0" dirty="0" err="1" smtClean="0"/>
                        <a:t>pire</a:t>
                      </a:r>
                      <a:r>
                        <a:rPr lang="en-GB" baseline="0" dirty="0" smtClean="0"/>
                        <a:t> </a:t>
                      </a:r>
                      <a:br>
                        <a:rPr lang="en-GB" baseline="0" dirty="0" smtClean="0"/>
                      </a:br>
                      <a:r>
                        <a:rPr lang="en-GB" baseline="0" dirty="0" smtClean="0"/>
                        <a:t>Superlatives – le/la/les plus…/</a:t>
                      </a:r>
                      <a:r>
                        <a:rPr lang="en-GB" baseline="0" dirty="0" err="1" smtClean="0"/>
                        <a:t>moins</a:t>
                      </a:r>
                      <a:r>
                        <a:rPr lang="en-GB" baseline="0" dirty="0" smtClean="0"/>
                        <a:t>… / le </a:t>
                      </a:r>
                      <a:r>
                        <a:rPr lang="en-GB" baseline="0" dirty="0" err="1" smtClean="0"/>
                        <a:t>meilleur</a:t>
                      </a:r>
                      <a:r>
                        <a:rPr lang="en-GB" baseline="0" dirty="0" smtClean="0"/>
                        <a:t>, le </a:t>
                      </a:r>
                      <a:r>
                        <a:rPr lang="en-GB" baseline="0" dirty="0" err="1" smtClean="0"/>
                        <a:t>pire</a:t>
                      </a:r>
                      <a:endParaRPr lang="en-GB" baseline="0" dirty="0" smtClean="0"/>
                    </a:p>
                  </a:txBody>
                  <a:tcPr anchor="ctr"/>
                </a:tc>
              </a:tr>
              <a:tr h="370840">
                <a:tc>
                  <a:txBody>
                    <a:bodyPr/>
                    <a:lstStyle/>
                    <a:p>
                      <a:r>
                        <a:rPr lang="en-GB" sz="2800" b="1" dirty="0" smtClean="0"/>
                        <a:t>E</a:t>
                      </a:r>
                      <a:r>
                        <a:rPr lang="en-GB" sz="1800" dirty="0" smtClean="0"/>
                        <a:t>xtended sentences</a:t>
                      </a:r>
                      <a:endParaRPr lang="en-GB" dirty="0"/>
                    </a:p>
                  </a:txBody>
                  <a:tcPr anchor="ctr"/>
                </a:tc>
                <a:tc>
                  <a:txBody>
                    <a:bodyPr/>
                    <a:lstStyle/>
                    <a:p>
                      <a:r>
                        <a:rPr lang="en-GB" dirty="0" smtClean="0"/>
                        <a:t>Clauses with: </a:t>
                      </a:r>
                      <a:r>
                        <a:rPr lang="en-GB" dirty="0" err="1" smtClean="0"/>
                        <a:t>parce</a:t>
                      </a:r>
                      <a:r>
                        <a:rPr lang="en-GB" baseline="0" dirty="0" smtClean="0"/>
                        <a:t> q</a:t>
                      </a:r>
                      <a:r>
                        <a:rPr lang="en-GB" dirty="0" smtClean="0"/>
                        <a:t>ue,</a:t>
                      </a:r>
                      <a:r>
                        <a:rPr lang="en-GB" baseline="0" dirty="0" smtClean="0"/>
                        <a:t> </a:t>
                      </a:r>
                      <a:r>
                        <a:rPr lang="en-GB" baseline="0" dirty="0" err="1" smtClean="0"/>
                        <a:t>puisque</a:t>
                      </a:r>
                      <a:r>
                        <a:rPr lang="en-GB" baseline="0" dirty="0" smtClean="0"/>
                        <a:t>, car, </a:t>
                      </a:r>
                      <a:r>
                        <a:rPr lang="en-GB" baseline="0" dirty="0" err="1" smtClean="0"/>
                        <a:t>quand</a:t>
                      </a:r>
                      <a:r>
                        <a:rPr lang="en-GB" baseline="0" dirty="0" smtClean="0"/>
                        <a:t>, </a:t>
                      </a:r>
                      <a:r>
                        <a:rPr lang="en-GB" baseline="0" dirty="0" err="1" smtClean="0"/>
                        <a:t>où</a:t>
                      </a:r>
                      <a:r>
                        <a:rPr lang="en-GB" baseline="0" dirty="0" smtClean="0"/>
                        <a:t>, qui / que, </a:t>
                      </a:r>
                      <a:r>
                        <a:rPr lang="en-GB" baseline="0" dirty="0" err="1" smtClean="0"/>
                        <a:t>si</a:t>
                      </a:r>
                      <a:r>
                        <a:rPr lang="en-GB" baseline="0" dirty="0" smtClean="0"/>
                        <a:t> + present, future, </a:t>
                      </a:r>
                      <a:r>
                        <a:rPr lang="en-GB" baseline="0" dirty="0" err="1" smtClean="0"/>
                        <a:t>si</a:t>
                      </a:r>
                      <a:r>
                        <a:rPr lang="en-GB" baseline="0" dirty="0" smtClean="0"/>
                        <a:t> + </a:t>
                      </a:r>
                      <a:r>
                        <a:rPr lang="en-GB" baseline="0" dirty="0" err="1" smtClean="0"/>
                        <a:t>imperf</a:t>
                      </a:r>
                      <a:r>
                        <a:rPr lang="en-GB" baseline="0" dirty="0" smtClean="0"/>
                        <a:t> + conditional (set phrases only)</a:t>
                      </a:r>
                      <a:endParaRPr lang="en-GB" dirty="0"/>
                    </a:p>
                  </a:txBody>
                  <a:tcPr anchor="ctr"/>
                </a:tc>
              </a:tr>
              <a:tr h="370840">
                <a:tc>
                  <a:txBody>
                    <a:bodyPr/>
                    <a:lstStyle/>
                    <a:p>
                      <a:r>
                        <a:rPr lang="en-GB" sz="2800" b="1" dirty="0" smtClean="0"/>
                        <a:t>I</a:t>
                      </a:r>
                      <a:r>
                        <a:rPr lang="en-GB" sz="1800" dirty="0" smtClean="0"/>
                        <a:t>nteresting vocabulary</a:t>
                      </a:r>
                      <a:endParaRPr lang="en-GB" dirty="0"/>
                    </a:p>
                  </a:txBody>
                  <a:tcPr anchor="ctr"/>
                </a:tc>
                <a:tc>
                  <a:txBody>
                    <a:bodyPr/>
                    <a:lstStyle/>
                    <a:p>
                      <a:r>
                        <a:rPr lang="en-GB" dirty="0" smtClean="0"/>
                        <a:t>don’t repeat </a:t>
                      </a:r>
                      <a:r>
                        <a:rPr lang="en-GB" dirty="0" err="1" smtClean="0"/>
                        <a:t>intéressant</a:t>
                      </a:r>
                      <a:r>
                        <a:rPr lang="en-GB" baseline="0" dirty="0" smtClean="0"/>
                        <a:t> / </a:t>
                      </a:r>
                      <a:r>
                        <a:rPr lang="en-GB" baseline="0" dirty="0" err="1" smtClean="0"/>
                        <a:t>ennuyeux</a:t>
                      </a:r>
                      <a:r>
                        <a:rPr lang="en-GB" baseline="0" dirty="0" smtClean="0"/>
                        <a:t> / super</a:t>
                      </a:r>
                      <a:endParaRPr lang="en-GB" dirty="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smtClean="0"/>
                        <a:t>T</a:t>
                      </a:r>
                      <a:r>
                        <a:rPr lang="en-GB" sz="1800" dirty="0" smtClean="0"/>
                        <a:t>enses and moods</a:t>
                      </a:r>
                      <a:endParaRPr lang="en-GB" sz="1800" dirty="0" smtClean="0">
                        <a:solidFill>
                          <a:prstClr val="black"/>
                        </a:solidFill>
                        <a:latin typeface="Tw Cen MT" panose="020B0602020104020603"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present, passé</a:t>
                      </a:r>
                      <a:r>
                        <a:rPr lang="en-GB" baseline="0" dirty="0" smtClean="0"/>
                        <a:t> </a:t>
                      </a:r>
                      <a:r>
                        <a:rPr lang="en-GB" baseline="0" dirty="0" err="1" smtClean="0"/>
                        <a:t>composé</a:t>
                      </a:r>
                      <a:r>
                        <a:rPr lang="en-GB" dirty="0" smtClean="0"/>
                        <a:t>, near</a:t>
                      </a:r>
                      <a:r>
                        <a:rPr lang="en-GB" baseline="0" dirty="0" smtClean="0"/>
                        <a:t> future, conditional (</a:t>
                      </a:r>
                      <a:r>
                        <a:rPr lang="en-GB" baseline="0" dirty="0" err="1" smtClean="0"/>
                        <a:t>voudrais</a:t>
                      </a:r>
                      <a:r>
                        <a:rPr lang="en-GB" baseline="0" dirty="0" smtClean="0"/>
                        <a:t>)</a:t>
                      </a:r>
                      <a:endParaRPr lang="en-GB" dirty="0" smtClean="0">
                        <a:solidFill>
                          <a:srgbClr val="FF0000"/>
                        </a:solidFill>
                      </a:endParaRPr>
                    </a:p>
                  </a:txBody>
                  <a:tcPr anchor="ctr"/>
                </a:tc>
              </a:tr>
            </a:tbl>
          </a:graphicData>
        </a:graphic>
      </p:graphicFrame>
      <p:sp>
        <p:nvSpPr>
          <p:cNvPr id="6" name="TextBox 5"/>
          <p:cNvSpPr txBox="1"/>
          <p:nvPr/>
        </p:nvSpPr>
        <p:spPr>
          <a:xfrm>
            <a:off x="1619321" y="801552"/>
            <a:ext cx="4991100" cy="584775"/>
          </a:xfrm>
          <a:prstGeom prst="rect">
            <a:avLst/>
          </a:prstGeom>
          <a:noFill/>
        </p:spPr>
        <p:txBody>
          <a:bodyPr wrap="square" rtlCol="0">
            <a:spAutoFit/>
          </a:bodyPr>
          <a:lstStyle/>
          <a:p>
            <a:r>
              <a:rPr lang="en-GB" sz="3200" dirty="0" smtClean="0">
                <a:solidFill>
                  <a:prstClr val="black"/>
                </a:solidFill>
              </a:rPr>
              <a:t>Grade 5</a:t>
            </a:r>
            <a:endParaRPr lang="en-GB" sz="3200" dirty="0">
              <a:solidFill>
                <a:prstClr val="black"/>
              </a:solidFill>
            </a:endParaRPr>
          </a:p>
        </p:txBody>
      </p:sp>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194097931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tardcream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128" y="104954"/>
            <a:ext cx="823215" cy="61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418" y="93702"/>
            <a:ext cx="619728" cy="575314"/>
          </a:xfrm>
          <a:prstGeom prst="rect">
            <a:avLst/>
          </a:prstGeom>
        </p:spPr>
      </p:pic>
      <p:graphicFrame>
        <p:nvGraphicFramePr>
          <p:cNvPr id="5" name="Table 4"/>
          <p:cNvGraphicFramePr>
            <a:graphicFrameLocks noGrp="1"/>
          </p:cNvGraphicFramePr>
          <p:nvPr>
            <p:extLst/>
          </p:nvPr>
        </p:nvGraphicFramePr>
        <p:xfrm>
          <a:off x="134128" y="777240"/>
          <a:ext cx="8895572" cy="5989320"/>
        </p:xfrm>
        <a:graphic>
          <a:graphicData uri="http://schemas.openxmlformats.org/drawingml/2006/table">
            <a:tbl>
              <a:tblPr firstRow="1" bandRow="1">
                <a:tableStyleId>{C4B1156A-380E-4F78-BDF5-A606A8083BF9}</a:tableStyleId>
              </a:tblPr>
              <a:tblGrid>
                <a:gridCol w="865997"/>
                <a:gridCol w="8029575"/>
              </a:tblGrid>
              <a:tr h="370840">
                <a:tc>
                  <a:txBody>
                    <a:bodyPr/>
                    <a:lstStyle/>
                    <a:p>
                      <a:r>
                        <a:rPr lang="en-GB" sz="1800" b="1" dirty="0" smtClean="0"/>
                        <a:t>L</a:t>
                      </a:r>
                      <a:r>
                        <a:rPr lang="en-GB" sz="1200" b="0" dirty="0" smtClean="0"/>
                        <a:t>inks</a:t>
                      </a:r>
                      <a:endParaRPr lang="en-GB" sz="1200" b="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et,</a:t>
                      </a:r>
                      <a:r>
                        <a:rPr lang="en-GB" sz="1200" b="1" baseline="0" dirty="0" smtClean="0"/>
                        <a:t> </a:t>
                      </a:r>
                      <a:r>
                        <a:rPr lang="en-GB" sz="1200" b="1" baseline="0" dirty="0" err="1" smtClean="0"/>
                        <a:t>aussi</a:t>
                      </a:r>
                      <a:r>
                        <a:rPr lang="en-GB" sz="1200" b="1" dirty="0" smtClean="0"/>
                        <a:t>,</a:t>
                      </a:r>
                      <a:r>
                        <a:rPr lang="en-GB" sz="1200" b="1" baseline="0" dirty="0" smtClean="0"/>
                        <a:t> </a:t>
                      </a:r>
                      <a:r>
                        <a:rPr lang="en-GB" sz="1200" b="1" baseline="0" dirty="0" err="1" smtClean="0"/>
                        <a:t>mais</a:t>
                      </a:r>
                      <a:r>
                        <a:rPr lang="en-GB" sz="1200" b="1" baseline="0" dirty="0" smtClean="0"/>
                        <a:t>, </a:t>
                      </a:r>
                      <a:r>
                        <a:rPr lang="en-GB" sz="1200" b="1" baseline="0" dirty="0" err="1" smtClean="0"/>
                        <a:t>ou</a:t>
                      </a:r>
                      <a:r>
                        <a:rPr lang="en-GB" sz="1200" b="1" baseline="0" dirty="0" smtClean="0"/>
                        <a:t>, </a:t>
                      </a:r>
                      <a:r>
                        <a:rPr lang="en-GB" sz="1200" b="1" baseline="0" dirty="0" err="1" smtClean="0"/>
                        <a:t>en</a:t>
                      </a:r>
                      <a:r>
                        <a:rPr lang="en-GB" sz="1200" b="1" baseline="0" dirty="0" smtClean="0"/>
                        <a:t> plus, qui plus </a:t>
                      </a:r>
                      <a:r>
                        <a:rPr lang="en-GB" sz="1200" b="1" baseline="0" dirty="0" err="1" smtClean="0"/>
                        <a:t>est</a:t>
                      </a:r>
                      <a:r>
                        <a:rPr lang="en-GB" sz="1200" b="1" baseline="0" dirty="0" smtClean="0"/>
                        <a:t>, </a:t>
                      </a:r>
                      <a:r>
                        <a:rPr lang="en-GB" sz="1200" b="1" baseline="0" dirty="0" err="1" smtClean="0"/>
                        <a:t>cependant</a:t>
                      </a:r>
                      <a:r>
                        <a:rPr lang="en-GB" sz="1200" b="1" baseline="0" dirty="0" smtClean="0"/>
                        <a:t>, pour </a:t>
                      </a:r>
                      <a:r>
                        <a:rPr lang="en-GB" sz="1200" b="1" baseline="0" dirty="0" err="1" smtClean="0"/>
                        <a:t>cette</a:t>
                      </a:r>
                      <a:r>
                        <a:rPr lang="en-GB" sz="1200" b="1" baseline="0" dirty="0" smtClean="0"/>
                        <a:t> raison, </a:t>
                      </a:r>
                      <a:r>
                        <a:rPr lang="en-GB" sz="1200" b="1" baseline="0" dirty="0" err="1" smtClean="0"/>
                        <a:t>donc</a:t>
                      </a:r>
                      <a:r>
                        <a:rPr lang="en-GB" sz="1200" b="1" baseline="0" dirty="0" smtClean="0"/>
                        <a:t>, </a:t>
                      </a:r>
                      <a:r>
                        <a:rPr lang="en-GB" sz="1200" b="1" baseline="0" dirty="0" err="1" smtClean="0"/>
                        <a:t>d’abord</a:t>
                      </a:r>
                      <a:r>
                        <a:rPr lang="en-GB" sz="1200" b="1" baseline="0" dirty="0" smtClean="0"/>
                        <a:t>, </a:t>
                      </a:r>
                      <a:r>
                        <a:rPr lang="en-GB" sz="1200" b="1" baseline="0" dirty="0" err="1" smtClean="0"/>
                        <a:t>ensuite</a:t>
                      </a:r>
                      <a:r>
                        <a:rPr lang="en-GB" sz="1200" b="1" baseline="0" dirty="0" smtClean="0"/>
                        <a:t>, et </a:t>
                      </a:r>
                      <a:r>
                        <a:rPr lang="en-GB" sz="1200" b="1" baseline="0" dirty="0" err="1" smtClean="0"/>
                        <a:t>puis</a:t>
                      </a:r>
                      <a:r>
                        <a:rPr lang="en-GB" sz="1200" b="1" baseline="0" dirty="0" smtClean="0"/>
                        <a:t>, après, </a:t>
                      </a:r>
                      <a:r>
                        <a:rPr lang="en-GB" sz="1200" b="1" baseline="0" dirty="0" err="1" smtClean="0"/>
                        <a:t>enfin</a:t>
                      </a:r>
                      <a:r>
                        <a:rPr lang="en-GB" sz="1200" b="1" baseline="0" dirty="0" smtClean="0"/>
                        <a:t>, </a:t>
                      </a:r>
                      <a:r>
                        <a:rPr lang="en-GB" sz="1200" b="1" baseline="0" dirty="0" err="1" smtClean="0"/>
                        <a:t>souvent</a:t>
                      </a:r>
                      <a:r>
                        <a:rPr lang="en-GB" sz="1200" b="1" baseline="0" dirty="0" smtClean="0"/>
                        <a:t>, </a:t>
                      </a:r>
                      <a:r>
                        <a:rPr lang="en-GB" sz="1200" b="1" baseline="0" dirty="0" err="1" smtClean="0"/>
                        <a:t>quelque</a:t>
                      </a:r>
                      <a:r>
                        <a:rPr lang="en-GB" sz="1200" b="1" baseline="0" dirty="0" smtClean="0"/>
                        <a:t> </a:t>
                      </a:r>
                      <a:r>
                        <a:rPr lang="en-GB" sz="1200" b="1" baseline="0" dirty="0" err="1" smtClean="0"/>
                        <a:t>fois</a:t>
                      </a:r>
                      <a:r>
                        <a:rPr lang="en-GB" sz="1200" b="1" baseline="0" dirty="0" smtClean="0"/>
                        <a:t>, de temps </a:t>
                      </a:r>
                      <a:r>
                        <a:rPr lang="en-GB" sz="1200" b="1" baseline="0" dirty="0" err="1" smtClean="0"/>
                        <a:t>en</a:t>
                      </a:r>
                      <a:r>
                        <a:rPr lang="en-GB" sz="1200" b="1" baseline="0" dirty="0" smtClean="0"/>
                        <a:t> temps, </a:t>
                      </a:r>
                      <a:r>
                        <a:rPr lang="en-GB" sz="1200" b="1" baseline="0" dirty="0" err="1" smtClean="0"/>
                        <a:t>rarement</a:t>
                      </a:r>
                      <a:r>
                        <a:rPr lang="en-GB" sz="1200" b="1" baseline="0" dirty="0" smtClean="0"/>
                        <a:t>, </a:t>
                      </a:r>
                      <a:r>
                        <a:rPr lang="en-GB" sz="1200" b="1" baseline="0" dirty="0" err="1" smtClean="0"/>
                        <a:t>toujours</a:t>
                      </a:r>
                      <a:r>
                        <a:rPr lang="en-GB" sz="1200" b="1" baseline="0" dirty="0" smtClean="0"/>
                        <a:t>, </a:t>
                      </a:r>
                      <a:r>
                        <a:rPr lang="en-GB" sz="1200" b="1" baseline="0" dirty="0" err="1" smtClean="0"/>
                        <a:t>ce</a:t>
                      </a:r>
                      <a:r>
                        <a:rPr lang="en-GB" sz="1200" b="1" baseline="0" dirty="0" smtClean="0"/>
                        <a:t> qui fait que, </a:t>
                      </a:r>
                      <a:r>
                        <a:rPr lang="en-GB" sz="1200" b="1" baseline="0" dirty="0" err="1" smtClean="0"/>
                        <a:t>d’où</a:t>
                      </a:r>
                      <a:r>
                        <a:rPr lang="en-GB" sz="1200" b="1" baseline="0" dirty="0" smtClean="0"/>
                        <a:t> </a:t>
                      </a:r>
                      <a:r>
                        <a:rPr lang="en-GB" sz="1200" b="1" baseline="0" dirty="0" err="1" smtClean="0"/>
                        <a:t>il</a:t>
                      </a:r>
                      <a:r>
                        <a:rPr lang="en-GB" sz="1200" b="1" baseline="0" dirty="0" smtClean="0"/>
                        <a:t> </a:t>
                      </a:r>
                      <a:r>
                        <a:rPr lang="en-GB" sz="1200" b="1" baseline="0" dirty="0" err="1" smtClean="0"/>
                        <a:t>résulte</a:t>
                      </a:r>
                      <a:r>
                        <a:rPr lang="en-GB" sz="1200" b="1" baseline="0" dirty="0" smtClean="0"/>
                        <a:t> que, par </a:t>
                      </a:r>
                      <a:r>
                        <a:rPr lang="en-GB" sz="1200" b="1" baseline="0" dirty="0" err="1" smtClean="0"/>
                        <a:t>conséquent</a:t>
                      </a:r>
                      <a:r>
                        <a:rPr lang="en-GB" sz="1200" b="1" baseline="0" dirty="0" smtClean="0"/>
                        <a:t>, </a:t>
                      </a:r>
                      <a:r>
                        <a:rPr lang="en-GB" sz="1200" b="1" baseline="0" dirty="0" err="1" smtClean="0"/>
                        <a:t>heureusement</a:t>
                      </a:r>
                      <a:r>
                        <a:rPr lang="en-GB" sz="1200" b="1" baseline="0" dirty="0" smtClean="0"/>
                        <a:t>, </a:t>
                      </a:r>
                      <a:r>
                        <a:rPr lang="en-GB" sz="1200" b="1" baseline="0" dirty="0" err="1" smtClean="0"/>
                        <a:t>malheureusement</a:t>
                      </a:r>
                      <a:r>
                        <a:rPr lang="en-GB" sz="1200" b="1" baseline="0" dirty="0" smtClean="0"/>
                        <a:t>, par </a:t>
                      </a:r>
                      <a:r>
                        <a:rPr lang="en-GB" sz="1200" b="1" baseline="0" dirty="0" err="1" smtClean="0"/>
                        <a:t>contre</a:t>
                      </a:r>
                      <a:r>
                        <a:rPr lang="en-GB" sz="1200" b="1" baseline="0" dirty="0" smtClean="0"/>
                        <a:t>, </a:t>
                      </a:r>
                      <a:r>
                        <a:rPr lang="en-GB" sz="1200" b="1" baseline="0" dirty="0" err="1" smtClean="0"/>
                        <a:t>néanmoins</a:t>
                      </a:r>
                      <a:r>
                        <a:rPr lang="en-GB" sz="1200" b="1" baseline="0" dirty="0" smtClean="0"/>
                        <a:t>, surtout, </a:t>
                      </a:r>
                      <a:r>
                        <a:rPr lang="en-GB" sz="1200" b="1" baseline="0" dirty="0" err="1" smtClean="0"/>
                        <a:t>en</a:t>
                      </a:r>
                      <a:r>
                        <a:rPr lang="en-GB" sz="1200" b="1" baseline="0" dirty="0" smtClean="0"/>
                        <a:t> </a:t>
                      </a:r>
                      <a:r>
                        <a:rPr lang="en-GB" sz="1200" b="1" baseline="0" dirty="0" err="1" smtClean="0"/>
                        <a:t>ce</a:t>
                      </a:r>
                      <a:r>
                        <a:rPr lang="en-GB" sz="1200" b="1" baseline="0" dirty="0" smtClean="0"/>
                        <a:t> qui </a:t>
                      </a:r>
                      <a:r>
                        <a:rPr lang="en-GB" sz="1200" b="1" baseline="0" dirty="0" err="1" smtClean="0"/>
                        <a:t>concerne</a:t>
                      </a:r>
                      <a:r>
                        <a:rPr lang="en-GB" sz="1200" b="1" baseline="0" dirty="0" smtClean="0"/>
                        <a:t>, </a:t>
                      </a:r>
                      <a:r>
                        <a:rPr lang="en-GB" sz="1200" b="1" baseline="0" dirty="0" err="1" smtClean="0"/>
                        <a:t>malgré</a:t>
                      </a:r>
                      <a:r>
                        <a:rPr lang="en-GB" sz="1200" b="1" baseline="0" dirty="0" smtClean="0"/>
                        <a:t> (le fait que), à cause de, à cause du fait que</a:t>
                      </a:r>
                      <a:endParaRPr lang="en-GB" sz="1200" b="1" dirty="0" smtClean="0"/>
                    </a:p>
                  </a:txBody>
                  <a:tcPr anchor="ctr"/>
                </a:tc>
              </a:tr>
              <a:tr h="370840">
                <a:tc>
                  <a:txBody>
                    <a:bodyPr/>
                    <a:lstStyle/>
                    <a:p>
                      <a:r>
                        <a:rPr lang="en-GB" sz="1800" b="1" dirty="0" smtClean="0"/>
                        <a:t>O</a:t>
                      </a:r>
                      <a:r>
                        <a:rPr lang="en-GB" sz="1200" dirty="0" smtClean="0"/>
                        <a:t>pinions and reasons</a:t>
                      </a:r>
                      <a:endParaRPr lang="en-GB"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dk1"/>
                          </a:solidFill>
                          <a:effectLst/>
                          <a:latin typeface="+mn-lt"/>
                          <a:ea typeface="+mn-ea"/>
                          <a:cs typeface="+mn-cs"/>
                        </a:rPr>
                        <a:t>Je</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pense</a:t>
                      </a:r>
                      <a:r>
                        <a:rPr lang="en-GB" sz="1200" b="1" kern="1200" dirty="0" smtClean="0">
                          <a:solidFill>
                            <a:schemeClr val="dk1"/>
                          </a:solidFill>
                          <a:effectLst/>
                          <a:latin typeface="+mn-lt"/>
                          <a:ea typeface="+mn-ea"/>
                          <a:cs typeface="+mn-cs"/>
                        </a:rPr>
                        <a:t> que</a:t>
                      </a:r>
                      <a:r>
                        <a:rPr lang="en-GB" sz="1200" b="1" kern="1200" baseline="0" dirty="0" smtClean="0">
                          <a:solidFill>
                            <a:schemeClr val="dk1"/>
                          </a:solidFill>
                          <a:effectLst/>
                          <a:latin typeface="+mn-lt"/>
                          <a:ea typeface="+mn-ea"/>
                          <a:cs typeface="+mn-cs"/>
                        </a:rPr>
                        <a:t>/ je </a:t>
                      </a:r>
                      <a:r>
                        <a:rPr lang="en-GB" sz="1200" b="1" kern="1200" baseline="0" dirty="0" err="1" smtClean="0">
                          <a:solidFill>
                            <a:schemeClr val="dk1"/>
                          </a:solidFill>
                          <a:effectLst/>
                          <a:latin typeface="+mn-lt"/>
                          <a:ea typeface="+mn-ea"/>
                          <a:cs typeface="+mn-cs"/>
                        </a:rPr>
                        <a:t>crois</a:t>
                      </a:r>
                      <a:r>
                        <a:rPr lang="en-GB" sz="1200" b="1" kern="1200" baseline="0" dirty="0" smtClean="0">
                          <a:solidFill>
                            <a:schemeClr val="dk1"/>
                          </a:solidFill>
                          <a:effectLst/>
                          <a:latin typeface="+mn-lt"/>
                          <a:ea typeface="+mn-ea"/>
                          <a:cs typeface="+mn-cs"/>
                        </a:rPr>
                        <a:t> que / </a:t>
                      </a:r>
                      <a:r>
                        <a:rPr lang="en-GB" sz="1200" b="1" kern="1200" baseline="0" dirty="0" err="1" smtClean="0">
                          <a:solidFill>
                            <a:schemeClr val="dk1"/>
                          </a:solidFill>
                          <a:effectLst/>
                          <a:latin typeface="+mn-lt"/>
                          <a:ea typeface="+mn-ea"/>
                          <a:cs typeface="+mn-cs"/>
                        </a:rPr>
                        <a:t>il</a:t>
                      </a:r>
                      <a:r>
                        <a:rPr lang="en-GB" sz="1200" b="1" kern="1200" baseline="0" dirty="0" smtClean="0">
                          <a:solidFill>
                            <a:schemeClr val="dk1"/>
                          </a:solidFill>
                          <a:effectLst/>
                          <a:latin typeface="+mn-lt"/>
                          <a:ea typeface="+mn-ea"/>
                          <a:cs typeface="+mn-cs"/>
                        </a:rPr>
                        <a:t> me </a:t>
                      </a:r>
                      <a:r>
                        <a:rPr lang="en-GB" sz="1200" b="1" kern="1200" baseline="0" dirty="0" err="1" smtClean="0">
                          <a:solidFill>
                            <a:schemeClr val="dk1"/>
                          </a:solidFill>
                          <a:effectLst/>
                          <a:latin typeface="+mn-lt"/>
                          <a:ea typeface="+mn-ea"/>
                          <a:cs typeface="+mn-cs"/>
                        </a:rPr>
                        <a:t>paraît</a:t>
                      </a:r>
                      <a:r>
                        <a:rPr lang="en-GB" sz="1200" b="1" kern="1200" baseline="0" dirty="0" smtClean="0">
                          <a:solidFill>
                            <a:schemeClr val="dk1"/>
                          </a:solidFill>
                          <a:effectLst/>
                          <a:latin typeface="+mn-lt"/>
                          <a:ea typeface="+mn-ea"/>
                          <a:cs typeface="+mn-cs"/>
                        </a:rPr>
                        <a:t> que / </a:t>
                      </a:r>
                      <a:r>
                        <a:rPr lang="en-GB" sz="1200" b="1" kern="1200" baseline="0" dirty="0" err="1" smtClean="0">
                          <a:solidFill>
                            <a:schemeClr val="dk1"/>
                          </a:solidFill>
                          <a:effectLst/>
                          <a:latin typeface="+mn-lt"/>
                          <a:ea typeface="+mn-ea"/>
                          <a:cs typeface="+mn-cs"/>
                        </a:rPr>
                        <a:t>il</a:t>
                      </a:r>
                      <a:r>
                        <a:rPr lang="en-GB" sz="1200" b="1" kern="1200" baseline="0" dirty="0" smtClean="0">
                          <a:solidFill>
                            <a:schemeClr val="dk1"/>
                          </a:solidFill>
                          <a:effectLst/>
                          <a:latin typeface="+mn-lt"/>
                          <a:ea typeface="+mn-ea"/>
                          <a:cs typeface="+mn-cs"/>
                        </a:rPr>
                        <a:t> me </a:t>
                      </a:r>
                      <a:r>
                        <a:rPr lang="en-GB" sz="1200" b="1" kern="1200" baseline="0" dirty="0" err="1" smtClean="0">
                          <a:solidFill>
                            <a:schemeClr val="dk1"/>
                          </a:solidFill>
                          <a:effectLst/>
                          <a:latin typeface="+mn-lt"/>
                          <a:ea typeface="+mn-ea"/>
                          <a:cs typeface="+mn-cs"/>
                        </a:rPr>
                        <a:t>semble</a:t>
                      </a:r>
                      <a:r>
                        <a:rPr lang="en-GB" sz="1200" b="1" kern="1200" baseline="0" dirty="0" smtClean="0">
                          <a:solidFill>
                            <a:schemeClr val="dk1"/>
                          </a:solidFill>
                          <a:effectLst/>
                          <a:latin typeface="+mn-lt"/>
                          <a:ea typeface="+mn-ea"/>
                          <a:cs typeface="+mn-cs"/>
                        </a:rPr>
                        <a:t> que/ </a:t>
                      </a:r>
                      <a:r>
                        <a:rPr lang="en-GB" sz="1200" b="1" kern="1200" baseline="0" dirty="0" err="1" smtClean="0">
                          <a:solidFill>
                            <a:schemeClr val="dk1"/>
                          </a:solidFill>
                          <a:effectLst/>
                          <a:latin typeface="+mn-lt"/>
                          <a:ea typeface="+mn-ea"/>
                          <a:cs typeface="+mn-cs"/>
                        </a:rPr>
                        <a:t>Selon</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moi</a:t>
                      </a:r>
                      <a:r>
                        <a:rPr lang="en-GB" sz="1200" b="1" kern="1200" dirty="0" smtClean="0">
                          <a:solidFill>
                            <a:schemeClr val="dk1"/>
                          </a:solidFill>
                          <a:effectLst/>
                          <a:latin typeface="+mn-lt"/>
                          <a:ea typeface="+mn-ea"/>
                          <a:cs typeface="+mn-cs"/>
                        </a:rPr>
                        <a:t>/ à mon </a:t>
                      </a:r>
                      <a:r>
                        <a:rPr lang="en-GB" sz="1200" b="1" kern="1200" dirty="0" err="1" smtClean="0">
                          <a:solidFill>
                            <a:schemeClr val="dk1"/>
                          </a:solidFill>
                          <a:effectLst/>
                          <a:latin typeface="+mn-lt"/>
                          <a:ea typeface="+mn-ea"/>
                          <a:cs typeface="+mn-cs"/>
                        </a:rPr>
                        <a:t>avis</a:t>
                      </a:r>
                      <a:r>
                        <a:rPr lang="en-GB" sz="1200" b="1" kern="1200" dirty="0" smtClean="0">
                          <a:solidFill>
                            <a:schemeClr val="dk1"/>
                          </a:solidFill>
                          <a:effectLst/>
                          <a:latin typeface="+mn-lt"/>
                          <a:ea typeface="+mn-ea"/>
                          <a:cs typeface="+mn-cs"/>
                        </a:rPr>
                        <a:t>/</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selon</a:t>
                      </a:r>
                      <a:r>
                        <a:rPr lang="en-GB" sz="1200" b="1" kern="1200" baseline="0" dirty="0" smtClean="0">
                          <a:solidFill>
                            <a:schemeClr val="dk1"/>
                          </a:solidFill>
                          <a:effectLst/>
                          <a:latin typeface="+mn-lt"/>
                          <a:ea typeface="+mn-ea"/>
                          <a:cs typeface="+mn-cs"/>
                        </a:rPr>
                        <a:t> mon point de </a:t>
                      </a:r>
                      <a:r>
                        <a:rPr lang="en-GB" sz="1200" b="1" kern="1200" baseline="0" dirty="0" err="1" smtClean="0">
                          <a:solidFill>
                            <a:schemeClr val="dk1"/>
                          </a:solidFill>
                          <a:effectLst/>
                          <a:latin typeface="+mn-lt"/>
                          <a:ea typeface="+mn-ea"/>
                          <a:cs typeface="+mn-cs"/>
                        </a:rPr>
                        <a:t>vue</a:t>
                      </a:r>
                      <a:r>
                        <a:rPr lang="en-GB" sz="1200" b="1" kern="1200" baseline="0" dirty="0" smtClean="0">
                          <a:solidFill>
                            <a:schemeClr val="dk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dk1"/>
                          </a:solidFill>
                          <a:effectLst/>
                          <a:latin typeface="+mn-lt"/>
                          <a:ea typeface="+mn-ea"/>
                          <a:cs typeface="+mn-cs"/>
                        </a:rPr>
                        <a:t>Verbs of opinions referring to others: </a:t>
                      </a:r>
                      <a:r>
                        <a:rPr lang="en-GB" sz="1200" b="1" kern="1200" dirty="0" err="1" smtClean="0">
                          <a:solidFill>
                            <a:schemeClr val="dk1"/>
                          </a:solidFill>
                          <a:effectLst/>
                          <a:latin typeface="+mn-lt"/>
                          <a:ea typeface="+mn-ea"/>
                          <a:cs typeface="+mn-cs"/>
                        </a:rPr>
                        <a:t>il</a:t>
                      </a:r>
                      <a:r>
                        <a:rPr lang="en-GB" sz="1200" b="1" kern="1200" dirty="0" smtClean="0">
                          <a:solidFill>
                            <a:schemeClr val="dk1"/>
                          </a:solidFill>
                          <a:effectLst/>
                          <a:latin typeface="+mn-lt"/>
                          <a:ea typeface="+mn-ea"/>
                          <a:cs typeface="+mn-cs"/>
                        </a:rPr>
                        <a:t> y </a:t>
                      </a:r>
                      <a:r>
                        <a:rPr lang="en-GB" sz="1200" b="1" kern="1200" dirty="0" err="1" smtClean="0">
                          <a:solidFill>
                            <a:schemeClr val="dk1"/>
                          </a:solidFill>
                          <a:effectLst/>
                          <a:latin typeface="+mn-lt"/>
                          <a:ea typeface="+mn-ea"/>
                          <a:cs typeface="+mn-cs"/>
                        </a:rPr>
                        <a:t>en</a:t>
                      </a:r>
                      <a:r>
                        <a:rPr lang="en-GB" sz="1200" b="1" kern="1200" dirty="0" smtClean="0">
                          <a:solidFill>
                            <a:schemeClr val="dk1"/>
                          </a:solidFill>
                          <a:effectLst/>
                          <a:latin typeface="+mn-lt"/>
                          <a:ea typeface="+mn-ea"/>
                          <a:cs typeface="+mn-cs"/>
                        </a:rPr>
                        <a:t> a qui</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pensent</a:t>
                      </a:r>
                      <a:r>
                        <a:rPr lang="en-GB" sz="1200" b="1" kern="1200" baseline="0" dirty="0" smtClean="0">
                          <a:solidFill>
                            <a:schemeClr val="dk1"/>
                          </a:solidFill>
                          <a:effectLst/>
                          <a:latin typeface="+mn-lt"/>
                          <a:ea typeface="+mn-ea"/>
                          <a:cs typeface="+mn-cs"/>
                        </a:rPr>
                        <a:t> que / </a:t>
                      </a:r>
                      <a:r>
                        <a:rPr lang="en-GB" sz="1200" b="1" kern="1200" baseline="0" dirty="0" err="1" smtClean="0">
                          <a:solidFill>
                            <a:schemeClr val="dk1"/>
                          </a:solidFill>
                          <a:effectLst/>
                          <a:latin typeface="+mn-lt"/>
                          <a:ea typeface="+mn-ea"/>
                          <a:cs typeface="+mn-cs"/>
                        </a:rPr>
                        <a:t>certains</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disent</a:t>
                      </a:r>
                      <a:r>
                        <a:rPr lang="en-GB" sz="1200" b="1" kern="1200" baseline="0" dirty="0" smtClean="0">
                          <a:solidFill>
                            <a:schemeClr val="dk1"/>
                          </a:solidFill>
                          <a:effectLst/>
                          <a:latin typeface="+mn-lt"/>
                          <a:ea typeface="+mn-ea"/>
                          <a:cs typeface="+mn-cs"/>
                        </a:rPr>
                        <a:t> que / la </a:t>
                      </a:r>
                      <a:r>
                        <a:rPr lang="en-GB" sz="1200" b="1" kern="1200" baseline="0" dirty="0" err="1" smtClean="0">
                          <a:solidFill>
                            <a:schemeClr val="dk1"/>
                          </a:solidFill>
                          <a:effectLst/>
                          <a:latin typeface="+mn-lt"/>
                          <a:ea typeface="+mn-ea"/>
                          <a:cs typeface="+mn-cs"/>
                        </a:rPr>
                        <a:t>plupart</a:t>
                      </a:r>
                      <a:r>
                        <a:rPr lang="en-GB" sz="1200" b="1" kern="1200" baseline="0" dirty="0" smtClean="0">
                          <a:solidFill>
                            <a:schemeClr val="dk1"/>
                          </a:solidFill>
                          <a:effectLst/>
                          <a:latin typeface="+mn-lt"/>
                          <a:ea typeface="+mn-ea"/>
                          <a:cs typeface="+mn-cs"/>
                        </a:rPr>
                        <a:t> des gens </a:t>
                      </a:r>
                      <a:r>
                        <a:rPr lang="en-GB" sz="1200" b="1" kern="1200" baseline="0" dirty="0" err="1" smtClean="0">
                          <a:solidFill>
                            <a:schemeClr val="dk1"/>
                          </a:solidFill>
                          <a:effectLst/>
                          <a:latin typeface="+mn-lt"/>
                          <a:ea typeface="+mn-ea"/>
                          <a:cs typeface="+mn-cs"/>
                        </a:rPr>
                        <a:t>aiment</a:t>
                      </a:r>
                      <a:r>
                        <a:rPr lang="en-GB" sz="1200" b="1" kern="1200" baseline="0" dirty="0" smtClean="0">
                          <a:solidFill>
                            <a:schemeClr val="dk1"/>
                          </a:solidFill>
                          <a:effectLst/>
                          <a:latin typeface="+mn-lt"/>
                          <a:ea typeface="+mn-ea"/>
                          <a:cs typeface="+mn-cs"/>
                        </a:rPr>
                        <a:t>, etc.</a:t>
                      </a:r>
                      <a:r>
                        <a:rPr lang="en-GB" sz="1200" b="1" dirty="0" smtClean="0"/>
                        <a:t/>
                      </a:r>
                      <a:br>
                        <a:rPr lang="en-GB" sz="1200" b="1" dirty="0" smtClean="0"/>
                      </a:br>
                      <a:r>
                        <a:rPr lang="en-GB" sz="1200" b="0" dirty="0" smtClean="0"/>
                        <a:t>Verbs of opinion in the past: </a:t>
                      </a:r>
                      <a:r>
                        <a:rPr lang="en-GB" sz="1200" b="1" dirty="0" err="1" smtClean="0"/>
                        <a:t>j’ai</a:t>
                      </a:r>
                      <a:r>
                        <a:rPr lang="en-GB" sz="1200" b="1" dirty="0" smtClean="0"/>
                        <a:t> </a:t>
                      </a:r>
                      <a:r>
                        <a:rPr lang="en-GB" sz="1200" b="1" dirty="0" err="1" smtClean="0"/>
                        <a:t>apprécié</a:t>
                      </a:r>
                      <a:r>
                        <a:rPr lang="en-GB" sz="1200" b="1" baseline="0" dirty="0" smtClean="0"/>
                        <a:t> / </a:t>
                      </a:r>
                      <a:r>
                        <a:rPr lang="en-GB" sz="1200" b="1" baseline="0" dirty="0" err="1" smtClean="0"/>
                        <a:t>il</a:t>
                      </a:r>
                      <a:r>
                        <a:rPr lang="en-GB" sz="1200" b="1" baseline="0" dirty="0" smtClean="0"/>
                        <a:t> </a:t>
                      </a:r>
                      <a:r>
                        <a:rPr lang="en-GB" sz="1200" b="1" baseline="0" dirty="0" err="1" smtClean="0"/>
                        <a:t>m’a</a:t>
                      </a:r>
                      <a:r>
                        <a:rPr lang="en-GB" sz="1200" b="1" baseline="0" dirty="0" smtClean="0"/>
                        <a:t> </a:t>
                      </a:r>
                      <a:r>
                        <a:rPr lang="en-GB" sz="1200" b="1" baseline="0" dirty="0" err="1" smtClean="0"/>
                        <a:t>plu</a:t>
                      </a:r>
                      <a:r>
                        <a:rPr lang="en-GB" sz="1200" b="1" baseline="0" dirty="0" smtClean="0"/>
                        <a:t> / </a:t>
                      </a:r>
                      <a:r>
                        <a:rPr lang="en-GB" sz="1200" b="1" baseline="0" dirty="0" err="1" smtClean="0"/>
                        <a:t>j’ai</a:t>
                      </a:r>
                      <a:r>
                        <a:rPr lang="en-GB" sz="1200" b="1" baseline="0" dirty="0" smtClean="0"/>
                        <a:t> </a:t>
                      </a:r>
                      <a:r>
                        <a:rPr lang="en-GB" sz="1200" b="1" baseline="0" dirty="0" err="1" smtClean="0"/>
                        <a:t>bien</a:t>
                      </a:r>
                      <a:r>
                        <a:rPr lang="en-GB" sz="1200" b="1" baseline="0" dirty="0" smtClean="0"/>
                        <a:t> </a:t>
                      </a:r>
                      <a:r>
                        <a:rPr lang="en-GB" sz="1200" b="1" baseline="0" dirty="0" err="1" smtClean="0"/>
                        <a:t>aimé</a:t>
                      </a:r>
                      <a:r>
                        <a:rPr lang="en-GB" sz="1200" b="1" dirty="0" smtClean="0"/>
                        <a:t>…Ce que </a:t>
                      </a:r>
                      <a:r>
                        <a:rPr lang="en-GB" sz="1200" b="1" dirty="0" err="1" smtClean="0"/>
                        <a:t>j’ai</a:t>
                      </a:r>
                      <a:r>
                        <a:rPr lang="en-GB" sz="1200" b="1" dirty="0" smtClean="0"/>
                        <a:t> </a:t>
                      </a:r>
                      <a:r>
                        <a:rPr lang="en-GB" sz="1200" b="1" dirty="0" err="1" smtClean="0"/>
                        <a:t>aimé</a:t>
                      </a:r>
                      <a:r>
                        <a:rPr lang="en-GB" sz="1200" b="1" dirty="0" smtClean="0"/>
                        <a:t> le plus</a:t>
                      </a:r>
                      <a:r>
                        <a:rPr lang="en-GB" sz="1200" b="1" baseline="0" dirty="0" smtClean="0"/>
                        <a:t>/ Ce qui </a:t>
                      </a:r>
                      <a:r>
                        <a:rPr lang="en-GB" sz="1200" b="1" baseline="0" dirty="0" err="1" smtClean="0"/>
                        <a:t>m’a</a:t>
                      </a:r>
                      <a:r>
                        <a:rPr lang="en-GB" sz="1200" b="1" baseline="0" dirty="0" smtClean="0"/>
                        <a:t> </a:t>
                      </a:r>
                      <a:r>
                        <a:rPr lang="en-GB" sz="1200" b="1" baseline="0" dirty="0" err="1" smtClean="0"/>
                        <a:t>plu</a:t>
                      </a:r>
                      <a:r>
                        <a:rPr lang="en-GB" sz="1200" b="1" baseline="0" dirty="0" smtClean="0"/>
                        <a:t>, </a:t>
                      </a:r>
                      <a:r>
                        <a:rPr lang="en-GB" sz="1200" b="1" baseline="0" dirty="0" err="1" smtClean="0"/>
                        <a:t>c’était</a:t>
                      </a:r>
                      <a:r>
                        <a:rPr lang="en-GB" sz="1200" b="1" baseline="0" dirty="0" smtClean="0"/>
                        <a:t> …/</a:t>
                      </a:r>
                      <a:r>
                        <a:rPr lang="en-GB" sz="1200" b="0" baseline="0" dirty="0" smtClean="0"/>
                        <a:t/>
                      </a:r>
                      <a:br>
                        <a:rPr lang="en-GB" sz="1200" b="0" baseline="0" dirty="0" smtClean="0"/>
                      </a:br>
                      <a:r>
                        <a:rPr lang="en-GB" sz="1200" b="1" baseline="0" dirty="0" smtClean="0"/>
                        <a:t>pour</a:t>
                      </a:r>
                      <a:r>
                        <a:rPr lang="en-GB" sz="1200" baseline="0" dirty="0" smtClean="0"/>
                        <a:t> + infinitive</a:t>
                      </a:r>
                      <a:r>
                        <a:rPr lang="en-GB" sz="1200" b="0" baseline="0" dirty="0" smtClean="0"/>
                        <a:t> </a:t>
                      </a:r>
                      <a:br>
                        <a:rPr lang="en-GB" sz="1200" b="0" baseline="0" dirty="0" smtClean="0"/>
                      </a:br>
                      <a:r>
                        <a:rPr lang="en-GB" sz="1200" b="0" baseline="0" dirty="0" smtClean="0"/>
                        <a:t>quantifiers: </a:t>
                      </a:r>
                      <a:r>
                        <a:rPr lang="en-GB" sz="1200" b="1" kern="1200" baseline="0" dirty="0" smtClean="0">
                          <a:solidFill>
                            <a:schemeClr val="dk1"/>
                          </a:solidFill>
                          <a:effectLst/>
                          <a:latin typeface="+mn-lt"/>
                          <a:ea typeface="+mn-ea"/>
                          <a:cs typeface="+mn-cs"/>
                        </a:rPr>
                        <a:t>un </a:t>
                      </a:r>
                      <a:r>
                        <a:rPr lang="en-GB" sz="1200" b="1" kern="1200" baseline="0" dirty="0" err="1" smtClean="0">
                          <a:solidFill>
                            <a:schemeClr val="dk1"/>
                          </a:solidFill>
                          <a:effectLst/>
                          <a:latin typeface="+mn-lt"/>
                          <a:ea typeface="+mn-ea"/>
                          <a:cs typeface="+mn-cs"/>
                        </a:rPr>
                        <a:t>peu</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peu</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assez</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très</a:t>
                      </a:r>
                      <a:r>
                        <a:rPr lang="en-GB" sz="1200" b="1" kern="1200" baseline="0" dirty="0" smtClean="0">
                          <a:solidFill>
                            <a:schemeClr val="dk1"/>
                          </a:solidFill>
                          <a:effectLst/>
                          <a:latin typeface="+mn-lt"/>
                          <a:ea typeface="+mn-ea"/>
                          <a:cs typeface="+mn-cs"/>
                        </a:rPr>
                        <a:t>, trop</a:t>
                      </a:r>
                      <a:br>
                        <a:rPr lang="en-GB" sz="1200" b="1" kern="1200" baseline="0" dirty="0" smtClean="0">
                          <a:solidFill>
                            <a:schemeClr val="dk1"/>
                          </a:solidFill>
                          <a:effectLst/>
                          <a:latin typeface="+mn-lt"/>
                          <a:ea typeface="+mn-ea"/>
                          <a:cs typeface="+mn-cs"/>
                        </a:rPr>
                      </a:br>
                      <a:r>
                        <a:rPr lang="en-GB" sz="1200" b="0" kern="1200" baseline="0" dirty="0" smtClean="0">
                          <a:solidFill>
                            <a:schemeClr val="dk1"/>
                          </a:solidFill>
                          <a:effectLst/>
                          <a:latin typeface="+mn-lt"/>
                          <a:ea typeface="+mn-ea"/>
                          <a:cs typeface="+mn-cs"/>
                        </a:rPr>
                        <a:t>Exclamations: </a:t>
                      </a:r>
                      <a:r>
                        <a:rPr lang="en-GB" sz="1200" b="1" kern="1200" baseline="0" dirty="0" err="1" smtClean="0">
                          <a:solidFill>
                            <a:schemeClr val="dk1"/>
                          </a:solidFill>
                          <a:effectLst/>
                          <a:latin typeface="+mn-lt"/>
                          <a:ea typeface="+mn-ea"/>
                          <a:cs typeface="+mn-cs"/>
                        </a:rPr>
                        <a:t>quelle</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horreur</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Quel</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désastre</a:t>
                      </a:r>
                      <a:r>
                        <a:rPr lang="en-GB" sz="1200" b="1" kern="1200" baseline="0" dirty="0" smtClean="0">
                          <a:solidFill>
                            <a:schemeClr val="dk1"/>
                          </a:solidFill>
                          <a:effectLst/>
                          <a:latin typeface="+mn-lt"/>
                          <a:ea typeface="+mn-ea"/>
                          <a:cs typeface="+mn-cs"/>
                        </a:rPr>
                        <a:t>! </a:t>
                      </a:r>
                      <a:endParaRPr lang="en-GB" sz="1200" b="0" dirty="0" smtClean="0"/>
                    </a:p>
                  </a:txBody>
                  <a:tcPr anchor="ctr"/>
                </a:tc>
              </a:tr>
              <a:tr h="370840">
                <a:tc>
                  <a:txBody>
                    <a:bodyPr/>
                    <a:lstStyle/>
                    <a:p>
                      <a:r>
                        <a:rPr lang="en-GB" sz="1800" b="1" dirty="0" smtClean="0"/>
                        <a:t>V</a:t>
                      </a:r>
                      <a:r>
                        <a:rPr lang="en-GB" sz="1200" dirty="0" smtClean="0"/>
                        <a:t>ariety of structures</a:t>
                      </a:r>
                      <a:endParaRPr lang="en-GB" sz="1200" dirty="0"/>
                    </a:p>
                  </a:txBody>
                  <a:tcPr anchor="ctr"/>
                </a:tc>
                <a:tc>
                  <a:txBody>
                    <a:bodyPr/>
                    <a:lstStyle/>
                    <a:p>
                      <a:r>
                        <a:rPr lang="en-GB" sz="1200" dirty="0" smtClean="0"/>
                        <a:t>Verb + infinitive: </a:t>
                      </a:r>
                      <a:r>
                        <a:rPr lang="en-GB" sz="1200" b="1" dirty="0" smtClean="0"/>
                        <a:t>o</a:t>
                      </a:r>
                      <a:r>
                        <a:rPr lang="en-GB" sz="1200" b="1" baseline="0" dirty="0" smtClean="0"/>
                        <a:t>n </a:t>
                      </a:r>
                      <a:r>
                        <a:rPr lang="en-GB" sz="1200" b="1" baseline="0" dirty="0" err="1" smtClean="0"/>
                        <a:t>peut</a:t>
                      </a:r>
                      <a:r>
                        <a:rPr lang="en-GB" sz="1200" b="1" dirty="0" smtClean="0"/>
                        <a:t> / on</a:t>
                      </a:r>
                      <a:r>
                        <a:rPr lang="en-GB" sz="1200" b="1" baseline="0" dirty="0" smtClean="0"/>
                        <a:t> </a:t>
                      </a:r>
                      <a:r>
                        <a:rPr lang="en-GB" sz="1200" b="1" baseline="0" dirty="0" err="1" smtClean="0"/>
                        <a:t>doit</a:t>
                      </a:r>
                      <a:r>
                        <a:rPr lang="en-GB" sz="1200" b="1" baseline="0" dirty="0" smtClean="0"/>
                        <a:t> / </a:t>
                      </a:r>
                      <a:r>
                        <a:rPr lang="en-GB" sz="1200" b="1" baseline="0" dirty="0" err="1" smtClean="0"/>
                        <a:t>il</a:t>
                      </a:r>
                      <a:r>
                        <a:rPr lang="en-GB" sz="1200" b="1" baseline="0" dirty="0" smtClean="0"/>
                        <a:t> </a:t>
                      </a:r>
                      <a:r>
                        <a:rPr lang="en-GB" sz="1200" b="1" baseline="0" dirty="0" err="1" smtClean="0"/>
                        <a:t>faut</a:t>
                      </a:r>
                      <a:r>
                        <a:rPr lang="en-GB" sz="1200" b="1" dirty="0" smtClean="0"/>
                        <a:t>/ </a:t>
                      </a:r>
                      <a:r>
                        <a:rPr lang="en-GB" sz="1200" b="1" dirty="0" err="1" smtClean="0"/>
                        <a:t>j’aime</a:t>
                      </a:r>
                      <a:r>
                        <a:rPr lang="en-GB" sz="1200" b="1" dirty="0" smtClean="0"/>
                        <a:t> (etc.) / je </a:t>
                      </a:r>
                      <a:r>
                        <a:rPr lang="en-GB" sz="1200" b="1" dirty="0" err="1" smtClean="0"/>
                        <a:t>voudrais</a:t>
                      </a:r>
                      <a:r>
                        <a:rPr lang="en-GB" sz="1200" b="1" dirty="0" smtClean="0"/>
                        <a:t> / </a:t>
                      </a:r>
                      <a:r>
                        <a:rPr lang="en-GB" sz="1200" b="1" dirty="0" err="1" smtClean="0"/>
                        <a:t>j’ai</a:t>
                      </a:r>
                      <a:r>
                        <a:rPr lang="en-GB" sz="1200" b="1" dirty="0" smtClean="0"/>
                        <a:t> </a:t>
                      </a:r>
                      <a:r>
                        <a:rPr lang="en-GB" sz="1200" b="1" dirty="0" err="1" smtClean="0"/>
                        <a:t>envie</a:t>
                      </a:r>
                      <a:r>
                        <a:rPr lang="en-GB" sz="1200" b="1" dirty="0" smtClean="0"/>
                        <a:t> de / </a:t>
                      </a:r>
                      <a:r>
                        <a:rPr lang="en-GB" sz="1200" b="1" dirty="0" err="1" smtClean="0"/>
                        <a:t>il</a:t>
                      </a:r>
                      <a:r>
                        <a:rPr lang="en-GB" sz="1200" b="1" dirty="0" smtClean="0"/>
                        <a:t> me </a:t>
                      </a:r>
                      <a:r>
                        <a:rPr lang="en-GB" sz="1200" b="1" dirty="0" err="1" smtClean="0"/>
                        <a:t>faut</a:t>
                      </a:r>
                      <a:r>
                        <a:rPr lang="en-GB" sz="1200" b="1" dirty="0" smtClean="0"/>
                        <a:t> /je </a:t>
                      </a:r>
                      <a:r>
                        <a:rPr lang="en-GB" sz="1200" b="1" dirty="0" err="1" smtClean="0"/>
                        <a:t>veux</a:t>
                      </a:r>
                      <a:r>
                        <a:rPr lang="en-GB" sz="1200" b="1" dirty="0" smtClean="0"/>
                        <a:t> /</a:t>
                      </a:r>
                      <a:r>
                        <a:rPr lang="en-GB" sz="1200" b="1" dirty="0" err="1" smtClean="0"/>
                        <a:t>j’espère</a:t>
                      </a:r>
                      <a:r>
                        <a:rPr lang="en-GB" sz="1200" b="1" dirty="0" smtClean="0"/>
                        <a:t> / </a:t>
                      </a:r>
                      <a:r>
                        <a:rPr lang="en-GB" sz="1200" b="1" dirty="0" err="1" smtClean="0"/>
                        <a:t>j’ai</a:t>
                      </a:r>
                      <a:r>
                        <a:rPr lang="en-GB" sz="1200" b="1" baseline="0" dirty="0" smtClean="0"/>
                        <a:t> </a:t>
                      </a:r>
                      <a:r>
                        <a:rPr lang="en-GB" sz="1200" b="1" baseline="0" dirty="0" err="1" smtClean="0"/>
                        <a:t>l’intention</a:t>
                      </a:r>
                      <a:r>
                        <a:rPr lang="en-GB" sz="1200" b="1" baseline="0" dirty="0" smtClean="0"/>
                        <a:t> de / je </a:t>
                      </a:r>
                      <a:r>
                        <a:rPr lang="en-GB" sz="1200" b="1" baseline="0" dirty="0" err="1" smtClean="0"/>
                        <a:t>devrais</a:t>
                      </a:r>
                      <a:r>
                        <a:rPr lang="en-GB" sz="1200" b="1" baseline="0" dirty="0" smtClean="0"/>
                        <a:t> / je </a:t>
                      </a:r>
                      <a:r>
                        <a:rPr lang="en-GB" sz="1200" b="1" baseline="0" dirty="0" err="1" smtClean="0"/>
                        <a:t>compte</a:t>
                      </a:r>
                      <a:r>
                        <a:rPr lang="en-GB" sz="1200" b="1" baseline="0" dirty="0" smtClean="0"/>
                        <a:t> / </a:t>
                      </a:r>
                      <a:r>
                        <a:rPr lang="en-GB" sz="1200" b="1" baseline="0" dirty="0" err="1" smtClean="0"/>
                        <a:t>il</a:t>
                      </a:r>
                      <a:r>
                        <a:rPr lang="en-GB" sz="1200" b="1" baseline="0" dirty="0" smtClean="0"/>
                        <a:t> </a:t>
                      </a:r>
                      <a:r>
                        <a:rPr lang="en-GB" sz="1200" b="1" baseline="0" dirty="0" err="1" smtClean="0"/>
                        <a:t>est</a:t>
                      </a:r>
                      <a:r>
                        <a:rPr lang="en-GB" sz="1200" b="1" baseline="0" dirty="0" smtClean="0"/>
                        <a:t> </a:t>
                      </a:r>
                      <a:r>
                        <a:rPr lang="en-GB" sz="1200" b="1" baseline="0" dirty="0" err="1" smtClean="0"/>
                        <a:t>interdit</a:t>
                      </a:r>
                      <a:r>
                        <a:rPr lang="en-GB" sz="1200" b="1" baseline="0" dirty="0" smtClean="0"/>
                        <a:t> de / </a:t>
                      </a:r>
                      <a:r>
                        <a:rPr lang="en-GB" sz="1200" b="1" baseline="0" dirty="0" err="1" smtClean="0"/>
                        <a:t>il</a:t>
                      </a:r>
                      <a:r>
                        <a:rPr lang="en-GB" sz="1200" b="1" baseline="0" dirty="0" smtClean="0"/>
                        <a:t> </a:t>
                      </a:r>
                      <a:r>
                        <a:rPr lang="en-GB" sz="1200" b="1" baseline="0" dirty="0" err="1" smtClean="0"/>
                        <a:t>est</a:t>
                      </a:r>
                      <a:r>
                        <a:rPr lang="en-GB" sz="1200" b="1" baseline="0" dirty="0" smtClean="0"/>
                        <a:t> </a:t>
                      </a:r>
                      <a:r>
                        <a:rPr lang="en-GB" sz="1200" b="1" baseline="0" dirty="0" err="1" smtClean="0"/>
                        <a:t>permis</a:t>
                      </a:r>
                      <a:r>
                        <a:rPr lang="en-GB" sz="1200" b="1" baseline="0" dirty="0" smtClean="0"/>
                        <a:t> de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Verb + à / de: </a:t>
                      </a:r>
                      <a:r>
                        <a:rPr lang="en-GB" sz="1200" b="1" baseline="0" dirty="0" smtClean="0"/>
                        <a:t>commencer à / </a:t>
                      </a:r>
                      <a:r>
                        <a:rPr lang="en-GB" sz="1200" b="1" baseline="0" dirty="0" err="1" smtClean="0"/>
                        <a:t>réussir</a:t>
                      </a:r>
                      <a:r>
                        <a:rPr lang="en-GB" sz="1200" b="1" baseline="0" dirty="0" smtClean="0"/>
                        <a:t> à / </a:t>
                      </a:r>
                      <a:r>
                        <a:rPr lang="en-GB" sz="1200" b="1" baseline="0" dirty="0" err="1" smtClean="0"/>
                        <a:t>finir</a:t>
                      </a:r>
                      <a:r>
                        <a:rPr lang="en-GB" sz="1200" b="1" baseline="0" dirty="0" smtClean="0"/>
                        <a:t> de / </a:t>
                      </a:r>
                      <a:r>
                        <a:rPr lang="en-GB" sz="1200" b="1" baseline="0" dirty="0" err="1" smtClean="0"/>
                        <a:t>décider</a:t>
                      </a:r>
                      <a:r>
                        <a:rPr lang="en-GB" sz="1200" b="1" baseline="0" dirty="0" smtClean="0"/>
                        <a:t> de / </a:t>
                      </a:r>
                      <a:r>
                        <a:rPr lang="en-GB" sz="1200" b="1" baseline="0" dirty="0" err="1" smtClean="0"/>
                        <a:t>venir</a:t>
                      </a:r>
                      <a:r>
                        <a:rPr lang="en-GB" sz="1200" b="1" baseline="0" dirty="0" smtClean="0"/>
                        <a:t> de / </a:t>
                      </a:r>
                      <a:r>
                        <a:rPr lang="en-GB" sz="1200" b="1" dirty="0" err="1" smtClean="0"/>
                        <a:t>êre</a:t>
                      </a:r>
                      <a:r>
                        <a:rPr lang="en-GB" sz="1200" b="1" baseline="0" dirty="0" smtClean="0"/>
                        <a:t> </a:t>
                      </a:r>
                      <a:r>
                        <a:rPr lang="en-GB" sz="1200" b="1" baseline="0" dirty="0" err="1" smtClean="0"/>
                        <a:t>en</a:t>
                      </a:r>
                      <a:r>
                        <a:rPr lang="en-GB" sz="1200" b="1" baseline="0" dirty="0" smtClean="0"/>
                        <a:t> </a:t>
                      </a:r>
                      <a:r>
                        <a:rPr lang="en-GB" sz="1200" b="1" baseline="0" smtClean="0"/>
                        <a:t>train de</a:t>
                      </a:r>
                      <a:endParaRPr lang="en-GB" sz="1200" b="1" dirty="0" smtClean="0"/>
                    </a:p>
                    <a:p>
                      <a:r>
                        <a:rPr lang="en-GB" sz="1200" dirty="0" smtClean="0"/>
                        <a:t>Comparatives</a:t>
                      </a:r>
                      <a:r>
                        <a:rPr lang="en-GB" sz="1200" baseline="0" dirty="0" smtClean="0"/>
                        <a:t> – </a:t>
                      </a:r>
                      <a:r>
                        <a:rPr lang="en-GB" sz="1200" b="1" baseline="0" dirty="0" smtClean="0"/>
                        <a:t>plus… que / </a:t>
                      </a:r>
                      <a:r>
                        <a:rPr lang="en-GB" sz="1200" b="1" baseline="0" dirty="0" err="1" smtClean="0"/>
                        <a:t>moins</a:t>
                      </a:r>
                      <a:r>
                        <a:rPr lang="en-GB" sz="1200" b="1" baseline="0" dirty="0" smtClean="0"/>
                        <a:t>… que / </a:t>
                      </a:r>
                      <a:r>
                        <a:rPr lang="en-GB" sz="1200" b="1" baseline="0" dirty="0" err="1" smtClean="0"/>
                        <a:t>meilleur</a:t>
                      </a:r>
                      <a:r>
                        <a:rPr lang="en-GB" sz="1200" b="1" baseline="0" dirty="0" smtClean="0"/>
                        <a:t> / </a:t>
                      </a:r>
                      <a:r>
                        <a:rPr lang="en-GB" sz="1200" b="1" baseline="0" dirty="0" err="1" smtClean="0"/>
                        <a:t>pire</a:t>
                      </a:r>
                      <a:r>
                        <a:rPr lang="en-GB" sz="1200" b="1" baseline="0" dirty="0" smtClean="0"/>
                        <a:t> </a:t>
                      </a:r>
                      <a:r>
                        <a:rPr lang="en-GB" sz="1200" baseline="0" dirty="0" smtClean="0"/>
                        <a:t/>
                      </a:r>
                      <a:br>
                        <a:rPr lang="en-GB" sz="1200" baseline="0" dirty="0" smtClean="0"/>
                      </a:br>
                      <a:r>
                        <a:rPr lang="en-GB" sz="1200" baseline="0" dirty="0" smtClean="0"/>
                        <a:t>Superlatives </a:t>
                      </a:r>
                      <a:r>
                        <a:rPr lang="en-GB" sz="1200" b="1" baseline="0" dirty="0" smtClean="0"/>
                        <a:t>– le/la/les plus…/</a:t>
                      </a:r>
                      <a:r>
                        <a:rPr lang="en-GB" sz="1200" b="1" baseline="0" dirty="0" err="1" smtClean="0"/>
                        <a:t>moins</a:t>
                      </a:r>
                      <a:r>
                        <a:rPr lang="en-GB" sz="1200" b="1" baseline="0" dirty="0" smtClean="0"/>
                        <a:t>… / le </a:t>
                      </a:r>
                      <a:r>
                        <a:rPr lang="en-GB" sz="1200" b="1" baseline="0" dirty="0" err="1" smtClean="0"/>
                        <a:t>meilleur</a:t>
                      </a:r>
                      <a:r>
                        <a:rPr lang="en-GB" sz="1200" b="1" baseline="0" dirty="0" smtClean="0"/>
                        <a:t>, le </a:t>
                      </a:r>
                      <a:r>
                        <a:rPr lang="en-GB" sz="1200" b="1" baseline="0" dirty="0" err="1" smtClean="0"/>
                        <a:t>pire</a:t>
                      </a:r>
                      <a:endParaRPr lang="en-GB" sz="1200"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smtClean="0"/>
                        <a:t>depuis</a:t>
                      </a:r>
                      <a:r>
                        <a:rPr lang="en-GB" sz="1200" b="1" dirty="0" smtClean="0"/>
                        <a:t> / </a:t>
                      </a:r>
                      <a:r>
                        <a:rPr lang="en-GB" sz="1200" b="1" dirty="0" err="1" smtClean="0"/>
                        <a:t>depuis</a:t>
                      </a:r>
                      <a:r>
                        <a:rPr lang="en-GB" sz="1200" b="1" dirty="0" smtClean="0"/>
                        <a:t> que / </a:t>
                      </a:r>
                      <a:r>
                        <a:rPr lang="en-GB" sz="1200" b="0" baseline="0" dirty="0" smtClean="0"/>
                        <a:t>R</a:t>
                      </a:r>
                      <a:r>
                        <a:rPr lang="en-GB" sz="1200" baseline="0" dirty="0" smtClean="0"/>
                        <a:t>ange of negatives: </a:t>
                      </a:r>
                      <a:r>
                        <a:rPr lang="en-GB" sz="1200" b="1" baseline="0" dirty="0" smtClean="0"/>
                        <a:t>ne…pas /ne...plus/ne…</a:t>
                      </a:r>
                      <a:r>
                        <a:rPr lang="en-GB" sz="1200" b="1" baseline="0" dirty="0" err="1" smtClean="0"/>
                        <a:t>jamais</a:t>
                      </a:r>
                      <a:r>
                        <a:rPr lang="en-GB" sz="1200" b="1" baseline="0" dirty="0" smtClean="0"/>
                        <a:t>/ne…que/ne…</a:t>
                      </a:r>
                      <a:r>
                        <a:rPr lang="en-GB" sz="1200" b="1" baseline="0" dirty="0" err="1" smtClean="0"/>
                        <a:t>ni</a:t>
                      </a:r>
                      <a:r>
                        <a:rPr lang="en-GB" sz="1200" b="1" baseline="0" dirty="0" smtClean="0"/>
                        <a:t>..</a:t>
                      </a:r>
                      <a:r>
                        <a:rPr lang="en-GB" sz="1200" b="1" baseline="0" dirty="0" err="1" smtClean="0"/>
                        <a:t>ni</a:t>
                      </a:r>
                      <a:r>
                        <a:rPr lang="en-GB" sz="1200" b="1" baseline="0" dirty="0" smtClean="0"/>
                        <a:t> / ne… </a:t>
                      </a:r>
                      <a:r>
                        <a:rPr lang="en-GB" sz="1200" b="1" baseline="0" dirty="0" err="1" smtClean="0"/>
                        <a:t>aucun</a:t>
                      </a:r>
                      <a:r>
                        <a:rPr lang="en-GB" sz="1200" b="1" baseline="0" dirty="0" smtClean="0"/>
                        <a:t> / </a:t>
                      </a:r>
                      <a:br>
                        <a:rPr lang="en-GB" sz="1200" b="1" baseline="0" dirty="0" smtClean="0"/>
                      </a:br>
                      <a:r>
                        <a:rPr lang="en-GB" sz="1200" b="0" baseline="0" dirty="0" smtClean="0"/>
                        <a:t>D</a:t>
                      </a:r>
                      <a:r>
                        <a:rPr lang="en-GB" sz="1200" baseline="0" dirty="0" smtClean="0"/>
                        <a:t>irect and indirect object pronouns</a:t>
                      </a:r>
                      <a:r>
                        <a:rPr lang="en-GB" sz="1200" b="1" baseline="0" dirty="0" smtClean="0"/>
                        <a:t>, y, </a:t>
                      </a:r>
                      <a:r>
                        <a:rPr lang="en-GB" sz="1200" b="1" baseline="0" dirty="0" err="1" smtClean="0"/>
                        <a:t>en</a:t>
                      </a:r>
                      <a:endParaRPr lang="en-GB" sz="1200" b="1" baseline="0" dirty="0" smtClean="0"/>
                    </a:p>
                  </a:txBody>
                  <a:tcPr anchor="ctr"/>
                </a:tc>
              </a:tr>
              <a:tr h="370840">
                <a:tc>
                  <a:txBody>
                    <a:bodyPr/>
                    <a:lstStyle/>
                    <a:p>
                      <a:r>
                        <a:rPr lang="en-GB" sz="1800" b="1" dirty="0" smtClean="0"/>
                        <a:t>E</a:t>
                      </a:r>
                      <a:r>
                        <a:rPr lang="en-GB" sz="1200" dirty="0" smtClean="0"/>
                        <a:t>xtended sentences</a:t>
                      </a:r>
                      <a:endParaRPr lang="en-GB"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1. Sentences with more than one tense (e.g.</a:t>
                      </a:r>
                      <a:r>
                        <a:rPr lang="en-GB" sz="1200" baseline="0" dirty="0" smtClean="0"/>
                        <a:t> </a:t>
                      </a:r>
                      <a:r>
                        <a:rPr lang="en-GB" sz="1200" b="1" baseline="0" dirty="0" err="1" smtClean="0"/>
                        <a:t>avant</a:t>
                      </a:r>
                      <a:r>
                        <a:rPr lang="en-GB" sz="1200" b="1" baseline="0" dirty="0" smtClean="0"/>
                        <a:t>…</a:t>
                      </a:r>
                      <a:r>
                        <a:rPr lang="en-GB" sz="1200" b="1" baseline="0" dirty="0" err="1" smtClean="0"/>
                        <a:t>mais</a:t>
                      </a:r>
                      <a:r>
                        <a:rPr lang="en-GB" sz="1200" b="1" baseline="0" dirty="0" smtClean="0"/>
                        <a:t> </a:t>
                      </a:r>
                      <a:r>
                        <a:rPr lang="en-GB" sz="1200" b="1" baseline="0" dirty="0" err="1" smtClean="0"/>
                        <a:t>maintenant</a:t>
                      </a:r>
                      <a:r>
                        <a:rPr lang="en-GB" sz="1200" baseline="0" dirty="0" smtClean="0"/>
                        <a:t>…)</a:t>
                      </a:r>
                      <a:r>
                        <a:rPr lang="en-GB" sz="1200" dirty="0" smtClean="0"/>
                        <a:t/>
                      </a:r>
                      <a:br>
                        <a:rPr lang="en-GB" sz="1200" dirty="0" smtClean="0"/>
                      </a:br>
                      <a:r>
                        <a:rPr lang="en-GB" sz="1200" dirty="0" smtClean="0"/>
                        <a:t>2. Comparing/referring</a:t>
                      </a:r>
                      <a:r>
                        <a:rPr lang="en-GB" sz="1200" baseline="0" dirty="0" smtClean="0"/>
                        <a:t> to </a:t>
                      </a:r>
                      <a:r>
                        <a:rPr lang="en-GB" sz="1200" dirty="0" smtClean="0"/>
                        <a:t>self and others</a:t>
                      </a:r>
                      <a:br>
                        <a:rPr lang="en-GB" sz="1200" dirty="0" smtClean="0"/>
                      </a:br>
                      <a:r>
                        <a:rPr lang="en-GB" sz="1200" dirty="0" smtClean="0"/>
                        <a:t>3.  Contrasting two points of view – </a:t>
                      </a:r>
                      <a:r>
                        <a:rPr lang="en-GB" sz="1200" b="1" dirty="0" err="1" smtClean="0"/>
                        <a:t>d’une</a:t>
                      </a:r>
                      <a:r>
                        <a:rPr lang="en-GB" sz="1200" b="1" dirty="0" smtClean="0"/>
                        <a:t> part…</a:t>
                      </a:r>
                      <a:r>
                        <a:rPr lang="en-GB" sz="1200" b="1" dirty="0" err="1" smtClean="0"/>
                        <a:t>d’autre</a:t>
                      </a:r>
                      <a:r>
                        <a:rPr lang="en-GB" sz="1200" b="1" baseline="0" dirty="0" smtClean="0"/>
                        <a:t> part</a:t>
                      </a:r>
                      <a:r>
                        <a:rPr lang="en-GB" sz="1200" b="1" dirty="0" smtClean="0"/>
                        <a:t>, un</a:t>
                      </a:r>
                      <a:r>
                        <a:rPr lang="en-GB" sz="1200" b="1" baseline="0" dirty="0" smtClean="0"/>
                        <a:t> </a:t>
                      </a:r>
                      <a:r>
                        <a:rPr lang="en-GB" sz="1200" b="1" baseline="0" dirty="0" err="1" smtClean="0"/>
                        <a:t>avantage</a:t>
                      </a:r>
                      <a:r>
                        <a:rPr lang="en-GB" sz="1200" b="1" baseline="0" dirty="0" smtClean="0"/>
                        <a:t> </a:t>
                      </a:r>
                      <a:r>
                        <a:rPr lang="en-GB" sz="1200" b="1" baseline="0" dirty="0" err="1" smtClean="0"/>
                        <a:t>est</a:t>
                      </a:r>
                      <a:r>
                        <a:rPr lang="en-GB" sz="1200" b="1" baseline="0" dirty="0" smtClean="0"/>
                        <a:t> que, un inconvenient </a:t>
                      </a:r>
                      <a:r>
                        <a:rPr lang="en-GB" sz="1200" b="1" baseline="0" dirty="0" err="1" smtClean="0"/>
                        <a:t>est</a:t>
                      </a:r>
                      <a:r>
                        <a:rPr lang="en-GB" sz="1200" b="1" baseline="0" dirty="0" smtClean="0"/>
                        <a:t> que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4. Complex</a:t>
                      </a:r>
                      <a:r>
                        <a:rPr lang="en-GB" sz="1200" baseline="0" dirty="0" smtClean="0"/>
                        <a:t> sentences with: </a:t>
                      </a:r>
                      <a:r>
                        <a:rPr lang="en-GB" sz="1200" b="1" i="1" dirty="0" err="1" smtClean="0"/>
                        <a:t>parce</a:t>
                      </a:r>
                      <a:r>
                        <a:rPr lang="en-GB" sz="1200" b="1" i="1" baseline="0" dirty="0" smtClean="0"/>
                        <a:t> </a:t>
                      </a:r>
                      <a:r>
                        <a:rPr lang="en-GB" sz="1200" b="1" i="1" dirty="0" smtClean="0"/>
                        <a:t>que,</a:t>
                      </a:r>
                      <a:r>
                        <a:rPr lang="en-GB" sz="1200" b="1" i="1" baseline="0" dirty="0" smtClean="0"/>
                        <a:t> </a:t>
                      </a:r>
                      <a:r>
                        <a:rPr lang="en-GB" sz="1200" b="1" i="1" baseline="0" dirty="0" err="1" smtClean="0"/>
                        <a:t>puisque</a:t>
                      </a:r>
                      <a:r>
                        <a:rPr lang="en-GB" sz="1200" b="1" i="1" baseline="0" dirty="0" smtClean="0"/>
                        <a:t>, car, </a:t>
                      </a:r>
                      <a:r>
                        <a:rPr lang="en-GB" sz="1200" b="1" i="1" baseline="0" dirty="0" err="1" smtClean="0"/>
                        <a:t>étant</a:t>
                      </a:r>
                      <a:r>
                        <a:rPr lang="en-GB" sz="1200" b="1" i="1" baseline="0" dirty="0" smtClean="0"/>
                        <a:t> </a:t>
                      </a:r>
                      <a:r>
                        <a:rPr lang="en-GB" sz="1200" b="1" i="1" baseline="0" dirty="0" err="1" smtClean="0"/>
                        <a:t>donné</a:t>
                      </a:r>
                      <a:r>
                        <a:rPr lang="en-GB" sz="1200" b="1" i="1" baseline="0" dirty="0" smtClean="0"/>
                        <a:t> que, </a:t>
                      </a:r>
                      <a:r>
                        <a:rPr lang="en-GB" sz="1200" b="1" i="1" baseline="0" dirty="0" err="1" smtClean="0"/>
                        <a:t>quand</a:t>
                      </a:r>
                      <a:r>
                        <a:rPr lang="en-GB" sz="1200" b="1" i="1" baseline="0" dirty="0" smtClean="0"/>
                        <a:t>, , </a:t>
                      </a:r>
                      <a:r>
                        <a:rPr lang="en-GB" sz="1200" b="1" i="1" baseline="0" dirty="0" err="1" smtClean="0"/>
                        <a:t>où</a:t>
                      </a:r>
                      <a:r>
                        <a:rPr lang="en-GB" sz="1200" b="1" i="1" baseline="0" dirty="0" smtClean="0"/>
                        <a:t>, qui/que, </a:t>
                      </a:r>
                      <a:br>
                        <a:rPr lang="en-GB" sz="1200" b="1" i="1" baseline="0" dirty="0" smtClean="0"/>
                      </a:br>
                      <a:r>
                        <a:rPr lang="en-GB" sz="1200" baseline="0" dirty="0" smtClean="0"/>
                        <a:t>(&amp; some that need the subjunctive: </a:t>
                      </a:r>
                      <a:r>
                        <a:rPr lang="en-GB" sz="1200" b="1" i="1" baseline="0" dirty="0" smtClean="0"/>
                        <a:t>pour que, </a:t>
                      </a:r>
                      <a:r>
                        <a:rPr lang="en-GB" sz="1200" b="1" i="1" baseline="0" dirty="0" err="1" smtClean="0"/>
                        <a:t>avant</a:t>
                      </a:r>
                      <a:r>
                        <a:rPr lang="en-GB" sz="1200" b="1" i="1" baseline="0" dirty="0" smtClean="0"/>
                        <a:t> que, </a:t>
                      </a:r>
                      <a:r>
                        <a:rPr lang="en-GB" sz="1200" b="1" i="1" baseline="0" dirty="0" err="1" smtClean="0"/>
                        <a:t>bien</a:t>
                      </a:r>
                      <a:r>
                        <a:rPr lang="en-GB" sz="1200" b="1" i="1" baseline="0" dirty="0" smtClean="0"/>
                        <a:t> que</a:t>
                      </a:r>
                      <a:r>
                        <a:rPr lang="en-GB" sz="1200" baseline="0" dirty="0" smtClean="0"/>
                        <a:t/>
                      </a:r>
                      <a:br>
                        <a:rPr lang="en-GB" sz="1200" baseline="0" dirty="0" smtClean="0"/>
                      </a:br>
                      <a:r>
                        <a:rPr lang="en-GB" sz="1200" baseline="0" dirty="0" smtClean="0"/>
                        <a:t>5. Phrases which introduce the subjunctive, e.g. </a:t>
                      </a:r>
                      <a:r>
                        <a:rPr lang="en-GB" sz="1100" b="1" kern="1200" baseline="0" dirty="0" err="1" smtClean="0">
                          <a:solidFill>
                            <a:schemeClr val="dk1"/>
                          </a:solidFill>
                          <a:effectLst/>
                          <a:latin typeface="+mn-lt"/>
                          <a:ea typeface="+mn-ea"/>
                          <a:cs typeface="+mn-cs"/>
                        </a:rPr>
                        <a:t>il</a:t>
                      </a:r>
                      <a:r>
                        <a:rPr lang="en-GB" sz="1100" b="1" kern="1200" baseline="0" dirty="0" smtClean="0">
                          <a:solidFill>
                            <a:schemeClr val="dk1"/>
                          </a:solidFill>
                          <a:effectLst/>
                          <a:latin typeface="+mn-lt"/>
                          <a:ea typeface="+mn-ea"/>
                          <a:cs typeface="+mn-cs"/>
                        </a:rPr>
                        <a:t> </a:t>
                      </a:r>
                      <a:r>
                        <a:rPr lang="en-GB" sz="1100" b="1" kern="1200" baseline="0" dirty="0" err="1" smtClean="0">
                          <a:solidFill>
                            <a:schemeClr val="dk1"/>
                          </a:solidFill>
                          <a:effectLst/>
                          <a:latin typeface="+mn-lt"/>
                          <a:ea typeface="+mn-ea"/>
                          <a:cs typeface="+mn-cs"/>
                        </a:rPr>
                        <a:t>faut</a:t>
                      </a:r>
                      <a:r>
                        <a:rPr lang="en-GB" sz="1100" b="1" kern="1200" dirty="0" smtClean="0">
                          <a:solidFill>
                            <a:schemeClr val="dk1"/>
                          </a:solidFill>
                          <a:effectLst/>
                          <a:latin typeface="+mn-lt"/>
                          <a:ea typeface="+mn-ea"/>
                          <a:cs typeface="+mn-cs"/>
                        </a:rPr>
                        <a:t>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(one must…)</a:t>
                      </a:r>
                      <a:r>
                        <a:rPr lang="en-GB" sz="1100" kern="1200" dirty="0" smtClean="0">
                          <a:solidFill>
                            <a:schemeClr val="dk1"/>
                          </a:solidFill>
                          <a:effectLst/>
                          <a:latin typeface="+mn-lt"/>
                          <a:ea typeface="+mn-ea"/>
                          <a:cs typeface="+mn-cs"/>
                        </a:rPr>
                        <a:t/>
                      </a:r>
                      <a:br>
                        <a:rPr lang="en-GB" sz="1100" kern="1200" dirty="0" smtClean="0">
                          <a:solidFill>
                            <a:schemeClr val="dk1"/>
                          </a:solidFill>
                          <a:effectLst/>
                          <a:latin typeface="+mn-lt"/>
                          <a:ea typeface="+mn-ea"/>
                          <a:cs typeface="+mn-cs"/>
                        </a:rPr>
                      </a:br>
                      <a:r>
                        <a:rPr lang="en-GB" sz="1100" b="1" kern="1200" dirty="0" err="1" smtClean="0">
                          <a:solidFill>
                            <a:schemeClr val="dk1"/>
                          </a:solidFill>
                          <a:effectLst/>
                          <a:latin typeface="+mn-lt"/>
                          <a:ea typeface="+mn-ea"/>
                          <a:cs typeface="+mn-cs"/>
                        </a:rPr>
                        <a:t>il</a:t>
                      </a:r>
                      <a:r>
                        <a:rPr lang="en-GB" sz="1100" b="1" kern="1200" baseline="0" dirty="0" smtClean="0">
                          <a:solidFill>
                            <a:schemeClr val="dk1"/>
                          </a:solidFill>
                          <a:effectLst/>
                          <a:latin typeface="+mn-lt"/>
                          <a:ea typeface="+mn-ea"/>
                          <a:cs typeface="+mn-cs"/>
                        </a:rPr>
                        <a:t> </a:t>
                      </a:r>
                      <a:r>
                        <a:rPr lang="en-GB" sz="1100" b="1" kern="1200" baseline="0" dirty="0" err="1" smtClean="0">
                          <a:solidFill>
                            <a:schemeClr val="dk1"/>
                          </a:solidFill>
                          <a:effectLst/>
                          <a:latin typeface="+mn-lt"/>
                          <a:ea typeface="+mn-ea"/>
                          <a:cs typeface="+mn-cs"/>
                        </a:rPr>
                        <a:t>est</a:t>
                      </a:r>
                      <a:r>
                        <a:rPr lang="en-GB" sz="1100" b="1" kern="1200" dirty="0" smtClean="0">
                          <a:solidFill>
                            <a:schemeClr val="dk1"/>
                          </a:solidFill>
                          <a:effectLst/>
                          <a:latin typeface="+mn-lt"/>
                          <a:ea typeface="+mn-ea"/>
                          <a:cs typeface="+mn-cs"/>
                        </a:rPr>
                        <a:t> probable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(It is likely that …) </a:t>
                      </a:r>
                      <a:r>
                        <a:rPr lang="en-GB" sz="1100" b="1" i="0" kern="1200" dirty="0" smtClean="0">
                          <a:solidFill>
                            <a:schemeClr val="dk1"/>
                          </a:solidFill>
                          <a:effectLst/>
                          <a:latin typeface="+mn-lt"/>
                          <a:ea typeface="+mn-ea"/>
                          <a:cs typeface="+mn-cs"/>
                        </a:rPr>
                        <a:t>je</a:t>
                      </a:r>
                      <a:r>
                        <a:rPr lang="en-GB" sz="1100" b="1" i="0" kern="1200" baseline="0" dirty="0" smtClean="0">
                          <a:solidFill>
                            <a:schemeClr val="dk1"/>
                          </a:solidFill>
                          <a:effectLst/>
                          <a:latin typeface="+mn-lt"/>
                          <a:ea typeface="+mn-ea"/>
                          <a:cs typeface="+mn-cs"/>
                        </a:rPr>
                        <a:t> </a:t>
                      </a:r>
                      <a:r>
                        <a:rPr lang="en-GB" sz="1100" b="1" i="0" kern="1200" baseline="0" dirty="0" err="1" smtClean="0">
                          <a:solidFill>
                            <a:schemeClr val="dk1"/>
                          </a:solidFill>
                          <a:effectLst/>
                          <a:latin typeface="+mn-lt"/>
                          <a:ea typeface="+mn-ea"/>
                          <a:cs typeface="+mn-cs"/>
                        </a:rPr>
                        <a:t>veux</a:t>
                      </a:r>
                      <a:r>
                        <a:rPr lang="en-GB" sz="1100" b="1" kern="1200" dirty="0" smtClean="0">
                          <a:solidFill>
                            <a:schemeClr val="dk1"/>
                          </a:solidFill>
                          <a:effectLst/>
                          <a:latin typeface="+mn-lt"/>
                          <a:ea typeface="+mn-ea"/>
                          <a:cs typeface="+mn-cs"/>
                        </a:rPr>
                        <a:t>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 want …) </a:t>
                      </a:r>
                      <a:r>
                        <a:rPr lang="en-GB" sz="1100" b="1" i="0" kern="1200" dirty="0" smtClean="0">
                          <a:solidFill>
                            <a:schemeClr val="dk1"/>
                          </a:solidFill>
                          <a:effectLst/>
                          <a:latin typeface="+mn-lt"/>
                          <a:ea typeface="+mn-ea"/>
                          <a:cs typeface="+mn-cs"/>
                        </a:rPr>
                        <a:t>je</a:t>
                      </a:r>
                      <a:r>
                        <a:rPr lang="en-GB" sz="1100" b="1" i="0" kern="1200" baseline="0" dirty="0" smtClean="0">
                          <a:solidFill>
                            <a:schemeClr val="dk1"/>
                          </a:solidFill>
                          <a:effectLst/>
                          <a:latin typeface="+mn-lt"/>
                          <a:ea typeface="+mn-ea"/>
                          <a:cs typeface="+mn-cs"/>
                        </a:rPr>
                        <a:t> ne </a:t>
                      </a:r>
                      <a:r>
                        <a:rPr lang="en-GB" sz="1100" b="1" i="0" kern="1200" baseline="0" dirty="0" err="1" smtClean="0">
                          <a:solidFill>
                            <a:schemeClr val="dk1"/>
                          </a:solidFill>
                          <a:effectLst/>
                          <a:latin typeface="+mn-lt"/>
                          <a:ea typeface="+mn-ea"/>
                          <a:cs typeface="+mn-cs"/>
                        </a:rPr>
                        <a:t>pense</a:t>
                      </a:r>
                      <a:r>
                        <a:rPr lang="en-GB" sz="1100" b="1" i="0" kern="1200" baseline="0" dirty="0" smtClean="0">
                          <a:solidFill>
                            <a:schemeClr val="dk1"/>
                          </a:solidFill>
                          <a:effectLst/>
                          <a:latin typeface="+mn-lt"/>
                          <a:ea typeface="+mn-ea"/>
                          <a:cs typeface="+mn-cs"/>
                        </a:rPr>
                        <a:t> pas</a:t>
                      </a:r>
                      <a:r>
                        <a:rPr lang="en-GB" sz="1100" b="1" kern="1200" dirty="0" smtClean="0">
                          <a:solidFill>
                            <a:schemeClr val="dk1"/>
                          </a:solidFill>
                          <a:effectLst/>
                          <a:latin typeface="+mn-lt"/>
                          <a:ea typeface="+mn-ea"/>
                          <a:cs typeface="+mn-cs"/>
                        </a:rPr>
                        <a:t>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 don’t believe that …), </a:t>
                      </a:r>
                      <a:r>
                        <a:rPr lang="en-GB" sz="1100" b="1" i="0" kern="1200" dirty="0" err="1" smtClean="0">
                          <a:solidFill>
                            <a:schemeClr val="dk1"/>
                          </a:solidFill>
                          <a:effectLst/>
                          <a:latin typeface="+mn-lt"/>
                          <a:ea typeface="+mn-ea"/>
                          <a:cs typeface="+mn-cs"/>
                        </a:rPr>
                        <a:t>ce</a:t>
                      </a:r>
                      <a:r>
                        <a:rPr lang="en-GB" sz="1100" b="1" i="0" kern="1200" dirty="0" smtClean="0">
                          <a:solidFill>
                            <a:schemeClr val="dk1"/>
                          </a:solidFill>
                          <a:effectLst/>
                          <a:latin typeface="+mn-lt"/>
                          <a:ea typeface="+mn-ea"/>
                          <a:cs typeface="+mn-cs"/>
                        </a:rPr>
                        <a:t> </a:t>
                      </a:r>
                      <a:r>
                        <a:rPr lang="en-GB" sz="1100" b="1" i="0" kern="1200" dirty="0" err="1" smtClean="0">
                          <a:solidFill>
                            <a:schemeClr val="dk1"/>
                          </a:solidFill>
                          <a:effectLst/>
                          <a:latin typeface="+mn-lt"/>
                          <a:ea typeface="+mn-ea"/>
                          <a:cs typeface="+mn-cs"/>
                        </a:rPr>
                        <a:t>n’est</a:t>
                      </a:r>
                      <a:r>
                        <a:rPr lang="en-GB" sz="1100" b="1" i="0" kern="1200" baseline="0" dirty="0" smtClean="0">
                          <a:solidFill>
                            <a:schemeClr val="dk1"/>
                          </a:solidFill>
                          <a:effectLst/>
                          <a:latin typeface="+mn-lt"/>
                          <a:ea typeface="+mn-ea"/>
                          <a:cs typeface="+mn-cs"/>
                        </a:rPr>
                        <a:t> pas </a:t>
                      </a:r>
                      <a:r>
                        <a:rPr lang="en-GB" sz="1100" b="1" i="0" kern="1200" baseline="0" dirty="0" err="1" smtClean="0">
                          <a:solidFill>
                            <a:schemeClr val="dk1"/>
                          </a:solidFill>
                          <a:effectLst/>
                          <a:latin typeface="+mn-lt"/>
                          <a:ea typeface="+mn-ea"/>
                          <a:cs typeface="+mn-cs"/>
                        </a:rPr>
                        <a:t>juste</a:t>
                      </a:r>
                      <a:r>
                        <a:rPr lang="en-GB" sz="1100" b="1" i="0" kern="1200" baseline="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que…, </a:t>
                      </a:r>
                      <a:r>
                        <a:rPr lang="en-GB" sz="1100" b="1" kern="1200" dirty="0" smtClean="0">
                          <a:solidFill>
                            <a:schemeClr val="dk1"/>
                          </a:solidFill>
                          <a:effectLst/>
                          <a:latin typeface="+mn-lt"/>
                          <a:ea typeface="+mn-ea"/>
                          <a:cs typeface="+mn-cs"/>
                        </a:rPr>
                        <a:t>je </a:t>
                      </a:r>
                      <a:r>
                        <a:rPr lang="en-GB" sz="1100" b="1" kern="1200" dirty="0" err="1" smtClean="0">
                          <a:solidFill>
                            <a:schemeClr val="dk1"/>
                          </a:solidFill>
                          <a:effectLst/>
                          <a:latin typeface="+mn-lt"/>
                          <a:ea typeface="+mn-ea"/>
                          <a:cs typeface="+mn-cs"/>
                        </a:rPr>
                        <a:t>doute</a:t>
                      </a:r>
                      <a:r>
                        <a:rPr lang="en-GB" sz="1100" b="1" kern="1200" dirty="0" smtClean="0">
                          <a:solidFill>
                            <a:schemeClr val="dk1"/>
                          </a:solidFill>
                          <a:effectLst/>
                          <a:latin typeface="+mn-lt"/>
                          <a:ea typeface="+mn-ea"/>
                          <a:cs typeface="+mn-cs"/>
                        </a:rPr>
                        <a:t>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 doubt that …)</a:t>
                      </a:r>
                      <a:r>
                        <a:rPr lang="en-GB" sz="1100" b="1" kern="1200" dirty="0" smtClean="0">
                          <a:solidFill>
                            <a:schemeClr val="dk1"/>
                          </a:solidFill>
                          <a:effectLst/>
                          <a:latin typeface="+mn-lt"/>
                          <a:ea typeface="+mn-ea"/>
                          <a:cs typeface="+mn-cs"/>
                        </a:rPr>
                        <a:t>, </a:t>
                      </a:r>
                      <a:r>
                        <a:rPr lang="en-GB" sz="1100" b="1" kern="1200" dirty="0" err="1" smtClean="0">
                          <a:solidFill>
                            <a:schemeClr val="dk1"/>
                          </a:solidFill>
                          <a:effectLst/>
                          <a:latin typeface="+mn-lt"/>
                          <a:ea typeface="+mn-ea"/>
                          <a:cs typeface="+mn-cs"/>
                        </a:rPr>
                        <a:t>il</a:t>
                      </a:r>
                      <a:r>
                        <a:rPr lang="en-GB" sz="1100" b="1" kern="1200" dirty="0" smtClean="0">
                          <a:solidFill>
                            <a:schemeClr val="dk1"/>
                          </a:solidFill>
                          <a:effectLst/>
                          <a:latin typeface="+mn-lt"/>
                          <a:ea typeface="+mn-ea"/>
                          <a:cs typeface="+mn-cs"/>
                        </a:rPr>
                        <a:t> </a:t>
                      </a:r>
                      <a:r>
                        <a:rPr lang="en-GB" sz="1100" b="1" kern="1200" dirty="0" err="1" smtClean="0">
                          <a:solidFill>
                            <a:schemeClr val="dk1"/>
                          </a:solidFill>
                          <a:effectLst/>
                          <a:latin typeface="+mn-lt"/>
                          <a:ea typeface="+mn-ea"/>
                          <a:cs typeface="+mn-cs"/>
                        </a:rPr>
                        <a:t>est</a:t>
                      </a:r>
                      <a:r>
                        <a:rPr lang="en-GB" sz="1100" b="1" kern="1200" dirty="0" smtClean="0">
                          <a:solidFill>
                            <a:schemeClr val="dk1"/>
                          </a:solidFill>
                          <a:effectLst/>
                          <a:latin typeface="+mn-lt"/>
                          <a:ea typeface="+mn-ea"/>
                          <a:cs typeface="+mn-cs"/>
                        </a:rPr>
                        <a:t> possible que </a:t>
                      </a:r>
                      <a:r>
                        <a:rPr lang="en-GB" sz="1100" i="1" kern="1200" dirty="0" smtClean="0">
                          <a:solidFill>
                            <a:schemeClr val="dk1"/>
                          </a:solidFill>
                          <a:effectLst/>
                          <a:latin typeface="+mn-lt"/>
                          <a:ea typeface="+mn-ea"/>
                          <a:cs typeface="+mn-cs"/>
                        </a:rPr>
                        <a:t>(it is possible that …)</a:t>
                      </a:r>
                      <a:r>
                        <a:rPr lang="en-GB" sz="1100" b="1" kern="1200" dirty="0" smtClean="0">
                          <a:solidFill>
                            <a:schemeClr val="dk1"/>
                          </a:solidFill>
                          <a:effectLst/>
                          <a:latin typeface="+mn-lt"/>
                          <a:ea typeface="+mn-ea"/>
                          <a:cs typeface="+mn-cs"/>
                        </a:rPr>
                        <a:t>, </a:t>
                      </a:r>
                      <a:r>
                        <a:rPr lang="en-GB" sz="1100" b="1" kern="1200" dirty="0" err="1" smtClean="0">
                          <a:solidFill>
                            <a:schemeClr val="dk1"/>
                          </a:solidFill>
                          <a:effectLst/>
                          <a:latin typeface="+mn-lt"/>
                          <a:ea typeface="+mn-ea"/>
                          <a:cs typeface="+mn-cs"/>
                        </a:rPr>
                        <a:t>il</a:t>
                      </a:r>
                      <a:r>
                        <a:rPr lang="en-GB" sz="1100" b="1" kern="1200" dirty="0" smtClean="0">
                          <a:solidFill>
                            <a:schemeClr val="dk1"/>
                          </a:solidFill>
                          <a:effectLst/>
                          <a:latin typeface="+mn-lt"/>
                          <a:ea typeface="+mn-ea"/>
                          <a:cs typeface="+mn-cs"/>
                        </a:rPr>
                        <a:t> se </a:t>
                      </a:r>
                      <a:r>
                        <a:rPr lang="en-GB" sz="1100" b="1" kern="1200" dirty="0" err="1" smtClean="0">
                          <a:solidFill>
                            <a:schemeClr val="dk1"/>
                          </a:solidFill>
                          <a:effectLst/>
                          <a:latin typeface="+mn-lt"/>
                          <a:ea typeface="+mn-ea"/>
                          <a:cs typeface="+mn-cs"/>
                        </a:rPr>
                        <a:t>peut</a:t>
                      </a:r>
                      <a:r>
                        <a:rPr lang="en-GB" sz="1100" b="1" kern="1200" dirty="0" smtClean="0">
                          <a:solidFill>
                            <a:schemeClr val="dk1"/>
                          </a:solidFill>
                          <a:effectLst/>
                          <a:latin typeface="+mn-lt"/>
                          <a:ea typeface="+mn-ea"/>
                          <a:cs typeface="+mn-cs"/>
                        </a:rPr>
                        <a:t> que </a:t>
                      </a:r>
                      <a:r>
                        <a:rPr lang="en-GB" sz="1000" i="1" kern="1200" dirty="0" smtClean="0">
                          <a:solidFill>
                            <a:schemeClr val="dk1"/>
                          </a:solidFill>
                          <a:effectLst/>
                          <a:latin typeface="+mn-lt"/>
                          <a:ea typeface="+mn-ea"/>
                          <a:cs typeface="+mn-cs"/>
                        </a:rPr>
                        <a:t>(Maybe/It’s possible that…)</a:t>
                      </a:r>
                      <a:r>
                        <a:rPr lang="en-GB" sz="1000" b="1" i="1" kern="1200" dirty="0" smtClean="0">
                          <a:solidFill>
                            <a:schemeClr val="dk1"/>
                          </a:solidFill>
                          <a:effectLst/>
                          <a:latin typeface="+mn-lt"/>
                          <a:ea typeface="+mn-ea"/>
                          <a:cs typeface="+mn-cs"/>
                        </a:rPr>
                        <a:t/>
                      </a:r>
                      <a:br>
                        <a:rPr lang="en-GB" sz="1000" b="1" i="1" kern="1200" dirty="0" smtClean="0">
                          <a:solidFill>
                            <a:schemeClr val="dk1"/>
                          </a:solidFill>
                          <a:effectLst/>
                          <a:latin typeface="+mn-lt"/>
                          <a:ea typeface="+mn-ea"/>
                          <a:cs typeface="+mn-cs"/>
                        </a:rPr>
                      </a:br>
                      <a:r>
                        <a:rPr lang="en-GB" sz="1100" i="0" kern="1200" dirty="0" smtClean="0">
                          <a:solidFill>
                            <a:schemeClr val="dk1"/>
                          </a:solidFill>
                          <a:effectLst/>
                          <a:latin typeface="+mn-lt"/>
                          <a:ea typeface="+mn-ea"/>
                          <a:cs typeface="+mn-cs"/>
                        </a:rPr>
                        <a:t>6. </a:t>
                      </a:r>
                      <a:r>
                        <a:rPr lang="en-GB" sz="1100" b="1" i="0" kern="1200" dirty="0" err="1" smtClean="0">
                          <a:solidFill>
                            <a:schemeClr val="dk1"/>
                          </a:solidFill>
                          <a:effectLst/>
                          <a:latin typeface="+mn-lt"/>
                          <a:ea typeface="+mn-ea"/>
                          <a:cs typeface="+mn-cs"/>
                        </a:rPr>
                        <a:t>avant</a:t>
                      </a:r>
                      <a:r>
                        <a:rPr lang="en-GB" sz="1100" b="1" i="0" kern="1200" dirty="0" smtClean="0">
                          <a:solidFill>
                            <a:schemeClr val="dk1"/>
                          </a:solidFill>
                          <a:effectLst/>
                          <a:latin typeface="+mn-lt"/>
                          <a:ea typeface="+mn-ea"/>
                          <a:cs typeface="+mn-cs"/>
                        </a:rPr>
                        <a:t> de + infinitive</a:t>
                      </a:r>
                      <a:r>
                        <a:rPr lang="en-GB" sz="1100" b="1" i="0" kern="1200" baseline="0" dirty="0" smtClean="0">
                          <a:solidFill>
                            <a:schemeClr val="dk1"/>
                          </a:solidFill>
                          <a:effectLst/>
                          <a:latin typeface="+mn-lt"/>
                          <a:ea typeface="+mn-ea"/>
                          <a:cs typeface="+mn-cs"/>
                        </a:rPr>
                        <a:t> </a:t>
                      </a:r>
                      <a:r>
                        <a:rPr lang="en-GB" sz="1100" b="1" baseline="0" dirty="0" smtClean="0"/>
                        <a:t>/ </a:t>
                      </a:r>
                      <a:r>
                        <a:rPr lang="en-GB" sz="1100" b="1" baseline="0" dirty="0" err="1" smtClean="0"/>
                        <a:t>en</a:t>
                      </a:r>
                      <a:r>
                        <a:rPr lang="en-GB" sz="1100" b="1" baseline="0" dirty="0" smtClean="0"/>
                        <a:t>…...ant / après </a:t>
                      </a:r>
                      <a:r>
                        <a:rPr lang="en-GB" sz="1100" b="1" baseline="0" dirty="0" err="1" smtClean="0"/>
                        <a:t>avoir</a:t>
                      </a:r>
                      <a:r>
                        <a:rPr lang="en-GB" sz="1100" b="1" baseline="0" dirty="0" smtClean="0"/>
                        <a:t> + pp / après </a:t>
                      </a:r>
                      <a:r>
                        <a:rPr lang="en-GB" sz="1100" b="1" baseline="0" dirty="0" err="1" smtClean="0"/>
                        <a:t>être</a:t>
                      </a:r>
                      <a:r>
                        <a:rPr lang="en-GB" sz="1100" b="1" baseline="0" dirty="0" smtClean="0"/>
                        <a:t> + pp + agreement / </a:t>
                      </a:r>
                      <a:r>
                        <a:rPr lang="en-GB" sz="1100" b="1" baseline="0" dirty="0" err="1" smtClean="0"/>
                        <a:t>ayant</a:t>
                      </a:r>
                      <a:r>
                        <a:rPr lang="en-GB" sz="1100" b="1" baseline="0" dirty="0" smtClean="0"/>
                        <a:t> + pp</a:t>
                      </a:r>
                      <a:endParaRPr lang="en-GB" sz="1100" b="1" dirty="0" smtClean="0"/>
                    </a:p>
                  </a:txBody>
                  <a:tcPr anchor="ctr"/>
                </a:tc>
              </a:tr>
              <a:tr h="370840">
                <a:tc>
                  <a:txBody>
                    <a:bodyPr/>
                    <a:lstStyle/>
                    <a:p>
                      <a:r>
                        <a:rPr lang="en-GB" sz="1800" b="1" dirty="0" smtClean="0"/>
                        <a:t>I</a:t>
                      </a:r>
                      <a:r>
                        <a:rPr lang="en-GB" sz="1200" dirty="0" smtClean="0"/>
                        <a:t>nteresting vocabulary</a:t>
                      </a:r>
                      <a:endParaRPr lang="en-GB"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A range</a:t>
                      </a:r>
                      <a:r>
                        <a:rPr lang="en-GB" sz="1200" baseline="0" dirty="0" smtClean="0"/>
                        <a:t> of more unusual verbs and adjectives, and idioms: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err="1" smtClean="0">
                          <a:solidFill>
                            <a:schemeClr val="dk1"/>
                          </a:solidFill>
                          <a:effectLst/>
                          <a:latin typeface="+mn-lt"/>
                          <a:ea typeface="+mn-ea"/>
                          <a:cs typeface="+mn-cs"/>
                        </a:rPr>
                        <a:t>Vouloir</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c’est</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pouvoir</a:t>
                      </a:r>
                      <a:r>
                        <a:rPr lang="en-GB" sz="1200" b="1" kern="1200" baseline="0" dirty="0" smtClean="0">
                          <a:solidFill>
                            <a:schemeClr val="dk1"/>
                          </a:solidFill>
                          <a:effectLst/>
                          <a:latin typeface="+mn-lt"/>
                          <a:ea typeface="+mn-ea"/>
                          <a:cs typeface="+mn-cs"/>
                        </a:rPr>
                        <a:t>! tout </a:t>
                      </a:r>
                      <a:r>
                        <a:rPr lang="en-GB" sz="1200" b="1" kern="1200" baseline="0" dirty="0" err="1" smtClean="0">
                          <a:solidFill>
                            <a:schemeClr val="dk1"/>
                          </a:solidFill>
                          <a:effectLst/>
                          <a:latin typeface="+mn-lt"/>
                          <a:ea typeface="+mn-ea"/>
                          <a:cs typeface="+mn-cs"/>
                        </a:rPr>
                        <a:t>est</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bien</a:t>
                      </a:r>
                      <a:r>
                        <a:rPr lang="en-GB" sz="1200" b="1" kern="1200" baseline="0" dirty="0" smtClean="0">
                          <a:solidFill>
                            <a:schemeClr val="dk1"/>
                          </a:solidFill>
                          <a:effectLst/>
                          <a:latin typeface="+mn-lt"/>
                          <a:ea typeface="+mn-ea"/>
                          <a:cs typeface="+mn-cs"/>
                        </a:rPr>
                        <a:t> qui </a:t>
                      </a:r>
                      <a:r>
                        <a:rPr lang="en-GB" sz="1200" b="1" kern="1200" baseline="0" dirty="0" err="1" smtClean="0">
                          <a:solidFill>
                            <a:schemeClr val="dk1"/>
                          </a:solidFill>
                          <a:effectLst/>
                          <a:latin typeface="+mn-lt"/>
                          <a:ea typeface="+mn-ea"/>
                          <a:cs typeface="+mn-cs"/>
                        </a:rPr>
                        <a:t>finit</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bien</a:t>
                      </a:r>
                      <a:r>
                        <a:rPr lang="en-GB" sz="1200" b="1" kern="1200" baseline="0" smtClean="0">
                          <a:solidFill>
                            <a:schemeClr val="dk1"/>
                          </a:solidFill>
                          <a:effectLst/>
                          <a:latin typeface="+mn-lt"/>
                          <a:ea typeface="+mn-ea"/>
                          <a:cs typeface="+mn-cs"/>
                        </a:rPr>
                        <a:t>!  </a:t>
                      </a:r>
                      <a:endParaRPr lang="en-GB" sz="1200" b="0" dirty="0" smtClean="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smtClean="0"/>
                        <a:t>T</a:t>
                      </a:r>
                      <a:r>
                        <a:rPr lang="en-GB" sz="1200" dirty="0" smtClean="0"/>
                        <a:t>enses and moods</a:t>
                      </a:r>
                      <a:endParaRPr lang="en-GB" sz="1200" dirty="0" smtClean="0">
                        <a:solidFill>
                          <a:prstClr val="black"/>
                        </a:solidFill>
                        <a:latin typeface="Tw Cen MT" panose="020B0602020104020603" pitchFamily="34" charset="0"/>
                      </a:endParaRPr>
                    </a:p>
                  </a:txBody>
                  <a:tcPr anchor="ctr"/>
                </a:tc>
                <a:tc>
                  <a:txBody>
                    <a:bodyPr/>
                    <a:lstStyle/>
                    <a:p>
                      <a:r>
                        <a:rPr lang="en-GB" sz="1200" dirty="0" smtClean="0"/>
                        <a:t>present, passé</a:t>
                      </a:r>
                      <a:r>
                        <a:rPr lang="en-GB" sz="1200" baseline="0" dirty="0" smtClean="0"/>
                        <a:t> </a:t>
                      </a:r>
                      <a:r>
                        <a:rPr lang="en-GB" sz="1200" baseline="0" dirty="0" err="1" smtClean="0"/>
                        <a:t>composé</a:t>
                      </a:r>
                      <a:r>
                        <a:rPr lang="en-GB" sz="1200" dirty="0" smtClean="0"/>
                        <a:t>, near future, future, conditional</a:t>
                      </a:r>
                      <a:r>
                        <a:rPr lang="en-GB" sz="1200" baseline="0" dirty="0" smtClean="0"/>
                        <a:t>, </a:t>
                      </a:r>
                      <a:r>
                        <a:rPr lang="en-GB" sz="1200" dirty="0" smtClean="0"/>
                        <a:t>imperfect, </a:t>
                      </a:r>
                      <a:r>
                        <a:rPr lang="en-GB" sz="1200" baseline="0" dirty="0" smtClean="0"/>
                        <a:t>pluperfect, conditional perfect, impersonal verbs, present subjunctive, imperfect subjunctive ®, passive ®</a:t>
                      </a:r>
                      <a:endParaRPr lang="en-GB" sz="1200" dirty="0"/>
                    </a:p>
                  </a:txBody>
                  <a:tcPr anchor="ctr"/>
                </a:tc>
              </a:tr>
            </a:tbl>
          </a:graphicData>
        </a:graphic>
      </p:graphicFrame>
      <p:sp>
        <p:nvSpPr>
          <p:cNvPr id="6" name="TextBox 5"/>
          <p:cNvSpPr txBox="1"/>
          <p:nvPr/>
        </p:nvSpPr>
        <p:spPr>
          <a:xfrm>
            <a:off x="1362146" y="111773"/>
            <a:ext cx="4991100" cy="584775"/>
          </a:xfrm>
          <a:prstGeom prst="rect">
            <a:avLst/>
          </a:prstGeom>
          <a:noFill/>
        </p:spPr>
        <p:txBody>
          <a:bodyPr wrap="square" rtlCol="0">
            <a:spAutoFit/>
          </a:bodyPr>
          <a:lstStyle/>
          <a:p>
            <a:r>
              <a:rPr lang="en-GB" sz="3200" dirty="0" smtClean="0">
                <a:solidFill>
                  <a:prstClr val="black"/>
                </a:solidFill>
              </a:rPr>
              <a:t>Grade 8/9</a:t>
            </a:r>
            <a:endParaRPr lang="en-GB" sz="3200" dirty="0">
              <a:solidFill>
                <a:prstClr val="black"/>
              </a:solidFill>
            </a:endParaRPr>
          </a:p>
        </p:txBody>
      </p:sp>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217861651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43651" y="1162001"/>
          <a:ext cx="8871560" cy="4973320"/>
        </p:xfrm>
        <a:graphic>
          <a:graphicData uri="http://schemas.openxmlformats.org/drawingml/2006/table">
            <a:tbl>
              <a:tblPr firstRow="1" bandRow="1">
                <a:tableStyleId>{C4B1156A-380E-4F78-BDF5-A606A8083BF9}</a:tableStyleId>
              </a:tblPr>
              <a:tblGrid>
                <a:gridCol w="2123031"/>
                <a:gridCol w="6748529"/>
              </a:tblGrid>
              <a:tr h="370840">
                <a:tc>
                  <a:txBody>
                    <a:bodyPr/>
                    <a:lstStyle/>
                    <a:p>
                      <a:r>
                        <a:rPr lang="en-GB" sz="1600" b="1" dirty="0" smtClean="0">
                          <a:latin typeface="SassoonPrimary" panose="020B0500000000000000" pitchFamily="34" charset="0"/>
                          <a:cs typeface="MV Boli" panose="02000500030200090000" pitchFamily="2" charset="0"/>
                        </a:rPr>
                        <a:t>L</a:t>
                      </a:r>
                      <a:r>
                        <a:rPr lang="en-GB" sz="1600" b="0" dirty="0" smtClean="0">
                          <a:latin typeface="SassoonPrimary" panose="020B0500000000000000" pitchFamily="34" charset="0"/>
                          <a:cs typeface="MV Boli" panose="02000500030200090000" pitchFamily="2" charset="0"/>
                        </a:rPr>
                        <a:t>inks</a:t>
                      </a:r>
                      <a:endParaRPr lang="en-GB" sz="1600" b="0" dirty="0">
                        <a:latin typeface="SassoonPrimary" panose="020B0500000000000000" pitchFamily="34" charset="0"/>
                        <a:cs typeface="MV Boli" panose="02000500030200090000" pitchFamily="2" charset="0"/>
                      </a:endParaRPr>
                    </a:p>
                  </a:txBody>
                  <a:tcPr anchor="ctr"/>
                </a:tc>
                <a:tc>
                  <a:txBody>
                    <a:bodyPr/>
                    <a:lstStyle/>
                    <a:p>
                      <a:pPr marL="285750" indent="-285750">
                        <a:buFont typeface="Arial" panose="020B0604020202020204" pitchFamily="34" charset="0"/>
                        <a:buChar char="•"/>
                      </a:pPr>
                      <a:r>
                        <a:rPr lang="en-GB" sz="1600" b="0" dirty="0" smtClean="0">
                          <a:latin typeface="SassoonPrimary" panose="020B0500000000000000" pitchFamily="34" charset="0"/>
                          <a:cs typeface="MV Boli" panose="02000500030200090000" pitchFamily="2" charset="0"/>
                        </a:rPr>
                        <a:t>und, </a:t>
                      </a:r>
                      <a:r>
                        <a:rPr lang="en-GB" sz="1600" b="0" dirty="0" err="1" smtClean="0">
                          <a:latin typeface="SassoonPrimary" panose="020B0500000000000000" pitchFamily="34" charset="0"/>
                          <a:cs typeface="MV Boli" panose="02000500030200090000" pitchFamily="2" charset="0"/>
                        </a:rPr>
                        <a:t>aber</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oder</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denn</a:t>
                      </a:r>
                      <a:r>
                        <a:rPr lang="en-GB" sz="1600" b="0" dirty="0" smtClean="0">
                          <a:latin typeface="SassoonPrimary" panose="020B0500000000000000" pitchFamily="34" charset="0"/>
                          <a:cs typeface="MV Boli" panose="02000500030200090000" pitchFamily="2" charset="0"/>
                        </a:rPr>
                        <a:t>,</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entweder</a:t>
                      </a:r>
                      <a:r>
                        <a:rPr lang="en-GB" sz="1600" b="0" baseline="0" dirty="0" smtClean="0">
                          <a:latin typeface="SassoonPrimary" panose="020B0500000000000000" pitchFamily="34" charset="0"/>
                          <a:cs typeface="MV Boli" panose="02000500030200090000" pitchFamily="2" charset="0"/>
                        </a:rPr>
                        <a:t> ... </a:t>
                      </a:r>
                      <a:r>
                        <a:rPr lang="en-GB" sz="1600" b="0" baseline="0" dirty="0" err="1" smtClean="0">
                          <a:latin typeface="SassoonPrimary" panose="020B0500000000000000" pitchFamily="34" charset="0"/>
                          <a:cs typeface="MV Boli" panose="02000500030200090000" pitchFamily="2" charset="0"/>
                        </a:rPr>
                        <a:t>oder</a:t>
                      </a:r>
                      <a:r>
                        <a:rPr lang="en-GB" sz="1600" b="0" baseline="0" dirty="0" smtClean="0">
                          <a:latin typeface="SassoonPrimary" panose="020B0500000000000000" pitchFamily="34" charset="0"/>
                          <a:cs typeface="MV Boli" panose="02000500030200090000" pitchFamily="2" charset="0"/>
                        </a:rPr>
                        <a:t> ...  (+WO1) </a:t>
                      </a:r>
                    </a:p>
                    <a:p>
                      <a:pPr marL="285750" indent="-285750">
                        <a:buFont typeface="Arial" panose="020B0604020202020204" pitchFamily="34" charset="0"/>
                        <a:buChar char="•"/>
                      </a:pPr>
                      <a:r>
                        <a:rPr lang="en-GB" sz="1600" b="0" dirty="0" err="1" smtClean="0">
                          <a:latin typeface="SassoonPrimary" panose="020B0500000000000000" pitchFamily="34" charset="0"/>
                          <a:cs typeface="MV Boli" panose="02000500030200090000" pitchFamily="2" charset="0"/>
                        </a:rPr>
                        <a:t>außerdem</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deshalb</a:t>
                      </a:r>
                      <a:r>
                        <a:rPr lang="en-GB" sz="1600" b="0" dirty="0" smtClean="0">
                          <a:latin typeface="SassoonPrimary" panose="020B0500000000000000" pitchFamily="34" charset="0"/>
                          <a:cs typeface="MV Boli" panose="02000500030200090000" pitchFamily="2" charset="0"/>
                        </a:rPr>
                        <a:t>,</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jedoch</a:t>
                      </a:r>
                      <a:r>
                        <a:rPr lang="en-GB" sz="1600" b="0" baseline="0" dirty="0" smtClean="0">
                          <a:latin typeface="SassoonPrimary" panose="020B0500000000000000" pitchFamily="34" charset="0"/>
                          <a:cs typeface="MV Boli" panose="02000500030200090000" pitchFamily="2" charset="0"/>
                        </a:rPr>
                        <a:t>, </a:t>
                      </a:r>
                      <a:r>
                        <a:rPr lang="en-GB" sz="1600" b="0" dirty="0" smtClean="0">
                          <a:latin typeface="SassoonPrimary" panose="020B0500000000000000" pitchFamily="34" charset="0"/>
                          <a:cs typeface="MV Boli" panose="02000500030200090000" pitchFamily="2" charset="0"/>
                        </a:rPr>
                        <a:t>ab und </a:t>
                      </a:r>
                      <a:r>
                        <a:rPr lang="en-GB" sz="1600" b="0" dirty="0" err="1" smtClean="0">
                          <a:latin typeface="SassoonPrimary" panose="020B0500000000000000" pitchFamily="34" charset="0"/>
                          <a:cs typeface="MV Boli" panose="02000500030200090000" pitchFamily="2" charset="0"/>
                        </a:rPr>
                        <a:t>zu</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manchmal</a:t>
                      </a:r>
                      <a:r>
                        <a:rPr lang="en-GB" sz="1600" b="0" dirty="0" smtClean="0">
                          <a:latin typeface="SassoonPrimary" panose="020B0500000000000000" pitchFamily="34" charset="0"/>
                          <a:cs typeface="MV Boli" panose="02000500030200090000" pitchFamily="2" charset="0"/>
                        </a:rPr>
                        <a:t>, oft, </a:t>
                      </a:r>
                      <a:r>
                        <a:rPr lang="en-GB" sz="1600" b="0" dirty="0" err="1" smtClean="0">
                          <a:latin typeface="SassoonPrimary" panose="020B0500000000000000" pitchFamily="34" charset="0"/>
                          <a:cs typeface="MV Boli" panose="02000500030200090000" pitchFamily="2" charset="0"/>
                        </a:rPr>
                        <a:t>dann</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danach</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früher</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später</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natürlich</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im</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Großen</a:t>
                      </a:r>
                      <a:r>
                        <a:rPr lang="en-GB" sz="1600" b="0" dirty="0" smtClean="0">
                          <a:latin typeface="SassoonPrimary" panose="020B0500000000000000" pitchFamily="34" charset="0"/>
                          <a:cs typeface="MV Boli" panose="02000500030200090000" pitchFamily="2" charset="0"/>
                        </a:rPr>
                        <a:t> und </a:t>
                      </a:r>
                      <a:r>
                        <a:rPr lang="en-GB" sz="1600" b="0" dirty="0" err="1" smtClean="0">
                          <a:latin typeface="SassoonPrimary" panose="020B0500000000000000" pitchFamily="34" charset="0"/>
                          <a:cs typeface="MV Boli" panose="02000500030200090000" pitchFamily="2" charset="0"/>
                        </a:rPr>
                        <a:t>Ganzen</a:t>
                      </a:r>
                      <a:r>
                        <a:rPr lang="en-GB" sz="1600" b="0" dirty="0" smtClean="0">
                          <a:latin typeface="SassoonPrimary" panose="020B0500000000000000" pitchFamily="34" charset="0"/>
                          <a:cs typeface="MV Boli" panose="02000500030200090000" pitchFamily="2" charset="0"/>
                        </a:rPr>
                        <a:t>,</a:t>
                      </a:r>
                      <a:br>
                        <a:rPr lang="en-GB" sz="1600" b="0" dirty="0" smtClean="0">
                          <a:latin typeface="SassoonPrimary" panose="020B0500000000000000" pitchFamily="34" charset="0"/>
                          <a:cs typeface="MV Boli" panose="02000500030200090000" pitchFamily="2" charset="0"/>
                        </a:rPr>
                      </a:br>
                      <a:r>
                        <a:rPr lang="en-GB" sz="1600" b="0" dirty="0" err="1" smtClean="0">
                          <a:latin typeface="SassoonPrimary" panose="020B0500000000000000" pitchFamily="34" charset="0"/>
                          <a:cs typeface="MV Boli" panose="02000500030200090000" pitchFamily="2" charset="0"/>
                        </a:rPr>
                        <a:t>neulich</a:t>
                      </a:r>
                      <a:r>
                        <a:rPr lang="en-GB" sz="1600" b="0" dirty="0" smtClean="0">
                          <a:latin typeface="SassoonPrimary" panose="020B0500000000000000" pitchFamily="34" charset="0"/>
                          <a:cs typeface="MV Boli" panose="02000500030200090000" pitchFamily="2" charset="0"/>
                        </a:rPr>
                        <a:t>,</a:t>
                      </a:r>
                      <a:r>
                        <a:rPr lang="en-GB" sz="1600" b="0" baseline="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letzte</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Woche</a:t>
                      </a:r>
                      <a:r>
                        <a:rPr lang="en-GB" sz="1600" b="0" dirty="0" smtClean="0">
                          <a:latin typeface="SassoonPrimary" panose="020B0500000000000000" pitchFamily="34" charset="0"/>
                          <a:cs typeface="MV Boli" panose="02000500030200090000" pitchFamily="2" charset="0"/>
                        </a:rPr>
                        <a:t>,</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nächstes</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Wochenende</a:t>
                      </a:r>
                      <a:r>
                        <a:rPr lang="en-GB" sz="1600" b="0" baseline="0" dirty="0" smtClean="0">
                          <a:latin typeface="SassoonPrimary" panose="020B0500000000000000" pitchFamily="34" charset="0"/>
                          <a:cs typeface="MV Boli" panose="02000500030200090000" pitchFamily="2" charset="0"/>
                        </a:rPr>
                        <a:t>/</a:t>
                      </a:r>
                      <a:r>
                        <a:rPr lang="en-GB" sz="1600" b="0" baseline="0" dirty="0" err="1" smtClean="0">
                          <a:latin typeface="SassoonPrimary" panose="020B0500000000000000" pitchFamily="34" charset="0"/>
                          <a:cs typeface="MV Boli" panose="02000500030200090000" pitchFamily="2" charset="0"/>
                        </a:rPr>
                        <a:t>Jahr</a:t>
                      </a:r>
                      <a:r>
                        <a:rPr lang="en-GB" sz="1600" b="0" dirty="0" smtClean="0">
                          <a:latin typeface="SassoonPrimary" panose="020B0500000000000000" pitchFamily="34" charset="0"/>
                          <a:cs typeface="MV Boli" panose="02000500030200090000" pitchFamily="2" charset="0"/>
                        </a:rPr>
                        <a:t> </a:t>
                      </a:r>
                      <a:r>
                        <a:rPr lang="en-GB" sz="1600" b="0" baseline="0" dirty="0" smtClean="0">
                          <a:latin typeface="SassoonPrimary" panose="020B0500000000000000" pitchFamily="34" charset="0"/>
                          <a:cs typeface="MV Boli" panose="02000500030200090000" pitchFamily="2" charset="0"/>
                        </a:rPr>
                        <a:t> (+WO2) </a:t>
                      </a:r>
                      <a:endParaRPr lang="en-GB" sz="1600" b="0" dirty="0">
                        <a:latin typeface="SassoonPrimary" panose="020B0500000000000000" pitchFamily="34" charset="0"/>
                        <a:cs typeface="MV Boli" panose="02000500030200090000" pitchFamily="2" charset="0"/>
                      </a:endParaRPr>
                    </a:p>
                  </a:txBody>
                  <a:tcPr anchor="ctr"/>
                </a:tc>
              </a:tr>
              <a:tr h="370840">
                <a:tc>
                  <a:txBody>
                    <a:bodyPr/>
                    <a:lstStyle/>
                    <a:p>
                      <a:r>
                        <a:rPr lang="en-GB" sz="1600" b="1" dirty="0" smtClean="0">
                          <a:latin typeface="SassoonPrimary" panose="020B0500000000000000" pitchFamily="34" charset="0"/>
                          <a:cs typeface="MV Boli" panose="02000500030200090000" pitchFamily="2" charset="0"/>
                        </a:rPr>
                        <a:t>O</a:t>
                      </a:r>
                      <a:r>
                        <a:rPr lang="en-GB" sz="1600" dirty="0" smtClean="0">
                          <a:latin typeface="SassoonPrimary" panose="020B0500000000000000" pitchFamily="34" charset="0"/>
                          <a:cs typeface="MV Boli" panose="02000500030200090000" pitchFamily="2" charset="0"/>
                        </a:rPr>
                        <a:t>pinions and reasons</a:t>
                      </a:r>
                      <a:endParaRPr lang="en-GB" sz="1600" dirty="0">
                        <a:latin typeface="SassoonPrimary" panose="020B0500000000000000" pitchFamily="34" charset="0"/>
                        <a:cs typeface="MV Boli" panose="02000500030200090000" pitchFamily="2" charset="0"/>
                      </a:endParaRPr>
                    </a:p>
                  </a:txBody>
                  <a:tcPr anchor="ctr"/>
                </a:tc>
                <a:tc>
                  <a:txBody>
                    <a:bodyPr/>
                    <a:lstStyle/>
                    <a:p>
                      <a:pPr marL="285750" indent="-285750">
                        <a:buFont typeface="Arial" panose="020B0604020202020204" pitchFamily="34" charset="0"/>
                        <a:buChar char="•"/>
                      </a:pPr>
                      <a:r>
                        <a:rPr lang="en-GB" sz="1600" b="0" dirty="0" err="1" smtClean="0">
                          <a:latin typeface="SassoonPrimary" panose="020B0500000000000000" pitchFamily="34" charset="0"/>
                          <a:cs typeface="MV Boli" panose="02000500030200090000" pitchFamily="2" charset="0"/>
                        </a:rPr>
                        <a:t>ich</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denke</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ich</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glaube</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ich</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finde</a:t>
                      </a:r>
                      <a:r>
                        <a:rPr lang="en-GB" sz="1600" b="0" dirty="0" smtClean="0">
                          <a:latin typeface="SassoonPrimary" panose="020B0500000000000000" pitchFamily="34" charset="0"/>
                          <a:cs typeface="MV Boli" panose="02000500030200090000" pitchFamily="2" charset="0"/>
                        </a:rPr>
                        <a:t>,</a:t>
                      </a:r>
                      <a:r>
                        <a:rPr lang="en-GB" sz="1600" b="0" baseline="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ich</a:t>
                      </a:r>
                      <a:r>
                        <a:rPr lang="en-GB" sz="1600" b="0" dirty="0" smtClean="0">
                          <a:latin typeface="SassoonPrimary" panose="020B0500000000000000" pitchFamily="34" charset="0"/>
                          <a:cs typeface="MV Boli" panose="02000500030200090000" pitchFamily="2" charset="0"/>
                        </a:rPr>
                        <a:t> mag, </a:t>
                      </a:r>
                      <a:r>
                        <a:rPr lang="en-GB" sz="1600" b="0" dirty="0" err="1" smtClean="0">
                          <a:latin typeface="SassoonPrimary" panose="020B0500000000000000" pitchFamily="34" charset="0"/>
                          <a:cs typeface="MV Boli" panose="02000500030200090000" pitchFamily="2" charset="0"/>
                        </a:rPr>
                        <a:t>ich</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hasse</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ich</a:t>
                      </a:r>
                      <a:r>
                        <a:rPr lang="en-GB" sz="1600" b="0" dirty="0" smtClean="0">
                          <a:latin typeface="SassoonPrimary" panose="020B0500000000000000" pitchFamily="34" charset="0"/>
                          <a:cs typeface="MV Boli" panose="02000500030200090000" pitchFamily="2" charset="0"/>
                        </a:rPr>
                        <a:t> [snap verb] </a:t>
                      </a:r>
                      <a:r>
                        <a:rPr lang="en-GB" sz="1600" b="0" dirty="0" err="1" smtClean="0">
                          <a:latin typeface="SassoonPrimary" panose="020B0500000000000000" pitchFamily="34" charset="0"/>
                          <a:cs typeface="MV Boli" panose="02000500030200090000" pitchFamily="2" charset="0"/>
                        </a:rPr>
                        <a:t>gern</a:t>
                      </a:r>
                      <a:r>
                        <a:rPr lang="en-GB" sz="1600" b="0" dirty="0" smtClean="0">
                          <a:latin typeface="SassoonPrimary" panose="020B0500000000000000" pitchFamily="34" charset="0"/>
                          <a:cs typeface="MV Boli" panose="02000500030200090000" pitchFamily="2" charset="0"/>
                        </a:rPr>
                        <a:t>/</a:t>
                      </a:r>
                      <a:r>
                        <a:rPr lang="en-GB" sz="1600" b="0" dirty="0" err="1" smtClean="0">
                          <a:latin typeface="SassoonPrimary" panose="020B0500000000000000" pitchFamily="34" charset="0"/>
                          <a:cs typeface="MV Boli" panose="02000500030200090000" pitchFamily="2" charset="0"/>
                        </a:rPr>
                        <a:t>lieber</a:t>
                      </a:r>
                      <a:r>
                        <a:rPr lang="en-GB" sz="1600" b="0" dirty="0" smtClean="0">
                          <a:latin typeface="SassoonPrimary" panose="020B0500000000000000" pitchFamily="34" charset="0"/>
                          <a:cs typeface="MV Boli" panose="02000500030200090000" pitchFamily="2" charset="0"/>
                        </a:rPr>
                        <a:t>/am </a:t>
                      </a:r>
                      <a:r>
                        <a:rPr lang="en-GB" sz="1600" b="0" dirty="0" err="1" smtClean="0">
                          <a:latin typeface="SassoonPrimary" panose="020B0500000000000000" pitchFamily="34" charset="0"/>
                          <a:cs typeface="MV Boli" panose="02000500030200090000" pitchFamily="2" charset="0"/>
                        </a:rPr>
                        <a:t>liebsten</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ich</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liebe</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meiner</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Meinung</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nach</a:t>
                      </a:r>
                      <a:endParaRPr lang="en-GB" sz="1600" b="0" dirty="0" smtClean="0">
                        <a:latin typeface="SassoonPrimary" panose="020B0500000000000000" pitchFamily="34" charset="0"/>
                        <a:cs typeface="MV Boli" panose="02000500030200090000" pitchFamily="2" charset="0"/>
                      </a:endParaRPr>
                    </a:p>
                    <a:p>
                      <a:pPr marL="285750" indent="-285750">
                        <a:buFont typeface="Arial" panose="020B0604020202020204" pitchFamily="34" charset="0"/>
                        <a:buChar char="•"/>
                      </a:pPr>
                      <a:r>
                        <a:rPr lang="en-GB" sz="1600" b="0" dirty="0" err="1" smtClean="0">
                          <a:latin typeface="SassoonPrimary" panose="020B0500000000000000" pitchFamily="34" charset="0"/>
                          <a:cs typeface="MV Boli" panose="02000500030200090000" pitchFamily="2" charset="0"/>
                        </a:rPr>
                        <a:t>ein</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b</a:t>
                      </a:r>
                      <a:r>
                        <a:rPr lang="en-GB" sz="1600" b="0" dirty="0" err="1" smtClean="0">
                          <a:latin typeface="SassoonPrimary" panose="020B0500000000000000" pitchFamily="34" charset="0"/>
                          <a:cs typeface="MV Boli" panose="02000500030200090000" pitchFamily="2" charset="0"/>
                        </a:rPr>
                        <a:t>isschen</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ziemlich</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sehr</a:t>
                      </a:r>
                      <a:r>
                        <a:rPr lang="en-GB" sz="1600" b="0" dirty="0" smtClean="0">
                          <a:latin typeface="SassoonPrimary" panose="020B0500000000000000" pitchFamily="34" charset="0"/>
                          <a:cs typeface="MV Boli" panose="02000500030200090000" pitchFamily="2" charset="0"/>
                        </a:rPr>
                        <a:t>,</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echt</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wirklich</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viel</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zu</a:t>
                      </a:r>
                      <a:r>
                        <a:rPr lang="en-GB" sz="1600" b="0" baseline="0" dirty="0" smtClean="0">
                          <a:latin typeface="SassoonPrimary" panose="020B0500000000000000" pitchFamily="34" charset="0"/>
                          <a:cs typeface="MV Boli" panose="02000500030200090000" pitchFamily="2" charset="0"/>
                        </a:rPr>
                        <a:t>, total, </a:t>
                      </a:r>
                      <a:r>
                        <a:rPr lang="en-GB" sz="1600" b="0" baseline="0" dirty="0" err="1" smtClean="0">
                          <a:latin typeface="SassoonPrimary" panose="020B0500000000000000" pitchFamily="34" charset="0"/>
                          <a:cs typeface="MV Boli" panose="02000500030200090000" pitchFamily="2" charset="0"/>
                        </a:rPr>
                        <a:t>völlig</a:t>
                      </a:r>
                      <a:endParaRPr lang="en-GB" sz="1600" b="0" dirty="0">
                        <a:latin typeface="SassoonPrimary" panose="020B0500000000000000" pitchFamily="34" charset="0"/>
                        <a:cs typeface="MV Boli" panose="02000500030200090000" pitchFamily="2" charset="0"/>
                      </a:endParaRPr>
                    </a:p>
                  </a:txBody>
                  <a:tcPr anchor="ctr"/>
                </a:tc>
              </a:tr>
              <a:tr h="370840">
                <a:tc>
                  <a:txBody>
                    <a:bodyPr/>
                    <a:lstStyle/>
                    <a:p>
                      <a:r>
                        <a:rPr lang="en-GB" sz="1600" b="1" dirty="0" smtClean="0">
                          <a:latin typeface="SassoonPrimary" panose="020B0500000000000000" pitchFamily="34" charset="0"/>
                          <a:cs typeface="MV Boli" panose="02000500030200090000" pitchFamily="2" charset="0"/>
                        </a:rPr>
                        <a:t>V</a:t>
                      </a:r>
                      <a:r>
                        <a:rPr lang="en-GB" sz="1600" dirty="0" smtClean="0">
                          <a:latin typeface="SassoonPrimary" panose="020B0500000000000000" pitchFamily="34" charset="0"/>
                          <a:cs typeface="MV Boli" panose="02000500030200090000" pitchFamily="2" charset="0"/>
                        </a:rPr>
                        <a:t>ariety of structures</a:t>
                      </a:r>
                      <a:endParaRPr lang="en-GB" sz="1600" dirty="0">
                        <a:latin typeface="SassoonPrimary" panose="020B0500000000000000" pitchFamily="34" charset="0"/>
                        <a:cs typeface="MV Boli" panose="02000500030200090000" pitchFamily="2" charset="0"/>
                      </a:endParaRPr>
                    </a:p>
                  </a:txBody>
                  <a:tcPr anchor="ctr"/>
                </a:tc>
                <a:tc>
                  <a:txBody>
                    <a:bodyPr/>
                    <a:lstStyle/>
                    <a:p>
                      <a:pPr marL="285750" indent="-285750">
                        <a:buFont typeface="Arial" panose="020B0604020202020204" pitchFamily="34" charset="0"/>
                        <a:buChar char="•"/>
                      </a:pPr>
                      <a:r>
                        <a:rPr lang="en-GB" sz="1600" b="1" dirty="0" smtClean="0">
                          <a:latin typeface="SassoonPrimary" panose="020B0500000000000000" pitchFamily="34" charset="0"/>
                          <a:cs typeface="MV Boli" panose="02000500030200090000" pitchFamily="2" charset="0"/>
                        </a:rPr>
                        <a:t>Present</a:t>
                      </a:r>
                      <a:r>
                        <a:rPr lang="en-GB" sz="1600" b="1" baseline="0" dirty="0" smtClean="0">
                          <a:latin typeface="SassoonPrimary" panose="020B0500000000000000" pitchFamily="34" charset="0"/>
                          <a:cs typeface="MV Boli" panose="02000500030200090000" pitchFamily="2" charset="0"/>
                        </a:rPr>
                        <a:t> tense m</a:t>
                      </a:r>
                      <a:r>
                        <a:rPr lang="en-GB" sz="1600" b="1" dirty="0" smtClean="0">
                          <a:latin typeface="SassoonPrimary" panose="020B0500000000000000" pitchFamily="34" charset="0"/>
                          <a:cs typeface="MV Boli" panose="02000500030200090000" pitchFamily="2" charset="0"/>
                        </a:rPr>
                        <a:t>odal verbs (+ </a:t>
                      </a:r>
                      <a:r>
                        <a:rPr lang="en-GB" sz="1600" b="1" dirty="0" err="1" smtClean="0">
                          <a:latin typeface="SassoonPrimary" panose="020B0500000000000000" pitchFamily="34" charset="0"/>
                          <a:cs typeface="MV Boli" panose="02000500030200090000" pitchFamily="2" charset="0"/>
                        </a:rPr>
                        <a:t>inf</a:t>
                      </a:r>
                      <a:r>
                        <a:rPr lang="en-GB" sz="1600" b="1" dirty="0" smtClean="0">
                          <a:latin typeface="SassoonPrimary" panose="020B0500000000000000" pitchFamily="34" charset="0"/>
                          <a:cs typeface="MV Boli" panose="02000500030200090000" pitchFamily="2" charset="0"/>
                        </a:rPr>
                        <a:t>)</a:t>
                      </a:r>
                      <a:r>
                        <a:rPr lang="en-GB" sz="1600" dirty="0" smtClean="0">
                          <a:latin typeface="SassoonPrimary" panose="020B0500000000000000" pitchFamily="34" charset="0"/>
                          <a:cs typeface="MV Boli" panose="02000500030200090000" pitchFamily="2" charset="0"/>
                        </a:rPr>
                        <a:t>: </a:t>
                      </a:r>
                      <a:r>
                        <a:rPr lang="en-GB" sz="1600" dirty="0" err="1" smtClean="0">
                          <a:latin typeface="SassoonPrimary" panose="020B0500000000000000" pitchFamily="34" charset="0"/>
                          <a:cs typeface="MV Boli" panose="02000500030200090000" pitchFamily="2" charset="0"/>
                        </a:rPr>
                        <a:t>ich</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darf</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kann</a:t>
                      </a:r>
                      <a:r>
                        <a:rPr lang="en-GB" sz="1600" baseline="0" dirty="0" smtClean="0">
                          <a:latin typeface="SassoonPrimary" panose="020B0500000000000000" pitchFamily="34" charset="0"/>
                          <a:cs typeface="MV Boli" panose="02000500030200090000" pitchFamily="2" charset="0"/>
                        </a:rPr>
                        <a:t>, muss, will…</a:t>
                      </a:r>
                    </a:p>
                    <a:p>
                      <a:pPr marL="285750" indent="-285750">
                        <a:buFont typeface="Arial" panose="020B0604020202020204" pitchFamily="34" charset="0"/>
                        <a:buChar char="•"/>
                      </a:pPr>
                      <a:r>
                        <a:rPr lang="en-GB" sz="1600" b="1" baseline="0" dirty="0" smtClean="0">
                          <a:latin typeface="SassoonPrimary" panose="020B0500000000000000" pitchFamily="34" charset="0"/>
                          <a:cs typeface="MV Boli" panose="02000500030200090000" pitchFamily="2" charset="0"/>
                        </a:rPr>
                        <a:t>Past tense modal verbs (+ </a:t>
                      </a:r>
                      <a:r>
                        <a:rPr lang="en-GB" sz="1600" b="1" baseline="0" dirty="0" err="1" smtClean="0">
                          <a:latin typeface="SassoonPrimary" panose="020B0500000000000000" pitchFamily="34" charset="0"/>
                          <a:cs typeface="MV Boli" panose="02000500030200090000" pitchFamily="2" charset="0"/>
                        </a:rPr>
                        <a:t>inf</a:t>
                      </a:r>
                      <a:r>
                        <a:rPr lang="en-GB" sz="1600" b="1" baseline="0" dirty="0" smtClean="0">
                          <a:latin typeface="SassoonPrimary" panose="020B0500000000000000" pitchFamily="34" charset="0"/>
                          <a:cs typeface="MV Boli" panose="02000500030200090000" pitchFamily="2" charset="0"/>
                        </a:rPr>
                        <a:t>)</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ich</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durfte</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konnte</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musste</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wollte</a:t>
                      </a:r>
                      <a:r>
                        <a:rPr lang="en-GB" sz="1600" baseline="0" dirty="0" smtClean="0">
                          <a:latin typeface="SassoonPrimary" panose="020B0500000000000000" pitchFamily="34" charset="0"/>
                          <a:cs typeface="MV Boli" panose="02000500030200090000" pitchFamily="2" charset="0"/>
                        </a:rPr>
                        <a:t>…</a:t>
                      </a:r>
                    </a:p>
                    <a:p>
                      <a:pPr marL="285750" indent="-285750">
                        <a:buFont typeface="Arial" panose="020B0604020202020204" pitchFamily="34" charset="0"/>
                        <a:buChar char="•"/>
                      </a:pPr>
                      <a:r>
                        <a:rPr lang="en-GB" sz="1600" baseline="0" dirty="0" err="1" smtClean="0">
                          <a:latin typeface="SassoonPrimary" panose="020B0500000000000000" pitchFamily="34" charset="0"/>
                          <a:cs typeface="MV Boli" panose="02000500030200090000" pitchFamily="2" charset="0"/>
                        </a:rPr>
                        <a:t>ich</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möchte</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es</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gibt</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es</a:t>
                      </a:r>
                      <a:r>
                        <a:rPr lang="en-GB" sz="1600" baseline="0" dirty="0" smtClean="0">
                          <a:latin typeface="SassoonPrimary" panose="020B0500000000000000" pitchFamily="34" charset="0"/>
                          <a:cs typeface="MV Boli" panose="02000500030200090000" pitchFamily="2" charset="0"/>
                        </a:rPr>
                        <a:t> gab, </a:t>
                      </a:r>
                      <a:r>
                        <a:rPr lang="en-GB" sz="1600" baseline="0" dirty="0" err="1" smtClean="0">
                          <a:latin typeface="SassoonPrimary" panose="020B0500000000000000" pitchFamily="34" charset="0"/>
                          <a:cs typeface="MV Boli" panose="02000500030200090000" pitchFamily="2" charset="0"/>
                        </a:rPr>
                        <a:t>ich</a:t>
                      </a:r>
                      <a:r>
                        <a:rPr lang="en-GB" sz="1600" baseline="0" dirty="0" smtClean="0">
                          <a:latin typeface="SassoonPrimary" panose="020B0500000000000000" pitchFamily="34" charset="0"/>
                          <a:cs typeface="MV Boli" panose="02000500030200090000" pitchFamily="2" charset="0"/>
                        </a:rPr>
                        <a:t>/</a:t>
                      </a:r>
                      <a:r>
                        <a:rPr lang="en-GB" sz="1600" baseline="0" dirty="0" err="1" smtClean="0">
                          <a:latin typeface="SassoonPrimary" panose="020B0500000000000000" pitchFamily="34" charset="0"/>
                          <a:cs typeface="MV Boli" panose="02000500030200090000" pitchFamily="2" charset="0"/>
                        </a:rPr>
                        <a:t>es</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hatte</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ich</a:t>
                      </a:r>
                      <a:r>
                        <a:rPr lang="en-GB" sz="1600" baseline="0" dirty="0" smtClean="0">
                          <a:latin typeface="SassoonPrimary" panose="020B0500000000000000" pitchFamily="34" charset="0"/>
                          <a:cs typeface="MV Boli" panose="02000500030200090000" pitchFamily="2" charset="0"/>
                        </a:rPr>
                        <a:t>/</a:t>
                      </a:r>
                      <a:r>
                        <a:rPr lang="en-GB" sz="1600" baseline="0" dirty="0" err="1" smtClean="0">
                          <a:latin typeface="SassoonPrimary" panose="020B0500000000000000" pitchFamily="34" charset="0"/>
                          <a:cs typeface="MV Boli" panose="02000500030200090000" pitchFamily="2" charset="0"/>
                        </a:rPr>
                        <a:t>es</a:t>
                      </a:r>
                      <a:r>
                        <a:rPr lang="en-GB" sz="1600" baseline="0" dirty="0" smtClean="0">
                          <a:latin typeface="SassoonPrimary" panose="020B0500000000000000" pitchFamily="34" charset="0"/>
                          <a:cs typeface="MV Boli" panose="02000500030200090000" pitchFamily="2" charset="0"/>
                        </a:rPr>
                        <a:t> war</a:t>
                      </a:r>
                    </a:p>
                    <a:p>
                      <a:pPr marL="285750" indent="-285750">
                        <a:buFont typeface="Arial" panose="020B0604020202020204" pitchFamily="34" charset="0"/>
                        <a:buChar char="•"/>
                      </a:pPr>
                      <a:r>
                        <a:rPr lang="en-GB" sz="1600" b="1" baseline="0" dirty="0" smtClean="0">
                          <a:latin typeface="SassoonPrimary" panose="020B0500000000000000" pitchFamily="34" charset="0"/>
                          <a:cs typeface="MV Boli" panose="02000500030200090000" pitchFamily="2" charset="0"/>
                        </a:rPr>
                        <a:t>Comparatives</a:t>
                      </a:r>
                      <a:r>
                        <a:rPr lang="en-GB" sz="1600" baseline="0" dirty="0" smtClean="0">
                          <a:latin typeface="SassoonPrimary" panose="020B0500000000000000" pitchFamily="34" charset="0"/>
                          <a:cs typeface="MV Boli" panose="02000500030200090000" pitchFamily="2" charset="0"/>
                        </a:rPr>
                        <a:t> - e.g. </a:t>
                      </a:r>
                      <a:r>
                        <a:rPr lang="en-GB" sz="1600" baseline="0" dirty="0" err="1" smtClean="0">
                          <a:latin typeface="SassoonPrimary" panose="020B0500000000000000" pitchFamily="34" charset="0"/>
                          <a:cs typeface="MV Boli" panose="02000500030200090000" pitchFamily="2" charset="0"/>
                        </a:rPr>
                        <a:t>einfacher</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schwieriger</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besser</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als</a:t>
                      </a:r>
                      <a:r>
                        <a:rPr lang="en-GB" sz="1600" baseline="0" dirty="0" smtClean="0">
                          <a:latin typeface="SassoonPrimary" panose="020B0500000000000000" pitchFamily="34" charset="0"/>
                          <a:cs typeface="MV Boli" panose="02000500030200090000" pitchFamily="2" charset="0"/>
                        </a:rPr>
                        <a:t> …</a:t>
                      </a:r>
                    </a:p>
                    <a:p>
                      <a:pPr marL="285750" indent="-285750">
                        <a:buFont typeface="Arial" panose="020B0604020202020204" pitchFamily="34" charset="0"/>
                        <a:buChar char="•"/>
                      </a:pPr>
                      <a:r>
                        <a:rPr lang="en-GB" sz="1600" b="1" baseline="0" dirty="0" smtClean="0">
                          <a:latin typeface="SassoonPrimary" panose="020B0500000000000000" pitchFamily="34" charset="0"/>
                          <a:cs typeface="MV Boli" panose="02000500030200090000" pitchFamily="2" charset="0"/>
                        </a:rPr>
                        <a:t>Superlatives</a:t>
                      </a:r>
                      <a:r>
                        <a:rPr lang="en-GB" sz="1600" baseline="0" dirty="0" smtClean="0">
                          <a:latin typeface="SassoonPrimary" panose="020B0500000000000000" pitchFamily="34" charset="0"/>
                          <a:cs typeface="MV Boli" panose="02000500030200090000" pitchFamily="2" charset="0"/>
                        </a:rPr>
                        <a:t> – e.g. am </a:t>
                      </a:r>
                      <a:r>
                        <a:rPr lang="en-GB" sz="1600" baseline="0" dirty="0" err="1" smtClean="0">
                          <a:latin typeface="SassoonPrimary" panose="020B0500000000000000" pitchFamily="34" charset="0"/>
                          <a:cs typeface="MV Boli" panose="02000500030200090000" pitchFamily="2" charset="0"/>
                        </a:rPr>
                        <a:t>einfachsten</a:t>
                      </a:r>
                      <a:r>
                        <a:rPr lang="en-GB" sz="1600" baseline="0" dirty="0" smtClean="0">
                          <a:latin typeface="SassoonPrimary" panose="020B0500000000000000" pitchFamily="34" charset="0"/>
                          <a:cs typeface="MV Boli" panose="02000500030200090000" pitchFamily="2" charset="0"/>
                        </a:rPr>
                        <a:t>, am </a:t>
                      </a:r>
                      <a:r>
                        <a:rPr lang="en-GB" sz="1600" baseline="0" dirty="0" err="1" smtClean="0">
                          <a:latin typeface="SassoonPrimary" panose="020B0500000000000000" pitchFamily="34" charset="0"/>
                          <a:cs typeface="MV Boli" panose="02000500030200090000" pitchFamily="2" charset="0"/>
                        </a:rPr>
                        <a:t>schwierigsten</a:t>
                      </a:r>
                      <a:r>
                        <a:rPr lang="en-GB" sz="1600" baseline="0" dirty="0" smtClean="0">
                          <a:latin typeface="SassoonPrimary" panose="020B0500000000000000" pitchFamily="34" charset="0"/>
                          <a:cs typeface="MV Boli" panose="02000500030200090000" pitchFamily="2" charset="0"/>
                        </a:rPr>
                        <a:t>, am </a:t>
                      </a:r>
                      <a:r>
                        <a:rPr lang="en-GB" sz="1600" baseline="0" dirty="0" err="1" smtClean="0">
                          <a:latin typeface="SassoonPrimary" panose="020B0500000000000000" pitchFamily="34" charset="0"/>
                          <a:cs typeface="MV Boli" panose="02000500030200090000" pitchFamily="2" charset="0"/>
                        </a:rPr>
                        <a:t>besten</a:t>
                      </a:r>
                      <a:endParaRPr lang="en-GB" sz="1600" dirty="0">
                        <a:latin typeface="SassoonPrimary" panose="020B0500000000000000" pitchFamily="34" charset="0"/>
                        <a:cs typeface="MV Boli" panose="02000500030200090000" pitchFamily="2" charset="0"/>
                      </a:endParaRPr>
                    </a:p>
                  </a:txBody>
                  <a:tcPr anchor="ctr"/>
                </a:tc>
              </a:tr>
              <a:tr h="370840">
                <a:tc>
                  <a:txBody>
                    <a:bodyPr/>
                    <a:lstStyle/>
                    <a:p>
                      <a:r>
                        <a:rPr lang="en-GB" sz="1600" b="1" dirty="0" smtClean="0">
                          <a:latin typeface="SassoonPrimary" panose="020B0500000000000000" pitchFamily="34" charset="0"/>
                          <a:cs typeface="MV Boli" panose="02000500030200090000" pitchFamily="2" charset="0"/>
                        </a:rPr>
                        <a:t>E</a:t>
                      </a:r>
                      <a:r>
                        <a:rPr lang="en-GB" sz="1600" dirty="0" smtClean="0">
                          <a:latin typeface="SassoonPrimary" panose="020B0500000000000000" pitchFamily="34" charset="0"/>
                          <a:cs typeface="MV Boli" panose="02000500030200090000" pitchFamily="2" charset="0"/>
                        </a:rPr>
                        <a:t>xtended sentences</a:t>
                      </a:r>
                      <a:endParaRPr lang="en-GB" sz="1600" dirty="0">
                        <a:latin typeface="SassoonPrimary" panose="020B0500000000000000" pitchFamily="34" charset="0"/>
                        <a:cs typeface="MV Boli" panose="02000500030200090000" pitchFamily="2" charset="0"/>
                      </a:endParaRP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baseline="0" dirty="0" err="1" smtClean="0">
                          <a:latin typeface="SassoonPrimary" panose="020B0500000000000000" pitchFamily="34" charset="0"/>
                          <a:cs typeface="MV Boli" panose="02000500030200090000" pitchFamily="2" charset="0"/>
                        </a:rPr>
                        <a:t>denn</a:t>
                      </a:r>
                      <a:r>
                        <a:rPr lang="en-GB" sz="1600" b="0" baseline="0" dirty="0" smtClean="0">
                          <a:latin typeface="SassoonPrimary" panose="020B0500000000000000" pitchFamily="34" charset="0"/>
                          <a:cs typeface="MV Boli" panose="02000500030200090000" pitchFamily="2" charset="0"/>
                        </a:rPr>
                        <a:t> (+WO1)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baseline="0" dirty="0" err="1" smtClean="0">
                          <a:latin typeface="SassoonPrimary" panose="020B0500000000000000" pitchFamily="34" charset="0"/>
                          <a:cs typeface="MV Boli" panose="02000500030200090000" pitchFamily="2" charset="0"/>
                        </a:rPr>
                        <a:t>weil</a:t>
                      </a:r>
                      <a:r>
                        <a:rPr lang="en-GB" sz="1600" b="0" baseline="0" dirty="0" smtClean="0">
                          <a:latin typeface="SassoonPrimary" panose="020B0500000000000000" pitchFamily="34" charset="0"/>
                          <a:cs typeface="MV Boli" panose="02000500030200090000" pitchFamily="2" charset="0"/>
                        </a:rPr>
                        <a:t>/da, </a:t>
                      </a:r>
                      <a:r>
                        <a:rPr lang="en-GB" sz="1600" b="0" baseline="0" dirty="0" err="1" smtClean="0">
                          <a:latin typeface="SassoonPrimary" panose="020B0500000000000000" pitchFamily="34" charset="0"/>
                          <a:cs typeface="MV Boli" panose="02000500030200090000" pitchFamily="2" charset="0"/>
                        </a:rPr>
                        <a:t>dass</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obwohl</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wenn</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als</a:t>
                      </a:r>
                      <a:r>
                        <a:rPr lang="en-GB" sz="1600" b="0" baseline="0" dirty="0" smtClean="0">
                          <a:latin typeface="SassoonPrimary" panose="020B0500000000000000" pitchFamily="34" charset="0"/>
                          <a:cs typeface="MV Boli" panose="02000500030200090000" pitchFamily="2" charset="0"/>
                        </a:rPr>
                        <a:t> (+WO3)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smtClean="0">
                          <a:latin typeface="SassoonPrimary" panose="020B0500000000000000" pitchFamily="34" charset="0"/>
                          <a:cs typeface="MV Boli" panose="02000500030200090000" pitchFamily="2" charset="0"/>
                        </a:rPr>
                        <a:t>um</a:t>
                      </a:r>
                      <a:r>
                        <a:rPr lang="en-GB" sz="1600" baseline="0" dirty="0" smtClean="0">
                          <a:latin typeface="SassoonPrimary" panose="020B0500000000000000" pitchFamily="34" charset="0"/>
                          <a:cs typeface="MV Boli" panose="02000500030200090000" pitchFamily="2" charset="0"/>
                        </a:rPr>
                        <a:t>...</a:t>
                      </a:r>
                      <a:r>
                        <a:rPr lang="en-GB" sz="1600" dirty="0" smtClean="0">
                          <a:latin typeface="SassoonPrimary" panose="020B0500000000000000" pitchFamily="34" charset="0"/>
                          <a:cs typeface="MV Boli" panose="02000500030200090000" pitchFamily="2" charset="0"/>
                        </a:rPr>
                        <a:t> </a:t>
                      </a:r>
                      <a:r>
                        <a:rPr lang="en-GB" sz="1600" dirty="0" err="1" smtClean="0">
                          <a:latin typeface="SassoonPrimary" panose="020B0500000000000000" pitchFamily="34" charset="0"/>
                          <a:cs typeface="MV Boli" panose="02000500030200090000" pitchFamily="2" charset="0"/>
                        </a:rPr>
                        <a:t>zu</a:t>
                      </a:r>
                      <a:r>
                        <a:rPr lang="en-GB" sz="1600" dirty="0" smtClean="0">
                          <a:latin typeface="SassoonPrimary" panose="020B0500000000000000" pitchFamily="34" charset="0"/>
                          <a:cs typeface="MV Boli" panose="02000500030200090000" pitchFamily="2" charset="0"/>
                        </a:rPr>
                        <a:t> +</a:t>
                      </a:r>
                      <a:r>
                        <a:rPr lang="en-GB" sz="1600" baseline="0" dirty="0" smtClean="0">
                          <a:latin typeface="SassoonPrimary" panose="020B0500000000000000" pitchFamily="34" charset="0"/>
                          <a:cs typeface="MV Boli" panose="02000500030200090000" pitchFamily="2" charset="0"/>
                        </a:rPr>
                        <a:t> in</a:t>
                      </a:r>
                      <a:r>
                        <a:rPr lang="en-GB" sz="1600" dirty="0" smtClean="0">
                          <a:latin typeface="SassoonPrimary" panose="020B0500000000000000" pitchFamily="34" charset="0"/>
                          <a:cs typeface="MV Boli" panose="02000500030200090000" pitchFamily="2" charset="0"/>
                        </a:rPr>
                        <a:t>finitive</a:t>
                      </a:r>
                      <a:endParaRPr lang="en-GB" sz="1600" dirty="0">
                        <a:latin typeface="SassoonPrimary" panose="020B0500000000000000" pitchFamily="34" charset="0"/>
                        <a:cs typeface="MV Boli" panose="02000500030200090000" pitchFamily="2" charset="0"/>
                      </a:endParaRPr>
                    </a:p>
                  </a:txBody>
                  <a:tcPr anchor="ctr"/>
                </a:tc>
              </a:tr>
              <a:tr h="370840">
                <a:tc>
                  <a:txBody>
                    <a:bodyPr/>
                    <a:lstStyle/>
                    <a:p>
                      <a:r>
                        <a:rPr lang="en-GB" sz="1600" b="1" dirty="0" smtClean="0">
                          <a:latin typeface="SassoonPrimary" panose="020B0500000000000000" pitchFamily="34" charset="0"/>
                          <a:cs typeface="MV Boli" panose="02000500030200090000" pitchFamily="2" charset="0"/>
                        </a:rPr>
                        <a:t>I</a:t>
                      </a:r>
                      <a:r>
                        <a:rPr lang="en-GB" sz="1600" dirty="0" smtClean="0">
                          <a:latin typeface="SassoonPrimary" panose="020B0500000000000000" pitchFamily="34" charset="0"/>
                          <a:cs typeface="MV Boli" panose="02000500030200090000" pitchFamily="2" charset="0"/>
                        </a:rPr>
                        <a:t>nteresting vocabulary</a:t>
                      </a:r>
                      <a:endParaRPr lang="en-GB" sz="1600" dirty="0">
                        <a:latin typeface="SassoonPrimary" panose="020B0500000000000000" pitchFamily="34" charset="0"/>
                        <a:cs typeface="MV Boli" panose="02000500030200090000" pitchFamily="2" charset="0"/>
                      </a:endParaRPr>
                    </a:p>
                  </a:txBody>
                  <a:tcPr anchor="ctr"/>
                </a:tc>
                <a:tc>
                  <a:txBody>
                    <a:bodyPr/>
                    <a:lstStyle/>
                    <a:p>
                      <a:r>
                        <a:rPr lang="en-GB" sz="1600" dirty="0" smtClean="0">
                          <a:latin typeface="SassoonPrimary" panose="020B0500000000000000" pitchFamily="34" charset="0"/>
                          <a:cs typeface="MV Boli" panose="02000500030200090000" pitchFamily="2" charset="0"/>
                        </a:rPr>
                        <a:t>Try</a:t>
                      </a:r>
                      <a:r>
                        <a:rPr lang="en-GB" sz="1600" baseline="0" dirty="0" smtClean="0">
                          <a:latin typeface="SassoonPrimary" panose="020B0500000000000000" pitchFamily="34" charset="0"/>
                          <a:cs typeface="MV Boli" panose="02000500030200090000" pitchFamily="2" charset="0"/>
                        </a:rPr>
                        <a:t> to a</a:t>
                      </a:r>
                      <a:r>
                        <a:rPr lang="en-GB" sz="1600" dirty="0" smtClean="0">
                          <a:latin typeface="SassoonPrimary" panose="020B0500000000000000" pitchFamily="34" charset="0"/>
                          <a:cs typeface="MV Boli" panose="02000500030200090000" pitchFamily="2" charset="0"/>
                        </a:rPr>
                        <a:t>void gut, </a:t>
                      </a:r>
                      <a:r>
                        <a:rPr lang="en-GB" sz="1600" dirty="0" err="1" smtClean="0">
                          <a:latin typeface="SassoonPrimary" panose="020B0500000000000000" pitchFamily="34" charset="0"/>
                          <a:cs typeface="MV Boli" panose="02000500030200090000" pitchFamily="2" charset="0"/>
                        </a:rPr>
                        <a:t>nicht</a:t>
                      </a:r>
                      <a:r>
                        <a:rPr lang="en-GB" sz="1600" dirty="0" smtClean="0">
                          <a:latin typeface="SassoonPrimary" panose="020B0500000000000000" pitchFamily="34" charset="0"/>
                          <a:cs typeface="MV Boli" panose="02000500030200090000" pitchFamily="2" charset="0"/>
                        </a:rPr>
                        <a:t> gut, toll, </a:t>
                      </a:r>
                      <a:r>
                        <a:rPr lang="en-GB" sz="1600" dirty="0" err="1" smtClean="0">
                          <a:latin typeface="SassoonPrimary" panose="020B0500000000000000" pitchFamily="34" charset="0"/>
                          <a:cs typeface="MV Boli" panose="02000500030200090000" pitchFamily="2" charset="0"/>
                        </a:rPr>
                        <a:t>interessant</a:t>
                      </a:r>
                      <a:r>
                        <a:rPr lang="en-GB" sz="1600" dirty="0" smtClean="0">
                          <a:latin typeface="SassoonPrimary" panose="020B0500000000000000" pitchFamily="34" charset="0"/>
                          <a:cs typeface="MV Boli" panose="02000500030200090000" pitchFamily="2" charset="0"/>
                        </a:rPr>
                        <a:t>, </a:t>
                      </a:r>
                      <a:r>
                        <a:rPr lang="en-GB" sz="1600" dirty="0" err="1" smtClean="0">
                          <a:latin typeface="SassoonPrimary" panose="020B0500000000000000" pitchFamily="34" charset="0"/>
                          <a:cs typeface="MV Boli" panose="02000500030200090000" pitchFamily="2" charset="0"/>
                        </a:rPr>
                        <a:t>langweilig</a:t>
                      </a:r>
                      <a:r>
                        <a:rPr lang="en-GB" sz="1600" dirty="0" smtClean="0">
                          <a:latin typeface="SassoonPrimary" panose="020B0500000000000000" pitchFamily="34" charset="0"/>
                          <a:cs typeface="MV Boli" panose="02000500030200090000" pitchFamily="2" charset="0"/>
                        </a:rPr>
                        <a:t>!</a:t>
                      </a:r>
                      <a:endParaRPr lang="en-GB" sz="1600" dirty="0">
                        <a:latin typeface="SassoonPrimary" panose="020B0500000000000000" pitchFamily="34" charset="0"/>
                        <a:cs typeface="MV Boli" panose="02000500030200090000" pitchFamily="2" charset="0"/>
                      </a:endParaRPr>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smtClean="0">
                          <a:latin typeface="SassoonPrimary" panose="020B0500000000000000" pitchFamily="34" charset="0"/>
                          <a:cs typeface="MV Boli" panose="02000500030200090000" pitchFamily="2" charset="0"/>
                        </a:rPr>
                        <a:t>T</a:t>
                      </a:r>
                      <a:r>
                        <a:rPr lang="en-GB" sz="1600" dirty="0" smtClean="0">
                          <a:latin typeface="SassoonPrimary" panose="020B0500000000000000" pitchFamily="34" charset="0"/>
                          <a:cs typeface="MV Boli" panose="02000500030200090000" pitchFamily="2" charset="0"/>
                        </a:rPr>
                        <a:t>enses</a:t>
                      </a:r>
                      <a:endParaRPr lang="en-GB" sz="1600" dirty="0" smtClean="0">
                        <a:solidFill>
                          <a:prstClr val="black"/>
                        </a:solidFill>
                        <a:latin typeface="SassoonPrimary" panose="020B0500000000000000" pitchFamily="34" charset="0"/>
                        <a:cs typeface="MV Boli" panose="02000500030200090000" pitchFamily="2" charset="0"/>
                      </a:endParaRPr>
                    </a:p>
                  </a:txBody>
                  <a:tcPr anchor="ctr"/>
                </a:tc>
                <a:tc>
                  <a:txBody>
                    <a:bodyPr/>
                    <a:lstStyle/>
                    <a:p>
                      <a:r>
                        <a:rPr lang="en-GB" sz="1600" dirty="0" smtClean="0">
                          <a:latin typeface="SassoonPrimary" panose="020B0500000000000000" pitchFamily="34" charset="0"/>
                          <a:cs typeface="MV Boli" panose="02000500030200090000" pitchFamily="2" charset="0"/>
                        </a:rPr>
                        <a:t>present, perfect, simple past (</a:t>
                      </a:r>
                      <a:r>
                        <a:rPr lang="en-GB" sz="1600" dirty="0" err="1" smtClean="0">
                          <a:latin typeface="SassoonPrimary" panose="020B0500000000000000" pitchFamily="34" charset="0"/>
                          <a:cs typeface="MV Boli" panose="02000500030200090000" pitchFamily="2" charset="0"/>
                        </a:rPr>
                        <a:t>haben</a:t>
                      </a:r>
                      <a:r>
                        <a:rPr lang="en-GB" sz="1600" dirty="0" smtClean="0">
                          <a:latin typeface="SassoonPrimary" panose="020B0500000000000000" pitchFamily="34" charset="0"/>
                          <a:cs typeface="MV Boli" panose="02000500030200090000" pitchFamily="2" charset="0"/>
                        </a:rPr>
                        <a:t>, sein, modal verbs), future</a:t>
                      </a:r>
                      <a:endParaRPr lang="en-GB" sz="1600" dirty="0">
                        <a:latin typeface="SassoonPrimary" panose="020B0500000000000000" pitchFamily="34" charset="0"/>
                        <a:cs typeface="MV Boli" panose="02000500030200090000" pitchFamily="2" charset="0"/>
                      </a:endParaRPr>
                    </a:p>
                  </a:txBody>
                  <a:tcPr anchor="ctr"/>
                </a:tc>
              </a:tr>
            </a:tbl>
          </a:graphicData>
        </a:graphic>
      </p:graphicFrame>
      <p:sp>
        <p:nvSpPr>
          <p:cNvPr id="6" name="TextBox 5"/>
          <p:cNvSpPr txBox="1"/>
          <p:nvPr/>
        </p:nvSpPr>
        <p:spPr>
          <a:xfrm>
            <a:off x="66377" y="266376"/>
            <a:ext cx="1780702" cy="584775"/>
          </a:xfrm>
          <a:prstGeom prst="rect">
            <a:avLst/>
          </a:prstGeom>
          <a:noFill/>
        </p:spPr>
        <p:txBody>
          <a:bodyPr wrap="square" rtlCol="0">
            <a:spAutoFit/>
          </a:bodyPr>
          <a:lstStyle/>
          <a:p>
            <a:r>
              <a:rPr lang="en-GB" sz="3200" dirty="0" smtClean="0">
                <a:solidFill>
                  <a:prstClr val="black"/>
                </a:solidFill>
              </a:rPr>
              <a:t>Grade 5</a:t>
            </a:r>
            <a:endParaRPr lang="en-GB" sz="3200" dirty="0">
              <a:solidFill>
                <a:prstClr val="black"/>
              </a:solidFill>
            </a:endParaRPr>
          </a:p>
        </p:txBody>
      </p:sp>
      <p:pic>
        <p:nvPicPr>
          <p:cNvPr id="4" name="Picture 3"/>
          <p:cNvPicPr>
            <a:picLocks noChangeAspect="1"/>
          </p:cNvPicPr>
          <p:nvPr/>
        </p:nvPicPr>
        <p:blipFill>
          <a:blip r:embed="rId2"/>
          <a:stretch>
            <a:fillRect/>
          </a:stretch>
        </p:blipFill>
        <p:spPr>
          <a:xfrm>
            <a:off x="2748030" y="-11622"/>
            <a:ext cx="3086100" cy="9048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186285503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34128" y="898032"/>
          <a:ext cx="8895572" cy="5765800"/>
        </p:xfrm>
        <a:graphic>
          <a:graphicData uri="http://schemas.openxmlformats.org/drawingml/2006/table">
            <a:tbl>
              <a:tblPr firstRow="1" bandRow="1">
                <a:tableStyleId>{C4B1156A-380E-4F78-BDF5-A606A8083BF9}</a:tableStyleId>
              </a:tblPr>
              <a:tblGrid>
                <a:gridCol w="1063607"/>
                <a:gridCol w="7831965"/>
              </a:tblGrid>
              <a:tr h="370840">
                <a:tc>
                  <a:txBody>
                    <a:bodyPr/>
                    <a:lstStyle/>
                    <a:p>
                      <a:r>
                        <a:rPr lang="en-GB" sz="1200" b="1" dirty="0" smtClean="0">
                          <a:latin typeface="SassoonPrimary" panose="020B0500000000000000" pitchFamily="34" charset="0"/>
                        </a:rPr>
                        <a:t>L</a:t>
                      </a:r>
                      <a:r>
                        <a:rPr lang="en-GB" sz="1200" b="0" dirty="0" smtClean="0">
                          <a:latin typeface="SassoonPrimary" panose="020B0500000000000000" pitchFamily="34" charset="0"/>
                        </a:rPr>
                        <a:t>inks</a:t>
                      </a:r>
                      <a:endParaRPr lang="en-GB" sz="1200" b="0" dirty="0">
                        <a:latin typeface="SassoonPrimary" panose="020B0500000000000000" pitchFamily="34" charset="0"/>
                      </a:endParaRP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err="1" smtClean="0">
                          <a:latin typeface="SassoonPrimary" panose="020B0500000000000000" pitchFamily="34" charset="0"/>
                        </a:rPr>
                        <a:t>ohne</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Zweifel</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sonst</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trotzdem</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leider</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deswegen</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eigentlich</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zufällig</a:t>
                      </a:r>
                      <a:r>
                        <a:rPr lang="en-GB" sz="1200" b="0" dirty="0" smtClean="0">
                          <a:latin typeface="SassoonPrimary" panose="020B0500000000000000" pitchFamily="34" charset="0"/>
                        </a:rPr>
                        <a:t> etc.</a:t>
                      </a:r>
                    </a:p>
                  </a:txBody>
                  <a:tcPr anchor="ctr"/>
                </a:tc>
              </a:tr>
              <a:tr h="370840">
                <a:tc>
                  <a:txBody>
                    <a:bodyPr/>
                    <a:lstStyle/>
                    <a:p>
                      <a:r>
                        <a:rPr lang="en-GB" sz="1200" b="1" dirty="0" smtClean="0">
                          <a:latin typeface="SassoonPrimary" panose="020B0500000000000000" pitchFamily="34" charset="0"/>
                        </a:rPr>
                        <a:t>O</a:t>
                      </a:r>
                      <a:r>
                        <a:rPr lang="en-GB" sz="1200" dirty="0" smtClean="0">
                          <a:latin typeface="SassoonPrimary" panose="020B0500000000000000" pitchFamily="34" charset="0"/>
                        </a:rPr>
                        <a:t>pinions and reasons</a:t>
                      </a:r>
                      <a:endParaRPr lang="en-GB" sz="1200" dirty="0">
                        <a:latin typeface="SassoonPrimary" panose="020B0500000000000000" pitchFamily="34" charset="0"/>
                      </a:endParaRP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err="1" smtClean="0">
                          <a:latin typeface="SassoonPrimary" panose="020B0500000000000000" pitchFamily="34" charset="0"/>
                        </a:rPr>
                        <a:t>Ich</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interessiere</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mich</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für</a:t>
                      </a:r>
                      <a:r>
                        <a:rPr lang="en-GB" sz="1200" b="0" dirty="0" smtClean="0">
                          <a:latin typeface="SassoonPrimary" panose="020B0500000000000000" pitchFamily="34" charset="0"/>
                        </a:rPr>
                        <a:t> …,</a:t>
                      </a:r>
                      <a:r>
                        <a:rPr lang="en-GB" sz="1200" b="0" baseline="0" dirty="0" smtClean="0">
                          <a:latin typeface="SassoonPrimary" panose="020B0500000000000000" pitchFamily="34" charset="0"/>
                        </a:rPr>
                        <a:t> Am </a:t>
                      </a:r>
                      <a:r>
                        <a:rPr lang="en-GB" sz="1200" b="0" baseline="0" dirty="0" err="1" smtClean="0">
                          <a:latin typeface="SassoonPrimary" panose="020B0500000000000000" pitchFamily="34" charset="0"/>
                        </a:rPr>
                        <a:t>liebsten</a:t>
                      </a:r>
                      <a:r>
                        <a:rPr lang="en-GB" sz="1200" b="0" baseline="0" dirty="0" smtClean="0">
                          <a:latin typeface="SassoonPrimary" panose="020B0500000000000000" pitchFamily="34" charset="0"/>
                        </a:rPr>
                        <a:t> …, </a:t>
                      </a:r>
                      <a:r>
                        <a:rPr lang="en-GB" sz="1200" b="0" baseline="0" dirty="0" err="1" smtClean="0">
                          <a:latin typeface="SassoonPrimary" panose="020B0500000000000000" pitchFamily="34" charset="0"/>
                        </a:rPr>
                        <a:t>Es</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macht</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Spaß</a:t>
                      </a:r>
                      <a:r>
                        <a:rPr lang="en-GB" sz="1200" b="0" baseline="0" dirty="0" smtClean="0">
                          <a:latin typeface="SassoonPrimary" panose="020B0500000000000000" pitchFamily="34" charset="0"/>
                        </a:rPr>
                        <a:t>/hat </a:t>
                      </a:r>
                      <a:r>
                        <a:rPr lang="en-GB" sz="1200" b="0" baseline="0" dirty="0" err="1" smtClean="0">
                          <a:latin typeface="SassoonPrimary" panose="020B0500000000000000" pitchFamily="34" charset="0"/>
                        </a:rPr>
                        <a:t>Spaß</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gemacht</a:t>
                      </a:r>
                      <a:r>
                        <a:rPr lang="en-GB" sz="1200" b="0" baseline="0" dirty="0" smtClean="0">
                          <a:latin typeface="SassoonPrimary" panose="020B0500000000000000" pitchFamily="34" charset="0"/>
                        </a:rPr>
                        <a:t>, … + infinitive, </a:t>
                      </a:r>
                      <a:br>
                        <a:rPr lang="en-GB" sz="1200" b="0" baseline="0" dirty="0" smtClean="0">
                          <a:latin typeface="SassoonPrimary" panose="020B0500000000000000" pitchFamily="34" charset="0"/>
                        </a:rPr>
                      </a:br>
                      <a:r>
                        <a:rPr lang="en-GB" sz="1200" b="0" baseline="0" dirty="0" err="1" smtClean="0">
                          <a:latin typeface="SassoonPrimary" panose="020B0500000000000000" pitchFamily="34" charset="0"/>
                        </a:rPr>
                        <a:t>Ich</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kann</a:t>
                      </a:r>
                      <a:r>
                        <a:rPr lang="en-GB" sz="1200" b="0" baseline="0" dirty="0" smtClean="0">
                          <a:latin typeface="SassoonPrimary" panose="020B0500000000000000" pitchFamily="34" charset="0"/>
                        </a:rPr>
                        <a:t> … </a:t>
                      </a:r>
                      <a:r>
                        <a:rPr lang="en-GB" sz="1200" b="0" baseline="0" dirty="0" err="1" smtClean="0">
                          <a:latin typeface="SassoonPrimary" panose="020B0500000000000000" pitchFamily="34" charset="0"/>
                        </a:rPr>
                        <a:t>nicht</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leiden</a:t>
                      </a:r>
                      <a:r>
                        <a:rPr lang="en-GB" sz="1200" b="0" baseline="0" dirty="0" smtClean="0">
                          <a:latin typeface="SassoonPrimary" panose="020B0500000000000000" pitchFamily="34" charset="0"/>
                        </a:rPr>
                        <a:t>, Das </a:t>
                      </a:r>
                      <a:r>
                        <a:rPr lang="en-GB" sz="1200" b="0" baseline="0" dirty="0" err="1" smtClean="0">
                          <a:latin typeface="SassoonPrimary" panose="020B0500000000000000" pitchFamily="34" charset="0"/>
                        </a:rPr>
                        <a:t>Beste</a:t>
                      </a:r>
                      <a:r>
                        <a:rPr lang="en-GB" sz="1200" b="0" baseline="0" dirty="0" smtClean="0">
                          <a:latin typeface="SassoonPrimary" panose="020B0500000000000000" pitchFamily="34" charset="0"/>
                        </a:rPr>
                        <a:t>/</a:t>
                      </a:r>
                      <a:r>
                        <a:rPr lang="en-GB" sz="1200" b="0" baseline="0" dirty="0" err="1" smtClean="0">
                          <a:latin typeface="SassoonPrimary" panose="020B0500000000000000" pitchFamily="34" charset="0"/>
                        </a:rPr>
                        <a:t>Schlechteste</a:t>
                      </a:r>
                      <a:r>
                        <a:rPr lang="en-GB" sz="1200" b="0" baseline="0" dirty="0" smtClean="0">
                          <a:latin typeface="SassoonPrimary" panose="020B0500000000000000" pitchFamily="34" charset="0"/>
                        </a:rPr>
                        <a:t>/</a:t>
                      </a:r>
                      <a:r>
                        <a:rPr lang="en-GB" sz="1200" b="0" baseline="0" dirty="0" err="1" smtClean="0">
                          <a:latin typeface="SassoonPrimary" panose="020B0500000000000000" pitchFamily="34" charset="0"/>
                        </a:rPr>
                        <a:t>Wichstigste</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daran</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ist</a:t>
                      </a:r>
                      <a:r>
                        <a:rPr lang="en-GB" sz="1200" b="0" baseline="0" dirty="0" smtClean="0">
                          <a:latin typeface="SassoonPrimary" panose="020B0500000000000000" pitchFamily="34" charset="0"/>
                        </a:rPr>
                        <a:t> …, Mir </a:t>
                      </a:r>
                      <a:r>
                        <a:rPr lang="en-GB" sz="1200" b="0" baseline="0" dirty="0" err="1" smtClean="0">
                          <a:latin typeface="SassoonPrimary" panose="020B0500000000000000" pitchFamily="34" charset="0"/>
                        </a:rPr>
                        <a:t>ist</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klar</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dass</a:t>
                      </a:r>
                      <a:r>
                        <a:rPr lang="en-GB" sz="1200" b="0" baseline="0" dirty="0" smtClean="0">
                          <a:latin typeface="SassoonPrimary" panose="020B0500000000000000" pitchFamily="34" charset="0"/>
                        </a:rPr>
                        <a:t> …, </a:t>
                      </a:r>
                      <a:r>
                        <a:rPr lang="en-GB" sz="1200" b="0" baseline="0" dirty="0" err="1" smtClean="0">
                          <a:latin typeface="SassoonPrimary" panose="020B0500000000000000" pitchFamily="34" charset="0"/>
                        </a:rPr>
                        <a:t>ein</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großer</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Vorteil</a:t>
                      </a:r>
                      <a:r>
                        <a:rPr lang="en-GB" sz="1200" b="0" baseline="0" dirty="0" smtClean="0">
                          <a:latin typeface="SassoonPrimary" panose="020B0500000000000000" pitchFamily="34" charset="0"/>
                        </a:rPr>
                        <a:t>/</a:t>
                      </a:r>
                      <a:r>
                        <a:rPr lang="en-GB" sz="1200" b="0" baseline="0" dirty="0" err="1" smtClean="0">
                          <a:latin typeface="SassoonPrimary" panose="020B0500000000000000" pitchFamily="34" charset="0"/>
                        </a:rPr>
                        <a:t>Nachteil</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ist</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Es</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wäre</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viel</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besser</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wenn</a:t>
                      </a:r>
                      <a:r>
                        <a:rPr lang="en-GB" sz="1200" b="0" baseline="0" dirty="0" smtClean="0">
                          <a:latin typeface="SassoonPrimary" panose="020B0500000000000000" pitchFamily="34" charset="0"/>
                        </a:rPr>
                        <a:t> … (+ conditional), </a:t>
                      </a:r>
                      <a:r>
                        <a:rPr lang="en-GB" sz="1200" b="0" baseline="0" dirty="0" err="1" smtClean="0">
                          <a:latin typeface="SassoonPrimary" panose="020B0500000000000000" pitchFamily="34" charset="0"/>
                        </a:rPr>
                        <a:t>Es</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geht</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mir</a:t>
                      </a:r>
                      <a:r>
                        <a:rPr lang="en-GB" sz="1200" b="0" baseline="0" dirty="0" smtClean="0">
                          <a:latin typeface="SassoonPrimary" panose="020B0500000000000000" pitchFamily="34" charset="0"/>
                        </a:rPr>
                        <a:t> auf die </a:t>
                      </a:r>
                      <a:r>
                        <a:rPr lang="en-GB" sz="1200" b="0" baseline="0" dirty="0" err="1" smtClean="0">
                          <a:latin typeface="SassoonPrimary" panose="020B0500000000000000" pitchFamily="34" charset="0"/>
                        </a:rPr>
                        <a:t>Nerven</a:t>
                      </a:r>
                      <a:r>
                        <a:rPr lang="en-GB" sz="1200" b="0" baseline="0" dirty="0" smtClean="0">
                          <a:latin typeface="SassoonPrimary" panose="020B0500000000000000" pitchFamily="34" charset="0"/>
                        </a:rPr>
                        <a:t>, </a:t>
                      </a:r>
                      <a:br>
                        <a:rPr lang="en-GB" sz="1200" b="0" baseline="0" dirty="0" smtClean="0">
                          <a:latin typeface="SassoonPrimary" panose="020B0500000000000000" pitchFamily="34" charset="0"/>
                        </a:rPr>
                      </a:br>
                      <a:r>
                        <a:rPr lang="en-GB" sz="1200" b="0" baseline="0" dirty="0" smtClean="0">
                          <a:latin typeface="SassoonPrimary" panose="020B0500000000000000" pitchFamily="34" charset="0"/>
                        </a:rPr>
                        <a:t>Mir </a:t>
                      </a:r>
                      <a:r>
                        <a:rPr lang="en-GB" sz="1200" b="0" baseline="0" dirty="0" err="1" smtClean="0">
                          <a:latin typeface="SassoonPrimary" panose="020B0500000000000000" pitchFamily="34" charset="0"/>
                        </a:rPr>
                        <a:t>gefällt</a:t>
                      </a:r>
                      <a:r>
                        <a:rPr lang="en-GB" sz="1200" b="0" baseline="0" dirty="0" smtClean="0">
                          <a:latin typeface="SassoonPrimary" panose="020B0500000000000000" pitchFamily="34" charset="0"/>
                        </a:rPr>
                        <a:t>/</a:t>
                      </a:r>
                      <a:r>
                        <a:rPr lang="en-GB" sz="1200" b="0" baseline="0" dirty="0" err="1" smtClean="0">
                          <a:latin typeface="SassoonPrimary" panose="020B0500000000000000" pitchFamily="34" charset="0"/>
                        </a:rPr>
                        <a:t>gefallen</a:t>
                      </a:r>
                      <a:r>
                        <a:rPr lang="en-GB" sz="1200" b="0" baseline="0" dirty="0" smtClean="0">
                          <a:latin typeface="SassoonPrimary" panose="020B0500000000000000" pitchFamily="34" charset="0"/>
                        </a:rPr>
                        <a:t> …, </a:t>
                      </a:r>
                      <a:r>
                        <a:rPr lang="en-GB" sz="1200" b="0" baseline="0" dirty="0" err="1" smtClean="0">
                          <a:latin typeface="SassoonPrimary" panose="020B0500000000000000" pitchFamily="34" charset="0"/>
                        </a:rPr>
                        <a:t>Ich</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freue</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mich</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darauf</a:t>
                      </a:r>
                      <a:r>
                        <a:rPr lang="en-GB" sz="1200" b="0" baseline="0" dirty="0" smtClean="0">
                          <a:latin typeface="SassoonPrimary" panose="020B0500000000000000" pitchFamily="34" charset="0"/>
                        </a:rPr>
                        <a:t>, Das </a:t>
                      </a:r>
                      <a:r>
                        <a:rPr lang="en-GB" sz="1200" b="0" baseline="0" dirty="0" err="1" smtClean="0">
                          <a:latin typeface="SassoonPrimary" panose="020B0500000000000000" pitchFamily="34" charset="0"/>
                        </a:rPr>
                        <a:t>kann</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zu</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Problemen</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führen</a:t>
                      </a:r>
                      <a:r>
                        <a:rPr lang="en-GB" sz="1200" b="0" baseline="0" dirty="0" smtClean="0">
                          <a:latin typeface="SassoonPrimary" panose="020B0500000000000000" pitchFamily="34" charset="0"/>
                        </a:rPr>
                        <a:t>, Das </a:t>
                      </a:r>
                      <a:r>
                        <a:rPr lang="en-GB" sz="1200" b="0" baseline="0" dirty="0" err="1" smtClean="0">
                          <a:latin typeface="SassoonPrimary" panose="020B0500000000000000" pitchFamily="34" charset="0"/>
                        </a:rPr>
                        <a:t>finde</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ich</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schade</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Es</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kommt</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darauf</a:t>
                      </a:r>
                      <a:r>
                        <a:rPr lang="en-GB" sz="1200" b="0" baseline="0" dirty="0" smtClean="0">
                          <a:latin typeface="SassoonPrimary" panose="020B0500000000000000" pitchFamily="34" charset="0"/>
                        </a:rPr>
                        <a:t> an, </a:t>
                      </a:r>
                      <a:r>
                        <a:rPr lang="en-GB" sz="1200" b="0" baseline="0" dirty="0" err="1" smtClean="0">
                          <a:latin typeface="SassoonPrimary" panose="020B0500000000000000" pitchFamily="34" charset="0"/>
                        </a:rPr>
                        <a:t>ob</a:t>
                      </a:r>
                      <a:r>
                        <a:rPr lang="en-GB" sz="1200" b="0" baseline="0" dirty="0" smtClean="0">
                          <a:latin typeface="SassoonPrimary" panose="020B0500000000000000" pitchFamily="34" charset="0"/>
                        </a:rPr>
                        <a:t> …</a:t>
                      </a:r>
                      <a:endParaRPr lang="en-GB" sz="1200" b="0" dirty="0" smtClean="0">
                        <a:latin typeface="SassoonPrimary" panose="020B0500000000000000"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err="1" smtClean="0">
                          <a:latin typeface="SassoonPrimary" panose="020B0500000000000000" pitchFamily="34" charset="0"/>
                        </a:rPr>
                        <a:t>relativ</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besonders</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irrsinnig</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bestimmt</a:t>
                      </a:r>
                      <a:r>
                        <a:rPr lang="en-GB" sz="1200" b="0" dirty="0" smtClean="0">
                          <a:latin typeface="SassoonPrimary" panose="020B0500000000000000" pitchFamily="34" charset="0"/>
                        </a:rPr>
                        <a:t>,</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vielleicht</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wahrscheinlich</a:t>
                      </a:r>
                      <a:endParaRPr lang="en-GB" sz="1200" b="0" dirty="0" smtClean="0">
                        <a:latin typeface="SassoonPrimary" panose="020B0500000000000000" pitchFamily="34" charset="0"/>
                      </a:endParaRPr>
                    </a:p>
                  </a:txBody>
                  <a:tcPr anchor="ctr"/>
                </a:tc>
              </a:tr>
              <a:tr h="370840">
                <a:tc>
                  <a:txBody>
                    <a:bodyPr/>
                    <a:lstStyle/>
                    <a:p>
                      <a:r>
                        <a:rPr lang="en-GB" sz="1200" b="1" dirty="0" smtClean="0">
                          <a:latin typeface="SassoonPrimary" panose="020B0500000000000000" pitchFamily="34" charset="0"/>
                        </a:rPr>
                        <a:t>V</a:t>
                      </a:r>
                      <a:r>
                        <a:rPr lang="en-GB" sz="1200" dirty="0" smtClean="0">
                          <a:latin typeface="SassoonPrimary" panose="020B0500000000000000" pitchFamily="34" charset="0"/>
                        </a:rPr>
                        <a:t>ariety of structures</a:t>
                      </a:r>
                      <a:endParaRPr lang="en-GB" sz="1200" dirty="0">
                        <a:latin typeface="SassoonPrimary" panose="020B0500000000000000" pitchFamily="34" charset="0"/>
                      </a:endParaRP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latin typeface="SassoonPrimary" panose="020B0500000000000000" pitchFamily="34" charset="0"/>
                          <a:cs typeface="MV Boli" panose="02000500030200090000" pitchFamily="2" charset="0"/>
                        </a:rPr>
                        <a:t>verbs</a:t>
                      </a:r>
                      <a:r>
                        <a:rPr lang="en-GB" sz="1200" baseline="0" dirty="0" smtClean="0">
                          <a:latin typeface="SassoonPrimary" panose="020B0500000000000000" pitchFamily="34" charset="0"/>
                          <a:cs typeface="MV Boli" panose="02000500030200090000" pitchFamily="2" charset="0"/>
                        </a:rPr>
                        <a:t> used with </a:t>
                      </a:r>
                      <a:r>
                        <a:rPr lang="en-GB" sz="1200" baseline="0" dirty="0" err="1" smtClean="0">
                          <a:latin typeface="SassoonPrimary" panose="020B0500000000000000" pitchFamily="34" charset="0"/>
                          <a:cs typeface="MV Boli" panose="02000500030200090000" pitchFamily="2" charset="0"/>
                        </a:rPr>
                        <a:t>zu</a:t>
                      </a:r>
                      <a:r>
                        <a:rPr lang="en-GB" sz="1200" baseline="0" dirty="0" smtClean="0">
                          <a:latin typeface="SassoonPrimary" panose="020B0500000000000000" pitchFamily="34" charset="0"/>
                          <a:cs typeface="MV Boli" panose="02000500030200090000" pitchFamily="2" charset="0"/>
                        </a:rPr>
                        <a:t> + infinitive: </a:t>
                      </a:r>
                      <a:r>
                        <a:rPr lang="en-GB" sz="1200" baseline="0" dirty="0" err="1" smtClean="0">
                          <a:latin typeface="SassoonPrimary" panose="020B0500000000000000" pitchFamily="34" charset="0"/>
                          <a:cs typeface="MV Boli" panose="02000500030200090000" pitchFamily="2" charset="0"/>
                        </a:rPr>
                        <a:t>Ich</a:t>
                      </a:r>
                      <a:r>
                        <a:rPr lang="en-GB" sz="1200" baseline="0" dirty="0" smtClean="0">
                          <a:latin typeface="SassoonPrimary" panose="020B0500000000000000" pitchFamily="34" charset="0"/>
                          <a:cs typeface="MV Boli" panose="02000500030200090000" pitchFamily="2" charset="0"/>
                        </a:rPr>
                        <a:t> plane, … </a:t>
                      </a:r>
                      <a:r>
                        <a:rPr lang="en-GB" sz="1200" baseline="0" dirty="0" err="1" smtClean="0">
                          <a:latin typeface="SassoonPrimary" panose="020B0500000000000000" pitchFamily="34" charset="0"/>
                          <a:cs typeface="MV Boli" panose="02000500030200090000" pitchFamily="2" charset="0"/>
                        </a:rPr>
                        <a:t>zu</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inf</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hoffe</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zu</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inf</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habe</a:t>
                      </a:r>
                      <a:r>
                        <a:rPr lang="en-GB" sz="1200" baseline="0" dirty="0" smtClean="0">
                          <a:latin typeface="SassoonPrimary" panose="020B0500000000000000" pitchFamily="34" charset="0"/>
                          <a:cs typeface="MV Boli" panose="02000500030200090000" pitchFamily="2" charset="0"/>
                        </a:rPr>
                        <a:t> Lust, … </a:t>
                      </a:r>
                      <a:r>
                        <a:rPr lang="en-GB" sz="1200" baseline="0" dirty="0" err="1" smtClean="0">
                          <a:latin typeface="SassoonPrimary" panose="020B0500000000000000" pitchFamily="34" charset="0"/>
                          <a:cs typeface="MV Boli" panose="02000500030200090000" pitchFamily="2" charset="0"/>
                        </a:rPr>
                        <a:t>zu</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inf</a:t>
                      </a:r>
                      <a:r>
                        <a:rPr lang="en-GB" sz="1200" baseline="0" dirty="0" smtClean="0">
                          <a:latin typeface="SassoonPrimary" panose="020B0500000000000000" pitchFamily="34" charset="0"/>
                          <a:cs typeface="MV Boli" panose="02000500030200090000" pitchFamily="2" charset="0"/>
                        </a:rPr>
                        <a:t>, </a:t>
                      </a:r>
                      <a:br>
                        <a:rPr lang="en-GB" sz="1200" baseline="0" dirty="0" smtClean="0">
                          <a:latin typeface="SassoonPrimary" panose="020B0500000000000000" pitchFamily="34" charset="0"/>
                          <a:cs typeface="MV Boli" panose="02000500030200090000" pitchFamily="2" charset="0"/>
                        </a:rPr>
                      </a:br>
                      <a:r>
                        <a:rPr lang="en-GB" sz="1200" baseline="0" dirty="0" err="1" smtClean="0">
                          <a:latin typeface="SassoonPrimary" panose="020B0500000000000000" pitchFamily="34" charset="0"/>
                          <a:cs typeface="MV Boli" panose="02000500030200090000" pitchFamily="2" charset="0"/>
                        </a:rPr>
                        <a:t>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habe</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vor</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zu</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inf</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versuche</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zu</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inf</a:t>
                      </a:r>
                      <a:endParaRPr lang="en-GB" sz="1200" baseline="0" dirty="0" smtClean="0">
                        <a:latin typeface="SassoonPrimary" panose="020B0500000000000000" pitchFamily="34" charset="0"/>
                        <a:cs typeface="MV Boli" panose="0200050003020009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err="1" smtClean="0">
                          <a:latin typeface="SassoonPrimary" panose="020B0500000000000000" pitchFamily="34" charset="0"/>
                          <a:cs typeface="MV Boli" panose="02000500030200090000" pitchFamily="2" charset="0"/>
                        </a:rPr>
                        <a:t>weder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noch</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nicht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nur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sondern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auch</a:t>
                      </a:r>
                      <a:r>
                        <a:rPr lang="en-GB" sz="1200" baseline="0" dirty="0" smtClean="0">
                          <a:latin typeface="SassoonPrimary" panose="020B0500000000000000" pitchFamily="34" charset="0"/>
                          <a:cs typeface="MV Boli" panose="02000500030200090000" pitchFamily="2"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err="1" smtClean="0">
                          <a:latin typeface="SassoonPrimary" panose="020B0500000000000000" pitchFamily="34" charset="0"/>
                          <a:cs typeface="MV Boli" panose="02000500030200090000" pitchFamily="2" charset="0"/>
                        </a:rPr>
                        <a:t>seit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statt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trotz</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während</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wegen</a:t>
                      </a:r>
                      <a:r>
                        <a:rPr lang="en-GB" sz="1200" baseline="0" dirty="0" smtClean="0">
                          <a:latin typeface="SassoonPrimary" panose="020B0500000000000000" pitchFamily="34" charset="0"/>
                          <a:cs typeface="MV Boli" panose="02000500030200090000" pitchFamily="2" charset="0"/>
                        </a:rPr>
                        <a:t> (+ R4)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err="1" smtClean="0">
                          <a:latin typeface="SassoonPrimary" panose="020B0500000000000000" pitchFamily="34" charset="0"/>
                          <a:cs typeface="MV Boli" panose="02000500030200090000" pitchFamily="2" charset="0"/>
                        </a:rPr>
                        <a:t>nichts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Besonderes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viel</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Neues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etwas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Schreckliches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wenig</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Interessantes</a:t>
                      </a:r>
                      <a:endParaRPr lang="en-GB" sz="1200" baseline="0" dirty="0" smtClean="0">
                        <a:latin typeface="SassoonPrimary" panose="020B0500000000000000" pitchFamily="34" charset="0"/>
                        <a:cs typeface="MV Boli" panose="0200050003020009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latin typeface="SassoonPrimary" panose="020B0500000000000000" pitchFamily="34" charset="0"/>
                          <a:cs typeface="MV Boli" panose="02000500030200090000" pitchFamily="2" charset="0"/>
                        </a:rPr>
                        <a:t>separable verbs, e.g. </a:t>
                      </a:r>
                      <a:r>
                        <a:rPr lang="en-GB" sz="1200" baseline="0" dirty="0" err="1" smtClean="0">
                          <a:latin typeface="SassoonPrimary" panose="020B0500000000000000" pitchFamily="34" charset="0"/>
                          <a:cs typeface="MV Boli" panose="02000500030200090000" pitchFamily="2" charset="0"/>
                        </a:rPr>
                        <a:t>teilnehmen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vorbereiten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zurückkommen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stattfinden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einladen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auswählen</a:t>
                      </a:r>
                      <a:endParaRPr lang="en-GB" sz="1200" baseline="0" dirty="0" smtClean="0">
                        <a:latin typeface="SassoonPrimary" panose="020B0500000000000000" pitchFamily="34" charset="0"/>
                        <a:cs typeface="MV Boli" panose="0200050003020009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latin typeface="SassoonPrimary" panose="020B0500000000000000" pitchFamily="34" charset="0"/>
                          <a:cs typeface="MV Boli" panose="02000500030200090000" pitchFamily="2" charset="0"/>
                        </a:rPr>
                        <a:t>impersonal verbs, e.g.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tut </a:t>
                      </a:r>
                      <a:r>
                        <a:rPr lang="en-GB" sz="1200" baseline="0" dirty="0" err="1" smtClean="0">
                          <a:latin typeface="SassoonPrimary" panose="020B0500000000000000" pitchFamily="34" charset="0"/>
                          <a:cs typeface="MV Boli" panose="02000500030200090000" pitchFamily="2" charset="0"/>
                        </a:rPr>
                        <a:t>mir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Leid</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tut </a:t>
                      </a:r>
                      <a:r>
                        <a:rPr lang="en-GB" sz="1200" baseline="0" dirty="0" err="1" smtClean="0">
                          <a:latin typeface="SassoonPrimary" panose="020B0500000000000000" pitchFamily="34" charset="0"/>
                          <a:cs typeface="MV Boli" panose="02000500030200090000" pitchFamily="2" charset="0"/>
                        </a:rPr>
                        <a:t>weh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schmeckt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stimmt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lohnt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ist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mir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egal</a:t>
                      </a:r>
                      <a:r>
                        <a:rPr lang="en-GB" sz="1200" baseline="0" dirty="0" smtClean="0">
                          <a:latin typeface="SassoonPrimary" panose="020B0500000000000000" pitchFamily="34" charset="0"/>
                          <a:cs typeface="MV Boli" panose="02000500030200090000" pitchFamily="2" charset="0"/>
                        </a:rPr>
                        <a:t>, </a:t>
                      </a:r>
                      <a:br>
                        <a:rPr lang="en-GB" sz="1200" baseline="0" dirty="0" smtClean="0">
                          <a:latin typeface="SassoonPrimary" panose="020B0500000000000000" pitchFamily="34" charset="0"/>
                          <a:cs typeface="MV Boli" panose="02000500030200090000" pitchFamily="2" charset="0"/>
                        </a:rPr>
                      </a:b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gefällt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mir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hat </a:t>
                      </a:r>
                      <a:r>
                        <a:rPr lang="en-GB" sz="1200" baseline="0" dirty="0" err="1" smtClean="0">
                          <a:latin typeface="SassoonPrimary" panose="020B0500000000000000" pitchFamily="34" charset="0"/>
                          <a:cs typeface="MV Boli" panose="02000500030200090000" pitchFamily="2" charset="0"/>
                        </a:rPr>
                        <a:t>mir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gefallen</a:t>
                      </a:r>
                      <a:r>
                        <a:rPr lang="en-GB" sz="1200" baseline="0" dirty="0" smtClean="0">
                          <a:latin typeface="SassoonPrimary" panose="020B0500000000000000" pitchFamily="34" charset="0"/>
                          <a:cs typeface="MV Boli" panose="02000500030200090000" pitchFamily="2"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latin typeface="SassoonPrimary" panose="020B0500000000000000" pitchFamily="34" charset="0"/>
                          <a:cs typeface="MV Boli" panose="02000500030200090000" pitchFamily="2" charset="0"/>
                        </a:rPr>
                        <a:t>reflexive verbs, e.g. </a:t>
                      </a:r>
                      <a:r>
                        <a:rPr lang="en-GB" sz="1200" baseline="0" dirty="0" err="1" smtClean="0">
                          <a:latin typeface="SassoonPrimary" panose="020B0500000000000000" pitchFamily="34" charset="0"/>
                          <a:cs typeface="MV Boli" panose="02000500030200090000" pitchFamily="2" charset="0"/>
                        </a:rPr>
                        <a:t>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langweilige</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mich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wir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streiten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uns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freut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sich</a:t>
                      </a:r>
                      <a:r>
                        <a:rPr lang="en-GB" sz="1200" baseline="0" dirty="0" smtClean="0">
                          <a:latin typeface="SassoonPrimary" panose="020B0500000000000000" pitchFamily="34" charset="0"/>
                          <a:cs typeface="MV Boli" panose="02000500030200090000" pitchFamily="2" charset="0"/>
                        </a:rPr>
                        <a:t> (auf), wo </a:t>
                      </a:r>
                      <a:r>
                        <a:rPr lang="en-GB" sz="1200" baseline="0" dirty="0" err="1" smtClean="0">
                          <a:latin typeface="SassoonPrimary" panose="020B0500000000000000" pitchFamily="34" charset="0"/>
                          <a:cs typeface="MV Boli" panose="02000500030200090000" pitchFamily="2" charset="0"/>
                        </a:rPr>
                        <a:t>treffen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wir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uns</a:t>
                      </a:r>
                      <a:r>
                        <a:rPr lang="en-GB" sz="1200" baseline="0" dirty="0" smtClean="0">
                          <a:latin typeface="SassoonPrimary" panose="020B0500000000000000" pitchFamily="34" charset="0"/>
                          <a:cs typeface="MV Boli" panose="02000500030200090000" pitchFamily="2"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latin typeface="SassoonPrimary" panose="020B0500000000000000" pitchFamily="34" charset="0"/>
                          <a:cs typeface="MV Boli" panose="02000500030200090000" pitchFamily="2" charset="0"/>
                        </a:rPr>
                        <a:t>adjective endings, e.g.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war </a:t>
                      </a:r>
                      <a:r>
                        <a:rPr lang="en-GB" sz="1200" baseline="0" dirty="0" err="1" smtClean="0">
                          <a:latin typeface="SassoonPrimary" panose="020B0500000000000000" pitchFamily="34" charset="0"/>
                          <a:cs typeface="MV Boli" panose="02000500030200090000" pitchFamily="2" charset="0"/>
                        </a:rPr>
                        <a:t>ein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lehrreiches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Erlebnis</a:t>
                      </a:r>
                      <a:endParaRPr lang="en-GB" sz="1200" dirty="0" smtClean="0">
                        <a:latin typeface="SassoonPrimary" panose="020B0500000000000000" pitchFamily="34" charset="0"/>
                        <a:cs typeface="MV Boli" panose="02000500030200090000" pitchFamily="2" charset="0"/>
                      </a:endParaRPr>
                    </a:p>
                  </a:txBody>
                  <a:tcPr anchor="ctr"/>
                </a:tc>
              </a:tr>
              <a:tr h="370840">
                <a:tc>
                  <a:txBody>
                    <a:bodyPr/>
                    <a:lstStyle/>
                    <a:p>
                      <a:r>
                        <a:rPr lang="en-GB" sz="1200" b="1" dirty="0" smtClean="0">
                          <a:latin typeface="SassoonPrimary" panose="020B0500000000000000" pitchFamily="34" charset="0"/>
                        </a:rPr>
                        <a:t>E</a:t>
                      </a:r>
                      <a:r>
                        <a:rPr lang="en-GB" sz="1200" dirty="0" smtClean="0">
                          <a:latin typeface="SassoonPrimary" panose="020B0500000000000000" pitchFamily="34" charset="0"/>
                        </a:rPr>
                        <a:t>xtended sentences</a:t>
                      </a:r>
                      <a:endParaRPr lang="en-GB" sz="1200" dirty="0">
                        <a:latin typeface="SassoonPrimary" panose="020B0500000000000000" pitchFamily="34" charset="0"/>
                      </a:endParaRP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latin typeface="SassoonPrimary" panose="020B0500000000000000" pitchFamily="34" charset="0"/>
                          <a:cs typeface="MV Boli" panose="02000500030200090000" pitchFamily="2" charset="0"/>
                        </a:rPr>
                        <a:t>two+ tenses in one sentence, e.g. </a:t>
                      </a:r>
                      <a:r>
                        <a:rPr lang="en-GB" sz="1200" b="0" baseline="0" dirty="0" err="1" smtClean="0">
                          <a:latin typeface="SassoonPrimary" panose="020B0500000000000000" pitchFamily="34" charset="0"/>
                          <a:cs typeface="MV Boli" panose="02000500030200090000" pitchFamily="2" charset="0"/>
                        </a:rPr>
                        <a:t>Früher</a:t>
                      </a:r>
                      <a:r>
                        <a:rPr lang="en-GB" sz="1200" baseline="0" dirty="0" smtClean="0">
                          <a:latin typeface="SassoonPrimary" panose="020B0500000000000000" pitchFamily="34" charset="0"/>
                          <a:cs typeface="MV Boli" panose="02000500030200090000" pitchFamily="2" charset="0"/>
                        </a:rPr>
                        <a:t> hat </a:t>
                      </a:r>
                      <a:r>
                        <a:rPr lang="en-GB" sz="1200" baseline="0" dirty="0" err="1" smtClean="0">
                          <a:latin typeface="SassoonPrimary" panose="020B0500000000000000" pitchFamily="34" charset="0"/>
                          <a:cs typeface="MV Boli" panose="02000500030200090000" pitchFamily="2" charset="0"/>
                        </a:rPr>
                        <a:t>mein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Vater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gemacht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aber</a:t>
                      </a:r>
                      <a:r>
                        <a:rPr lang="en-GB" sz="1200" baseline="0" dirty="0" smtClean="0">
                          <a:latin typeface="SassoonPrimary" panose="020B0500000000000000" pitchFamily="34" charset="0"/>
                          <a:cs typeface="MV Boli" panose="02000500030200090000" pitchFamily="2" charset="0"/>
                        </a:rPr>
                        <a:t> </a:t>
                      </a:r>
                      <a:r>
                        <a:rPr lang="en-GB" sz="1200" b="0" baseline="0" dirty="0" err="1" smtClean="0">
                          <a:latin typeface="SassoonPrimary" panose="020B0500000000000000" pitchFamily="34" charset="0"/>
                          <a:cs typeface="MV Boli" panose="02000500030200090000" pitchFamily="2" charset="0"/>
                        </a:rPr>
                        <a:t>jetzt</a:t>
                      </a:r>
                      <a:r>
                        <a:rPr lang="en-GB" sz="1200" baseline="0" dirty="0" smtClean="0">
                          <a:latin typeface="SassoonPrimary" panose="020B0500000000000000" pitchFamily="34" charset="0"/>
                          <a:cs typeface="MV Boli" panose="02000500030200090000" pitchFamily="2" charset="0"/>
                        </a:rPr>
                        <a:t> muss </a:t>
                      </a:r>
                      <a:r>
                        <a:rPr lang="en-GB" sz="1200" baseline="0" dirty="0" err="1" smtClean="0">
                          <a:latin typeface="SassoonPrimary" panose="020B0500000000000000" pitchFamily="34" charset="0"/>
                          <a:cs typeface="MV Boli" panose="02000500030200090000" pitchFamily="2" charset="0"/>
                        </a:rPr>
                        <a:t>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machen</a:t>
                      </a:r>
                      <a:r>
                        <a:rPr lang="en-GB" sz="1200" baseline="0" dirty="0" smtClean="0">
                          <a:latin typeface="SassoonPrimary" panose="020B0500000000000000" pitchFamily="34" charset="0"/>
                          <a:cs typeface="MV Boli" panose="02000500030200090000" pitchFamily="2"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latin typeface="SassoonPrimary" panose="020B0500000000000000" pitchFamily="34" charset="0"/>
                          <a:cs typeface="MV Boli" panose="02000500030200090000" pitchFamily="2" charset="0"/>
                        </a:rPr>
                        <a:t>relative pronouns, e.g.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gibt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Leute</a:t>
                      </a:r>
                      <a:r>
                        <a:rPr lang="en-GB" sz="1200" baseline="0" dirty="0" smtClean="0">
                          <a:latin typeface="SassoonPrimary" panose="020B0500000000000000" pitchFamily="34" charset="0"/>
                          <a:cs typeface="MV Boli" panose="02000500030200090000" pitchFamily="2" charset="0"/>
                        </a:rPr>
                        <a:t>, </a:t>
                      </a:r>
                      <a:r>
                        <a:rPr lang="en-GB" sz="1200" b="1" baseline="0" dirty="0" smtClean="0">
                          <a:latin typeface="SassoonPrimary" panose="020B0500000000000000" pitchFamily="34" charset="0"/>
                          <a:cs typeface="MV Boli" panose="02000500030200090000" pitchFamily="2" charset="0"/>
                        </a:rPr>
                        <a:t>die</a:t>
                      </a:r>
                      <a:r>
                        <a:rPr lang="en-GB" sz="1200" b="0" baseline="0" dirty="0" smtClean="0">
                          <a:latin typeface="SassoonPrimary" panose="020B0500000000000000" pitchFamily="34" charset="0"/>
                          <a:cs typeface="MV Boli" panose="02000500030200090000" pitchFamily="2" charset="0"/>
                        </a:rPr>
                        <a:t> </a:t>
                      </a:r>
                      <a:r>
                        <a:rPr lang="en-GB" sz="1200" b="0" baseline="0" dirty="0" err="1" smtClean="0">
                          <a:latin typeface="SassoonPrimary" panose="020B0500000000000000" pitchFamily="34" charset="0"/>
                          <a:cs typeface="MV Boli" panose="02000500030200090000" pitchFamily="2" charset="0"/>
                        </a:rPr>
                        <a:t>mich</a:t>
                      </a:r>
                      <a:r>
                        <a:rPr lang="en-GB" sz="1200" b="0" baseline="0" dirty="0" smtClean="0">
                          <a:latin typeface="SassoonPrimary" panose="020B0500000000000000" pitchFamily="34" charset="0"/>
                          <a:cs typeface="MV Boli" panose="02000500030200090000" pitchFamily="2" charset="0"/>
                        </a:rPr>
                        <a:t> </a:t>
                      </a:r>
                      <a:r>
                        <a:rPr lang="en-GB" sz="1200" b="0" baseline="0" dirty="0" err="1" smtClean="0">
                          <a:latin typeface="SassoonPrimary" panose="020B0500000000000000" pitchFamily="34" charset="0"/>
                          <a:cs typeface="MV Boli" panose="02000500030200090000" pitchFamily="2" charset="0"/>
                        </a:rPr>
                        <a:t>inspirieren</a:t>
                      </a:r>
                      <a:r>
                        <a:rPr lang="en-GB" sz="1200" b="0" baseline="0" dirty="0" smtClean="0">
                          <a:latin typeface="SassoonPrimary" panose="020B0500000000000000" pitchFamily="34" charset="0"/>
                          <a:cs typeface="MV Boli" panose="02000500030200090000" pitchFamily="2" charset="0"/>
                        </a:rPr>
                        <a:t>. </a:t>
                      </a:r>
                      <a:r>
                        <a:rPr lang="en-GB" sz="1200" b="0" baseline="0" dirty="0" err="1" smtClean="0">
                          <a:latin typeface="SassoonPrimary" panose="020B0500000000000000" pitchFamily="34" charset="0"/>
                          <a:cs typeface="MV Boli" panose="02000500030200090000" pitchFamily="2" charset="0"/>
                        </a:rPr>
                        <a:t>Er</a:t>
                      </a:r>
                      <a:r>
                        <a:rPr lang="en-GB" sz="1200" b="0" baseline="0" dirty="0" smtClean="0">
                          <a:latin typeface="SassoonPrimary" panose="020B0500000000000000" pitchFamily="34" charset="0"/>
                          <a:cs typeface="MV Boli" panose="02000500030200090000" pitchFamily="2" charset="0"/>
                        </a:rPr>
                        <a:t> </a:t>
                      </a:r>
                      <a:r>
                        <a:rPr lang="en-GB" sz="1200" b="0" baseline="0" dirty="0" err="1" smtClean="0">
                          <a:latin typeface="SassoonPrimary" panose="020B0500000000000000" pitchFamily="34" charset="0"/>
                          <a:cs typeface="MV Boli" panose="02000500030200090000" pitchFamily="2" charset="0"/>
                        </a:rPr>
                        <a:t>ist</a:t>
                      </a:r>
                      <a:r>
                        <a:rPr lang="en-GB" sz="1200" b="0" baseline="0" dirty="0" smtClean="0">
                          <a:latin typeface="SassoonPrimary" panose="020B0500000000000000" pitchFamily="34" charset="0"/>
                          <a:cs typeface="MV Boli" panose="02000500030200090000" pitchFamily="2" charset="0"/>
                        </a:rPr>
                        <a:t> </a:t>
                      </a:r>
                      <a:r>
                        <a:rPr lang="en-GB" sz="1200" b="0" baseline="0" dirty="0" err="1" smtClean="0">
                          <a:latin typeface="SassoonPrimary" panose="020B0500000000000000" pitchFamily="34" charset="0"/>
                          <a:cs typeface="MV Boli" panose="02000500030200090000" pitchFamily="2" charset="0"/>
                        </a:rPr>
                        <a:t>ein</a:t>
                      </a:r>
                      <a:r>
                        <a:rPr lang="en-GB" sz="1200" b="0" baseline="0" dirty="0" smtClean="0">
                          <a:latin typeface="SassoonPrimary" panose="020B0500000000000000" pitchFamily="34" charset="0"/>
                          <a:cs typeface="MV Boli" panose="02000500030200090000" pitchFamily="2" charset="0"/>
                        </a:rPr>
                        <a:t> Mann, </a:t>
                      </a:r>
                      <a:r>
                        <a:rPr lang="en-GB" sz="1200" b="1" baseline="0" dirty="0" smtClean="0">
                          <a:latin typeface="SassoonPrimary" panose="020B0500000000000000" pitchFamily="34" charset="0"/>
                          <a:cs typeface="MV Boli" panose="02000500030200090000" pitchFamily="2" charset="0"/>
                        </a:rPr>
                        <a:t>den</a:t>
                      </a:r>
                      <a:r>
                        <a:rPr lang="en-GB" sz="1200" b="0" baseline="0" dirty="0" smtClean="0">
                          <a:latin typeface="SassoonPrimary" panose="020B0500000000000000" pitchFamily="34" charset="0"/>
                          <a:cs typeface="MV Boli" panose="02000500030200090000" pitchFamily="2" charset="0"/>
                        </a:rPr>
                        <a:t> </a:t>
                      </a:r>
                      <a:r>
                        <a:rPr lang="en-GB" sz="1200" b="0" baseline="0" dirty="0" err="1" smtClean="0">
                          <a:latin typeface="SassoonPrimary" panose="020B0500000000000000" pitchFamily="34" charset="0"/>
                          <a:cs typeface="MV Boli" panose="02000500030200090000" pitchFamily="2" charset="0"/>
                        </a:rPr>
                        <a:t>ich</a:t>
                      </a:r>
                      <a:r>
                        <a:rPr lang="en-GB" sz="1200" b="0" baseline="0" dirty="0" smtClean="0">
                          <a:latin typeface="SassoonPrimary" panose="020B0500000000000000" pitchFamily="34" charset="0"/>
                          <a:cs typeface="MV Boli" panose="02000500030200090000" pitchFamily="2" charset="0"/>
                        </a:rPr>
                        <a:t> </a:t>
                      </a:r>
                      <a:r>
                        <a:rPr lang="en-GB" sz="1200" b="0" baseline="0" dirty="0" err="1" smtClean="0">
                          <a:latin typeface="SassoonPrimary" panose="020B0500000000000000" pitchFamily="34" charset="0"/>
                          <a:cs typeface="MV Boli" panose="02000500030200090000" pitchFamily="2" charset="0"/>
                        </a:rPr>
                        <a:t>bewundere</a:t>
                      </a:r>
                      <a:r>
                        <a:rPr lang="en-GB" sz="1200" b="0" baseline="0" dirty="0" smtClean="0">
                          <a:latin typeface="SassoonPrimary" panose="020B0500000000000000" pitchFamily="34" charset="0"/>
                          <a:cs typeface="MV Boli" panose="02000500030200090000" pitchFamily="2" charset="0"/>
                        </a:rPr>
                        <a:t>.</a:t>
                      </a:r>
                      <a:r>
                        <a:rPr lang="en-GB" sz="1200" baseline="0" dirty="0" smtClean="0">
                          <a:latin typeface="SassoonPrimary" panose="020B0500000000000000" pitchFamily="34" charset="0"/>
                          <a:cs typeface="MV Boli" panose="02000500030200090000" pitchFamily="2"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latin typeface="SassoonPrimary" panose="020B0500000000000000" pitchFamily="34" charset="0"/>
                          <a:cs typeface="MV Boli" panose="02000500030200090000" pitchFamily="2" charset="0"/>
                        </a:rPr>
                        <a:t>use of question words as WO3 conjunctions, e.g. </a:t>
                      </a:r>
                      <a:r>
                        <a:rPr lang="en-GB" sz="1200" baseline="0" dirty="0" err="1" smtClean="0">
                          <a:latin typeface="SassoonPrimary" panose="020B0500000000000000" pitchFamily="34" charset="0"/>
                          <a:cs typeface="MV Boli" panose="02000500030200090000" pitchFamily="2" charset="0"/>
                        </a:rPr>
                        <a:t>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wohne</a:t>
                      </a:r>
                      <a:r>
                        <a:rPr lang="en-GB" sz="1200" baseline="0" dirty="0" smtClean="0">
                          <a:latin typeface="SassoonPrimary" panose="020B0500000000000000" pitchFamily="34" charset="0"/>
                          <a:cs typeface="MV Boli" panose="02000500030200090000" pitchFamily="2" charset="0"/>
                        </a:rPr>
                        <a:t> in Berlin, </a:t>
                      </a:r>
                      <a:r>
                        <a:rPr lang="en-GB" sz="1200" b="1" baseline="0" dirty="0" smtClean="0">
                          <a:latin typeface="SassoonPrimary" panose="020B0500000000000000" pitchFamily="34" charset="0"/>
                          <a:cs typeface="MV Boli" panose="02000500030200090000" pitchFamily="2" charset="0"/>
                        </a:rPr>
                        <a:t>wo</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viel</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zu</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tun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gibt</a:t>
                      </a:r>
                      <a:r>
                        <a:rPr lang="en-GB" sz="1200" baseline="0" dirty="0" smtClean="0">
                          <a:latin typeface="SassoonPrimary" panose="020B0500000000000000" pitchFamily="34" charset="0"/>
                          <a:cs typeface="MV Boli" panose="02000500030200090000" pitchFamily="2"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err="1" smtClean="0">
                          <a:latin typeface="SassoonPrimary" panose="020B0500000000000000" pitchFamily="34" charset="0"/>
                          <a:cs typeface="MV Boli" panose="02000500030200090000" pitchFamily="2" charset="0"/>
                        </a:rPr>
                        <a:t>ohne</a:t>
                      </a:r>
                      <a:r>
                        <a:rPr lang="en-GB" sz="1200" baseline="0" dirty="0" smtClean="0">
                          <a:latin typeface="SassoonPrimary" panose="020B0500000000000000" pitchFamily="34" charset="0"/>
                          <a:cs typeface="MV Boli" panose="02000500030200090000" pitchFamily="2" charset="0"/>
                        </a:rPr>
                        <a:t>...</a:t>
                      </a:r>
                      <a:r>
                        <a:rPr lang="en-GB" sz="1200" dirty="0" smtClean="0">
                          <a:latin typeface="SassoonPrimary" panose="020B0500000000000000" pitchFamily="34" charset="0"/>
                          <a:cs typeface="MV Boli" panose="02000500030200090000" pitchFamily="2" charset="0"/>
                        </a:rPr>
                        <a:t> </a:t>
                      </a:r>
                      <a:r>
                        <a:rPr lang="en-GB" sz="1200" dirty="0" err="1" smtClean="0">
                          <a:latin typeface="SassoonPrimary" panose="020B0500000000000000" pitchFamily="34" charset="0"/>
                          <a:cs typeface="MV Boli" panose="02000500030200090000" pitchFamily="2" charset="0"/>
                        </a:rPr>
                        <a:t>zu</a:t>
                      </a:r>
                      <a:r>
                        <a:rPr lang="en-GB" sz="1200" dirty="0" smtClean="0">
                          <a:latin typeface="SassoonPrimary" panose="020B0500000000000000" pitchFamily="34" charset="0"/>
                          <a:cs typeface="MV Boli" panose="02000500030200090000" pitchFamily="2" charset="0"/>
                        </a:rPr>
                        <a:t> +</a:t>
                      </a:r>
                      <a:r>
                        <a:rPr lang="en-GB" sz="1200" baseline="0" dirty="0" smtClean="0">
                          <a:latin typeface="SassoonPrimary" panose="020B0500000000000000" pitchFamily="34" charset="0"/>
                          <a:cs typeface="MV Boli" panose="02000500030200090000" pitchFamily="2" charset="0"/>
                        </a:rPr>
                        <a:t> in</a:t>
                      </a:r>
                      <a:r>
                        <a:rPr lang="en-GB" sz="1200" dirty="0" smtClean="0">
                          <a:latin typeface="SassoonPrimary" panose="020B0500000000000000" pitchFamily="34" charset="0"/>
                          <a:cs typeface="MV Boli" panose="02000500030200090000" pitchFamily="2" charset="0"/>
                        </a:rPr>
                        <a:t>finitive, </a:t>
                      </a:r>
                      <a:r>
                        <a:rPr lang="en-GB" sz="1200" dirty="0" err="1" smtClean="0">
                          <a:latin typeface="SassoonPrimary" panose="020B0500000000000000" pitchFamily="34" charset="0"/>
                          <a:cs typeface="MV Boli" panose="02000500030200090000" pitchFamily="2" charset="0"/>
                        </a:rPr>
                        <a:t>statt</a:t>
                      </a:r>
                      <a:r>
                        <a:rPr lang="en-GB" sz="1200" dirty="0" smtClean="0">
                          <a:latin typeface="SassoonPrimary" panose="020B0500000000000000" pitchFamily="34" charset="0"/>
                          <a:cs typeface="MV Boli" panose="02000500030200090000" pitchFamily="2" charset="0"/>
                        </a:rPr>
                        <a:t>… </a:t>
                      </a:r>
                      <a:r>
                        <a:rPr lang="en-GB" sz="1200" dirty="0" err="1" smtClean="0">
                          <a:latin typeface="SassoonPrimary" panose="020B0500000000000000" pitchFamily="34" charset="0"/>
                          <a:cs typeface="MV Boli" panose="02000500030200090000" pitchFamily="2" charset="0"/>
                        </a:rPr>
                        <a:t>zu</a:t>
                      </a:r>
                      <a:r>
                        <a:rPr lang="en-GB" sz="1200" dirty="0" smtClean="0">
                          <a:latin typeface="SassoonPrimary" panose="020B0500000000000000" pitchFamily="34" charset="0"/>
                          <a:cs typeface="MV Boli" panose="02000500030200090000" pitchFamily="2" charset="0"/>
                        </a:rPr>
                        <a:t> + infinitive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latin typeface="SassoonPrimary" panose="020B0500000000000000" pitchFamily="34" charset="0"/>
                          <a:cs typeface="MV Boli" panose="02000500030200090000" pitchFamily="2" charset="0"/>
                        </a:rPr>
                        <a:t>conjunctions </a:t>
                      </a:r>
                      <a:r>
                        <a:rPr lang="en-GB" sz="1200" dirty="0" err="1" smtClean="0">
                          <a:latin typeface="SassoonPrimary" panose="020B0500000000000000" pitchFamily="34" charset="0"/>
                          <a:cs typeface="MV Boli" panose="02000500030200090000" pitchFamily="2" charset="0"/>
                        </a:rPr>
                        <a:t>als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ob</a:t>
                      </a:r>
                      <a:r>
                        <a:rPr lang="en-GB" sz="1200" baseline="0" dirty="0" smtClean="0">
                          <a:latin typeface="SassoonPrimary" panose="020B0500000000000000" pitchFamily="34" charset="0"/>
                          <a:cs typeface="MV Boli" panose="02000500030200090000" pitchFamily="2" charset="0"/>
                        </a:rPr>
                        <a:t>, bevor, </a:t>
                      </a:r>
                      <a:r>
                        <a:rPr lang="en-GB" sz="1200" baseline="0" dirty="0" err="1" smtClean="0">
                          <a:latin typeface="SassoonPrimary" panose="020B0500000000000000" pitchFamily="34" charset="0"/>
                          <a:cs typeface="MV Boli" panose="02000500030200090000" pitchFamily="2" charset="0"/>
                        </a:rPr>
                        <a:t>bis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damit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nachdem</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ob</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während</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sobald</a:t>
                      </a:r>
                      <a:r>
                        <a:rPr lang="en-GB" sz="1200" baseline="0" dirty="0" smtClean="0">
                          <a:latin typeface="SassoonPrimary" panose="020B0500000000000000" pitchFamily="34" charset="0"/>
                          <a:cs typeface="MV Boli" panose="02000500030200090000" pitchFamily="2" charset="0"/>
                        </a:rPr>
                        <a:t> (+WO3)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err="1" smtClean="0">
                          <a:latin typeface="SassoonPrimary" panose="020B0500000000000000" pitchFamily="34" charset="0"/>
                          <a:cs typeface="MV Boli" panose="02000500030200090000" pitchFamily="2" charset="0"/>
                        </a:rPr>
                        <a:t>Einerseits</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andererseits</a:t>
                      </a:r>
                      <a:r>
                        <a:rPr lang="en-GB" sz="1200" baseline="0" dirty="0" smtClean="0">
                          <a:latin typeface="SassoonPrimary" panose="020B0500000000000000" pitchFamily="34" charset="0"/>
                          <a:cs typeface="MV Boli" panose="02000500030200090000" pitchFamily="2" charset="0"/>
                        </a:rPr>
                        <a:t> …</a:t>
                      </a:r>
                      <a:endParaRPr lang="en-GB" sz="1200" dirty="0" smtClean="0">
                        <a:latin typeface="SassoonPrimary" panose="020B0500000000000000" pitchFamily="34" charset="0"/>
                        <a:cs typeface="MV Boli" panose="02000500030200090000" pitchFamily="2" charset="0"/>
                      </a:endParaRPr>
                    </a:p>
                  </a:txBody>
                  <a:tcPr anchor="ctr"/>
                </a:tc>
              </a:tr>
              <a:tr h="370840">
                <a:tc>
                  <a:txBody>
                    <a:bodyPr/>
                    <a:lstStyle/>
                    <a:p>
                      <a:r>
                        <a:rPr lang="en-GB" sz="1200" b="1" dirty="0" smtClean="0">
                          <a:latin typeface="SassoonPrimary" panose="020B0500000000000000" pitchFamily="34" charset="0"/>
                        </a:rPr>
                        <a:t>I</a:t>
                      </a:r>
                      <a:r>
                        <a:rPr lang="en-GB" sz="1200" dirty="0" smtClean="0">
                          <a:latin typeface="SassoonPrimary" panose="020B0500000000000000" pitchFamily="34" charset="0"/>
                        </a:rPr>
                        <a:t>nteresting vocabulary</a:t>
                      </a:r>
                      <a:endParaRPr lang="en-GB" sz="1200" dirty="0">
                        <a:latin typeface="SassoonPrimary" panose="020B0500000000000000" pitchFamily="34" charset="0"/>
                      </a:endParaRPr>
                    </a:p>
                  </a:txBody>
                  <a:tcPr anchor="ctr"/>
                </a:tc>
                <a:tc>
                  <a:txBody>
                    <a:bodyPr/>
                    <a:lstStyle/>
                    <a:p>
                      <a:r>
                        <a:rPr lang="en-GB" sz="1200" dirty="0" smtClean="0">
                          <a:latin typeface="SassoonPrimary" panose="020B0500000000000000" pitchFamily="34" charset="0"/>
                        </a:rPr>
                        <a:t>Choose</a:t>
                      </a:r>
                      <a:r>
                        <a:rPr lang="en-GB" sz="1200" baseline="0" dirty="0" smtClean="0">
                          <a:latin typeface="SassoonPrimary" panose="020B0500000000000000" pitchFamily="34" charset="0"/>
                        </a:rPr>
                        <a:t> a</a:t>
                      </a:r>
                      <a:r>
                        <a:rPr lang="en-GB" sz="1200" dirty="0" smtClean="0">
                          <a:latin typeface="SassoonPrimary" panose="020B0500000000000000" pitchFamily="34" charset="0"/>
                        </a:rPr>
                        <a:t> range</a:t>
                      </a:r>
                      <a:r>
                        <a:rPr lang="en-GB" sz="1200" baseline="0" dirty="0" smtClean="0">
                          <a:latin typeface="SassoonPrimary" panose="020B0500000000000000" pitchFamily="34" charset="0"/>
                        </a:rPr>
                        <a:t> of more unusual verbs and adjectives (e.g. </a:t>
                      </a:r>
                      <a:r>
                        <a:rPr lang="en-GB" sz="1200" baseline="0" dirty="0" err="1" smtClean="0">
                          <a:latin typeface="SassoonPrimary" panose="020B0500000000000000" pitchFamily="34" charset="0"/>
                        </a:rPr>
                        <a:t>ähnlich</a:t>
                      </a:r>
                      <a:r>
                        <a:rPr lang="en-GB" sz="1200" baseline="0" dirty="0" smtClean="0">
                          <a:latin typeface="SassoonPrimary" panose="020B0500000000000000" pitchFamily="34" charset="0"/>
                        </a:rPr>
                        <a:t>, </a:t>
                      </a:r>
                      <a:r>
                        <a:rPr lang="en-GB" sz="1200" baseline="0" dirty="0" err="1" smtClean="0">
                          <a:latin typeface="SassoonPrimary" panose="020B0500000000000000" pitchFamily="34" charset="0"/>
                        </a:rPr>
                        <a:t>unterschiedlich</a:t>
                      </a:r>
                      <a:r>
                        <a:rPr lang="en-GB" sz="1200" baseline="0" dirty="0" smtClean="0">
                          <a:latin typeface="SassoonPrimary" panose="020B0500000000000000" pitchFamily="34" charset="0"/>
                        </a:rPr>
                        <a:t>, </a:t>
                      </a:r>
                      <a:r>
                        <a:rPr lang="en-GB" sz="1200" baseline="0" dirty="0" err="1" smtClean="0">
                          <a:latin typeface="SassoonPrimary" panose="020B0500000000000000" pitchFamily="34" charset="0"/>
                        </a:rPr>
                        <a:t>entsetzlich</a:t>
                      </a:r>
                      <a:r>
                        <a:rPr lang="en-GB" sz="1200" baseline="0" dirty="0" smtClean="0">
                          <a:latin typeface="SassoonPrimary" panose="020B0500000000000000" pitchFamily="34" charset="0"/>
                        </a:rPr>
                        <a:t>) &amp; idioms </a:t>
                      </a:r>
                      <a:br>
                        <a:rPr lang="en-GB" sz="1200" baseline="0" dirty="0" smtClean="0">
                          <a:latin typeface="SassoonPrimary" panose="020B0500000000000000" pitchFamily="34" charset="0"/>
                        </a:rPr>
                      </a:br>
                      <a:r>
                        <a:rPr lang="en-GB" sz="1200" baseline="0" dirty="0" smtClean="0">
                          <a:latin typeface="SassoonPrimary" panose="020B0500000000000000" pitchFamily="34" charset="0"/>
                        </a:rPr>
                        <a:t>(e.g. </a:t>
                      </a:r>
                      <a:r>
                        <a:rPr lang="en-GB" sz="1200" baseline="0" dirty="0" err="1" smtClean="0">
                          <a:latin typeface="SassoonPrimary" panose="020B0500000000000000" pitchFamily="34" charset="0"/>
                        </a:rPr>
                        <a:t>Ich</a:t>
                      </a:r>
                      <a:r>
                        <a:rPr lang="en-GB" sz="1200" baseline="0" dirty="0" smtClean="0">
                          <a:latin typeface="SassoonPrimary" panose="020B0500000000000000" pitchFamily="34" charset="0"/>
                        </a:rPr>
                        <a:t> </a:t>
                      </a:r>
                      <a:r>
                        <a:rPr lang="en-GB" sz="1200" baseline="0" dirty="0" err="1" smtClean="0">
                          <a:latin typeface="SassoonPrimary" panose="020B0500000000000000" pitchFamily="34" charset="0"/>
                        </a:rPr>
                        <a:t>habe</a:t>
                      </a:r>
                      <a:r>
                        <a:rPr lang="en-GB" sz="1200" baseline="0" dirty="0" smtClean="0">
                          <a:latin typeface="SassoonPrimary" panose="020B0500000000000000" pitchFamily="34" charset="0"/>
                        </a:rPr>
                        <a:t> die </a:t>
                      </a:r>
                      <a:r>
                        <a:rPr lang="en-GB" sz="1200" baseline="0" dirty="0" err="1" smtClean="0">
                          <a:latin typeface="SassoonPrimary" panose="020B0500000000000000" pitchFamily="34" charset="0"/>
                        </a:rPr>
                        <a:t>Nase</a:t>
                      </a:r>
                      <a:r>
                        <a:rPr lang="en-GB" sz="1200" baseline="0" dirty="0" smtClean="0">
                          <a:latin typeface="SassoonPrimary" panose="020B0500000000000000" pitchFamily="34" charset="0"/>
                        </a:rPr>
                        <a:t> </a:t>
                      </a:r>
                      <a:r>
                        <a:rPr lang="en-GB" sz="1200" baseline="0" dirty="0" err="1" smtClean="0">
                          <a:latin typeface="SassoonPrimary" panose="020B0500000000000000" pitchFamily="34" charset="0"/>
                        </a:rPr>
                        <a:t>voll</a:t>
                      </a:r>
                      <a:r>
                        <a:rPr lang="en-GB" sz="1200" baseline="0" dirty="0" smtClean="0">
                          <a:latin typeface="SassoonPrimary" panose="020B0500000000000000" pitchFamily="34" charset="0"/>
                        </a:rPr>
                        <a:t>)</a:t>
                      </a:r>
                    </a:p>
                    <a:p>
                      <a:r>
                        <a:rPr lang="en-GB" sz="1200" baseline="0" dirty="0" smtClean="0">
                          <a:latin typeface="SassoonPrimary" panose="020B0500000000000000" pitchFamily="34" charset="0"/>
                        </a:rPr>
                        <a:t>Weak nouns, e.g. der </a:t>
                      </a:r>
                      <a:r>
                        <a:rPr lang="en-GB" sz="1200" baseline="0" dirty="0" err="1" smtClean="0">
                          <a:latin typeface="SassoonPrimary" panose="020B0500000000000000" pitchFamily="34" charset="0"/>
                        </a:rPr>
                        <a:t>Junge</a:t>
                      </a:r>
                      <a:r>
                        <a:rPr lang="en-GB" sz="1200" baseline="0" dirty="0" smtClean="0">
                          <a:latin typeface="SassoonPrimary" panose="020B0500000000000000" pitchFamily="34" charset="0"/>
                        </a:rPr>
                        <a:t>, Herr, Mensch, </a:t>
                      </a:r>
                      <a:r>
                        <a:rPr lang="en-GB" sz="1200" baseline="0" dirty="0" err="1" smtClean="0">
                          <a:latin typeface="SassoonPrimary" panose="020B0500000000000000" pitchFamily="34" charset="0"/>
                        </a:rPr>
                        <a:t>Nachbar</a:t>
                      </a:r>
                      <a:r>
                        <a:rPr lang="en-GB" sz="1200" baseline="0" dirty="0" smtClean="0">
                          <a:latin typeface="SassoonPrimary" panose="020B0500000000000000" pitchFamily="34" charset="0"/>
                        </a:rPr>
                        <a:t>, Tourist, Student, </a:t>
                      </a:r>
                      <a:r>
                        <a:rPr lang="en-GB" sz="1200" baseline="0" dirty="0" err="1" smtClean="0">
                          <a:latin typeface="SassoonPrimary" panose="020B0500000000000000" pitchFamily="34" charset="0"/>
                        </a:rPr>
                        <a:t>Polizist</a:t>
                      </a:r>
                      <a:endParaRPr lang="en-GB" sz="1200" dirty="0">
                        <a:latin typeface="SassoonPrimary" panose="020B0500000000000000" pitchFamily="34" charset="0"/>
                      </a:endParaRPr>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latin typeface="SassoonPrimary" panose="020B0500000000000000" pitchFamily="34" charset="0"/>
                        </a:rPr>
                        <a:t>T</a:t>
                      </a:r>
                      <a:r>
                        <a:rPr lang="en-GB" sz="1200" dirty="0" smtClean="0">
                          <a:latin typeface="SassoonPrimary" panose="020B0500000000000000" pitchFamily="34" charset="0"/>
                        </a:rPr>
                        <a:t>enses</a:t>
                      </a:r>
                      <a:endParaRPr lang="en-GB" sz="1200" dirty="0" smtClean="0">
                        <a:solidFill>
                          <a:prstClr val="black"/>
                        </a:solidFill>
                        <a:latin typeface="SassoonPrimary" panose="020B0500000000000000" pitchFamily="34" charset="0"/>
                      </a:endParaRPr>
                    </a:p>
                  </a:txBody>
                  <a:tcPr anchor="ctr"/>
                </a:tc>
                <a:tc>
                  <a:txBody>
                    <a:bodyPr/>
                    <a:lstStyle/>
                    <a:p>
                      <a:r>
                        <a:rPr lang="en-GB" sz="1200" dirty="0" smtClean="0">
                          <a:latin typeface="SassoonPrimary" panose="020B0500000000000000" pitchFamily="34" charset="0"/>
                        </a:rPr>
                        <a:t>Simple past of common verbs (e.g. </a:t>
                      </a:r>
                      <a:r>
                        <a:rPr lang="en-GB" sz="1200" dirty="0" err="1" smtClean="0">
                          <a:latin typeface="SassoonPrimary" panose="020B0500000000000000" pitchFamily="34" charset="0"/>
                        </a:rPr>
                        <a:t>ich</a:t>
                      </a:r>
                      <a:r>
                        <a:rPr lang="en-GB" sz="1200" dirty="0" smtClean="0">
                          <a:latin typeface="SassoonPrimary" panose="020B0500000000000000" pitchFamily="34" charset="0"/>
                        </a:rPr>
                        <a:t> </a:t>
                      </a:r>
                      <a:r>
                        <a:rPr lang="en-GB" sz="1200" dirty="0" err="1" smtClean="0">
                          <a:latin typeface="SassoonPrimary" panose="020B0500000000000000" pitchFamily="34" charset="0"/>
                        </a:rPr>
                        <a:t>ging</a:t>
                      </a:r>
                      <a:r>
                        <a:rPr lang="en-GB" sz="1200" dirty="0" smtClean="0">
                          <a:latin typeface="SassoonPrimary" panose="020B0500000000000000" pitchFamily="34" charset="0"/>
                        </a:rPr>
                        <a:t>, </a:t>
                      </a:r>
                      <a:r>
                        <a:rPr lang="en-GB" sz="1200" dirty="0" err="1" smtClean="0">
                          <a:latin typeface="SassoonPrimary" panose="020B0500000000000000" pitchFamily="34" charset="0"/>
                        </a:rPr>
                        <a:t>kam</a:t>
                      </a:r>
                      <a:r>
                        <a:rPr lang="en-GB" sz="1200" dirty="0" smtClean="0">
                          <a:latin typeface="SassoonPrimary" panose="020B0500000000000000" pitchFamily="34" charset="0"/>
                        </a:rPr>
                        <a:t>, </a:t>
                      </a:r>
                      <a:r>
                        <a:rPr lang="en-GB" sz="1200" dirty="0" err="1" smtClean="0">
                          <a:latin typeface="SassoonPrimary" panose="020B0500000000000000" pitchFamily="34" charset="0"/>
                        </a:rPr>
                        <a:t>blieb</a:t>
                      </a:r>
                      <a:r>
                        <a:rPr lang="en-GB" sz="1200" dirty="0" smtClean="0">
                          <a:latin typeface="SassoonPrimary" panose="020B0500000000000000" pitchFamily="34" charset="0"/>
                        </a:rPr>
                        <a:t>, </a:t>
                      </a:r>
                      <a:r>
                        <a:rPr lang="en-GB" sz="1200" dirty="0" err="1" smtClean="0">
                          <a:latin typeface="SassoonPrimary" panose="020B0500000000000000" pitchFamily="34" charset="0"/>
                        </a:rPr>
                        <a:t>aß</a:t>
                      </a:r>
                      <a:r>
                        <a:rPr lang="en-GB" sz="1200" dirty="0" smtClean="0">
                          <a:latin typeface="SassoonPrimary" panose="020B0500000000000000" pitchFamily="34" charset="0"/>
                        </a:rPr>
                        <a:t>, </a:t>
                      </a:r>
                      <a:r>
                        <a:rPr lang="en-GB" sz="1200" dirty="0" err="1" smtClean="0">
                          <a:latin typeface="SassoonPrimary" panose="020B0500000000000000" pitchFamily="34" charset="0"/>
                        </a:rPr>
                        <a:t>trank</a:t>
                      </a:r>
                      <a:r>
                        <a:rPr lang="en-GB" sz="1200" dirty="0" smtClean="0">
                          <a:latin typeface="SassoonPrimary" panose="020B0500000000000000" pitchFamily="34" charset="0"/>
                        </a:rPr>
                        <a:t>, las, gab, </a:t>
                      </a:r>
                      <a:r>
                        <a:rPr lang="en-GB" sz="1200" dirty="0" err="1" smtClean="0">
                          <a:latin typeface="SassoonPrimary" panose="020B0500000000000000" pitchFamily="34" charset="0"/>
                        </a:rPr>
                        <a:t>nahm</a:t>
                      </a:r>
                      <a:r>
                        <a:rPr lang="en-GB" sz="1200" dirty="0" smtClean="0">
                          <a:latin typeface="SassoonPrimary" panose="020B0500000000000000" pitchFamily="34" charset="0"/>
                        </a:rPr>
                        <a:t>, </a:t>
                      </a:r>
                      <a:r>
                        <a:rPr lang="en-GB" sz="1200" dirty="0" err="1" smtClean="0">
                          <a:latin typeface="SassoonPrimary" panose="020B0500000000000000" pitchFamily="34" charset="0"/>
                        </a:rPr>
                        <a:t>sprach</a:t>
                      </a:r>
                      <a:r>
                        <a:rPr lang="en-GB" sz="1200" dirty="0" smtClean="0">
                          <a:latin typeface="SassoonPrimary" panose="020B0500000000000000" pitchFamily="34" charset="0"/>
                        </a:rPr>
                        <a:t>, </a:t>
                      </a:r>
                      <a:r>
                        <a:rPr lang="en-GB" sz="1200" dirty="0" err="1" smtClean="0">
                          <a:latin typeface="SassoonPrimary" panose="020B0500000000000000" pitchFamily="34" charset="0"/>
                        </a:rPr>
                        <a:t>traf</a:t>
                      </a:r>
                      <a:r>
                        <a:rPr lang="en-GB" sz="1200" dirty="0" smtClean="0">
                          <a:latin typeface="SassoonPrimary" panose="020B0500000000000000" pitchFamily="34" charset="0"/>
                        </a:rPr>
                        <a:t>, </a:t>
                      </a:r>
                      <a:r>
                        <a:rPr lang="en-GB" sz="1200" dirty="0" err="1" smtClean="0">
                          <a:latin typeface="SassoonPrimary" panose="020B0500000000000000" pitchFamily="34" charset="0"/>
                        </a:rPr>
                        <a:t>schreib</a:t>
                      </a:r>
                      <a:r>
                        <a:rPr lang="en-GB" sz="1200" dirty="0" smtClean="0">
                          <a:latin typeface="SassoonPrimary" panose="020B0500000000000000" pitchFamily="34" charset="0"/>
                        </a:rPr>
                        <a:t>), conditional</a:t>
                      </a:r>
                      <a:r>
                        <a:rPr lang="en-GB" sz="1200" baseline="0" dirty="0" smtClean="0">
                          <a:latin typeface="SassoonPrimary" panose="020B0500000000000000" pitchFamily="34" charset="0"/>
                        </a:rPr>
                        <a:t> </a:t>
                      </a:r>
                      <a:r>
                        <a:rPr lang="en-GB" sz="1200" baseline="0" dirty="0" err="1" smtClean="0">
                          <a:latin typeface="SassoonPrimary" panose="020B0500000000000000" pitchFamily="34" charset="0"/>
                        </a:rPr>
                        <a:t>würde</a:t>
                      </a:r>
                      <a:r>
                        <a:rPr lang="en-GB" sz="1200" baseline="0" dirty="0" smtClean="0">
                          <a:latin typeface="SassoonPrimary" panose="020B0500000000000000" pitchFamily="34" charset="0"/>
                        </a:rPr>
                        <a:t> + infinitive (and </a:t>
                      </a:r>
                      <a:r>
                        <a:rPr lang="en-GB" sz="1200" baseline="0" dirty="0" err="1" smtClean="0">
                          <a:latin typeface="SassoonPrimary" panose="020B0500000000000000" pitchFamily="34" charset="0"/>
                        </a:rPr>
                        <a:t>hätte</a:t>
                      </a:r>
                      <a:r>
                        <a:rPr lang="en-GB" sz="1200" baseline="0" dirty="0" smtClean="0">
                          <a:latin typeface="SassoonPrimary" panose="020B0500000000000000" pitchFamily="34" charset="0"/>
                        </a:rPr>
                        <a:t>, </a:t>
                      </a:r>
                      <a:r>
                        <a:rPr lang="en-GB" sz="1200" baseline="0" dirty="0" err="1" smtClean="0">
                          <a:latin typeface="SassoonPrimary" panose="020B0500000000000000" pitchFamily="34" charset="0"/>
                        </a:rPr>
                        <a:t>wäre</a:t>
                      </a:r>
                      <a:r>
                        <a:rPr lang="en-GB" sz="1200" baseline="0" dirty="0" smtClean="0">
                          <a:latin typeface="SassoonPrimary" panose="020B0500000000000000" pitchFamily="34" charset="0"/>
                        </a:rPr>
                        <a:t>, </a:t>
                      </a:r>
                      <a:r>
                        <a:rPr lang="en-GB" sz="1200" baseline="0" dirty="0" err="1" smtClean="0">
                          <a:latin typeface="SassoonPrimary" panose="020B0500000000000000" pitchFamily="34" charset="0"/>
                        </a:rPr>
                        <a:t>könnte</a:t>
                      </a:r>
                      <a:r>
                        <a:rPr lang="en-GB" sz="1200" baseline="0" dirty="0" smtClean="0">
                          <a:latin typeface="SassoonPrimary" panose="020B0500000000000000" pitchFamily="34" charset="0"/>
                        </a:rPr>
                        <a:t>), pluperfect </a:t>
                      </a:r>
                      <a:endParaRPr lang="en-GB" sz="1200" dirty="0">
                        <a:latin typeface="SassoonPrimary" panose="020B0500000000000000" pitchFamily="34" charset="0"/>
                      </a:endParaRPr>
                    </a:p>
                  </a:txBody>
                  <a:tcPr anchor="ctr"/>
                </a:tc>
              </a:tr>
            </a:tbl>
          </a:graphicData>
        </a:graphic>
      </p:graphicFrame>
      <p:sp>
        <p:nvSpPr>
          <p:cNvPr id="6" name="TextBox 5"/>
          <p:cNvSpPr txBox="1"/>
          <p:nvPr/>
        </p:nvSpPr>
        <p:spPr>
          <a:xfrm>
            <a:off x="69733" y="248862"/>
            <a:ext cx="2243939" cy="584775"/>
          </a:xfrm>
          <a:prstGeom prst="rect">
            <a:avLst/>
          </a:prstGeom>
          <a:noFill/>
        </p:spPr>
        <p:txBody>
          <a:bodyPr wrap="square" rtlCol="0">
            <a:spAutoFit/>
          </a:bodyPr>
          <a:lstStyle/>
          <a:p>
            <a:r>
              <a:rPr lang="en-GB" sz="3200" dirty="0" smtClean="0">
                <a:solidFill>
                  <a:prstClr val="black"/>
                </a:solidFill>
              </a:rPr>
              <a:t>Grade 8/9</a:t>
            </a:r>
            <a:endParaRPr lang="en-GB" sz="3200" dirty="0">
              <a:solidFill>
                <a:prstClr val="black"/>
              </a:solidFill>
            </a:endParaRPr>
          </a:p>
        </p:txBody>
      </p:sp>
      <p:pic>
        <p:nvPicPr>
          <p:cNvPr id="7" name="Picture 6"/>
          <p:cNvPicPr>
            <a:picLocks noChangeAspect="1"/>
          </p:cNvPicPr>
          <p:nvPr/>
        </p:nvPicPr>
        <p:blipFill>
          <a:blip r:embed="rId2"/>
          <a:stretch>
            <a:fillRect/>
          </a:stretch>
        </p:blipFill>
        <p:spPr>
          <a:xfrm>
            <a:off x="2748030" y="-63138"/>
            <a:ext cx="3086100" cy="9048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41579859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_it_best" id="{2B4782D1-3725-49E2-86EC-5D21F22BC470}" vid="{20FDAD1C-BDD9-4DDD-9D01-CCAAD8B07512}"/>
    </a:ext>
  </a:extLst>
</a:theme>
</file>

<file path=ppt/theme/theme2.xml><?xml version="1.0" encoding="utf-8"?>
<a:theme xmlns:a="http://schemas.openxmlformats.org/drawingml/2006/main" name="2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_it_best" id="{2B4782D1-3725-49E2-86EC-5D21F22BC470}" vid="{20FDAD1C-BDD9-4DDD-9D01-CCAAD8B07512}"/>
    </a:ext>
  </a:extLst>
</a:theme>
</file>

<file path=ppt/theme/theme3.xml><?xml version="1.0" encoding="utf-8"?>
<a:theme xmlns:a="http://schemas.openxmlformats.org/drawingml/2006/main" name="2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Post_it_best</Template>
  <TotalTime>34</TotalTime>
  <Words>6712</Words>
  <Application>Microsoft Office PowerPoint</Application>
  <PresentationFormat>On-screen Show (4:3)</PresentationFormat>
  <Paragraphs>1087</Paragraphs>
  <Slides>103</Slides>
  <Notes>26</Notes>
  <HiddenSlides>0</HiddenSlides>
  <MMClips>7</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103</vt:i4>
      </vt:variant>
    </vt:vector>
  </HeadingPairs>
  <TitlesOfParts>
    <vt:vector size="123" baseType="lpstr">
      <vt:lpstr>Arial Unicode MS</vt:lpstr>
      <vt:lpstr>SassoonPrimary</vt:lpstr>
      <vt:lpstr>Arial</vt:lpstr>
      <vt:lpstr>Bauhaus 93</vt:lpstr>
      <vt:lpstr>Brush Script MT</vt:lpstr>
      <vt:lpstr>Calibri</vt:lpstr>
      <vt:lpstr>Calibri Light</vt:lpstr>
      <vt:lpstr>Harlow Solid Italic</vt:lpstr>
      <vt:lpstr>MV Boli</vt:lpstr>
      <vt:lpstr>Rockwell</vt:lpstr>
      <vt:lpstr>Segoe Print</vt:lpstr>
      <vt:lpstr>Symbol</vt:lpstr>
      <vt:lpstr>Times New Roman</vt:lpstr>
      <vt:lpstr>Tw Cen MT</vt:lpstr>
      <vt:lpstr>Verdana</vt:lpstr>
      <vt:lpstr>Viner Hand ITC</vt:lpstr>
      <vt:lpstr>Wingdings</vt:lpstr>
      <vt:lpstr>Office Theme</vt:lpstr>
      <vt:lpstr>22_Office Theme</vt:lpstr>
      <vt:lpstr>20_Office Theme</vt:lpstr>
      <vt:lpstr>Bishop Burton College, East Riding</vt:lpstr>
      <vt:lpstr>Listening and Reading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Multiple choice in Spanish</vt:lpstr>
      <vt:lpstr>PowerPoint Presentation</vt:lpstr>
      <vt:lpstr>Open questions in English</vt:lpstr>
      <vt:lpstr>PowerPoint Presentation</vt:lpstr>
      <vt:lpstr>PowerPoint Presentation</vt:lpstr>
      <vt:lpstr>PowerPoint Presentation</vt:lpstr>
      <vt:lpstr>PowerPoint Presentation</vt:lpstr>
      <vt:lpstr>PowerPoint Presentation</vt:lpstr>
      <vt:lpstr>PowerPoint Presentation</vt:lpstr>
      <vt:lpstr>Higher Reading 1</vt:lpstr>
      <vt:lpstr>Reading – literary text questions</vt:lpstr>
      <vt:lpstr>Higher Reading 2</vt:lpstr>
      <vt:lpstr>PowerPoint Presentation</vt:lpstr>
      <vt:lpstr>Higher Reading 3</vt:lpstr>
      <vt:lpstr>PowerPoint Presentation</vt:lpstr>
      <vt:lpstr>PowerPoint Presentation</vt:lpstr>
      <vt:lpstr>Reading – Target language Answers</vt:lpstr>
      <vt:lpstr>Reading – Gap fill questions</vt:lpstr>
      <vt:lpstr>Reading – Survey response</vt:lpstr>
      <vt:lpstr>Reading – Translation</vt:lpstr>
      <vt:lpstr>Writing</vt:lpstr>
      <vt:lpstr>PowerPoint Presentation</vt:lpstr>
      <vt:lpstr>PowerPoint Presentation</vt:lpstr>
      <vt:lpstr>PowerPoint Presentation</vt:lpstr>
      <vt:lpstr>Teaching and learning strategies for teachers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Teaching and learning strategies for teachers</vt:lpstr>
      <vt:lpstr>PowerPoint Presentation</vt:lpstr>
      <vt:lpstr>¡A traducir!</vt:lpstr>
      <vt:lpstr>¡A traducir!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Teaching and learning strategies for teachers</vt:lpstr>
      <vt:lpstr>PowerPoint Presentation</vt:lpstr>
      <vt:lpstr>PowerPoint Presentation</vt:lpstr>
      <vt:lpstr>Teaching and learning strategies for teachers</vt:lpstr>
      <vt:lpstr>PowerPoint Presentation</vt:lpstr>
      <vt:lpstr>PowerPoint Presentation</vt:lpstr>
      <vt:lpstr>PowerPoint Presentation</vt:lpstr>
      <vt:lpstr>PowerPoint Presentation</vt:lpstr>
      <vt:lpstr>Speaking</vt:lpstr>
      <vt:lpstr>PowerPoint Presentation</vt:lpstr>
      <vt:lpstr>PowerPoint Presentation</vt:lpstr>
      <vt:lpstr>PowerPoint Presentation</vt:lpstr>
      <vt:lpstr>PowerPoint Presentation</vt:lpstr>
      <vt:lpstr>Utiliza la hoja para traducir la respuesta al español:</vt:lpstr>
      <vt:lpstr>Utiliza la hoja para traducir la respuesta al español:</vt:lpstr>
      <vt:lpstr>PowerPoint Presentation</vt:lpstr>
      <vt:lpstr>PowerPoint Presentation</vt:lpstr>
      <vt:lpstr>PowerPoint Presentation</vt:lpstr>
      <vt:lpstr>Speaking</vt:lpstr>
      <vt:lpstr>PowerPoint Presentation</vt:lpstr>
      <vt:lpstr>PowerPoint Presentation</vt:lpstr>
      <vt:lpstr>Role play</vt:lpstr>
      <vt:lpstr>Role play</vt:lpstr>
      <vt:lpstr>Role play</vt:lpstr>
      <vt:lpstr>Role play</vt:lpstr>
      <vt:lpstr>Speaking</vt:lpstr>
      <vt:lpstr>General conversation</vt:lpstr>
      <vt:lpstr>PowerPoint Presentation</vt:lpstr>
      <vt:lpstr>Part 3: General conversation – Assessment criteria (Higher)</vt:lpstr>
      <vt:lpstr>PowerPoint Presentation</vt:lpstr>
      <vt:lpstr>PowerPoint Presentation</vt:lpstr>
      <vt:lpstr>PowerPoint Presentation</vt:lpstr>
      <vt:lpstr>PowerPoint Presentation</vt:lpstr>
      <vt:lpstr>PowerPoint Presentation</vt:lpstr>
      <vt:lpstr>PowerPoint Presentation</vt:lpstr>
      <vt:lpstr>Bishop Burton College, East Riding</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Bishop Burton College, East Riding</dc:title>
  <dc:creator>Study</dc:creator>
  <cp:lastModifiedBy>Study</cp:lastModifiedBy>
  <cp:revision>8</cp:revision>
  <dcterms:created xsi:type="dcterms:W3CDTF">2018-05-07T19:34:53Z</dcterms:created>
  <dcterms:modified xsi:type="dcterms:W3CDTF">2018-05-07T20:13:26Z</dcterms:modified>
</cp:coreProperties>
</file>