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74" r:id="rId2"/>
    <p:sldId id="407" r:id="rId3"/>
    <p:sldId id="408" r:id="rId4"/>
    <p:sldId id="409" r:id="rId5"/>
    <p:sldId id="413" r:id="rId6"/>
    <p:sldId id="411" r:id="rId7"/>
    <p:sldId id="375" r:id="rId8"/>
    <p:sldId id="414" r:id="rId9"/>
    <p:sldId id="415" r:id="rId10"/>
    <p:sldId id="416" r:id="rId11"/>
    <p:sldId id="417" r:id="rId12"/>
    <p:sldId id="418" r:id="rId13"/>
    <p:sldId id="419" r:id="rId14"/>
    <p:sldId id="420" r:id="rId15"/>
    <p:sldId id="421" r:id="rId16"/>
    <p:sldId id="422" r:id="rId17"/>
    <p:sldId id="425" r:id="rId18"/>
    <p:sldId id="424" r:id="rId19"/>
    <p:sldId id="309" r:id="rId20"/>
    <p:sldId id="332" r:id="rId21"/>
    <p:sldId id="427" r:id="rId22"/>
    <p:sldId id="429" r:id="rId23"/>
    <p:sldId id="430" r:id="rId24"/>
    <p:sldId id="431" r:id="rId25"/>
    <p:sldId id="432" r:id="rId26"/>
    <p:sldId id="433" r:id="rId27"/>
    <p:sldId id="434" r:id="rId28"/>
    <p:sldId id="435" r:id="rId29"/>
    <p:sldId id="436" r:id="rId30"/>
    <p:sldId id="437" r:id="rId31"/>
    <p:sldId id="438" r:id="rId32"/>
    <p:sldId id="440" r:id="rId33"/>
    <p:sldId id="441" r:id="rId34"/>
    <p:sldId id="393" r:id="rId35"/>
    <p:sldId id="328" r:id="rId36"/>
    <p:sldId id="442" r:id="rId37"/>
    <p:sldId id="387" r:id="rId38"/>
    <p:sldId id="384" r:id="rId39"/>
    <p:sldId id="388" r:id="rId40"/>
    <p:sldId id="389" r:id="rId41"/>
    <p:sldId id="390" r:id="rId42"/>
    <p:sldId id="391" r:id="rId43"/>
    <p:sldId id="392"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914" autoAdjust="0"/>
  </p:normalViewPr>
  <p:slideViewPr>
    <p:cSldViewPr>
      <p:cViewPr>
        <p:scale>
          <a:sx n="69" d="100"/>
          <a:sy n="69" d="100"/>
        </p:scale>
        <p:origin x="-2844" y="-114"/>
      </p:cViewPr>
      <p:guideLst>
        <p:guide orient="horz" pos="2160"/>
        <p:guide pos="2880"/>
      </p:guideLst>
    </p:cSldViewPr>
  </p:slideViewPr>
  <p:notesTextViewPr>
    <p:cViewPr>
      <p:scale>
        <a:sx n="1" d="1"/>
        <a:sy n="1" d="1"/>
      </p:scale>
      <p:origin x="0" y="0"/>
    </p:cViewPr>
  </p:notesTextViewPr>
  <p:sorterViewPr>
    <p:cViewPr>
      <p:scale>
        <a:sx n="100" d="100"/>
        <a:sy n="100" d="100"/>
      </p:scale>
      <p:origin x="0" y="185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F3FEA5-B09D-4EBB-A3B6-C4B646A41D01}" type="datetimeFigureOut">
              <a:rPr lang="en-GB" smtClean="0"/>
              <a:t>16/06/2012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97FBD5-C8D6-44EA-A072-D4473285BE1E}" type="slidenum">
              <a:rPr lang="en-GB" smtClean="0"/>
              <a:t>‹#›</a:t>
            </a:fld>
            <a:endParaRPr lang="en-GB"/>
          </a:p>
        </p:txBody>
      </p:sp>
    </p:spTree>
    <p:extLst>
      <p:ext uri="{BB962C8B-B14F-4D97-AF65-F5344CB8AC3E}">
        <p14:creationId xmlns:p14="http://schemas.microsoft.com/office/powerpoint/2010/main" val="495826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t>
            </a:r>
            <a:r>
              <a:rPr lang="en-GB" sz="1200" b="1" kern="1200" dirty="0" smtClean="0">
                <a:solidFill>
                  <a:schemeClr val="tx1"/>
                </a:solidFill>
                <a:effectLst/>
                <a:latin typeface="+mn-lt"/>
                <a:ea typeface="+mn-ea"/>
                <a:cs typeface="+mn-cs"/>
              </a:rPr>
              <a:t>Keeping the plates spinning’ </a:t>
            </a:r>
            <a:r>
              <a:rPr lang="en-GB" sz="1200" kern="1200" dirty="0" smtClean="0">
                <a:solidFill>
                  <a:schemeClr val="tx1"/>
                </a:solidFill>
                <a:effectLst/>
                <a:latin typeface="+mn-lt"/>
                <a:ea typeface="+mn-ea"/>
                <a:cs typeface="+mn-cs"/>
              </a:rPr>
              <a:t>Teachers need something of the 'acrobatic' about them to press all the right buttons with students. Not every idea needs to be rocket science, but it's the right combination of tasks at the right time for the right students that creates an effective combination for learning.  This session will combine ideas old and new </a:t>
            </a:r>
            <a:endParaRPr lang="en-GB" dirty="0"/>
          </a:p>
        </p:txBody>
      </p:sp>
      <p:sp>
        <p:nvSpPr>
          <p:cNvPr id="4" name="Slide Number Placeholder 3"/>
          <p:cNvSpPr>
            <a:spLocks noGrp="1"/>
          </p:cNvSpPr>
          <p:nvPr>
            <p:ph type="sldNum" sz="quarter" idx="10"/>
          </p:nvPr>
        </p:nvSpPr>
        <p:spPr/>
        <p:txBody>
          <a:bodyPr/>
          <a:lstStyle/>
          <a:p>
            <a:fld id="{9097FBD5-C8D6-44EA-A072-D4473285BE1E}" type="slidenum">
              <a:rPr lang="en-GB" smtClean="0"/>
              <a:t>1</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2010 Edexcel Higher Q2</a:t>
            </a:r>
            <a:br>
              <a:rPr lang="en-GB" dirty="0" smtClean="0"/>
            </a:br>
            <a:r>
              <a:rPr lang="en-GB" dirty="0" smtClean="0"/>
              <a:t/>
            </a:r>
            <a:br>
              <a:rPr lang="en-GB" dirty="0" smtClean="0"/>
            </a:br>
            <a:r>
              <a:rPr lang="en-GB" dirty="0" smtClean="0"/>
              <a:t>Various different models</a:t>
            </a:r>
            <a:r>
              <a:rPr lang="en-GB" baseline="0" dirty="0" smtClean="0"/>
              <a:t> – could do running dictation (read text, run back, say it all and others choose correct answer) – if it’s a dialogue, could send two people (attempt to do intonation).  OR they could run and listen (I have this on computers with just the part of the question they need, for them to click on ), then run back and try to say it from memory (better for intonation, pronunciation skills).  Both are good for working memory, which is what listening relies on.</a:t>
            </a:r>
            <a:br>
              <a:rPr lang="en-GB" baseline="0" dirty="0" smtClean="0"/>
            </a:br>
            <a:endParaRPr lang="en-GB" baseline="0" dirty="0" smtClean="0"/>
          </a:p>
          <a:p>
            <a:r>
              <a:rPr lang="en-GB" baseline="0" dirty="0" smtClean="0"/>
              <a:t>Or, you could also do ‘</a:t>
            </a:r>
            <a:r>
              <a:rPr lang="en-GB" baseline="0" dirty="0" err="1" smtClean="0"/>
              <a:t>chinese</a:t>
            </a:r>
            <a:r>
              <a:rPr lang="en-GB" baseline="0" dirty="0" smtClean="0"/>
              <a:t> whispers style’. Only 1 in each group has the questions to answer.  One hears the text (or reads it) and has to whisper it to the next person, down the line.  </a:t>
            </a:r>
          </a:p>
          <a:p>
            <a:endParaRPr lang="en-GB" baseline="0" dirty="0" smtClean="0"/>
          </a:p>
          <a:p>
            <a:r>
              <a:rPr lang="fr-FR" sz="1200" b="1" dirty="0" smtClean="0">
                <a:latin typeface="+mn-lt"/>
                <a:cs typeface="Calibri"/>
              </a:rPr>
              <a:t>¿Y </a:t>
            </a:r>
            <a:r>
              <a:rPr lang="fr-FR" sz="1200" b="1" dirty="0" err="1" smtClean="0">
                <a:latin typeface="+mn-lt"/>
                <a:cs typeface="Calibri"/>
              </a:rPr>
              <a:t>cómo</a:t>
            </a:r>
            <a:r>
              <a:rPr lang="fr-FR" sz="1200" b="1" dirty="0" smtClean="0">
                <a:latin typeface="+mn-lt"/>
                <a:cs typeface="Calibri"/>
              </a:rPr>
              <a:t> es su </a:t>
            </a:r>
            <a:r>
              <a:rPr lang="fr-FR" sz="1200" b="1" dirty="0" err="1" smtClean="0">
                <a:latin typeface="+mn-lt"/>
                <a:cs typeface="Calibri"/>
              </a:rPr>
              <a:t>carácter</a:t>
            </a:r>
            <a:r>
              <a:rPr lang="fr-FR" sz="1200" b="1" dirty="0" smtClean="0">
                <a:latin typeface="+mn-lt"/>
                <a:cs typeface="Calibri"/>
              </a:rPr>
              <a:t>?</a:t>
            </a:r>
            <a:br>
              <a:rPr lang="fr-FR" sz="1200" b="1" dirty="0" smtClean="0">
                <a:latin typeface="+mn-lt"/>
                <a:cs typeface="Calibri"/>
              </a:rPr>
            </a:br>
            <a:r>
              <a:rPr lang="fr-FR" sz="1200" b="1" dirty="0" smtClean="0">
                <a:latin typeface="+mn-lt"/>
                <a:cs typeface="Calibri"/>
              </a:rPr>
              <a:t>Es </a:t>
            </a:r>
            <a:r>
              <a:rPr lang="fr-FR" sz="1200" b="1" dirty="0" err="1" smtClean="0">
                <a:latin typeface="+mn-lt"/>
                <a:cs typeface="Calibri"/>
              </a:rPr>
              <a:t>una</a:t>
            </a:r>
            <a:r>
              <a:rPr lang="fr-FR" sz="1200" b="1" dirty="0" smtClean="0">
                <a:latin typeface="+mn-lt"/>
                <a:cs typeface="Calibri"/>
              </a:rPr>
              <a:t> persona </a:t>
            </a:r>
            <a:r>
              <a:rPr lang="fr-FR" sz="1200" b="1" dirty="0" err="1" smtClean="0">
                <a:latin typeface="+mn-lt"/>
                <a:cs typeface="Calibri"/>
              </a:rPr>
              <a:t>muy</a:t>
            </a:r>
            <a:r>
              <a:rPr lang="fr-FR" sz="1200" b="1" dirty="0" smtClean="0">
                <a:latin typeface="+mn-lt"/>
                <a:cs typeface="Calibri"/>
              </a:rPr>
              <a:t> </a:t>
            </a:r>
            <a:r>
              <a:rPr lang="fr-FR" sz="1200" b="1" dirty="0" err="1" smtClean="0">
                <a:latin typeface="+mn-lt"/>
                <a:cs typeface="Calibri"/>
              </a:rPr>
              <a:t>simpática</a:t>
            </a:r>
            <a:r>
              <a:rPr lang="fr-FR" sz="1200" b="1" dirty="0" smtClean="0">
                <a:latin typeface="+mn-lt"/>
                <a:cs typeface="Calibri"/>
              </a:rPr>
              <a:t>.</a:t>
            </a:r>
            <a:br>
              <a:rPr lang="fr-FR" sz="1200" b="1" dirty="0" smtClean="0">
                <a:latin typeface="+mn-lt"/>
                <a:cs typeface="Calibri"/>
              </a:rPr>
            </a:br>
            <a:r>
              <a:rPr lang="fr-FR" sz="1200" b="1" dirty="0" smtClean="0">
                <a:latin typeface="+mn-lt"/>
                <a:cs typeface="Calibri"/>
              </a:rPr>
              <a:t/>
            </a:r>
            <a:br>
              <a:rPr lang="fr-FR" sz="1200" b="1" dirty="0" smtClean="0">
                <a:latin typeface="+mn-lt"/>
                <a:cs typeface="Calibri"/>
              </a:rPr>
            </a:br>
            <a:r>
              <a:rPr lang="fr-FR" sz="1200" b="1" dirty="0" smtClean="0">
                <a:latin typeface="+mn-lt"/>
                <a:cs typeface="Calibri"/>
              </a:rPr>
              <a:t>¿Y en </a:t>
            </a:r>
            <a:r>
              <a:rPr lang="fr-FR" sz="1200" b="1" dirty="0" err="1" smtClean="0">
                <a:latin typeface="+mn-lt"/>
                <a:cs typeface="Calibri"/>
              </a:rPr>
              <a:t>qué</a:t>
            </a:r>
            <a:r>
              <a:rPr lang="fr-FR" sz="1200" b="1" dirty="0" smtClean="0">
                <a:latin typeface="+mn-lt"/>
                <a:cs typeface="Calibri"/>
              </a:rPr>
              <a:t> </a:t>
            </a:r>
            <a:r>
              <a:rPr lang="fr-FR" sz="1200" b="1" dirty="0" err="1" smtClean="0">
                <a:latin typeface="+mn-lt"/>
                <a:cs typeface="Calibri"/>
              </a:rPr>
              <a:t>trabaja</a:t>
            </a:r>
            <a:r>
              <a:rPr lang="fr-FR" sz="1200" b="1" dirty="0" smtClean="0">
                <a:latin typeface="+mn-lt"/>
                <a:cs typeface="Calibri"/>
              </a:rPr>
              <a:t> tu </a:t>
            </a:r>
            <a:r>
              <a:rPr lang="fr-FR" sz="1200" b="1" dirty="0" err="1" smtClean="0">
                <a:latin typeface="+mn-lt"/>
                <a:cs typeface="Calibri"/>
              </a:rPr>
              <a:t>padre</a:t>
            </a:r>
            <a:r>
              <a:rPr lang="fr-FR" sz="1200" b="1" dirty="0" smtClean="0">
                <a:latin typeface="+mn-lt"/>
                <a:cs typeface="Calibri"/>
              </a:rPr>
              <a:t>?</a:t>
            </a:r>
            <a:br>
              <a:rPr lang="fr-FR" sz="1200" b="1" dirty="0" smtClean="0">
                <a:latin typeface="+mn-lt"/>
                <a:cs typeface="Calibri"/>
              </a:rPr>
            </a:br>
            <a:r>
              <a:rPr lang="fr-FR" sz="1200" b="1" dirty="0" smtClean="0">
                <a:latin typeface="+mn-lt"/>
                <a:cs typeface="Calibri"/>
              </a:rPr>
              <a:t>Es agente de </a:t>
            </a:r>
            <a:r>
              <a:rPr lang="fr-FR" sz="1200" b="1" dirty="0" err="1" smtClean="0">
                <a:latin typeface="+mn-lt"/>
                <a:cs typeface="Calibri"/>
              </a:rPr>
              <a:t>policía</a:t>
            </a:r>
            <a:r>
              <a:rPr lang="fr-FR" sz="1200" b="1" dirty="0" smtClean="0">
                <a:latin typeface="+mn-lt"/>
                <a:cs typeface="Calibri"/>
              </a:rPr>
              <a:t> y </a:t>
            </a:r>
            <a:r>
              <a:rPr lang="fr-FR" sz="1200" b="1" dirty="0" err="1" smtClean="0">
                <a:latin typeface="+mn-lt"/>
                <a:cs typeface="Calibri"/>
              </a:rPr>
              <a:t>trabaja</a:t>
            </a:r>
            <a:r>
              <a:rPr lang="fr-FR" sz="1200" b="1" dirty="0" smtClean="0">
                <a:latin typeface="+mn-lt"/>
                <a:cs typeface="Calibri"/>
              </a:rPr>
              <a:t> muchas </a:t>
            </a:r>
            <a:r>
              <a:rPr lang="fr-FR" sz="1200" b="1" dirty="0" err="1" smtClean="0">
                <a:latin typeface="+mn-lt"/>
                <a:cs typeface="Calibri"/>
              </a:rPr>
              <a:t>horas</a:t>
            </a:r>
            <a:r>
              <a:rPr lang="fr-FR" sz="1200" b="1" dirty="0" smtClean="0">
                <a:latin typeface="+mn-lt"/>
                <a:cs typeface="Calibri"/>
              </a:rPr>
              <a:t>.</a:t>
            </a:r>
          </a:p>
          <a:p>
            <a:endParaRPr lang="en-GB" sz="1200" b="1" dirty="0" smtClean="0">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dirty="0" smtClean="0">
                <a:latin typeface="+mn-lt"/>
                <a:cs typeface="Calibri"/>
              </a:rPr>
              <a:t>¿Y tu </a:t>
            </a:r>
            <a:r>
              <a:rPr lang="fr-FR" sz="1200" b="1" dirty="0" err="1" smtClean="0">
                <a:latin typeface="+mn-lt"/>
                <a:cs typeface="Calibri"/>
              </a:rPr>
              <a:t>madre</a:t>
            </a:r>
            <a:r>
              <a:rPr lang="fr-FR" sz="1200" b="1" dirty="0" smtClean="0">
                <a:latin typeface="+mn-lt"/>
                <a:cs typeface="Calibri"/>
              </a:rPr>
              <a:t>?</a:t>
            </a:r>
            <a:br>
              <a:rPr lang="fr-FR" sz="1200" b="1" dirty="0" smtClean="0">
                <a:latin typeface="+mn-lt"/>
                <a:cs typeface="Calibri"/>
              </a:rPr>
            </a:br>
            <a:r>
              <a:rPr lang="fr-FR" sz="1200" b="1" dirty="0" smtClean="0">
                <a:latin typeface="+mn-lt"/>
                <a:cs typeface="Calibri"/>
              </a:rPr>
              <a:t>Mi </a:t>
            </a:r>
            <a:r>
              <a:rPr lang="fr-FR" sz="1200" b="1" dirty="0" err="1" smtClean="0">
                <a:latin typeface="+mn-lt"/>
                <a:cs typeface="Calibri"/>
              </a:rPr>
              <a:t>madre</a:t>
            </a:r>
            <a:r>
              <a:rPr lang="fr-FR" sz="1200" b="1" dirty="0" smtClean="0">
                <a:latin typeface="+mn-lt"/>
                <a:cs typeface="Calibri"/>
              </a:rPr>
              <a:t> es </a:t>
            </a:r>
            <a:r>
              <a:rPr lang="fr-FR" sz="1200" b="1" dirty="0" err="1" smtClean="0">
                <a:latin typeface="+mn-lt"/>
                <a:cs typeface="Calibri"/>
              </a:rPr>
              <a:t>actriz</a:t>
            </a:r>
            <a:r>
              <a:rPr lang="fr-FR" sz="1200" b="1" dirty="0" smtClean="0">
                <a:latin typeface="+mn-lt"/>
                <a:cs typeface="Calibri"/>
              </a:rPr>
              <a:t>.  Es </a:t>
            </a:r>
            <a:r>
              <a:rPr lang="fr-FR" sz="1200" b="1" dirty="0" err="1" smtClean="0">
                <a:latin typeface="+mn-lt"/>
                <a:cs typeface="Calibri"/>
              </a:rPr>
              <a:t>muy</a:t>
            </a:r>
            <a:r>
              <a:rPr lang="fr-FR" sz="1200" b="1" dirty="0" smtClean="0">
                <a:latin typeface="+mn-lt"/>
                <a:cs typeface="Calibri"/>
              </a:rPr>
              <a:t> </a:t>
            </a:r>
            <a:r>
              <a:rPr lang="fr-FR" sz="1200" b="1" dirty="0" err="1" smtClean="0">
                <a:latin typeface="+mn-lt"/>
                <a:cs typeface="Calibri"/>
              </a:rPr>
              <a:t>famosa</a:t>
            </a:r>
            <a:r>
              <a:rPr lang="fr-FR" sz="1200" b="1" dirty="0" smtClean="0">
                <a:latin typeface="+mn-lt"/>
                <a:cs typeface="Calibri"/>
              </a:rPr>
              <a:t>.</a:t>
            </a:r>
            <a:br>
              <a:rPr lang="fr-FR" sz="1200" b="1" dirty="0" smtClean="0">
                <a:latin typeface="+mn-lt"/>
                <a:cs typeface="Calibri"/>
              </a:rPr>
            </a:br>
            <a:r>
              <a:rPr lang="fr-FR" sz="1200" b="1" dirty="0" smtClean="0">
                <a:latin typeface="+mn-lt"/>
                <a:cs typeface="Calibri"/>
              </a:rPr>
              <a:t/>
            </a:r>
            <a:br>
              <a:rPr lang="fr-FR" sz="1200" b="1" dirty="0" smtClean="0">
                <a:latin typeface="+mn-lt"/>
                <a:cs typeface="Calibri"/>
              </a:rPr>
            </a:br>
            <a:r>
              <a:rPr lang="fr-FR" sz="1200" b="1" dirty="0" smtClean="0">
                <a:latin typeface="+mn-lt"/>
                <a:cs typeface="Calibri"/>
              </a:rPr>
              <a:t>¡</a:t>
            </a:r>
            <a:r>
              <a:rPr lang="fr-FR" sz="1200" b="1" dirty="0" err="1" smtClean="0">
                <a:latin typeface="+mn-lt"/>
                <a:cs typeface="Calibri"/>
              </a:rPr>
              <a:t>Qué</a:t>
            </a:r>
            <a:r>
              <a:rPr lang="fr-FR" sz="1200" b="1" dirty="0" smtClean="0">
                <a:latin typeface="+mn-lt"/>
                <a:cs typeface="Calibri"/>
              </a:rPr>
              <a:t> </a:t>
            </a:r>
            <a:r>
              <a:rPr lang="fr-FR" sz="1200" b="1" dirty="0" err="1" smtClean="0">
                <a:latin typeface="+mn-lt"/>
                <a:cs typeface="Calibri"/>
              </a:rPr>
              <a:t>interesante</a:t>
            </a:r>
            <a:r>
              <a:rPr lang="fr-FR" sz="1200" b="1" dirty="0" smtClean="0">
                <a:latin typeface="+mn-lt"/>
                <a:cs typeface="Calibri"/>
              </a:rPr>
              <a:t>!</a:t>
            </a:r>
            <a:br>
              <a:rPr lang="fr-FR" sz="1200" b="1" dirty="0" smtClean="0">
                <a:latin typeface="+mn-lt"/>
                <a:cs typeface="Calibri"/>
              </a:rPr>
            </a:br>
            <a:r>
              <a:rPr lang="fr-FR" sz="1200" b="1" dirty="0" smtClean="0">
                <a:latin typeface="+mn-lt"/>
                <a:cs typeface="Calibri"/>
              </a:rPr>
              <a:t>Si, </a:t>
            </a:r>
            <a:r>
              <a:rPr lang="fr-FR" sz="1200" b="1" dirty="0" err="1" smtClean="0">
                <a:latin typeface="+mn-lt"/>
                <a:cs typeface="Calibri"/>
              </a:rPr>
              <a:t>pero</a:t>
            </a:r>
            <a:r>
              <a:rPr lang="fr-FR" sz="1200" b="1" dirty="0" smtClean="0">
                <a:latin typeface="+mn-lt"/>
                <a:cs typeface="Calibri"/>
              </a:rPr>
              <a:t> </a:t>
            </a:r>
            <a:r>
              <a:rPr lang="fr-FR" sz="1200" b="1" dirty="0" err="1" smtClean="0">
                <a:latin typeface="+mn-lt"/>
                <a:cs typeface="Calibri"/>
              </a:rPr>
              <a:t>siempre</a:t>
            </a:r>
            <a:r>
              <a:rPr lang="fr-FR" sz="1200" b="1" dirty="0" smtClean="0">
                <a:latin typeface="+mn-lt"/>
                <a:cs typeface="Calibri"/>
              </a:rPr>
              <a:t> </a:t>
            </a:r>
            <a:r>
              <a:rPr lang="fr-FR" sz="1200" b="1" dirty="0" err="1" smtClean="0">
                <a:latin typeface="+mn-lt"/>
                <a:cs typeface="Calibri"/>
              </a:rPr>
              <a:t>está</a:t>
            </a:r>
            <a:r>
              <a:rPr lang="fr-FR" sz="1200" b="1" dirty="0" smtClean="0">
                <a:latin typeface="+mn-lt"/>
                <a:cs typeface="Calibri"/>
              </a:rPr>
              <a:t> </a:t>
            </a:r>
            <a:r>
              <a:rPr lang="fr-FR" sz="1200" b="1" dirty="0" err="1" smtClean="0">
                <a:latin typeface="+mn-lt"/>
                <a:cs typeface="Calibri"/>
              </a:rPr>
              <a:t>leyendo</a:t>
            </a:r>
            <a:r>
              <a:rPr lang="fr-FR" sz="1200" b="1" dirty="0" smtClean="0">
                <a:latin typeface="+mn-lt"/>
                <a:cs typeface="Calibri"/>
              </a:rPr>
              <a:t>. Es un poco </a:t>
            </a:r>
            <a:r>
              <a:rPr lang="fr-FR" sz="1200" b="1" dirty="0" err="1" smtClean="0">
                <a:latin typeface="+mn-lt"/>
                <a:cs typeface="Calibri"/>
              </a:rPr>
              <a:t>aburrida</a:t>
            </a:r>
            <a:r>
              <a:rPr lang="fr-FR" sz="1200" b="1" dirty="0" smtClean="0">
                <a:latin typeface="+mn-lt"/>
                <a:cs typeface="Calibri"/>
              </a:rPr>
              <a:t>.</a:t>
            </a:r>
            <a:endParaRPr lang="fr-FR" sz="1200" b="1" dirty="0" smtClean="0"/>
          </a:p>
          <a:p>
            <a:endParaRPr lang="fr-FR" dirty="0"/>
          </a:p>
        </p:txBody>
      </p:sp>
      <p:sp>
        <p:nvSpPr>
          <p:cNvPr id="4" name="Slide Number Placeholder 3"/>
          <p:cNvSpPr>
            <a:spLocks noGrp="1"/>
          </p:cNvSpPr>
          <p:nvPr>
            <p:ph type="sldNum" sz="quarter" idx="10"/>
          </p:nvPr>
        </p:nvSpPr>
        <p:spPr/>
        <p:txBody>
          <a:bodyPr/>
          <a:lstStyle/>
          <a:p>
            <a:fld id="{9097FBD5-C8D6-44EA-A072-D4473285BE1E}" type="slidenum">
              <a:rPr lang="en-GB" smtClean="0"/>
              <a:t>11</a:t>
            </a:fld>
            <a:endParaRPr lang="en-GB"/>
          </a:p>
        </p:txBody>
      </p:sp>
    </p:spTree>
    <p:extLst>
      <p:ext uri="{BB962C8B-B14F-4D97-AF65-F5344CB8AC3E}">
        <p14:creationId xmlns:p14="http://schemas.microsoft.com/office/powerpoint/2010/main" val="1149489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http://www.youtube.com/watch?v=605hlfZ-9_U&amp;feature=related</a:t>
            </a:r>
            <a:endParaRPr lang="en-GB" dirty="0"/>
          </a:p>
        </p:txBody>
      </p:sp>
      <p:sp>
        <p:nvSpPr>
          <p:cNvPr id="4" name="Slide Number Placeholder 3"/>
          <p:cNvSpPr>
            <a:spLocks noGrp="1"/>
          </p:cNvSpPr>
          <p:nvPr>
            <p:ph type="sldNum" sz="quarter" idx="10"/>
          </p:nvPr>
        </p:nvSpPr>
        <p:spPr/>
        <p:txBody>
          <a:bodyPr/>
          <a:lstStyle/>
          <a:p>
            <a:fld id="{9097FBD5-C8D6-44EA-A072-D4473285BE1E}" type="slidenum">
              <a:rPr lang="en-GB" smtClean="0"/>
              <a:t>15</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http://www.tes.co.uk/ResourceDetail.aspx?storyCode=6242555</a:t>
            </a:r>
            <a:endParaRPr lang="en-GB" dirty="0"/>
          </a:p>
        </p:txBody>
      </p:sp>
      <p:sp>
        <p:nvSpPr>
          <p:cNvPr id="4" name="Slide Number Placeholder 3"/>
          <p:cNvSpPr>
            <a:spLocks noGrp="1"/>
          </p:cNvSpPr>
          <p:nvPr>
            <p:ph type="sldNum" sz="quarter" idx="10"/>
          </p:nvPr>
        </p:nvSpPr>
        <p:spPr/>
        <p:txBody>
          <a:bodyPr/>
          <a:lstStyle/>
          <a:p>
            <a:fld id="{9097FBD5-C8D6-44EA-A072-D4473285BE1E}" type="slidenum">
              <a:rPr lang="en-GB" smtClean="0"/>
              <a:t>16</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smtClean="0"/>
              <a:t>Pdf</a:t>
            </a:r>
            <a:r>
              <a:rPr lang="en-GB" dirty="0" smtClean="0"/>
              <a:t> and suggested</a:t>
            </a:r>
            <a:r>
              <a:rPr lang="en-GB" baseline="0" dirty="0" smtClean="0"/>
              <a:t> activities to go with these are brilliant. </a:t>
            </a:r>
            <a:br>
              <a:rPr lang="en-GB" baseline="0" dirty="0" smtClean="0"/>
            </a:br>
            <a:r>
              <a:rPr lang="en-GB" baseline="0" dirty="0" smtClean="0"/>
              <a:t>This is a particular nice one for descriptions – with the Twilight trilogy of books/films very popular with teenagers, this is an idea song/context for them too.</a:t>
            </a: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9097FBD5-C8D6-44EA-A072-D4473285BE1E}" type="slidenum">
              <a:rPr lang="en-GB" smtClean="0"/>
              <a:t>17</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http://www.youtube.com/watch?v=gF7omKhq-8Y&amp;feature=plcp</a:t>
            </a:r>
            <a:endParaRPr lang="en-GB" dirty="0"/>
          </a:p>
        </p:txBody>
      </p:sp>
      <p:sp>
        <p:nvSpPr>
          <p:cNvPr id="4" name="Slide Number Placeholder 3"/>
          <p:cNvSpPr>
            <a:spLocks noGrp="1"/>
          </p:cNvSpPr>
          <p:nvPr>
            <p:ph type="sldNum" sz="quarter" idx="10"/>
          </p:nvPr>
        </p:nvSpPr>
        <p:spPr/>
        <p:txBody>
          <a:bodyPr/>
          <a:lstStyle/>
          <a:p>
            <a:fld id="{9097FBD5-C8D6-44EA-A072-D4473285BE1E}" type="slidenum">
              <a:rPr lang="en-GB" smtClean="0"/>
              <a:t>18</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Overview of speaking section.</a:t>
            </a:r>
            <a:endParaRPr lang="en-GB" dirty="0"/>
          </a:p>
        </p:txBody>
      </p:sp>
      <p:sp>
        <p:nvSpPr>
          <p:cNvPr id="4" name="Slide Number Placeholder 3"/>
          <p:cNvSpPr>
            <a:spLocks noGrp="1"/>
          </p:cNvSpPr>
          <p:nvPr>
            <p:ph type="sldNum" sz="quarter" idx="10"/>
          </p:nvPr>
        </p:nvSpPr>
        <p:spPr/>
        <p:txBody>
          <a:bodyPr/>
          <a:lstStyle/>
          <a:p>
            <a:fld id="{9097FBD5-C8D6-44EA-A072-D4473285BE1E}" type="slidenum">
              <a:rPr lang="en-GB" smtClean="0"/>
              <a:t>19</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Questioning here is to bring out key words for classifying sports and defining</a:t>
            </a:r>
            <a:r>
              <a:rPr lang="en-GB" baseline="0" dirty="0" smtClean="0"/>
              <a:t> them – students need to know actively how to use these terms themselves.  It would be useful here to draw out their own preferences for these and other sports.  See if they can use ‘Me </a:t>
            </a:r>
            <a:r>
              <a:rPr lang="en-GB" baseline="0" dirty="0" err="1" smtClean="0"/>
              <a:t>gusta</a:t>
            </a:r>
            <a:r>
              <a:rPr lang="en-GB" baseline="0" dirty="0" smtClean="0"/>
              <a:t>’ and ‘no me </a:t>
            </a:r>
            <a:r>
              <a:rPr lang="en-GB" baseline="0" dirty="0" err="1" smtClean="0"/>
              <a:t>gusta</a:t>
            </a:r>
            <a:r>
              <a:rPr lang="en-GB" baseline="0" dirty="0" smtClean="0"/>
              <a:t>’ and ‘</a:t>
            </a:r>
            <a:r>
              <a:rPr lang="en-GB" baseline="0" dirty="0" err="1" smtClean="0"/>
              <a:t>prefiero</a:t>
            </a:r>
            <a:r>
              <a:rPr lang="en-GB" baseline="0" dirty="0" smtClean="0"/>
              <a:t>’ and push for opinions/justifications ‘</a:t>
            </a:r>
            <a:r>
              <a:rPr lang="en-GB" baseline="0" dirty="0" err="1" smtClean="0"/>
              <a:t>porque</a:t>
            </a:r>
            <a:r>
              <a:rPr lang="en-GB" baseline="0" dirty="0" smtClean="0"/>
              <a:t>’ + </a:t>
            </a:r>
            <a:r>
              <a:rPr lang="en-GB" baseline="0" dirty="0" err="1" smtClean="0"/>
              <a:t>rápido</a:t>
            </a:r>
            <a:r>
              <a:rPr lang="en-GB" baseline="0" dirty="0" smtClean="0"/>
              <a:t> / </a:t>
            </a:r>
            <a:r>
              <a:rPr lang="en-GB" baseline="0" dirty="0" err="1" smtClean="0"/>
              <a:t>emocionante</a:t>
            </a:r>
            <a:r>
              <a:rPr lang="en-GB" baseline="0" dirty="0" smtClean="0"/>
              <a:t> / </a:t>
            </a:r>
            <a:r>
              <a:rPr lang="en-GB" baseline="0" dirty="0" err="1" smtClean="0"/>
              <a:t>peligroso</a:t>
            </a:r>
            <a:r>
              <a:rPr lang="en-GB" baseline="0" dirty="0" smtClean="0"/>
              <a:t> / </a:t>
            </a:r>
            <a:r>
              <a:rPr lang="en-GB" baseline="0" dirty="0" err="1" smtClean="0"/>
              <a:t>divertido</a:t>
            </a:r>
            <a:r>
              <a:rPr lang="en-GB" baseline="0" dirty="0" smtClean="0"/>
              <a:t> / </a:t>
            </a:r>
            <a:r>
              <a:rPr lang="en-GB" baseline="0" dirty="0" err="1" smtClean="0"/>
              <a:t>exigente</a:t>
            </a:r>
            <a:endParaRPr lang="fr-FR" dirty="0"/>
          </a:p>
        </p:txBody>
      </p:sp>
      <p:sp>
        <p:nvSpPr>
          <p:cNvPr id="4" name="Slide Number Placeholder 3"/>
          <p:cNvSpPr>
            <a:spLocks noGrp="1"/>
          </p:cNvSpPr>
          <p:nvPr>
            <p:ph type="sldNum" sz="quarter" idx="10"/>
          </p:nvPr>
        </p:nvSpPr>
        <p:spPr/>
        <p:txBody>
          <a:bodyPr/>
          <a:lstStyle/>
          <a:p>
            <a:fld id="{DAB00B15-9DF1-4A43-A7E7-012F612E98D6}" type="slidenum">
              <a:rPr lang="fr-FR" smtClean="0"/>
              <a:t>23</a:t>
            </a:fld>
            <a:endParaRPr lang="fr-FR"/>
          </a:p>
        </p:txBody>
      </p:sp>
    </p:spTree>
    <p:extLst>
      <p:ext uri="{BB962C8B-B14F-4D97-AF65-F5344CB8AC3E}">
        <p14:creationId xmlns:p14="http://schemas.microsoft.com/office/powerpoint/2010/main" val="2981660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Watch the video twice and ask pupils to write down the order </a:t>
            </a:r>
            <a:r>
              <a:rPr lang="en-GB" dirty="0" err="1" smtClean="0"/>
              <a:t>Berni</a:t>
            </a:r>
            <a:r>
              <a:rPr lang="en-GB" baseline="0" dirty="0" smtClean="0"/>
              <a:t> does the sports in. Only 8 are used. The answers are 4,5,2,9,3,6,8,10.</a:t>
            </a:r>
            <a:endParaRPr lang="en-GB" dirty="0"/>
          </a:p>
        </p:txBody>
      </p:sp>
      <p:sp>
        <p:nvSpPr>
          <p:cNvPr id="4" name="Slide Number Placeholder 3"/>
          <p:cNvSpPr>
            <a:spLocks noGrp="1"/>
          </p:cNvSpPr>
          <p:nvPr>
            <p:ph type="sldNum" sz="quarter" idx="10"/>
          </p:nvPr>
        </p:nvSpPr>
        <p:spPr/>
        <p:txBody>
          <a:bodyPr/>
          <a:lstStyle/>
          <a:p>
            <a:pPr>
              <a:defRPr/>
            </a:pPr>
            <a:fld id="{3DA7892E-27F1-44E3-A680-F50FC62B02E6}" type="slidenum">
              <a:rPr lang="en-US" smtClean="0"/>
              <a:pPr>
                <a:defRPr/>
              </a:pPr>
              <a:t>24</a:t>
            </a:fld>
            <a:endParaRPr lang="en-US"/>
          </a:p>
        </p:txBody>
      </p:sp>
    </p:spTree>
    <p:extLst>
      <p:ext uri="{BB962C8B-B14F-4D97-AF65-F5344CB8AC3E}">
        <p14:creationId xmlns:p14="http://schemas.microsoft.com/office/powerpoint/2010/main" val="3232630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After students have completed this activity in pairs, correct it, but then use the text to pull</a:t>
            </a:r>
            <a:r>
              <a:rPr lang="en-GB" baseline="0" dirty="0" smtClean="0"/>
              <a:t> out key vocabulary and perhaps also elicit from them simple sentences that they build by adapting words from the text.</a:t>
            </a:r>
            <a:br>
              <a:rPr lang="en-GB" baseline="0" dirty="0" smtClean="0"/>
            </a:br>
            <a:r>
              <a:rPr lang="en-GB" baseline="0" dirty="0" smtClean="0"/>
              <a:t>E.g. </a:t>
            </a:r>
            <a:r>
              <a:rPr lang="en-GB" baseline="0" dirty="0" err="1" smtClean="0"/>
              <a:t>como</a:t>
            </a:r>
            <a:r>
              <a:rPr lang="en-GB" baseline="0" dirty="0" smtClean="0"/>
              <a:t> se dice…</a:t>
            </a:r>
            <a:br>
              <a:rPr lang="en-GB" baseline="0" dirty="0" smtClean="0"/>
            </a:br>
            <a:r>
              <a:rPr lang="en-GB" baseline="0" dirty="0" smtClean="0"/>
              <a:t>1.  It is an </a:t>
            </a:r>
            <a:r>
              <a:rPr lang="en-GB" baseline="0" dirty="0" err="1" smtClean="0"/>
              <a:t>olympic</a:t>
            </a:r>
            <a:r>
              <a:rPr lang="en-GB" baseline="0" dirty="0" smtClean="0"/>
              <a:t> sport.</a:t>
            </a:r>
            <a:br>
              <a:rPr lang="en-GB" baseline="0" dirty="0" smtClean="0"/>
            </a:br>
            <a:r>
              <a:rPr lang="en-GB" baseline="0" dirty="0" smtClean="0"/>
              <a:t>2.  It is a popular sport.</a:t>
            </a:r>
            <a:br>
              <a:rPr lang="en-GB" baseline="0" dirty="0" smtClean="0"/>
            </a:br>
            <a:r>
              <a:rPr lang="en-GB" baseline="0" dirty="0" smtClean="0"/>
              <a:t>3.  It is a team sport.</a:t>
            </a:r>
            <a:br>
              <a:rPr lang="en-GB" baseline="0" dirty="0" smtClean="0"/>
            </a:br>
            <a:r>
              <a:rPr lang="en-GB" baseline="0" dirty="0" smtClean="0"/>
              <a:t>4.  It is not an </a:t>
            </a:r>
            <a:r>
              <a:rPr lang="en-GB" baseline="0" dirty="0" err="1" smtClean="0"/>
              <a:t>olympic</a:t>
            </a:r>
            <a:r>
              <a:rPr lang="en-GB" baseline="0" dirty="0" smtClean="0"/>
              <a:t> sport.</a:t>
            </a:r>
            <a:br>
              <a:rPr lang="en-GB" baseline="0" dirty="0" smtClean="0"/>
            </a:br>
            <a:r>
              <a:rPr lang="en-GB" baseline="0" dirty="0" smtClean="0"/>
              <a:t>5.  It’s an individual sport.</a:t>
            </a:r>
            <a:br>
              <a:rPr lang="en-GB" baseline="0" dirty="0" smtClean="0"/>
            </a:br>
            <a:r>
              <a:rPr lang="en-GB" baseline="0" dirty="0" smtClean="0"/>
              <a:t>6.  It’s a boring sport.</a:t>
            </a:r>
            <a:br>
              <a:rPr lang="en-GB" baseline="0" dirty="0" smtClean="0"/>
            </a:br>
            <a:r>
              <a:rPr lang="en-GB" baseline="0" dirty="0" smtClean="0"/>
              <a:t>7.  It’s a water sport.</a:t>
            </a:r>
            <a:br>
              <a:rPr lang="en-GB" baseline="0" dirty="0" smtClean="0"/>
            </a:br>
            <a:r>
              <a:rPr lang="en-GB" baseline="0" dirty="0" smtClean="0"/>
              <a:t>8.  It’s an aggressive sport.</a:t>
            </a:r>
            <a:br>
              <a:rPr lang="en-GB" baseline="0" dirty="0" smtClean="0"/>
            </a:br>
            <a:r>
              <a:rPr lang="en-GB" baseline="0" dirty="0" smtClean="0"/>
              <a:t/>
            </a:r>
            <a:br>
              <a:rPr lang="en-GB" baseline="0" dirty="0" smtClean="0"/>
            </a:br>
            <a:r>
              <a:rPr lang="en-GB" baseline="0" dirty="0" smtClean="0"/>
              <a:t>Try to slot in ‘de </a:t>
            </a:r>
            <a:r>
              <a:rPr lang="en-GB" baseline="0" dirty="0" err="1" smtClean="0"/>
              <a:t>invierno</a:t>
            </a:r>
            <a:r>
              <a:rPr lang="en-GB" baseline="0" dirty="0" smtClean="0"/>
              <a:t>’ and ‘de </a:t>
            </a:r>
            <a:r>
              <a:rPr lang="en-GB" baseline="0" dirty="0" err="1" smtClean="0"/>
              <a:t>verano</a:t>
            </a:r>
            <a:r>
              <a:rPr lang="en-GB" baseline="0" dirty="0" smtClean="0"/>
              <a:t>’ too to keep </a:t>
            </a:r>
            <a:r>
              <a:rPr lang="en-GB" baseline="0" smtClean="0"/>
              <a:t>these fresh.</a:t>
            </a:r>
            <a:r>
              <a:rPr lang="en-GB" baseline="0" dirty="0" smtClean="0"/>
              <a:t/>
            </a:r>
            <a:br>
              <a:rPr lang="en-GB" baseline="0" dirty="0" smtClean="0"/>
            </a:br>
            <a:r>
              <a:rPr lang="en-GB" baseline="0" dirty="0" smtClean="0"/>
              <a:t/>
            </a:r>
            <a:br>
              <a:rPr lang="en-GB" baseline="0" dirty="0" smtClean="0"/>
            </a:br>
            <a:r>
              <a:rPr lang="en-GB" baseline="0" dirty="0" smtClean="0"/>
              <a:t>The idea is that students should see how easy it is to create very different meanings by varying the adjective, and that they reinforce the pattern of adjective position after the noun.  This primes them for the listening activity that follows.</a:t>
            </a:r>
            <a:endParaRPr lang="fr-FR" dirty="0"/>
          </a:p>
        </p:txBody>
      </p:sp>
      <p:sp>
        <p:nvSpPr>
          <p:cNvPr id="4" name="Slide Number Placeholder 3"/>
          <p:cNvSpPr>
            <a:spLocks noGrp="1"/>
          </p:cNvSpPr>
          <p:nvPr>
            <p:ph type="sldNum" sz="quarter" idx="10"/>
          </p:nvPr>
        </p:nvSpPr>
        <p:spPr/>
        <p:txBody>
          <a:bodyPr/>
          <a:lstStyle/>
          <a:p>
            <a:fld id="{22C204EB-5000-4179-B6AE-9000FA957961}" type="slidenum">
              <a:rPr lang="fr-FR" smtClean="0"/>
              <a:t>25</a:t>
            </a:fld>
            <a:endParaRPr lang="fr-FR"/>
          </a:p>
        </p:txBody>
      </p:sp>
    </p:spTree>
    <p:extLst>
      <p:ext uri="{BB962C8B-B14F-4D97-AF65-F5344CB8AC3E}">
        <p14:creationId xmlns:p14="http://schemas.microsoft.com/office/powerpoint/2010/main" val="318892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Read these in this order:</a:t>
            </a:r>
            <a:br>
              <a:rPr lang="en-GB" dirty="0" smtClean="0"/>
            </a:br>
            <a:r>
              <a:rPr lang="en-GB" dirty="0" smtClean="0"/>
              <a:t>1.  </a:t>
            </a:r>
            <a:r>
              <a:rPr lang="en-GB" dirty="0" err="1" smtClean="0"/>
              <a:t>Es</a:t>
            </a:r>
            <a:r>
              <a:rPr lang="en-GB" dirty="0" smtClean="0"/>
              <a:t> un </a:t>
            </a:r>
            <a:r>
              <a:rPr lang="en-GB" dirty="0" err="1" smtClean="0"/>
              <a:t>deporte</a:t>
            </a:r>
            <a:r>
              <a:rPr lang="en-GB" dirty="0" smtClean="0"/>
              <a:t>.</a:t>
            </a:r>
            <a:br>
              <a:rPr lang="en-GB" dirty="0" smtClean="0"/>
            </a:br>
            <a:r>
              <a:rPr lang="en-GB" dirty="0" smtClean="0"/>
              <a:t>2.  </a:t>
            </a:r>
            <a:r>
              <a:rPr lang="en-GB" dirty="0" err="1" smtClean="0"/>
              <a:t>Es</a:t>
            </a:r>
            <a:r>
              <a:rPr lang="en-GB" dirty="0" smtClean="0"/>
              <a:t> un </a:t>
            </a:r>
            <a:r>
              <a:rPr lang="en-GB" dirty="0" err="1" smtClean="0"/>
              <a:t>deporte</a:t>
            </a:r>
            <a:r>
              <a:rPr lang="en-GB" dirty="0" smtClean="0"/>
              <a:t> </a:t>
            </a:r>
            <a:r>
              <a:rPr lang="en-GB" dirty="0" err="1" smtClean="0"/>
              <a:t>olímpico</a:t>
            </a:r>
            <a:r>
              <a:rPr lang="en-GB" dirty="0" smtClean="0"/>
              <a:t>.</a:t>
            </a:r>
            <a:br>
              <a:rPr lang="en-GB" dirty="0" smtClean="0"/>
            </a:br>
            <a:r>
              <a:rPr lang="en-GB" dirty="0" smtClean="0"/>
              <a:t>3.  </a:t>
            </a:r>
            <a:r>
              <a:rPr lang="en-GB" dirty="0" err="1" smtClean="0"/>
              <a:t>Es</a:t>
            </a:r>
            <a:r>
              <a:rPr lang="en-GB" dirty="0" smtClean="0"/>
              <a:t> un </a:t>
            </a:r>
            <a:r>
              <a:rPr lang="en-GB" dirty="0" err="1" smtClean="0"/>
              <a:t>deporte</a:t>
            </a:r>
            <a:r>
              <a:rPr lang="en-GB" dirty="0" smtClean="0"/>
              <a:t> </a:t>
            </a:r>
            <a:r>
              <a:rPr lang="en-GB" dirty="0" err="1" smtClean="0"/>
              <a:t>divertido</a:t>
            </a:r>
            <a:r>
              <a:rPr lang="en-GB" dirty="0" smtClean="0"/>
              <a:t>.</a:t>
            </a:r>
            <a:br>
              <a:rPr lang="en-GB" dirty="0" smtClean="0"/>
            </a:br>
            <a:r>
              <a:rPr lang="en-GB" dirty="0" smtClean="0"/>
              <a:t>4.  </a:t>
            </a:r>
            <a:r>
              <a:rPr lang="en-GB" dirty="0" err="1" smtClean="0"/>
              <a:t>Es</a:t>
            </a:r>
            <a:r>
              <a:rPr lang="en-GB" dirty="0" smtClean="0"/>
              <a:t> un </a:t>
            </a:r>
            <a:r>
              <a:rPr lang="en-GB" dirty="0" err="1" smtClean="0"/>
              <a:t>deporte</a:t>
            </a:r>
            <a:r>
              <a:rPr lang="en-GB" dirty="0" smtClean="0"/>
              <a:t> </a:t>
            </a:r>
            <a:r>
              <a:rPr lang="en-GB" dirty="0" err="1" smtClean="0"/>
              <a:t>acuático</a:t>
            </a:r>
            <a:r>
              <a:rPr lang="en-GB" dirty="0" smtClean="0"/>
              <a:t>.</a:t>
            </a:r>
            <a:br>
              <a:rPr lang="en-GB" dirty="0" smtClean="0"/>
            </a:br>
            <a:r>
              <a:rPr lang="en-GB" dirty="0" smtClean="0"/>
              <a:t>5.  </a:t>
            </a:r>
            <a:r>
              <a:rPr lang="en-GB" dirty="0" err="1" smtClean="0"/>
              <a:t>Es</a:t>
            </a:r>
            <a:r>
              <a:rPr lang="en-GB" dirty="0" smtClean="0"/>
              <a:t> un </a:t>
            </a:r>
            <a:r>
              <a:rPr lang="en-GB" dirty="0" err="1" smtClean="0"/>
              <a:t>deporte</a:t>
            </a:r>
            <a:r>
              <a:rPr lang="en-GB" dirty="0" smtClean="0"/>
              <a:t> individual.</a:t>
            </a:r>
            <a:br>
              <a:rPr lang="en-GB" dirty="0" smtClean="0"/>
            </a:br>
            <a:r>
              <a:rPr lang="en-GB" dirty="0" smtClean="0"/>
              <a:t>6.  No</a:t>
            </a:r>
            <a:r>
              <a:rPr lang="en-GB" baseline="0" dirty="0" smtClean="0"/>
              <a:t> </a:t>
            </a:r>
            <a:r>
              <a:rPr lang="en-GB" baseline="0" dirty="0" err="1" smtClean="0"/>
              <a:t>es</a:t>
            </a:r>
            <a:r>
              <a:rPr lang="en-GB" baseline="0" dirty="0" smtClean="0"/>
              <a:t> un </a:t>
            </a:r>
            <a:r>
              <a:rPr lang="en-GB" baseline="0" dirty="0" err="1" smtClean="0"/>
              <a:t>deporte</a:t>
            </a:r>
            <a:r>
              <a:rPr lang="en-GB" baseline="0" dirty="0" smtClean="0"/>
              <a:t> </a:t>
            </a:r>
            <a:r>
              <a:rPr lang="en-GB" baseline="0" dirty="0" err="1" smtClean="0"/>
              <a:t>olímpico</a:t>
            </a:r>
            <a:r>
              <a:rPr lang="en-GB" baseline="0" dirty="0" smtClean="0"/>
              <a:t>.</a:t>
            </a:r>
            <a:br>
              <a:rPr lang="en-GB" baseline="0" dirty="0" smtClean="0"/>
            </a:br>
            <a:r>
              <a:rPr lang="en-GB" baseline="0" dirty="0" smtClean="0"/>
              <a:t>7.  </a:t>
            </a:r>
            <a:r>
              <a:rPr lang="en-GB" baseline="0" dirty="0" err="1" smtClean="0"/>
              <a:t>Es</a:t>
            </a:r>
            <a:r>
              <a:rPr lang="en-GB" baseline="0" dirty="0" smtClean="0"/>
              <a:t> un </a:t>
            </a:r>
            <a:r>
              <a:rPr lang="en-GB" baseline="0" dirty="0" err="1" smtClean="0"/>
              <a:t>deporte</a:t>
            </a:r>
            <a:r>
              <a:rPr lang="en-GB" baseline="0" dirty="0" smtClean="0"/>
              <a:t> de </a:t>
            </a:r>
            <a:r>
              <a:rPr lang="en-GB" baseline="0" dirty="0" err="1" smtClean="0"/>
              <a:t>equipo</a:t>
            </a:r>
            <a:r>
              <a:rPr lang="en-GB" baseline="0" dirty="0" smtClean="0"/>
              <a:t>.</a:t>
            </a:r>
            <a:br>
              <a:rPr lang="en-GB" baseline="0" dirty="0" smtClean="0"/>
            </a:br>
            <a:r>
              <a:rPr lang="en-GB" baseline="0" dirty="0" smtClean="0"/>
              <a:t>8.  </a:t>
            </a:r>
            <a:r>
              <a:rPr lang="en-GB" baseline="0" dirty="0" err="1" smtClean="0"/>
              <a:t>Es</a:t>
            </a:r>
            <a:r>
              <a:rPr lang="en-GB" baseline="0" dirty="0" smtClean="0"/>
              <a:t> un </a:t>
            </a:r>
            <a:r>
              <a:rPr lang="en-GB" baseline="0" dirty="0" err="1" smtClean="0"/>
              <a:t>deporte</a:t>
            </a:r>
            <a:r>
              <a:rPr lang="en-GB" baseline="0" dirty="0" smtClean="0"/>
              <a:t> </a:t>
            </a:r>
            <a:r>
              <a:rPr lang="en-GB" baseline="0" dirty="0" err="1" smtClean="0"/>
              <a:t>emocionante</a:t>
            </a:r>
            <a:r>
              <a:rPr lang="en-GB" baseline="0" dirty="0" smtClean="0"/>
              <a:t>.</a:t>
            </a:r>
            <a:br>
              <a:rPr lang="en-GB" baseline="0" dirty="0" smtClean="0"/>
            </a:br>
            <a:r>
              <a:rPr lang="en-GB" baseline="0" dirty="0" smtClean="0"/>
              <a:t>9.  </a:t>
            </a:r>
            <a:r>
              <a:rPr lang="en-GB" baseline="0" dirty="0" err="1" smtClean="0"/>
              <a:t>Es</a:t>
            </a:r>
            <a:r>
              <a:rPr lang="en-GB" baseline="0" dirty="0" smtClean="0"/>
              <a:t> un </a:t>
            </a:r>
            <a:r>
              <a:rPr lang="en-GB" baseline="0" dirty="0" err="1" smtClean="0"/>
              <a:t>deporte</a:t>
            </a:r>
            <a:r>
              <a:rPr lang="en-GB" baseline="0" dirty="0" smtClean="0"/>
              <a:t> de </a:t>
            </a:r>
            <a:r>
              <a:rPr lang="en-GB" baseline="0" dirty="0" err="1" smtClean="0"/>
              <a:t>pelota</a:t>
            </a:r>
            <a:r>
              <a:rPr lang="en-GB" baseline="0" dirty="0" smtClean="0"/>
              <a:t>.</a:t>
            </a:r>
            <a:endParaRPr lang="fr-FR" dirty="0"/>
          </a:p>
        </p:txBody>
      </p:sp>
      <p:sp>
        <p:nvSpPr>
          <p:cNvPr id="4" name="Slide Number Placeholder 3"/>
          <p:cNvSpPr>
            <a:spLocks noGrp="1"/>
          </p:cNvSpPr>
          <p:nvPr>
            <p:ph type="sldNum" sz="quarter" idx="10"/>
          </p:nvPr>
        </p:nvSpPr>
        <p:spPr/>
        <p:txBody>
          <a:bodyPr/>
          <a:lstStyle/>
          <a:p>
            <a:fld id="{22C204EB-5000-4179-B6AE-9000FA957961}" type="slidenum">
              <a:rPr lang="fr-FR" smtClean="0"/>
              <a:t>26</a:t>
            </a:fld>
            <a:endParaRPr lang="fr-FR"/>
          </a:p>
        </p:txBody>
      </p:sp>
    </p:spTree>
    <p:extLst>
      <p:ext uri="{BB962C8B-B14F-4D97-AF65-F5344CB8AC3E}">
        <p14:creationId xmlns:p14="http://schemas.microsoft.com/office/powerpoint/2010/main" val="4057461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As well as being acrobatic, someone else has made</a:t>
            </a:r>
            <a:r>
              <a:rPr lang="en-GB" sz="1200" kern="1200" baseline="0" dirty="0" smtClean="0">
                <a:solidFill>
                  <a:schemeClr val="tx1"/>
                </a:solidFill>
                <a:effectLst/>
                <a:latin typeface="+mn-lt"/>
                <a:ea typeface="+mn-ea"/>
                <a:cs typeface="+mn-cs"/>
              </a:rPr>
              <a:t> a very interesting attempt at describing what it is that we do.  I am going to be ‘teacher’ and read it out to you.  Just by way of sharing a first idea as well – not rocket science but none the less something that had slipped off the radar but is firmly back for me – that is ‘reading out loud’ to students.</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I remember clearly when I was learning that just by having the teacher read aloud whilst I read along silently made the meaning of the text jump out at me.  It really helped comprehension.  Now I’m teaching A level again for the first time in a decade, there were several times when students requested this, as we tackled more complex texts.</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Not</a:t>
            </a:r>
            <a:r>
              <a:rPr lang="en-GB" sz="1200" kern="1200" baseline="0" dirty="0" smtClean="0">
                <a:solidFill>
                  <a:schemeClr val="tx1"/>
                </a:solidFill>
                <a:effectLst/>
                <a:latin typeface="+mn-lt"/>
                <a:ea typeface="+mn-ea"/>
                <a:cs typeface="+mn-cs"/>
              </a:rPr>
              <a:t> just A level students but also Y10 have requested it this year.</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OK – so here goes…</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There are so many things I like about this description of what we do.  I like the imagery of the language – cobbled – together materials, personally designed environment, haphazard process of trial and error– it makes us sound like inventors, creators, craftsmen.  That definitely speaks to me.</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Somewhere in the cycle…  - the collaboration elements – peers and trainers</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But the 2</a:t>
            </a:r>
            <a:r>
              <a:rPr lang="en-GB" sz="1200" kern="1200" baseline="30000" dirty="0" smtClean="0">
                <a:solidFill>
                  <a:schemeClr val="tx1"/>
                </a:solidFill>
                <a:effectLst/>
                <a:latin typeface="+mn-lt"/>
                <a:ea typeface="+mn-ea"/>
                <a:cs typeface="+mn-cs"/>
              </a:rPr>
              <a:t>nd</a:t>
            </a:r>
            <a:r>
              <a:rPr lang="en-GB" sz="1200" kern="1200" baseline="0" dirty="0" smtClean="0">
                <a:solidFill>
                  <a:schemeClr val="tx1"/>
                </a:solidFill>
                <a:effectLst/>
                <a:latin typeface="+mn-lt"/>
                <a:ea typeface="+mn-ea"/>
                <a:cs typeface="+mn-cs"/>
              </a:rPr>
              <a:t> paragraph – describes how difficult it is to share knowledge in this job.  As everything is so personal and individual and the more it becomes second nature the more likely it is that you don’t know what you do in given situations, it just works, this is not so positive.  It reminds me of the 4 states of competence, only 2 of which are ‘learning states’ – unconscious incompetence, conscious incompetence, conscious competence, unconscious competence.  There’s no point being competent if you are not conscious of it as you cannot improve yourself or share productively with others.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At this point it makes me feel slightly better that I feel so often aware of being incompetent, as at least it means I’m still learning!  And it’s a good reminder of the importance of reflecting as often as we can about what we do and why.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So this is by way of setting the scene for this session today.  Facing the particular challenges of my classes this year, I’ve found some things that work (eventually) that I want to share.  I’ve also come found some gems from other people’s work and I’ve also had the privilege of working on some projects that have been really positive.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endParaRPr lang="en-GB"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97FBD5-C8D6-44EA-A072-D4473285BE1E}" type="slidenum">
              <a:rPr lang="en-GB" smtClean="0"/>
              <a:t>2</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Elicit as many phrases</a:t>
            </a:r>
            <a:r>
              <a:rPr lang="en-GB" baseline="0" dirty="0" smtClean="0"/>
              <a:t> from students as you can.  Try to use follow up questions to get them to say more about the sports, giving their own opinions etc..</a:t>
            </a:r>
            <a:endParaRPr lang="fr-FR" dirty="0"/>
          </a:p>
        </p:txBody>
      </p:sp>
      <p:sp>
        <p:nvSpPr>
          <p:cNvPr id="4" name="Slide Number Placeholder 3"/>
          <p:cNvSpPr>
            <a:spLocks noGrp="1"/>
          </p:cNvSpPr>
          <p:nvPr>
            <p:ph type="sldNum" sz="quarter" idx="10"/>
          </p:nvPr>
        </p:nvSpPr>
        <p:spPr/>
        <p:txBody>
          <a:bodyPr/>
          <a:lstStyle/>
          <a:p>
            <a:fld id="{22C204EB-5000-4179-B6AE-9000FA957961}" type="slidenum">
              <a:rPr lang="fr-FR" smtClean="0"/>
              <a:t>27</a:t>
            </a:fld>
            <a:endParaRPr lang="fr-FR"/>
          </a:p>
        </p:txBody>
      </p:sp>
    </p:spTree>
    <p:extLst>
      <p:ext uri="{BB962C8B-B14F-4D97-AF65-F5344CB8AC3E}">
        <p14:creationId xmlns:p14="http://schemas.microsoft.com/office/powerpoint/2010/main" val="397504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will need differentiating by different levels of support with different groups, but keep it in the TL or</a:t>
            </a:r>
            <a:r>
              <a:rPr lang="en-GB" baseline="0" dirty="0" smtClean="0"/>
              <a:t> the learning is minimal.</a:t>
            </a:r>
          </a:p>
          <a:p>
            <a:r>
              <a:rPr lang="en-GB" baseline="0" dirty="0" smtClean="0"/>
              <a:t>Explain the prompts in the TL with gestures, examples etc..</a:t>
            </a:r>
          </a:p>
          <a:p>
            <a:endParaRPr lang="en-GB" baseline="0" dirty="0" smtClean="0"/>
          </a:p>
          <a:p>
            <a:r>
              <a:rPr lang="en-GB" baseline="0" dirty="0" smtClean="0"/>
              <a:t>Idea of the activity is to give 5 seconds only for students to draw something on their paper – bring up the categories one by one and give 5 x seconds only.  The drawing will be rubbish but that is the point!  At the end they will know what it is but it won’t be obvious to anyone else.</a:t>
            </a:r>
            <a:br>
              <a:rPr lang="en-GB" baseline="0" dirty="0" smtClean="0"/>
            </a:br>
            <a:r>
              <a:rPr lang="en-GB" baseline="0" dirty="0" smtClean="0"/>
              <a:t/>
            </a:r>
            <a:br>
              <a:rPr lang="en-GB" baseline="0" dirty="0" smtClean="0"/>
            </a:br>
            <a:r>
              <a:rPr lang="en-GB" baseline="0" dirty="0" smtClean="0"/>
              <a:t>From this point they should be in pairs and present their ‘mini flashcards to each other’ – lower ability might only manage single words/short phrases but more able students should try to explain what the sport is to them – i.e. un </a:t>
            </a:r>
            <a:r>
              <a:rPr lang="en-GB" baseline="0" dirty="0" err="1" smtClean="0"/>
              <a:t>deporte</a:t>
            </a:r>
            <a:r>
              <a:rPr lang="en-GB" baseline="0" dirty="0" smtClean="0"/>
              <a:t> </a:t>
            </a:r>
            <a:r>
              <a:rPr lang="en-GB" baseline="0" dirty="0" err="1" smtClean="0"/>
              <a:t>que</a:t>
            </a:r>
            <a:r>
              <a:rPr lang="en-GB" baseline="0" dirty="0" smtClean="0"/>
              <a:t> me </a:t>
            </a:r>
            <a:r>
              <a:rPr lang="en-GB" baseline="0" dirty="0" err="1" smtClean="0"/>
              <a:t>gusta</a:t>
            </a:r>
            <a:r>
              <a:rPr lang="en-GB" baseline="0" dirty="0" smtClean="0"/>
              <a:t> mucho </a:t>
            </a:r>
            <a:r>
              <a:rPr lang="en-GB" baseline="0" dirty="0" err="1" smtClean="0"/>
              <a:t>es</a:t>
            </a:r>
            <a:r>
              <a:rPr lang="en-GB" baseline="0" dirty="0" smtClean="0"/>
              <a:t> el </a:t>
            </a:r>
            <a:r>
              <a:rPr lang="en-GB" baseline="0" dirty="0" err="1" smtClean="0"/>
              <a:t>tenis</a:t>
            </a:r>
            <a:r>
              <a:rPr lang="en-GB" baseline="0" dirty="0" smtClean="0"/>
              <a:t>…</a:t>
            </a:r>
            <a:endParaRPr lang="fr-FR" dirty="0"/>
          </a:p>
        </p:txBody>
      </p:sp>
      <p:sp>
        <p:nvSpPr>
          <p:cNvPr id="4" name="Slide Number Placeholder 3"/>
          <p:cNvSpPr>
            <a:spLocks noGrp="1"/>
          </p:cNvSpPr>
          <p:nvPr>
            <p:ph type="sldNum" sz="quarter" idx="10"/>
          </p:nvPr>
        </p:nvSpPr>
        <p:spPr/>
        <p:txBody>
          <a:bodyPr/>
          <a:lstStyle/>
          <a:p>
            <a:fld id="{22C204EB-5000-4179-B6AE-9000FA957961}" type="slidenum">
              <a:rPr lang="fr-FR" smtClean="0"/>
              <a:t>28</a:t>
            </a:fld>
            <a:endParaRPr lang="fr-FR"/>
          </a:p>
        </p:txBody>
      </p:sp>
    </p:spTree>
    <p:extLst>
      <p:ext uri="{BB962C8B-B14F-4D97-AF65-F5344CB8AC3E}">
        <p14:creationId xmlns:p14="http://schemas.microsoft.com/office/powerpoint/2010/main" val="2239484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Reminder of the key language – NOT to translate although perhaps students could</a:t>
            </a:r>
            <a:r>
              <a:rPr lang="en-GB" baseline="0" dirty="0" smtClean="0"/>
              <a:t> test each other on the phrases to make sure they know them.</a:t>
            </a:r>
            <a:endParaRPr lang="fr-FR" dirty="0"/>
          </a:p>
        </p:txBody>
      </p:sp>
      <p:sp>
        <p:nvSpPr>
          <p:cNvPr id="4" name="Slide Number Placeholder 3"/>
          <p:cNvSpPr>
            <a:spLocks noGrp="1"/>
          </p:cNvSpPr>
          <p:nvPr>
            <p:ph type="sldNum" sz="quarter" idx="10"/>
          </p:nvPr>
        </p:nvSpPr>
        <p:spPr/>
        <p:txBody>
          <a:bodyPr/>
          <a:lstStyle/>
          <a:p>
            <a:fld id="{22C204EB-5000-4179-B6AE-9000FA957961}" type="slidenum">
              <a:rPr lang="fr-FR" smtClean="0"/>
              <a:t>30</a:t>
            </a:fld>
            <a:endParaRPr lang="fr-FR"/>
          </a:p>
        </p:txBody>
      </p:sp>
    </p:spTree>
    <p:extLst>
      <p:ext uri="{BB962C8B-B14F-4D97-AF65-F5344CB8AC3E}">
        <p14:creationId xmlns:p14="http://schemas.microsoft.com/office/powerpoint/2010/main" val="3688985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where I share something about learning beyond the classroom.  Another</a:t>
            </a:r>
            <a:r>
              <a:rPr lang="en-GB" baseline="0" dirty="0" smtClean="0"/>
              <a:t> project – in line with </a:t>
            </a:r>
            <a:r>
              <a:rPr lang="en-GB" baseline="0" dirty="0" err="1" smtClean="0"/>
              <a:t>Spanglovision</a:t>
            </a:r>
            <a:r>
              <a:rPr lang="en-GB" baseline="0" dirty="0" smtClean="0"/>
              <a:t>, Language on Film, Language Leaders, this is another idea that took root and is bearing fruit.  </a:t>
            </a:r>
          </a:p>
          <a:p>
            <a:r>
              <a:rPr lang="en-GB" baseline="0" dirty="0" smtClean="0"/>
              <a:t>Here’s one of the 12 finalist entries for the Eastern region finals on Thursday 28 June.</a:t>
            </a:r>
            <a:br>
              <a:rPr lang="en-GB" baseline="0" dirty="0" smtClean="0"/>
            </a:br>
            <a:endParaRPr lang="en-GB" dirty="0" smtClean="0"/>
          </a:p>
          <a:p>
            <a:r>
              <a:rPr lang="en-GB" dirty="0" smtClean="0"/>
              <a:t>Using music creatively in groups for language learning can prove both motivating and effective. The project is being piloted from this autumn term in the East of England – </a:t>
            </a:r>
            <a:endParaRPr lang="fr-FR" dirty="0"/>
          </a:p>
        </p:txBody>
      </p:sp>
      <p:sp>
        <p:nvSpPr>
          <p:cNvPr id="4" name="Slide Number Placeholder 3"/>
          <p:cNvSpPr>
            <a:spLocks noGrp="1"/>
          </p:cNvSpPr>
          <p:nvPr>
            <p:ph type="sldNum" sz="quarter" idx="10"/>
          </p:nvPr>
        </p:nvSpPr>
        <p:spPr/>
        <p:txBody>
          <a:bodyPr/>
          <a:lstStyle/>
          <a:p>
            <a:fld id="{9097FBD5-C8D6-44EA-A072-D4473285BE1E}" type="slidenum">
              <a:rPr lang="en-GB" smtClean="0"/>
              <a:t>33</a:t>
            </a:fld>
            <a:endParaRPr lang="en-GB"/>
          </a:p>
        </p:txBody>
      </p:sp>
    </p:spTree>
    <p:extLst>
      <p:ext uri="{BB962C8B-B14F-4D97-AF65-F5344CB8AC3E}">
        <p14:creationId xmlns:p14="http://schemas.microsoft.com/office/powerpoint/2010/main" val="1934865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9097FBD5-C8D6-44EA-A072-D4473285BE1E}" type="slidenum">
              <a:rPr lang="en-GB" smtClean="0"/>
              <a:t>34</a:t>
            </a:fld>
            <a:endParaRPr lang="en-GB"/>
          </a:p>
        </p:txBody>
      </p:sp>
    </p:spTree>
    <p:extLst>
      <p:ext uri="{BB962C8B-B14F-4D97-AF65-F5344CB8AC3E}">
        <p14:creationId xmlns:p14="http://schemas.microsoft.com/office/powerpoint/2010/main" val="3860022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obviously a lot more ideas – limit is only</a:t>
            </a:r>
            <a:r>
              <a:rPr lang="en-GB" baseline="0" dirty="0" smtClean="0"/>
              <a:t> time to explore them, create them, try them out!  And today, the time is limited to share the ideas, but I hope that’s been a useful session and you’ve taken at least one thought away to explore in your own practice.</a:t>
            </a:r>
            <a:endParaRPr lang="en-GB" dirty="0" smtClean="0"/>
          </a:p>
        </p:txBody>
      </p:sp>
      <p:sp>
        <p:nvSpPr>
          <p:cNvPr id="4" name="Slide Number Placeholder 3"/>
          <p:cNvSpPr>
            <a:spLocks noGrp="1"/>
          </p:cNvSpPr>
          <p:nvPr>
            <p:ph type="sldNum" sz="quarter" idx="10"/>
          </p:nvPr>
        </p:nvSpPr>
        <p:spPr/>
        <p:txBody>
          <a:bodyPr/>
          <a:lstStyle/>
          <a:p>
            <a:fld id="{9097FBD5-C8D6-44EA-A072-D4473285BE1E}" type="slidenum">
              <a:rPr lang="en-GB" smtClean="0"/>
              <a:t>35</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t>
            </a:r>
            <a:r>
              <a:rPr lang="en-GB" sz="1200" b="1" kern="1200" dirty="0" smtClean="0">
                <a:solidFill>
                  <a:schemeClr val="tx1"/>
                </a:solidFill>
                <a:effectLst/>
                <a:latin typeface="+mn-lt"/>
                <a:ea typeface="+mn-ea"/>
                <a:cs typeface="+mn-cs"/>
              </a:rPr>
              <a:t>Keeping the plates spinning’ </a:t>
            </a:r>
            <a:r>
              <a:rPr lang="en-GB" sz="1200" kern="1200" dirty="0" smtClean="0">
                <a:solidFill>
                  <a:schemeClr val="tx1"/>
                </a:solidFill>
                <a:effectLst/>
                <a:latin typeface="+mn-lt"/>
                <a:ea typeface="+mn-ea"/>
                <a:cs typeface="+mn-cs"/>
              </a:rPr>
              <a:t>Teachers need something of the 'acrobatic' about them to press all the right buttons with students. Not every idea needs to be rocket science, but it's the right combination of tasks at the right time for the right students that creates an effective combination for learning.  This session will combine ideas old and new </a:t>
            </a:r>
            <a:endParaRPr lang="en-GB" dirty="0"/>
          </a:p>
        </p:txBody>
      </p:sp>
      <p:sp>
        <p:nvSpPr>
          <p:cNvPr id="4" name="Slide Number Placeholder 3"/>
          <p:cNvSpPr>
            <a:spLocks noGrp="1"/>
          </p:cNvSpPr>
          <p:nvPr>
            <p:ph type="sldNum" sz="quarter" idx="10"/>
          </p:nvPr>
        </p:nvSpPr>
        <p:spPr/>
        <p:txBody>
          <a:bodyPr/>
          <a:lstStyle/>
          <a:p>
            <a:fld id="{9097FBD5-C8D6-44EA-A072-D4473285BE1E}" type="slidenum">
              <a:rPr lang="en-GB" smtClean="0"/>
              <a:t>36</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 more sites for video.</a:t>
            </a:r>
            <a:endParaRPr lang="fr-FR" dirty="0"/>
          </a:p>
        </p:txBody>
      </p:sp>
      <p:sp>
        <p:nvSpPr>
          <p:cNvPr id="4" name="Slide Number Placeholder 3"/>
          <p:cNvSpPr>
            <a:spLocks noGrp="1"/>
          </p:cNvSpPr>
          <p:nvPr>
            <p:ph type="sldNum" sz="quarter" idx="10"/>
          </p:nvPr>
        </p:nvSpPr>
        <p:spPr/>
        <p:txBody>
          <a:bodyPr/>
          <a:lstStyle/>
          <a:p>
            <a:fld id="{9097FBD5-C8D6-44EA-A072-D4473285BE1E}" type="slidenum">
              <a:rPr lang="en-GB" smtClean="0"/>
              <a:t>38</a:t>
            </a:fld>
            <a:endParaRPr lang="en-GB"/>
          </a:p>
        </p:txBody>
      </p:sp>
    </p:spTree>
    <p:extLst>
      <p:ext uri="{BB962C8B-B14F-4D97-AF65-F5344CB8AC3E}">
        <p14:creationId xmlns:p14="http://schemas.microsoft.com/office/powerpoint/2010/main" val="2226935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Controlled</a:t>
            </a:r>
            <a:r>
              <a:rPr lang="en-GB" sz="1200" kern="1200" baseline="0" dirty="0" smtClean="0">
                <a:solidFill>
                  <a:schemeClr val="tx1"/>
                </a:solidFill>
                <a:effectLst/>
                <a:latin typeface="+mn-lt"/>
                <a:ea typeface="+mn-ea"/>
                <a:cs typeface="+mn-cs"/>
              </a:rPr>
              <a:t> Assessments – if we’re not careful they decide how we teach.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However much I resisted the pressure at the start of the year and tried to build confidence, skills and motivation, I succumbed to the CA pressure in Term 2 and they did a speaking and a writing.  The speaking was probably well-timed, but the writing was a step too far and as always, when this happens, they were trying to memorise things they had only half mastered.</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By the end of the Easter term, they were beginning to flag and what was more important was that they sensed the hollowness of just trying to pass an exam with knowledge they would not retain 2 minutes after it was finished.</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These students are B-D grade students in the main.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endParaRPr lang="en-GB"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97FBD5-C8D6-44EA-A072-D4473285BE1E}" type="slidenum">
              <a:rPr lang="en-GB" smtClean="0"/>
              <a:t>3</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www.quizlet.com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So I felt we would have to change things for the summer term.  The other Y10 classes are doing another speaking and writing this term so I’ve taken a bit of a risk but I just felt determined that I would have a go at seeing if we could work some things into their longer term memories so that they can approach the next assessments with a core repertoire that is in their heads.</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In this attempt, one of the things that I wanted to be more systematic about was vocabulary learning.</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Clearly in this ability and motivation range, they have to work harder to retain the words that some very bright groups just need to see or write down once.</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So, I tried to think very clearly up front about the core language they would need for the topic of holidays – the words I wanted them to know actively to be able to use in their own speaking and writing.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I came up with half a term’s worth of 15 x word sets and set one each week.  I also built them into the lessons as much as possible.</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I then emailed them a link with the words electronically.  With recalcitrant cases, I also took the liberty of emailing their parents with the links.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Students can use other learning methods if they prefer.  The class is ¾ boys and this makes a homework with outcomes – that they feel they have done.</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Slowly but surely this is paying off.  Not with every student.  But there has been steady improvement for most and a couple of remarkable turn-</a:t>
            </a:r>
            <a:r>
              <a:rPr lang="en-GB" sz="1200" kern="1200" baseline="0" dirty="0" err="1" smtClean="0">
                <a:solidFill>
                  <a:schemeClr val="tx1"/>
                </a:solidFill>
                <a:effectLst/>
                <a:latin typeface="+mn-lt"/>
                <a:ea typeface="+mn-ea"/>
                <a:cs typeface="+mn-cs"/>
              </a:rPr>
              <a:t>arounds</a:t>
            </a:r>
            <a:r>
              <a:rPr lang="en-GB" sz="1200" kern="1200" baseline="0" dirty="0" smtClean="0">
                <a:solidFill>
                  <a:schemeClr val="tx1"/>
                </a:solidFill>
                <a:effectLst/>
                <a:latin typeface="+mn-lt"/>
                <a:ea typeface="+mn-ea"/>
                <a:cs typeface="+mn-cs"/>
              </a:rPr>
              <a:t>.  One student in particular has had a eureka moment during this process and has discovered self-belief.  His active vocabulary has improved so much that he answers most vocabulary questions asked by other students before I can.  He voluntarily stayed at the end of the day to record a mini speaking clip last week.</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9097FBD5-C8D6-44EA-A072-D4473285BE1E}" type="slidenum">
              <a:rPr lang="en-GB" smtClean="0"/>
              <a:t>4</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Using</a:t>
            </a:r>
            <a:r>
              <a:rPr lang="en-GB" baseline="0" dirty="0" smtClean="0"/>
              <a:t> fewer words with more confidence and as many as possible from memory.</a:t>
            </a:r>
          </a:p>
          <a:p>
            <a:r>
              <a:rPr lang="en-GB" baseline="0" dirty="0" smtClean="0"/>
              <a:t>This is not rocket science either, but it is easy, particularly if using a text book to turn the page, go on to the new double spread and forget about the language from the previous page.  If we can do it, how much more likely is it that the students will.  Returning to the same core time and time again helps students to feel a bit more in control of what they’re in the process of trying to store in their long term memory.</a:t>
            </a:r>
          </a:p>
          <a:p>
            <a:endParaRPr lang="fr-FR" dirty="0"/>
          </a:p>
        </p:txBody>
      </p:sp>
      <p:sp>
        <p:nvSpPr>
          <p:cNvPr id="4" name="Slide Number Placeholder 3"/>
          <p:cNvSpPr>
            <a:spLocks noGrp="1"/>
          </p:cNvSpPr>
          <p:nvPr>
            <p:ph type="sldNum" sz="quarter" idx="10"/>
          </p:nvPr>
        </p:nvSpPr>
        <p:spPr/>
        <p:txBody>
          <a:bodyPr/>
          <a:lstStyle/>
          <a:p>
            <a:fld id="{9097FBD5-C8D6-44EA-A072-D4473285BE1E}" type="slidenum">
              <a:rPr lang="en-GB" smtClean="0"/>
              <a:t>5</a:t>
            </a:fld>
            <a:endParaRPr lang="en-GB"/>
          </a:p>
        </p:txBody>
      </p:sp>
    </p:spTree>
    <p:extLst>
      <p:ext uri="{BB962C8B-B14F-4D97-AF65-F5344CB8AC3E}">
        <p14:creationId xmlns:p14="http://schemas.microsoft.com/office/powerpoint/2010/main" val="1827172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Listening is vital for language learning.</a:t>
            </a:r>
            <a:r>
              <a:rPr lang="en-GB" sz="1200" kern="1200" baseline="0" dirty="0" smtClean="0">
                <a:solidFill>
                  <a:schemeClr val="tx1"/>
                </a:solidFill>
                <a:effectLst/>
                <a:latin typeface="+mn-lt"/>
                <a:ea typeface="+mn-ea"/>
                <a:cs typeface="+mn-cs"/>
              </a:rPr>
              <a:t>  It is a source of language input, the decoding of which is believed by most to account to a large extent for language acquisition.  But for learners it is often the activity that causes most anxiety.  You can often detect a powerful change in the atmosphere in a languages classroom when a listening activity is announced and then in progress.  So often students ask ‘is it a test?’ when you start a listening activity, presumably because this is how it feels to them.  I’ve never been asked that about a reading activity.  It is true that it’s most often the lower ability that find it the most scary and demotivating but there are a significant number of students in top sets that struggle with listening.  </a:t>
            </a:r>
            <a:endParaRPr lang="en-GB" dirty="0"/>
          </a:p>
        </p:txBody>
      </p:sp>
      <p:sp>
        <p:nvSpPr>
          <p:cNvPr id="4" name="Slide Number Placeholder 3"/>
          <p:cNvSpPr>
            <a:spLocks noGrp="1"/>
          </p:cNvSpPr>
          <p:nvPr>
            <p:ph type="sldNum" sz="quarter" idx="10"/>
          </p:nvPr>
        </p:nvSpPr>
        <p:spPr/>
        <p:txBody>
          <a:bodyPr/>
          <a:lstStyle/>
          <a:p>
            <a:fld id="{9097FBD5-C8D6-44EA-A072-D4473285BE1E}" type="slidenum">
              <a:rPr lang="en-GB" smtClean="0"/>
              <a:t>6</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whole class teaching situations I think there are lots of things we can do to make listening more effective and more enjoyable.  By more effective</a:t>
            </a:r>
            <a:r>
              <a:rPr lang="en-GB" baseline="0" dirty="0" smtClean="0"/>
              <a:t> I really mean less scary, because fear is not positively correlated with either motivation or progress!  Some favourite ideas for this involve a slight twist on the usual format of playing a CD, individual work answering questions.</a:t>
            </a:r>
            <a:br>
              <a:rPr lang="en-GB" baseline="0" dirty="0" smtClean="0"/>
            </a:br>
            <a:r>
              <a:rPr lang="en-GB" baseline="0" dirty="0" smtClean="0"/>
              <a:t/>
            </a:r>
            <a:br>
              <a:rPr lang="en-GB" baseline="0" dirty="0" smtClean="0"/>
            </a:br>
            <a:r>
              <a:rPr lang="en-GB" sz="1200" kern="1200" dirty="0" smtClean="0">
                <a:solidFill>
                  <a:schemeClr val="tx1"/>
                </a:solidFill>
                <a:effectLst/>
                <a:latin typeface="+mn-lt"/>
                <a:ea typeface="+mn-ea"/>
                <a:cs typeface="+mn-cs"/>
              </a:rPr>
              <a:t>1.  Learners work in pairs and listen for alternate number answers and then share their answers before listening a second time.  On feedback their approach is “we think that no. 1 is.....”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2.  Give the answers first and ask learners to anticipate (written or orally) what language they will hear (even scripting a suggested dialogue/monologue).  When they listen, they compare what they’ve anticipated with the audio material.</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3.  Learners respond to material heard by ordering cards.  The focus can be the on structures, where learners sort the activity cards into columns to denote present, past or future or opinions, where the categorising is into positive and negatives or simply on the order in which the items on the cards are mentioned in the passage.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4.  Learners are the source of listening themselves.  A text is posted on the wall – learners read and memorise as much as they can and run back to their group and repeat it.  Learners have to respond to the text by answering questions or filling in a grid or completing a multiple choice activity.  (if learners write down what is said, this is called ‘running dictation’).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r>
              <a:rPr lang="en-GB" sz="1200" kern="1200" dirty="0" smtClean="0">
                <a:solidFill>
                  <a:schemeClr val="tx1"/>
                </a:solidFill>
                <a:effectLst/>
                <a:latin typeface="+mn-lt"/>
                <a:ea typeface="+mn-ea"/>
                <a:cs typeface="+mn-cs"/>
              </a:rPr>
              <a:t>5.  Move away from the ‘disembodied voices’ of CD by using video extracts for listening tasks (</a:t>
            </a:r>
            <a:r>
              <a:rPr lang="en-GB" sz="1200" kern="1200" dirty="0" err="1" smtClean="0">
                <a:solidFill>
                  <a:schemeClr val="tx1"/>
                </a:solidFill>
                <a:effectLst/>
                <a:latin typeface="+mn-lt"/>
                <a:ea typeface="+mn-ea"/>
                <a:cs typeface="+mn-cs"/>
              </a:rPr>
              <a:t>Youtube</a:t>
            </a:r>
            <a:r>
              <a:rPr lang="en-GB" sz="1200" kern="1200" dirty="0" smtClean="0">
                <a:solidFill>
                  <a:schemeClr val="tx1"/>
                </a:solidFill>
                <a:effectLst/>
                <a:latin typeface="+mn-lt"/>
                <a:ea typeface="+mn-ea"/>
                <a:cs typeface="+mn-cs"/>
              </a:rPr>
              <a:t>, foreign television channels, short </a:t>
            </a:r>
            <a:r>
              <a:rPr lang="en-GB" sz="1200" kern="1200" dirty="0" err="1" smtClean="0">
                <a:solidFill>
                  <a:schemeClr val="tx1"/>
                </a:solidFill>
                <a:effectLst/>
                <a:latin typeface="+mn-lt"/>
                <a:ea typeface="+mn-ea"/>
                <a:cs typeface="+mn-cs"/>
              </a:rPr>
              <a:t>tv</a:t>
            </a:r>
            <a:r>
              <a:rPr lang="en-GB" sz="1200" kern="1200" dirty="0" smtClean="0">
                <a:solidFill>
                  <a:schemeClr val="tx1"/>
                </a:solidFill>
                <a:effectLst/>
                <a:latin typeface="+mn-lt"/>
                <a:ea typeface="+mn-ea"/>
                <a:cs typeface="+mn-cs"/>
              </a:rPr>
              <a:t> adverts, </a:t>
            </a:r>
            <a:r>
              <a:rPr lang="en-GB" sz="1200" kern="1200" dirty="0" err="1" smtClean="0">
                <a:solidFill>
                  <a:schemeClr val="tx1"/>
                </a:solidFill>
                <a:effectLst/>
                <a:latin typeface="+mn-lt"/>
                <a:ea typeface="+mn-ea"/>
                <a:cs typeface="+mn-cs"/>
              </a:rPr>
              <a:t>bbc</a:t>
            </a:r>
            <a:r>
              <a:rPr lang="en-GB" sz="1200" kern="1200" dirty="0" smtClean="0">
                <a:solidFill>
                  <a:schemeClr val="tx1"/>
                </a:solidFill>
                <a:effectLst/>
                <a:latin typeface="+mn-lt"/>
                <a:ea typeface="+mn-ea"/>
                <a:cs typeface="+mn-cs"/>
              </a:rPr>
              <a:t> online clips)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6.  Use songs.  Gap fill and or responding using a simple </a:t>
            </a:r>
            <a:r>
              <a:rPr lang="en-GB" sz="1200" kern="1200" dirty="0" err="1" smtClean="0">
                <a:solidFill>
                  <a:schemeClr val="tx1"/>
                </a:solidFill>
                <a:effectLst/>
                <a:latin typeface="+mn-lt"/>
                <a:ea typeface="+mn-ea"/>
                <a:cs typeface="+mn-cs"/>
              </a:rPr>
              <a:t>proforma</a:t>
            </a:r>
            <a:r>
              <a:rPr lang="en-GB" sz="1200" kern="1200" dirty="0" smtClean="0">
                <a:solidFill>
                  <a:schemeClr val="tx1"/>
                </a:solidFill>
                <a:effectLst/>
                <a:latin typeface="+mn-lt"/>
                <a:ea typeface="+mn-ea"/>
                <a:cs typeface="+mn-cs"/>
              </a:rPr>
              <a:t> to identify key features, key language and elicit opinions.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7.  Use listening as a stimulus for speaking as often as you can, rather than an end in its own right.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8.  Learners make their own listening material in groups (as a revision activity at the end of a module) and the whole class completes the different activities.  Can use video for this (webcam &amp; effects)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9.  Think of all speaking activities as listening activities too and let this influence your planning.  For example, verbal tennis, speaking lines, role plays are as much about listening as they are about speaking.  </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10.  Pre-teach some key language.  Teacher selects some key language crucial to the listening passage and flags this up, defining it in the foreign language for learners before listening.  This activity is a listening task in itself and can greatly enhance learners’ comprehension of the text when they come to listen to it.</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11.  Repeat listening exam papers a couple of lessons later or the following week (after you have gone through and marked it.   This really improves confidence which in turn impacts on performance.</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9097FBD5-C8D6-44EA-A072-D4473285BE1E}" type="slidenum">
              <a:rPr lang="en-GB" smtClean="0"/>
              <a:t>7</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dirty="0" smtClean="0"/>
              <a:t>This doesn’t work with every type of question, but it does work well</a:t>
            </a:r>
            <a:r>
              <a:rPr lang="en-GB" baseline="0" dirty="0" smtClean="0"/>
              <a:t> with certain types.  </a:t>
            </a:r>
            <a:r>
              <a:rPr lang="en-GB" dirty="0" smtClean="0"/>
              <a:t>If you give them the answers first, and then ask them to image what each</a:t>
            </a:r>
            <a:r>
              <a:rPr lang="en-GB" baseline="0" dirty="0" smtClean="0"/>
              <a:t> person might say.  Tell them (where this is the case i.e. in GCSE/AS </a:t>
            </a:r>
            <a:r>
              <a:rPr lang="en-GB" baseline="0" dirty="0" err="1" smtClean="0"/>
              <a:t>listenings</a:t>
            </a:r>
            <a:r>
              <a:rPr lang="en-GB" baseline="0" dirty="0" smtClean="0"/>
              <a:t>) that the person will not say the exact same words as that would be too easy, but that s/he will either use synonyms or </a:t>
            </a:r>
            <a:r>
              <a:rPr lang="en-GB" baseline="0" dirty="0" err="1" smtClean="0"/>
              <a:t>circumlocute</a:t>
            </a:r>
            <a:r>
              <a:rPr lang="en-GB" baseline="0" dirty="0" smtClean="0"/>
              <a:t> or give examples or all 3.</a:t>
            </a:r>
          </a:p>
          <a:p>
            <a:pPr eaLnBrk="1" hangingPunct="1">
              <a:spcBef>
                <a:spcPct val="0"/>
              </a:spcBef>
            </a:pPr>
            <a:endParaRPr lang="en-GB" baseline="0" dirty="0" smtClean="0"/>
          </a:p>
          <a:p>
            <a:pPr eaLnBrk="1" hangingPunct="1">
              <a:spcBef>
                <a:spcPct val="0"/>
              </a:spcBef>
            </a:pPr>
            <a:r>
              <a:rPr lang="en-GB" baseline="0" dirty="0" smtClean="0"/>
              <a:t>So, in number 1 for example, Gérard says: Je </a:t>
            </a:r>
            <a:r>
              <a:rPr lang="en-GB" baseline="0" dirty="0" err="1" smtClean="0"/>
              <a:t>cherche</a:t>
            </a:r>
            <a:r>
              <a:rPr lang="en-GB" baseline="0" dirty="0" smtClean="0"/>
              <a:t> des </a:t>
            </a:r>
            <a:r>
              <a:rPr lang="en-GB" baseline="0" dirty="0" err="1" smtClean="0"/>
              <a:t>informations</a:t>
            </a:r>
            <a:r>
              <a:rPr lang="en-GB" baseline="0" dirty="0" smtClean="0"/>
              <a:t> </a:t>
            </a:r>
            <a:r>
              <a:rPr lang="en-GB" baseline="0" dirty="0" err="1" smtClean="0"/>
              <a:t>quand</a:t>
            </a:r>
            <a:r>
              <a:rPr lang="en-GB" baseline="0" dirty="0" smtClean="0"/>
              <a:t> je </a:t>
            </a:r>
            <a:r>
              <a:rPr lang="en-GB" baseline="0" dirty="0" err="1" smtClean="0"/>
              <a:t>fais</a:t>
            </a:r>
            <a:r>
              <a:rPr lang="en-GB" baseline="0" dirty="0" smtClean="0"/>
              <a:t> </a:t>
            </a:r>
            <a:r>
              <a:rPr lang="en-GB" baseline="0" dirty="0" err="1" smtClean="0"/>
              <a:t>mon</a:t>
            </a:r>
            <a:r>
              <a:rPr lang="en-GB" baseline="0" dirty="0" smtClean="0"/>
              <a:t> travail </a:t>
            </a:r>
            <a:r>
              <a:rPr lang="en-GB" baseline="0" dirty="0" err="1" smtClean="0"/>
              <a:t>scolaire</a:t>
            </a:r>
            <a:r>
              <a:rPr lang="en-GB" baseline="0" dirty="0" smtClean="0"/>
              <a:t>.  </a:t>
            </a:r>
            <a:r>
              <a:rPr lang="en-GB" baseline="0" dirty="0" err="1" smtClean="0"/>
              <a:t>C’est</a:t>
            </a:r>
            <a:r>
              <a:rPr lang="en-GB" baseline="0" dirty="0" smtClean="0"/>
              <a:t> indispensable </a:t>
            </a:r>
            <a:r>
              <a:rPr lang="en-GB" baseline="0" dirty="0" err="1" smtClean="0"/>
              <a:t>quand</a:t>
            </a:r>
            <a:r>
              <a:rPr lang="en-GB" baseline="0" dirty="0" smtClean="0"/>
              <a:t> on fait du travail pour </a:t>
            </a:r>
            <a:r>
              <a:rPr lang="en-GB" baseline="0" dirty="0" err="1" smtClean="0"/>
              <a:t>l’histoire</a:t>
            </a:r>
            <a:r>
              <a:rPr lang="en-GB" baseline="0" dirty="0" smtClean="0"/>
              <a:t> </a:t>
            </a:r>
            <a:r>
              <a:rPr lang="en-GB" baseline="0" dirty="0" err="1" smtClean="0"/>
              <a:t>ou</a:t>
            </a:r>
            <a:r>
              <a:rPr lang="en-GB" baseline="0" dirty="0" smtClean="0"/>
              <a:t> pour les sciences.</a:t>
            </a:r>
            <a:br>
              <a:rPr lang="en-GB" baseline="0" dirty="0" smtClean="0"/>
            </a:br>
            <a:r>
              <a:rPr lang="en-GB" baseline="0" dirty="0" smtClean="0"/>
              <a:t>In number 2, Margot says:  </a:t>
            </a:r>
            <a:r>
              <a:rPr lang="en-GB" baseline="0" dirty="0" err="1" smtClean="0"/>
              <a:t>J’aime</a:t>
            </a:r>
            <a:r>
              <a:rPr lang="en-GB" baseline="0" dirty="0" smtClean="0"/>
              <a:t> </a:t>
            </a:r>
            <a:r>
              <a:rPr lang="en-GB" baseline="0" dirty="0" err="1" smtClean="0"/>
              <a:t>bien</a:t>
            </a:r>
            <a:r>
              <a:rPr lang="en-GB" baseline="0" dirty="0" smtClean="0"/>
              <a:t> </a:t>
            </a:r>
            <a:r>
              <a:rPr lang="en-GB" baseline="0" dirty="0" err="1" smtClean="0"/>
              <a:t>parler</a:t>
            </a:r>
            <a:r>
              <a:rPr lang="en-GB" baseline="0" dirty="0" smtClean="0"/>
              <a:t> avec </a:t>
            </a:r>
            <a:r>
              <a:rPr lang="en-GB" baseline="0" dirty="0" err="1" smtClean="0"/>
              <a:t>mes</a:t>
            </a:r>
            <a:r>
              <a:rPr lang="en-GB" baseline="0" dirty="0" smtClean="0"/>
              <a:t> </a:t>
            </a:r>
            <a:r>
              <a:rPr lang="en-GB" baseline="0" dirty="0" err="1" smtClean="0"/>
              <a:t>copines</a:t>
            </a:r>
            <a:r>
              <a:rPr lang="en-GB" baseline="0" dirty="0" smtClean="0"/>
              <a:t>.  Je me </a:t>
            </a:r>
            <a:r>
              <a:rPr lang="en-GB" baseline="0" dirty="0" err="1" smtClean="0"/>
              <a:t>suis</a:t>
            </a:r>
            <a:r>
              <a:rPr lang="en-GB" baseline="0" dirty="0" smtClean="0"/>
              <a:t> fait de nouveaux </a:t>
            </a:r>
            <a:r>
              <a:rPr lang="en-GB" baseline="0" dirty="0" err="1" smtClean="0"/>
              <a:t>amis</a:t>
            </a:r>
            <a:r>
              <a:rPr lang="en-GB" baseline="0" dirty="0" smtClean="0"/>
              <a:t> grace au </a:t>
            </a:r>
            <a:r>
              <a:rPr lang="en-GB" baseline="0" dirty="0" err="1" smtClean="0"/>
              <a:t>chatroom</a:t>
            </a:r>
            <a:r>
              <a:rPr lang="en-GB" baseline="0" dirty="0" smtClean="0"/>
              <a:t>.  </a:t>
            </a:r>
            <a:endParaRPr lang="en-GB" dirty="0" smtClean="0"/>
          </a:p>
        </p:txBody>
      </p:sp>
      <p:sp>
        <p:nvSpPr>
          <p:cNvPr id="3072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0CDE37A-E158-43CB-8A8A-ED16FE5659D3}" type="slidenum">
              <a:rPr lang="en-GB">
                <a:latin typeface="Calibri" pitchFamily="34" charset="0"/>
              </a:rPr>
              <a:pPr eaLnBrk="1" hangingPunct="1"/>
              <a:t>8</a:t>
            </a:fld>
            <a:endParaRPr lang="en-GB">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2010 Edexcel Higher Q7</a:t>
            </a:r>
            <a:br>
              <a:rPr lang="en-GB" dirty="0" smtClean="0"/>
            </a:br>
            <a:r>
              <a:rPr lang="en-GB" dirty="0" smtClean="0"/>
              <a:t/>
            </a:r>
            <a:br>
              <a:rPr lang="en-GB" dirty="0" smtClean="0"/>
            </a:br>
            <a:r>
              <a:rPr lang="en-GB" dirty="0" smtClean="0"/>
              <a:t>Sometimes</a:t>
            </a:r>
            <a:r>
              <a:rPr lang="en-GB" baseline="0" dirty="0" smtClean="0"/>
              <a:t> it’s the layout / format of the questions that contributes to making them feel inaccessible and/or intimidating.  Using past papers but creating a different (more appealing) activity can be useful.  The 2</a:t>
            </a:r>
            <a:r>
              <a:rPr lang="en-GB" baseline="30000" dirty="0" smtClean="0"/>
              <a:t>nd</a:t>
            </a:r>
            <a:r>
              <a:rPr lang="en-GB" baseline="0" dirty="0" smtClean="0"/>
              <a:t> or 3</a:t>
            </a:r>
            <a:r>
              <a:rPr lang="en-GB" baseline="30000" dirty="0" smtClean="0"/>
              <a:t>rd</a:t>
            </a:r>
            <a:r>
              <a:rPr lang="en-GB" baseline="0" dirty="0" smtClean="0"/>
              <a:t> time of listening they can answer the exam question layout.</a:t>
            </a:r>
          </a:p>
          <a:p>
            <a:endParaRPr lang="en-GB" baseline="0" dirty="0" smtClean="0"/>
          </a:p>
          <a:p>
            <a:r>
              <a:rPr lang="en-GB" baseline="0" dirty="0" smtClean="0"/>
              <a:t>It’s also a good way to get them to listen to the same passage several times.  </a:t>
            </a:r>
            <a:endParaRPr lang="fr-FR" dirty="0"/>
          </a:p>
        </p:txBody>
      </p:sp>
      <p:sp>
        <p:nvSpPr>
          <p:cNvPr id="4" name="Slide Number Placeholder 3"/>
          <p:cNvSpPr>
            <a:spLocks noGrp="1"/>
          </p:cNvSpPr>
          <p:nvPr>
            <p:ph type="sldNum" sz="quarter" idx="10"/>
          </p:nvPr>
        </p:nvSpPr>
        <p:spPr/>
        <p:txBody>
          <a:bodyPr/>
          <a:lstStyle/>
          <a:p>
            <a:fld id="{9097FBD5-C8D6-44EA-A072-D4473285BE1E}" type="slidenum">
              <a:rPr lang="en-GB" smtClean="0"/>
              <a:t>9</a:t>
            </a:fld>
            <a:endParaRPr lang="en-GB"/>
          </a:p>
        </p:txBody>
      </p:sp>
    </p:spTree>
    <p:extLst>
      <p:ext uri="{BB962C8B-B14F-4D97-AF65-F5344CB8AC3E}">
        <p14:creationId xmlns:p14="http://schemas.microsoft.com/office/powerpoint/2010/main" val="3210930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65758BE-A72F-454D-B891-B738EC7351D4}" type="datetimeFigureOut">
              <a:rPr lang="en-GB" smtClean="0"/>
              <a:t>16/06/2012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F2F7C5-C2E5-4642-8D63-E63F5225790A}" type="slidenum">
              <a:rPr lang="en-GB" smtClean="0"/>
              <a:t>‹#›</a:t>
            </a:fld>
            <a:endParaRPr lang="en-GB"/>
          </a:p>
        </p:txBody>
      </p:sp>
    </p:spTree>
    <p:extLst>
      <p:ext uri="{BB962C8B-B14F-4D97-AF65-F5344CB8AC3E}">
        <p14:creationId xmlns:p14="http://schemas.microsoft.com/office/powerpoint/2010/main" val="1039438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65758BE-A72F-454D-B891-B738EC7351D4}" type="datetimeFigureOut">
              <a:rPr lang="en-GB" smtClean="0"/>
              <a:t>16/06/2012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F2F7C5-C2E5-4642-8D63-E63F5225790A}" type="slidenum">
              <a:rPr lang="en-GB" smtClean="0"/>
              <a:t>‹#›</a:t>
            </a:fld>
            <a:endParaRPr lang="en-GB"/>
          </a:p>
        </p:txBody>
      </p:sp>
    </p:spTree>
    <p:extLst>
      <p:ext uri="{BB962C8B-B14F-4D97-AF65-F5344CB8AC3E}">
        <p14:creationId xmlns:p14="http://schemas.microsoft.com/office/powerpoint/2010/main" val="1547007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65758BE-A72F-454D-B891-B738EC7351D4}" type="datetimeFigureOut">
              <a:rPr lang="en-GB" smtClean="0"/>
              <a:t>16/06/2012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F2F7C5-C2E5-4642-8D63-E63F5225790A}" type="slidenum">
              <a:rPr lang="en-GB" smtClean="0"/>
              <a:t>‹#›</a:t>
            </a:fld>
            <a:endParaRPr lang="en-GB"/>
          </a:p>
        </p:txBody>
      </p:sp>
    </p:spTree>
    <p:extLst>
      <p:ext uri="{BB962C8B-B14F-4D97-AF65-F5344CB8AC3E}">
        <p14:creationId xmlns:p14="http://schemas.microsoft.com/office/powerpoint/2010/main" val="3767584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65758BE-A72F-454D-B891-B738EC7351D4}" type="datetimeFigureOut">
              <a:rPr lang="en-GB" smtClean="0"/>
              <a:t>16/06/2012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F2F7C5-C2E5-4642-8D63-E63F5225790A}" type="slidenum">
              <a:rPr lang="en-GB" smtClean="0"/>
              <a:t>‹#›</a:t>
            </a:fld>
            <a:endParaRPr lang="en-GB"/>
          </a:p>
        </p:txBody>
      </p:sp>
    </p:spTree>
    <p:extLst>
      <p:ext uri="{BB962C8B-B14F-4D97-AF65-F5344CB8AC3E}">
        <p14:creationId xmlns:p14="http://schemas.microsoft.com/office/powerpoint/2010/main" val="3247002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5758BE-A72F-454D-B891-B738EC7351D4}" type="datetimeFigureOut">
              <a:rPr lang="en-GB" smtClean="0"/>
              <a:t>16/06/2012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F2F7C5-C2E5-4642-8D63-E63F5225790A}" type="slidenum">
              <a:rPr lang="en-GB" smtClean="0"/>
              <a:t>‹#›</a:t>
            </a:fld>
            <a:endParaRPr lang="en-GB"/>
          </a:p>
        </p:txBody>
      </p:sp>
    </p:spTree>
    <p:extLst>
      <p:ext uri="{BB962C8B-B14F-4D97-AF65-F5344CB8AC3E}">
        <p14:creationId xmlns:p14="http://schemas.microsoft.com/office/powerpoint/2010/main" val="1983434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65758BE-A72F-454D-B891-B738EC7351D4}" type="datetimeFigureOut">
              <a:rPr lang="en-GB" smtClean="0"/>
              <a:t>16/06/2012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F2F7C5-C2E5-4642-8D63-E63F5225790A}" type="slidenum">
              <a:rPr lang="en-GB" smtClean="0"/>
              <a:t>‹#›</a:t>
            </a:fld>
            <a:endParaRPr lang="en-GB"/>
          </a:p>
        </p:txBody>
      </p:sp>
    </p:spTree>
    <p:extLst>
      <p:ext uri="{BB962C8B-B14F-4D97-AF65-F5344CB8AC3E}">
        <p14:creationId xmlns:p14="http://schemas.microsoft.com/office/powerpoint/2010/main" val="379311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65758BE-A72F-454D-B891-B738EC7351D4}" type="datetimeFigureOut">
              <a:rPr lang="en-GB" smtClean="0"/>
              <a:t>16/06/2012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2F2F7C5-C2E5-4642-8D63-E63F5225790A}" type="slidenum">
              <a:rPr lang="en-GB" smtClean="0"/>
              <a:t>‹#›</a:t>
            </a:fld>
            <a:endParaRPr lang="en-GB"/>
          </a:p>
        </p:txBody>
      </p:sp>
    </p:spTree>
    <p:extLst>
      <p:ext uri="{BB962C8B-B14F-4D97-AF65-F5344CB8AC3E}">
        <p14:creationId xmlns:p14="http://schemas.microsoft.com/office/powerpoint/2010/main" val="1848703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65758BE-A72F-454D-B891-B738EC7351D4}" type="datetimeFigureOut">
              <a:rPr lang="en-GB" smtClean="0"/>
              <a:t>16/06/2012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2F2F7C5-C2E5-4642-8D63-E63F5225790A}" type="slidenum">
              <a:rPr lang="en-GB" smtClean="0"/>
              <a:t>‹#›</a:t>
            </a:fld>
            <a:endParaRPr lang="en-GB"/>
          </a:p>
        </p:txBody>
      </p:sp>
    </p:spTree>
    <p:extLst>
      <p:ext uri="{BB962C8B-B14F-4D97-AF65-F5344CB8AC3E}">
        <p14:creationId xmlns:p14="http://schemas.microsoft.com/office/powerpoint/2010/main" val="2691695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5758BE-A72F-454D-B891-B738EC7351D4}" type="datetimeFigureOut">
              <a:rPr lang="en-GB" smtClean="0"/>
              <a:t>16/06/2012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2F2F7C5-C2E5-4642-8D63-E63F5225790A}" type="slidenum">
              <a:rPr lang="en-GB" smtClean="0"/>
              <a:t>‹#›</a:t>
            </a:fld>
            <a:endParaRPr lang="en-GB"/>
          </a:p>
        </p:txBody>
      </p:sp>
    </p:spTree>
    <p:extLst>
      <p:ext uri="{BB962C8B-B14F-4D97-AF65-F5344CB8AC3E}">
        <p14:creationId xmlns:p14="http://schemas.microsoft.com/office/powerpoint/2010/main" val="3488448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5758BE-A72F-454D-B891-B738EC7351D4}" type="datetimeFigureOut">
              <a:rPr lang="en-GB" smtClean="0"/>
              <a:t>16/06/2012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F2F7C5-C2E5-4642-8D63-E63F5225790A}" type="slidenum">
              <a:rPr lang="en-GB" smtClean="0"/>
              <a:t>‹#›</a:t>
            </a:fld>
            <a:endParaRPr lang="en-GB"/>
          </a:p>
        </p:txBody>
      </p:sp>
    </p:spTree>
    <p:extLst>
      <p:ext uri="{BB962C8B-B14F-4D97-AF65-F5344CB8AC3E}">
        <p14:creationId xmlns:p14="http://schemas.microsoft.com/office/powerpoint/2010/main" val="2768621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5758BE-A72F-454D-B891-B738EC7351D4}" type="datetimeFigureOut">
              <a:rPr lang="en-GB" smtClean="0"/>
              <a:t>16/06/2012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F2F7C5-C2E5-4642-8D63-E63F5225790A}" type="slidenum">
              <a:rPr lang="en-GB" smtClean="0"/>
              <a:t>‹#›</a:t>
            </a:fld>
            <a:endParaRPr lang="en-GB"/>
          </a:p>
        </p:txBody>
      </p:sp>
    </p:spTree>
    <p:extLst>
      <p:ext uri="{BB962C8B-B14F-4D97-AF65-F5344CB8AC3E}">
        <p14:creationId xmlns:p14="http://schemas.microsoft.com/office/powerpoint/2010/main" val="1322171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758BE-A72F-454D-B891-B738EC7351D4}" type="datetimeFigureOut">
              <a:rPr lang="en-GB" smtClean="0"/>
              <a:t>16/06/2012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F2F7C5-C2E5-4642-8D63-E63F5225790A}" type="slidenum">
              <a:rPr lang="en-GB" smtClean="0"/>
              <a:t>‹#›</a:t>
            </a:fld>
            <a:endParaRPr lang="en-GB"/>
          </a:p>
        </p:txBody>
      </p:sp>
    </p:spTree>
    <p:extLst>
      <p:ext uri="{BB962C8B-B14F-4D97-AF65-F5344CB8AC3E}">
        <p14:creationId xmlns:p14="http://schemas.microsoft.com/office/powerpoint/2010/main" val="280848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www.tv5.org/TV5Site/enseigner-apprendre-francais/rubrique-4-Paroles_de_clip.htm?id_col=40&amp;artiste=&amp;chanson=&amp;keywords"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19.png"/><Relationship Id="rId5" Type="http://schemas.openxmlformats.org/officeDocument/2006/relationships/image" Target="../media/image2.jpe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upload.wikimedia.org/wikipedia/commons/a/a7/Olympic_flag.svg"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hyperlink" Target="http://upload.wikimedia.org/wikipedia/commons/a/a7/Olympic_flag.svg" TargetMode="External"/><Relationship Id="rId3" Type="http://schemas.openxmlformats.org/officeDocument/2006/relationships/image" Target="../media/image30.wmf"/><Relationship Id="rId7"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upload.wikimedia.org/wikipedia/commons/a/a7/Olympic_flag.svg"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38.png"/><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hyperlink" Target="http://www.speaktothefuture.org/" TargetMode="External"/><Relationship Id="rId4" Type="http://schemas.openxmlformats.org/officeDocument/2006/relationships/hyperlink" Target="http://www.routesintolanguages.ac.uk/east/activity/2378"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hyperlink" Target="http://www.youtube.com/user/rachelhawkes60"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viewer.zmags.com/publication/bc43d4ae" TargetMode="External"/><Relationship Id="rId3" Type="http://schemas.openxmlformats.org/officeDocument/2006/relationships/hyperlink" Target="http://www.tes.co.uk/" TargetMode="External"/><Relationship Id="rId7" Type="http://schemas.openxmlformats.org/officeDocument/2006/relationships/hyperlink" Target="mailto:rhawkes@comberton.cambs.sch.uk"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hyperlink" Target="http://www.rachelhawkes.com/RPP/Song/SongContests.php" TargetMode="External"/><Relationship Id="rId4" Type="http://schemas.openxmlformats.org/officeDocument/2006/relationships/hyperlink" Target="http://www.rachelhawkes.com/" TargetMode="External"/><Relationship Id="rId9"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hyperlink" Target="http://www.youtube.com/" TargetMode="External"/><Relationship Id="rId7" Type="http://schemas.openxmlformats.org/officeDocument/2006/relationships/image" Target="../media/image44.jpeg"/><Relationship Id="rId2" Type="http://schemas.openxmlformats.org/officeDocument/2006/relationships/hyperlink" Target="http://www.bbc.co.uk/learningzone/clips/" TargetMode="External"/><Relationship Id="rId1" Type="http://schemas.openxmlformats.org/officeDocument/2006/relationships/slideLayout" Target="../slideLayouts/slideLayout2.xml"/><Relationship Id="rId6" Type="http://schemas.openxmlformats.org/officeDocument/2006/relationships/hyperlink" Target="http://www.delicious.com/rachelhawkes/videos" TargetMode="External"/><Relationship Id="rId5" Type="http://schemas.openxmlformats.org/officeDocument/2006/relationships/hyperlink" Target="http://www.youtube.com/rachelhawkes60" TargetMode="External"/><Relationship Id="rId4" Type="http://schemas.openxmlformats.org/officeDocument/2006/relationships/hyperlink" Target="http://www.dailymotion.com/"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c-est-pas-sorcier.france3.fr/" TargetMode="External"/><Relationship Id="rId7" Type="http://schemas.openxmlformats.org/officeDocument/2006/relationships/hyperlink" Target="http://www.pubstv.com/" TargetMode="External"/><Relationship Id="rId12"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hyperlink" Target="http://les-gosses-du-mercredi.blogspot.com/" TargetMode="External"/><Relationship Id="rId5" Type="http://schemas.openxmlformats.org/officeDocument/2006/relationships/hyperlink" Target="http://agriculture.gouv.fr/vinzetlou/alimentation/episode13.html" TargetMode="External"/><Relationship Id="rId10" Type="http://schemas.openxmlformats.org/officeDocument/2006/relationships/hyperlink" Target="http://www.ashcombe.surrey.sch.uk/Curriculum/modlang/french/index_fr_video.htm" TargetMode="External"/><Relationship Id="rId4" Type="http://schemas.openxmlformats.org/officeDocument/2006/relationships/image" Target="../media/image45.png"/><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hyperlink" Target="http://uk.real.com/realplayer/" TargetMode="External"/><Relationship Id="rId5" Type="http://schemas.openxmlformats.org/officeDocument/2006/relationships/image" Target="../media/image51.png"/><Relationship Id="rId4" Type="http://schemas.openxmlformats.org/officeDocument/2006/relationships/hyperlink" Target="http://www.zamzar.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www.quizlet.com/" TargetMode="External"/><Relationship Id="rId5" Type="http://schemas.openxmlformats.org/officeDocument/2006/relationships/image" Target="../media/image4.png"/><Relationship Id="rId4" Type="http://schemas.openxmlformats.org/officeDocument/2006/relationships/image" Target="../media/image3.gif"/></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uk.real.com/realplayer/" TargetMode="External"/><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hyperlink" Target="http://www.youtube.com/watch?v=p_IZ6CAlxG8" TargetMode="External"/><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741" y="1184557"/>
            <a:ext cx="4476691" cy="4476691"/>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644747534"/>
              </p:ext>
            </p:extLst>
          </p:nvPr>
        </p:nvGraphicFramePr>
        <p:xfrm>
          <a:off x="179512" y="171450"/>
          <a:ext cx="8856984" cy="6589719"/>
        </p:xfrm>
        <a:graphic>
          <a:graphicData uri="http://schemas.openxmlformats.org/drawingml/2006/table">
            <a:tbl>
              <a:tblPr firstRow="1" bandRow="1">
                <a:tableStyleId>{5940675A-B579-460E-94D1-54222C63F5DA}</a:tableStyleId>
              </a:tblPr>
              <a:tblGrid>
                <a:gridCol w="8856984"/>
              </a:tblGrid>
              <a:tr h="586383">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7320">
                <a:tc>
                  <a:txBody>
                    <a:bodyPr/>
                    <a:lstStyle/>
                    <a:p>
                      <a:pPr algn="l" fontAlgn="auto">
                        <a:spcBef>
                          <a:spcPts val="0"/>
                        </a:spcBef>
                        <a:spcAft>
                          <a:spcPts val="0"/>
                        </a:spcAft>
                        <a:defRPr/>
                      </a:pPr>
                      <a:r>
                        <a:rPr lang="en-GB" sz="3200" b="1" kern="1200" dirty="0" smtClean="0">
                          <a:solidFill>
                            <a:schemeClr val="bg1"/>
                          </a:solidFill>
                          <a:effectLst/>
                          <a:latin typeface="+mn-lt"/>
                          <a:ea typeface="+mn-ea"/>
                          <a:cs typeface="+mn-cs"/>
                        </a:rPr>
                        <a:t>Keeping the plates spinning!</a:t>
                      </a:r>
                      <a:endParaRPr lang="en-GB" sz="40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48584">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75622">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3" name="TextBox 2"/>
          <p:cNvSpPr txBox="1"/>
          <p:nvPr/>
        </p:nvSpPr>
        <p:spPr>
          <a:xfrm>
            <a:off x="179512" y="5601434"/>
            <a:ext cx="8856984" cy="707886"/>
          </a:xfrm>
          <a:prstGeom prst="rect">
            <a:avLst/>
          </a:prstGeom>
          <a:solidFill>
            <a:srgbClr val="002060"/>
          </a:solidFill>
        </p:spPr>
        <p:txBody>
          <a:bodyPr wrap="square" rtlCol="0">
            <a:spAutoFit/>
          </a:bodyPr>
          <a:lstStyle/>
          <a:p>
            <a:pPr algn="ctr"/>
            <a:r>
              <a:rPr lang="en-GB" sz="4000" b="1" dirty="0" smtClean="0">
                <a:solidFill>
                  <a:schemeClr val="bg1">
                    <a:lumMod val="95000"/>
                  </a:schemeClr>
                </a:solidFill>
              </a:rPr>
              <a:t>ALL London Event – 16 June 2012</a:t>
            </a:r>
            <a:endParaRPr lang="en-GB" sz="4000" b="1" dirty="0">
              <a:solidFill>
                <a:schemeClr val="bg1">
                  <a:lumMod val="95000"/>
                </a:schemeClr>
              </a:solidFill>
            </a:endParaRPr>
          </a:p>
        </p:txBody>
      </p:sp>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2708" y="260648"/>
            <a:ext cx="503700" cy="503700"/>
          </a:xfrm>
          <a:prstGeom prst="rect">
            <a:avLst/>
          </a:prstGeom>
        </p:spPr>
      </p:pic>
    </p:spTree>
    <p:extLst>
      <p:ext uri="{BB962C8B-B14F-4D97-AF65-F5344CB8AC3E}">
        <p14:creationId xmlns:p14="http://schemas.microsoft.com/office/powerpoint/2010/main" val="15129081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732699514"/>
              </p:ext>
            </p:extLst>
          </p:nvPr>
        </p:nvGraphicFramePr>
        <p:xfrm>
          <a:off x="611560" y="870248"/>
          <a:ext cx="7632849" cy="5511080"/>
        </p:xfrm>
        <a:graphic>
          <a:graphicData uri="http://schemas.openxmlformats.org/drawingml/2006/table">
            <a:tbl>
              <a:tblPr firstRow="1" bandRow="1">
                <a:tableStyleId>{5940675A-B579-460E-94D1-54222C63F5DA}</a:tableStyleId>
              </a:tblPr>
              <a:tblGrid>
                <a:gridCol w="2544283"/>
                <a:gridCol w="2544283"/>
                <a:gridCol w="2544283"/>
              </a:tblGrid>
              <a:tr h="2755540">
                <a:tc>
                  <a:txBody>
                    <a:bodyPr/>
                    <a:lstStyle/>
                    <a:p>
                      <a:endParaRPr lang="fr-FR"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fr-F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fr-F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2755540">
                <a:tc>
                  <a:txBody>
                    <a:bodyPr/>
                    <a:lstStyle/>
                    <a:p>
                      <a:endParaRPr lang="fr-F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fr-F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fr-FR"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bl>
          </a:graphicData>
        </a:graphic>
      </p:graphicFrame>
      <p:pic>
        <p:nvPicPr>
          <p:cNvPr id="1126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9872" y="3697693"/>
            <a:ext cx="2183727" cy="2467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6136" y="1340768"/>
            <a:ext cx="2422450" cy="19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8286" y="3501008"/>
            <a:ext cx="21717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4136" y="5063794"/>
            <a:ext cx="1119143" cy="1119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584" y="1260301"/>
            <a:ext cx="2075974" cy="2164944"/>
          </a:xfrm>
          <a:prstGeom prst="rect">
            <a:avLst/>
          </a:prstGeom>
        </p:spPr>
      </p:pic>
      <p:pic>
        <p:nvPicPr>
          <p:cNvPr id="1127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4721" y="3893273"/>
            <a:ext cx="2057400"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06904" y="1125682"/>
            <a:ext cx="2183727" cy="217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3458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28384" y="80072"/>
            <a:ext cx="1073274" cy="1200329"/>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spc="0" dirty="0" smtClean="0">
                <a:ln w="0"/>
                <a:solidFill>
                  <a:srgbClr val="002060"/>
                </a:solidFill>
                <a:effectLst>
                  <a:reflection blurRad="12700" stA="50000" endPos="50000" dist="5000" dir="5400000" sy="-100000" rotWithShape="0"/>
                </a:effectLst>
              </a:rPr>
              <a:t>4</a:t>
            </a:r>
            <a:endParaRPr lang="en-US" sz="7200" b="1" cap="all" spc="0" dirty="0">
              <a:ln w="0"/>
              <a:solidFill>
                <a:srgbClr val="002060"/>
              </a:solidFill>
              <a:effectLst>
                <a:reflection blurRad="12700" stA="50000" endPos="50000" dist="5000" dir="5400000" sy="-100000" rotWithShape="0"/>
              </a:effectLs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16038"/>
            <a:ext cx="4752528" cy="62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611112" y="2132856"/>
            <a:ext cx="5400600" cy="1938992"/>
          </a:xfrm>
          <a:prstGeom prst="rect">
            <a:avLst/>
          </a:prstGeom>
          <a:noFill/>
        </p:spPr>
        <p:txBody>
          <a:bodyPr wrap="square" rtlCol="0">
            <a:spAutoFit/>
          </a:bodyPr>
          <a:lstStyle/>
          <a:p>
            <a:r>
              <a:rPr lang="fr-FR" sz="2000" b="1" dirty="0" smtClean="0">
                <a:latin typeface="Calibri"/>
                <a:cs typeface="Calibri"/>
              </a:rPr>
              <a:t>¿Y </a:t>
            </a:r>
            <a:r>
              <a:rPr lang="fr-FR" sz="2000" b="1" dirty="0" err="1" smtClean="0">
                <a:latin typeface="Calibri"/>
                <a:cs typeface="Calibri"/>
              </a:rPr>
              <a:t>cómo</a:t>
            </a:r>
            <a:r>
              <a:rPr lang="fr-FR" sz="2000" b="1" dirty="0" smtClean="0">
                <a:latin typeface="Calibri"/>
                <a:cs typeface="Calibri"/>
              </a:rPr>
              <a:t> es su </a:t>
            </a:r>
            <a:r>
              <a:rPr lang="fr-FR" sz="2000" b="1" dirty="0" err="1" smtClean="0">
                <a:latin typeface="Calibri"/>
                <a:cs typeface="Calibri"/>
              </a:rPr>
              <a:t>carácter</a:t>
            </a:r>
            <a:r>
              <a:rPr lang="fr-FR" sz="2000" b="1" dirty="0" smtClean="0">
                <a:latin typeface="Calibri"/>
                <a:cs typeface="Calibri"/>
              </a:rPr>
              <a:t>?</a:t>
            </a:r>
            <a:br>
              <a:rPr lang="fr-FR" sz="2000" b="1" dirty="0" smtClean="0">
                <a:latin typeface="Calibri"/>
                <a:cs typeface="Calibri"/>
              </a:rPr>
            </a:br>
            <a:r>
              <a:rPr lang="fr-FR" sz="2000" b="1" dirty="0" smtClean="0">
                <a:latin typeface="Calibri"/>
                <a:cs typeface="Calibri"/>
              </a:rPr>
              <a:t>Es </a:t>
            </a:r>
            <a:r>
              <a:rPr lang="fr-FR" sz="2000" b="1" dirty="0" err="1" smtClean="0">
                <a:latin typeface="Calibri"/>
                <a:cs typeface="Calibri"/>
              </a:rPr>
              <a:t>una</a:t>
            </a:r>
            <a:r>
              <a:rPr lang="fr-FR" sz="2000" b="1" dirty="0" smtClean="0">
                <a:latin typeface="Calibri"/>
                <a:cs typeface="Calibri"/>
              </a:rPr>
              <a:t> persona </a:t>
            </a:r>
            <a:r>
              <a:rPr lang="fr-FR" sz="2000" b="1" dirty="0" err="1" smtClean="0">
                <a:latin typeface="Calibri"/>
                <a:cs typeface="Calibri"/>
              </a:rPr>
              <a:t>muy</a:t>
            </a:r>
            <a:r>
              <a:rPr lang="fr-FR" sz="2000" b="1" dirty="0" smtClean="0">
                <a:latin typeface="Calibri"/>
                <a:cs typeface="Calibri"/>
              </a:rPr>
              <a:t> </a:t>
            </a:r>
            <a:r>
              <a:rPr lang="fr-FR" sz="2000" b="1" dirty="0" err="1" smtClean="0">
                <a:latin typeface="Calibri"/>
                <a:cs typeface="Calibri"/>
              </a:rPr>
              <a:t>simpática</a:t>
            </a:r>
            <a:r>
              <a:rPr lang="fr-FR" sz="2000" b="1" dirty="0" smtClean="0">
                <a:latin typeface="Calibri"/>
                <a:cs typeface="Calibri"/>
              </a:rPr>
              <a:t>.</a:t>
            </a:r>
            <a:br>
              <a:rPr lang="fr-FR" sz="2000" b="1" dirty="0" smtClean="0">
                <a:latin typeface="Calibri"/>
                <a:cs typeface="Calibri"/>
              </a:rPr>
            </a:br>
            <a:r>
              <a:rPr lang="fr-FR" sz="2000" b="1" dirty="0" smtClean="0">
                <a:latin typeface="Calibri"/>
                <a:cs typeface="Calibri"/>
              </a:rPr>
              <a:t/>
            </a:r>
            <a:br>
              <a:rPr lang="fr-FR" sz="2000" b="1" dirty="0" smtClean="0">
                <a:latin typeface="Calibri"/>
                <a:cs typeface="Calibri"/>
              </a:rPr>
            </a:br>
            <a:r>
              <a:rPr lang="fr-FR" sz="2000" b="1" dirty="0" smtClean="0">
                <a:latin typeface="Calibri"/>
                <a:cs typeface="Calibri"/>
              </a:rPr>
              <a:t>¿Y en </a:t>
            </a:r>
            <a:r>
              <a:rPr lang="fr-FR" sz="2000" b="1" dirty="0" err="1" smtClean="0">
                <a:latin typeface="Calibri"/>
                <a:cs typeface="Calibri"/>
              </a:rPr>
              <a:t>qué</a:t>
            </a:r>
            <a:r>
              <a:rPr lang="fr-FR" sz="2000" b="1" dirty="0" smtClean="0">
                <a:latin typeface="Calibri"/>
                <a:cs typeface="Calibri"/>
              </a:rPr>
              <a:t> </a:t>
            </a:r>
            <a:r>
              <a:rPr lang="fr-FR" sz="2000" b="1" dirty="0" err="1" smtClean="0">
                <a:latin typeface="Calibri"/>
                <a:cs typeface="Calibri"/>
              </a:rPr>
              <a:t>trabaja</a:t>
            </a:r>
            <a:r>
              <a:rPr lang="fr-FR" sz="2000" b="1" dirty="0" smtClean="0">
                <a:latin typeface="Calibri"/>
                <a:cs typeface="Calibri"/>
              </a:rPr>
              <a:t> tu </a:t>
            </a:r>
            <a:r>
              <a:rPr lang="fr-FR" sz="2000" b="1" dirty="0" err="1" smtClean="0">
                <a:latin typeface="Calibri"/>
                <a:cs typeface="Calibri"/>
              </a:rPr>
              <a:t>padre</a:t>
            </a:r>
            <a:r>
              <a:rPr lang="fr-FR" sz="2000" b="1" dirty="0" smtClean="0">
                <a:latin typeface="Calibri"/>
                <a:cs typeface="Calibri"/>
              </a:rPr>
              <a:t>?</a:t>
            </a:r>
            <a:br>
              <a:rPr lang="fr-FR" sz="2000" b="1" dirty="0" smtClean="0">
                <a:latin typeface="Calibri"/>
                <a:cs typeface="Calibri"/>
              </a:rPr>
            </a:br>
            <a:r>
              <a:rPr lang="fr-FR" sz="2000" b="1" dirty="0" smtClean="0">
                <a:latin typeface="Calibri"/>
                <a:cs typeface="Calibri"/>
              </a:rPr>
              <a:t>Es agente de </a:t>
            </a:r>
            <a:r>
              <a:rPr lang="fr-FR" sz="2000" b="1" dirty="0" err="1" smtClean="0">
                <a:latin typeface="Calibri"/>
                <a:cs typeface="Calibri"/>
              </a:rPr>
              <a:t>policía</a:t>
            </a:r>
            <a:r>
              <a:rPr lang="fr-FR" sz="2000" b="1" dirty="0" smtClean="0">
                <a:latin typeface="Calibri"/>
                <a:cs typeface="Calibri"/>
              </a:rPr>
              <a:t> y </a:t>
            </a:r>
            <a:r>
              <a:rPr lang="fr-FR" sz="2000" b="1" dirty="0" err="1" smtClean="0">
                <a:latin typeface="Calibri"/>
                <a:cs typeface="Calibri"/>
              </a:rPr>
              <a:t>trabaja</a:t>
            </a:r>
            <a:r>
              <a:rPr lang="fr-FR" sz="2000" b="1" dirty="0" smtClean="0">
                <a:latin typeface="Calibri"/>
                <a:cs typeface="Calibri"/>
              </a:rPr>
              <a:t> muchas </a:t>
            </a:r>
            <a:r>
              <a:rPr lang="fr-FR" sz="2000" b="1" dirty="0" err="1" smtClean="0">
                <a:latin typeface="Calibri"/>
                <a:cs typeface="Calibri"/>
              </a:rPr>
              <a:t>horas</a:t>
            </a:r>
            <a:r>
              <a:rPr lang="fr-FR" sz="2000" b="1" dirty="0" smtClean="0">
                <a:latin typeface="Calibri"/>
                <a:cs typeface="Calibri"/>
              </a:rPr>
              <a:t>.</a:t>
            </a:r>
            <a:br>
              <a:rPr lang="fr-FR" sz="2000" b="1" dirty="0" smtClean="0">
                <a:latin typeface="Calibri"/>
                <a:cs typeface="Calibri"/>
              </a:rPr>
            </a:br>
            <a:endParaRPr lang="fr-FR" sz="2000" b="1" dirty="0"/>
          </a:p>
        </p:txBody>
      </p:sp>
      <p:sp>
        <p:nvSpPr>
          <p:cNvPr id="8" name="TextBox 7"/>
          <p:cNvSpPr txBox="1"/>
          <p:nvPr/>
        </p:nvSpPr>
        <p:spPr>
          <a:xfrm>
            <a:off x="3668979" y="4071848"/>
            <a:ext cx="5400600" cy="1938992"/>
          </a:xfrm>
          <a:prstGeom prst="rect">
            <a:avLst/>
          </a:prstGeom>
          <a:noFill/>
        </p:spPr>
        <p:txBody>
          <a:bodyPr wrap="square" rtlCol="0">
            <a:spAutoFit/>
          </a:bodyPr>
          <a:lstStyle/>
          <a:p>
            <a:r>
              <a:rPr lang="fr-FR" sz="2000" b="1" dirty="0" smtClean="0">
                <a:latin typeface="Calibri"/>
                <a:cs typeface="Calibri"/>
              </a:rPr>
              <a:t>¿Y tu </a:t>
            </a:r>
            <a:r>
              <a:rPr lang="fr-FR" sz="2000" b="1" dirty="0" err="1" smtClean="0">
                <a:latin typeface="Calibri"/>
                <a:cs typeface="Calibri"/>
              </a:rPr>
              <a:t>madre</a:t>
            </a:r>
            <a:r>
              <a:rPr lang="fr-FR" sz="2000" b="1" dirty="0" smtClean="0">
                <a:latin typeface="Calibri"/>
                <a:cs typeface="Calibri"/>
              </a:rPr>
              <a:t>?</a:t>
            </a:r>
            <a:br>
              <a:rPr lang="fr-FR" sz="2000" b="1" dirty="0" smtClean="0">
                <a:latin typeface="Calibri"/>
                <a:cs typeface="Calibri"/>
              </a:rPr>
            </a:br>
            <a:r>
              <a:rPr lang="fr-FR" sz="2000" b="1" dirty="0" smtClean="0">
                <a:latin typeface="Calibri"/>
                <a:cs typeface="Calibri"/>
              </a:rPr>
              <a:t>Mi </a:t>
            </a:r>
            <a:r>
              <a:rPr lang="fr-FR" sz="2000" b="1" dirty="0" err="1" smtClean="0">
                <a:latin typeface="Calibri"/>
                <a:cs typeface="Calibri"/>
              </a:rPr>
              <a:t>madre</a:t>
            </a:r>
            <a:r>
              <a:rPr lang="fr-FR" sz="2000" b="1" dirty="0" smtClean="0">
                <a:latin typeface="Calibri"/>
                <a:cs typeface="Calibri"/>
              </a:rPr>
              <a:t> es </a:t>
            </a:r>
            <a:r>
              <a:rPr lang="fr-FR" sz="2000" b="1" dirty="0" err="1" smtClean="0">
                <a:latin typeface="Calibri"/>
                <a:cs typeface="Calibri"/>
              </a:rPr>
              <a:t>actriz</a:t>
            </a:r>
            <a:r>
              <a:rPr lang="fr-FR" sz="2000" b="1" dirty="0" smtClean="0">
                <a:latin typeface="Calibri"/>
                <a:cs typeface="Calibri"/>
              </a:rPr>
              <a:t>.  Es </a:t>
            </a:r>
            <a:r>
              <a:rPr lang="fr-FR" sz="2000" b="1" dirty="0" err="1" smtClean="0">
                <a:latin typeface="Calibri"/>
                <a:cs typeface="Calibri"/>
              </a:rPr>
              <a:t>muy</a:t>
            </a:r>
            <a:r>
              <a:rPr lang="fr-FR" sz="2000" b="1" dirty="0" smtClean="0">
                <a:latin typeface="Calibri"/>
                <a:cs typeface="Calibri"/>
              </a:rPr>
              <a:t> </a:t>
            </a:r>
            <a:r>
              <a:rPr lang="fr-FR" sz="2000" b="1" dirty="0" err="1" smtClean="0">
                <a:latin typeface="Calibri"/>
                <a:cs typeface="Calibri"/>
              </a:rPr>
              <a:t>famosa</a:t>
            </a:r>
            <a:r>
              <a:rPr lang="fr-FR" sz="2000" b="1" dirty="0" smtClean="0">
                <a:latin typeface="Calibri"/>
                <a:cs typeface="Calibri"/>
              </a:rPr>
              <a:t>.</a:t>
            </a:r>
            <a:br>
              <a:rPr lang="fr-FR" sz="2000" b="1" dirty="0" smtClean="0">
                <a:latin typeface="Calibri"/>
                <a:cs typeface="Calibri"/>
              </a:rPr>
            </a:br>
            <a:r>
              <a:rPr lang="fr-FR" sz="2000" b="1" dirty="0" smtClean="0">
                <a:latin typeface="Calibri"/>
                <a:cs typeface="Calibri"/>
              </a:rPr>
              <a:t/>
            </a:r>
            <a:br>
              <a:rPr lang="fr-FR" sz="2000" b="1" dirty="0" smtClean="0">
                <a:latin typeface="Calibri"/>
                <a:cs typeface="Calibri"/>
              </a:rPr>
            </a:br>
            <a:r>
              <a:rPr lang="fr-FR" sz="2000" b="1" dirty="0" smtClean="0">
                <a:latin typeface="Calibri"/>
                <a:cs typeface="Calibri"/>
              </a:rPr>
              <a:t>¡</a:t>
            </a:r>
            <a:r>
              <a:rPr lang="fr-FR" sz="2000" b="1" dirty="0" err="1" smtClean="0">
                <a:latin typeface="Calibri"/>
                <a:cs typeface="Calibri"/>
              </a:rPr>
              <a:t>Qué</a:t>
            </a:r>
            <a:r>
              <a:rPr lang="fr-FR" sz="2000" b="1" dirty="0" smtClean="0">
                <a:latin typeface="Calibri"/>
                <a:cs typeface="Calibri"/>
              </a:rPr>
              <a:t> </a:t>
            </a:r>
            <a:r>
              <a:rPr lang="fr-FR" sz="2000" b="1" dirty="0" err="1" smtClean="0">
                <a:latin typeface="Calibri"/>
                <a:cs typeface="Calibri"/>
              </a:rPr>
              <a:t>interesante</a:t>
            </a:r>
            <a:r>
              <a:rPr lang="fr-FR" sz="2000" b="1" dirty="0" smtClean="0">
                <a:latin typeface="Calibri"/>
                <a:cs typeface="Calibri"/>
              </a:rPr>
              <a:t>!</a:t>
            </a:r>
            <a:br>
              <a:rPr lang="fr-FR" sz="2000" b="1" dirty="0" smtClean="0">
                <a:latin typeface="Calibri"/>
                <a:cs typeface="Calibri"/>
              </a:rPr>
            </a:br>
            <a:r>
              <a:rPr lang="fr-FR" sz="2000" b="1" dirty="0" smtClean="0">
                <a:latin typeface="Calibri"/>
                <a:cs typeface="Calibri"/>
              </a:rPr>
              <a:t>Si, </a:t>
            </a:r>
            <a:r>
              <a:rPr lang="fr-FR" sz="2000" b="1" dirty="0" err="1" smtClean="0">
                <a:latin typeface="Calibri"/>
                <a:cs typeface="Calibri"/>
              </a:rPr>
              <a:t>pero</a:t>
            </a:r>
            <a:r>
              <a:rPr lang="fr-FR" sz="2000" b="1" dirty="0" smtClean="0">
                <a:latin typeface="Calibri"/>
                <a:cs typeface="Calibri"/>
              </a:rPr>
              <a:t> </a:t>
            </a:r>
            <a:r>
              <a:rPr lang="fr-FR" sz="2000" b="1" dirty="0" err="1" smtClean="0">
                <a:latin typeface="Calibri"/>
                <a:cs typeface="Calibri"/>
              </a:rPr>
              <a:t>siempre</a:t>
            </a:r>
            <a:r>
              <a:rPr lang="fr-FR" sz="2000" b="1" dirty="0" smtClean="0">
                <a:latin typeface="Calibri"/>
                <a:cs typeface="Calibri"/>
              </a:rPr>
              <a:t> </a:t>
            </a:r>
            <a:r>
              <a:rPr lang="fr-FR" sz="2000" b="1" dirty="0" err="1" smtClean="0">
                <a:latin typeface="Calibri"/>
                <a:cs typeface="Calibri"/>
              </a:rPr>
              <a:t>está</a:t>
            </a:r>
            <a:r>
              <a:rPr lang="fr-FR" sz="2000" b="1" dirty="0" smtClean="0">
                <a:latin typeface="Calibri"/>
                <a:cs typeface="Calibri"/>
              </a:rPr>
              <a:t> </a:t>
            </a:r>
            <a:r>
              <a:rPr lang="fr-FR" sz="2000" b="1" dirty="0" err="1" smtClean="0">
                <a:latin typeface="Calibri"/>
                <a:cs typeface="Calibri"/>
              </a:rPr>
              <a:t>leyendo</a:t>
            </a:r>
            <a:r>
              <a:rPr lang="fr-FR" sz="2000" b="1" dirty="0" smtClean="0">
                <a:latin typeface="Calibri"/>
                <a:cs typeface="Calibri"/>
              </a:rPr>
              <a:t>. Es un poco </a:t>
            </a:r>
            <a:r>
              <a:rPr lang="fr-FR" sz="2000" b="1" dirty="0" err="1" smtClean="0">
                <a:latin typeface="Calibri"/>
                <a:cs typeface="Calibri"/>
              </a:rPr>
              <a:t>aburrida</a:t>
            </a:r>
            <a:r>
              <a:rPr lang="fr-FR" sz="2000" b="1" dirty="0" smtClean="0">
                <a:latin typeface="Calibri"/>
                <a:cs typeface="Calibri"/>
              </a:rPr>
              <a:t>.</a:t>
            </a:r>
            <a:endParaRPr lang="fr-FR" sz="2000" b="1"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7200" y="5661248"/>
            <a:ext cx="1114458" cy="1101084"/>
          </a:xfrm>
          <a:prstGeom prst="rect">
            <a:avLst/>
          </a:prstGeom>
        </p:spPr>
      </p:pic>
    </p:spTree>
    <p:extLst>
      <p:ext uri="{BB962C8B-B14F-4D97-AF65-F5344CB8AC3E}">
        <p14:creationId xmlns:p14="http://schemas.microsoft.com/office/powerpoint/2010/main" val="1119245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2656"/>
            <a:ext cx="9144000" cy="864096"/>
          </a:xfrm>
          <a:solidFill>
            <a:srgbClr val="002060"/>
          </a:solidFill>
        </p:spPr>
        <p:txBody>
          <a:bodyPr/>
          <a:lstStyle/>
          <a:p>
            <a:pPr algn="l"/>
            <a:r>
              <a:rPr lang="fr-FR" b="1" dirty="0">
                <a:solidFill>
                  <a:schemeClr val="bg1"/>
                </a:solidFill>
              </a:rPr>
              <a:t>Une publicité française</a:t>
            </a:r>
            <a:endParaRPr lang="fr-FR" dirty="0">
              <a:solidFill>
                <a:schemeClr val="bg1"/>
              </a:solidFill>
            </a:endParaRPr>
          </a:p>
        </p:txBody>
      </p:sp>
      <p:pic>
        <p:nvPicPr>
          <p:cNvPr id="4" name="Maurice mousse [www.keepvid.co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5750" y="1600200"/>
            <a:ext cx="6034088" cy="4525963"/>
          </a:xfrm>
        </p:spPr>
      </p:pic>
      <p:sp>
        <p:nvSpPr>
          <p:cNvPr id="5" name="TextBox 4"/>
          <p:cNvSpPr txBox="1"/>
          <p:nvPr/>
        </p:nvSpPr>
        <p:spPr>
          <a:xfrm>
            <a:off x="4860032" y="6309320"/>
            <a:ext cx="4139952" cy="400110"/>
          </a:xfrm>
          <a:prstGeom prst="rect">
            <a:avLst/>
          </a:prstGeom>
          <a:noFill/>
        </p:spPr>
        <p:txBody>
          <a:bodyPr wrap="square" rtlCol="0">
            <a:spAutoFit/>
          </a:bodyPr>
          <a:lstStyle/>
          <a:p>
            <a:pPr algn="r"/>
            <a:r>
              <a:rPr lang="fr-FR" sz="2000" b="1" i="1" dirty="0"/>
              <a:t>merci </a:t>
            </a:r>
            <a:r>
              <a:rPr lang="fr-FR" sz="2000" b="1" i="1" dirty="0" smtClean="0"/>
              <a:t>à </a:t>
            </a:r>
            <a:r>
              <a:rPr lang="fr-FR" sz="2000" b="1" i="1" dirty="0" err="1" smtClean="0"/>
              <a:t>Morag</a:t>
            </a:r>
            <a:r>
              <a:rPr lang="fr-FR" sz="2000" b="1" i="1" dirty="0" smtClean="0"/>
              <a:t> </a:t>
            </a:r>
            <a:r>
              <a:rPr lang="fr-FR" sz="2000" b="1" i="1" dirty="0" err="1" smtClean="0"/>
              <a:t>Gillings</a:t>
            </a:r>
            <a:endParaRPr lang="fr-FR" sz="2000" b="1" i="1" dirty="0"/>
          </a:p>
        </p:txBody>
      </p:sp>
      <p:sp>
        <p:nvSpPr>
          <p:cNvPr id="6" name="Rectangle 5"/>
          <p:cNvSpPr/>
          <p:nvPr/>
        </p:nvSpPr>
        <p:spPr>
          <a:xfrm>
            <a:off x="7946810" y="1313893"/>
            <a:ext cx="1073274" cy="1200329"/>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spc="0" dirty="0" smtClean="0">
                <a:ln w="0"/>
                <a:solidFill>
                  <a:srgbClr val="002060"/>
                </a:solidFill>
                <a:effectLst>
                  <a:reflection blurRad="12700" stA="50000" endPos="50000" dist="5000" dir="5400000" sy="-100000" rotWithShape="0"/>
                </a:effectLst>
              </a:rPr>
              <a:t>5</a:t>
            </a:r>
            <a:endParaRPr lang="en-US" sz="7200" b="1" cap="all" spc="0" dirty="0">
              <a:ln w="0"/>
              <a:solidFill>
                <a:srgbClr val="002060"/>
              </a:solidFill>
              <a:effectLst>
                <a:reflection blurRad="12700" stA="50000" endPos="50000" dist="5000" dir="5400000" sy="-100000" rotWithShape="0"/>
              </a:effectLst>
            </a:endParaRPr>
          </a:p>
        </p:txBody>
      </p:sp>
    </p:spTree>
    <p:extLst>
      <p:ext uri="{BB962C8B-B14F-4D97-AF65-F5344CB8AC3E}">
        <p14:creationId xmlns:p14="http://schemas.microsoft.com/office/powerpoint/2010/main" val="2153471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332656"/>
            <a:ext cx="8640960" cy="6524863"/>
          </a:xfrm>
          <a:prstGeom prst="rect">
            <a:avLst/>
          </a:prstGeom>
          <a:noFill/>
        </p:spPr>
        <p:txBody>
          <a:bodyPr wrap="square" rtlCol="0">
            <a:spAutoFit/>
          </a:bodyPr>
          <a:lstStyle/>
          <a:p>
            <a:r>
              <a:rPr lang="fr-FR" sz="2000" b="1" dirty="0"/>
              <a:t>Le petit garçon : </a:t>
            </a:r>
            <a:endParaRPr lang="fr-FR" sz="2000" dirty="0"/>
          </a:p>
          <a:p>
            <a:r>
              <a:rPr lang="fr-FR" sz="2000" dirty="0"/>
              <a:t>C’est Maurice qui a _______ la mousse.</a:t>
            </a:r>
          </a:p>
          <a:p>
            <a:r>
              <a:rPr lang="fr-FR" sz="2000" dirty="0"/>
              <a:t>Répète Coco ! C’est Maurice qui a ______ la mousse !</a:t>
            </a:r>
          </a:p>
          <a:p>
            <a:r>
              <a:rPr lang="fr-FR" sz="2000" dirty="0"/>
              <a:t>C’est _________ Coco ! Répète ! C’est Maurice qui a _______ la mousse.</a:t>
            </a:r>
          </a:p>
          <a:p>
            <a:r>
              <a:rPr lang="fr-FR" sz="2000" dirty="0"/>
              <a:t> </a:t>
            </a:r>
          </a:p>
          <a:p>
            <a:r>
              <a:rPr lang="fr-FR" sz="2000" b="1" dirty="0"/>
              <a:t>La voix  de femme:</a:t>
            </a:r>
            <a:endParaRPr lang="fr-FR" sz="2000" dirty="0"/>
          </a:p>
          <a:p>
            <a:r>
              <a:rPr lang="fr-FR" sz="2000" dirty="0"/>
              <a:t>Si la mousse au ________ de Nestlé est si ________, c’est parce qu’elle est préparée avec ___ chocolat Nestlé.</a:t>
            </a:r>
          </a:p>
          <a:p>
            <a:r>
              <a:rPr lang="fr-FR" sz="2000" dirty="0"/>
              <a:t> </a:t>
            </a:r>
          </a:p>
          <a:p>
            <a:r>
              <a:rPr lang="fr-FR" sz="2000" b="1" dirty="0"/>
              <a:t>Le petit garçon :</a:t>
            </a:r>
          </a:p>
          <a:p>
            <a:r>
              <a:rPr lang="fr-FR" sz="2000" dirty="0"/>
              <a:t>Vas y! Répète !</a:t>
            </a:r>
          </a:p>
          <a:p>
            <a:r>
              <a:rPr lang="fr-FR" sz="2000" dirty="0"/>
              <a:t> </a:t>
            </a:r>
          </a:p>
          <a:p>
            <a:r>
              <a:rPr lang="fr-FR" sz="2000" b="1" dirty="0"/>
              <a:t>Coco :</a:t>
            </a:r>
          </a:p>
          <a:p>
            <a:r>
              <a:rPr lang="fr-FR" sz="2000" dirty="0"/>
              <a:t>Vas y! </a:t>
            </a:r>
            <a:r>
              <a:rPr lang="fr-FR" sz="2000" dirty="0" err="1"/>
              <a:t>Répèèèèèète</a:t>
            </a:r>
            <a:r>
              <a:rPr lang="fr-FR" sz="2000" dirty="0"/>
              <a:t> !!</a:t>
            </a:r>
          </a:p>
          <a:p>
            <a:r>
              <a:rPr lang="fr-FR" sz="2000" dirty="0"/>
              <a:t> </a:t>
            </a:r>
          </a:p>
          <a:p>
            <a:r>
              <a:rPr lang="fr-FR" sz="2000" b="1" dirty="0"/>
              <a:t>Le petit garçon :</a:t>
            </a:r>
            <a:endParaRPr lang="fr-FR" sz="2000" dirty="0"/>
          </a:p>
          <a:p>
            <a:r>
              <a:rPr lang="fr-FR" sz="2000" dirty="0"/>
              <a:t>Je te remercie Coco… </a:t>
            </a:r>
          </a:p>
          <a:p>
            <a:r>
              <a:rPr lang="fr-FR" sz="2000" dirty="0"/>
              <a:t> </a:t>
            </a:r>
          </a:p>
          <a:p>
            <a:r>
              <a:rPr lang="fr-FR" sz="2000" b="1" dirty="0"/>
              <a:t>La voix de femme :</a:t>
            </a:r>
            <a:endParaRPr lang="fr-FR" sz="2000" dirty="0"/>
          </a:p>
          <a:p>
            <a:r>
              <a:rPr lang="fr-FR" sz="2000" dirty="0"/>
              <a:t>La mousse __ Nestlé… la _____ mousse au chocolat Nestlé !</a:t>
            </a:r>
          </a:p>
          <a:p>
            <a:endParaRPr lang="fr-FR" dirty="0"/>
          </a:p>
        </p:txBody>
      </p:sp>
      <p:sp>
        <p:nvSpPr>
          <p:cNvPr id="5" name="TextBox 4"/>
          <p:cNvSpPr txBox="1"/>
          <p:nvPr/>
        </p:nvSpPr>
        <p:spPr>
          <a:xfrm>
            <a:off x="4860032" y="6309320"/>
            <a:ext cx="4139952" cy="400110"/>
          </a:xfrm>
          <a:prstGeom prst="rect">
            <a:avLst/>
          </a:prstGeom>
          <a:noFill/>
        </p:spPr>
        <p:txBody>
          <a:bodyPr wrap="square" rtlCol="0">
            <a:spAutoFit/>
          </a:bodyPr>
          <a:lstStyle/>
          <a:p>
            <a:pPr algn="r"/>
            <a:r>
              <a:rPr lang="fr-FR" sz="2000" b="1" i="1" dirty="0"/>
              <a:t>merci </a:t>
            </a:r>
            <a:r>
              <a:rPr lang="fr-FR" sz="2000" b="1" i="1" dirty="0" smtClean="0"/>
              <a:t>à </a:t>
            </a:r>
            <a:r>
              <a:rPr lang="fr-FR" sz="2000" b="1" i="1" dirty="0" err="1" smtClean="0"/>
              <a:t>Morag</a:t>
            </a:r>
            <a:r>
              <a:rPr lang="fr-FR" sz="2000" b="1" i="1" dirty="0" smtClean="0"/>
              <a:t> </a:t>
            </a:r>
            <a:r>
              <a:rPr lang="fr-FR" sz="2000" b="1" i="1" dirty="0" err="1" smtClean="0"/>
              <a:t>Gillings</a:t>
            </a:r>
            <a:endParaRPr lang="fr-FR" sz="2000" b="1" i="1" dirty="0"/>
          </a:p>
        </p:txBody>
      </p:sp>
    </p:spTree>
    <p:extLst>
      <p:ext uri="{BB962C8B-B14F-4D97-AF65-F5344CB8AC3E}">
        <p14:creationId xmlns:p14="http://schemas.microsoft.com/office/powerpoint/2010/main" val="84902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318710"/>
            <a:ext cx="8640960" cy="6278642"/>
          </a:xfrm>
          <a:prstGeom prst="rect">
            <a:avLst/>
          </a:prstGeom>
          <a:noFill/>
        </p:spPr>
        <p:txBody>
          <a:bodyPr wrap="square" rtlCol="0">
            <a:spAutoFit/>
          </a:bodyPr>
          <a:lstStyle/>
          <a:p>
            <a:r>
              <a:rPr lang="fr-FR" sz="2400" u="sng" dirty="0"/>
              <a:t>Questions sur la publicité.</a:t>
            </a:r>
            <a:endParaRPr lang="fr-FR" sz="2400" dirty="0"/>
          </a:p>
          <a:p>
            <a:r>
              <a:rPr lang="fr-FR" sz="2400" b="1" dirty="0"/>
              <a:t> </a:t>
            </a:r>
            <a:endParaRPr lang="fr-FR" sz="2400" dirty="0"/>
          </a:p>
          <a:p>
            <a:pPr lvl="0"/>
            <a:r>
              <a:rPr lang="fr-FR" sz="2400" dirty="0"/>
              <a:t>Qui a mangé toutes les mousses au chocolat ?</a:t>
            </a:r>
          </a:p>
          <a:p>
            <a:pPr lvl="0"/>
            <a:r>
              <a:rPr lang="fr-FR" sz="2400" dirty="0"/>
              <a:t>Comment est la mousse au chocolat ?</a:t>
            </a:r>
          </a:p>
          <a:p>
            <a:pPr lvl="0"/>
            <a:r>
              <a:rPr lang="fr-FR" sz="2400" dirty="0"/>
              <a:t>Coco est quelle sorte d’animal ?</a:t>
            </a:r>
          </a:p>
          <a:p>
            <a:pPr lvl="0"/>
            <a:r>
              <a:rPr lang="fr-FR" sz="2400" dirty="0"/>
              <a:t>Maurice est un a) un poisson rouge b) un chat c)un lapin ?</a:t>
            </a:r>
          </a:p>
          <a:p>
            <a:pPr lvl="0"/>
            <a:r>
              <a:rPr lang="fr-FR" sz="2400" dirty="0"/>
              <a:t>Vrai ou faux ? Le petit garçon veut que sa mère pense que Maurice avait mangé toutes les mousses ?</a:t>
            </a:r>
          </a:p>
          <a:p>
            <a:r>
              <a:rPr lang="fr-FR" sz="2400" dirty="0"/>
              <a:t> </a:t>
            </a:r>
          </a:p>
          <a:p>
            <a:r>
              <a:rPr lang="fr-FR" sz="2400" u="sng" dirty="0"/>
              <a:t>Discussion</a:t>
            </a:r>
            <a:endParaRPr lang="fr-FR" sz="2400" dirty="0"/>
          </a:p>
          <a:p>
            <a:r>
              <a:rPr lang="fr-FR" sz="2400" dirty="0"/>
              <a:t> </a:t>
            </a:r>
          </a:p>
          <a:p>
            <a:pPr lvl="0"/>
            <a:r>
              <a:rPr lang="fr-FR" sz="2400" dirty="0"/>
              <a:t>Aimes-tu les mousses au chocolat ?</a:t>
            </a:r>
          </a:p>
          <a:p>
            <a:pPr lvl="0"/>
            <a:r>
              <a:rPr lang="fr-FR" sz="2400" dirty="0"/>
              <a:t>Quels autres parfums de mousse aimes-tu ?</a:t>
            </a:r>
          </a:p>
          <a:p>
            <a:pPr lvl="0"/>
            <a:r>
              <a:rPr lang="fr-FR" sz="2400" dirty="0"/>
              <a:t>Les mousses sont bonnes pour la santé ?</a:t>
            </a:r>
          </a:p>
          <a:p>
            <a:pPr lvl="0"/>
            <a:r>
              <a:rPr lang="fr-FR" sz="2400" dirty="0"/>
              <a:t>Quand manges-tu les mousses ?</a:t>
            </a:r>
          </a:p>
          <a:p>
            <a:pPr lvl="0"/>
            <a:r>
              <a:rPr lang="fr-FR" sz="2400" dirty="0"/>
              <a:t>Les mousses sont croquantes ?</a:t>
            </a:r>
          </a:p>
          <a:p>
            <a:endParaRPr lang="fr-FR" dirty="0"/>
          </a:p>
        </p:txBody>
      </p:sp>
      <p:sp>
        <p:nvSpPr>
          <p:cNvPr id="5" name="TextBox 4"/>
          <p:cNvSpPr txBox="1"/>
          <p:nvPr/>
        </p:nvSpPr>
        <p:spPr>
          <a:xfrm>
            <a:off x="4860032" y="6309320"/>
            <a:ext cx="4139952" cy="400110"/>
          </a:xfrm>
          <a:prstGeom prst="rect">
            <a:avLst/>
          </a:prstGeom>
          <a:noFill/>
        </p:spPr>
        <p:txBody>
          <a:bodyPr wrap="square" rtlCol="0">
            <a:spAutoFit/>
          </a:bodyPr>
          <a:lstStyle/>
          <a:p>
            <a:pPr algn="r"/>
            <a:r>
              <a:rPr lang="fr-FR" sz="2000" b="1" i="1" dirty="0"/>
              <a:t>merci </a:t>
            </a:r>
            <a:r>
              <a:rPr lang="fr-FR" sz="2000" b="1" i="1" dirty="0" smtClean="0"/>
              <a:t>à </a:t>
            </a:r>
            <a:r>
              <a:rPr lang="fr-FR" sz="2000" b="1" i="1" dirty="0" err="1" smtClean="0"/>
              <a:t>Morag</a:t>
            </a:r>
            <a:r>
              <a:rPr lang="fr-FR" sz="2000" b="1" i="1" dirty="0" smtClean="0"/>
              <a:t> </a:t>
            </a:r>
            <a:r>
              <a:rPr lang="fr-FR" sz="2000" b="1" i="1" dirty="0" err="1" smtClean="0"/>
              <a:t>Gillings</a:t>
            </a:r>
            <a:endParaRPr lang="fr-FR" sz="2000" b="1" i="1" dirty="0"/>
          </a:p>
        </p:txBody>
      </p:sp>
    </p:spTree>
    <p:extLst>
      <p:ext uri="{BB962C8B-B14F-4D97-AF65-F5344CB8AC3E}">
        <p14:creationId xmlns:p14="http://schemas.microsoft.com/office/powerpoint/2010/main" val="1606892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46544931"/>
              </p:ext>
            </p:extLst>
          </p:nvPr>
        </p:nvGraphicFramePr>
        <p:xfrm>
          <a:off x="179512" y="171451"/>
          <a:ext cx="8856984" cy="6401224"/>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4400" b="1" kern="1200" dirty="0" smtClean="0">
                          <a:solidFill>
                            <a:schemeClr val="bg1"/>
                          </a:solidFill>
                          <a:effectLst/>
                          <a:latin typeface="+mn-lt"/>
                          <a:ea typeface="+mn-ea"/>
                          <a:cs typeface="+mn-cs"/>
                        </a:rPr>
                        <a:t>Listening</a:t>
                      </a:r>
                      <a:endParaRPr lang="en-GB" sz="54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42827">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2708" y="260648"/>
            <a:ext cx="503700" cy="503700"/>
          </a:xfrm>
          <a:prstGeom prst="rect">
            <a:avLst/>
          </a:prstGeom>
        </p:spPr>
      </p:pic>
      <p:sp>
        <p:nvSpPr>
          <p:cNvPr id="6" name="Rectangle 5"/>
          <p:cNvSpPr/>
          <p:nvPr/>
        </p:nvSpPr>
        <p:spPr>
          <a:xfrm>
            <a:off x="7946810" y="1313893"/>
            <a:ext cx="1073274" cy="1200329"/>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spc="0" dirty="0" smtClean="0">
                <a:ln w="0"/>
                <a:solidFill>
                  <a:srgbClr val="002060"/>
                </a:solidFill>
                <a:effectLst>
                  <a:reflection blurRad="12700" stA="50000" endPos="50000" dist="5000" dir="5400000" sy="-100000" rotWithShape="0"/>
                </a:effectLst>
              </a:rPr>
              <a:t>6</a:t>
            </a:r>
            <a:endParaRPr lang="en-US" sz="7200" b="1" cap="all" spc="0" dirty="0">
              <a:ln w="0"/>
              <a:solidFill>
                <a:srgbClr val="002060"/>
              </a:solidFill>
              <a:effectLst>
                <a:reflection blurRad="12700" stA="50000" endPos="50000" dist="5000" dir="5400000" sy="-100000" rotWithShape="0"/>
              </a:effectLst>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1556792"/>
            <a:ext cx="5328592" cy="451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36733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02911269"/>
              </p:ext>
            </p:extLst>
          </p:nvPr>
        </p:nvGraphicFramePr>
        <p:xfrm>
          <a:off x="179512" y="171451"/>
          <a:ext cx="8856984" cy="6401224"/>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4400" b="1" kern="1200" dirty="0" smtClean="0">
                          <a:solidFill>
                            <a:schemeClr val="bg1"/>
                          </a:solidFill>
                          <a:effectLst/>
                          <a:latin typeface="+mn-lt"/>
                          <a:ea typeface="+mn-ea"/>
                          <a:cs typeface="+mn-cs"/>
                        </a:rPr>
                        <a:t>Listening</a:t>
                      </a:r>
                      <a:endParaRPr lang="en-GB" sz="54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42827">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2708" y="260648"/>
            <a:ext cx="503700" cy="503700"/>
          </a:xfrm>
          <a:prstGeom prst="rect">
            <a:avLst/>
          </a:prstGeom>
        </p:spPr>
      </p:pic>
      <p:sp>
        <p:nvSpPr>
          <p:cNvPr id="6" name="Rectangle 5"/>
          <p:cNvSpPr/>
          <p:nvPr/>
        </p:nvSpPr>
        <p:spPr>
          <a:xfrm>
            <a:off x="7946810" y="1313893"/>
            <a:ext cx="1073274" cy="1200329"/>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spc="0" dirty="0" smtClean="0">
                <a:ln w="0"/>
                <a:solidFill>
                  <a:srgbClr val="002060"/>
                </a:solidFill>
                <a:effectLst>
                  <a:reflection blurRad="12700" stA="50000" endPos="50000" dist="5000" dir="5400000" sy="-100000" rotWithShape="0"/>
                </a:effectLst>
              </a:rPr>
              <a:t>6</a:t>
            </a:r>
            <a:endParaRPr lang="en-US" sz="7200" b="1" cap="all" spc="0" dirty="0">
              <a:ln w="0"/>
              <a:solidFill>
                <a:srgbClr val="002060"/>
              </a:solidFill>
              <a:effectLst>
                <a:reflection blurRad="12700" stA="50000" endPos="50000" dist="5000" dir="5400000" sy="-100000" rotWithShape="0"/>
              </a:effectLst>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772816"/>
            <a:ext cx="7048847" cy="4099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6999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55133251"/>
              </p:ext>
            </p:extLst>
          </p:nvPr>
        </p:nvGraphicFramePr>
        <p:xfrm>
          <a:off x="179512" y="171451"/>
          <a:ext cx="8856984" cy="6401224"/>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4400" b="1" kern="1200" dirty="0" smtClean="0">
                          <a:solidFill>
                            <a:schemeClr val="bg1"/>
                          </a:solidFill>
                          <a:effectLst/>
                          <a:latin typeface="+mn-lt"/>
                          <a:ea typeface="+mn-ea"/>
                          <a:cs typeface="+mn-cs"/>
                        </a:rPr>
                        <a:t>Listening</a:t>
                      </a:r>
                      <a:endParaRPr lang="en-GB" sz="54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42827">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2708" y="260648"/>
            <a:ext cx="503700" cy="503700"/>
          </a:xfrm>
          <a:prstGeom prst="rect">
            <a:avLst/>
          </a:prstGeom>
        </p:spPr>
      </p:pic>
      <p:sp>
        <p:nvSpPr>
          <p:cNvPr id="6" name="Rectangle 5"/>
          <p:cNvSpPr/>
          <p:nvPr/>
        </p:nvSpPr>
        <p:spPr>
          <a:xfrm>
            <a:off x="7946810" y="1313893"/>
            <a:ext cx="1073274" cy="1200329"/>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spc="0" dirty="0" smtClean="0">
                <a:ln w="0"/>
                <a:solidFill>
                  <a:srgbClr val="002060"/>
                </a:solidFill>
                <a:effectLst>
                  <a:reflection blurRad="12700" stA="50000" endPos="50000" dist="5000" dir="5400000" sy="-100000" rotWithShape="0"/>
                </a:effectLst>
              </a:rPr>
              <a:t>6</a:t>
            </a:r>
            <a:endParaRPr lang="en-US" sz="7200" b="1" cap="all" spc="0" dirty="0">
              <a:ln w="0"/>
              <a:solidFill>
                <a:srgbClr val="002060"/>
              </a:solidFill>
              <a:effectLst>
                <a:reflection blurRad="12700" stA="50000" endPos="50000" dist="5000" dir="5400000" sy="-100000" rotWithShape="0"/>
              </a:effectLst>
            </a:endParaRPr>
          </a:p>
        </p:txBody>
      </p:sp>
      <p:sp>
        <p:nvSpPr>
          <p:cNvPr id="8" name="Rectangle 7"/>
          <p:cNvSpPr/>
          <p:nvPr/>
        </p:nvSpPr>
        <p:spPr>
          <a:xfrm>
            <a:off x="242392" y="5157192"/>
            <a:ext cx="8701508" cy="923330"/>
          </a:xfrm>
          <a:prstGeom prst="rect">
            <a:avLst/>
          </a:prstGeom>
        </p:spPr>
        <p:txBody>
          <a:bodyPr wrap="square">
            <a:spAutoFit/>
          </a:bodyPr>
          <a:lstStyle/>
          <a:p>
            <a:r>
              <a:rPr lang="es-ES_tradnl" u="sng" dirty="0">
                <a:hlinkClick r:id="rId4"/>
              </a:rPr>
              <a:t>http://www.tv5.org/TV5Site/enseigner-apprendre-francais/rubrique-4-Paroles_de_clip.htm?id_col=40&amp;artiste=&amp;chanson=&amp;keywords</a:t>
            </a:r>
            <a:r>
              <a:rPr lang="es-ES_tradnl" dirty="0"/>
              <a:t>= </a:t>
            </a:r>
            <a:endParaRPr lang="fr-FR" dirty="0"/>
          </a:p>
          <a:p>
            <a:r>
              <a:rPr lang="fr-FR" b="1" dirty="0"/>
              <a:t>Julien </a:t>
            </a:r>
            <a:r>
              <a:rPr lang="fr-FR" b="1" dirty="0" err="1"/>
              <a:t>Loko</a:t>
            </a:r>
            <a:r>
              <a:rPr lang="fr-FR" b="1" dirty="0"/>
              <a:t> : Encore </a:t>
            </a:r>
          </a:p>
        </p:txBody>
      </p:sp>
    </p:spTree>
    <p:extLst>
      <p:ext uri="{BB962C8B-B14F-4D97-AF65-F5344CB8AC3E}">
        <p14:creationId xmlns:p14="http://schemas.microsoft.com/office/powerpoint/2010/main" val="33648541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96980702"/>
              </p:ext>
            </p:extLst>
          </p:nvPr>
        </p:nvGraphicFramePr>
        <p:xfrm>
          <a:off x="179512" y="171451"/>
          <a:ext cx="8856984" cy="6401224"/>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4400" b="1" kern="1200" dirty="0" smtClean="0">
                          <a:solidFill>
                            <a:schemeClr val="bg1"/>
                          </a:solidFill>
                          <a:effectLst/>
                          <a:latin typeface="+mn-lt"/>
                          <a:ea typeface="+mn-ea"/>
                          <a:cs typeface="+mn-cs"/>
                        </a:rPr>
                        <a:t>Listening</a:t>
                      </a:r>
                      <a:endParaRPr lang="en-GB" sz="54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42827">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7" name="Picture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2708" y="260648"/>
            <a:ext cx="503700" cy="503700"/>
          </a:xfrm>
          <a:prstGeom prst="rect">
            <a:avLst/>
          </a:prstGeom>
        </p:spPr>
      </p:pic>
      <p:sp>
        <p:nvSpPr>
          <p:cNvPr id="6" name="Rectangle 5"/>
          <p:cNvSpPr/>
          <p:nvPr/>
        </p:nvSpPr>
        <p:spPr>
          <a:xfrm>
            <a:off x="7946810" y="1313893"/>
            <a:ext cx="1073274" cy="1200329"/>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spc="0" dirty="0" smtClean="0">
                <a:ln w="0"/>
                <a:solidFill>
                  <a:srgbClr val="002060"/>
                </a:solidFill>
                <a:effectLst>
                  <a:reflection blurRad="12700" stA="50000" endPos="50000" dist="5000" dir="5400000" sy="-100000" rotWithShape="0"/>
                </a:effectLst>
              </a:rPr>
              <a:t>6</a:t>
            </a:r>
            <a:endParaRPr lang="en-US" sz="7200" b="1" cap="all" spc="0" dirty="0">
              <a:ln w="0"/>
              <a:solidFill>
                <a:srgbClr val="002060"/>
              </a:solidFill>
              <a:effectLst>
                <a:reflection blurRad="12700" stA="50000" endPos="50000" dist="5000" dir="5400000" sy="-100000" rotWithShape="0"/>
              </a:effectLst>
            </a:endParaRPr>
          </a:p>
        </p:txBody>
      </p:sp>
      <p:pic>
        <p:nvPicPr>
          <p:cNvPr id="5" name="Cancion1 - YouTub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86000" y="1714500"/>
            <a:ext cx="4572000" cy="3429000"/>
          </a:xfrm>
          <a:prstGeom prst="rect">
            <a:avLst/>
          </a:prstGeom>
        </p:spPr>
      </p:pic>
    </p:spTree>
    <p:extLst>
      <p:ext uri="{BB962C8B-B14F-4D97-AF65-F5344CB8AC3E}">
        <p14:creationId xmlns:p14="http://schemas.microsoft.com/office/powerpoint/2010/main" val="39185673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71195997"/>
              </p:ext>
            </p:extLst>
          </p:nvPr>
        </p:nvGraphicFramePr>
        <p:xfrm>
          <a:off x="179512" y="171451"/>
          <a:ext cx="8856984" cy="6462184"/>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4800" b="1" kern="1200" dirty="0" smtClean="0">
                          <a:solidFill>
                            <a:schemeClr val="bg1"/>
                          </a:solidFill>
                          <a:effectLst/>
                          <a:latin typeface="+mn-lt"/>
                          <a:ea typeface="+mn-ea"/>
                          <a:cs typeface="+mn-cs"/>
                        </a:rPr>
                        <a:t>Speaking</a:t>
                      </a:r>
                      <a:endParaRPr lang="en-GB" sz="60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42827">
                <a:tc>
                  <a:txBody>
                    <a:bodyPr/>
                    <a:lstStyle/>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dirty="0" smtClean="0"/>
                        <a:t>Whole class (spontaneous)</a:t>
                      </a:r>
                      <a:r>
                        <a:rPr lang="en-US" sz="2800" baseline="0" dirty="0" smtClean="0"/>
                        <a:t> </a:t>
                      </a:r>
                      <a:r>
                        <a:rPr lang="en-US" sz="2800" dirty="0" smtClean="0"/>
                        <a:t>speaking activities</a:t>
                      </a:r>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dirty="0" smtClean="0"/>
                        <a:t>Spontaneous</a:t>
                      </a:r>
                      <a:r>
                        <a:rPr lang="en-US" sz="2800" baseline="0" dirty="0" smtClean="0"/>
                        <a:t> speaking = speaking + listening</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270036"/>
            <a:ext cx="357808" cy="422660"/>
          </a:xfrm>
          <a:prstGeom prst="rect">
            <a:avLst/>
          </a:prstGeom>
        </p:spPr>
      </p:pic>
      <p:pic>
        <p:nvPicPr>
          <p:cNvPr id="5"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6025" y="1628800"/>
            <a:ext cx="2750111" cy="15849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861504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42359182"/>
              </p:ext>
            </p:extLst>
          </p:nvPr>
        </p:nvGraphicFramePr>
        <p:xfrm>
          <a:off x="179512" y="171450"/>
          <a:ext cx="8856984" cy="6589719"/>
        </p:xfrm>
        <a:graphic>
          <a:graphicData uri="http://schemas.openxmlformats.org/drawingml/2006/table">
            <a:tbl>
              <a:tblPr firstRow="1" bandRow="1">
                <a:tableStyleId>{5940675A-B579-460E-94D1-54222C63F5DA}</a:tableStyleId>
              </a:tblPr>
              <a:tblGrid>
                <a:gridCol w="8856984"/>
              </a:tblGrid>
              <a:tr h="586383">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7320">
                <a:tc>
                  <a:txBody>
                    <a:bodyPr/>
                    <a:lstStyle/>
                    <a:p>
                      <a:pPr algn="l" fontAlgn="auto">
                        <a:spcBef>
                          <a:spcPts val="0"/>
                        </a:spcBef>
                        <a:spcAft>
                          <a:spcPts val="0"/>
                        </a:spcAft>
                        <a:defRPr/>
                      </a:pPr>
                      <a:r>
                        <a:rPr lang="en-GB" sz="3200" b="1" kern="1200" dirty="0" smtClean="0">
                          <a:solidFill>
                            <a:schemeClr val="bg1"/>
                          </a:solidFill>
                          <a:effectLst/>
                          <a:latin typeface="+mn-lt"/>
                          <a:ea typeface="+mn-ea"/>
                          <a:cs typeface="+mn-cs"/>
                        </a:rPr>
                        <a:t>Keeping the plates spinning!</a:t>
                      </a:r>
                      <a:endParaRPr lang="en-GB" sz="40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48584">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b="1" dirty="0" smtClean="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75622">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56571" y="4869160"/>
            <a:ext cx="2461413" cy="1385211"/>
          </a:xfrm>
          <a:prstGeom prst="rect">
            <a:avLst/>
          </a:prstGeom>
        </p:spPr>
      </p:pic>
      <p:pic>
        <p:nvPicPr>
          <p:cNvPr id="7" name="Pictur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2708" y="260648"/>
            <a:ext cx="503700" cy="503700"/>
          </a:xfrm>
          <a:prstGeom prst="rect">
            <a:avLst/>
          </a:prstGeom>
        </p:spPr>
      </p:pic>
      <p:sp>
        <p:nvSpPr>
          <p:cNvPr id="5" name="Rectangle 4"/>
          <p:cNvSpPr/>
          <p:nvPr/>
        </p:nvSpPr>
        <p:spPr>
          <a:xfrm>
            <a:off x="323528" y="1412776"/>
            <a:ext cx="8640960" cy="2246769"/>
          </a:xfrm>
          <a:prstGeom prst="rect">
            <a:avLst/>
          </a:prstGeom>
        </p:spPr>
        <p:txBody>
          <a:bodyPr wrap="square">
            <a:spAutoFit/>
          </a:bodyPr>
          <a:lstStyle/>
          <a:p>
            <a:r>
              <a:rPr lang="en-GB" sz="2000" dirty="0"/>
              <a:t>Essentially teachers are </a:t>
            </a:r>
            <a:r>
              <a:rPr lang="en-GB" sz="2000" b="1" dirty="0"/>
              <a:t>artisans</a:t>
            </a:r>
            <a:r>
              <a:rPr lang="en-GB" sz="2000" dirty="0"/>
              <a:t> working primarily </a:t>
            </a:r>
            <a:r>
              <a:rPr lang="en-GB" sz="2000" b="1" dirty="0"/>
              <a:t>alone</a:t>
            </a:r>
            <a:r>
              <a:rPr lang="en-GB" sz="2000" dirty="0"/>
              <a:t>, with a variety of </a:t>
            </a:r>
            <a:r>
              <a:rPr lang="en-GB" sz="2000" b="1" dirty="0"/>
              <a:t>new</a:t>
            </a:r>
            <a:r>
              <a:rPr lang="en-GB" sz="2000" dirty="0"/>
              <a:t> and </a:t>
            </a:r>
            <a:r>
              <a:rPr lang="en-GB" sz="2000" b="1" dirty="0"/>
              <a:t>cobbled-together materials</a:t>
            </a:r>
            <a:r>
              <a:rPr lang="en-GB" sz="2000" dirty="0"/>
              <a:t>, in a </a:t>
            </a:r>
            <a:r>
              <a:rPr lang="en-GB" sz="2000" b="1" dirty="0"/>
              <a:t>personally designed </a:t>
            </a:r>
            <a:r>
              <a:rPr lang="en-GB" sz="2000" dirty="0"/>
              <a:t>work environment.  They gradually develop a </a:t>
            </a:r>
            <a:r>
              <a:rPr lang="en-GB" sz="2000" b="1" dirty="0"/>
              <a:t>repertoire of instructional skills and strategies </a:t>
            </a:r>
            <a:r>
              <a:rPr lang="en-GB" sz="2000" dirty="0"/>
              <a:t>...through a </a:t>
            </a:r>
            <a:r>
              <a:rPr lang="en-GB" sz="2000" b="1" dirty="0"/>
              <a:t>somewhat haphazard process </a:t>
            </a:r>
            <a:r>
              <a:rPr lang="en-GB" sz="2000" dirty="0"/>
              <a:t>of </a:t>
            </a:r>
            <a:r>
              <a:rPr lang="en-GB" sz="2000" b="1" dirty="0"/>
              <a:t>trial and error</a:t>
            </a:r>
            <a:r>
              <a:rPr lang="en-GB" sz="2000" dirty="0"/>
              <a:t>, usually when one or other segment of the repertoire does not work repeatedly. Somewhere in that cycle they may </a:t>
            </a:r>
            <a:r>
              <a:rPr lang="en-GB" sz="2000" b="1" dirty="0"/>
              <a:t>reach out to peers </a:t>
            </a:r>
            <a:r>
              <a:rPr lang="en-GB" sz="2000" dirty="0"/>
              <a:t>or even to </a:t>
            </a:r>
            <a:r>
              <a:rPr lang="en-GB" sz="2000" b="1" dirty="0"/>
              <a:t>professional trainers</a:t>
            </a:r>
            <a:r>
              <a:rPr lang="en-GB" sz="2000" dirty="0"/>
              <a:t>, but they will typically transform those inputs into a more </a:t>
            </a:r>
            <a:r>
              <a:rPr lang="en-GB" sz="2000" b="1" dirty="0"/>
              <a:t>private, personally congenial </a:t>
            </a:r>
            <a:r>
              <a:rPr lang="en-GB" sz="2000" dirty="0"/>
              <a:t>form... </a:t>
            </a:r>
            <a:endParaRPr lang="fr-FR" sz="2000" dirty="0"/>
          </a:p>
        </p:txBody>
      </p:sp>
      <p:sp>
        <p:nvSpPr>
          <p:cNvPr id="8" name="Rectangle 7"/>
          <p:cNvSpPr/>
          <p:nvPr/>
        </p:nvSpPr>
        <p:spPr>
          <a:xfrm>
            <a:off x="323528" y="3717032"/>
            <a:ext cx="6522173" cy="2554545"/>
          </a:xfrm>
          <a:prstGeom prst="rect">
            <a:avLst/>
          </a:prstGeom>
        </p:spPr>
        <p:txBody>
          <a:bodyPr wrap="square">
            <a:spAutoFit/>
          </a:bodyPr>
          <a:lstStyle/>
          <a:p>
            <a:r>
              <a:rPr lang="en-GB" sz="2000" dirty="0"/>
              <a:t>[This] makes </a:t>
            </a:r>
            <a:r>
              <a:rPr lang="en-GB" sz="2000" b="1" dirty="0"/>
              <a:t>technical communication</a:t>
            </a:r>
            <a:r>
              <a:rPr lang="en-GB" sz="2000" dirty="0"/>
              <a:t> between teachers a </a:t>
            </a:r>
            <a:r>
              <a:rPr lang="en-GB" sz="2000" b="1" dirty="0"/>
              <a:t>very difficult exercise </a:t>
            </a:r>
            <a:r>
              <a:rPr lang="en-GB" sz="2000" dirty="0"/>
              <a:t>because the repertoire under discussion is a </a:t>
            </a:r>
            <a:r>
              <a:rPr lang="en-GB" sz="2000" b="1" dirty="0"/>
              <a:t>wholly personal invention </a:t>
            </a:r>
            <a:r>
              <a:rPr lang="en-GB" sz="2000" dirty="0"/>
              <a:t>and because so much of it has been </a:t>
            </a:r>
            <a:r>
              <a:rPr lang="en-GB" sz="2000" b="1" dirty="0"/>
              <a:t>automatized</a:t>
            </a:r>
            <a:r>
              <a:rPr lang="en-GB" sz="2000" dirty="0"/>
              <a:t>. The information is </a:t>
            </a:r>
            <a:r>
              <a:rPr lang="en-GB" sz="2000" b="1" dirty="0"/>
              <a:t>unique </a:t>
            </a:r>
            <a:r>
              <a:rPr lang="en-GB" sz="2000" dirty="0"/>
              <a:t>and, in important ways, </a:t>
            </a:r>
            <a:r>
              <a:rPr lang="en-GB" sz="2000" b="1" dirty="0"/>
              <a:t>inarticulate </a:t>
            </a:r>
            <a:r>
              <a:rPr lang="en-GB" sz="2000" dirty="0"/>
              <a:t>... One finds, of course, the same phenomenon among </a:t>
            </a:r>
            <a:r>
              <a:rPr lang="en-GB" sz="2000" b="1" dirty="0"/>
              <a:t>superior artists, athletes, craftspeople, mechanics and even surgeons</a:t>
            </a:r>
            <a:r>
              <a:rPr lang="en-GB" sz="2000" dirty="0"/>
              <a:t> ... </a:t>
            </a:r>
            <a:r>
              <a:rPr lang="en-GB" sz="2000" dirty="0" smtClean="0"/>
              <a:t/>
            </a:r>
            <a:br>
              <a:rPr lang="en-GB" sz="2000" dirty="0" smtClean="0"/>
            </a:br>
            <a:r>
              <a:rPr lang="en-GB" sz="2000" dirty="0" smtClean="0"/>
              <a:t>(</a:t>
            </a:r>
            <a:r>
              <a:rPr lang="en-GB" sz="2000" dirty="0" err="1"/>
              <a:t>Huberman</a:t>
            </a:r>
            <a:r>
              <a:rPr lang="en-GB" sz="2000" dirty="0"/>
              <a:t>, 1993, p. 136)</a:t>
            </a:r>
            <a:endParaRPr lang="fr-FR" sz="2000" dirty="0"/>
          </a:p>
        </p:txBody>
      </p:sp>
    </p:spTree>
    <p:extLst>
      <p:ext uri="{BB962C8B-B14F-4D97-AF65-F5344CB8AC3E}">
        <p14:creationId xmlns:p14="http://schemas.microsoft.com/office/powerpoint/2010/main" val="8097372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63428443"/>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2800" b="1" dirty="0" smtClean="0">
                          <a:solidFill>
                            <a:schemeClr val="bg1"/>
                          </a:solidFill>
                        </a:rPr>
                        <a:t>What is the teacher role in (spontaneous</a:t>
                      </a:r>
                      <a:r>
                        <a:rPr lang="en-GB" sz="2800" b="1" baseline="0" dirty="0" smtClean="0">
                          <a:solidFill>
                            <a:schemeClr val="bg1"/>
                          </a:solidFill>
                        </a:rPr>
                        <a:t>) classroom talk</a:t>
                      </a:r>
                      <a:r>
                        <a:rPr lang="en-GB" sz="2800" b="1" dirty="0" smtClean="0">
                          <a:solidFill>
                            <a:schemeClr val="bg1"/>
                          </a:solidFill>
                        </a:rPr>
                        <a:t> ?</a:t>
                      </a:r>
                      <a:endParaRPr lang="en-GB" sz="1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dirty="0" smtClean="0"/>
                        <a:t>Source of high quality language input for acquisition</a:t>
                      </a:r>
                      <a:endParaRPr lang="en-US" sz="2800" baseline="0" dirty="0" smtClean="0"/>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baseline="0" dirty="0" smtClean="0"/>
                        <a:t>Contingent feedback</a:t>
                      </a:r>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baseline="0" dirty="0" smtClean="0"/>
                        <a:t>Sensitive co-construction</a:t>
                      </a:r>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baseline="0" dirty="0" smtClean="0"/>
                        <a:t>Creation of a ‘safe place’ for trial and error</a:t>
                      </a:r>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baseline="0" dirty="0" smtClean="0"/>
                        <a:t>Inclusion of </a:t>
                      </a:r>
                      <a:r>
                        <a:rPr lang="en-US" sz="2800" baseline="0" dirty="0" err="1" smtClean="0"/>
                        <a:t>humour</a:t>
                      </a:r>
                      <a:r>
                        <a:rPr lang="en-US" sz="2800" baseline="0" dirty="0" smtClean="0"/>
                        <a:t/>
                      </a:r>
                      <a:br>
                        <a:rPr lang="en-US" sz="2800" baseline="0" dirty="0" smtClean="0"/>
                      </a:br>
                      <a:endParaRPr lang="en-US" sz="2800" baseline="0" dirty="0" smtClean="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10700" y="188640"/>
            <a:ext cx="525796" cy="525796"/>
          </a:xfrm>
          <a:prstGeom prst="rect">
            <a:avLst/>
          </a:prstGeom>
        </p:spPr>
      </p:pic>
    </p:spTree>
    <p:extLst>
      <p:ext uri="{BB962C8B-B14F-4D97-AF65-F5344CB8AC3E}">
        <p14:creationId xmlns:p14="http://schemas.microsoft.com/office/powerpoint/2010/main" val="2793399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38528814"/>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2800" b="1" dirty="0" smtClean="0">
                          <a:solidFill>
                            <a:schemeClr val="bg1"/>
                          </a:solidFill>
                        </a:rPr>
                        <a:t>Tips for</a:t>
                      </a:r>
                      <a:r>
                        <a:rPr lang="en-GB" sz="2800" b="1" baseline="0" dirty="0" smtClean="0">
                          <a:solidFill>
                            <a:schemeClr val="bg1"/>
                          </a:solidFill>
                        </a:rPr>
                        <a:t> target language</a:t>
                      </a:r>
                      <a:endParaRPr lang="en-GB" sz="1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dirty="0" smtClean="0"/>
                        <a:t>Plan to use the TL yourself – anticipate the language you will</a:t>
                      </a:r>
                      <a:r>
                        <a:rPr lang="en-US" sz="2800" baseline="0" dirty="0" smtClean="0"/>
                        <a:t> use for setting up activities, explaining, disciplining, joking…</a:t>
                      </a:r>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baseline="0" dirty="0" smtClean="0"/>
                        <a:t>Predict the words they will not know and plan how to explain / pre-teach them using the TL</a:t>
                      </a:r>
                      <a:endParaRPr lang="en-US" sz="2800" dirty="0" smtClean="0"/>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dirty="0" smtClean="0"/>
                        <a:t>Make it 100%</a:t>
                      </a:r>
                      <a:r>
                        <a:rPr lang="en-US" sz="2800" baseline="0" dirty="0" smtClean="0"/>
                        <a:t> clear that you value every TL contribution</a:t>
                      </a:r>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baseline="0" dirty="0" smtClean="0"/>
                        <a:t>Overtly encourage and reward TL risk-taking</a:t>
                      </a:r>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baseline="0" dirty="0" smtClean="0"/>
                        <a:t>Praise ‘thinking’ questions – whatever language they come in</a:t>
                      </a:r>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baseline="0" dirty="0" smtClean="0"/>
                        <a:t>Make them feel safe to experiment and make mistakes</a:t>
                      </a:r>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baseline="0" dirty="0" smtClean="0"/>
                        <a:t>Use </a:t>
                      </a:r>
                      <a:r>
                        <a:rPr lang="en-US" sz="2800" baseline="0" dirty="0" err="1" smtClean="0"/>
                        <a:t>humour</a:t>
                      </a:r>
                      <a:r>
                        <a:rPr lang="en-US" sz="2800" baseline="0" dirty="0" smtClean="0"/>
                        <a:t>!</a:t>
                      </a:r>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10700" y="188640"/>
            <a:ext cx="525796" cy="525796"/>
          </a:xfrm>
          <a:prstGeom prst="rect">
            <a:avLst/>
          </a:prstGeom>
        </p:spPr>
      </p:pic>
    </p:spTree>
    <p:extLst>
      <p:ext uri="{BB962C8B-B14F-4D97-AF65-F5344CB8AC3E}">
        <p14:creationId xmlns:p14="http://schemas.microsoft.com/office/powerpoint/2010/main" val="29466649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8800" b="1" dirty="0" smtClean="0"/>
              <a:t>Los </a:t>
            </a:r>
            <a:r>
              <a:rPr lang="en-GB" sz="8800" b="1" dirty="0" err="1" smtClean="0"/>
              <a:t>deportes</a:t>
            </a:r>
            <a:endParaRPr lang="fr-FR" sz="8800" b="1" dirty="0"/>
          </a:p>
        </p:txBody>
      </p:sp>
      <p:sp>
        <p:nvSpPr>
          <p:cNvPr id="3" name="Subtitle 2"/>
          <p:cNvSpPr>
            <a:spLocks noGrp="1"/>
          </p:cNvSpPr>
          <p:nvPr>
            <p:ph type="subTitle" idx="1"/>
          </p:nvPr>
        </p:nvSpPr>
        <p:spPr>
          <a:xfrm>
            <a:off x="323528" y="4869160"/>
            <a:ext cx="6400800" cy="1752600"/>
          </a:xfrm>
        </p:spPr>
        <p:txBody>
          <a:bodyPr/>
          <a:lstStyle/>
          <a:p>
            <a:pPr algn="l"/>
            <a:r>
              <a:rPr lang="en-GB" b="1" dirty="0" smtClean="0">
                <a:solidFill>
                  <a:srgbClr val="0070C0"/>
                </a:solidFill>
              </a:rPr>
              <a:t>Hoy </a:t>
            </a:r>
            <a:r>
              <a:rPr lang="en-GB" b="1" dirty="0" err="1" smtClean="0">
                <a:solidFill>
                  <a:srgbClr val="0070C0"/>
                </a:solidFill>
              </a:rPr>
              <a:t>vamos</a:t>
            </a:r>
            <a:r>
              <a:rPr lang="en-GB" b="1" dirty="0" smtClean="0">
                <a:solidFill>
                  <a:srgbClr val="0070C0"/>
                </a:solidFill>
              </a:rPr>
              <a:t> a</a:t>
            </a:r>
          </a:p>
          <a:p>
            <a:pPr marL="457200" indent="-457200" algn="l">
              <a:buFont typeface="Wingdings" pitchFamily="2" charset="2"/>
              <a:buChar char="§"/>
            </a:pPr>
            <a:r>
              <a:rPr lang="en-GB" b="1" dirty="0" err="1">
                <a:solidFill>
                  <a:srgbClr val="0070C0"/>
                </a:solidFill>
              </a:rPr>
              <a:t>r</a:t>
            </a:r>
            <a:r>
              <a:rPr lang="en-GB" b="1" dirty="0" err="1" smtClean="0">
                <a:solidFill>
                  <a:srgbClr val="0070C0"/>
                </a:solidFill>
              </a:rPr>
              <a:t>epasar</a:t>
            </a:r>
            <a:r>
              <a:rPr lang="en-GB" b="1" dirty="0" smtClean="0">
                <a:solidFill>
                  <a:srgbClr val="0070C0"/>
                </a:solidFill>
              </a:rPr>
              <a:t> </a:t>
            </a:r>
            <a:r>
              <a:rPr lang="en-GB" b="1" dirty="0" err="1" smtClean="0">
                <a:solidFill>
                  <a:srgbClr val="0070C0"/>
                </a:solidFill>
              </a:rPr>
              <a:t>deportes</a:t>
            </a:r>
            <a:endParaRPr lang="en-GB" b="1" dirty="0" smtClean="0">
              <a:solidFill>
                <a:srgbClr val="0070C0"/>
              </a:solidFill>
            </a:endParaRPr>
          </a:p>
          <a:p>
            <a:pPr marL="457200" indent="-457200" algn="l">
              <a:buFont typeface="Wingdings" pitchFamily="2" charset="2"/>
              <a:buChar char="§"/>
            </a:pPr>
            <a:r>
              <a:rPr lang="en-GB" b="1" dirty="0" err="1" smtClean="0">
                <a:solidFill>
                  <a:srgbClr val="0070C0"/>
                </a:solidFill>
              </a:rPr>
              <a:t>describir</a:t>
            </a:r>
            <a:r>
              <a:rPr lang="en-GB" b="1" dirty="0" smtClean="0">
                <a:solidFill>
                  <a:srgbClr val="0070C0"/>
                </a:solidFill>
              </a:rPr>
              <a:t> y </a:t>
            </a:r>
            <a:r>
              <a:rPr lang="en-GB" b="1" dirty="0" err="1" smtClean="0">
                <a:solidFill>
                  <a:srgbClr val="0070C0"/>
                </a:solidFill>
              </a:rPr>
              <a:t>definir</a:t>
            </a:r>
            <a:r>
              <a:rPr lang="en-GB" b="1" dirty="0" smtClean="0">
                <a:solidFill>
                  <a:srgbClr val="0070C0"/>
                </a:solidFill>
              </a:rPr>
              <a:t> </a:t>
            </a:r>
            <a:r>
              <a:rPr lang="en-GB" b="1" dirty="0" err="1" smtClean="0">
                <a:solidFill>
                  <a:srgbClr val="0070C0"/>
                </a:solidFill>
              </a:rPr>
              <a:t>deportes</a:t>
            </a:r>
            <a:endParaRPr lang="fr-FR" b="1" dirty="0">
              <a:solidFill>
                <a:srgbClr val="0070C0"/>
              </a:solidFill>
            </a:endParaRPr>
          </a:p>
        </p:txBody>
      </p:sp>
      <p:pic>
        <p:nvPicPr>
          <p:cNvPr id="5" name="Picture 4" descr="Imagen:Olympic flag.sv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1" y="102542"/>
            <a:ext cx="2291914" cy="152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37440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16632"/>
            <a:ext cx="5544616" cy="523220"/>
          </a:xfrm>
          <a:prstGeom prst="rect">
            <a:avLst/>
          </a:prstGeom>
          <a:noFill/>
        </p:spPr>
        <p:txBody>
          <a:bodyPr wrap="square" rtlCol="0">
            <a:spAutoFit/>
          </a:bodyPr>
          <a:lstStyle/>
          <a:p>
            <a:r>
              <a:rPr lang="en-GB" sz="2800" b="1" dirty="0" smtClean="0">
                <a:latin typeface="Calibri"/>
                <a:cs typeface="Calibri"/>
              </a:rPr>
              <a:t>¿</a:t>
            </a:r>
            <a:r>
              <a:rPr lang="en-GB" sz="2800" b="1" dirty="0" err="1" smtClean="0">
                <a:latin typeface="Calibri"/>
                <a:cs typeface="Calibri"/>
              </a:rPr>
              <a:t>Qué</a:t>
            </a:r>
            <a:r>
              <a:rPr lang="en-GB" sz="2800" b="1" dirty="0" smtClean="0">
                <a:latin typeface="Calibri"/>
                <a:cs typeface="Calibri"/>
              </a:rPr>
              <a:t> </a:t>
            </a:r>
            <a:r>
              <a:rPr lang="en-GB" sz="2800" b="1" dirty="0" err="1" smtClean="0">
                <a:latin typeface="Calibri"/>
                <a:cs typeface="Calibri"/>
              </a:rPr>
              <a:t>deportes</a:t>
            </a:r>
            <a:r>
              <a:rPr lang="en-GB" sz="2800" b="1" dirty="0" smtClean="0">
                <a:latin typeface="Calibri"/>
                <a:cs typeface="Calibri"/>
              </a:rPr>
              <a:t> les </a:t>
            </a:r>
            <a:r>
              <a:rPr lang="en-GB" sz="2800" b="1" dirty="0" err="1" smtClean="0">
                <a:latin typeface="Calibri"/>
                <a:cs typeface="Calibri"/>
              </a:rPr>
              <a:t>gustan</a:t>
            </a:r>
            <a:r>
              <a:rPr lang="en-GB" sz="2800" b="1" dirty="0" smtClean="0">
                <a:latin typeface="Calibri"/>
                <a:cs typeface="Calibri"/>
              </a:rPr>
              <a:t> </a:t>
            </a:r>
            <a:r>
              <a:rPr lang="en-GB" sz="2800" b="1" dirty="0" err="1" smtClean="0">
                <a:latin typeface="Calibri"/>
                <a:cs typeface="Calibri"/>
              </a:rPr>
              <a:t>más</a:t>
            </a:r>
            <a:r>
              <a:rPr lang="en-GB" sz="2800" b="1" dirty="0" smtClean="0">
                <a:latin typeface="Calibri"/>
                <a:cs typeface="Calibri"/>
              </a:rPr>
              <a:t>?</a:t>
            </a:r>
            <a:endParaRPr lang="fr-FR" sz="2000" dirty="0">
              <a:latin typeface="Times New Roman" pitchFamily="18" charset="0"/>
              <a:cs typeface="Times New Roman" pitchFamily="18" charset="0"/>
            </a:endParaRPr>
          </a:p>
        </p:txBody>
      </p:sp>
      <p:sp>
        <p:nvSpPr>
          <p:cNvPr id="3" name="TextBox 2"/>
          <p:cNvSpPr txBox="1"/>
          <p:nvPr/>
        </p:nvSpPr>
        <p:spPr>
          <a:xfrm>
            <a:off x="251520" y="652626"/>
            <a:ext cx="5832648" cy="400110"/>
          </a:xfrm>
          <a:prstGeom prst="rect">
            <a:avLst/>
          </a:prstGeom>
          <a:noFill/>
        </p:spPr>
        <p:txBody>
          <a:bodyPr wrap="square" rtlCol="0">
            <a:spAutoFit/>
          </a:bodyPr>
          <a:lstStyle/>
          <a:p>
            <a:r>
              <a:rPr lang="en-GB" sz="2000" dirty="0" err="1" smtClean="0">
                <a:cs typeface="Times New Roman" pitchFamily="18" charset="0"/>
              </a:rPr>
              <a:t>Escribe</a:t>
            </a:r>
            <a:r>
              <a:rPr lang="en-GB" sz="2000" dirty="0" smtClean="0">
                <a:cs typeface="Times New Roman" pitchFamily="18" charset="0"/>
              </a:rPr>
              <a:t> el </a:t>
            </a:r>
            <a:r>
              <a:rPr lang="en-GB" sz="2000" dirty="0" err="1" smtClean="0">
                <a:cs typeface="Times New Roman" pitchFamily="18" charset="0"/>
              </a:rPr>
              <a:t>porcentaje</a:t>
            </a:r>
            <a:r>
              <a:rPr lang="en-GB" sz="2000" dirty="0" smtClean="0">
                <a:cs typeface="Times New Roman" pitchFamily="18" charset="0"/>
              </a:rPr>
              <a:t> (%) </a:t>
            </a:r>
            <a:r>
              <a:rPr lang="en-GB" sz="2000" dirty="0" err="1" smtClean="0">
                <a:cs typeface="Times New Roman" pitchFamily="18" charset="0"/>
              </a:rPr>
              <a:t>correcto</a:t>
            </a:r>
            <a:r>
              <a:rPr lang="en-GB" sz="2000" dirty="0" smtClean="0">
                <a:cs typeface="Times New Roman" pitchFamily="18" charset="0"/>
              </a:rPr>
              <a:t>.</a:t>
            </a:r>
            <a:endParaRPr lang="fr-FR" sz="2000" dirty="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050836245"/>
              </p:ext>
            </p:extLst>
          </p:nvPr>
        </p:nvGraphicFramePr>
        <p:xfrm>
          <a:off x="395536" y="1196752"/>
          <a:ext cx="3480048" cy="2225040"/>
        </p:xfrm>
        <a:graphic>
          <a:graphicData uri="http://schemas.openxmlformats.org/drawingml/2006/table">
            <a:tbl>
              <a:tblPr firstRow="1" bandRow="1">
                <a:tableStyleId>{5940675A-B579-460E-94D1-54222C63F5DA}</a:tableStyleId>
              </a:tblPr>
              <a:tblGrid>
                <a:gridCol w="383704"/>
                <a:gridCol w="2376264"/>
                <a:gridCol w="720080"/>
              </a:tblGrid>
              <a:tr h="370840">
                <a:tc>
                  <a:txBody>
                    <a:bodyPr/>
                    <a:lstStyle/>
                    <a:p>
                      <a:pPr algn="ctr"/>
                      <a:r>
                        <a:rPr lang="en-GB" dirty="0" smtClean="0"/>
                        <a:t>A</a:t>
                      </a:r>
                      <a:endParaRPr lang="fr-FR" dirty="0"/>
                    </a:p>
                  </a:txBody>
                  <a:tcPr/>
                </a:tc>
                <a:tc>
                  <a:txBody>
                    <a:bodyPr/>
                    <a:lstStyle/>
                    <a:p>
                      <a:r>
                        <a:rPr lang="en-GB" dirty="0" err="1" smtClean="0"/>
                        <a:t>nadar</a:t>
                      </a:r>
                      <a:endParaRPr lang="fr-FR" dirty="0"/>
                    </a:p>
                  </a:txBody>
                  <a:tcPr/>
                </a:tc>
                <a:tc>
                  <a:txBody>
                    <a:bodyPr/>
                    <a:lstStyle/>
                    <a:p>
                      <a:r>
                        <a:rPr lang="en-GB" dirty="0" smtClean="0"/>
                        <a:t>56%</a:t>
                      </a:r>
                      <a:endParaRPr lang="fr-FR" dirty="0"/>
                    </a:p>
                  </a:txBody>
                  <a:tcPr/>
                </a:tc>
              </a:tr>
              <a:tr h="370840">
                <a:tc>
                  <a:txBody>
                    <a:bodyPr/>
                    <a:lstStyle/>
                    <a:p>
                      <a:pPr algn="ctr"/>
                      <a:r>
                        <a:rPr lang="en-GB" dirty="0" smtClean="0"/>
                        <a:t>B</a:t>
                      </a:r>
                      <a:endParaRPr lang="fr-FR" dirty="0"/>
                    </a:p>
                  </a:txBody>
                  <a:tcPr/>
                </a:tc>
                <a:tc>
                  <a:txBody>
                    <a:bodyPr/>
                    <a:lstStyle/>
                    <a:p>
                      <a:r>
                        <a:rPr lang="en-GB" dirty="0" err="1" smtClean="0"/>
                        <a:t>hacer</a:t>
                      </a:r>
                      <a:r>
                        <a:rPr lang="en-GB" dirty="0" smtClean="0"/>
                        <a:t> el </a:t>
                      </a:r>
                      <a:r>
                        <a:rPr lang="en-GB" dirty="0" err="1" smtClean="0"/>
                        <a:t>ciclismo</a:t>
                      </a:r>
                      <a:endParaRPr lang="fr-FR" dirty="0"/>
                    </a:p>
                  </a:txBody>
                  <a:tcPr/>
                </a:tc>
                <a:tc>
                  <a:txBody>
                    <a:bodyPr/>
                    <a:lstStyle/>
                    <a:p>
                      <a:r>
                        <a:rPr lang="en-GB" dirty="0" smtClean="0"/>
                        <a:t>35%</a:t>
                      </a:r>
                      <a:endParaRPr lang="fr-FR" dirty="0"/>
                    </a:p>
                  </a:txBody>
                  <a:tcPr/>
                </a:tc>
              </a:tr>
              <a:tr h="370840">
                <a:tc>
                  <a:txBody>
                    <a:bodyPr/>
                    <a:lstStyle/>
                    <a:p>
                      <a:pPr algn="ctr"/>
                      <a:r>
                        <a:rPr lang="en-GB" dirty="0" smtClean="0"/>
                        <a:t>C</a:t>
                      </a:r>
                      <a:endParaRPr lang="fr-FR" dirty="0"/>
                    </a:p>
                  </a:txBody>
                  <a:tcPr/>
                </a:tc>
                <a:tc>
                  <a:txBody>
                    <a:bodyPr/>
                    <a:lstStyle/>
                    <a:p>
                      <a:r>
                        <a:rPr lang="en-GB" dirty="0" err="1" smtClean="0"/>
                        <a:t>jugar</a:t>
                      </a:r>
                      <a:r>
                        <a:rPr lang="en-GB" dirty="0" smtClean="0"/>
                        <a:t> al </a:t>
                      </a:r>
                      <a:r>
                        <a:rPr lang="en-GB" dirty="0" err="1" smtClean="0"/>
                        <a:t>baloncesto</a:t>
                      </a:r>
                      <a:endParaRPr lang="fr-FR" dirty="0"/>
                    </a:p>
                  </a:txBody>
                  <a:tcPr/>
                </a:tc>
                <a:tc>
                  <a:txBody>
                    <a:bodyPr/>
                    <a:lstStyle/>
                    <a:p>
                      <a:r>
                        <a:rPr lang="en-GB" dirty="0" smtClean="0"/>
                        <a:t>27%</a:t>
                      </a:r>
                      <a:endParaRPr lang="fr-FR" dirty="0"/>
                    </a:p>
                  </a:txBody>
                  <a:tcPr/>
                </a:tc>
              </a:tr>
              <a:tr h="370840">
                <a:tc>
                  <a:txBody>
                    <a:bodyPr/>
                    <a:lstStyle/>
                    <a:p>
                      <a:pPr algn="ctr"/>
                      <a:r>
                        <a:rPr lang="en-GB" dirty="0" smtClean="0"/>
                        <a:t>D</a:t>
                      </a:r>
                      <a:endParaRPr lang="fr-FR" dirty="0"/>
                    </a:p>
                  </a:txBody>
                  <a:tcPr/>
                </a:tc>
                <a:tc>
                  <a:txBody>
                    <a:bodyPr/>
                    <a:lstStyle/>
                    <a:p>
                      <a:r>
                        <a:rPr lang="en-GB" dirty="0" err="1" smtClean="0"/>
                        <a:t>hacer</a:t>
                      </a:r>
                      <a:r>
                        <a:rPr lang="en-GB" dirty="0" smtClean="0"/>
                        <a:t> la vela</a:t>
                      </a:r>
                      <a:endParaRPr lang="fr-FR" dirty="0"/>
                    </a:p>
                  </a:txBody>
                  <a:tcPr/>
                </a:tc>
                <a:tc>
                  <a:txBody>
                    <a:bodyPr/>
                    <a:lstStyle/>
                    <a:p>
                      <a:r>
                        <a:rPr lang="en-GB" dirty="0" smtClean="0"/>
                        <a:t>20%</a:t>
                      </a:r>
                      <a:endParaRPr lang="fr-FR" dirty="0"/>
                    </a:p>
                  </a:txBody>
                  <a:tcPr/>
                </a:tc>
              </a:tr>
              <a:tr h="370840">
                <a:tc>
                  <a:txBody>
                    <a:bodyPr/>
                    <a:lstStyle/>
                    <a:p>
                      <a:pPr algn="ctr"/>
                      <a:r>
                        <a:rPr lang="en-GB" dirty="0" smtClean="0"/>
                        <a:t>E</a:t>
                      </a:r>
                      <a:endParaRPr lang="fr-FR" dirty="0"/>
                    </a:p>
                  </a:txBody>
                  <a:tcPr/>
                </a:tc>
                <a:tc>
                  <a:txBody>
                    <a:bodyPr/>
                    <a:lstStyle/>
                    <a:p>
                      <a:r>
                        <a:rPr lang="en-GB" dirty="0" err="1" smtClean="0"/>
                        <a:t>esquiar</a:t>
                      </a:r>
                      <a:endParaRPr lang="fr-FR" dirty="0"/>
                    </a:p>
                  </a:txBody>
                  <a:tcPr/>
                </a:tc>
                <a:tc>
                  <a:txBody>
                    <a:bodyPr/>
                    <a:lstStyle/>
                    <a:p>
                      <a:r>
                        <a:rPr lang="en-GB" dirty="0" smtClean="0"/>
                        <a:t>12%</a:t>
                      </a:r>
                      <a:endParaRPr lang="fr-FR" dirty="0"/>
                    </a:p>
                  </a:txBody>
                  <a:tcPr/>
                </a:tc>
              </a:tr>
              <a:tr h="370840">
                <a:tc>
                  <a:txBody>
                    <a:bodyPr/>
                    <a:lstStyle/>
                    <a:p>
                      <a:pPr algn="ctr"/>
                      <a:r>
                        <a:rPr lang="en-GB" dirty="0" smtClean="0"/>
                        <a:t>F</a:t>
                      </a:r>
                      <a:endParaRPr lang="fr-FR" dirty="0"/>
                    </a:p>
                  </a:txBody>
                  <a:tcPr/>
                </a:tc>
                <a:tc>
                  <a:txBody>
                    <a:bodyPr/>
                    <a:lstStyle/>
                    <a:p>
                      <a:r>
                        <a:rPr lang="en-GB" dirty="0" err="1" smtClean="0"/>
                        <a:t>jugar</a:t>
                      </a:r>
                      <a:r>
                        <a:rPr lang="en-GB" dirty="0" smtClean="0"/>
                        <a:t> al</a:t>
                      </a:r>
                      <a:r>
                        <a:rPr lang="en-GB" baseline="0" dirty="0" smtClean="0"/>
                        <a:t> </a:t>
                      </a:r>
                      <a:r>
                        <a:rPr lang="en-GB" baseline="0" dirty="0" err="1" smtClean="0"/>
                        <a:t>tenis</a:t>
                      </a:r>
                      <a:r>
                        <a:rPr lang="en-GB" baseline="0" dirty="0" smtClean="0"/>
                        <a:t> de mesa</a:t>
                      </a:r>
                      <a:endParaRPr lang="fr-FR" dirty="0"/>
                    </a:p>
                  </a:txBody>
                  <a:tcPr/>
                </a:tc>
                <a:tc>
                  <a:txBody>
                    <a:bodyPr/>
                    <a:lstStyle/>
                    <a:p>
                      <a:r>
                        <a:rPr lang="en-GB" dirty="0" smtClean="0"/>
                        <a:t>18%</a:t>
                      </a:r>
                      <a:endParaRPr lang="fr-FR" dirty="0"/>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283491251"/>
              </p:ext>
            </p:extLst>
          </p:nvPr>
        </p:nvGraphicFramePr>
        <p:xfrm>
          <a:off x="4422322" y="652626"/>
          <a:ext cx="4470158" cy="5584688"/>
        </p:xfrm>
        <a:graphic>
          <a:graphicData uri="http://schemas.openxmlformats.org/drawingml/2006/table">
            <a:tbl>
              <a:tblPr firstRow="1" bandRow="1">
                <a:tableStyleId>{5940675A-B579-460E-94D1-54222C63F5DA}</a:tableStyleId>
              </a:tblPr>
              <a:tblGrid>
                <a:gridCol w="2957990"/>
                <a:gridCol w="1512168"/>
              </a:tblGrid>
              <a:tr h="1396172">
                <a:tc>
                  <a:txBody>
                    <a:bodyPr/>
                    <a:lstStyle/>
                    <a:p>
                      <a:pPr algn="ctr"/>
                      <a:endParaRPr lang="fr-FR" dirty="0"/>
                    </a:p>
                  </a:txBody>
                  <a:tcPr/>
                </a:tc>
                <a:tc>
                  <a:txBody>
                    <a:bodyPr/>
                    <a:lstStyle/>
                    <a:p>
                      <a:endParaRPr lang="fr-FR"/>
                    </a:p>
                  </a:txBody>
                  <a:tcPr/>
                </a:tc>
              </a:tr>
              <a:tr h="1396172">
                <a:tc>
                  <a:txBody>
                    <a:bodyPr/>
                    <a:lstStyle/>
                    <a:p>
                      <a:pPr algn="ctr"/>
                      <a:endParaRPr lang="fr-FR" dirty="0"/>
                    </a:p>
                  </a:txBody>
                  <a:tcPr/>
                </a:tc>
                <a:tc>
                  <a:txBody>
                    <a:bodyPr/>
                    <a:lstStyle/>
                    <a:p>
                      <a:endParaRPr lang="fr-FR"/>
                    </a:p>
                  </a:txBody>
                  <a:tcPr/>
                </a:tc>
              </a:tr>
              <a:tr h="1396172">
                <a:tc>
                  <a:txBody>
                    <a:bodyPr/>
                    <a:lstStyle/>
                    <a:p>
                      <a:pPr algn="ctr"/>
                      <a:endParaRPr lang="fr-FR" dirty="0"/>
                    </a:p>
                  </a:txBody>
                  <a:tcPr/>
                </a:tc>
                <a:tc>
                  <a:txBody>
                    <a:bodyPr/>
                    <a:lstStyle/>
                    <a:p>
                      <a:endParaRPr lang="fr-FR"/>
                    </a:p>
                  </a:txBody>
                  <a:tcPr/>
                </a:tc>
              </a:tr>
              <a:tr h="1396172">
                <a:tc>
                  <a:txBody>
                    <a:bodyPr/>
                    <a:lstStyle/>
                    <a:p>
                      <a:pPr algn="ctr"/>
                      <a:endParaRPr lang="fr-FR" dirty="0"/>
                    </a:p>
                  </a:txBody>
                  <a:tcPr/>
                </a:tc>
                <a:tc>
                  <a:txBody>
                    <a:bodyPr/>
                    <a:lstStyle/>
                    <a:p>
                      <a:endParaRPr lang="fr-FR" dirty="0"/>
                    </a:p>
                  </a:txBody>
                  <a:tcPr/>
                </a:tc>
              </a:tr>
            </a:tbl>
          </a:graphicData>
        </a:graphic>
      </p:graphicFrame>
      <p:pic>
        <p:nvPicPr>
          <p:cNvPr id="10" name="Picture 29" descr="Ping Pong - Player 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7443" y="1052736"/>
            <a:ext cx="1253921" cy="79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4" descr="Swimmer"/>
          <p:cNvPicPr>
            <a:picLocks noChangeAspect="1" noChangeArrowheads="1"/>
          </p:cNvPicPr>
          <p:nvPr/>
        </p:nvPicPr>
        <p:blipFill>
          <a:blip r:embed="rId4">
            <a:extLst>
              <a:ext uri="{28A0092B-C50C-407E-A947-70E740481C1C}">
                <a14:useLocalDpi xmlns:a14="http://schemas.microsoft.com/office/drawing/2010/main" val="0"/>
              </a:ext>
            </a:extLst>
          </a:blip>
          <a:srcRect r="27997"/>
          <a:stretch>
            <a:fillRect/>
          </a:stretch>
        </p:blipFill>
        <p:spPr bwMode="auto">
          <a:xfrm>
            <a:off x="5400554" y="3573016"/>
            <a:ext cx="1043654" cy="121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8" descr="Skiing_-_Cartoon_4X"/>
          <p:cNvPicPr>
            <a:picLocks noChangeAspect="1" noChangeArrowheads="1"/>
          </p:cNvPicPr>
          <p:nvPr/>
        </p:nvPicPr>
        <p:blipFill>
          <a:blip r:embed="rId5">
            <a:extLst>
              <a:ext uri="{28A0092B-C50C-407E-A947-70E740481C1C}">
                <a14:useLocalDpi xmlns:a14="http://schemas.microsoft.com/office/drawing/2010/main" val="0"/>
              </a:ext>
            </a:extLst>
          </a:blip>
          <a:srcRect r="2792"/>
          <a:stretch>
            <a:fillRect/>
          </a:stretch>
        </p:blipFill>
        <p:spPr bwMode="auto">
          <a:xfrm>
            <a:off x="5564600" y="5028740"/>
            <a:ext cx="879608" cy="111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7" descr="Sail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0555" y="2131667"/>
            <a:ext cx="1043654" cy="12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79512" y="3645024"/>
            <a:ext cx="4176464" cy="369332"/>
          </a:xfrm>
          <a:prstGeom prst="rect">
            <a:avLst/>
          </a:prstGeom>
          <a:solidFill>
            <a:schemeClr val="tx1"/>
          </a:solidFill>
        </p:spPr>
        <p:txBody>
          <a:bodyPr wrap="square" rtlCol="0">
            <a:spAutoFit/>
          </a:bodyPr>
          <a:lstStyle/>
          <a:p>
            <a:pPr algn="ctr"/>
            <a:r>
              <a:rPr lang="fr-FR" b="1" dirty="0" smtClean="0">
                <a:solidFill>
                  <a:schemeClr val="bg1"/>
                </a:solidFill>
                <a:latin typeface="Calibri"/>
                <a:cs typeface="Calibri"/>
              </a:rPr>
              <a:t>¿</a:t>
            </a:r>
            <a:r>
              <a:rPr lang="fr-FR" b="1" dirty="0" err="1" smtClean="0">
                <a:solidFill>
                  <a:schemeClr val="bg1"/>
                </a:solidFill>
                <a:latin typeface="Calibri"/>
                <a:cs typeface="Calibri"/>
              </a:rPr>
              <a:t>Cuál</a:t>
            </a:r>
            <a:r>
              <a:rPr lang="fr-FR" b="1" dirty="0" smtClean="0">
                <a:solidFill>
                  <a:schemeClr val="bg1"/>
                </a:solidFill>
                <a:latin typeface="Calibri"/>
                <a:cs typeface="Calibri"/>
              </a:rPr>
              <a:t> es el </a:t>
            </a:r>
            <a:r>
              <a:rPr lang="fr-FR" b="1" dirty="0" err="1" smtClean="0">
                <a:solidFill>
                  <a:schemeClr val="bg1"/>
                </a:solidFill>
                <a:latin typeface="Calibri"/>
                <a:cs typeface="Calibri"/>
              </a:rPr>
              <a:t>deporte</a:t>
            </a:r>
            <a:r>
              <a:rPr lang="fr-FR" b="1" dirty="0" smtClean="0">
                <a:solidFill>
                  <a:schemeClr val="bg1"/>
                </a:solidFill>
                <a:latin typeface="Calibri"/>
                <a:cs typeface="Calibri"/>
              </a:rPr>
              <a:t> </a:t>
            </a:r>
            <a:r>
              <a:rPr lang="fr-FR" b="1" dirty="0" err="1" smtClean="0">
                <a:solidFill>
                  <a:schemeClr val="bg1"/>
                </a:solidFill>
                <a:latin typeface="Calibri"/>
                <a:cs typeface="Calibri"/>
              </a:rPr>
              <a:t>más</a:t>
            </a:r>
            <a:r>
              <a:rPr lang="fr-FR" b="1" dirty="0" smtClean="0">
                <a:solidFill>
                  <a:schemeClr val="bg1"/>
                </a:solidFill>
                <a:latin typeface="Calibri"/>
                <a:cs typeface="Calibri"/>
              </a:rPr>
              <a:t> </a:t>
            </a:r>
            <a:r>
              <a:rPr lang="fr-FR" b="1" dirty="0" err="1" smtClean="0">
                <a:solidFill>
                  <a:schemeClr val="bg1"/>
                </a:solidFill>
                <a:latin typeface="Calibri"/>
                <a:cs typeface="Calibri"/>
              </a:rPr>
              <a:t>popular</a:t>
            </a:r>
            <a:r>
              <a:rPr lang="fr-FR" b="1" dirty="0" smtClean="0">
                <a:solidFill>
                  <a:schemeClr val="bg1"/>
                </a:solidFill>
                <a:latin typeface="Calibri"/>
                <a:cs typeface="Calibri"/>
              </a:rPr>
              <a:t>?</a:t>
            </a:r>
            <a:endParaRPr lang="fr-FR" b="1" dirty="0">
              <a:solidFill>
                <a:schemeClr val="bg1"/>
              </a:solidFill>
            </a:endParaRPr>
          </a:p>
        </p:txBody>
      </p:sp>
      <p:sp>
        <p:nvSpPr>
          <p:cNvPr id="8" name="TextBox 7"/>
          <p:cNvSpPr txBox="1"/>
          <p:nvPr/>
        </p:nvSpPr>
        <p:spPr>
          <a:xfrm>
            <a:off x="7452320" y="852681"/>
            <a:ext cx="1368152" cy="830997"/>
          </a:xfrm>
          <a:prstGeom prst="rect">
            <a:avLst/>
          </a:prstGeom>
          <a:noFill/>
        </p:spPr>
        <p:txBody>
          <a:bodyPr wrap="square" rtlCol="0">
            <a:spAutoFit/>
          </a:bodyPr>
          <a:lstStyle/>
          <a:p>
            <a:r>
              <a:rPr lang="en-GB" sz="4800" b="1" dirty="0" smtClean="0">
                <a:solidFill>
                  <a:srgbClr val="0070C0"/>
                </a:solidFill>
              </a:rPr>
              <a:t>18%</a:t>
            </a:r>
            <a:endParaRPr lang="fr-FR" sz="4800" b="1" dirty="0">
              <a:solidFill>
                <a:srgbClr val="0070C0"/>
              </a:solidFill>
            </a:endParaRPr>
          </a:p>
        </p:txBody>
      </p:sp>
      <p:sp>
        <p:nvSpPr>
          <p:cNvPr id="16" name="TextBox 15"/>
          <p:cNvSpPr txBox="1"/>
          <p:nvPr/>
        </p:nvSpPr>
        <p:spPr>
          <a:xfrm>
            <a:off x="7452320" y="2349880"/>
            <a:ext cx="1368152" cy="830997"/>
          </a:xfrm>
          <a:prstGeom prst="rect">
            <a:avLst/>
          </a:prstGeom>
          <a:noFill/>
        </p:spPr>
        <p:txBody>
          <a:bodyPr wrap="square" rtlCol="0">
            <a:spAutoFit/>
          </a:bodyPr>
          <a:lstStyle/>
          <a:p>
            <a:r>
              <a:rPr lang="en-GB" sz="4800" b="1" dirty="0" smtClean="0">
                <a:solidFill>
                  <a:srgbClr val="0070C0"/>
                </a:solidFill>
              </a:rPr>
              <a:t>20%</a:t>
            </a:r>
            <a:endParaRPr lang="fr-FR" sz="4800" b="1" dirty="0">
              <a:solidFill>
                <a:srgbClr val="0070C0"/>
              </a:solidFill>
            </a:endParaRPr>
          </a:p>
        </p:txBody>
      </p:sp>
      <p:sp>
        <p:nvSpPr>
          <p:cNvPr id="17" name="TextBox 16"/>
          <p:cNvSpPr txBox="1"/>
          <p:nvPr/>
        </p:nvSpPr>
        <p:spPr>
          <a:xfrm>
            <a:off x="7452320" y="3829690"/>
            <a:ext cx="1368152" cy="830997"/>
          </a:xfrm>
          <a:prstGeom prst="rect">
            <a:avLst/>
          </a:prstGeom>
          <a:noFill/>
        </p:spPr>
        <p:txBody>
          <a:bodyPr wrap="square" rtlCol="0">
            <a:spAutoFit/>
          </a:bodyPr>
          <a:lstStyle/>
          <a:p>
            <a:r>
              <a:rPr lang="en-GB" sz="4800" b="1" dirty="0" smtClean="0">
                <a:solidFill>
                  <a:srgbClr val="0070C0"/>
                </a:solidFill>
              </a:rPr>
              <a:t>56%</a:t>
            </a:r>
            <a:endParaRPr lang="fr-FR" sz="4800" b="1" dirty="0">
              <a:solidFill>
                <a:srgbClr val="0070C0"/>
              </a:solidFill>
            </a:endParaRPr>
          </a:p>
        </p:txBody>
      </p:sp>
      <p:sp>
        <p:nvSpPr>
          <p:cNvPr id="18" name="TextBox 17"/>
          <p:cNvSpPr txBox="1"/>
          <p:nvPr/>
        </p:nvSpPr>
        <p:spPr>
          <a:xfrm>
            <a:off x="7419349" y="5170299"/>
            <a:ext cx="1368152" cy="830997"/>
          </a:xfrm>
          <a:prstGeom prst="rect">
            <a:avLst/>
          </a:prstGeom>
          <a:noFill/>
        </p:spPr>
        <p:txBody>
          <a:bodyPr wrap="square" rtlCol="0">
            <a:spAutoFit/>
          </a:bodyPr>
          <a:lstStyle/>
          <a:p>
            <a:r>
              <a:rPr lang="en-GB" sz="4800" b="1" dirty="0" smtClean="0">
                <a:solidFill>
                  <a:srgbClr val="0070C0"/>
                </a:solidFill>
              </a:rPr>
              <a:t>12%</a:t>
            </a:r>
            <a:endParaRPr lang="fr-FR" sz="4800" b="1" dirty="0">
              <a:solidFill>
                <a:srgbClr val="0070C0"/>
              </a:solidFill>
            </a:endParaRPr>
          </a:p>
        </p:txBody>
      </p:sp>
      <p:sp>
        <p:nvSpPr>
          <p:cNvPr id="19" name="TextBox 18"/>
          <p:cNvSpPr txBox="1"/>
          <p:nvPr/>
        </p:nvSpPr>
        <p:spPr>
          <a:xfrm>
            <a:off x="172375" y="4166756"/>
            <a:ext cx="4176464" cy="369332"/>
          </a:xfrm>
          <a:prstGeom prst="rect">
            <a:avLst/>
          </a:prstGeom>
          <a:solidFill>
            <a:schemeClr val="tx1"/>
          </a:solidFill>
        </p:spPr>
        <p:txBody>
          <a:bodyPr wrap="square" rtlCol="0">
            <a:spAutoFit/>
          </a:bodyPr>
          <a:lstStyle/>
          <a:p>
            <a:pPr algn="ctr"/>
            <a:r>
              <a:rPr lang="fr-FR" b="1" dirty="0" smtClean="0">
                <a:solidFill>
                  <a:schemeClr val="bg1"/>
                </a:solidFill>
                <a:latin typeface="Calibri"/>
                <a:cs typeface="Calibri"/>
              </a:rPr>
              <a:t>¿</a:t>
            </a:r>
            <a:r>
              <a:rPr lang="fr-FR" b="1" dirty="0" err="1" smtClean="0">
                <a:solidFill>
                  <a:schemeClr val="bg1"/>
                </a:solidFill>
                <a:latin typeface="Calibri"/>
                <a:cs typeface="Calibri"/>
              </a:rPr>
              <a:t>Cuál</a:t>
            </a:r>
            <a:r>
              <a:rPr lang="fr-FR" b="1" dirty="0" smtClean="0">
                <a:solidFill>
                  <a:schemeClr val="bg1"/>
                </a:solidFill>
                <a:latin typeface="Calibri"/>
                <a:cs typeface="Calibri"/>
              </a:rPr>
              <a:t> es el </a:t>
            </a:r>
            <a:r>
              <a:rPr lang="fr-FR" b="1" dirty="0" err="1" smtClean="0">
                <a:solidFill>
                  <a:schemeClr val="bg1"/>
                </a:solidFill>
                <a:latin typeface="Calibri"/>
                <a:cs typeface="Calibri"/>
              </a:rPr>
              <a:t>deporte</a:t>
            </a:r>
            <a:r>
              <a:rPr lang="fr-FR" b="1" dirty="0" smtClean="0">
                <a:solidFill>
                  <a:schemeClr val="bg1"/>
                </a:solidFill>
                <a:latin typeface="Calibri"/>
                <a:cs typeface="Calibri"/>
              </a:rPr>
              <a:t> </a:t>
            </a:r>
            <a:r>
              <a:rPr lang="fr-FR" b="1" dirty="0" err="1" smtClean="0">
                <a:solidFill>
                  <a:schemeClr val="bg1"/>
                </a:solidFill>
                <a:latin typeface="Calibri"/>
                <a:cs typeface="Calibri"/>
              </a:rPr>
              <a:t>menos</a:t>
            </a:r>
            <a:r>
              <a:rPr lang="fr-FR" b="1" dirty="0" smtClean="0">
                <a:solidFill>
                  <a:schemeClr val="bg1"/>
                </a:solidFill>
                <a:latin typeface="Calibri"/>
                <a:cs typeface="Calibri"/>
              </a:rPr>
              <a:t> </a:t>
            </a:r>
            <a:r>
              <a:rPr lang="fr-FR" b="1" dirty="0" err="1" smtClean="0">
                <a:solidFill>
                  <a:schemeClr val="bg1"/>
                </a:solidFill>
                <a:latin typeface="Calibri"/>
                <a:cs typeface="Calibri"/>
              </a:rPr>
              <a:t>popular</a:t>
            </a:r>
            <a:r>
              <a:rPr lang="fr-FR" b="1" dirty="0" smtClean="0">
                <a:solidFill>
                  <a:schemeClr val="bg1"/>
                </a:solidFill>
                <a:latin typeface="Calibri"/>
                <a:cs typeface="Calibri"/>
              </a:rPr>
              <a:t>?</a:t>
            </a:r>
            <a:endParaRPr lang="fr-FR" b="1" dirty="0">
              <a:solidFill>
                <a:schemeClr val="bg1"/>
              </a:solidFill>
            </a:endParaRPr>
          </a:p>
        </p:txBody>
      </p:sp>
      <p:sp>
        <p:nvSpPr>
          <p:cNvPr id="20" name="TextBox 19"/>
          <p:cNvSpPr txBox="1"/>
          <p:nvPr/>
        </p:nvSpPr>
        <p:spPr>
          <a:xfrm>
            <a:off x="179512" y="4715852"/>
            <a:ext cx="4176464" cy="369332"/>
          </a:xfrm>
          <a:prstGeom prst="rect">
            <a:avLst/>
          </a:prstGeom>
          <a:solidFill>
            <a:schemeClr val="tx1"/>
          </a:solidFill>
        </p:spPr>
        <p:txBody>
          <a:bodyPr wrap="square" rtlCol="0">
            <a:spAutoFit/>
          </a:bodyPr>
          <a:lstStyle/>
          <a:p>
            <a:pPr algn="ctr"/>
            <a:r>
              <a:rPr lang="fr-FR" b="1" dirty="0" smtClean="0">
                <a:solidFill>
                  <a:schemeClr val="bg1"/>
                </a:solidFill>
                <a:latin typeface="Calibri"/>
                <a:cs typeface="Calibri"/>
              </a:rPr>
              <a:t>¿</a:t>
            </a:r>
            <a:r>
              <a:rPr lang="fr-FR" b="1" dirty="0" err="1" smtClean="0">
                <a:solidFill>
                  <a:schemeClr val="bg1"/>
                </a:solidFill>
                <a:latin typeface="Calibri"/>
                <a:cs typeface="Calibri"/>
              </a:rPr>
              <a:t>Cuáles</a:t>
            </a:r>
            <a:r>
              <a:rPr lang="fr-FR" b="1" dirty="0" smtClean="0">
                <a:solidFill>
                  <a:schemeClr val="bg1"/>
                </a:solidFill>
                <a:latin typeface="Calibri"/>
                <a:cs typeface="Calibri"/>
              </a:rPr>
              <a:t> son </a:t>
            </a:r>
            <a:r>
              <a:rPr lang="fr-FR" b="1" dirty="0" err="1" smtClean="0">
                <a:solidFill>
                  <a:schemeClr val="bg1"/>
                </a:solidFill>
                <a:latin typeface="Calibri"/>
                <a:cs typeface="Calibri"/>
              </a:rPr>
              <a:t>deportes</a:t>
            </a:r>
            <a:r>
              <a:rPr lang="fr-FR" b="1" dirty="0" smtClean="0">
                <a:solidFill>
                  <a:schemeClr val="bg1"/>
                </a:solidFill>
                <a:latin typeface="Calibri"/>
                <a:cs typeface="Calibri"/>
              </a:rPr>
              <a:t> de pelota?</a:t>
            </a:r>
            <a:endParaRPr lang="fr-FR" b="1" dirty="0">
              <a:solidFill>
                <a:schemeClr val="bg1"/>
              </a:solidFill>
            </a:endParaRPr>
          </a:p>
        </p:txBody>
      </p:sp>
      <p:sp>
        <p:nvSpPr>
          <p:cNvPr id="21" name="TextBox 20"/>
          <p:cNvSpPr txBox="1"/>
          <p:nvPr/>
        </p:nvSpPr>
        <p:spPr>
          <a:xfrm>
            <a:off x="179512" y="5229200"/>
            <a:ext cx="4176464" cy="369332"/>
          </a:xfrm>
          <a:prstGeom prst="rect">
            <a:avLst/>
          </a:prstGeom>
          <a:solidFill>
            <a:schemeClr val="tx1"/>
          </a:solidFill>
        </p:spPr>
        <p:txBody>
          <a:bodyPr wrap="square" rtlCol="0">
            <a:spAutoFit/>
          </a:bodyPr>
          <a:lstStyle/>
          <a:p>
            <a:pPr algn="ctr"/>
            <a:r>
              <a:rPr lang="fr-FR" b="1" dirty="0" smtClean="0">
                <a:solidFill>
                  <a:schemeClr val="bg1"/>
                </a:solidFill>
                <a:latin typeface="Calibri"/>
                <a:cs typeface="Calibri"/>
              </a:rPr>
              <a:t>¿</a:t>
            </a:r>
            <a:r>
              <a:rPr lang="fr-FR" b="1" dirty="0" err="1" smtClean="0">
                <a:solidFill>
                  <a:schemeClr val="bg1"/>
                </a:solidFill>
                <a:latin typeface="Calibri"/>
                <a:cs typeface="Calibri"/>
              </a:rPr>
              <a:t>Cuáles</a:t>
            </a:r>
            <a:r>
              <a:rPr lang="fr-FR" b="1" dirty="0" smtClean="0">
                <a:solidFill>
                  <a:schemeClr val="bg1"/>
                </a:solidFill>
                <a:latin typeface="Calibri"/>
                <a:cs typeface="Calibri"/>
              </a:rPr>
              <a:t> son </a:t>
            </a:r>
            <a:r>
              <a:rPr lang="fr-FR" b="1" dirty="0" err="1" smtClean="0">
                <a:solidFill>
                  <a:schemeClr val="bg1"/>
                </a:solidFill>
                <a:latin typeface="Calibri"/>
                <a:cs typeface="Calibri"/>
              </a:rPr>
              <a:t>deportes</a:t>
            </a:r>
            <a:r>
              <a:rPr lang="fr-FR" b="1" dirty="0" smtClean="0">
                <a:solidFill>
                  <a:schemeClr val="bg1"/>
                </a:solidFill>
                <a:latin typeface="Calibri"/>
                <a:cs typeface="Calibri"/>
              </a:rPr>
              <a:t> </a:t>
            </a:r>
            <a:r>
              <a:rPr lang="fr-FR" b="1" dirty="0" err="1" smtClean="0">
                <a:solidFill>
                  <a:schemeClr val="bg1"/>
                </a:solidFill>
                <a:latin typeface="Calibri"/>
                <a:cs typeface="Calibri"/>
              </a:rPr>
              <a:t>acuáticos</a:t>
            </a:r>
            <a:r>
              <a:rPr lang="fr-FR" b="1" dirty="0" smtClean="0">
                <a:solidFill>
                  <a:schemeClr val="bg1"/>
                </a:solidFill>
                <a:latin typeface="Calibri"/>
                <a:cs typeface="Calibri"/>
              </a:rPr>
              <a:t>?</a:t>
            </a:r>
            <a:endParaRPr lang="fr-FR" b="1" dirty="0">
              <a:solidFill>
                <a:schemeClr val="bg1"/>
              </a:solidFill>
            </a:endParaRPr>
          </a:p>
        </p:txBody>
      </p:sp>
      <p:sp>
        <p:nvSpPr>
          <p:cNvPr id="22" name="TextBox 21"/>
          <p:cNvSpPr txBox="1"/>
          <p:nvPr/>
        </p:nvSpPr>
        <p:spPr>
          <a:xfrm>
            <a:off x="161741" y="5733256"/>
            <a:ext cx="4176464" cy="369332"/>
          </a:xfrm>
          <a:prstGeom prst="rect">
            <a:avLst/>
          </a:prstGeom>
          <a:solidFill>
            <a:schemeClr val="tx1"/>
          </a:solidFill>
        </p:spPr>
        <p:txBody>
          <a:bodyPr wrap="square" rtlCol="0">
            <a:spAutoFit/>
          </a:bodyPr>
          <a:lstStyle/>
          <a:p>
            <a:pPr algn="ctr"/>
            <a:r>
              <a:rPr lang="fr-FR" b="1" dirty="0" smtClean="0">
                <a:solidFill>
                  <a:schemeClr val="bg1"/>
                </a:solidFill>
                <a:latin typeface="Calibri"/>
                <a:cs typeface="Calibri"/>
              </a:rPr>
              <a:t>¿</a:t>
            </a:r>
            <a:r>
              <a:rPr lang="fr-FR" b="1" dirty="0" err="1" smtClean="0">
                <a:solidFill>
                  <a:schemeClr val="bg1"/>
                </a:solidFill>
                <a:latin typeface="Calibri"/>
                <a:cs typeface="Calibri"/>
              </a:rPr>
              <a:t>Cuáles</a:t>
            </a:r>
            <a:r>
              <a:rPr lang="fr-FR" b="1" dirty="0" smtClean="0">
                <a:solidFill>
                  <a:schemeClr val="bg1"/>
                </a:solidFill>
                <a:latin typeface="Calibri"/>
                <a:cs typeface="Calibri"/>
              </a:rPr>
              <a:t> son </a:t>
            </a:r>
            <a:r>
              <a:rPr lang="fr-FR" b="1" dirty="0" err="1" smtClean="0">
                <a:solidFill>
                  <a:schemeClr val="bg1"/>
                </a:solidFill>
                <a:latin typeface="Calibri"/>
                <a:cs typeface="Calibri"/>
              </a:rPr>
              <a:t>deportes</a:t>
            </a:r>
            <a:r>
              <a:rPr lang="fr-FR" b="1" dirty="0" smtClean="0">
                <a:solidFill>
                  <a:schemeClr val="bg1"/>
                </a:solidFill>
                <a:latin typeface="Calibri"/>
                <a:cs typeface="Calibri"/>
              </a:rPr>
              <a:t> de </a:t>
            </a:r>
            <a:r>
              <a:rPr lang="fr-FR" b="1" dirty="0" err="1" smtClean="0">
                <a:solidFill>
                  <a:schemeClr val="bg1"/>
                </a:solidFill>
                <a:latin typeface="Calibri"/>
                <a:cs typeface="Calibri"/>
              </a:rPr>
              <a:t>equipo</a:t>
            </a:r>
            <a:r>
              <a:rPr lang="fr-FR" b="1" dirty="0" smtClean="0">
                <a:solidFill>
                  <a:schemeClr val="bg1"/>
                </a:solidFill>
                <a:latin typeface="Calibri"/>
                <a:cs typeface="Calibri"/>
              </a:rPr>
              <a:t>?</a:t>
            </a:r>
            <a:endParaRPr lang="fr-FR" b="1" dirty="0">
              <a:solidFill>
                <a:schemeClr val="bg1"/>
              </a:solidFill>
            </a:endParaRPr>
          </a:p>
        </p:txBody>
      </p:sp>
      <p:sp>
        <p:nvSpPr>
          <p:cNvPr id="23" name="TextBox 22"/>
          <p:cNvSpPr txBox="1"/>
          <p:nvPr/>
        </p:nvSpPr>
        <p:spPr>
          <a:xfrm>
            <a:off x="179512" y="6309320"/>
            <a:ext cx="4176464" cy="369332"/>
          </a:xfrm>
          <a:prstGeom prst="rect">
            <a:avLst/>
          </a:prstGeom>
          <a:solidFill>
            <a:schemeClr val="tx1"/>
          </a:solidFill>
        </p:spPr>
        <p:txBody>
          <a:bodyPr wrap="square" rtlCol="0">
            <a:spAutoFit/>
          </a:bodyPr>
          <a:lstStyle/>
          <a:p>
            <a:pPr algn="ctr"/>
            <a:r>
              <a:rPr lang="fr-FR" b="1" dirty="0" smtClean="0">
                <a:solidFill>
                  <a:schemeClr val="bg1"/>
                </a:solidFill>
                <a:latin typeface="Calibri"/>
                <a:cs typeface="Calibri"/>
              </a:rPr>
              <a:t>¿</a:t>
            </a:r>
            <a:r>
              <a:rPr lang="fr-FR" b="1" dirty="0" err="1" smtClean="0">
                <a:solidFill>
                  <a:schemeClr val="bg1"/>
                </a:solidFill>
                <a:latin typeface="Calibri"/>
                <a:cs typeface="Calibri"/>
              </a:rPr>
              <a:t>Cuáles</a:t>
            </a:r>
            <a:r>
              <a:rPr lang="fr-FR" b="1" dirty="0" smtClean="0">
                <a:solidFill>
                  <a:schemeClr val="bg1"/>
                </a:solidFill>
                <a:latin typeface="Calibri"/>
                <a:cs typeface="Calibri"/>
              </a:rPr>
              <a:t> son </a:t>
            </a:r>
            <a:r>
              <a:rPr lang="fr-FR" b="1" dirty="0" err="1" smtClean="0">
                <a:solidFill>
                  <a:schemeClr val="bg1"/>
                </a:solidFill>
                <a:latin typeface="Calibri"/>
                <a:cs typeface="Calibri"/>
              </a:rPr>
              <a:t>deportes</a:t>
            </a:r>
            <a:r>
              <a:rPr lang="fr-FR" b="1" dirty="0" smtClean="0">
                <a:solidFill>
                  <a:schemeClr val="bg1"/>
                </a:solidFill>
                <a:latin typeface="Calibri"/>
                <a:cs typeface="Calibri"/>
              </a:rPr>
              <a:t> </a:t>
            </a:r>
            <a:r>
              <a:rPr lang="fr-FR" b="1" dirty="0" err="1" smtClean="0">
                <a:solidFill>
                  <a:schemeClr val="bg1"/>
                </a:solidFill>
                <a:latin typeface="Calibri"/>
                <a:cs typeface="Calibri"/>
              </a:rPr>
              <a:t>olímpicos</a:t>
            </a:r>
            <a:r>
              <a:rPr lang="fr-FR" b="1" dirty="0" smtClean="0">
                <a:solidFill>
                  <a:schemeClr val="bg1"/>
                </a:solidFill>
                <a:latin typeface="Calibri"/>
                <a:cs typeface="Calibri"/>
              </a:rPr>
              <a:t>?</a:t>
            </a:r>
            <a:endParaRPr lang="fr-FR" b="1" dirty="0">
              <a:solidFill>
                <a:schemeClr val="bg1"/>
              </a:solidFill>
            </a:endParaRPr>
          </a:p>
        </p:txBody>
      </p:sp>
    </p:spTree>
    <p:extLst>
      <p:ext uri="{BB962C8B-B14F-4D97-AF65-F5344CB8AC3E}">
        <p14:creationId xmlns:p14="http://schemas.microsoft.com/office/powerpoint/2010/main" val="11984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6" grpId="0"/>
      <p:bldP spid="17" grpId="0"/>
      <p:bldP spid="18" grpId="0"/>
      <p:bldP spid="19" grpId="0" animBg="1"/>
      <p:bldP spid="20" grpId="0" animBg="1"/>
      <p:bldP spid="21" grpId="0" animBg="1"/>
      <p:bldP spid="22"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797" y="6093876"/>
            <a:ext cx="3600400" cy="369332"/>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b="1" dirty="0">
                <a:solidFill>
                  <a:schemeClr val="bg1"/>
                </a:solidFill>
              </a:rPr>
              <a:t>4</a:t>
            </a:r>
            <a:r>
              <a:rPr lang="en-GB" b="1" dirty="0" smtClean="0">
                <a:solidFill>
                  <a:schemeClr val="bg1"/>
                </a:solidFill>
              </a:rPr>
              <a:t>. el </a:t>
            </a:r>
            <a:r>
              <a:rPr lang="en-GB" b="1" dirty="0" err="1" smtClean="0">
                <a:solidFill>
                  <a:schemeClr val="bg1"/>
                </a:solidFill>
              </a:rPr>
              <a:t>atletismo</a:t>
            </a:r>
            <a:endParaRPr lang="en-GB" b="1" dirty="0">
              <a:solidFill>
                <a:schemeClr val="bg1"/>
              </a:solidFill>
            </a:endParaRPr>
          </a:p>
        </p:txBody>
      </p:sp>
      <p:sp>
        <p:nvSpPr>
          <p:cNvPr id="3" name="TextBox 2"/>
          <p:cNvSpPr txBox="1"/>
          <p:nvPr/>
        </p:nvSpPr>
        <p:spPr>
          <a:xfrm>
            <a:off x="683568" y="5013756"/>
            <a:ext cx="3600400" cy="369332"/>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b="1" dirty="0">
                <a:solidFill>
                  <a:schemeClr val="bg1"/>
                </a:solidFill>
              </a:rPr>
              <a:t>1</a:t>
            </a:r>
            <a:r>
              <a:rPr lang="en-GB" b="1" dirty="0" smtClean="0">
                <a:solidFill>
                  <a:schemeClr val="bg1"/>
                </a:solidFill>
              </a:rPr>
              <a:t>. el </a:t>
            </a:r>
            <a:r>
              <a:rPr lang="en-GB" b="1" dirty="0" err="1" smtClean="0">
                <a:solidFill>
                  <a:schemeClr val="bg1"/>
                </a:solidFill>
              </a:rPr>
              <a:t>bádminton</a:t>
            </a:r>
            <a:endParaRPr lang="en-GB" b="1" dirty="0">
              <a:solidFill>
                <a:schemeClr val="bg1"/>
              </a:solidFill>
            </a:endParaRPr>
          </a:p>
        </p:txBody>
      </p:sp>
      <p:sp>
        <p:nvSpPr>
          <p:cNvPr id="4" name="TextBox 3"/>
          <p:cNvSpPr txBox="1"/>
          <p:nvPr/>
        </p:nvSpPr>
        <p:spPr>
          <a:xfrm>
            <a:off x="688558" y="6444044"/>
            <a:ext cx="3595410" cy="369332"/>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b="1" dirty="0">
                <a:solidFill>
                  <a:schemeClr val="bg1"/>
                </a:solidFill>
              </a:rPr>
              <a:t>5</a:t>
            </a:r>
            <a:r>
              <a:rPr lang="en-GB" b="1" dirty="0" smtClean="0">
                <a:solidFill>
                  <a:schemeClr val="bg1"/>
                </a:solidFill>
              </a:rPr>
              <a:t>. el </a:t>
            </a:r>
            <a:r>
              <a:rPr lang="en-GB" b="1" dirty="0" err="1" smtClean="0">
                <a:solidFill>
                  <a:schemeClr val="bg1"/>
                </a:solidFill>
              </a:rPr>
              <a:t>ciclismo</a:t>
            </a:r>
            <a:endParaRPr lang="en-GB" b="1" dirty="0">
              <a:solidFill>
                <a:schemeClr val="bg1"/>
              </a:solidFill>
            </a:endParaRPr>
          </a:p>
        </p:txBody>
      </p:sp>
      <p:sp>
        <p:nvSpPr>
          <p:cNvPr id="5" name="TextBox 4"/>
          <p:cNvSpPr txBox="1"/>
          <p:nvPr/>
        </p:nvSpPr>
        <p:spPr>
          <a:xfrm>
            <a:off x="683568" y="5373796"/>
            <a:ext cx="3600400" cy="369332"/>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b="1" dirty="0">
                <a:solidFill>
                  <a:schemeClr val="bg1"/>
                </a:solidFill>
              </a:rPr>
              <a:t>2</a:t>
            </a:r>
            <a:r>
              <a:rPr lang="en-GB" b="1" dirty="0" smtClean="0">
                <a:solidFill>
                  <a:schemeClr val="bg1"/>
                </a:solidFill>
              </a:rPr>
              <a:t>. el </a:t>
            </a:r>
            <a:r>
              <a:rPr lang="en-GB" b="1" dirty="0" err="1" smtClean="0">
                <a:solidFill>
                  <a:schemeClr val="bg1"/>
                </a:solidFill>
              </a:rPr>
              <a:t>fútbol</a:t>
            </a:r>
            <a:endParaRPr lang="en-GB" b="1" dirty="0">
              <a:solidFill>
                <a:schemeClr val="bg1"/>
              </a:solidFill>
            </a:endParaRPr>
          </a:p>
        </p:txBody>
      </p:sp>
      <p:sp>
        <p:nvSpPr>
          <p:cNvPr id="6" name="TextBox 5"/>
          <p:cNvSpPr txBox="1"/>
          <p:nvPr/>
        </p:nvSpPr>
        <p:spPr>
          <a:xfrm>
            <a:off x="4572000" y="6093876"/>
            <a:ext cx="3600400" cy="369332"/>
          </a:xfrm>
          <a:prstGeom prst="rect">
            <a:avLst/>
          </a:prstGeom>
          <a:solidFill>
            <a:srgbClr val="FF0000"/>
          </a:solidFill>
          <a:ln w="57150">
            <a:solidFill>
              <a:schemeClr val="tx1"/>
            </a:solidFill>
          </a:ln>
        </p:spPr>
        <p:txBody>
          <a:bodyPr wrap="square" rtlCol="0">
            <a:spAutoFit/>
          </a:bodyPr>
          <a:lstStyle/>
          <a:p>
            <a:pPr algn="ctr"/>
            <a:r>
              <a:rPr lang="en-GB" b="1" dirty="0" smtClean="0">
                <a:solidFill>
                  <a:schemeClr val="bg1"/>
                </a:solidFill>
              </a:rPr>
              <a:t>9. la </a:t>
            </a:r>
            <a:r>
              <a:rPr lang="en-GB" b="1" dirty="0" err="1" smtClean="0">
                <a:solidFill>
                  <a:schemeClr val="bg1"/>
                </a:solidFill>
              </a:rPr>
              <a:t>gimnasia</a:t>
            </a:r>
            <a:endParaRPr lang="en-GB" b="1" dirty="0">
              <a:solidFill>
                <a:schemeClr val="bg1"/>
              </a:solidFill>
            </a:endParaRPr>
          </a:p>
        </p:txBody>
      </p:sp>
      <p:sp>
        <p:nvSpPr>
          <p:cNvPr id="7" name="TextBox 6"/>
          <p:cNvSpPr txBox="1"/>
          <p:nvPr/>
        </p:nvSpPr>
        <p:spPr>
          <a:xfrm>
            <a:off x="4572000" y="6444044"/>
            <a:ext cx="3600400" cy="369332"/>
          </a:xfrm>
          <a:prstGeom prst="rect">
            <a:avLst/>
          </a:prstGeom>
          <a:solidFill>
            <a:srgbClr val="FF0000"/>
          </a:solidFill>
          <a:ln w="57150">
            <a:solidFill>
              <a:schemeClr val="tx1"/>
            </a:solidFill>
          </a:ln>
        </p:spPr>
        <p:txBody>
          <a:bodyPr wrap="square" rtlCol="0">
            <a:spAutoFit/>
          </a:bodyPr>
          <a:lstStyle/>
          <a:p>
            <a:pPr algn="ctr"/>
            <a:r>
              <a:rPr lang="en-GB" b="1" dirty="0" smtClean="0">
                <a:solidFill>
                  <a:schemeClr val="bg1"/>
                </a:solidFill>
              </a:rPr>
              <a:t>10. la </a:t>
            </a:r>
            <a:r>
              <a:rPr lang="en-GB" b="1" dirty="0" err="1" smtClean="0">
                <a:solidFill>
                  <a:schemeClr val="bg1"/>
                </a:solidFill>
              </a:rPr>
              <a:t>natación</a:t>
            </a:r>
            <a:endParaRPr lang="en-GB" b="1" dirty="0">
              <a:solidFill>
                <a:schemeClr val="bg1"/>
              </a:solidFill>
            </a:endParaRPr>
          </a:p>
        </p:txBody>
      </p:sp>
      <p:sp>
        <p:nvSpPr>
          <p:cNvPr id="8" name="TextBox 7"/>
          <p:cNvSpPr txBox="1"/>
          <p:nvPr/>
        </p:nvSpPr>
        <p:spPr>
          <a:xfrm>
            <a:off x="683568" y="5733836"/>
            <a:ext cx="3600400" cy="369332"/>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b="1" dirty="0">
                <a:solidFill>
                  <a:schemeClr val="bg1"/>
                </a:solidFill>
              </a:rPr>
              <a:t>3</a:t>
            </a:r>
            <a:r>
              <a:rPr lang="en-GB" b="1" dirty="0" smtClean="0">
                <a:solidFill>
                  <a:schemeClr val="bg1"/>
                </a:solidFill>
              </a:rPr>
              <a:t>. el taekwondo</a:t>
            </a:r>
            <a:endParaRPr lang="en-GB" b="1" dirty="0">
              <a:solidFill>
                <a:schemeClr val="bg1"/>
              </a:solidFill>
            </a:endParaRPr>
          </a:p>
        </p:txBody>
      </p:sp>
      <p:sp>
        <p:nvSpPr>
          <p:cNvPr id="9" name="TextBox 8"/>
          <p:cNvSpPr txBox="1"/>
          <p:nvPr/>
        </p:nvSpPr>
        <p:spPr>
          <a:xfrm>
            <a:off x="4572000" y="5013756"/>
            <a:ext cx="3600400" cy="369332"/>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b="1" dirty="0" smtClean="0">
                <a:solidFill>
                  <a:schemeClr val="bg1"/>
                </a:solidFill>
              </a:rPr>
              <a:t>6. el </a:t>
            </a:r>
            <a:r>
              <a:rPr lang="en-GB" b="1" dirty="0" err="1" smtClean="0">
                <a:solidFill>
                  <a:schemeClr val="bg1"/>
                </a:solidFill>
              </a:rPr>
              <a:t>tenis</a:t>
            </a:r>
            <a:endParaRPr lang="en-GB" b="1" dirty="0">
              <a:solidFill>
                <a:schemeClr val="bg1"/>
              </a:solidFill>
            </a:endParaRPr>
          </a:p>
        </p:txBody>
      </p:sp>
      <p:sp>
        <p:nvSpPr>
          <p:cNvPr id="10" name="TextBox 9"/>
          <p:cNvSpPr txBox="1"/>
          <p:nvPr/>
        </p:nvSpPr>
        <p:spPr>
          <a:xfrm>
            <a:off x="4572000" y="5733836"/>
            <a:ext cx="3600400" cy="369332"/>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b="1" dirty="0">
                <a:solidFill>
                  <a:schemeClr val="bg1"/>
                </a:solidFill>
              </a:rPr>
              <a:t>8</a:t>
            </a:r>
            <a:r>
              <a:rPr lang="en-GB" b="1" dirty="0" smtClean="0">
                <a:solidFill>
                  <a:schemeClr val="bg1"/>
                </a:solidFill>
              </a:rPr>
              <a:t>. el </a:t>
            </a:r>
            <a:r>
              <a:rPr lang="en-GB" b="1" dirty="0" err="1" smtClean="0">
                <a:solidFill>
                  <a:schemeClr val="bg1"/>
                </a:solidFill>
              </a:rPr>
              <a:t>tenis</a:t>
            </a:r>
            <a:r>
              <a:rPr lang="en-GB" b="1" dirty="0" smtClean="0">
                <a:solidFill>
                  <a:schemeClr val="bg1"/>
                </a:solidFill>
              </a:rPr>
              <a:t> de mesa</a:t>
            </a:r>
            <a:endParaRPr lang="en-GB" b="1" dirty="0">
              <a:solidFill>
                <a:schemeClr val="bg1"/>
              </a:solidFill>
            </a:endParaRPr>
          </a:p>
        </p:txBody>
      </p:sp>
      <p:sp>
        <p:nvSpPr>
          <p:cNvPr id="11" name="TextBox 10"/>
          <p:cNvSpPr txBox="1"/>
          <p:nvPr/>
        </p:nvSpPr>
        <p:spPr>
          <a:xfrm>
            <a:off x="4572000" y="5373796"/>
            <a:ext cx="3600400" cy="369332"/>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b="1" dirty="0">
                <a:solidFill>
                  <a:schemeClr val="bg1"/>
                </a:solidFill>
              </a:rPr>
              <a:t>7</a:t>
            </a:r>
            <a:r>
              <a:rPr lang="en-GB" b="1" dirty="0" smtClean="0">
                <a:solidFill>
                  <a:schemeClr val="bg1"/>
                </a:solidFill>
              </a:rPr>
              <a:t>. el </a:t>
            </a:r>
            <a:r>
              <a:rPr lang="en-GB" b="1" dirty="0" err="1" smtClean="0">
                <a:solidFill>
                  <a:schemeClr val="bg1"/>
                </a:solidFill>
              </a:rPr>
              <a:t>voleibol</a:t>
            </a:r>
            <a:endParaRPr lang="en-GB" b="1" dirty="0">
              <a:solidFill>
                <a:schemeClr val="bg1"/>
              </a:solidFill>
            </a:endParaRPr>
          </a:p>
        </p:txBody>
      </p:sp>
      <p:pic>
        <p:nvPicPr>
          <p:cNvPr id="12" name="El oso Bern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59632" y="72008"/>
            <a:ext cx="6492213" cy="4869160"/>
          </a:xfrm>
          <a:prstGeom prst="rect">
            <a:avLst/>
          </a:prstGeom>
        </p:spPr>
      </p:pic>
      <p:sp>
        <p:nvSpPr>
          <p:cNvPr id="13" name="TextBox 12"/>
          <p:cNvSpPr txBox="1"/>
          <p:nvPr/>
        </p:nvSpPr>
        <p:spPr>
          <a:xfrm>
            <a:off x="8276935" y="260648"/>
            <a:ext cx="615553" cy="6552728"/>
          </a:xfrm>
          <a:prstGeom prst="rect">
            <a:avLst/>
          </a:prstGeom>
          <a:noFill/>
        </p:spPr>
        <p:txBody>
          <a:bodyPr vert="eaVert" wrap="square" rtlCol="0">
            <a:spAutoFit/>
          </a:bodyPr>
          <a:lstStyle/>
          <a:p>
            <a:r>
              <a:rPr lang="en-GB" sz="2800" dirty="0" err="1" smtClean="0"/>
              <a:t>Pon</a:t>
            </a:r>
            <a:r>
              <a:rPr lang="en-GB" sz="2800" dirty="0" smtClean="0"/>
              <a:t> los </a:t>
            </a:r>
            <a:r>
              <a:rPr lang="en-GB" sz="2800" dirty="0" err="1" smtClean="0"/>
              <a:t>números</a:t>
            </a:r>
            <a:r>
              <a:rPr lang="en-GB" sz="2800" dirty="0" smtClean="0"/>
              <a:t> en el </a:t>
            </a:r>
            <a:r>
              <a:rPr lang="en-GB" sz="2800" dirty="0" err="1" smtClean="0"/>
              <a:t>orden</a:t>
            </a:r>
            <a:r>
              <a:rPr lang="en-GB" sz="2800" dirty="0" smtClean="0"/>
              <a:t> </a:t>
            </a:r>
            <a:r>
              <a:rPr lang="en-GB" sz="2800" dirty="0" err="1" smtClean="0"/>
              <a:t>correcto</a:t>
            </a:r>
            <a:r>
              <a:rPr lang="en-GB" sz="2800" dirty="0" smtClean="0"/>
              <a:t>.</a:t>
            </a:r>
            <a:endParaRPr lang="en-GB" sz="2800" dirty="0"/>
          </a:p>
        </p:txBody>
      </p:sp>
      <p:pic>
        <p:nvPicPr>
          <p:cNvPr id="14"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527695">
            <a:off x="-137964" y="475489"/>
            <a:ext cx="1643063"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7761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25674806"/>
              </p:ext>
            </p:extLst>
          </p:nvPr>
        </p:nvGraphicFramePr>
        <p:xfrm>
          <a:off x="142875" y="785813"/>
          <a:ext cx="8858250" cy="4587402"/>
        </p:xfrm>
        <a:graphic>
          <a:graphicData uri="http://schemas.openxmlformats.org/drawingml/2006/table">
            <a:tbl>
              <a:tblPr firstRow="1" bandRow="1">
                <a:tableStyleId>{5940675A-B579-460E-94D1-54222C63F5DA}</a:tableStyleId>
              </a:tblPr>
              <a:tblGrid>
                <a:gridCol w="7215214"/>
                <a:gridCol w="1643036"/>
              </a:tblGrid>
              <a:tr h="661742">
                <a:tc>
                  <a:txBody>
                    <a:bodyPr/>
                    <a:lstStyle/>
                    <a:p>
                      <a:r>
                        <a:rPr lang="en-GB" sz="2000" dirty="0" smtClean="0"/>
                        <a:t>1.  Es el </a:t>
                      </a:r>
                      <a:r>
                        <a:rPr lang="en-GB" sz="2000" dirty="0" err="1" smtClean="0"/>
                        <a:t>deporte</a:t>
                      </a:r>
                      <a:r>
                        <a:rPr lang="en-GB" sz="2000" dirty="0" smtClean="0"/>
                        <a:t> </a:t>
                      </a:r>
                      <a:r>
                        <a:rPr lang="en-GB" sz="2000" dirty="0" err="1" smtClean="0"/>
                        <a:t>más</a:t>
                      </a:r>
                      <a:r>
                        <a:rPr lang="en-GB" sz="2000" dirty="0" smtClean="0"/>
                        <a:t> popular en </a:t>
                      </a:r>
                      <a:r>
                        <a:rPr lang="en-GB" sz="2000" dirty="0" err="1" smtClean="0"/>
                        <a:t>Inglaterra</a:t>
                      </a:r>
                      <a:r>
                        <a:rPr lang="en-GB" sz="2000" dirty="0" smtClean="0"/>
                        <a:t> y en </a:t>
                      </a:r>
                      <a:r>
                        <a:rPr lang="en-GB" sz="2000" dirty="0" err="1" smtClean="0"/>
                        <a:t>España</a:t>
                      </a:r>
                      <a:r>
                        <a:rPr lang="en-GB" sz="2000" dirty="0" smtClean="0"/>
                        <a:t>.</a:t>
                      </a:r>
                      <a:endParaRPr lang="en-US" sz="2000" dirty="0"/>
                    </a:p>
                  </a:txBody>
                  <a:tcPr anchor="ctr"/>
                </a:tc>
                <a:tc>
                  <a:txBody>
                    <a:bodyPr/>
                    <a:lstStyle/>
                    <a:p>
                      <a:endParaRPr lang="en-US" sz="2000"/>
                    </a:p>
                  </a:txBody>
                  <a:tcPr anchor="ctr"/>
                </a:tc>
              </a:tr>
              <a:tr h="785132">
                <a:tc>
                  <a:txBody>
                    <a:bodyPr/>
                    <a:lstStyle/>
                    <a:p>
                      <a:r>
                        <a:rPr lang="en-GB" sz="2000" dirty="0" smtClean="0"/>
                        <a:t>2.  Es un </a:t>
                      </a:r>
                      <a:r>
                        <a:rPr lang="en-GB" sz="2000" dirty="0" err="1" smtClean="0"/>
                        <a:t>deporte</a:t>
                      </a:r>
                      <a:r>
                        <a:rPr lang="en-GB" sz="2000" dirty="0" smtClean="0"/>
                        <a:t> individual </a:t>
                      </a:r>
                      <a:r>
                        <a:rPr lang="en-GB" sz="2000" dirty="0" err="1" smtClean="0"/>
                        <a:t>que</a:t>
                      </a:r>
                      <a:r>
                        <a:rPr lang="en-GB" sz="2000" dirty="0" smtClean="0"/>
                        <a:t> </a:t>
                      </a:r>
                      <a:r>
                        <a:rPr lang="en-GB" sz="2000" dirty="0" err="1" smtClean="0"/>
                        <a:t>es</a:t>
                      </a:r>
                      <a:r>
                        <a:rPr lang="en-GB" sz="2000" dirty="0" smtClean="0"/>
                        <a:t> popular</a:t>
                      </a:r>
                      <a:r>
                        <a:rPr lang="en-GB" sz="2000" baseline="0" dirty="0" smtClean="0"/>
                        <a:t> en </a:t>
                      </a:r>
                      <a:r>
                        <a:rPr lang="en-GB" sz="2000" baseline="0" dirty="0" err="1" smtClean="0"/>
                        <a:t>Inglaterra</a:t>
                      </a:r>
                      <a:r>
                        <a:rPr lang="en-GB" sz="2000" baseline="0" dirty="0" smtClean="0"/>
                        <a:t>, </a:t>
                      </a:r>
                      <a:r>
                        <a:rPr lang="en-GB" sz="2000" baseline="0" dirty="0" err="1" smtClean="0"/>
                        <a:t>que</a:t>
                      </a:r>
                      <a:r>
                        <a:rPr lang="en-GB" sz="2000" baseline="0" dirty="0" smtClean="0"/>
                        <a:t> se </a:t>
                      </a:r>
                      <a:r>
                        <a:rPr lang="en-GB" sz="2000" baseline="0" dirty="0" err="1" smtClean="0"/>
                        <a:t>hace</a:t>
                      </a:r>
                      <a:r>
                        <a:rPr lang="en-GB" sz="2000" baseline="0" dirty="0" smtClean="0"/>
                        <a:t> </a:t>
                      </a:r>
                      <a:r>
                        <a:rPr lang="en-GB" sz="2000" baseline="0" dirty="0" err="1" smtClean="0"/>
                        <a:t>cerca</a:t>
                      </a:r>
                      <a:r>
                        <a:rPr lang="en-GB" sz="2000" baseline="0" dirty="0" smtClean="0"/>
                        <a:t> del </a:t>
                      </a:r>
                      <a:r>
                        <a:rPr lang="en-GB" sz="2000" baseline="0" dirty="0" err="1" smtClean="0"/>
                        <a:t>agua</a:t>
                      </a:r>
                      <a:r>
                        <a:rPr lang="en-GB" sz="2000" baseline="0" dirty="0" smtClean="0"/>
                        <a:t>.  En mi </a:t>
                      </a:r>
                      <a:r>
                        <a:rPr lang="en-GB" sz="2000" baseline="0" dirty="0" err="1" smtClean="0"/>
                        <a:t>opinión</a:t>
                      </a:r>
                      <a:r>
                        <a:rPr lang="en-GB" sz="2000" baseline="0" dirty="0" smtClean="0"/>
                        <a:t> </a:t>
                      </a:r>
                      <a:r>
                        <a:rPr lang="en-GB" sz="2000" baseline="0" dirty="0" err="1" smtClean="0"/>
                        <a:t>es</a:t>
                      </a:r>
                      <a:r>
                        <a:rPr lang="en-GB" sz="2000" baseline="0" dirty="0" smtClean="0"/>
                        <a:t> </a:t>
                      </a:r>
                      <a:r>
                        <a:rPr lang="en-GB" sz="2000" baseline="0" dirty="0" err="1" smtClean="0"/>
                        <a:t>despacio</a:t>
                      </a:r>
                      <a:r>
                        <a:rPr lang="en-GB" sz="2000" baseline="0" dirty="0" smtClean="0"/>
                        <a:t> y </a:t>
                      </a:r>
                      <a:r>
                        <a:rPr lang="en-GB" sz="2000" baseline="0" dirty="0" err="1" smtClean="0"/>
                        <a:t>aburrido</a:t>
                      </a:r>
                      <a:r>
                        <a:rPr lang="en-GB" sz="2000" baseline="0" dirty="0" smtClean="0"/>
                        <a:t>. </a:t>
                      </a:r>
                      <a:endParaRPr lang="en-US" sz="2000" dirty="0"/>
                    </a:p>
                  </a:txBody>
                  <a:tcPr anchor="ctr"/>
                </a:tc>
                <a:tc>
                  <a:txBody>
                    <a:bodyPr/>
                    <a:lstStyle/>
                    <a:p>
                      <a:endParaRPr lang="en-US" sz="2000"/>
                    </a:p>
                  </a:txBody>
                  <a:tcPr anchor="ctr"/>
                </a:tc>
              </a:tr>
              <a:tr h="785132">
                <a:tc>
                  <a:txBody>
                    <a:bodyPr/>
                    <a:lstStyle/>
                    <a:p>
                      <a:r>
                        <a:rPr lang="en-GB" sz="2000" dirty="0" smtClean="0"/>
                        <a:t>3.  Es un </a:t>
                      </a:r>
                      <a:r>
                        <a:rPr lang="en-GB" sz="2000" dirty="0" err="1" smtClean="0"/>
                        <a:t>deporte</a:t>
                      </a:r>
                      <a:r>
                        <a:rPr lang="en-GB" sz="2000" dirty="0" smtClean="0"/>
                        <a:t> de </a:t>
                      </a:r>
                      <a:r>
                        <a:rPr lang="en-GB" sz="2000" dirty="0" err="1" smtClean="0"/>
                        <a:t>equipo</a:t>
                      </a:r>
                      <a:r>
                        <a:rPr lang="en-GB" sz="2000" dirty="0" smtClean="0"/>
                        <a:t> </a:t>
                      </a:r>
                      <a:r>
                        <a:rPr lang="en-GB" sz="2000" dirty="0" err="1" smtClean="0"/>
                        <a:t>que</a:t>
                      </a:r>
                      <a:r>
                        <a:rPr lang="en-GB" sz="2000" dirty="0" smtClean="0"/>
                        <a:t> se </a:t>
                      </a:r>
                      <a:r>
                        <a:rPr lang="en-GB" sz="2000" dirty="0" err="1" smtClean="0"/>
                        <a:t>juega</a:t>
                      </a:r>
                      <a:r>
                        <a:rPr lang="en-GB" sz="2000" baseline="0" dirty="0" smtClean="0"/>
                        <a:t> con </a:t>
                      </a:r>
                      <a:r>
                        <a:rPr lang="en-GB" sz="2000" baseline="0" dirty="0" err="1" smtClean="0"/>
                        <a:t>una</a:t>
                      </a:r>
                      <a:r>
                        <a:rPr lang="en-GB" sz="2000" baseline="0" dirty="0" smtClean="0"/>
                        <a:t> </a:t>
                      </a:r>
                      <a:r>
                        <a:rPr lang="en-GB" sz="2000" baseline="0" dirty="0" err="1" smtClean="0"/>
                        <a:t>pelota</a:t>
                      </a:r>
                      <a:r>
                        <a:rPr lang="en-GB" sz="2000" baseline="0" dirty="0" smtClean="0"/>
                        <a:t> y se </a:t>
                      </a:r>
                      <a:r>
                        <a:rPr lang="en-GB" sz="2000" baseline="0" dirty="0" err="1" smtClean="0"/>
                        <a:t>puede</a:t>
                      </a:r>
                      <a:r>
                        <a:rPr lang="en-GB" sz="2000" baseline="0" dirty="0" smtClean="0"/>
                        <a:t> </a:t>
                      </a:r>
                      <a:r>
                        <a:rPr lang="en-GB" sz="2000" baseline="0" dirty="0" err="1" smtClean="0"/>
                        <a:t>jugarlo</a:t>
                      </a:r>
                      <a:r>
                        <a:rPr lang="en-GB" sz="2000" baseline="0" dirty="0" smtClean="0"/>
                        <a:t> en la playa. </a:t>
                      </a:r>
                      <a:r>
                        <a:rPr lang="en-GB" sz="2000" baseline="0" dirty="0" err="1" smtClean="0"/>
                        <a:t>Es</a:t>
                      </a:r>
                      <a:r>
                        <a:rPr lang="en-GB" sz="2000" baseline="0" dirty="0" smtClean="0"/>
                        <a:t> un </a:t>
                      </a:r>
                      <a:r>
                        <a:rPr lang="en-GB" sz="2000" baseline="0" dirty="0" err="1" smtClean="0"/>
                        <a:t>deporte</a:t>
                      </a:r>
                      <a:r>
                        <a:rPr lang="en-GB" sz="2000" baseline="0" dirty="0" smtClean="0"/>
                        <a:t> </a:t>
                      </a:r>
                      <a:r>
                        <a:rPr lang="en-GB" sz="2000" baseline="0" dirty="0" err="1" smtClean="0"/>
                        <a:t>olímpico</a:t>
                      </a:r>
                      <a:r>
                        <a:rPr lang="en-GB" sz="2000" baseline="0" dirty="0" smtClean="0"/>
                        <a:t> y de </a:t>
                      </a:r>
                      <a:r>
                        <a:rPr lang="en-GB" sz="2000" baseline="0" dirty="0" err="1" smtClean="0"/>
                        <a:t>verano</a:t>
                      </a:r>
                      <a:r>
                        <a:rPr lang="en-GB" sz="2000" baseline="0" dirty="0" smtClean="0"/>
                        <a:t>.</a:t>
                      </a:r>
                    </a:p>
                  </a:txBody>
                  <a:tcPr anchor="ctr"/>
                </a:tc>
                <a:tc>
                  <a:txBody>
                    <a:bodyPr/>
                    <a:lstStyle/>
                    <a:p>
                      <a:endParaRPr lang="en-US" sz="2000"/>
                    </a:p>
                  </a:txBody>
                  <a:tcPr anchor="ctr"/>
                </a:tc>
              </a:tr>
              <a:tr h="785132">
                <a:tc>
                  <a:txBody>
                    <a:bodyPr/>
                    <a:lstStyle/>
                    <a:p>
                      <a:r>
                        <a:rPr lang="en-GB" sz="2000" dirty="0" smtClean="0"/>
                        <a:t>4.  Es un </a:t>
                      </a:r>
                      <a:r>
                        <a:rPr lang="en-GB" sz="2000" dirty="0" err="1" smtClean="0"/>
                        <a:t>deporte</a:t>
                      </a:r>
                      <a:r>
                        <a:rPr lang="en-GB" sz="2000" dirty="0" smtClean="0"/>
                        <a:t> </a:t>
                      </a:r>
                      <a:r>
                        <a:rPr lang="en-GB" sz="2000" dirty="0" err="1" smtClean="0"/>
                        <a:t>acuático</a:t>
                      </a:r>
                      <a:r>
                        <a:rPr lang="en-GB" sz="2000" dirty="0" smtClean="0"/>
                        <a:t> y </a:t>
                      </a:r>
                      <a:r>
                        <a:rPr lang="en-GB" sz="2000" dirty="0" err="1" smtClean="0"/>
                        <a:t>olímpico</a:t>
                      </a:r>
                      <a:r>
                        <a:rPr lang="en-GB" sz="2000" dirty="0" smtClean="0"/>
                        <a:t>. Rebecca</a:t>
                      </a:r>
                      <a:r>
                        <a:rPr lang="en-GB" sz="2000" baseline="0" dirty="0" smtClean="0"/>
                        <a:t> </a:t>
                      </a:r>
                      <a:r>
                        <a:rPr lang="en-GB" sz="2000" baseline="0" dirty="0" err="1" smtClean="0"/>
                        <a:t>Adlington</a:t>
                      </a:r>
                      <a:r>
                        <a:rPr lang="en-GB" sz="2000" baseline="0" dirty="0" smtClean="0"/>
                        <a:t> </a:t>
                      </a:r>
                      <a:r>
                        <a:rPr lang="en-GB" sz="2000" baseline="0" dirty="0" err="1" smtClean="0"/>
                        <a:t>ganó</a:t>
                      </a:r>
                      <a:r>
                        <a:rPr lang="en-GB" sz="2000" baseline="0" dirty="0" smtClean="0"/>
                        <a:t> </a:t>
                      </a:r>
                      <a:r>
                        <a:rPr lang="en-GB" sz="2000" baseline="0" dirty="0" err="1" smtClean="0"/>
                        <a:t>una</a:t>
                      </a:r>
                      <a:r>
                        <a:rPr lang="en-GB" sz="2000" baseline="0" dirty="0" smtClean="0"/>
                        <a:t> </a:t>
                      </a:r>
                      <a:r>
                        <a:rPr lang="en-GB" sz="2000" baseline="0" dirty="0" err="1" smtClean="0"/>
                        <a:t>medalla</a:t>
                      </a:r>
                      <a:r>
                        <a:rPr lang="en-GB" sz="2000" baseline="0" dirty="0" smtClean="0"/>
                        <a:t> de </a:t>
                      </a:r>
                      <a:r>
                        <a:rPr lang="en-GB" sz="2000" baseline="0" dirty="0" err="1" smtClean="0"/>
                        <a:t>oro</a:t>
                      </a:r>
                      <a:r>
                        <a:rPr lang="en-GB" sz="2000" baseline="0" dirty="0" smtClean="0"/>
                        <a:t> en </a:t>
                      </a:r>
                      <a:r>
                        <a:rPr lang="en-GB" sz="2000" baseline="0" dirty="0" err="1" smtClean="0"/>
                        <a:t>este</a:t>
                      </a:r>
                      <a:r>
                        <a:rPr lang="en-GB" sz="2000" baseline="0" dirty="0" smtClean="0"/>
                        <a:t> </a:t>
                      </a:r>
                      <a:r>
                        <a:rPr lang="en-GB" sz="2000" baseline="0" dirty="0" err="1" smtClean="0"/>
                        <a:t>deporte</a:t>
                      </a:r>
                      <a:r>
                        <a:rPr lang="en-GB" sz="2000" baseline="0" dirty="0" smtClean="0"/>
                        <a:t> en Beijing en 2008.</a:t>
                      </a:r>
                      <a:endParaRPr lang="en-US" sz="2000" dirty="0"/>
                    </a:p>
                  </a:txBody>
                  <a:tcPr anchor="ctr"/>
                </a:tc>
                <a:tc>
                  <a:txBody>
                    <a:bodyPr/>
                    <a:lstStyle/>
                    <a:p>
                      <a:endParaRPr lang="en-US" sz="2000"/>
                    </a:p>
                  </a:txBody>
                  <a:tcPr anchor="ctr"/>
                </a:tc>
              </a:tr>
              <a:tr h="785132">
                <a:tc>
                  <a:txBody>
                    <a:bodyPr/>
                    <a:lstStyle/>
                    <a:p>
                      <a:r>
                        <a:rPr lang="en-GB" sz="2000" dirty="0" smtClean="0"/>
                        <a:t>5.  Es un </a:t>
                      </a:r>
                      <a:r>
                        <a:rPr lang="en-GB" sz="2000" dirty="0" err="1" smtClean="0"/>
                        <a:t>deporte</a:t>
                      </a:r>
                      <a:r>
                        <a:rPr lang="en-GB" sz="2000" dirty="0" smtClean="0"/>
                        <a:t> de </a:t>
                      </a:r>
                      <a:r>
                        <a:rPr lang="en-GB" sz="2000" dirty="0" err="1" smtClean="0"/>
                        <a:t>equipo</a:t>
                      </a:r>
                      <a:r>
                        <a:rPr lang="en-GB" sz="2000" dirty="0" smtClean="0"/>
                        <a:t> </a:t>
                      </a:r>
                      <a:r>
                        <a:rPr lang="en-GB" sz="2000" dirty="0" err="1" smtClean="0"/>
                        <a:t>que</a:t>
                      </a:r>
                      <a:r>
                        <a:rPr lang="en-GB" sz="2000" dirty="0" smtClean="0"/>
                        <a:t> </a:t>
                      </a:r>
                      <a:r>
                        <a:rPr lang="en-GB" sz="2000" dirty="0" err="1" smtClean="0"/>
                        <a:t>originó</a:t>
                      </a:r>
                      <a:r>
                        <a:rPr lang="en-GB" sz="2000" dirty="0" smtClean="0"/>
                        <a:t> en </a:t>
                      </a:r>
                      <a:r>
                        <a:rPr lang="en-GB" sz="2000" dirty="0" err="1" smtClean="0"/>
                        <a:t>Inglaterra</a:t>
                      </a:r>
                      <a:r>
                        <a:rPr lang="en-GB" sz="2000" dirty="0" smtClean="0"/>
                        <a:t>.  </a:t>
                      </a:r>
                      <a:r>
                        <a:rPr lang="en-GB" sz="2000" dirty="0" err="1" smtClean="0"/>
                        <a:t>Es</a:t>
                      </a:r>
                      <a:r>
                        <a:rPr lang="en-GB" sz="2000" dirty="0" smtClean="0"/>
                        <a:t> </a:t>
                      </a:r>
                      <a:r>
                        <a:rPr lang="en-GB" sz="2000" dirty="0" err="1" smtClean="0"/>
                        <a:t>bastante</a:t>
                      </a:r>
                      <a:r>
                        <a:rPr lang="en-GB" sz="2000" baseline="0" dirty="0" smtClean="0"/>
                        <a:t> </a:t>
                      </a:r>
                      <a:r>
                        <a:rPr lang="en-GB" sz="2000" baseline="0" dirty="0" err="1" smtClean="0"/>
                        <a:t>agresivo</a:t>
                      </a:r>
                      <a:r>
                        <a:rPr lang="en-GB" sz="2000" baseline="0" dirty="0" smtClean="0"/>
                        <a:t> y no </a:t>
                      </a:r>
                      <a:r>
                        <a:rPr lang="en-GB" sz="2000" baseline="0" dirty="0" err="1" smtClean="0"/>
                        <a:t>es</a:t>
                      </a:r>
                      <a:r>
                        <a:rPr lang="en-GB" sz="2000" baseline="0" dirty="0" smtClean="0"/>
                        <a:t> un </a:t>
                      </a:r>
                      <a:r>
                        <a:rPr lang="en-GB" sz="2000" baseline="0" dirty="0" err="1" smtClean="0"/>
                        <a:t>deporte</a:t>
                      </a:r>
                      <a:r>
                        <a:rPr lang="en-GB" sz="2000" baseline="0" dirty="0" smtClean="0"/>
                        <a:t> </a:t>
                      </a:r>
                      <a:r>
                        <a:rPr lang="en-GB" sz="2000" baseline="0" dirty="0" err="1" smtClean="0"/>
                        <a:t>olímpico</a:t>
                      </a:r>
                      <a:r>
                        <a:rPr lang="en-GB" sz="2000" baseline="0" dirty="0" smtClean="0"/>
                        <a:t>.</a:t>
                      </a:r>
                      <a:endParaRPr lang="en-US" sz="2000" dirty="0"/>
                    </a:p>
                  </a:txBody>
                  <a:tcPr anchor="ctr"/>
                </a:tc>
                <a:tc>
                  <a:txBody>
                    <a:bodyPr/>
                    <a:lstStyle/>
                    <a:p>
                      <a:endParaRPr lang="en-US" sz="2000" dirty="0"/>
                    </a:p>
                  </a:txBody>
                  <a:tcPr anchor="ctr"/>
                </a:tc>
              </a:tr>
              <a:tr h="7851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t>6. </a:t>
                      </a:r>
                      <a:r>
                        <a:rPr lang="en-GB" sz="2000" dirty="0" err="1" smtClean="0"/>
                        <a:t>Es</a:t>
                      </a:r>
                      <a:r>
                        <a:rPr lang="en-GB" sz="2000" dirty="0" smtClean="0"/>
                        <a:t> un </a:t>
                      </a:r>
                      <a:r>
                        <a:rPr lang="en-GB" sz="2000" dirty="0" err="1" smtClean="0"/>
                        <a:t>deporte</a:t>
                      </a:r>
                      <a:r>
                        <a:rPr lang="en-GB" sz="2000" dirty="0" smtClean="0"/>
                        <a:t> </a:t>
                      </a:r>
                      <a:r>
                        <a:rPr lang="en-GB" sz="2000" dirty="0" err="1" smtClean="0"/>
                        <a:t>que</a:t>
                      </a:r>
                      <a:r>
                        <a:rPr lang="en-GB" sz="2000" dirty="0" smtClean="0"/>
                        <a:t> </a:t>
                      </a:r>
                      <a:r>
                        <a:rPr lang="en-GB" sz="2000" dirty="0" err="1" smtClean="0"/>
                        <a:t>es</a:t>
                      </a:r>
                      <a:r>
                        <a:rPr lang="en-GB" sz="2000" dirty="0" smtClean="0"/>
                        <a:t> </a:t>
                      </a:r>
                      <a:r>
                        <a:rPr lang="en-GB" sz="2000" dirty="0" err="1" smtClean="0"/>
                        <a:t>como</a:t>
                      </a:r>
                      <a:r>
                        <a:rPr lang="en-GB" sz="2000" baseline="0" dirty="0" smtClean="0"/>
                        <a:t> </a:t>
                      </a:r>
                      <a:r>
                        <a:rPr lang="en-GB" sz="2000" baseline="0" dirty="0" err="1" smtClean="0"/>
                        <a:t>una</a:t>
                      </a:r>
                      <a:r>
                        <a:rPr lang="en-GB" sz="2000" baseline="0" dirty="0" smtClean="0"/>
                        <a:t> </a:t>
                      </a:r>
                      <a:r>
                        <a:rPr lang="en-GB" sz="2000" baseline="0" dirty="0" err="1" smtClean="0"/>
                        <a:t>mezcla</a:t>
                      </a:r>
                      <a:r>
                        <a:rPr lang="en-GB" sz="2000" baseline="0" dirty="0" smtClean="0"/>
                        <a:t> entre el </a:t>
                      </a:r>
                      <a:r>
                        <a:rPr lang="en-GB" sz="2000" baseline="0" dirty="0" err="1" smtClean="0"/>
                        <a:t>fútbol</a:t>
                      </a:r>
                      <a:r>
                        <a:rPr lang="en-GB" sz="2000" baseline="0" dirty="0" smtClean="0"/>
                        <a:t> y el </a:t>
                      </a:r>
                      <a:r>
                        <a:rPr lang="en-GB" sz="2000" baseline="0" dirty="0" err="1" smtClean="0"/>
                        <a:t>baloncesto</a:t>
                      </a:r>
                      <a:r>
                        <a:rPr lang="en-GB" sz="2000" baseline="0" dirty="0" smtClean="0"/>
                        <a:t>.</a:t>
                      </a:r>
                      <a:endParaRPr lang="en-US" sz="2000" dirty="0" smtClean="0"/>
                    </a:p>
                  </a:txBody>
                  <a:tcPr anchor="ctr"/>
                </a:tc>
                <a:tc>
                  <a:txBody>
                    <a:bodyPr/>
                    <a:lstStyle/>
                    <a:p>
                      <a:endParaRPr lang="en-US" sz="2000" dirty="0"/>
                    </a:p>
                  </a:txBody>
                  <a:tcPr anchor="ctr"/>
                </a:tc>
              </a:tr>
            </a:tbl>
          </a:graphicData>
        </a:graphic>
      </p:graphicFrame>
      <p:sp>
        <p:nvSpPr>
          <p:cNvPr id="13340" name="TextBox 2"/>
          <p:cNvSpPr txBox="1">
            <a:spLocks noChangeArrowheads="1"/>
          </p:cNvSpPr>
          <p:nvPr/>
        </p:nvSpPr>
        <p:spPr bwMode="auto">
          <a:xfrm>
            <a:off x="142875" y="68263"/>
            <a:ext cx="87868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600" b="1" dirty="0">
                <a:latin typeface="Calibri" pitchFamily="34" charset="0"/>
              </a:rPr>
              <a:t>¿De </a:t>
            </a:r>
            <a:r>
              <a:rPr lang="en-US" sz="3600" b="1" dirty="0" err="1">
                <a:latin typeface="Calibri" pitchFamily="34" charset="0"/>
              </a:rPr>
              <a:t>qué</a:t>
            </a:r>
            <a:r>
              <a:rPr lang="en-US" sz="3600" b="1" dirty="0">
                <a:latin typeface="Calibri" pitchFamily="34" charset="0"/>
              </a:rPr>
              <a:t> </a:t>
            </a:r>
            <a:r>
              <a:rPr lang="en-US" sz="3600" b="1" dirty="0" err="1">
                <a:latin typeface="Calibri" pitchFamily="34" charset="0"/>
              </a:rPr>
              <a:t>deporte</a:t>
            </a:r>
            <a:r>
              <a:rPr lang="en-US" sz="3600" b="1" dirty="0">
                <a:latin typeface="Calibri" pitchFamily="34" charset="0"/>
              </a:rPr>
              <a:t> se </a:t>
            </a:r>
            <a:r>
              <a:rPr lang="en-US" sz="3600" b="1" dirty="0" err="1">
                <a:latin typeface="Calibri" pitchFamily="34" charset="0"/>
              </a:rPr>
              <a:t>habla</a:t>
            </a:r>
            <a:r>
              <a:rPr lang="en-US" sz="3600" b="1" dirty="0">
                <a:latin typeface="Calibri" pitchFamily="34" charset="0"/>
              </a:rPr>
              <a:t> </a:t>
            </a:r>
            <a:r>
              <a:rPr lang="en-US" sz="3600" b="1" dirty="0" err="1">
                <a:latin typeface="Calibri" pitchFamily="34" charset="0"/>
              </a:rPr>
              <a:t>aquí</a:t>
            </a:r>
            <a:r>
              <a:rPr lang="en-US" sz="3600" b="1" dirty="0">
                <a:latin typeface="Calibri" pitchFamily="34"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3723599558"/>
              </p:ext>
            </p:extLst>
          </p:nvPr>
        </p:nvGraphicFramePr>
        <p:xfrm>
          <a:off x="1043608" y="5661248"/>
          <a:ext cx="7128792" cy="914400"/>
        </p:xfrm>
        <a:graphic>
          <a:graphicData uri="http://schemas.openxmlformats.org/drawingml/2006/table">
            <a:tbl>
              <a:tblPr firstRow="1" bandRow="1">
                <a:tableStyleId>{5940675A-B579-460E-94D1-54222C63F5DA}</a:tableStyleId>
              </a:tblPr>
              <a:tblGrid>
                <a:gridCol w="2376264"/>
                <a:gridCol w="2376264"/>
                <a:gridCol w="2376264"/>
              </a:tblGrid>
              <a:tr h="370840">
                <a:tc>
                  <a:txBody>
                    <a:bodyPr/>
                    <a:lstStyle/>
                    <a:p>
                      <a:pPr algn="ctr"/>
                      <a:r>
                        <a:rPr lang="en-GB" sz="2400" b="1" dirty="0" smtClean="0">
                          <a:solidFill>
                            <a:srgbClr val="0070C0"/>
                          </a:solidFill>
                        </a:rPr>
                        <a:t>el rugby</a:t>
                      </a:r>
                      <a:endParaRPr lang="fr-FR" sz="2400" b="1" dirty="0">
                        <a:solidFill>
                          <a:srgbClr val="0070C0"/>
                        </a:solidFill>
                      </a:endParaRPr>
                    </a:p>
                  </a:txBody>
                  <a:tcPr anchor="ctr"/>
                </a:tc>
                <a:tc>
                  <a:txBody>
                    <a:bodyPr/>
                    <a:lstStyle/>
                    <a:p>
                      <a:pPr algn="ctr"/>
                      <a:r>
                        <a:rPr lang="en-GB" sz="2400" b="1" dirty="0" smtClean="0">
                          <a:solidFill>
                            <a:srgbClr val="0070C0"/>
                          </a:solidFill>
                        </a:rPr>
                        <a:t>el </a:t>
                      </a:r>
                      <a:r>
                        <a:rPr lang="en-GB" sz="2400" b="1" dirty="0" err="1" smtClean="0">
                          <a:solidFill>
                            <a:srgbClr val="0070C0"/>
                          </a:solidFill>
                        </a:rPr>
                        <a:t>voleibol</a:t>
                      </a:r>
                      <a:endParaRPr lang="fr-FR" sz="2400" b="1" dirty="0">
                        <a:solidFill>
                          <a:srgbClr val="0070C0"/>
                        </a:solidFill>
                      </a:endParaRPr>
                    </a:p>
                  </a:txBody>
                  <a:tcPr anchor="ctr"/>
                </a:tc>
                <a:tc>
                  <a:txBody>
                    <a:bodyPr/>
                    <a:lstStyle/>
                    <a:p>
                      <a:pPr algn="ctr"/>
                      <a:r>
                        <a:rPr lang="en-GB" sz="2400" b="1" dirty="0" smtClean="0">
                          <a:solidFill>
                            <a:srgbClr val="0070C0"/>
                          </a:solidFill>
                        </a:rPr>
                        <a:t>la </a:t>
                      </a:r>
                      <a:r>
                        <a:rPr lang="en-GB" sz="2400" b="1" dirty="0" err="1" smtClean="0">
                          <a:solidFill>
                            <a:srgbClr val="0070C0"/>
                          </a:solidFill>
                        </a:rPr>
                        <a:t>natación</a:t>
                      </a:r>
                      <a:endParaRPr lang="fr-FR" sz="2400" b="1" dirty="0">
                        <a:solidFill>
                          <a:srgbClr val="0070C0"/>
                        </a:solidFill>
                      </a:endParaRPr>
                    </a:p>
                  </a:txBody>
                  <a:tcPr anchor="ctr"/>
                </a:tc>
              </a:tr>
              <a:tr h="370840">
                <a:tc>
                  <a:txBody>
                    <a:bodyPr/>
                    <a:lstStyle/>
                    <a:p>
                      <a:pPr algn="ctr"/>
                      <a:r>
                        <a:rPr lang="en-GB" sz="2400" b="1" dirty="0" smtClean="0">
                          <a:solidFill>
                            <a:srgbClr val="0070C0"/>
                          </a:solidFill>
                        </a:rPr>
                        <a:t>la </a:t>
                      </a:r>
                      <a:r>
                        <a:rPr lang="en-GB" sz="2400" b="1" dirty="0" err="1" smtClean="0">
                          <a:solidFill>
                            <a:srgbClr val="0070C0"/>
                          </a:solidFill>
                        </a:rPr>
                        <a:t>pesca</a:t>
                      </a:r>
                      <a:endParaRPr lang="fr-FR" sz="2400" b="1" dirty="0">
                        <a:solidFill>
                          <a:srgbClr val="0070C0"/>
                        </a:solidFill>
                      </a:endParaRPr>
                    </a:p>
                  </a:txBody>
                  <a:tcPr anchor="ctr"/>
                </a:tc>
                <a:tc>
                  <a:txBody>
                    <a:bodyPr/>
                    <a:lstStyle/>
                    <a:p>
                      <a:pPr algn="ctr"/>
                      <a:r>
                        <a:rPr lang="en-GB" sz="2400" b="1" dirty="0" smtClean="0">
                          <a:solidFill>
                            <a:srgbClr val="0070C0"/>
                          </a:solidFill>
                        </a:rPr>
                        <a:t>el </a:t>
                      </a:r>
                      <a:r>
                        <a:rPr lang="en-GB" sz="2400" b="1" dirty="0" err="1" smtClean="0">
                          <a:solidFill>
                            <a:srgbClr val="0070C0"/>
                          </a:solidFill>
                        </a:rPr>
                        <a:t>fútbol</a:t>
                      </a:r>
                      <a:endParaRPr lang="fr-FR" sz="2400" b="1" dirty="0">
                        <a:solidFill>
                          <a:srgbClr val="0070C0"/>
                        </a:solidFill>
                      </a:endParaRPr>
                    </a:p>
                  </a:txBody>
                  <a:tcPr anchor="ctr"/>
                </a:tc>
                <a:tc>
                  <a:txBody>
                    <a:bodyPr/>
                    <a:lstStyle/>
                    <a:p>
                      <a:pPr algn="ctr"/>
                      <a:r>
                        <a:rPr lang="en-GB" sz="2400" b="1" dirty="0" smtClean="0">
                          <a:solidFill>
                            <a:srgbClr val="0070C0"/>
                          </a:solidFill>
                        </a:rPr>
                        <a:t>el </a:t>
                      </a:r>
                      <a:r>
                        <a:rPr lang="en-GB" sz="2400" b="1" dirty="0" err="1" smtClean="0">
                          <a:solidFill>
                            <a:srgbClr val="0070C0"/>
                          </a:solidFill>
                        </a:rPr>
                        <a:t>balonmano</a:t>
                      </a:r>
                      <a:endParaRPr lang="fr-FR" sz="2400" b="1" dirty="0">
                        <a:solidFill>
                          <a:srgbClr val="0070C0"/>
                        </a:solidFill>
                      </a:endParaRPr>
                    </a:p>
                  </a:txBody>
                  <a:tcPr anchor="ctr"/>
                </a:tc>
              </a:tr>
            </a:tbl>
          </a:graphicData>
        </a:graphic>
      </p:graphicFrame>
    </p:spTree>
    <p:extLst>
      <p:ext uri="{BB962C8B-B14F-4D97-AF65-F5344CB8AC3E}">
        <p14:creationId xmlns:p14="http://schemas.microsoft.com/office/powerpoint/2010/main" val="17208609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05991013"/>
              </p:ext>
            </p:extLst>
          </p:nvPr>
        </p:nvGraphicFramePr>
        <p:xfrm>
          <a:off x="323528" y="1268760"/>
          <a:ext cx="3600400" cy="4637512"/>
        </p:xfrm>
        <a:graphic>
          <a:graphicData uri="http://schemas.openxmlformats.org/drawingml/2006/table">
            <a:tbl>
              <a:tblPr firstRow="1" bandRow="1">
                <a:tableStyleId>{5940675A-B579-460E-94D1-54222C63F5DA}</a:tableStyleId>
              </a:tblPr>
              <a:tblGrid>
                <a:gridCol w="3048000"/>
                <a:gridCol w="552400"/>
              </a:tblGrid>
              <a:tr h="522539">
                <a:tc>
                  <a:txBody>
                    <a:bodyPr/>
                    <a:lstStyle/>
                    <a:p>
                      <a:r>
                        <a:rPr lang="en-GB" dirty="0" smtClean="0"/>
                        <a:t>A  It’s a water sport.</a:t>
                      </a:r>
                      <a:endParaRPr lang="fr-FR" dirty="0"/>
                    </a:p>
                  </a:txBody>
                  <a:tcPr anchor="ctr"/>
                </a:tc>
                <a:tc>
                  <a:txBody>
                    <a:bodyPr/>
                    <a:lstStyle/>
                    <a:p>
                      <a:pPr algn="ctr"/>
                      <a:endParaRPr lang="fr-FR"/>
                    </a:p>
                  </a:txBody>
                  <a:tcPr anchor="ctr"/>
                </a:tc>
              </a:tr>
              <a:tr h="522539">
                <a:tc>
                  <a:txBody>
                    <a:bodyPr/>
                    <a:lstStyle/>
                    <a:p>
                      <a:r>
                        <a:rPr lang="en-GB" dirty="0" smtClean="0"/>
                        <a:t>B  It’s a team sport.</a:t>
                      </a:r>
                      <a:endParaRPr lang="fr-FR" dirty="0"/>
                    </a:p>
                  </a:txBody>
                  <a:tcPr anchor="ctr"/>
                </a:tc>
                <a:tc>
                  <a:txBody>
                    <a:bodyPr/>
                    <a:lstStyle/>
                    <a:p>
                      <a:pPr algn="ctr"/>
                      <a:endParaRPr lang="fr-FR"/>
                    </a:p>
                  </a:txBody>
                  <a:tcPr anchor="ctr"/>
                </a:tc>
              </a:tr>
              <a:tr h="522539">
                <a:tc>
                  <a:txBody>
                    <a:bodyPr/>
                    <a:lstStyle/>
                    <a:p>
                      <a:r>
                        <a:rPr lang="en-GB" dirty="0" smtClean="0"/>
                        <a:t>C  It’s a</a:t>
                      </a:r>
                      <a:r>
                        <a:rPr lang="en-GB" baseline="0" dirty="0" smtClean="0"/>
                        <a:t> ball sport.</a:t>
                      </a:r>
                      <a:endParaRPr lang="fr-FR" dirty="0"/>
                    </a:p>
                  </a:txBody>
                  <a:tcPr anchor="ctr"/>
                </a:tc>
                <a:tc>
                  <a:txBody>
                    <a:bodyPr/>
                    <a:lstStyle/>
                    <a:p>
                      <a:pPr algn="ctr"/>
                      <a:endParaRPr lang="fr-FR"/>
                    </a:p>
                  </a:txBody>
                  <a:tcPr anchor="ctr"/>
                </a:tc>
              </a:tr>
              <a:tr h="522539">
                <a:tc>
                  <a:txBody>
                    <a:bodyPr/>
                    <a:lstStyle/>
                    <a:p>
                      <a:r>
                        <a:rPr lang="en-GB" dirty="0" smtClean="0"/>
                        <a:t>D  It’s an individual sport.</a:t>
                      </a:r>
                      <a:endParaRPr lang="fr-FR" dirty="0"/>
                    </a:p>
                  </a:txBody>
                  <a:tcPr anchor="ctr"/>
                </a:tc>
                <a:tc>
                  <a:txBody>
                    <a:bodyPr/>
                    <a:lstStyle/>
                    <a:p>
                      <a:pPr algn="ctr"/>
                      <a:endParaRPr lang="fr-FR"/>
                    </a:p>
                  </a:txBody>
                  <a:tcPr anchor="ctr"/>
                </a:tc>
              </a:tr>
              <a:tr h="522539">
                <a:tc>
                  <a:txBody>
                    <a:bodyPr/>
                    <a:lstStyle/>
                    <a:p>
                      <a:r>
                        <a:rPr lang="en-GB" dirty="0" smtClean="0"/>
                        <a:t>E  It’s an </a:t>
                      </a:r>
                      <a:r>
                        <a:rPr lang="en-GB" dirty="0" err="1" smtClean="0"/>
                        <a:t>olympic</a:t>
                      </a:r>
                      <a:r>
                        <a:rPr lang="en-GB" dirty="0" smtClean="0"/>
                        <a:t> sport.</a:t>
                      </a:r>
                      <a:endParaRPr lang="fr-FR" dirty="0"/>
                    </a:p>
                  </a:txBody>
                  <a:tcPr anchor="ctr"/>
                </a:tc>
                <a:tc>
                  <a:txBody>
                    <a:bodyPr/>
                    <a:lstStyle/>
                    <a:p>
                      <a:pPr algn="ctr"/>
                      <a:endParaRPr lang="fr-FR"/>
                    </a:p>
                  </a:txBody>
                  <a:tcPr anchor="ctr"/>
                </a:tc>
              </a:tr>
              <a:tr h="411641">
                <a:tc>
                  <a:txBody>
                    <a:bodyPr/>
                    <a:lstStyle/>
                    <a:p>
                      <a:r>
                        <a:rPr lang="en-GB" dirty="0" smtClean="0"/>
                        <a:t>F  It’s a sport.</a:t>
                      </a:r>
                      <a:endParaRPr lang="fr-FR" dirty="0"/>
                    </a:p>
                  </a:txBody>
                  <a:tcPr anchor="ctr"/>
                </a:tc>
                <a:tc>
                  <a:txBody>
                    <a:bodyPr/>
                    <a:lstStyle/>
                    <a:p>
                      <a:pPr algn="ctr"/>
                      <a:r>
                        <a:rPr lang="en-GB" sz="2400" b="1" dirty="0" smtClean="0">
                          <a:solidFill>
                            <a:srgbClr val="0070C0"/>
                          </a:solidFill>
                        </a:rPr>
                        <a:t>1</a:t>
                      </a:r>
                      <a:endParaRPr lang="fr-FR" sz="2400" b="1" dirty="0">
                        <a:solidFill>
                          <a:srgbClr val="0070C0"/>
                        </a:solidFill>
                      </a:endParaRPr>
                    </a:p>
                  </a:txBody>
                  <a:tcPr anchor="ctr"/>
                </a:tc>
              </a:tr>
              <a:tr h="522539">
                <a:tc>
                  <a:txBody>
                    <a:bodyPr/>
                    <a:lstStyle/>
                    <a:p>
                      <a:r>
                        <a:rPr lang="en-GB" dirty="0" smtClean="0"/>
                        <a:t>G </a:t>
                      </a:r>
                      <a:r>
                        <a:rPr lang="en-GB" baseline="0" dirty="0" smtClean="0"/>
                        <a:t> It’s a fun sport.</a:t>
                      </a:r>
                      <a:endParaRPr lang="fr-FR" dirty="0"/>
                    </a:p>
                  </a:txBody>
                  <a:tcPr anchor="ctr"/>
                </a:tc>
                <a:tc>
                  <a:txBody>
                    <a:bodyPr/>
                    <a:lstStyle/>
                    <a:p>
                      <a:pPr algn="ctr"/>
                      <a:endParaRPr lang="fr-FR"/>
                    </a:p>
                  </a:txBody>
                  <a:tcPr anchor="ctr"/>
                </a:tc>
              </a:tr>
              <a:tr h="522539">
                <a:tc>
                  <a:txBody>
                    <a:bodyPr/>
                    <a:lstStyle/>
                    <a:p>
                      <a:r>
                        <a:rPr lang="en-GB" dirty="0" smtClean="0"/>
                        <a:t>H  It’s not</a:t>
                      </a:r>
                      <a:r>
                        <a:rPr lang="en-GB" baseline="0" dirty="0" smtClean="0"/>
                        <a:t> an </a:t>
                      </a:r>
                      <a:r>
                        <a:rPr lang="en-GB" baseline="0" dirty="0" err="1" smtClean="0"/>
                        <a:t>olympic</a:t>
                      </a:r>
                      <a:r>
                        <a:rPr lang="en-GB" baseline="0" dirty="0" smtClean="0"/>
                        <a:t> sport.</a:t>
                      </a:r>
                      <a:endParaRPr lang="fr-FR" dirty="0"/>
                    </a:p>
                  </a:txBody>
                  <a:tcPr anchor="ctr"/>
                </a:tc>
                <a:tc>
                  <a:txBody>
                    <a:bodyPr/>
                    <a:lstStyle/>
                    <a:p>
                      <a:pPr algn="ctr"/>
                      <a:endParaRPr lang="fr-FR" dirty="0"/>
                    </a:p>
                  </a:txBody>
                  <a:tcPr anchor="ctr"/>
                </a:tc>
              </a:tr>
              <a:tr h="522539">
                <a:tc>
                  <a:txBody>
                    <a:bodyPr/>
                    <a:lstStyle/>
                    <a:p>
                      <a:r>
                        <a:rPr lang="en-GB" dirty="0" smtClean="0"/>
                        <a:t>I  It’s an exciting sport.</a:t>
                      </a:r>
                      <a:endParaRPr lang="fr-FR" dirty="0"/>
                    </a:p>
                  </a:txBody>
                  <a:tcPr anchor="ctr"/>
                </a:tc>
                <a:tc>
                  <a:txBody>
                    <a:bodyPr/>
                    <a:lstStyle/>
                    <a:p>
                      <a:pPr algn="ctr"/>
                      <a:endParaRPr lang="fr-FR" dirty="0"/>
                    </a:p>
                  </a:txBody>
                  <a:tcPr anchor="ctr"/>
                </a:tc>
              </a:tr>
            </a:tbl>
          </a:graphicData>
        </a:graphic>
      </p:graphicFrame>
      <p:sp>
        <p:nvSpPr>
          <p:cNvPr id="3" name="TextBox 2"/>
          <p:cNvSpPr txBox="1"/>
          <p:nvPr/>
        </p:nvSpPr>
        <p:spPr>
          <a:xfrm>
            <a:off x="251520" y="260648"/>
            <a:ext cx="7056784" cy="461665"/>
          </a:xfrm>
          <a:prstGeom prst="rect">
            <a:avLst/>
          </a:prstGeom>
          <a:noFill/>
        </p:spPr>
        <p:txBody>
          <a:bodyPr wrap="square" rtlCol="0">
            <a:spAutoFit/>
          </a:bodyPr>
          <a:lstStyle/>
          <a:p>
            <a:r>
              <a:rPr lang="en-GB" sz="2400" b="1" dirty="0" err="1" smtClean="0"/>
              <a:t>Escucha</a:t>
            </a:r>
            <a:r>
              <a:rPr lang="en-GB" sz="2400" b="1" dirty="0" smtClean="0"/>
              <a:t> </a:t>
            </a:r>
            <a:r>
              <a:rPr lang="en-GB" sz="2400" b="1" dirty="0" err="1" smtClean="0"/>
              <a:t>las</a:t>
            </a:r>
            <a:r>
              <a:rPr lang="en-GB" sz="2400" b="1" dirty="0" smtClean="0"/>
              <a:t> </a:t>
            </a:r>
            <a:r>
              <a:rPr lang="en-GB" sz="2400" b="1" dirty="0" err="1" smtClean="0"/>
              <a:t>frases</a:t>
            </a:r>
            <a:r>
              <a:rPr lang="en-GB" sz="2400" b="1" dirty="0" smtClean="0"/>
              <a:t> y </a:t>
            </a:r>
            <a:r>
              <a:rPr lang="en-GB" sz="2400" b="1" dirty="0" err="1" smtClean="0"/>
              <a:t>apunta</a:t>
            </a:r>
            <a:r>
              <a:rPr lang="en-GB" sz="2400" b="1" dirty="0" smtClean="0"/>
              <a:t> el </a:t>
            </a:r>
            <a:r>
              <a:rPr lang="en-GB" sz="2400" b="1" dirty="0" err="1" smtClean="0"/>
              <a:t>orden</a:t>
            </a:r>
            <a:r>
              <a:rPr lang="en-GB" sz="2400" b="1" dirty="0" smtClean="0"/>
              <a:t> </a:t>
            </a:r>
            <a:r>
              <a:rPr lang="en-GB" sz="2400" b="1" dirty="0" err="1" smtClean="0"/>
              <a:t>correcto</a:t>
            </a:r>
            <a:r>
              <a:rPr lang="en-GB" sz="2400" b="1" dirty="0" smtClean="0"/>
              <a:t> (1-9)</a:t>
            </a:r>
            <a:endParaRPr lang="fr-FR" sz="2400" b="1" dirty="0"/>
          </a:p>
        </p:txBody>
      </p:sp>
    </p:spTree>
    <p:extLst>
      <p:ext uri="{BB962C8B-B14F-4D97-AF65-F5344CB8AC3E}">
        <p14:creationId xmlns:p14="http://schemas.microsoft.com/office/powerpoint/2010/main" val="28873739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142875" y="68263"/>
            <a:ext cx="87868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600" b="1" dirty="0" smtClean="0">
                <a:latin typeface="Calibri" pitchFamily="34" charset="0"/>
              </a:rPr>
              <a:t>Describe </a:t>
            </a:r>
            <a:r>
              <a:rPr lang="en-US" sz="3600" b="1" dirty="0" err="1" smtClean="0">
                <a:latin typeface="Calibri" pitchFamily="34" charset="0"/>
              </a:rPr>
              <a:t>estos</a:t>
            </a:r>
            <a:r>
              <a:rPr lang="en-US" sz="3600" b="1" dirty="0" smtClean="0">
                <a:latin typeface="Calibri" pitchFamily="34" charset="0"/>
              </a:rPr>
              <a:t> </a:t>
            </a:r>
            <a:r>
              <a:rPr lang="en-US" sz="3600" b="1" dirty="0" err="1" smtClean="0">
                <a:latin typeface="Calibri" pitchFamily="34" charset="0"/>
              </a:rPr>
              <a:t>deportes</a:t>
            </a:r>
            <a:r>
              <a:rPr lang="en-US" sz="3600" b="1" dirty="0" smtClean="0">
                <a:latin typeface="Calibri" pitchFamily="34" charset="0"/>
              </a:rPr>
              <a:t>.</a:t>
            </a:r>
            <a:endParaRPr lang="en-US" sz="3600" b="1" dirty="0">
              <a:latin typeface="Calibri" pitchFamily="34" charset="0"/>
            </a:endParaRPr>
          </a:p>
        </p:txBody>
      </p:sp>
      <p:pic>
        <p:nvPicPr>
          <p:cNvPr id="3" name="Picture 30" descr="Volleyball 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5556" y="808483"/>
            <a:ext cx="1441450"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6" descr="run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980728"/>
            <a:ext cx="182880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3458291"/>
            <a:ext cx="2016224" cy="2259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8877" y="3931915"/>
            <a:ext cx="2074862"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4168" y="954462"/>
            <a:ext cx="2100262"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magen:Olympic flag.sv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65377" y="45815"/>
            <a:ext cx="1643127" cy="109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0051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499028"/>
              </p:ext>
            </p:extLst>
          </p:nvPr>
        </p:nvGraphicFramePr>
        <p:xfrm>
          <a:off x="0" y="0"/>
          <a:ext cx="9144000" cy="6858000"/>
        </p:xfrm>
        <a:graphic>
          <a:graphicData uri="http://schemas.openxmlformats.org/drawingml/2006/table">
            <a:tbl>
              <a:tblPr firstRow="1" bandRow="1">
                <a:tableStyleId>{5940675A-B579-460E-94D1-54222C63F5DA}</a:tableStyleId>
              </a:tblPr>
              <a:tblGrid>
                <a:gridCol w="4572000"/>
                <a:gridCol w="4572000"/>
              </a:tblGrid>
              <a:tr h="3429000">
                <a:tc>
                  <a:txBody>
                    <a:bodyPr/>
                    <a:lstStyle/>
                    <a:p>
                      <a:endParaRPr lang="fr-FR" dirty="0"/>
                    </a:p>
                  </a:txBody>
                  <a:tcPr/>
                </a:tc>
                <a:tc>
                  <a:txBody>
                    <a:bodyPr/>
                    <a:lstStyle/>
                    <a:p>
                      <a:endParaRPr lang="fr-FR" dirty="0"/>
                    </a:p>
                  </a:txBody>
                  <a:tcPr/>
                </a:tc>
              </a:tr>
              <a:tr h="3429000">
                <a:tc>
                  <a:txBody>
                    <a:bodyPr/>
                    <a:lstStyle/>
                    <a:p>
                      <a:endParaRPr lang="fr-FR" dirty="0"/>
                    </a:p>
                  </a:txBody>
                  <a:tcPr/>
                </a:tc>
                <a:tc>
                  <a:txBody>
                    <a:bodyPr/>
                    <a:lstStyle/>
                    <a:p>
                      <a:endParaRPr lang="fr-FR" dirty="0"/>
                    </a:p>
                  </a:txBody>
                  <a:tcPr/>
                </a:tc>
              </a:tr>
            </a:tbl>
          </a:graphicData>
        </a:graphic>
      </p:graphicFrame>
      <p:sp>
        <p:nvSpPr>
          <p:cNvPr id="3" name="TextBox 2"/>
          <p:cNvSpPr txBox="1"/>
          <p:nvPr/>
        </p:nvSpPr>
        <p:spPr>
          <a:xfrm>
            <a:off x="107504" y="116632"/>
            <a:ext cx="3816424" cy="1015663"/>
          </a:xfrm>
          <a:prstGeom prst="rect">
            <a:avLst/>
          </a:prstGeom>
          <a:noFill/>
        </p:spPr>
        <p:txBody>
          <a:bodyPr wrap="square" rtlCol="0">
            <a:spAutoFit/>
          </a:bodyPr>
          <a:lstStyle/>
          <a:p>
            <a:r>
              <a:rPr lang="en-GB" sz="2000" b="1" dirty="0" err="1" smtClean="0">
                <a:solidFill>
                  <a:srgbClr val="0070C0"/>
                </a:solidFill>
              </a:rPr>
              <a:t>Mi</a:t>
            </a:r>
            <a:r>
              <a:rPr lang="en-GB" sz="2000" b="1" dirty="0" smtClean="0">
                <a:solidFill>
                  <a:srgbClr val="0070C0"/>
                </a:solidFill>
              </a:rPr>
              <a:t> </a:t>
            </a:r>
            <a:r>
              <a:rPr lang="en-GB" sz="2000" b="1" dirty="0" err="1" smtClean="0">
                <a:solidFill>
                  <a:srgbClr val="0070C0"/>
                </a:solidFill>
              </a:rPr>
              <a:t>deporte</a:t>
            </a:r>
            <a:r>
              <a:rPr lang="en-GB" sz="2000" b="1" dirty="0" smtClean="0">
                <a:solidFill>
                  <a:srgbClr val="0070C0"/>
                </a:solidFill>
              </a:rPr>
              <a:t> </a:t>
            </a:r>
            <a:r>
              <a:rPr lang="en-GB" sz="2000" b="1" dirty="0" err="1" smtClean="0">
                <a:solidFill>
                  <a:srgbClr val="0070C0"/>
                </a:solidFill>
              </a:rPr>
              <a:t>preferido</a:t>
            </a:r>
            <a:r>
              <a:rPr lang="en-GB" sz="2000" b="1" dirty="0" smtClean="0">
                <a:solidFill>
                  <a:srgbClr val="0070C0"/>
                </a:solidFill>
              </a:rPr>
              <a:t> o un </a:t>
            </a:r>
            <a:r>
              <a:rPr lang="en-GB" sz="2000" b="1" dirty="0" err="1" smtClean="0">
                <a:solidFill>
                  <a:srgbClr val="0070C0"/>
                </a:solidFill>
              </a:rPr>
              <a:t>deporte</a:t>
            </a:r>
            <a:r>
              <a:rPr lang="en-GB" sz="2000" b="1" dirty="0" smtClean="0">
                <a:solidFill>
                  <a:srgbClr val="0070C0"/>
                </a:solidFill>
              </a:rPr>
              <a:t> </a:t>
            </a:r>
            <a:r>
              <a:rPr lang="en-GB" sz="2000" b="1" dirty="0" err="1" smtClean="0">
                <a:solidFill>
                  <a:srgbClr val="0070C0"/>
                </a:solidFill>
              </a:rPr>
              <a:t>que</a:t>
            </a:r>
            <a:r>
              <a:rPr lang="en-GB" sz="2000" b="1" dirty="0" smtClean="0">
                <a:solidFill>
                  <a:srgbClr val="0070C0"/>
                </a:solidFill>
              </a:rPr>
              <a:t> me </a:t>
            </a:r>
            <a:r>
              <a:rPr lang="en-GB" sz="2000" b="1" dirty="0" err="1" smtClean="0">
                <a:solidFill>
                  <a:srgbClr val="0070C0"/>
                </a:solidFill>
              </a:rPr>
              <a:t>gusta</a:t>
            </a:r>
            <a:r>
              <a:rPr lang="en-GB" sz="2000" b="1" dirty="0" smtClean="0">
                <a:solidFill>
                  <a:srgbClr val="0070C0"/>
                </a:solidFill>
              </a:rPr>
              <a:t> mucho</a:t>
            </a:r>
            <a:endParaRPr lang="fr-FR" sz="2000" b="1" dirty="0" smtClean="0">
              <a:solidFill>
                <a:srgbClr val="0070C0"/>
              </a:solidFill>
            </a:endParaRPr>
          </a:p>
          <a:p>
            <a:endParaRPr lang="fr-FR" sz="2000" b="1" dirty="0">
              <a:solidFill>
                <a:srgbClr val="0070C0"/>
              </a:solidFill>
            </a:endParaRPr>
          </a:p>
        </p:txBody>
      </p:sp>
      <p:sp>
        <p:nvSpPr>
          <p:cNvPr id="4" name="TextBox 3"/>
          <p:cNvSpPr txBox="1"/>
          <p:nvPr/>
        </p:nvSpPr>
        <p:spPr>
          <a:xfrm>
            <a:off x="4644008" y="116632"/>
            <a:ext cx="3816424" cy="707886"/>
          </a:xfrm>
          <a:prstGeom prst="rect">
            <a:avLst/>
          </a:prstGeom>
          <a:noFill/>
        </p:spPr>
        <p:txBody>
          <a:bodyPr wrap="square" rtlCol="0">
            <a:spAutoFit/>
          </a:bodyPr>
          <a:lstStyle/>
          <a:p>
            <a:r>
              <a:rPr lang="en-GB" sz="2000" b="1" dirty="0" smtClean="0">
                <a:solidFill>
                  <a:srgbClr val="0070C0"/>
                </a:solidFill>
              </a:rPr>
              <a:t>Un </a:t>
            </a:r>
            <a:r>
              <a:rPr lang="en-GB" sz="2000" b="1" dirty="0" err="1" smtClean="0">
                <a:solidFill>
                  <a:srgbClr val="0070C0"/>
                </a:solidFill>
              </a:rPr>
              <a:t>deporte</a:t>
            </a:r>
            <a:r>
              <a:rPr lang="en-GB" sz="2000" b="1" dirty="0" smtClean="0">
                <a:solidFill>
                  <a:srgbClr val="0070C0"/>
                </a:solidFill>
              </a:rPr>
              <a:t> </a:t>
            </a:r>
            <a:r>
              <a:rPr lang="en-GB" sz="2000" b="1" dirty="0" err="1" smtClean="0">
                <a:solidFill>
                  <a:srgbClr val="0070C0"/>
                </a:solidFill>
              </a:rPr>
              <a:t>que</a:t>
            </a:r>
            <a:r>
              <a:rPr lang="en-GB" sz="2000" b="1" dirty="0" smtClean="0">
                <a:solidFill>
                  <a:srgbClr val="0070C0"/>
                </a:solidFill>
              </a:rPr>
              <a:t> no me </a:t>
            </a:r>
            <a:r>
              <a:rPr lang="en-GB" sz="2000" b="1" dirty="0" err="1" smtClean="0">
                <a:solidFill>
                  <a:srgbClr val="0070C0"/>
                </a:solidFill>
              </a:rPr>
              <a:t>gusta</a:t>
            </a:r>
            <a:r>
              <a:rPr lang="en-GB" sz="2000" b="1" dirty="0" smtClean="0">
                <a:solidFill>
                  <a:srgbClr val="0070C0"/>
                </a:solidFill>
              </a:rPr>
              <a:t> nada</a:t>
            </a:r>
            <a:endParaRPr lang="fr-FR" sz="2000" b="1" dirty="0" smtClean="0">
              <a:solidFill>
                <a:srgbClr val="0070C0"/>
              </a:solidFill>
            </a:endParaRPr>
          </a:p>
          <a:p>
            <a:endParaRPr lang="fr-FR" sz="2000" b="1" dirty="0">
              <a:solidFill>
                <a:srgbClr val="0070C0"/>
              </a:solidFill>
            </a:endParaRPr>
          </a:p>
        </p:txBody>
      </p:sp>
      <p:sp>
        <p:nvSpPr>
          <p:cNvPr id="5" name="TextBox 4"/>
          <p:cNvSpPr txBox="1"/>
          <p:nvPr/>
        </p:nvSpPr>
        <p:spPr>
          <a:xfrm>
            <a:off x="116817" y="3501008"/>
            <a:ext cx="3816424" cy="1015663"/>
          </a:xfrm>
          <a:prstGeom prst="rect">
            <a:avLst/>
          </a:prstGeom>
          <a:noFill/>
        </p:spPr>
        <p:txBody>
          <a:bodyPr wrap="square" rtlCol="0">
            <a:spAutoFit/>
          </a:bodyPr>
          <a:lstStyle/>
          <a:p>
            <a:r>
              <a:rPr lang="en-GB" sz="2000" b="1" dirty="0" smtClean="0">
                <a:solidFill>
                  <a:srgbClr val="0070C0"/>
                </a:solidFill>
              </a:rPr>
              <a:t>Un </a:t>
            </a:r>
            <a:r>
              <a:rPr lang="en-GB" sz="2000" b="1" dirty="0" err="1" smtClean="0">
                <a:solidFill>
                  <a:srgbClr val="0070C0"/>
                </a:solidFill>
              </a:rPr>
              <a:t>deporte</a:t>
            </a:r>
            <a:r>
              <a:rPr lang="en-GB" sz="2000" b="1" dirty="0" smtClean="0">
                <a:solidFill>
                  <a:srgbClr val="0070C0"/>
                </a:solidFill>
              </a:rPr>
              <a:t> </a:t>
            </a:r>
            <a:r>
              <a:rPr lang="en-GB" sz="2000" b="1" dirty="0" err="1" smtClean="0">
                <a:solidFill>
                  <a:srgbClr val="0070C0"/>
                </a:solidFill>
              </a:rPr>
              <a:t>olímpico</a:t>
            </a:r>
            <a:r>
              <a:rPr lang="en-GB" sz="2000" b="1" dirty="0" smtClean="0">
                <a:solidFill>
                  <a:srgbClr val="0070C0"/>
                </a:solidFill>
              </a:rPr>
              <a:t> </a:t>
            </a:r>
            <a:r>
              <a:rPr lang="en-GB" sz="2000" b="1" dirty="0" err="1" smtClean="0">
                <a:solidFill>
                  <a:srgbClr val="0070C0"/>
                </a:solidFill>
              </a:rPr>
              <a:t>que</a:t>
            </a:r>
            <a:r>
              <a:rPr lang="en-GB" sz="2000" b="1" dirty="0" smtClean="0">
                <a:solidFill>
                  <a:srgbClr val="0070C0"/>
                </a:solidFill>
              </a:rPr>
              <a:t> me </a:t>
            </a:r>
            <a:r>
              <a:rPr lang="en-GB" sz="2000" b="1" dirty="0" err="1" smtClean="0">
                <a:solidFill>
                  <a:srgbClr val="0070C0"/>
                </a:solidFill>
              </a:rPr>
              <a:t>gustaría</a:t>
            </a:r>
            <a:r>
              <a:rPr lang="en-GB" sz="2000" b="1" dirty="0" smtClean="0">
                <a:solidFill>
                  <a:srgbClr val="0070C0"/>
                </a:solidFill>
              </a:rPr>
              <a:t> </a:t>
            </a:r>
            <a:r>
              <a:rPr lang="en-GB" sz="2000" b="1" dirty="0" err="1" smtClean="0">
                <a:solidFill>
                  <a:srgbClr val="0070C0"/>
                </a:solidFill>
              </a:rPr>
              <a:t>ver</a:t>
            </a:r>
            <a:r>
              <a:rPr lang="en-GB" sz="2000" b="1" dirty="0" smtClean="0">
                <a:solidFill>
                  <a:srgbClr val="0070C0"/>
                </a:solidFill>
              </a:rPr>
              <a:t> o </a:t>
            </a:r>
            <a:r>
              <a:rPr lang="en-GB" sz="2000" b="1" dirty="0" err="1" smtClean="0">
                <a:solidFill>
                  <a:srgbClr val="0070C0"/>
                </a:solidFill>
              </a:rPr>
              <a:t>probar</a:t>
            </a:r>
            <a:r>
              <a:rPr lang="en-GB" sz="2000" b="1" dirty="0" smtClean="0">
                <a:solidFill>
                  <a:srgbClr val="0070C0"/>
                </a:solidFill>
              </a:rPr>
              <a:t> en el </a:t>
            </a:r>
            <a:r>
              <a:rPr lang="en-GB" sz="2000" b="1" dirty="0" err="1" smtClean="0">
                <a:solidFill>
                  <a:srgbClr val="0070C0"/>
                </a:solidFill>
              </a:rPr>
              <a:t>futuro</a:t>
            </a:r>
            <a:endParaRPr lang="fr-FR" sz="2000" b="1" dirty="0" smtClean="0">
              <a:solidFill>
                <a:srgbClr val="0070C0"/>
              </a:solidFill>
            </a:endParaRPr>
          </a:p>
          <a:p>
            <a:endParaRPr lang="fr-FR" sz="2000" b="1" dirty="0">
              <a:solidFill>
                <a:srgbClr val="0070C0"/>
              </a:solidFill>
            </a:endParaRPr>
          </a:p>
        </p:txBody>
      </p:sp>
      <p:sp>
        <p:nvSpPr>
          <p:cNvPr id="6" name="TextBox 5"/>
          <p:cNvSpPr txBox="1"/>
          <p:nvPr/>
        </p:nvSpPr>
        <p:spPr>
          <a:xfrm>
            <a:off x="4660240" y="3484488"/>
            <a:ext cx="4376255" cy="707886"/>
          </a:xfrm>
          <a:prstGeom prst="rect">
            <a:avLst/>
          </a:prstGeom>
          <a:noFill/>
        </p:spPr>
        <p:txBody>
          <a:bodyPr wrap="square" rtlCol="0">
            <a:spAutoFit/>
          </a:bodyPr>
          <a:lstStyle/>
          <a:p>
            <a:r>
              <a:rPr lang="en-GB" sz="2000" b="1" dirty="0" smtClean="0">
                <a:solidFill>
                  <a:srgbClr val="0070C0"/>
                </a:solidFill>
              </a:rPr>
              <a:t>Un </a:t>
            </a:r>
            <a:r>
              <a:rPr lang="en-GB" sz="2000" b="1" dirty="0" err="1" smtClean="0">
                <a:solidFill>
                  <a:srgbClr val="0070C0"/>
                </a:solidFill>
              </a:rPr>
              <a:t>deporte</a:t>
            </a:r>
            <a:r>
              <a:rPr lang="en-GB" sz="2000" b="1" dirty="0" smtClean="0">
                <a:solidFill>
                  <a:srgbClr val="0070C0"/>
                </a:solidFill>
              </a:rPr>
              <a:t> </a:t>
            </a:r>
            <a:r>
              <a:rPr lang="en-GB" sz="2000" b="1" dirty="0" err="1" smtClean="0">
                <a:solidFill>
                  <a:srgbClr val="0070C0"/>
                </a:solidFill>
              </a:rPr>
              <a:t>que</a:t>
            </a:r>
            <a:r>
              <a:rPr lang="en-GB" sz="2000" b="1" dirty="0" smtClean="0">
                <a:solidFill>
                  <a:srgbClr val="0070C0"/>
                </a:solidFill>
              </a:rPr>
              <a:t> le </a:t>
            </a:r>
            <a:r>
              <a:rPr lang="en-GB" sz="2000" b="1" dirty="0" err="1" smtClean="0">
                <a:solidFill>
                  <a:srgbClr val="0070C0"/>
                </a:solidFill>
              </a:rPr>
              <a:t>gusta</a:t>
            </a:r>
            <a:r>
              <a:rPr lang="en-GB" sz="2000" b="1" dirty="0" smtClean="0">
                <a:solidFill>
                  <a:srgbClr val="0070C0"/>
                </a:solidFill>
              </a:rPr>
              <a:t> a mi </a:t>
            </a:r>
            <a:r>
              <a:rPr lang="en-GB" sz="2000" b="1" dirty="0" err="1" smtClean="0">
                <a:solidFill>
                  <a:srgbClr val="0070C0"/>
                </a:solidFill>
              </a:rPr>
              <a:t>madre</a:t>
            </a:r>
            <a:endParaRPr lang="fr-FR" sz="2000" b="1" dirty="0" smtClean="0">
              <a:solidFill>
                <a:srgbClr val="0070C0"/>
              </a:solidFill>
            </a:endParaRPr>
          </a:p>
          <a:p>
            <a:endParaRPr lang="fr-FR" sz="2000" b="1" dirty="0">
              <a:solidFill>
                <a:srgbClr val="0070C0"/>
              </a:solidFill>
            </a:endParaRPr>
          </a:p>
        </p:txBody>
      </p:sp>
    </p:spTree>
    <p:extLst>
      <p:ext uri="{BB962C8B-B14F-4D97-AF65-F5344CB8AC3E}">
        <p14:creationId xmlns:p14="http://schemas.microsoft.com/office/powerpoint/2010/main" val="210436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38663253"/>
              </p:ext>
            </p:extLst>
          </p:nvPr>
        </p:nvGraphicFramePr>
        <p:xfrm>
          <a:off x="0" y="0"/>
          <a:ext cx="9144000" cy="6858000"/>
        </p:xfrm>
        <a:graphic>
          <a:graphicData uri="http://schemas.openxmlformats.org/drawingml/2006/table">
            <a:tbl>
              <a:tblPr firstRow="1" bandRow="1">
                <a:tableStyleId>{5940675A-B579-460E-94D1-54222C63F5DA}</a:tableStyleId>
              </a:tblPr>
              <a:tblGrid>
                <a:gridCol w="4572000"/>
                <a:gridCol w="4572000"/>
              </a:tblGrid>
              <a:tr h="3429000">
                <a:tc>
                  <a:txBody>
                    <a:bodyPr/>
                    <a:lstStyle/>
                    <a:p>
                      <a:r>
                        <a:rPr lang="en-GB" dirty="0" err="1" smtClean="0"/>
                        <a:t>Mi</a:t>
                      </a:r>
                      <a:r>
                        <a:rPr lang="en-GB" dirty="0" smtClean="0"/>
                        <a:t> </a:t>
                      </a:r>
                      <a:r>
                        <a:rPr lang="en-GB" dirty="0" err="1" smtClean="0"/>
                        <a:t>deporte</a:t>
                      </a:r>
                      <a:r>
                        <a:rPr lang="en-GB" dirty="0" smtClean="0"/>
                        <a:t> </a:t>
                      </a:r>
                      <a:r>
                        <a:rPr lang="en-GB" dirty="0" err="1" smtClean="0"/>
                        <a:t>preferido</a:t>
                      </a:r>
                      <a:r>
                        <a:rPr lang="en-GB" dirty="0" smtClean="0"/>
                        <a:t> o un </a:t>
                      </a:r>
                      <a:r>
                        <a:rPr lang="en-GB" dirty="0" err="1" smtClean="0"/>
                        <a:t>deporte</a:t>
                      </a:r>
                      <a:r>
                        <a:rPr lang="en-GB" dirty="0" smtClean="0"/>
                        <a:t> </a:t>
                      </a:r>
                      <a:r>
                        <a:rPr lang="en-GB" dirty="0" err="1" smtClean="0"/>
                        <a:t>que</a:t>
                      </a:r>
                      <a:r>
                        <a:rPr lang="en-GB" dirty="0" smtClean="0"/>
                        <a:t> me </a:t>
                      </a:r>
                      <a:r>
                        <a:rPr lang="en-GB" dirty="0" err="1" smtClean="0"/>
                        <a:t>gusta</a:t>
                      </a:r>
                      <a:r>
                        <a:rPr lang="en-GB" dirty="0" smtClean="0"/>
                        <a:t> mucho</a:t>
                      </a:r>
                      <a:endParaRPr lang="fr-FR" dirty="0"/>
                    </a:p>
                  </a:txBody>
                  <a:tcPr/>
                </a:tc>
                <a:tc>
                  <a:txBody>
                    <a:bodyPr/>
                    <a:lstStyle/>
                    <a:p>
                      <a:r>
                        <a:rPr lang="en-GB" dirty="0" smtClean="0"/>
                        <a:t>Un </a:t>
                      </a:r>
                      <a:r>
                        <a:rPr lang="en-GB" dirty="0" err="1" smtClean="0"/>
                        <a:t>deporte</a:t>
                      </a:r>
                      <a:r>
                        <a:rPr lang="en-GB" dirty="0" smtClean="0"/>
                        <a:t> </a:t>
                      </a:r>
                      <a:r>
                        <a:rPr lang="en-GB" dirty="0" err="1" smtClean="0"/>
                        <a:t>que</a:t>
                      </a:r>
                      <a:r>
                        <a:rPr lang="en-GB" dirty="0" smtClean="0"/>
                        <a:t> no me </a:t>
                      </a:r>
                      <a:r>
                        <a:rPr lang="en-GB" dirty="0" err="1" smtClean="0"/>
                        <a:t>gusta</a:t>
                      </a:r>
                      <a:r>
                        <a:rPr lang="en-GB" dirty="0" smtClean="0"/>
                        <a:t> nada</a:t>
                      </a:r>
                      <a:endParaRPr lang="fr-FR" dirty="0"/>
                    </a:p>
                  </a:txBody>
                  <a:tcPr/>
                </a:tc>
              </a:tr>
              <a:tr h="3429000">
                <a:tc>
                  <a:txBody>
                    <a:bodyPr/>
                    <a:lstStyle/>
                    <a:p>
                      <a:r>
                        <a:rPr lang="en-GB" dirty="0" smtClean="0"/>
                        <a:t>Un </a:t>
                      </a:r>
                      <a:r>
                        <a:rPr lang="en-GB" dirty="0" err="1" smtClean="0"/>
                        <a:t>deporte</a:t>
                      </a:r>
                      <a:r>
                        <a:rPr lang="en-GB" dirty="0" smtClean="0"/>
                        <a:t> </a:t>
                      </a:r>
                      <a:r>
                        <a:rPr lang="en-GB" dirty="0" err="1" smtClean="0"/>
                        <a:t>olímpico</a:t>
                      </a:r>
                      <a:r>
                        <a:rPr lang="en-GB" dirty="0" smtClean="0"/>
                        <a:t> </a:t>
                      </a:r>
                      <a:r>
                        <a:rPr lang="en-GB" dirty="0" err="1" smtClean="0"/>
                        <a:t>que</a:t>
                      </a:r>
                      <a:r>
                        <a:rPr lang="en-GB" dirty="0" smtClean="0"/>
                        <a:t> me </a:t>
                      </a:r>
                      <a:r>
                        <a:rPr lang="en-GB" dirty="0" err="1" smtClean="0"/>
                        <a:t>gustaría</a:t>
                      </a:r>
                      <a:r>
                        <a:rPr lang="en-GB" dirty="0" smtClean="0"/>
                        <a:t> </a:t>
                      </a:r>
                      <a:r>
                        <a:rPr lang="en-GB" dirty="0" err="1" smtClean="0"/>
                        <a:t>ver</a:t>
                      </a:r>
                      <a:r>
                        <a:rPr lang="en-GB" dirty="0" smtClean="0"/>
                        <a:t> o </a:t>
                      </a:r>
                      <a:r>
                        <a:rPr lang="en-GB" dirty="0" err="1" smtClean="0"/>
                        <a:t>probar</a:t>
                      </a:r>
                      <a:r>
                        <a:rPr lang="en-GB" dirty="0" smtClean="0"/>
                        <a:t> en el </a:t>
                      </a:r>
                      <a:r>
                        <a:rPr lang="en-GB" dirty="0" err="1" smtClean="0"/>
                        <a:t>futuro</a:t>
                      </a:r>
                      <a:endParaRPr lang="fr-FR" dirty="0"/>
                    </a:p>
                  </a:txBody>
                  <a:tcPr/>
                </a:tc>
                <a:tc>
                  <a:txBody>
                    <a:bodyPr/>
                    <a:lstStyle/>
                    <a:p>
                      <a:r>
                        <a:rPr lang="en-GB" dirty="0" smtClean="0"/>
                        <a:t>Un </a:t>
                      </a:r>
                      <a:r>
                        <a:rPr lang="en-GB" dirty="0" err="1" smtClean="0"/>
                        <a:t>deporte</a:t>
                      </a:r>
                      <a:r>
                        <a:rPr lang="en-GB" dirty="0" smtClean="0"/>
                        <a:t> </a:t>
                      </a:r>
                      <a:r>
                        <a:rPr lang="en-GB" dirty="0" err="1" smtClean="0"/>
                        <a:t>que</a:t>
                      </a:r>
                      <a:r>
                        <a:rPr lang="en-GB" dirty="0" smtClean="0"/>
                        <a:t> le </a:t>
                      </a:r>
                      <a:r>
                        <a:rPr lang="en-GB" dirty="0" err="1" smtClean="0"/>
                        <a:t>gusta</a:t>
                      </a:r>
                      <a:r>
                        <a:rPr lang="en-GB" dirty="0" smtClean="0"/>
                        <a:t> a mi </a:t>
                      </a:r>
                      <a:r>
                        <a:rPr lang="en-GB" dirty="0" err="1" smtClean="0"/>
                        <a:t>madre</a:t>
                      </a:r>
                      <a:endParaRPr lang="fr-FR" dirty="0"/>
                    </a:p>
                  </a:txBody>
                  <a:tcPr/>
                </a:tc>
              </a:tr>
            </a:tbl>
          </a:graphicData>
        </a:graphic>
      </p:graphicFrame>
    </p:spTree>
    <p:extLst>
      <p:ext uri="{BB962C8B-B14F-4D97-AF65-F5344CB8AC3E}">
        <p14:creationId xmlns:p14="http://schemas.microsoft.com/office/powerpoint/2010/main" val="2769043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63539826"/>
              </p:ext>
            </p:extLst>
          </p:nvPr>
        </p:nvGraphicFramePr>
        <p:xfrm>
          <a:off x="179512" y="171451"/>
          <a:ext cx="8856984" cy="6401224"/>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4400" b="1" kern="1200" dirty="0" smtClean="0">
                          <a:solidFill>
                            <a:schemeClr val="bg1"/>
                          </a:solidFill>
                          <a:effectLst/>
                          <a:latin typeface="+mn-lt"/>
                          <a:ea typeface="+mn-ea"/>
                          <a:cs typeface="+mn-cs"/>
                        </a:rPr>
                        <a:t>Lessons</a:t>
                      </a:r>
                      <a:r>
                        <a:rPr lang="en-GB" sz="4400" b="1" kern="1200" baseline="0" dirty="0" smtClean="0">
                          <a:solidFill>
                            <a:schemeClr val="bg1"/>
                          </a:solidFill>
                          <a:effectLst/>
                          <a:latin typeface="+mn-lt"/>
                          <a:ea typeface="+mn-ea"/>
                          <a:cs typeface="+mn-cs"/>
                        </a:rPr>
                        <a:t> from a Y10 class</a:t>
                      </a:r>
                      <a:endParaRPr lang="en-GB" sz="54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42827">
                <a:tc>
                  <a:txBody>
                    <a:bodyPr/>
                    <a:lstStyle/>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strike="sngStrike" dirty="0" smtClean="0"/>
                        <a:t>Controlled</a:t>
                      </a:r>
                      <a:r>
                        <a:rPr lang="en-US" sz="2800" strike="sngStrike" baseline="0" dirty="0" smtClean="0"/>
                        <a:t> Assessments</a:t>
                      </a:r>
                      <a:endParaRPr lang="en-US" sz="2800" strike="sngStrike" dirty="0" smtClean="0"/>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dirty="0" smtClean="0"/>
                        <a:t>Vocabulary learning</a:t>
                      </a:r>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baseline="0" dirty="0" smtClean="0"/>
                        <a:t>Mastering a core repertoire</a:t>
                      </a:r>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baseline="0" dirty="0" smtClean="0"/>
                        <a:t>Listening </a:t>
                      </a:r>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baseline="0" dirty="0" smtClean="0"/>
                        <a:t>Speaking</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2708" y="260648"/>
            <a:ext cx="503700" cy="503700"/>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0176" y="4581128"/>
            <a:ext cx="2461413" cy="1385211"/>
          </a:xfrm>
          <a:prstGeom prst="rect">
            <a:avLst/>
          </a:prstGeom>
        </p:spPr>
      </p:pic>
    </p:spTree>
    <p:extLst>
      <p:ext uri="{BB962C8B-B14F-4D97-AF65-F5344CB8AC3E}">
        <p14:creationId xmlns:p14="http://schemas.microsoft.com/office/powerpoint/2010/main" val="27638010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404664"/>
            <a:ext cx="7992888" cy="5632311"/>
          </a:xfrm>
          <a:prstGeom prst="rect">
            <a:avLst/>
          </a:prstGeom>
        </p:spPr>
        <p:txBody>
          <a:bodyPr wrap="square">
            <a:spAutoFit/>
          </a:bodyPr>
          <a:lstStyle/>
          <a:p>
            <a:r>
              <a:rPr lang="en-GB" sz="4000" dirty="0" smtClean="0"/>
              <a:t>1.  </a:t>
            </a:r>
            <a:r>
              <a:rPr lang="en-GB" sz="4000" dirty="0" err="1" smtClean="0"/>
              <a:t>Es</a:t>
            </a:r>
            <a:r>
              <a:rPr lang="en-GB" sz="4000" dirty="0" smtClean="0"/>
              <a:t> un </a:t>
            </a:r>
            <a:r>
              <a:rPr lang="en-GB" sz="4000" dirty="0" err="1" smtClean="0"/>
              <a:t>deporte</a:t>
            </a:r>
            <a:r>
              <a:rPr lang="en-GB" sz="4000" dirty="0" smtClean="0"/>
              <a:t> de </a:t>
            </a:r>
            <a:r>
              <a:rPr lang="en-GB" sz="4000" dirty="0" err="1" smtClean="0"/>
              <a:t>verano</a:t>
            </a:r>
            <a:r>
              <a:rPr lang="en-GB" sz="4000" dirty="0" smtClean="0"/>
              <a:t>.</a:t>
            </a:r>
            <a:r>
              <a:rPr lang="en-GB" sz="4000" dirty="0"/>
              <a:t/>
            </a:r>
            <a:br>
              <a:rPr lang="en-GB" sz="4000" dirty="0"/>
            </a:br>
            <a:r>
              <a:rPr lang="en-GB" sz="4000" dirty="0"/>
              <a:t>2.  </a:t>
            </a:r>
            <a:r>
              <a:rPr lang="en-GB" sz="4000" dirty="0" err="1"/>
              <a:t>Es</a:t>
            </a:r>
            <a:r>
              <a:rPr lang="en-GB" sz="4000" dirty="0"/>
              <a:t> un </a:t>
            </a:r>
            <a:r>
              <a:rPr lang="en-GB" sz="4000" dirty="0" err="1"/>
              <a:t>deporte</a:t>
            </a:r>
            <a:r>
              <a:rPr lang="en-GB" sz="4000" dirty="0"/>
              <a:t> </a:t>
            </a:r>
            <a:r>
              <a:rPr lang="en-GB" sz="4000" dirty="0" err="1"/>
              <a:t>olímpico</a:t>
            </a:r>
            <a:r>
              <a:rPr lang="en-GB" sz="4000" dirty="0"/>
              <a:t>.</a:t>
            </a:r>
            <a:br>
              <a:rPr lang="en-GB" sz="4000" dirty="0"/>
            </a:br>
            <a:r>
              <a:rPr lang="en-GB" sz="4000" dirty="0"/>
              <a:t>3.  </a:t>
            </a:r>
            <a:r>
              <a:rPr lang="en-GB" sz="4000" dirty="0" err="1"/>
              <a:t>Es</a:t>
            </a:r>
            <a:r>
              <a:rPr lang="en-GB" sz="4000" dirty="0"/>
              <a:t> un </a:t>
            </a:r>
            <a:r>
              <a:rPr lang="en-GB" sz="4000" dirty="0" err="1"/>
              <a:t>deporte</a:t>
            </a:r>
            <a:r>
              <a:rPr lang="en-GB" sz="4000" dirty="0"/>
              <a:t> </a:t>
            </a:r>
            <a:r>
              <a:rPr lang="en-GB" sz="4000" dirty="0" err="1"/>
              <a:t>divertido</a:t>
            </a:r>
            <a:r>
              <a:rPr lang="en-GB" sz="4000" dirty="0"/>
              <a:t>.</a:t>
            </a:r>
            <a:br>
              <a:rPr lang="en-GB" sz="4000" dirty="0"/>
            </a:br>
            <a:r>
              <a:rPr lang="en-GB" sz="4000" dirty="0"/>
              <a:t>4.  </a:t>
            </a:r>
            <a:r>
              <a:rPr lang="en-GB" sz="4000" dirty="0" err="1"/>
              <a:t>Es</a:t>
            </a:r>
            <a:r>
              <a:rPr lang="en-GB" sz="4000" dirty="0"/>
              <a:t> un </a:t>
            </a:r>
            <a:r>
              <a:rPr lang="en-GB" sz="4000" dirty="0" err="1"/>
              <a:t>deporte</a:t>
            </a:r>
            <a:r>
              <a:rPr lang="en-GB" sz="4000" dirty="0"/>
              <a:t> </a:t>
            </a:r>
            <a:r>
              <a:rPr lang="en-GB" sz="4000" dirty="0" err="1"/>
              <a:t>acuático</a:t>
            </a:r>
            <a:r>
              <a:rPr lang="en-GB" sz="4000" dirty="0"/>
              <a:t>.</a:t>
            </a:r>
            <a:br>
              <a:rPr lang="en-GB" sz="4000" dirty="0"/>
            </a:br>
            <a:r>
              <a:rPr lang="en-GB" sz="4000" dirty="0"/>
              <a:t>5.  </a:t>
            </a:r>
            <a:r>
              <a:rPr lang="en-GB" sz="4000" dirty="0" err="1"/>
              <a:t>Es</a:t>
            </a:r>
            <a:r>
              <a:rPr lang="en-GB" sz="4000" dirty="0"/>
              <a:t> un </a:t>
            </a:r>
            <a:r>
              <a:rPr lang="en-GB" sz="4000" dirty="0" err="1"/>
              <a:t>deporte</a:t>
            </a:r>
            <a:r>
              <a:rPr lang="en-GB" sz="4000" dirty="0"/>
              <a:t> individual.</a:t>
            </a:r>
            <a:br>
              <a:rPr lang="en-GB" sz="4000" dirty="0"/>
            </a:br>
            <a:r>
              <a:rPr lang="en-GB" sz="4000" dirty="0"/>
              <a:t>6.  No </a:t>
            </a:r>
            <a:r>
              <a:rPr lang="en-GB" sz="4000" dirty="0" err="1"/>
              <a:t>es</a:t>
            </a:r>
            <a:r>
              <a:rPr lang="en-GB" sz="4000" dirty="0"/>
              <a:t> un </a:t>
            </a:r>
            <a:r>
              <a:rPr lang="en-GB" sz="4000" dirty="0" err="1"/>
              <a:t>deporte</a:t>
            </a:r>
            <a:r>
              <a:rPr lang="en-GB" sz="4000" dirty="0"/>
              <a:t> </a:t>
            </a:r>
            <a:r>
              <a:rPr lang="en-GB" sz="4000" dirty="0" err="1"/>
              <a:t>olímpico</a:t>
            </a:r>
            <a:r>
              <a:rPr lang="en-GB" sz="4000" dirty="0"/>
              <a:t>.</a:t>
            </a:r>
            <a:br>
              <a:rPr lang="en-GB" sz="4000" dirty="0"/>
            </a:br>
            <a:r>
              <a:rPr lang="en-GB" sz="4000" dirty="0"/>
              <a:t>7.  </a:t>
            </a:r>
            <a:r>
              <a:rPr lang="en-GB" sz="4000" dirty="0" err="1"/>
              <a:t>Es</a:t>
            </a:r>
            <a:r>
              <a:rPr lang="en-GB" sz="4000" dirty="0"/>
              <a:t> un </a:t>
            </a:r>
            <a:r>
              <a:rPr lang="en-GB" sz="4000" dirty="0" err="1"/>
              <a:t>deporte</a:t>
            </a:r>
            <a:r>
              <a:rPr lang="en-GB" sz="4000" dirty="0"/>
              <a:t> de </a:t>
            </a:r>
            <a:r>
              <a:rPr lang="en-GB" sz="4000" dirty="0" err="1"/>
              <a:t>equipo</a:t>
            </a:r>
            <a:r>
              <a:rPr lang="en-GB" sz="4000" dirty="0"/>
              <a:t>.</a:t>
            </a:r>
            <a:br>
              <a:rPr lang="en-GB" sz="4000" dirty="0"/>
            </a:br>
            <a:r>
              <a:rPr lang="en-GB" sz="4000" dirty="0"/>
              <a:t>8.  </a:t>
            </a:r>
            <a:r>
              <a:rPr lang="en-GB" sz="4000" dirty="0" err="1"/>
              <a:t>Es</a:t>
            </a:r>
            <a:r>
              <a:rPr lang="en-GB" sz="4000" dirty="0"/>
              <a:t> un </a:t>
            </a:r>
            <a:r>
              <a:rPr lang="en-GB" sz="4000" dirty="0" err="1"/>
              <a:t>deporte</a:t>
            </a:r>
            <a:r>
              <a:rPr lang="en-GB" sz="4000" dirty="0"/>
              <a:t> </a:t>
            </a:r>
            <a:r>
              <a:rPr lang="en-GB" sz="4000" dirty="0" err="1"/>
              <a:t>emocionante</a:t>
            </a:r>
            <a:r>
              <a:rPr lang="en-GB" sz="4000" dirty="0"/>
              <a:t>.</a:t>
            </a:r>
            <a:br>
              <a:rPr lang="en-GB" sz="4000" dirty="0"/>
            </a:br>
            <a:r>
              <a:rPr lang="en-GB" sz="4000" dirty="0"/>
              <a:t>9.  </a:t>
            </a:r>
            <a:r>
              <a:rPr lang="en-GB" sz="4000" dirty="0" err="1"/>
              <a:t>Es</a:t>
            </a:r>
            <a:r>
              <a:rPr lang="en-GB" sz="4000" dirty="0"/>
              <a:t> un </a:t>
            </a:r>
            <a:r>
              <a:rPr lang="en-GB" sz="4000" dirty="0" err="1"/>
              <a:t>deporte</a:t>
            </a:r>
            <a:r>
              <a:rPr lang="en-GB" sz="4000" dirty="0"/>
              <a:t> de </a:t>
            </a:r>
            <a:r>
              <a:rPr lang="en-GB" sz="4000" dirty="0" err="1"/>
              <a:t>pelota</a:t>
            </a:r>
            <a:r>
              <a:rPr lang="en-GB" sz="4000" dirty="0"/>
              <a:t>.</a:t>
            </a:r>
            <a:endParaRPr lang="fr-FR" sz="4000" dirty="0"/>
          </a:p>
        </p:txBody>
      </p:sp>
    </p:spTree>
    <p:extLst>
      <p:ext uri="{BB962C8B-B14F-4D97-AF65-F5344CB8AC3E}">
        <p14:creationId xmlns:p14="http://schemas.microsoft.com/office/powerpoint/2010/main" val="28628836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n:Olympic flag.sv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1" y="102542"/>
            <a:ext cx="1643127" cy="109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662880" y="274638"/>
            <a:ext cx="8229600" cy="1143000"/>
          </a:xfrm>
        </p:spPr>
        <p:txBody>
          <a:bodyPr/>
          <a:lstStyle/>
          <a:p>
            <a:r>
              <a:rPr lang="en-GB" b="1" dirty="0" err="1" smtClean="0"/>
              <a:t>Repaso</a:t>
            </a:r>
            <a:r>
              <a:rPr lang="en-GB" b="1" dirty="0" smtClean="0"/>
              <a:t>: </a:t>
            </a:r>
            <a:r>
              <a:rPr lang="en-GB" b="1" dirty="0" err="1" smtClean="0"/>
              <a:t>Termina</a:t>
            </a:r>
            <a:r>
              <a:rPr lang="en-GB" b="1" dirty="0" smtClean="0"/>
              <a:t> la </a:t>
            </a:r>
            <a:r>
              <a:rPr lang="en-GB" b="1" dirty="0" err="1" smtClean="0"/>
              <a:t>frase</a:t>
            </a:r>
            <a:r>
              <a:rPr lang="en-GB" b="1" dirty="0" smtClean="0"/>
              <a:t>…</a:t>
            </a:r>
            <a:endParaRPr lang="fr-FR" b="1" dirty="0"/>
          </a:p>
        </p:txBody>
      </p:sp>
      <p:sp>
        <p:nvSpPr>
          <p:cNvPr id="5" name="Content Placeholder 4"/>
          <p:cNvSpPr>
            <a:spLocks noGrp="1"/>
          </p:cNvSpPr>
          <p:nvPr>
            <p:ph idx="1"/>
          </p:nvPr>
        </p:nvSpPr>
        <p:spPr/>
        <p:txBody>
          <a:bodyPr>
            <a:normAutofit/>
          </a:bodyPr>
          <a:lstStyle/>
          <a:p>
            <a:r>
              <a:rPr lang="en-GB" dirty="0" smtClean="0"/>
              <a:t>El </a:t>
            </a:r>
            <a:r>
              <a:rPr lang="en-GB" dirty="0" err="1" smtClean="0"/>
              <a:t>fútbol</a:t>
            </a:r>
            <a:r>
              <a:rPr lang="en-GB" dirty="0" smtClean="0"/>
              <a:t> </a:t>
            </a:r>
            <a:r>
              <a:rPr lang="en-GB" dirty="0" err="1" smtClean="0"/>
              <a:t>es</a:t>
            </a:r>
            <a:r>
              <a:rPr lang="en-GB" dirty="0" smtClean="0"/>
              <a:t>…</a:t>
            </a:r>
          </a:p>
          <a:p>
            <a:r>
              <a:rPr lang="en-GB" dirty="0" smtClean="0"/>
              <a:t>La </a:t>
            </a:r>
            <a:r>
              <a:rPr lang="en-GB" dirty="0" err="1" smtClean="0"/>
              <a:t>pesca</a:t>
            </a:r>
            <a:r>
              <a:rPr lang="en-GB" dirty="0" smtClean="0"/>
              <a:t> </a:t>
            </a:r>
            <a:r>
              <a:rPr lang="en-GB" dirty="0" err="1" smtClean="0"/>
              <a:t>es</a:t>
            </a:r>
            <a:r>
              <a:rPr lang="en-GB" dirty="0" smtClean="0"/>
              <a:t>…</a:t>
            </a:r>
          </a:p>
          <a:p>
            <a:r>
              <a:rPr lang="en-GB" dirty="0" smtClean="0"/>
              <a:t>Un </a:t>
            </a:r>
            <a:r>
              <a:rPr lang="en-GB" dirty="0" err="1" smtClean="0"/>
              <a:t>deporte</a:t>
            </a:r>
            <a:r>
              <a:rPr lang="en-GB" dirty="0" smtClean="0"/>
              <a:t> </a:t>
            </a:r>
            <a:r>
              <a:rPr lang="en-GB" dirty="0" err="1" smtClean="0"/>
              <a:t>que</a:t>
            </a:r>
            <a:r>
              <a:rPr lang="en-GB" dirty="0" smtClean="0"/>
              <a:t> me </a:t>
            </a:r>
            <a:r>
              <a:rPr lang="en-GB" dirty="0" err="1" smtClean="0"/>
              <a:t>gusta</a:t>
            </a:r>
            <a:r>
              <a:rPr lang="en-GB" dirty="0" smtClean="0"/>
              <a:t> mucho </a:t>
            </a:r>
            <a:r>
              <a:rPr lang="en-GB" dirty="0" err="1" smtClean="0"/>
              <a:t>es</a:t>
            </a:r>
            <a:r>
              <a:rPr lang="en-GB" dirty="0" smtClean="0"/>
              <a:t>…</a:t>
            </a:r>
          </a:p>
          <a:p>
            <a:r>
              <a:rPr lang="en-GB" dirty="0" smtClean="0"/>
              <a:t>Un </a:t>
            </a:r>
            <a:r>
              <a:rPr lang="en-GB" dirty="0" err="1" smtClean="0"/>
              <a:t>deporte</a:t>
            </a:r>
            <a:r>
              <a:rPr lang="en-GB" dirty="0" smtClean="0"/>
              <a:t> </a:t>
            </a:r>
            <a:r>
              <a:rPr lang="en-GB" dirty="0" err="1" smtClean="0"/>
              <a:t>que</a:t>
            </a:r>
            <a:r>
              <a:rPr lang="en-GB" dirty="0" smtClean="0"/>
              <a:t> no me </a:t>
            </a:r>
            <a:r>
              <a:rPr lang="en-GB" dirty="0" err="1" smtClean="0"/>
              <a:t>gusta</a:t>
            </a:r>
            <a:r>
              <a:rPr lang="en-GB" dirty="0" smtClean="0"/>
              <a:t> nada </a:t>
            </a:r>
            <a:r>
              <a:rPr lang="en-GB" dirty="0" err="1" smtClean="0"/>
              <a:t>es</a:t>
            </a:r>
            <a:r>
              <a:rPr lang="en-GB" dirty="0" smtClean="0"/>
              <a:t>…</a:t>
            </a:r>
          </a:p>
          <a:p>
            <a:r>
              <a:rPr lang="en-GB" dirty="0" smtClean="0"/>
              <a:t>Dos </a:t>
            </a:r>
            <a:r>
              <a:rPr lang="en-GB" dirty="0" err="1" smtClean="0"/>
              <a:t>deportes</a:t>
            </a:r>
            <a:r>
              <a:rPr lang="en-GB" dirty="0" smtClean="0"/>
              <a:t> </a:t>
            </a:r>
            <a:r>
              <a:rPr lang="en-GB" dirty="0" err="1" smtClean="0"/>
              <a:t>olímpicos</a:t>
            </a:r>
            <a:r>
              <a:rPr lang="en-GB" dirty="0" smtClean="0"/>
              <a:t> son…y…</a:t>
            </a:r>
          </a:p>
          <a:p>
            <a:r>
              <a:rPr lang="en-GB" dirty="0" smtClean="0"/>
              <a:t>Un </a:t>
            </a:r>
            <a:r>
              <a:rPr lang="en-GB" dirty="0" err="1" smtClean="0"/>
              <a:t>deporte</a:t>
            </a:r>
            <a:r>
              <a:rPr lang="en-GB" dirty="0" smtClean="0"/>
              <a:t> </a:t>
            </a:r>
            <a:r>
              <a:rPr lang="en-GB" dirty="0" err="1" smtClean="0"/>
              <a:t>rápido</a:t>
            </a:r>
            <a:r>
              <a:rPr lang="en-GB" dirty="0" smtClean="0"/>
              <a:t> </a:t>
            </a:r>
            <a:r>
              <a:rPr lang="en-GB" dirty="0" err="1" smtClean="0"/>
              <a:t>es</a:t>
            </a:r>
            <a:r>
              <a:rPr lang="en-GB" dirty="0" smtClean="0"/>
              <a:t>…</a:t>
            </a:r>
          </a:p>
          <a:p>
            <a:r>
              <a:rPr lang="en-GB" dirty="0" smtClean="0"/>
              <a:t>Un </a:t>
            </a:r>
            <a:r>
              <a:rPr lang="en-GB" dirty="0" err="1" smtClean="0"/>
              <a:t>deporte</a:t>
            </a:r>
            <a:r>
              <a:rPr lang="en-GB" dirty="0" smtClean="0"/>
              <a:t> </a:t>
            </a:r>
            <a:r>
              <a:rPr lang="en-GB" dirty="0" err="1" smtClean="0"/>
              <a:t>despacio</a:t>
            </a:r>
            <a:r>
              <a:rPr lang="en-GB" dirty="0" smtClean="0"/>
              <a:t> </a:t>
            </a:r>
            <a:r>
              <a:rPr lang="en-GB" dirty="0" err="1" smtClean="0"/>
              <a:t>es</a:t>
            </a:r>
            <a:r>
              <a:rPr lang="en-GB" dirty="0" smtClean="0"/>
              <a:t>…</a:t>
            </a:r>
          </a:p>
          <a:p>
            <a:endParaRPr lang="fr-FR" dirty="0"/>
          </a:p>
        </p:txBody>
      </p:sp>
    </p:spTree>
    <p:extLst>
      <p:ext uri="{BB962C8B-B14F-4D97-AF65-F5344CB8AC3E}">
        <p14:creationId xmlns:p14="http://schemas.microsoft.com/office/powerpoint/2010/main" val="40676999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25978110"/>
              </p:ext>
            </p:extLst>
          </p:nvPr>
        </p:nvGraphicFramePr>
        <p:xfrm>
          <a:off x="179512" y="171451"/>
          <a:ext cx="8856984" cy="6518544"/>
        </p:xfrm>
        <a:graphic>
          <a:graphicData uri="http://schemas.openxmlformats.org/drawingml/2006/table">
            <a:tbl>
              <a:tblPr firstRow="1" bandRow="1">
                <a:tableStyleId>{5940675A-B579-460E-94D1-54222C63F5DA}</a:tableStyleId>
              </a:tblPr>
              <a:tblGrid>
                <a:gridCol w="8856984"/>
              </a:tblGrid>
              <a:tr h="533958">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0415">
                <a:tc>
                  <a:txBody>
                    <a:bodyPr/>
                    <a:lstStyle/>
                    <a:p>
                      <a:pPr algn="l" fontAlgn="auto">
                        <a:spcBef>
                          <a:spcPts val="0"/>
                        </a:spcBef>
                        <a:spcAft>
                          <a:spcPts val="0"/>
                        </a:spcAft>
                        <a:defRPr/>
                      </a:pPr>
                      <a:r>
                        <a:rPr lang="en-GB" sz="4000" b="1" dirty="0" smtClean="0">
                          <a:solidFill>
                            <a:schemeClr val="bg1"/>
                          </a:solidFill>
                        </a:rPr>
                        <a:t>Speaking</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850436">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baseline="0" dirty="0" smtClean="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33100">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10700" y="188640"/>
            <a:ext cx="525796" cy="525796"/>
          </a:xfrm>
          <a:prstGeom prst="rect">
            <a:avLst/>
          </a:prstGeom>
        </p:spPr>
      </p:pic>
      <p:pic>
        <p:nvPicPr>
          <p:cNvPr id="2" name="Rvem - YouTub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00990" y="1714500"/>
            <a:ext cx="5472608" cy="4104456"/>
          </a:xfrm>
          <a:prstGeom prst="rect">
            <a:avLst/>
          </a:prstGeom>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1575017"/>
            <a:ext cx="2246759" cy="1669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0762" y="3350285"/>
            <a:ext cx="1950923" cy="1950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31867" y="5157192"/>
            <a:ext cx="1499635" cy="8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03814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3445" y="188640"/>
            <a:ext cx="2510555" cy="2708920"/>
          </a:xfrm>
          <a:prstGeom prst="rect">
            <a:avLst/>
          </a:prstGeom>
        </p:spPr>
      </p:pic>
      <p:sp>
        <p:nvSpPr>
          <p:cNvPr id="4" name="TextBox 3"/>
          <p:cNvSpPr txBox="1"/>
          <p:nvPr/>
        </p:nvSpPr>
        <p:spPr>
          <a:xfrm>
            <a:off x="134291" y="188640"/>
            <a:ext cx="6381925" cy="461665"/>
          </a:xfrm>
          <a:prstGeom prst="rect">
            <a:avLst/>
          </a:prstGeom>
          <a:noFill/>
        </p:spPr>
        <p:txBody>
          <a:bodyPr wrap="square" rtlCol="0">
            <a:spAutoFit/>
          </a:bodyPr>
          <a:lstStyle/>
          <a:p>
            <a:r>
              <a:rPr lang="en-GB" sz="2400" b="1" dirty="0" smtClean="0"/>
              <a:t>Sing to the future: Language </a:t>
            </a:r>
            <a:r>
              <a:rPr lang="en-GB" sz="2400" b="1" dirty="0" err="1" smtClean="0"/>
              <a:t>Beatz</a:t>
            </a:r>
            <a:r>
              <a:rPr lang="en-GB" sz="2400" b="1" dirty="0" smtClean="0"/>
              <a:t> Competition</a:t>
            </a:r>
            <a:endParaRPr lang="fr-FR" sz="2400" b="1" dirty="0"/>
          </a:p>
        </p:txBody>
      </p:sp>
      <p:sp>
        <p:nvSpPr>
          <p:cNvPr id="6" name="Rectangle 5"/>
          <p:cNvSpPr/>
          <p:nvPr/>
        </p:nvSpPr>
        <p:spPr>
          <a:xfrm>
            <a:off x="6633445" y="2897560"/>
            <a:ext cx="2403051" cy="2585323"/>
          </a:xfrm>
          <a:prstGeom prst="rect">
            <a:avLst/>
          </a:prstGeom>
        </p:spPr>
        <p:txBody>
          <a:bodyPr wrap="square">
            <a:spAutoFit/>
          </a:bodyPr>
          <a:lstStyle/>
          <a:p>
            <a:r>
              <a:rPr lang="en-GB" dirty="0" smtClean="0"/>
              <a:t>The aim’ </a:t>
            </a:r>
            <a:r>
              <a:rPr lang="en-GB" dirty="0"/>
              <a:t>is for students in Year 8 to practise and improve their foreign language skills by transferring language from the Key Stage 3 curriculum into catchy, memorable song lyrics. </a:t>
            </a:r>
            <a:endParaRPr lang="fr-FR" dirty="0"/>
          </a:p>
        </p:txBody>
      </p:sp>
      <p:sp>
        <p:nvSpPr>
          <p:cNvPr id="7" name="Rectangle 6"/>
          <p:cNvSpPr/>
          <p:nvPr/>
        </p:nvSpPr>
        <p:spPr>
          <a:xfrm>
            <a:off x="300916" y="5499246"/>
            <a:ext cx="8663571" cy="1200329"/>
          </a:xfrm>
          <a:prstGeom prst="rect">
            <a:avLst/>
          </a:prstGeom>
        </p:spPr>
        <p:txBody>
          <a:bodyPr wrap="square">
            <a:spAutoFit/>
          </a:bodyPr>
          <a:lstStyle/>
          <a:p>
            <a:r>
              <a:rPr lang="en-GB" dirty="0" smtClean="0"/>
              <a:t>You </a:t>
            </a:r>
            <a:r>
              <a:rPr lang="en-GB" dirty="0"/>
              <a:t>can find out more from the Routes into Languages </a:t>
            </a:r>
            <a:r>
              <a:rPr lang="en-GB" dirty="0" smtClean="0"/>
              <a:t>website:  </a:t>
            </a:r>
            <a:r>
              <a:rPr lang="en-GB" u="sng" dirty="0" smtClean="0">
                <a:hlinkClick r:id="rId4"/>
              </a:rPr>
              <a:t>http</a:t>
            </a:r>
            <a:r>
              <a:rPr lang="en-GB" u="sng" dirty="0">
                <a:hlinkClick r:id="rId4"/>
              </a:rPr>
              <a:t>://www.routesintolanguages.ac.uk/east/activity/2378</a:t>
            </a:r>
            <a:r>
              <a:rPr lang="en-GB" dirty="0"/>
              <a:t> </a:t>
            </a:r>
            <a:br>
              <a:rPr lang="en-GB" dirty="0"/>
            </a:br>
            <a:r>
              <a:rPr lang="en-GB" dirty="0" smtClean="0"/>
              <a:t>It will also soon appear on the Speak to the Future campaign website:</a:t>
            </a:r>
            <a:r>
              <a:rPr lang="en-GB" dirty="0"/>
              <a:t/>
            </a:r>
            <a:br>
              <a:rPr lang="en-GB" dirty="0"/>
            </a:br>
            <a:r>
              <a:rPr lang="en-GB" dirty="0">
                <a:hlinkClick r:id="rId5"/>
              </a:rPr>
              <a:t>http://www.speaktothefuture.org</a:t>
            </a:r>
            <a:r>
              <a:rPr lang="en-GB" dirty="0" smtClean="0">
                <a:hlinkClick r:id="rId5"/>
              </a:rPr>
              <a:t>/</a:t>
            </a:r>
            <a:r>
              <a:rPr lang="en-GB" dirty="0" smtClean="0"/>
              <a:t> </a:t>
            </a:r>
            <a:endParaRPr lang="fr-FR" dirty="0"/>
          </a:p>
        </p:txBody>
      </p:sp>
    </p:spTree>
    <p:extLst>
      <p:ext uri="{BB962C8B-B14F-4D97-AF65-F5344CB8AC3E}">
        <p14:creationId xmlns:p14="http://schemas.microsoft.com/office/powerpoint/2010/main" val="20488436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603" y="1196752"/>
            <a:ext cx="6165011"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26603" y="631721"/>
            <a:ext cx="6165011" cy="461665"/>
          </a:xfrm>
          <a:prstGeom prst="rect">
            <a:avLst/>
          </a:prstGeom>
        </p:spPr>
        <p:txBody>
          <a:bodyPr wrap="square">
            <a:spAutoFit/>
          </a:bodyPr>
          <a:lstStyle/>
          <a:p>
            <a:r>
              <a:rPr lang="fr-FR" sz="2400" dirty="0">
                <a:hlinkClick r:id="rId4"/>
              </a:rPr>
              <a:t>http://</a:t>
            </a:r>
            <a:r>
              <a:rPr lang="fr-FR" sz="2400" dirty="0" smtClean="0">
                <a:hlinkClick r:id="rId4"/>
              </a:rPr>
              <a:t>www.youtube.com/user/rachelhawkes60</a:t>
            </a:r>
            <a:r>
              <a:rPr lang="fr-FR" sz="2400" dirty="0" smtClean="0"/>
              <a:t> </a:t>
            </a:r>
            <a:endParaRPr lang="fr-FR" sz="24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1614" y="-16915"/>
            <a:ext cx="2427333" cy="2427333"/>
          </a:xfrm>
          <a:prstGeom prst="rect">
            <a:avLst/>
          </a:prstGeom>
        </p:spPr>
      </p:pic>
    </p:spTree>
    <p:extLst>
      <p:ext uri="{BB962C8B-B14F-4D97-AF65-F5344CB8AC3E}">
        <p14:creationId xmlns:p14="http://schemas.microsoft.com/office/powerpoint/2010/main" val="3105397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24712102"/>
              </p:ext>
            </p:extLst>
          </p:nvPr>
        </p:nvGraphicFramePr>
        <p:xfrm>
          <a:off x="179512" y="171449"/>
          <a:ext cx="8856984" cy="6497910"/>
        </p:xfrm>
        <a:graphic>
          <a:graphicData uri="http://schemas.openxmlformats.org/drawingml/2006/table">
            <a:tbl>
              <a:tblPr firstRow="1" bandRow="1">
                <a:tableStyleId>{5940675A-B579-460E-94D1-54222C63F5DA}</a:tableStyleId>
              </a:tblPr>
              <a:tblGrid>
                <a:gridCol w="8856984"/>
              </a:tblGrid>
              <a:tr h="574886">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5167">
                <a:tc>
                  <a:txBody>
                    <a:bodyPr/>
                    <a:lstStyle/>
                    <a:p>
                      <a:pPr algn="l" eaLnBrk="1" hangingPunct="1"/>
                      <a:r>
                        <a:rPr lang="en-GB" sz="3200" b="1" dirty="0" smtClean="0">
                          <a:solidFill>
                            <a:schemeClr val="bg1"/>
                          </a:solidFill>
                          <a:latin typeface="Calibri" pitchFamily="34" charset="0"/>
                        </a:rPr>
                        <a:t>My contact details and links to resources</a:t>
                      </a:r>
                      <a:endParaRPr lang="en-US" sz="3200" b="1" dirty="0">
                        <a:solidFill>
                          <a:schemeClr val="bg1"/>
                        </a:solidFill>
                        <a:latin typeface="Calibri" pitchFamily="34" charset="0"/>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851560">
                <a:tc>
                  <a:txBody>
                    <a:bodyPr/>
                    <a:lstStyle/>
                    <a:p>
                      <a:pPr marL="342900" marR="0" indent="-342900" algn="l" defTabSz="914400" rtl="0" eaLnBrk="1" fontAlgn="auto" latinLnBrk="0" hangingPunct="1">
                        <a:lnSpc>
                          <a:spcPct val="200000"/>
                        </a:lnSpc>
                        <a:spcBef>
                          <a:spcPts val="0"/>
                        </a:spcBef>
                        <a:spcAft>
                          <a:spcPts val="0"/>
                        </a:spcAft>
                        <a:buClrTx/>
                        <a:buSzTx/>
                        <a:buFont typeface="Wingdings" pitchFamily="2" charset="2"/>
                        <a:buChar char="§"/>
                        <a:tabLst/>
                        <a:defRPr/>
                      </a:pPr>
                      <a:r>
                        <a:rPr lang="en-US" sz="2400" dirty="0" smtClean="0">
                          <a:hlinkClick r:id="rId3"/>
                        </a:rPr>
                        <a:t>www.tes.co.uk</a:t>
                      </a:r>
                      <a:r>
                        <a:rPr lang="en-US" sz="2400" dirty="0" smtClean="0"/>
                        <a:t>  (type ‘</a:t>
                      </a:r>
                      <a:r>
                        <a:rPr lang="en-US" sz="2400" dirty="0" err="1" smtClean="0"/>
                        <a:t>rhawkes</a:t>
                      </a:r>
                      <a:r>
                        <a:rPr lang="en-US" sz="2400" dirty="0" smtClean="0"/>
                        <a:t>’ into search to pull up all resources)</a:t>
                      </a:r>
                    </a:p>
                    <a:p>
                      <a:pPr marL="342900" marR="0" indent="-342900" algn="l" defTabSz="914400" rtl="0" eaLnBrk="1" fontAlgn="auto" latinLnBrk="0" hangingPunct="1">
                        <a:lnSpc>
                          <a:spcPct val="200000"/>
                        </a:lnSpc>
                        <a:spcBef>
                          <a:spcPts val="0"/>
                        </a:spcBef>
                        <a:spcAft>
                          <a:spcPts val="0"/>
                        </a:spcAft>
                        <a:buClrTx/>
                        <a:buSzTx/>
                        <a:buFont typeface="Wingdings" pitchFamily="2" charset="2"/>
                        <a:buChar char="§"/>
                        <a:tabLst/>
                        <a:defRPr/>
                      </a:pPr>
                      <a:r>
                        <a:rPr lang="en-GB" sz="2400" dirty="0" smtClean="0">
                          <a:hlinkClick r:id="rId4"/>
                        </a:rPr>
                        <a:t>www.rachelhawkes.com</a:t>
                      </a:r>
                      <a:endParaRPr lang="en-US" sz="2400" dirty="0" smtClean="0"/>
                    </a:p>
                    <a:p>
                      <a:pPr marL="342900" marR="0"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400" dirty="0" smtClean="0"/>
                        <a:t>Spontaneous talk sessions</a:t>
                      </a:r>
                    </a:p>
                    <a:p>
                      <a:pPr marL="342900" marR="0"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400" dirty="0" smtClean="0"/>
                        <a:t>Resources (Y7, 9,GCSE, AS Level</a:t>
                      </a:r>
                      <a:r>
                        <a:rPr lang="en-US" sz="2400" baseline="0" dirty="0" smtClean="0"/>
                        <a:t> Spanish)</a:t>
                      </a:r>
                      <a:endParaRPr lang="en-US" sz="2400" dirty="0" smtClean="0"/>
                    </a:p>
                    <a:p>
                      <a:pPr marL="342900" marR="0"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400" dirty="0" smtClean="0"/>
                        <a:t>Using</a:t>
                      </a:r>
                      <a:r>
                        <a:rPr lang="en-US" sz="2400" baseline="0" dirty="0" smtClean="0"/>
                        <a:t> music</a:t>
                      </a:r>
                      <a:endParaRPr lang="en-US" sz="2400" dirty="0" smtClean="0"/>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2400" dirty="0" smtClean="0">
                          <a:hlinkClick r:id="rId5"/>
                        </a:rPr>
                        <a:t>http://www.rachelhawkes.com/RPP/Song/SongContests.php</a:t>
                      </a:r>
                      <a:r>
                        <a:rPr lang="en-US" sz="2400" dirty="0" smtClean="0"/>
                        <a:t> </a:t>
                      </a:r>
                      <a:br>
                        <a:rPr lang="en-US" sz="2400" dirty="0" smtClean="0"/>
                      </a:br>
                      <a:endParaRPr lang="en-US" sz="2400" dirty="0" smtClean="0"/>
                    </a:p>
                  </a:txBody>
                  <a:tcPr marL="91439" marR="91439" marT="45725" marB="45725" anchor="b">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66297">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528" y="1484784"/>
            <a:ext cx="1441510" cy="1316161"/>
          </a:xfrm>
          <a:prstGeom prst="rect">
            <a:avLst/>
          </a:prstGeom>
        </p:spPr>
      </p:pic>
      <p:sp>
        <p:nvSpPr>
          <p:cNvPr id="5" name="TextBox 4"/>
          <p:cNvSpPr txBox="1"/>
          <p:nvPr/>
        </p:nvSpPr>
        <p:spPr>
          <a:xfrm>
            <a:off x="1907704" y="1556792"/>
            <a:ext cx="6192688" cy="1477328"/>
          </a:xfrm>
          <a:prstGeom prst="rect">
            <a:avLst/>
          </a:prstGeom>
          <a:noFill/>
        </p:spPr>
        <p:txBody>
          <a:bodyPr wrap="square" rtlCol="0">
            <a:spAutoFit/>
          </a:bodyPr>
          <a:lstStyle/>
          <a:p>
            <a:r>
              <a:rPr lang="en-GB" sz="2400" dirty="0" smtClean="0">
                <a:hlinkClick r:id="rId4"/>
              </a:rPr>
              <a:t>www.rachelhawkes.com</a:t>
            </a:r>
            <a:r>
              <a:rPr lang="en-GB" sz="2400" dirty="0" smtClean="0"/>
              <a:t/>
            </a:r>
            <a:br>
              <a:rPr lang="en-GB" sz="2400" dirty="0" smtClean="0"/>
            </a:br>
            <a:r>
              <a:rPr lang="en-GB" sz="2400" dirty="0" smtClean="0">
                <a:hlinkClick r:id="rId7"/>
              </a:rPr>
              <a:t>rhawkes@comberton.cambs.sch.uk</a:t>
            </a:r>
            <a:r>
              <a:rPr lang="en-GB" sz="2400" dirty="0" smtClean="0"/>
              <a:t> </a:t>
            </a:r>
            <a:br>
              <a:rPr lang="en-GB" sz="2400" dirty="0" smtClean="0"/>
            </a:br>
            <a:r>
              <a:rPr lang="en-GB" sz="2400" dirty="0" smtClean="0"/>
              <a:t>01223 262503 ext.222</a:t>
            </a:r>
            <a:r>
              <a:rPr lang="en-GB" dirty="0" smtClean="0"/>
              <a:t> </a:t>
            </a:r>
            <a:r>
              <a:rPr lang="en-GB" dirty="0"/>
              <a:t/>
            </a:r>
            <a:br>
              <a:rPr lang="en-GB" dirty="0"/>
            </a:br>
            <a:r>
              <a:rPr lang="en-GB" dirty="0">
                <a:hlinkClick r:id="rId8"/>
              </a:rPr>
              <a:t>http://viewer.zmags.com/publication/bc43d4ae#/</a:t>
            </a:r>
            <a:r>
              <a:rPr lang="en-GB" dirty="0" smtClean="0">
                <a:hlinkClick r:id="rId8"/>
              </a:rPr>
              <a:t>bc43d4ae/8</a:t>
            </a:r>
            <a:r>
              <a:rPr lang="en-GB" dirty="0" smtClean="0"/>
              <a:t> </a:t>
            </a:r>
            <a:endParaRPr lang="en-GB" dirty="0"/>
          </a:p>
        </p:txBody>
      </p:sp>
      <p:pic>
        <p:nvPicPr>
          <p:cNvPr id="7" name="Picture 6"/>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5902728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741" y="1184557"/>
            <a:ext cx="4476691" cy="4476691"/>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023094132"/>
              </p:ext>
            </p:extLst>
          </p:nvPr>
        </p:nvGraphicFramePr>
        <p:xfrm>
          <a:off x="179512" y="171450"/>
          <a:ext cx="8856984" cy="6589719"/>
        </p:xfrm>
        <a:graphic>
          <a:graphicData uri="http://schemas.openxmlformats.org/drawingml/2006/table">
            <a:tbl>
              <a:tblPr firstRow="1" bandRow="1">
                <a:tableStyleId>{5940675A-B579-460E-94D1-54222C63F5DA}</a:tableStyleId>
              </a:tblPr>
              <a:tblGrid>
                <a:gridCol w="8856984"/>
              </a:tblGrid>
              <a:tr h="586383">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7320">
                <a:tc>
                  <a:txBody>
                    <a:bodyPr/>
                    <a:lstStyle/>
                    <a:p>
                      <a:pPr algn="l" fontAlgn="auto">
                        <a:spcBef>
                          <a:spcPts val="0"/>
                        </a:spcBef>
                        <a:spcAft>
                          <a:spcPts val="0"/>
                        </a:spcAft>
                        <a:defRPr/>
                      </a:pPr>
                      <a:r>
                        <a:rPr lang="en-GB" sz="3200" b="1" kern="1200" dirty="0" smtClean="0">
                          <a:solidFill>
                            <a:schemeClr val="bg1"/>
                          </a:solidFill>
                          <a:effectLst/>
                          <a:latin typeface="+mn-lt"/>
                          <a:ea typeface="+mn-ea"/>
                          <a:cs typeface="+mn-cs"/>
                        </a:rPr>
                        <a:t>Keeping the plates spinning!</a:t>
                      </a:r>
                      <a:endParaRPr lang="en-GB" sz="40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48584">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75622">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3" name="TextBox 2"/>
          <p:cNvSpPr txBox="1"/>
          <p:nvPr/>
        </p:nvSpPr>
        <p:spPr>
          <a:xfrm>
            <a:off x="179512" y="5601434"/>
            <a:ext cx="8856984" cy="707886"/>
          </a:xfrm>
          <a:prstGeom prst="rect">
            <a:avLst/>
          </a:prstGeom>
          <a:solidFill>
            <a:srgbClr val="002060"/>
          </a:solidFill>
        </p:spPr>
        <p:txBody>
          <a:bodyPr wrap="square" rtlCol="0">
            <a:spAutoFit/>
          </a:bodyPr>
          <a:lstStyle/>
          <a:p>
            <a:pPr algn="ctr"/>
            <a:r>
              <a:rPr lang="en-GB" sz="4000" b="1" dirty="0" smtClean="0">
                <a:solidFill>
                  <a:schemeClr val="bg1">
                    <a:lumMod val="95000"/>
                  </a:schemeClr>
                </a:solidFill>
              </a:rPr>
              <a:t>ALL London Event – 16 June 2012</a:t>
            </a:r>
            <a:endParaRPr lang="en-GB" sz="4000" b="1" dirty="0">
              <a:solidFill>
                <a:schemeClr val="bg1">
                  <a:lumMod val="95000"/>
                </a:schemeClr>
              </a:solidFill>
            </a:endParaRPr>
          </a:p>
        </p:txBody>
      </p:sp>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2708" y="260648"/>
            <a:ext cx="503700" cy="503700"/>
          </a:xfrm>
          <a:prstGeom prst="rect">
            <a:avLst/>
          </a:prstGeom>
        </p:spPr>
      </p:pic>
    </p:spTree>
    <p:extLst>
      <p:ext uri="{BB962C8B-B14F-4D97-AF65-F5344CB8AC3E}">
        <p14:creationId xmlns:p14="http://schemas.microsoft.com/office/powerpoint/2010/main" val="6129032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86" y="692696"/>
            <a:ext cx="9177486" cy="864096"/>
          </a:xfrm>
          <a:solidFill>
            <a:srgbClr val="002060"/>
          </a:solidFill>
        </p:spPr>
        <p:txBody>
          <a:bodyPr/>
          <a:lstStyle/>
          <a:p>
            <a:pPr algn="l"/>
            <a:r>
              <a:rPr lang="en-GB" b="1" dirty="0" smtClean="0">
                <a:solidFill>
                  <a:schemeClr val="bg1"/>
                </a:solidFill>
                <a:latin typeface="Calibri" pitchFamily="34" charset="0"/>
                <a:cs typeface="Calibri" pitchFamily="34" charset="0"/>
              </a:rPr>
              <a:t>Best sources of video</a:t>
            </a:r>
            <a:endParaRPr lang="en-GB" b="1" dirty="0">
              <a:solidFill>
                <a:schemeClr val="bg1"/>
              </a:solidFill>
              <a:latin typeface="Calibri" pitchFamily="34" charset="0"/>
              <a:cs typeface="Calibri" pitchFamily="34" charset="0"/>
            </a:endParaRPr>
          </a:p>
        </p:txBody>
      </p:sp>
      <p:sp>
        <p:nvSpPr>
          <p:cNvPr id="3" name="Content Placeholder 2"/>
          <p:cNvSpPr>
            <a:spLocks noGrp="1"/>
          </p:cNvSpPr>
          <p:nvPr>
            <p:ph idx="1"/>
          </p:nvPr>
        </p:nvSpPr>
        <p:spPr>
          <a:xfrm>
            <a:off x="251520" y="1855365"/>
            <a:ext cx="8712968" cy="4525963"/>
          </a:xfrm>
        </p:spPr>
        <p:txBody>
          <a:bodyPr/>
          <a:lstStyle/>
          <a:p>
            <a:r>
              <a:rPr lang="en-US" dirty="0">
                <a:latin typeface="Calibri" pitchFamily="34" charset="0"/>
                <a:cs typeface="Calibri" pitchFamily="34" charset="0"/>
                <a:hlinkClick r:id="rId2"/>
              </a:rPr>
              <a:t>http://www.bbc.co.uk/learningzone/clips/</a:t>
            </a:r>
            <a:r>
              <a:rPr lang="en-US" dirty="0">
                <a:latin typeface="Calibri" pitchFamily="34" charset="0"/>
                <a:cs typeface="Calibri" pitchFamily="34" charset="0"/>
              </a:rPr>
              <a:t> </a:t>
            </a:r>
          </a:p>
          <a:p>
            <a:r>
              <a:rPr lang="en-GB" dirty="0" smtClean="0">
                <a:latin typeface="Calibri" pitchFamily="34" charset="0"/>
                <a:cs typeface="Calibri" pitchFamily="34" charset="0"/>
                <a:hlinkClick r:id="rId3"/>
              </a:rPr>
              <a:t>www.youtube.com</a:t>
            </a:r>
            <a:r>
              <a:rPr lang="en-GB" dirty="0" smtClean="0">
                <a:latin typeface="Calibri" pitchFamily="34" charset="0"/>
                <a:cs typeface="Calibri" pitchFamily="34" charset="0"/>
              </a:rPr>
              <a:t> </a:t>
            </a:r>
          </a:p>
          <a:p>
            <a:r>
              <a:rPr lang="en-GB" dirty="0" smtClean="0">
                <a:latin typeface="Calibri" pitchFamily="34" charset="0"/>
                <a:cs typeface="Calibri" pitchFamily="34" charset="0"/>
                <a:hlinkClick r:id="rId4"/>
              </a:rPr>
              <a:t>www.dailymotion.com</a:t>
            </a:r>
            <a:r>
              <a:rPr lang="en-GB" dirty="0" smtClean="0">
                <a:latin typeface="Calibri" pitchFamily="34" charset="0"/>
                <a:cs typeface="Calibri" pitchFamily="34" charset="0"/>
              </a:rPr>
              <a:t> </a:t>
            </a:r>
            <a:br>
              <a:rPr lang="en-GB" dirty="0" smtClean="0">
                <a:latin typeface="Calibri" pitchFamily="34" charset="0"/>
                <a:cs typeface="Calibri" pitchFamily="34" charset="0"/>
              </a:rPr>
            </a:br>
            <a:r>
              <a:rPr lang="en-GB" dirty="0" smtClean="0">
                <a:latin typeface="Calibri" pitchFamily="34" charset="0"/>
                <a:cs typeface="Calibri" pitchFamily="34" charset="0"/>
              </a:rPr>
              <a:t>Just using Google works for finding most things!</a:t>
            </a:r>
          </a:p>
          <a:p>
            <a:pPr marL="0" indent="0">
              <a:buNone/>
            </a:pPr>
            <a:r>
              <a:rPr lang="en-GB" dirty="0" smtClean="0">
                <a:latin typeface="Calibri" pitchFamily="34" charset="0"/>
                <a:cs typeface="Calibri" pitchFamily="34" charset="0"/>
              </a:rPr>
              <a:t>Bookmarking</a:t>
            </a:r>
          </a:p>
          <a:p>
            <a:r>
              <a:rPr lang="en-GB" dirty="0">
                <a:latin typeface="Calibri" pitchFamily="34" charset="0"/>
                <a:cs typeface="Calibri" pitchFamily="34" charset="0"/>
                <a:hlinkClick r:id="rId5"/>
              </a:rPr>
              <a:t>http://</a:t>
            </a:r>
            <a:r>
              <a:rPr lang="en-GB" dirty="0" smtClean="0">
                <a:latin typeface="Calibri" pitchFamily="34" charset="0"/>
                <a:cs typeface="Calibri" pitchFamily="34" charset="0"/>
                <a:hlinkClick r:id="rId5"/>
              </a:rPr>
              <a:t>www.youtube.com/rachelhawkes60</a:t>
            </a:r>
            <a:r>
              <a:rPr lang="en-GB" dirty="0" smtClean="0">
                <a:latin typeface="Calibri" pitchFamily="34" charset="0"/>
                <a:cs typeface="Calibri" pitchFamily="34" charset="0"/>
              </a:rPr>
              <a:t> </a:t>
            </a:r>
          </a:p>
          <a:p>
            <a:r>
              <a:rPr lang="en-GB" dirty="0">
                <a:latin typeface="Calibri" pitchFamily="34" charset="0"/>
                <a:cs typeface="Calibri" pitchFamily="34" charset="0"/>
                <a:hlinkClick r:id="rId6"/>
              </a:rPr>
              <a:t>http://</a:t>
            </a:r>
            <a:r>
              <a:rPr lang="en-GB" dirty="0" smtClean="0">
                <a:latin typeface="Calibri" pitchFamily="34" charset="0"/>
                <a:cs typeface="Calibri" pitchFamily="34" charset="0"/>
                <a:hlinkClick r:id="rId6"/>
              </a:rPr>
              <a:t>www.delicious.com/rachelhawkes/videos</a:t>
            </a:r>
            <a:r>
              <a:rPr lang="en-GB" dirty="0" smtClean="0">
                <a:latin typeface="Calibri" pitchFamily="34" charset="0"/>
                <a:cs typeface="Calibri" pitchFamily="34" charset="0"/>
              </a:rPr>
              <a:t> </a:t>
            </a:r>
            <a:endParaRPr lang="en-GB" dirty="0">
              <a:latin typeface="Calibri" pitchFamily="34" charset="0"/>
              <a:cs typeface="Calibri" pitchFamily="34" charset="0"/>
            </a:endParaRPr>
          </a:p>
        </p:txBody>
      </p:sp>
      <p:pic>
        <p:nvPicPr>
          <p:cNvPr id="4" name="Picture 3"/>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44980"/>
            <a:ext cx="647716" cy="647716"/>
          </a:xfrm>
          <a:prstGeom prst="rect">
            <a:avLst/>
          </a:prstGeom>
        </p:spPr>
      </p:pic>
      <p:sp>
        <p:nvSpPr>
          <p:cNvPr id="5" name="Rectangle 4"/>
          <p:cNvSpPr/>
          <p:nvPr/>
        </p:nvSpPr>
        <p:spPr>
          <a:xfrm>
            <a:off x="35496" y="44624"/>
            <a:ext cx="4120039" cy="523220"/>
          </a:xfrm>
          <a:prstGeom prst="rect">
            <a:avLst/>
          </a:prstGeom>
        </p:spPr>
        <p:txBody>
          <a:bodyPr wrap="none">
            <a:spAutoFit/>
          </a:bodyPr>
          <a:lstStyle/>
          <a:p>
            <a:r>
              <a:rPr lang="fr-FR" sz="2800" b="1" dirty="0" err="1" smtClean="0"/>
              <a:t>Comberton</a:t>
            </a:r>
            <a:r>
              <a:rPr lang="fr-FR" sz="2800" b="1" dirty="0" smtClean="0"/>
              <a:t> Village </a:t>
            </a:r>
            <a:r>
              <a:rPr lang="fr-FR" sz="2800" b="1" dirty="0" err="1" smtClean="0"/>
              <a:t>College</a:t>
            </a:r>
            <a:endParaRPr lang="fr-FR" sz="2800" b="1" dirty="0"/>
          </a:p>
        </p:txBody>
      </p:sp>
      <p:sp>
        <p:nvSpPr>
          <p:cNvPr id="6" name="Rectangle 5"/>
          <p:cNvSpPr/>
          <p:nvPr/>
        </p:nvSpPr>
        <p:spPr>
          <a:xfrm>
            <a:off x="7452320" y="6444044"/>
            <a:ext cx="1624034" cy="369332"/>
          </a:xfrm>
          <a:prstGeom prst="rect">
            <a:avLst/>
          </a:prstGeom>
        </p:spPr>
        <p:txBody>
          <a:bodyPr wrap="none">
            <a:spAutoFit/>
          </a:bodyPr>
          <a:lstStyle/>
          <a:p>
            <a:pPr algn="r"/>
            <a:r>
              <a:rPr lang="en-GB" b="1" i="1" dirty="0"/>
              <a:t>Rachel Hawkes</a:t>
            </a:r>
            <a:endParaRPr lang="en-US" i="1" dirty="0"/>
          </a:p>
        </p:txBody>
      </p:sp>
    </p:spTree>
    <p:extLst>
      <p:ext uri="{BB962C8B-B14F-4D97-AF65-F5344CB8AC3E}">
        <p14:creationId xmlns:p14="http://schemas.microsoft.com/office/powerpoint/2010/main" val="1974464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88640"/>
            <a:ext cx="3445623" cy="369332"/>
          </a:xfrm>
          <a:prstGeom prst="rect">
            <a:avLst/>
          </a:prstGeom>
        </p:spPr>
        <p:txBody>
          <a:bodyPr wrap="none">
            <a:spAutoFit/>
          </a:bodyPr>
          <a:lstStyle/>
          <a:p>
            <a:r>
              <a:rPr lang="fr-FR" dirty="0">
                <a:hlinkClick r:id="rId3"/>
              </a:rPr>
              <a:t>http://c-est-pas-sorcier.france3.fr</a:t>
            </a:r>
            <a:r>
              <a:rPr lang="fr-FR" dirty="0" smtClean="0">
                <a:hlinkClick r:id="rId3"/>
              </a:rPr>
              <a:t>/</a:t>
            </a:r>
            <a:r>
              <a:rPr lang="fr-FR" dirty="0" smtClean="0"/>
              <a:t> </a:t>
            </a:r>
            <a:endParaRPr lang="fr-FR"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285" y="764704"/>
            <a:ext cx="2886075" cy="2209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139952" y="234806"/>
            <a:ext cx="4572000" cy="646331"/>
          </a:xfrm>
          <a:prstGeom prst="rect">
            <a:avLst/>
          </a:prstGeom>
        </p:spPr>
        <p:txBody>
          <a:bodyPr>
            <a:spAutoFit/>
          </a:bodyPr>
          <a:lstStyle/>
          <a:p>
            <a:pPr algn="ctr"/>
            <a:r>
              <a:rPr lang="fr-FR" dirty="0">
                <a:hlinkClick r:id="rId5"/>
              </a:rPr>
              <a:t>http://</a:t>
            </a:r>
            <a:r>
              <a:rPr lang="fr-FR" dirty="0" smtClean="0">
                <a:hlinkClick r:id="rId5"/>
              </a:rPr>
              <a:t>agriculture.gouv.fr/vinzetlou/alimentation/episode13.html</a:t>
            </a:r>
            <a:r>
              <a:rPr lang="fr-FR" dirty="0" smtClean="0"/>
              <a:t> </a:t>
            </a:r>
            <a:endParaRPr lang="fr-FR" dirty="0"/>
          </a:p>
        </p:txBody>
      </p:sp>
      <p:pic>
        <p:nvPicPr>
          <p:cNvPr id="92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5135" y="1052736"/>
            <a:ext cx="5341789" cy="10967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099645" y="4428348"/>
            <a:ext cx="2575129" cy="369332"/>
          </a:xfrm>
          <a:prstGeom prst="rect">
            <a:avLst/>
          </a:prstGeom>
        </p:spPr>
        <p:txBody>
          <a:bodyPr wrap="none">
            <a:spAutoFit/>
          </a:bodyPr>
          <a:lstStyle/>
          <a:p>
            <a:r>
              <a:rPr lang="fr-FR" dirty="0">
                <a:hlinkClick r:id="rId7"/>
              </a:rPr>
              <a:t>http://www.pubstv.com</a:t>
            </a:r>
            <a:r>
              <a:rPr lang="fr-FR" dirty="0" smtClean="0">
                <a:hlinkClick r:id="rId7"/>
              </a:rPr>
              <a:t>/</a:t>
            </a:r>
            <a:r>
              <a:rPr lang="fr-FR" dirty="0" smtClean="0"/>
              <a:t> </a:t>
            </a:r>
            <a:endParaRPr lang="fr-FR" dirty="0"/>
          </a:p>
        </p:txBody>
      </p:sp>
      <p:pic>
        <p:nvPicPr>
          <p:cNvPr id="922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6171" y="3457872"/>
            <a:ext cx="2600325" cy="695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2022" y="2564904"/>
            <a:ext cx="2905126" cy="2481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872022" y="5157192"/>
            <a:ext cx="3094902" cy="923330"/>
          </a:xfrm>
          <a:prstGeom prst="rect">
            <a:avLst/>
          </a:prstGeom>
        </p:spPr>
        <p:txBody>
          <a:bodyPr wrap="square">
            <a:spAutoFit/>
          </a:bodyPr>
          <a:lstStyle/>
          <a:p>
            <a:r>
              <a:rPr lang="fr-FR" dirty="0">
                <a:hlinkClick r:id="rId10"/>
              </a:rPr>
              <a:t>http://</a:t>
            </a:r>
            <a:r>
              <a:rPr lang="fr-FR" dirty="0" smtClean="0">
                <a:hlinkClick r:id="rId10"/>
              </a:rPr>
              <a:t>www.ashcombe.surrey.sch.uk/Curriculum/modlang/french/index_fr_video.htm</a:t>
            </a:r>
            <a:r>
              <a:rPr lang="fr-FR" dirty="0" smtClean="0"/>
              <a:t> </a:t>
            </a:r>
            <a:endParaRPr lang="fr-FR" dirty="0"/>
          </a:p>
        </p:txBody>
      </p:sp>
      <p:sp>
        <p:nvSpPr>
          <p:cNvPr id="6" name="Rectangle 5"/>
          <p:cNvSpPr/>
          <p:nvPr/>
        </p:nvSpPr>
        <p:spPr>
          <a:xfrm>
            <a:off x="459285" y="6080522"/>
            <a:ext cx="4463786" cy="369332"/>
          </a:xfrm>
          <a:prstGeom prst="rect">
            <a:avLst/>
          </a:prstGeom>
        </p:spPr>
        <p:txBody>
          <a:bodyPr wrap="none">
            <a:spAutoFit/>
          </a:bodyPr>
          <a:lstStyle/>
          <a:p>
            <a:r>
              <a:rPr lang="fr-FR" dirty="0">
                <a:hlinkClick r:id="rId11"/>
              </a:rPr>
              <a:t>http://les-gosses-du-mercredi.blogspot.com</a:t>
            </a:r>
            <a:r>
              <a:rPr lang="fr-FR" dirty="0" smtClean="0">
                <a:hlinkClick r:id="rId11"/>
              </a:rPr>
              <a:t>/</a:t>
            </a:r>
            <a:r>
              <a:rPr lang="fr-FR" dirty="0" smtClean="0"/>
              <a:t> </a:t>
            </a:r>
            <a:endParaRPr lang="fr-FR" dirty="0"/>
          </a:p>
        </p:txBody>
      </p:sp>
      <p:pic>
        <p:nvPicPr>
          <p:cNvPr id="9222"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6627" y="5332843"/>
            <a:ext cx="5038759" cy="6538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4750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86" y="692696"/>
            <a:ext cx="9177486" cy="864096"/>
          </a:xfrm>
          <a:solidFill>
            <a:srgbClr val="002060"/>
          </a:solidFill>
        </p:spPr>
        <p:txBody>
          <a:bodyPr/>
          <a:lstStyle/>
          <a:p>
            <a:pPr algn="l"/>
            <a:r>
              <a:rPr lang="en-GB" b="1" dirty="0" smtClean="0">
                <a:solidFill>
                  <a:schemeClr val="bg1"/>
                </a:solidFill>
                <a:latin typeface="Calibri" pitchFamily="34" charset="0"/>
                <a:cs typeface="Calibri" pitchFamily="34" charset="0"/>
              </a:rPr>
              <a:t>Downloading video clips</a:t>
            </a:r>
            <a:endParaRPr lang="en-GB" b="1" dirty="0">
              <a:solidFill>
                <a:schemeClr val="bg1"/>
              </a:solidFill>
              <a:latin typeface="Calibri" pitchFamily="34" charset="0"/>
              <a:cs typeface="Calibri" pitchFamily="34" charset="0"/>
            </a:endParaRP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44980"/>
            <a:ext cx="647716" cy="647716"/>
          </a:xfrm>
          <a:prstGeom prst="rect">
            <a:avLst/>
          </a:prstGeom>
        </p:spPr>
      </p:pic>
      <p:sp>
        <p:nvSpPr>
          <p:cNvPr id="5" name="Rectangle 4"/>
          <p:cNvSpPr/>
          <p:nvPr/>
        </p:nvSpPr>
        <p:spPr>
          <a:xfrm>
            <a:off x="35496" y="44624"/>
            <a:ext cx="4120039" cy="523220"/>
          </a:xfrm>
          <a:prstGeom prst="rect">
            <a:avLst/>
          </a:prstGeom>
        </p:spPr>
        <p:txBody>
          <a:bodyPr wrap="none">
            <a:spAutoFit/>
          </a:bodyPr>
          <a:lstStyle/>
          <a:p>
            <a:r>
              <a:rPr lang="fr-FR" sz="2800" b="1" dirty="0" err="1" smtClean="0"/>
              <a:t>Comberton</a:t>
            </a:r>
            <a:r>
              <a:rPr lang="fr-FR" sz="2800" b="1" dirty="0" smtClean="0"/>
              <a:t> Village </a:t>
            </a:r>
            <a:r>
              <a:rPr lang="fr-FR" sz="2800" b="1" dirty="0" err="1" smtClean="0"/>
              <a:t>College</a:t>
            </a:r>
            <a:endParaRPr lang="fr-FR" sz="2800" b="1" dirty="0"/>
          </a:p>
        </p:txBody>
      </p:sp>
      <p:sp>
        <p:nvSpPr>
          <p:cNvPr id="6" name="Rectangle 5"/>
          <p:cNvSpPr/>
          <p:nvPr/>
        </p:nvSpPr>
        <p:spPr>
          <a:xfrm>
            <a:off x="7452320" y="6444044"/>
            <a:ext cx="1624034" cy="369332"/>
          </a:xfrm>
          <a:prstGeom prst="rect">
            <a:avLst/>
          </a:prstGeom>
        </p:spPr>
        <p:txBody>
          <a:bodyPr wrap="none">
            <a:spAutoFit/>
          </a:bodyPr>
          <a:lstStyle/>
          <a:p>
            <a:pPr algn="r"/>
            <a:r>
              <a:rPr lang="en-GB" b="1" i="1" dirty="0"/>
              <a:t>Rachel Hawkes</a:t>
            </a:r>
            <a:endParaRPr lang="en-US" i="1" dirty="0"/>
          </a:p>
        </p:txBody>
      </p:sp>
      <p:sp>
        <p:nvSpPr>
          <p:cNvPr id="8" name="Content Placeholder 2"/>
          <p:cNvSpPr>
            <a:spLocks noGrp="1"/>
          </p:cNvSpPr>
          <p:nvPr>
            <p:ph idx="1"/>
          </p:nvPr>
        </p:nvSpPr>
        <p:spPr>
          <a:xfrm>
            <a:off x="457200" y="1600200"/>
            <a:ext cx="8229600" cy="4525963"/>
          </a:xfrm>
        </p:spPr>
        <p:txBody>
          <a:bodyPr/>
          <a:lstStyle/>
          <a:p>
            <a:r>
              <a:rPr lang="en-GB" dirty="0" smtClean="0"/>
              <a:t>RealPlayer</a:t>
            </a:r>
          </a:p>
          <a:p>
            <a:r>
              <a:rPr lang="en-GB" dirty="0" smtClean="0"/>
              <a:t>(</a:t>
            </a:r>
            <a:r>
              <a:rPr lang="en-GB" dirty="0" err="1" smtClean="0"/>
              <a:t>Zamzar</a:t>
            </a:r>
            <a:r>
              <a:rPr lang="en-GB" dirty="0" smtClean="0"/>
              <a:t>)</a:t>
            </a:r>
            <a:endParaRPr lang="en-GB" dirty="0"/>
          </a:p>
        </p:txBody>
      </p:sp>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547" t="16964" r="12778" b="8705"/>
          <a:stretch/>
        </p:blipFill>
        <p:spPr bwMode="auto">
          <a:xfrm>
            <a:off x="313589" y="3848668"/>
            <a:ext cx="3754355" cy="272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11154" y="3040923"/>
            <a:ext cx="3559223" cy="646331"/>
          </a:xfrm>
          <a:prstGeom prst="rect">
            <a:avLst/>
          </a:prstGeom>
          <a:noFill/>
        </p:spPr>
        <p:txBody>
          <a:bodyPr wrap="square" rtlCol="0">
            <a:spAutoFit/>
          </a:bodyPr>
          <a:lstStyle/>
          <a:p>
            <a:pPr algn="ctr"/>
            <a:r>
              <a:rPr lang="en-GB" sz="3600" b="1" dirty="0" smtClean="0">
                <a:latin typeface="Calibri" pitchFamily="34" charset="0"/>
                <a:cs typeface="Calibri" pitchFamily="34" charset="0"/>
                <a:hlinkClick r:id="rId4"/>
              </a:rPr>
              <a:t>www.zamzar.com</a:t>
            </a:r>
            <a:r>
              <a:rPr lang="en-GB" sz="3600" b="1" dirty="0" smtClean="0">
                <a:latin typeface="Calibri" pitchFamily="34" charset="0"/>
                <a:cs typeface="Calibri" pitchFamily="34" charset="0"/>
              </a:rPr>
              <a:t> </a:t>
            </a:r>
            <a:endParaRPr lang="en-GB" sz="3600" b="1" dirty="0">
              <a:latin typeface="Calibri" pitchFamily="34" charset="0"/>
              <a:cs typeface="Calibri" pitchFamily="34" charset="0"/>
            </a:endParaRPr>
          </a:p>
        </p:txBody>
      </p:sp>
      <p:pic>
        <p:nvPicPr>
          <p:cNvPr id="1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306" t="34387" r="39229" b="25223"/>
          <a:stretch/>
        </p:blipFill>
        <p:spPr bwMode="auto">
          <a:xfrm>
            <a:off x="4180616" y="1816787"/>
            <a:ext cx="4644257" cy="24482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4148196" y="4437112"/>
            <a:ext cx="4869603" cy="523220"/>
          </a:xfrm>
          <a:prstGeom prst="rect">
            <a:avLst/>
          </a:prstGeom>
        </p:spPr>
        <p:txBody>
          <a:bodyPr wrap="none">
            <a:spAutoFit/>
          </a:bodyPr>
          <a:lstStyle/>
          <a:p>
            <a:r>
              <a:rPr lang="en-GB" sz="2800" b="1" dirty="0" smtClean="0">
                <a:latin typeface="Calibri" pitchFamily="34" charset="0"/>
                <a:cs typeface="Calibri" pitchFamily="34" charset="0"/>
                <a:hlinkClick r:id="rId6"/>
              </a:rPr>
              <a:t>http</a:t>
            </a:r>
            <a:r>
              <a:rPr lang="en-GB" sz="2800" b="1" dirty="0">
                <a:latin typeface="Calibri" pitchFamily="34" charset="0"/>
                <a:cs typeface="Calibri" pitchFamily="34" charset="0"/>
                <a:hlinkClick r:id="rId6"/>
              </a:rPr>
              <a:t>://uk.real.com/realplayer/</a:t>
            </a:r>
            <a:r>
              <a:rPr lang="en-GB" sz="2800" b="1" dirty="0">
                <a:latin typeface="Calibri" pitchFamily="34" charset="0"/>
                <a:cs typeface="Calibri" pitchFamily="34" charset="0"/>
              </a:rPr>
              <a:t> </a:t>
            </a:r>
          </a:p>
        </p:txBody>
      </p:sp>
    </p:spTree>
    <p:extLst>
      <p:ext uri="{BB962C8B-B14F-4D97-AF65-F5344CB8AC3E}">
        <p14:creationId xmlns:p14="http://schemas.microsoft.com/office/powerpoint/2010/main" val="3181730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23955190"/>
              </p:ext>
            </p:extLst>
          </p:nvPr>
        </p:nvGraphicFramePr>
        <p:xfrm>
          <a:off x="179512" y="171451"/>
          <a:ext cx="8856984" cy="6401224"/>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4400" b="1" kern="1200" dirty="0" smtClean="0">
                          <a:solidFill>
                            <a:schemeClr val="bg1"/>
                          </a:solidFill>
                          <a:effectLst/>
                          <a:latin typeface="+mn-lt"/>
                          <a:ea typeface="+mn-ea"/>
                          <a:cs typeface="+mn-cs"/>
                        </a:rPr>
                        <a:t>Lessons</a:t>
                      </a:r>
                      <a:r>
                        <a:rPr lang="en-GB" sz="4400" b="1" kern="1200" baseline="0" dirty="0" smtClean="0">
                          <a:solidFill>
                            <a:schemeClr val="bg1"/>
                          </a:solidFill>
                          <a:effectLst/>
                          <a:latin typeface="+mn-lt"/>
                          <a:ea typeface="+mn-ea"/>
                          <a:cs typeface="+mn-cs"/>
                        </a:rPr>
                        <a:t> from a Y10 class</a:t>
                      </a:r>
                      <a:endParaRPr lang="en-GB" sz="54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42827">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2708" y="260648"/>
            <a:ext cx="503700" cy="503700"/>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0176" y="4581128"/>
            <a:ext cx="2461413" cy="1385211"/>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781" y="1583119"/>
            <a:ext cx="5643395" cy="438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9512" y="6165304"/>
            <a:ext cx="3960440" cy="369332"/>
          </a:xfrm>
          <a:prstGeom prst="rect">
            <a:avLst/>
          </a:prstGeom>
          <a:noFill/>
        </p:spPr>
        <p:txBody>
          <a:bodyPr wrap="square" rtlCol="0">
            <a:spAutoFit/>
          </a:bodyPr>
          <a:lstStyle/>
          <a:p>
            <a:r>
              <a:rPr lang="en-GB" dirty="0" smtClean="0">
                <a:hlinkClick r:id="rId6"/>
              </a:rPr>
              <a:t>www.quizlet.com</a:t>
            </a:r>
            <a:r>
              <a:rPr lang="en-GB" dirty="0" smtClean="0"/>
              <a:t> </a:t>
            </a:r>
            <a:endParaRPr lang="fr-FR" dirty="0"/>
          </a:p>
        </p:txBody>
      </p:sp>
    </p:spTree>
    <p:extLst>
      <p:ext uri="{BB962C8B-B14F-4D97-AF65-F5344CB8AC3E}">
        <p14:creationId xmlns:p14="http://schemas.microsoft.com/office/powerpoint/2010/main" val="30496722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348" r="3069" b="9822"/>
          <a:stretch/>
        </p:blipFill>
        <p:spPr bwMode="auto">
          <a:xfrm>
            <a:off x="611560" y="1241632"/>
            <a:ext cx="7956376" cy="53454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3528" y="437763"/>
            <a:ext cx="8568952" cy="830997"/>
          </a:xfrm>
          <a:prstGeom prst="rect">
            <a:avLst/>
          </a:prstGeom>
          <a:noFill/>
        </p:spPr>
        <p:txBody>
          <a:bodyPr wrap="square" rtlCol="0">
            <a:spAutoFit/>
          </a:bodyPr>
          <a:lstStyle/>
          <a:p>
            <a:r>
              <a:rPr lang="en-GB" sz="2400" b="1" dirty="0" smtClean="0">
                <a:latin typeface="Calibri" pitchFamily="34" charset="0"/>
                <a:cs typeface="Calibri" pitchFamily="34" charset="0"/>
              </a:rPr>
              <a:t>1.  Find your clip.  Hover mouse over the clip and the RealPlayer download prompt appears.  Just click this!  </a:t>
            </a:r>
            <a:endParaRPr lang="en-GB" sz="2400" b="1" dirty="0">
              <a:latin typeface="Calibri" pitchFamily="34" charset="0"/>
              <a:cs typeface="Calibri" pitchFamily="34" charset="0"/>
            </a:endParaRPr>
          </a:p>
        </p:txBody>
      </p:sp>
      <p:sp>
        <p:nvSpPr>
          <p:cNvPr id="6" name="TextBox 5"/>
          <p:cNvSpPr txBox="1"/>
          <p:nvPr/>
        </p:nvSpPr>
        <p:spPr>
          <a:xfrm>
            <a:off x="0" y="0"/>
            <a:ext cx="8568952" cy="461665"/>
          </a:xfrm>
          <a:prstGeom prst="rect">
            <a:avLst/>
          </a:prstGeom>
          <a:noFill/>
        </p:spPr>
        <p:txBody>
          <a:bodyPr wrap="square" rtlCol="0">
            <a:spAutoFit/>
          </a:bodyPr>
          <a:lstStyle/>
          <a:p>
            <a:r>
              <a:rPr lang="en-GB" sz="2400" b="1" dirty="0" smtClean="0">
                <a:solidFill>
                  <a:srgbClr val="0070C0"/>
                </a:solidFill>
                <a:latin typeface="Calibri" pitchFamily="34" charset="0"/>
                <a:cs typeface="Calibri" pitchFamily="34" charset="0"/>
              </a:rPr>
              <a:t>RealPlayer</a:t>
            </a:r>
            <a:endParaRPr lang="en-GB" sz="2400" b="1" dirty="0">
              <a:solidFill>
                <a:srgbClr val="0070C0"/>
              </a:solidFill>
              <a:latin typeface="Calibri" pitchFamily="34" charset="0"/>
              <a:cs typeface="Calibri" pitchFamily="34" charset="0"/>
            </a:endParaRPr>
          </a:p>
        </p:txBody>
      </p:sp>
    </p:spTree>
    <p:extLst>
      <p:ext uri="{BB962C8B-B14F-4D97-AF65-F5344CB8AC3E}">
        <p14:creationId xmlns:p14="http://schemas.microsoft.com/office/powerpoint/2010/main" val="25155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293747"/>
            <a:ext cx="8568952" cy="830997"/>
          </a:xfrm>
          <a:prstGeom prst="rect">
            <a:avLst/>
          </a:prstGeom>
          <a:noFill/>
        </p:spPr>
        <p:txBody>
          <a:bodyPr wrap="square" rtlCol="0">
            <a:spAutoFit/>
          </a:bodyPr>
          <a:lstStyle/>
          <a:p>
            <a:r>
              <a:rPr lang="en-GB" sz="2400" b="1" dirty="0" smtClean="0">
                <a:latin typeface="Calibri" pitchFamily="34" charset="0"/>
                <a:cs typeface="Calibri" pitchFamily="34" charset="0"/>
              </a:rPr>
              <a:t>2.  This RP Downloader window appears and shows the download.</a:t>
            </a:r>
            <a:endParaRPr lang="en-GB" sz="2400" b="1" dirty="0">
              <a:latin typeface="Calibri" pitchFamily="34" charset="0"/>
              <a:cs typeface="Calibri" pitchFamily="34" charset="0"/>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244" t="18304" r="1563" b="32143"/>
          <a:stretch/>
        </p:blipFill>
        <p:spPr bwMode="auto">
          <a:xfrm>
            <a:off x="322412" y="1146955"/>
            <a:ext cx="4993196" cy="3624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580112" y="1315077"/>
            <a:ext cx="3168352" cy="1200329"/>
          </a:xfrm>
          <a:prstGeom prst="rect">
            <a:avLst/>
          </a:prstGeom>
          <a:noFill/>
        </p:spPr>
        <p:txBody>
          <a:bodyPr wrap="square" rtlCol="0">
            <a:spAutoFit/>
          </a:bodyPr>
          <a:lstStyle/>
          <a:p>
            <a:r>
              <a:rPr lang="en-GB" sz="2400" b="1" dirty="0" smtClean="0">
                <a:latin typeface="Calibri" pitchFamily="34" charset="0"/>
                <a:cs typeface="Calibri" pitchFamily="34" charset="0"/>
              </a:rPr>
              <a:t>3.  The files save by default to ‘My videos’ within ‘My documents’.</a:t>
            </a:r>
            <a:endParaRPr lang="en-GB" sz="2400" b="1" dirty="0">
              <a:latin typeface="Calibri" pitchFamily="34" charset="0"/>
              <a:cs typeface="Calibri" pitchFamily="34" charset="0"/>
            </a:endParaRPr>
          </a:p>
        </p:txBody>
      </p:sp>
      <p:sp>
        <p:nvSpPr>
          <p:cNvPr id="5" name="TextBox 4"/>
          <p:cNvSpPr txBox="1"/>
          <p:nvPr/>
        </p:nvSpPr>
        <p:spPr>
          <a:xfrm>
            <a:off x="5580112" y="3286358"/>
            <a:ext cx="3168352" cy="461665"/>
          </a:xfrm>
          <a:prstGeom prst="rect">
            <a:avLst/>
          </a:prstGeom>
          <a:noFill/>
        </p:spPr>
        <p:txBody>
          <a:bodyPr wrap="square" rtlCol="0">
            <a:spAutoFit/>
          </a:bodyPr>
          <a:lstStyle/>
          <a:p>
            <a:r>
              <a:rPr lang="en-GB" sz="2400" b="1" dirty="0" smtClean="0">
                <a:latin typeface="Calibri" pitchFamily="34" charset="0"/>
                <a:cs typeface="Calibri" pitchFamily="34" charset="0"/>
              </a:rPr>
              <a:t>4.  They are .</a:t>
            </a:r>
            <a:r>
              <a:rPr lang="en-GB" sz="2400" b="1" dirty="0" err="1" smtClean="0">
                <a:latin typeface="Calibri" pitchFamily="34" charset="0"/>
                <a:cs typeface="Calibri" pitchFamily="34" charset="0"/>
              </a:rPr>
              <a:t>flv</a:t>
            </a:r>
            <a:r>
              <a:rPr lang="en-GB" sz="2400" b="1" dirty="0" smtClean="0">
                <a:latin typeface="Calibri" pitchFamily="34" charset="0"/>
                <a:cs typeface="Calibri" pitchFamily="34" charset="0"/>
              </a:rPr>
              <a:t> format.  </a:t>
            </a:r>
            <a:endParaRPr lang="en-GB" sz="2400" b="1" dirty="0">
              <a:latin typeface="Calibri" pitchFamily="34" charset="0"/>
              <a:cs typeface="Calibri" pitchFamily="34" charset="0"/>
            </a:endParaRPr>
          </a:p>
        </p:txBody>
      </p:sp>
      <p:sp>
        <p:nvSpPr>
          <p:cNvPr id="6" name="TextBox 5"/>
          <p:cNvSpPr txBox="1"/>
          <p:nvPr/>
        </p:nvSpPr>
        <p:spPr>
          <a:xfrm>
            <a:off x="323528" y="5044533"/>
            <a:ext cx="5256584" cy="1200329"/>
          </a:xfrm>
          <a:prstGeom prst="rect">
            <a:avLst/>
          </a:prstGeom>
          <a:noFill/>
        </p:spPr>
        <p:txBody>
          <a:bodyPr wrap="square" rtlCol="0">
            <a:spAutoFit/>
          </a:bodyPr>
          <a:lstStyle/>
          <a:p>
            <a:r>
              <a:rPr lang="en-GB" sz="2400" b="1" dirty="0" smtClean="0">
                <a:latin typeface="Calibri" pitchFamily="34" charset="0"/>
                <a:cs typeface="Calibri" pitchFamily="34" charset="0"/>
              </a:rPr>
              <a:t>5.  To download RealPlayer to </a:t>
            </a:r>
            <a:r>
              <a:rPr lang="en-GB" sz="2400" b="1" dirty="0">
                <a:latin typeface="Calibri" pitchFamily="34" charset="0"/>
                <a:cs typeface="Calibri" pitchFamily="34" charset="0"/>
              </a:rPr>
              <a:t>your computer, go </a:t>
            </a:r>
            <a:r>
              <a:rPr lang="en-GB" sz="2400" b="1" dirty="0" smtClean="0">
                <a:latin typeface="Calibri" pitchFamily="34" charset="0"/>
                <a:cs typeface="Calibri" pitchFamily="34" charset="0"/>
              </a:rPr>
              <a:t>to: </a:t>
            </a:r>
            <a:r>
              <a:rPr lang="en-GB" sz="2400" b="1" dirty="0" smtClean="0">
                <a:latin typeface="Calibri" pitchFamily="34" charset="0"/>
                <a:cs typeface="Calibri" pitchFamily="34" charset="0"/>
                <a:hlinkClick r:id="rId3"/>
              </a:rPr>
              <a:t>http</a:t>
            </a:r>
            <a:r>
              <a:rPr lang="en-GB" sz="2400" b="1" dirty="0">
                <a:latin typeface="Calibri" pitchFamily="34" charset="0"/>
                <a:cs typeface="Calibri" pitchFamily="34" charset="0"/>
                <a:hlinkClick r:id="rId3"/>
              </a:rPr>
              <a:t>://uk.real.com/realplayer</a:t>
            </a:r>
            <a:r>
              <a:rPr lang="en-GB" sz="2400" b="1" dirty="0" smtClean="0">
                <a:latin typeface="Calibri" pitchFamily="34" charset="0"/>
                <a:cs typeface="Calibri" pitchFamily="34" charset="0"/>
                <a:hlinkClick r:id="rId3"/>
              </a:rPr>
              <a:t>/</a:t>
            </a:r>
            <a:r>
              <a:rPr lang="en-GB" sz="2400" b="1" dirty="0" smtClean="0">
                <a:latin typeface="Calibri" pitchFamily="34" charset="0"/>
                <a:cs typeface="Calibri" pitchFamily="34" charset="0"/>
              </a:rPr>
              <a:t> </a:t>
            </a:r>
            <a:endParaRPr lang="en-GB" sz="2400" b="1" dirty="0">
              <a:latin typeface="Calibri" pitchFamily="34" charset="0"/>
              <a:cs typeface="Calibri" pitchFamily="34" charset="0"/>
            </a:endParaRPr>
          </a:p>
        </p:txBody>
      </p:sp>
      <p:pic>
        <p:nvPicPr>
          <p:cNvPr id="81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306" t="34387" r="39229" b="25223"/>
          <a:stretch/>
        </p:blipFill>
        <p:spPr bwMode="auto">
          <a:xfrm>
            <a:off x="5432008" y="4724457"/>
            <a:ext cx="3491304" cy="18404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a:off x="4885893" y="5044533"/>
            <a:ext cx="694219" cy="97675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0" y="0"/>
            <a:ext cx="8568952" cy="461665"/>
          </a:xfrm>
          <a:prstGeom prst="rect">
            <a:avLst/>
          </a:prstGeom>
          <a:noFill/>
        </p:spPr>
        <p:txBody>
          <a:bodyPr wrap="square" rtlCol="0">
            <a:spAutoFit/>
          </a:bodyPr>
          <a:lstStyle/>
          <a:p>
            <a:r>
              <a:rPr lang="en-GB" sz="2400" b="1" dirty="0" smtClean="0">
                <a:solidFill>
                  <a:srgbClr val="0070C0"/>
                </a:solidFill>
                <a:latin typeface="Calibri" pitchFamily="34" charset="0"/>
                <a:cs typeface="Calibri" pitchFamily="34" charset="0"/>
              </a:rPr>
              <a:t>RealPlayer</a:t>
            </a:r>
            <a:endParaRPr lang="en-GB" sz="2400" b="1" dirty="0">
              <a:solidFill>
                <a:srgbClr val="0070C0"/>
              </a:solidFill>
              <a:latin typeface="Calibri" pitchFamily="34" charset="0"/>
              <a:cs typeface="Calibri" pitchFamily="34" charset="0"/>
            </a:endParaRPr>
          </a:p>
        </p:txBody>
      </p:sp>
    </p:spTree>
    <p:extLst>
      <p:ext uri="{BB962C8B-B14F-4D97-AF65-F5344CB8AC3E}">
        <p14:creationId xmlns:p14="http://schemas.microsoft.com/office/powerpoint/2010/main" val="1075124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188640"/>
            <a:ext cx="8568952" cy="1938992"/>
          </a:xfrm>
          <a:prstGeom prst="rect">
            <a:avLst/>
          </a:prstGeom>
          <a:noFill/>
        </p:spPr>
        <p:txBody>
          <a:bodyPr wrap="square" rtlCol="0">
            <a:spAutoFit/>
          </a:bodyPr>
          <a:lstStyle/>
          <a:p>
            <a:r>
              <a:rPr lang="en-GB" sz="2400" b="1" dirty="0" smtClean="0">
                <a:latin typeface="Calibri" pitchFamily="34" charset="0"/>
                <a:cs typeface="Calibri" pitchFamily="34" charset="0"/>
              </a:rPr>
              <a:t>YouTube</a:t>
            </a:r>
            <a:br>
              <a:rPr lang="en-GB" sz="2400" b="1" dirty="0" smtClean="0">
                <a:latin typeface="Calibri" pitchFamily="34" charset="0"/>
                <a:cs typeface="Calibri" pitchFamily="34" charset="0"/>
              </a:rPr>
            </a:br>
            <a:r>
              <a:rPr lang="en-GB" sz="2400" b="1" dirty="0" smtClean="0">
                <a:latin typeface="Calibri" pitchFamily="34" charset="0"/>
                <a:cs typeface="Calibri" pitchFamily="34" charset="0"/>
              </a:rPr>
              <a:t>1.  If you create your own account (channel) on YouTube you can keep the video clips you like in one place and organise them into categories.</a:t>
            </a:r>
            <a:br>
              <a:rPr lang="en-GB" sz="2400" b="1" dirty="0" smtClean="0">
                <a:latin typeface="Calibri" pitchFamily="34" charset="0"/>
                <a:cs typeface="Calibri" pitchFamily="34" charset="0"/>
              </a:rPr>
            </a:br>
            <a:r>
              <a:rPr lang="en-GB" sz="2400" b="1" dirty="0" smtClean="0">
                <a:latin typeface="Calibri" pitchFamily="34" charset="0"/>
                <a:cs typeface="Calibri" pitchFamily="34" charset="0"/>
              </a:rPr>
              <a:t>2.  You can also share them more easily with others this way.</a:t>
            </a:r>
            <a:endParaRPr lang="en-GB" sz="2400" b="1" dirty="0">
              <a:latin typeface="Calibri" pitchFamily="34" charset="0"/>
              <a:cs typeface="Calibri" pitchFamily="34" charset="0"/>
            </a:endParaRP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73" t="17411" r="3069" b="53794"/>
          <a:stretch/>
        </p:blipFill>
        <p:spPr bwMode="auto">
          <a:xfrm>
            <a:off x="276519" y="2348880"/>
            <a:ext cx="8590961" cy="19374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7452320" y="2420888"/>
            <a:ext cx="1584176" cy="46680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59532" y="5197842"/>
            <a:ext cx="8352928" cy="523220"/>
          </a:xfrm>
          <a:prstGeom prst="rect">
            <a:avLst/>
          </a:prstGeom>
        </p:spPr>
        <p:txBody>
          <a:bodyPr wrap="square">
            <a:spAutoFit/>
          </a:bodyPr>
          <a:lstStyle/>
          <a:p>
            <a:r>
              <a:rPr lang="en-GB" sz="2800" dirty="0">
                <a:latin typeface="Calibri" pitchFamily="34" charset="0"/>
                <a:cs typeface="Calibri" pitchFamily="34" charset="0"/>
                <a:hlinkClick r:id="rId3"/>
              </a:rPr>
              <a:t>http://</a:t>
            </a:r>
            <a:r>
              <a:rPr lang="en-GB" sz="2800" dirty="0" smtClean="0">
                <a:latin typeface="Calibri" pitchFamily="34" charset="0"/>
                <a:cs typeface="Calibri" pitchFamily="34" charset="0"/>
                <a:hlinkClick r:id="rId3"/>
              </a:rPr>
              <a:t>www.youtube.com/watch?v=p_IZ6CAlxG8</a:t>
            </a:r>
            <a:r>
              <a:rPr lang="en-GB" sz="2800" dirty="0" smtClean="0">
                <a:latin typeface="Calibri" pitchFamily="34" charset="0"/>
                <a:cs typeface="Calibri" pitchFamily="34" charset="0"/>
              </a:rPr>
              <a:t> </a:t>
            </a:r>
            <a:endParaRPr lang="en-GB" sz="2800" dirty="0">
              <a:latin typeface="Calibri" pitchFamily="34" charset="0"/>
              <a:cs typeface="Calibri" pitchFamily="34" charset="0"/>
            </a:endParaRPr>
          </a:p>
        </p:txBody>
      </p:sp>
      <p:sp>
        <p:nvSpPr>
          <p:cNvPr id="6" name="TextBox 5"/>
          <p:cNvSpPr txBox="1"/>
          <p:nvPr/>
        </p:nvSpPr>
        <p:spPr>
          <a:xfrm>
            <a:off x="251520" y="4413012"/>
            <a:ext cx="8568952" cy="830997"/>
          </a:xfrm>
          <a:prstGeom prst="rect">
            <a:avLst/>
          </a:prstGeom>
          <a:noFill/>
        </p:spPr>
        <p:txBody>
          <a:bodyPr wrap="square" rtlCol="0">
            <a:spAutoFit/>
          </a:bodyPr>
          <a:lstStyle/>
          <a:p>
            <a:r>
              <a:rPr lang="en-GB" sz="2400" b="1" dirty="0" smtClean="0">
                <a:latin typeface="Calibri" pitchFamily="34" charset="0"/>
                <a:cs typeface="Calibri" pitchFamily="34" charset="0"/>
              </a:rPr>
              <a:t>3.  Appropriately enough, here’s a link to a YouTube clip taking you through how to do this.</a:t>
            </a:r>
            <a:endParaRPr lang="en-GB" sz="2400" b="1" dirty="0">
              <a:latin typeface="Calibri" pitchFamily="34" charset="0"/>
              <a:cs typeface="Calibri" pitchFamily="34" charset="0"/>
            </a:endParaRPr>
          </a:p>
        </p:txBody>
      </p:sp>
      <p:sp>
        <p:nvSpPr>
          <p:cNvPr id="7" name="TextBox 6"/>
          <p:cNvSpPr txBox="1"/>
          <p:nvPr/>
        </p:nvSpPr>
        <p:spPr>
          <a:xfrm>
            <a:off x="310395" y="5721062"/>
            <a:ext cx="8568952" cy="830997"/>
          </a:xfrm>
          <a:prstGeom prst="rect">
            <a:avLst/>
          </a:prstGeom>
          <a:noFill/>
        </p:spPr>
        <p:txBody>
          <a:bodyPr wrap="square" rtlCol="0">
            <a:spAutoFit/>
          </a:bodyPr>
          <a:lstStyle/>
          <a:p>
            <a:r>
              <a:rPr lang="en-GB" sz="2400" b="1" dirty="0" smtClean="0">
                <a:latin typeface="Calibri" pitchFamily="34" charset="0"/>
                <a:cs typeface="Calibri" pitchFamily="34" charset="0"/>
              </a:rPr>
              <a:t>4.  If you </a:t>
            </a:r>
            <a:r>
              <a:rPr lang="en-GB" sz="2400" b="1" dirty="0">
                <a:latin typeface="Calibri" pitchFamily="34" charset="0"/>
                <a:cs typeface="Calibri" pitchFamily="34" charset="0"/>
              </a:rPr>
              <a:t>G</a:t>
            </a:r>
            <a:r>
              <a:rPr lang="en-GB" sz="2400" b="1" dirty="0" smtClean="0">
                <a:latin typeface="Calibri" pitchFamily="34" charset="0"/>
                <a:cs typeface="Calibri" pitchFamily="34" charset="0"/>
              </a:rPr>
              <a:t>oogle almost anything, it will bring up a YouTube link to a clip showing you how to do it.</a:t>
            </a:r>
            <a:endParaRPr lang="en-GB" sz="2400" b="1" dirty="0">
              <a:latin typeface="Calibri" pitchFamily="34" charset="0"/>
              <a:cs typeface="Calibri" pitchFamily="34" charset="0"/>
            </a:endParaRPr>
          </a:p>
        </p:txBody>
      </p:sp>
    </p:spTree>
    <p:extLst>
      <p:ext uri="{BB962C8B-B14F-4D97-AF65-F5344CB8AC3E}">
        <p14:creationId xmlns:p14="http://schemas.microsoft.com/office/powerpoint/2010/main" val="2017580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616" r="34710" b="6250"/>
          <a:stretch/>
        </p:blipFill>
        <p:spPr bwMode="auto">
          <a:xfrm>
            <a:off x="179512" y="404664"/>
            <a:ext cx="6368143" cy="58619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flipH="1">
            <a:off x="2879812" y="4509120"/>
            <a:ext cx="1656184" cy="24612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187624" y="3129154"/>
            <a:ext cx="1080120" cy="65988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6732240" y="404664"/>
            <a:ext cx="2088232" cy="5262979"/>
          </a:xfrm>
          <a:prstGeom prst="rect">
            <a:avLst/>
          </a:prstGeom>
          <a:noFill/>
        </p:spPr>
        <p:txBody>
          <a:bodyPr wrap="square" rtlCol="0">
            <a:spAutoFit/>
          </a:bodyPr>
          <a:lstStyle/>
          <a:p>
            <a:r>
              <a:rPr lang="en-GB" sz="2400" b="1" dirty="0">
                <a:latin typeface="Calibri" pitchFamily="34" charset="0"/>
                <a:cs typeface="Calibri" pitchFamily="34" charset="0"/>
              </a:rPr>
              <a:t>5</a:t>
            </a:r>
            <a:r>
              <a:rPr lang="en-GB" sz="2400" b="1" dirty="0" smtClean="0">
                <a:latin typeface="Calibri" pitchFamily="34" charset="0"/>
                <a:cs typeface="Calibri" pitchFamily="34" charset="0"/>
              </a:rPr>
              <a:t>.  Then when you find clips you like, just do ‘Add to’ and put them into a category (or playlist).</a:t>
            </a:r>
            <a:br>
              <a:rPr lang="en-GB" sz="2400" b="1" dirty="0" smtClean="0">
                <a:latin typeface="Calibri" pitchFamily="34" charset="0"/>
                <a:cs typeface="Calibri" pitchFamily="34" charset="0"/>
              </a:rPr>
            </a:br>
            <a:r>
              <a:rPr lang="en-GB" sz="2400" b="1" dirty="0" smtClean="0">
                <a:latin typeface="Calibri" pitchFamily="34" charset="0"/>
                <a:cs typeface="Calibri" pitchFamily="34" charset="0"/>
              </a:rPr>
              <a:t/>
            </a:r>
            <a:br>
              <a:rPr lang="en-GB" sz="2400" b="1" dirty="0" smtClean="0">
                <a:latin typeface="Calibri" pitchFamily="34" charset="0"/>
                <a:cs typeface="Calibri" pitchFamily="34" charset="0"/>
              </a:rPr>
            </a:br>
            <a:r>
              <a:rPr lang="en-GB" sz="2400" b="1" dirty="0" smtClean="0">
                <a:latin typeface="Calibri" pitchFamily="34" charset="0"/>
                <a:cs typeface="Calibri" pitchFamily="34" charset="0"/>
              </a:rPr>
              <a:t>6.  It’s easy to create a new playlist for a new category whenever you need to.</a:t>
            </a:r>
            <a:endParaRPr lang="en-GB" sz="2400" b="1" dirty="0">
              <a:latin typeface="Calibri" pitchFamily="34" charset="0"/>
              <a:cs typeface="Calibri" pitchFamily="34" charset="0"/>
            </a:endParaRPr>
          </a:p>
        </p:txBody>
      </p:sp>
      <p:cxnSp>
        <p:nvCxnSpPr>
          <p:cNvPr id="7" name="Straight Arrow Connector 6"/>
          <p:cNvCxnSpPr/>
          <p:nvPr/>
        </p:nvCxnSpPr>
        <p:spPr>
          <a:xfrm flipH="1">
            <a:off x="2535491" y="4907642"/>
            <a:ext cx="1656184" cy="24612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1200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44624"/>
            <a:ext cx="3528392" cy="369332"/>
          </a:xfrm>
          <a:prstGeom prst="rect">
            <a:avLst/>
          </a:prstGeom>
          <a:noFill/>
        </p:spPr>
        <p:txBody>
          <a:bodyPr wrap="square" rtlCol="0">
            <a:spAutoFit/>
          </a:bodyPr>
          <a:lstStyle/>
          <a:p>
            <a:r>
              <a:rPr lang="en-GB" b="1" dirty="0" smtClean="0"/>
              <a:t>De </a:t>
            </a:r>
            <a:r>
              <a:rPr lang="en-GB" b="1" dirty="0" err="1" smtClean="0"/>
              <a:t>vacaciones</a:t>
            </a:r>
            <a:r>
              <a:rPr lang="en-GB" b="1" dirty="0" smtClean="0"/>
              <a:t>…</a:t>
            </a:r>
            <a:endParaRPr lang="fr-FR" b="1" dirty="0"/>
          </a:p>
        </p:txBody>
      </p:sp>
      <p:graphicFrame>
        <p:nvGraphicFramePr>
          <p:cNvPr id="3" name="Table 2"/>
          <p:cNvGraphicFramePr>
            <a:graphicFrameLocks noGrp="1"/>
          </p:cNvGraphicFramePr>
          <p:nvPr>
            <p:extLst>
              <p:ext uri="{D42A27DB-BD31-4B8C-83A1-F6EECF244321}">
                <p14:modId xmlns:p14="http://schemas.microsoft.com/office/powerpoint/2010/main" val="2907266050"/>
              </p:ext>
            </p:extLst>
          </p:nvPr>
        </p:nvGraphicFramePr>
        <p:xfrm>
          <a:off x="251520" y="476672"/>
          <a:ext cx="8568951" cy="5364480"/>
        </p:xfrm>
        <a:graphic>
          <a:graphicData uri="http://schemas.openxmlformats.org/drawingml/2006/table">
            <a:tbl>
              <a:tblPr firstRow="1" bandRow="1">
                <a:tableStyleId>{5940675A-B579-460E-94D1-54222C63F5DA}</a:tableStyleId>
              </a:tblPr>
              <a:tblGrid>
                <a:gridCol w="3096344"/>
                <a:gridCol w="2736304"/>
                <a:gridCol w="2736303"/>
              </a:tblGrid>
              <a:tr h="288032">
                <a:tc>
                  <a:txBody>
                    <a:bodyPr/>
                    <a:lstStyle/>
                    <a:p>
                      <a:r>
                        <a:rPr lang="en-GB" sz="1600" dirty="0" smtClean="0"/>
                        <a:t>me </a:t>
                      </a:r>
                      <a:r>
                        <a:rPr lang="en-GB" sz="1600" dirty="0" err="1" smtClean="0"/>
                        <a:t>gusta</a:t>
                      </a:r>
                      <a:r>
                        <a:rPr lang="en-GB" sz="1600" dirty="0" smtClean="0"/>
                        <a:t>…</a:t>
                      </a:r>
                      <a:endParaRPr lang="fr-FR" sz="1600" dirty="0"/>
                    </a:p>
                  </a:txBody>
                  <a:tcPr/>
                </a:tc>
                <a:tc>
                  <a:txBody>
                    <a:bodyPr/>
                    <a:lstStyle/>
                    <a:p>
                      <a:r>
                        <a:rPr lang="en-GB" sz="1600" dirty="0" err="1" smtClean="0"/>
                        <a:t>ir</a:t>
                      </a:r>
                      <a:r>
                        <a:rPr lang="en-GB" sz="1600" dirty="0" smtClean="0"/>
                        <a:t> a la playa</a:t>
                      </a:r>
                      <a:endParaRPr lang="fr-FR" sz="1600" dirty="0"/>
                    </a:p>
                  </a:txBody>
                  <a:tcPr/>
                </a:tc>
                <a:tc>
                  <a:txBody>
                    <a:bodyPr/>
                    <a:lstStyle/>
                    <a:p>
                      <a:r>
                        <a:rPr lang="en-GB" sz="1600" dirty="0" smtClean="0"/>
                        <a:t>con mi </a:t>
                      </a:r>
                      <a:r>
                        <a:rPr lang="en-GB" sz="1600" dirty="0" err="1" smtClean="0"/>
                        <a:t>familia</a:t>
                      </a:r>
                      <a:endParaRPr lang="fr-FR" sz="1600" dirty="0"/>
                    </a:p>
                  </a:txBody>
                  <a:tcPr/>
                </a:tc>
              </a:tr>
              <a:tr h="288032">
                <a:tc>
                  <a:txBody>
                    <a:bodyPr/>
                    <a:lstStyle/>
                    <a:p>
                      <a:r>
                        <a:rPr lang="en-GB" sz="1600" dirty="0" err="1" smtClean="0"/>
                        <a:t>prefiero</a:t>
                      </a:r>
                      <a:r>
                        <a:rPr lang="en-GB" sz="1600" dirty="0" smtClean="0"/>
                        <a:t>…</a:t>
                      </a:r>
                      <a:endParaRPr lang="fr-FR" sz="1600" dirty="0"/>
                    </a:p>
                  </a:txBody>
                  <a:tcPr/>
                </a:tc>
                <a:tc>
                  <a:txBody>
                    <a:bodyPr/>
                    <a:lstStyle/>
                    <a:p>
                      <a:r>
                        <a:rPr lang="en-GB" sz="1600" dirty="0" err="1" smtClean="0"/>
                        <a:t>ir</a:t>
                      </a:r>
                      <a:r>
                        <a:rPr lang="en-GB" sz="1600" dirty="0" smtClean="0"/>
                        <a:t> a </a:t>
                      </a:r>
                      <a:r>
                        <a:rPr lang="en-GB" sz="1600" dirty="0" err="1" smtClean="0"/>
                        <a:t>Francia</a:t>
                      </a:r>
                      <a:r>
                        <a:rPr lang="en-GB" sz="1600" dirty="0" smtClean="0"/>
                        <a:t> / </a:t>
                      </a:r>
                      <a:r>
                        <a:rPr lang="en-GB" sz="1600" dirty="0" err="1" smtClean="0"/>
                        <a:t>España</a:t>
                      </a:r>
                      <a:r>
                        <a:rPr lang="en-GB" sz="1600" dirty="0" smtClean="0"/>
                        <a:t>…</a:t>
                      </a:r>
                      <a:endParaRPr lang="fr-FR" sz="1600" dirty="0"/>
                    </a:p>
                  </a:txBody>
                  <a:tcPr/>
                </a:tc>
                <a:tc>
                  <a:txBody>
                    <a:bodyPr/>
                    <a:lstStyle/>
                    <a:p>
                      <a:r>
                        <a:rPr lang="en-GB" sz="1600" dirty="0" smtClean="0"/>
                        <a:t>con </a:t>
                      </a:r>
                      <a:r>
                        <a:rPr lang="en-GB" sz="1600" dirty="0" err="1" smtClean="0"/>
                        <a:t>mis</a:t>
                      </a:r>
                      <a:r>
                        <a:rPr lang="en-GB" sz="1600" dirty="0" smtClean="0"/>
                        <a:t> amigos</a:t>
                      </a:r>
                      <a:endParaRPr lang="fr-FR" sz="1600" dirty="0"/>
                    </a:p>
                  </a:txBody>
                  <a:tcPr/>
                </a:tc>
              </a:tr>
              <a:tr h="288032">
                <a:tc>
                  <a:txBody>
                    <a:bodyPr/>
                    <a:lstStyle/>
                    <a:p>
                      <a:r>
                        <a:rPr lang="en-GB" sz="1600" dirty="0" err="1" smtClean="0"/>
                        <a:t>puedo</a:t>
                      </a:r>
                      <a:r>
                        <a:rPr lang="en-GB" sz="1600" dirty="0" smtClean="0"/>
                        <a:t>…</a:t>
                      </a:r>
                      <a:endParaRPr lang="fr-FR" sz="1600" dirty="0"/>
                    </a:p>
                  </a:txBody>
                  <a:tcPr/>
                </a:tc>
                <a:tc>
                  <a:txBody>
                    <a:bodyPr/>
                    <a:lstStyle/>
                    <a:p>
                      <a:r>
                        <a:rPr lang="en-GB" sz="1600" dirty="0" err="1" smtClean="0"/>
                        <a:t>tomar</a:t>
                      </a:r>
                      <a:r>
                        <a:rPr lang="en-GB" sz="1600" dirty="0" smtClean="0"/>
                        <a:t> el sol</a:t>
                      </a:r>
                      <a:endParaRPr lang="fr-FR" sz="1600" dirty="0"/>
                    </a:p>
                  </a:txBody>
                  <a:tcPr/>
                </a:tc>
                <a:tc>
                  <a:txBody>
                    <a:bodyPr/>
                    <a:lstStyle/>
                    <a:p>
                      <a:r>
                        <a:rPr lang="en-GB" sz="1600" dirty="0" smtClean="0"/>
                        <a:t>en el mar</a:t>
                      </a:r>
                      <a:endParaRPr lang="fr-FR" sz="1600" dirty="0"/>
                    </a:p>
                  </a:txBody>
                  <a:tcPr/>
                </a:tc>
              </a:tr>
              <a:tr h="288032">
                <a:tc>
                  <a:txBody>
                    <a:bodyPr/>
                    <a:lstStyle/>
                    <a:p>
                      <a:r>
                        <a:rPr lang="en-GB" sz="1600" dirty="0" err="1" smtClean="0"/>
                        <a:t>quiero</a:t>
                      </a:r>
                      <a:r>
                        <a:rPr lang="en-GB" sz="1600" dirty="0" smtClean="0"/>
                        <a:t>…</a:t>
                      </a:r>
                      <a:endParaRPr lang="fr-FR" sz="1600" dirty="0"/>
                    </a:p>
                  </a:txBody>
                  <a:tcPr/>
                </a:tc>
                <a:tc>
                  <a:txBody>
                    <a:bodyPr/>
                    <a:lstStyle/>
                    <a:p>
                      <a:r>
                        <a:rPr lang="en-GB" sz="1600" dirty="0" err="1" smtClean="0"/>
                        <a:t>nadar</a:t>
                      </a:r>
                      <a:endParaRPr lang="fr-FR" sz="1600" dirty="0"/>
                    </a:p>
                  </a:txBody>
                  <a:tcPr/>
                </a:tc>
                <a:tc>
                  <a:txBody>
                    <a:bodyPr/>
                    <a:lstStyle/>
                    <a:p>
                      <a:r>
                        <a:rPr lang="en-GB" sz="1600" dirty="0" smtClean="0"/>
                        <a:t>en la playa</a:t>
                      </a:r>
                      <a:endParaRPr lang="fr-FR" sz="1600" dirty="0"/>
                    </a:p>
                  </a:txBody>
                  <a:tcPr/>
                </a:tc>
              </a:tr>
              <a:tr h="288032">
                <a:tc>
                  <a:txBody>
                    <a:bodyPr/>
                    <a:lstStyle/>
                    <a:p>
                      <a:r>
                        <a:rPr lang="en-GB" sz="1600" dirty="0" err="1" smtClean="0"/>
                        <a:t>tengo</a:t>
                      </a:r>
                      <a:r>
                        <a:rPr lang="en-GB" sz="1600" dirty="0" smtClean="0"/>
                        <a:t> </a:t>
                      </a:r>
                      <a:r>
                        <a:rPr lang="en-GB" sz="1600" dirty="0" err="1" smtClean="0"/>
                        <a:t>que</a:t>
                      </a:r>
                      <a:r>
                        <a:rPr lang="en-GB" sz="1600" dirty="0" smtClean="0"/>
                        <a:t>…</a:t>
                      </a:r>
                      <a:endParaRPr lang="fr-FR" sz="1600" dirty="0"/>
                    </a:p>
                  </a:txBody>
                  <a:tcPr/>
                </a:tc>
                <a:tc>
                  <a:txBody>
                    <a:bodyPr/>
                    <a:lstStyle/>
                    <a:p>
                      <a:r>
                        <a:rPr lang="en-GB" sz="1600" dirty="0" err="1" smtClean="0"/>
                        <a:t>descansar</a:t>
                      </a:r>
                      <a:endParaRPr lang="fr-FR" sz="1600" dirty="0"/>
                    </a:p>
                  </a:txBody>
                  <a:tcPr/>
                </a:tc>
                <a:tc>
                  <a:txBody>
                    <a:bodyPr/>
                    <a:lstStyle/>
                    <a:p>
                      <a:r>
                        <a:rPr lang="en-GB" sz="1600" dirty="0" smtClean="0"/>
                        <a:t>en </a:t>
                      </a:r>
                      <a:r>
                        <a:rPr lang="en-GB" sz="1600" dirty="0" err="1" smtClean="0"/>
                        <a:t>una</a:t>
                      </a:r>
                      <a:r>
                        <a:rPr lang="en-GB" sz="1600" dirty="0" smtClean="0"/>
                        <a:t> </a:t>
                      </a:r>
                      <a:r>
                        <a:rPr lang="en-GB" sz="1600" dirty="0" err="1" smtClean="0"/>
                        <a:t>discoteca</a:t>
                      </a:r>
                      <a:endParaRPr lang="fr-FR" sz="1600" dirty="0"/>
                    </a:p>
                  </a:txBody>
                  <a:tcPr/>
                </a:tc>
              </a:tr>
              <a:tr h="288032">
                <a:tc>
                  <a:txBody>
                    <a:bodyPr/>
                    <a:lstStyle/>
                    <a:p>
                      <a:r>
                        <a:rPr lang="en-GB" sz="1600" dirty="0" smtClean="0"/>
                        <a:t>lo</a:t>
                      </a:r>
                      <a:r>
                        <a:rPr lang="en-GB" sz="1600" baseline="0" dirty="0" smtClean="0"/>
                        <a:t> </a:t>
                      </a:r>
                      <a:r>
                        <a:rPr lang="en-GB" sz="1600" baseline="0" dirty="0" err="1" smtClean="0"/>
                        <a:t>más</a:t>
                      </a:r>
                      <a:r>
                        <a:rPr lang="en-GB" sz="1600" baseline="0" dirty="0" smtClean="0"/>
                        <a:t> </a:t>
                      </a:r>
                      <a:r>
                        <a:rPr lang="en-GB" sz="1600" baseline="0" dirty="0" err="1" smtClean="0"/>
                        <a:t>importante</a:t>
                      </a:r>
                      <a:r>
                        <a:rPr lang="en-GB" sz="1600" baseline="0" dirty="0" smtClean="0"/>
                        <a:t> (</a:t>
                      </a:r>
                      <a:r>
                        <a:rPr lang="en-GB" sz="1600" baseline="0" dirty="0" err="1" smtClean="0"/>
                        <a:t>para</a:t>
                      </a:r>
                      <a:r>
                        <a:rPr lang="en-GB" sz="1600" baseline="0" dirty="0" smtClean="0"/>
                        <a:t> </a:t>
                      </a:r>
                      <a:r>
                        <a:rPr lang="en-GB" sz="1600" baseline="0" dirty="0" err="1" smtClean="0"/>
                        <a:t>mí</a:t>
                      </a:r>
                      <a:r>
                        <a:rPr lang="en-GB" sz="1600" baseline="0" dirty="0" smtClean="0"/>
                        <a:t>) </a:t>
                      </a:r>
                      <a:r>
                        <a:rPr lang="en-GB" sz="1600" baseline="0" dirty="0" err="1" smtClean="0"/>
                        <a:t>es</a:t>
                      </a:r>
                      <a:endParaRPr lang="fr-FR" sz="1600" dirty="0"/>
                    </a:p>
                  </a:txBody>
                  <a:tcPr/>
                </a:tc>
                <a:tc>
                  <a:txBody>
                    <a:bodyPr/>
                    <a:lstStyle/>
                    <a:p>
                      <a:r>
                        <a:rPr lang="en-GB" sz="1600" dirty="0" err="1" smtClean="0"/>
                        <a:t>bailar</a:t>
                      </a:r>
                      <a:endParaRPr lang="fr-FR" sz="1600" dirty="0"/>
                    </a:p>
                  </a:txBody>
                  <a:tcPr/>
                </a:tc>
                <a:tc>
                  <a:txBody>
                    <a:bodyPr/>
                    <a:lstStyle/>
                    <a:p>
                      <a:r>
                        <a:rPr lang="en-GB" sz="1600" dirty="0" smtClean="0"/>
                        <a:t>en un club</a:t>
                      </a:r>
                      <a:endParaRPr lang="fr-FR" sz="1600" dirty="0"/>
                    </a:p>
                  </a:txBody>
                  <a:tcPr/>
                </a:tc>
              </a:tr>
              <a:tr h="288032">
                <a:tc>
                  <a:txBody>
                    <a:bodyPr/>
                    <a:lstStyle/>
                    <a:p>
                      <a:r>
                        <a:rPr lang="en-GB" sz="1600" dirty="0" smtClean="0"/>
                        <a:t>me </a:t>
                      </a:r>
                      <a:r>
                        <a:rPr lang="en-GB" sz="1600" dirty="0" err="1" smtClean="0"/>
                        <a:t>encanta</a:t>
                      </a:r>
                      <a:r>
                        <a:rPr lang="en-GB" sz="1600" dirty="0" smtClean="0"/>
                        <a:t>…</a:t>
                      </a:r>
                      <a:endParaRPr lang="fr-FR" sz="1600" dirty="0"/>
                    </a:p>
                  </a:txBody>
                  <a:tcPr/>
                </a:tc>
                <a:tc>
                  <a:txBody>
                    <a:bodyPr/>
                    <a:lstStyle/>
                    <a:p>
                      <a:r>
                        <a:rPr lang="en-GB" sz="1600" dirty="0" err="1" smtClean="0"/>
                        <a:t>jugar</a:t>
                      </a:r>
                      <a:r>
                        <a:rPr lang="en-GB" sz="1600" baseline="0" dirty="0" smtClean="0"/>
                        <a:t> al </a:t>
                      </a:r>
                      <a:r>
                        <a:rPr lang="en-GB" sz="1600" baseline="0" dirty="0" err="1" smtClean="0"/>
                        <a:t>tenis</a:t>
                      </a:r>
                      <a:r>
                        <a:rPr lang="en-GB" sz="1600" baseline="0" dirty="0" smtClean="0"/>
                        <a:t> / al </a:t>
                      </a:r>
                      <a:r>
                        <a:rPr lang="en-GB" sz="1600" baseline="0" dirty="0" err="1" smtClean="0"/>
                        <a:t>fútbol</a:t>
                      </a:r>
                      <a:r>
                        <a:rPr lang="en-GB" sz="1600" baseline="0" dirty="0" smtClean="0"/>
                        <a:t>…</a:t>
                      </a:r>
                      <a:endParaRPr lang="fr-FR" sz="1600" dirty="0"/>
                    </a:p>
                  </a:txBody>
                  <a:tcPr/>
                </a:tc>
                <a:tc>
                  <a:txBody>
                    <a:bodyPr/>
                    <a:lstStyle/>
                    <a:p>
                      <a:r>
                        <a:rPr lang="en-GB" sz="1600" dirty="0" smtClean="0"/>
                        <a:t>en la </a:t>
                      </a:r>
                      <a:r>
                        <a:rPr lang="en-GB" sz="1600" dirty="0" err="1" smtClean="0"/>
                        <a:t>piscina</a:t>
                      </a:r>
                      <a:endParaRPr lang="fr-FR" sz="1600" dirty="0"/>
                    </a:p>
                  </a:txBody>
                  <a:tcPr/>
                </a:tc>
              </a:tr>
              <a:tr h="288032">
                <a:tc>
                  <a:txBody>
                    <a:bodyPr/>
                    <a:lstStyle/>
                    <a:p>
                      <a:r>
                        <a:rPr lang="en-GB" sz="1600" dirty="0" smtClean="0"/>
                        <a:t>lo </a:t>
                      </a:r>
                      <a:r>
                        <a:rPr lang="en-GB" sz="1600" dirty="0" err="1" smtClean="0"/>
                        <a:t>mejor</a:t>
                      </a:r>
                      <a:r>
                        <a:rPr lang="en-GB" sz="1600" dirty="0" smtClean="0"/>
                        <a:t> </a:t>
                      </a:r>
                      <a:r>
                        <a:rPr lang="en-GB" sz="1600" dirty="0" err="1" smtClean="0"/>
                        <a:t>es</a:t>
                      </a:r>
                      <a:r>
                        <a:rPr lang="en-GB" sz="1600" dirty="0" smtClean="0"/>
                        <a:t>…</a:t>
                      </a:r>
                      <a:endParaRPr lang="fr-FR" sz="1600" dirty="0"/>
                    </a:p>
                  </a:txBody>
                  <a:tcPr/>
                </a:tc>
                <a:tc>
                  <a:txBody>
                    <a:bodyPr/>
                    <a:lstStyle/>
                    <a:p>
                      <a:r>
                        <a:rPr lang="en-GB" sz="1600" dirty="0" err="1" smtClean="0"/>
                        <a:t>viajar</a:t>
                      </a:r>
                      <a:r>
                        <a:rPr lang="en-GB" sz="1600" dirty="0" smtClean="0"/>
                        <a:t>…</a:t>
                      </a:r>
                      <a:endParaRPr lang="fr-FR" sz="1600" dirty="0"/>
                    </a:p>
                  </a:txBody>
                  <a:tcPr/>
                </a:tc>
                <a:tc>
                  <a:txBody>
                    <a:bodyPr/>
                    <a:lstStyle/>
                    <a:p>
                      <a:r>
                        <a:rPr lang="en-GB" sz="1600" dirty="0" smtClean="0"/>
                        <a:t>en un hotel</a:t>
                      </a:r>
                      <a:r>
                        <a:rPr lang="en-GB" sz="1600" baseline="0" dirty="0" smtClean="0"/>
                        <a:t> / </a:t>
                      </a:r>
                      <a:r>
                        <a:rPr lang="en-GB" sz="1600" baseline="0" dirty="0" err="1" smtClean="0"/>
                        <a:t>una</a:t>
                      </a:r>
                      <a:r>
                        <a:rPr lang="en-GB" sz="1600" baseline="0" dirty="0" smtClean="0"/>
                        <a:t> </a:t>
                      </a:r>
                      <a:r>
                        <a:rPr lang="en-GB" sz="1600" baseline="0" dirty="0" err="1" smtClean="0"/>
                        <a:t>granja</a:t>
                      </a:r>
                      <a:r>
                        <a:rPr lang="en-GB" sz="1600" baseline="0" dirty="0" smtClean="0"/>
                        <a:t>…</a:t>
                      </a:r>
                      <a:endParaRPr lang="fr-FR" sz="1600" dirty="0"/>
                    </a:p>
                  </a:txBody>
                  <a:tcPr/>
                </a:tc>
              </a:tr>
              <a:tr h="288032">
                <a:tc>
                  <a:txBody>
                    <a:bodyPr/>
                    <a:lstStyle/>
                    <a:p>
                      <a:r>
                        <a:rPr lang="en-GB" sz="1600" dirty="0" smtClean="0"/>
                        <a:t>lo</a:t>
                      </a:r>
                      <a:r>
                        <a:rPr lang="en-GB" sz="1600" baseline="0" dirty="0" smtClean="0"/>
                        <a:t> </a:t>
                      </a:r>
                      <a:r>
                        <a:rPr lang="en-GB" sz="1600" baseline="0" dirty="0" err="1" smtClean="0"/>
                        <a:t>peor</a:t>
                      </a:r>
                      <a:r>
                        <a:rPr lang="en-GB" sz="1600" baseline="0" dirty="0" smtClean="0"/>
                        <a:t> </a:t>
                      </a:r>
                      <a:r>
                        <a:rPr lang="en-GB" sz="1600" baseline="0" dirty="0" err="1" smtClean="0"/>
                        <a:t>es</a:t>
                      </a:r>
                      <a:r>
                        <a:rPr lang="en-GB" sz="1600" baseline="0" dirty="0" smtClean="0"/>
                        <a:t>…</a:t>
                      </a:r>
                      <a:endParaRPr lang="fr-FR" sz="1600" dirty="0"/>
                    </a:p>
                  </a:txBody>
                  <a:tcPr/>
                </a:tc>
                <a:tc>
                  <a:txBody>
                    <a:bodyPr/>
                    <a:lstStyle/>
                    <a:p>
                      <a:r>
                        <a:rPr lang="en-GB" sz="1600" dirty="0" err="1" smtClean="0"/>
                        <a:t>alojarme</a:t>
                      </a:r>
                      <a:r>
                        <a:rPr lang="en-GB" sz="1600" dirty="0" smtClean="0"/>
                        <a:t>…</a:t>
                      </a:r>
                      <a:endParaRPr lang="fr-FR" sz="1600" dirty="0"/>
                    </a:p>
                  </a:txBody>
                  <a:tcPr/>
                </a:tc>
                <a:tc>
                  <a:txBody>
                    <a:bodyPr/>
                    <a:lstStyle/>
                    <a:p>
                      <a:r>
                        <a:rPr lang="en-GB" sz="1600" dirty="0" smtClean="0"/>
                        <a:t>en </a:t>
                      </a:r>
                      <a:r>
                        <a:rPr lang="en-GB" sz="1600" dirty="0" err="1" smtClean="0"/>
                        <a:t>tren</a:t>
                      </a:r>
                      <a:r>
                        <a:rPr lang="en-GB" sz="1600" baseline="0" dirty="0" smtClean="0"/>
                        <a:t> / en </a:t>
                      </a:r>
                      <a:r>
                        <a:rPr lang="en-GB" sz="1600" baseline="0" dirty="0" err="1" smtClean="0"/>
                        <a:t>avión</a:t>
                      </a:r>
                      <a:endParaRPr lang="fr-FR" sz="1600" dirty="0"/>
                    </a:p>
                  </a:txBody>
                  <a:tcPr/>
                </a:tc>
              </a:tr>
              <a:tr h="288032">
                <a:tc>
                  <a:txBody>
                    <a:bodyPr/>
                    <a:lstStyle/>
                    <a:p>
                      <a:endParaRPr lang="fr-FR" sz="1600"/>
                    </a:p>
                  </a:txBody>
                  <a:tcPr/>
                </a:tc>
                <a:tc>
                  <a:txBody>
                    <a:bodyPr/>
                    <a:lstStyle/>
                    <a:p>
                      <a:r>
                        <a:rPr lang="en-GB" sz="1600" dirty="0" err="1" smtClean="0"/>
                        <a:t>ir</a:t>
                      </a:r>
                      <a:r>
                        <a:rPr lang="en-GB" sz="1600" dirty="0" smtClean="0"/>
                        <a:t> de </a:t>
                      </a:r>
                      <a:r>
                        <a:rPr lang="en-GB" sz="1600" dirty="0" err="1" smtClean="0"/>
                        <a:t>compras</a:t>
                      </a:r>
                      <a:endParaRPr lang="fr-FR" sz="1600" dirty="0"/>
                    </a:p>
                  </a:txBody>
                  <a:tcPr/>
                </a:tc>
                <a:tc rowSpan="7">
                  <a:txBody>
                    <a:bodyPr/>
                    <a:lstStyle/>
                    <a:p>
                      <a:endParaRPr lang="fr-FR" sz="1600" dirty="0"/>
                    </a:p>
                  </a:txBody>
                  <a:tcPr/>
                </a:tc>
              </a:tr>
              <a:tr h="288032">
                <a:tc>
                  <a:txBody>
                    <a:bodyPr/>
                    <a:lstStyle/>
                    <a:p>
                      <a:r>
                        <a:rPr lang="en-GB" sz="1600" dirty="0" err="1" smtClean="0"/>
                        <a:t>decidí</a:t>
                      </a:r>
                      <a:r>
                        <a:rPr lang="en-GB" sz="1600" dirty="0" smtClean="0"/>
                        <a:t>…</a:t>
                      </a:r>
                      <a:endParaRPr lang="fr-FR" sz="1600" dirty="0"/>
                    </a:p>
                  </a:txBody>
                  <a:tcPr/>
                </a:tc>
                <a:tc>
                  <a:txBody>
                    <a:bodyPr/>
                    <a:lstStyle/>
                    <a:p>
                      <a:r>
                        <a:rPr lang="en-GB" sz="1600" dirty="0" err="1" smtClean="0"/>
                        <a:t>visitar</a:t>
                      </a:r>
                      <a:r>
                        <a:rPr lang="en-GB" sz="1600" dirty="0" smtClean="0"/>
                        <a:t> </a:t>
                      </a:r>
                      <a:r>
                        <a:rPr lang="en-GB" sz="1600" dirty="0" err="1" smtClean="0"/>
                        <a:t>monumentos</a:t>
                      </a:r>
                      <a:endParaRPr lang="fr-FR" sz="1600" dirty="0"/>
                    </a:p>
                  </a:txBody>
                  <a:tcPr/>
                </a:tc>
                <a:tc vMerge="1">
                  <a:txBody>
                    <a:bodyPr/>
                    <a:lstStyle/>
                    <a:p>
                      <a:endParaRPr lang="fr-FR" sz="1600" dirty="0"/>
                    </a:p>
                  </a:txBody>
                  <a:tcPr/>
                </a:tc>
              </a:tr>
              <a:tr h="288032">
                <a:tc>
                  <a:txBody>
                    <a:bodyPr/>
                    <a:lstStyle/>
                    <a:p>
                      <a:r>
                        <a:rPr lang="en-GB" sz="1600" dirty="0" err="1" smtClean="0"/>
                        <a:t>iba</a:t>
                      </a:r>
                      <a:r>
                        <a:rPr lang="en-GB" sz="1600" dirty="0" smtClean="0"/>
                        <a:t> a…</a:t>
                      </a:r>
                      <a:endParaRPr lang="fr-FR" sz="1600" dirty="0"/>
                    </a:p>
                  </a:txBody>
                  <a:tcPr/>
                </a:tc>
                <a:tc>
                  <a:txBody>
                    <a:bodyPr/>
                    <a:lstStyle/>
                    <a:p>
                      <a:r>
                        <a:rPr lang="en-GB" sz="1600" dirty="0" err="1" smtClean="0"/>
                        <a:t>sacar</a:t>
                      </a:r>
                      <a:r>
                        <a:rPr lang="en-GB" sz="1600" dirty="0" smtClean="0"/>
                        <a:t> </a:t>
                      </a:r>
                      <a:r>
                        <a:rPr lang="en-GB" sz="1600" dirty="0" err="1" smtClean="0"/>
                        <a:t>fotos</a:t>
                      </a:r>
                      <a:endParaRPr lang="fr-FR" sz="1600" dirty="0"/>
                    </a:p>
                  </a:txBody>
                  <a:tcPr/>
                </a:tc>
                <a:tc vMerge="1">
                  <a:txBody>
                    <a:bodyPr/>
                    <a:lstStyle/>
                    <a:p>
                      <a:endParaRPr lang="fr-FR" sz="1600" dirty="0"/>
                    </a:p>
                  </a:txBody>
                  <a:tcPr/>
                </a:tc>
              </a:tr>
              <a:tr h="288032">
                <a:tc>
                  <a:txBody>
                    <a:bodyPr/>
                    <a:lstStyle/>
                    <a:p>
                      <a:endParaRPr lang="fr-FR" sz="1600" dirty="0"/>
                    </a:p>
                  </a:txBody>
                  <a:tcPr/>
                </a:tc>
                <a:tc>
                  <a:txBody>
                    <a:bodyPr/>
                    <a:lstStyle/>
                    <a:p>
                      <a:r>
                        <a:rPr lang="en-GB" sz="1600" dirty="0" err="1" smtClean="0"/>
                        <a:t>alquilar</a:t>
                      </a:r>
                      <a:r>
                        <a:rPr lang="en-GB" sz="1600" dirty="0" smtClean="0"/>
                        <a:t> (</a:t>
                      </a:r>
                      <a:r>
                        <a:rPr lang="en-GB" sz="1600" dirty="0" err="1" smtClean="0"/>
                        <a:t>una</a:t>
                      </a:r>
                      <a:r>
                        <a:rPr lang="en-GB" sz="1600" baseline="0" dirty="0" smtClean="0"/>
                        <a:t> </a:t>
                      </a:r>
                      <a:r>
                        <a:rPr lang="en-GB" sz="1600" baseline="0" dirty="0" err="1" smtClean="0"/>
                        <a:t>bici</a:t>
                      </a:r>
                      <a:r>
                        <a:rPr lang="en-GB" sz="1600" baseline="0" dirty="0" smtClean="0"/>
                        <a:t>/un </a:t>
                      </a:r>
                      <a:r>
                        <a:rPr lang="en-GB" sz="1600" baseline="0" dirty="0" err="1" smtClean="0"/>
                        <a:t>barco</a:t>
                      </a:r>
                      <a:r>
                        <a:rPr lang="en-GB" sz="1600" baseline="0" dirty="0" smtClean="0"/>
                        <a:t>)</a:t>
                      </a:r>
                      <a:endParaRPr lang="fr-FR" sz="1600" dirty="0"/>
                    </a:p>
                  </a:txBody>
                  <a:tcPr/>
                </a:tc>
                <a:tc vMerge="1">
                  <a:txBody>
                    <a:bodyPr/>
                    <a:lstStyle/>
                    <a:p>
                      <a:endParaRPr lang="fr-FR" sz="1600" dirty="0"/>
                    </a:p>
                  </a:txBody>
                  <a:tcPr/>
                </a:tc>
              </a:tr>
              <a:tr h="288032">
                <a:tc>
                  <a:txBody>
                    <a:bodyPr/>
                    <a:lstStyle/>
                    <a:p>
                      <a:r>
                        <a:rPr lang="en-GB" sz="1600" dirty="0" err="1" smtClean="0"/>
                        <a:t>voy</a:t>
                      </a:r>
                      <a:r>
                        <a:rPr lang="en-GB" sz="1600" baseline="0" dirty="0" smtClean="0"/>
                        <a:t> a…</a:t>
                      </a:r>
                      <a:endParaRPr lang="fr-FR" sz="1600" dirty="0"/>
                    </a:p>
                  </a:txBody>
                  <a:tcPr/>
                </a:tc>
                <a:tc>
                  <a:txBody>
                    <a:bodyPr/>
                    <a:lstStyle/>
                    <a:p>
                      <a:r>
                        <a:rPr lang="en-GB" sz="1600" dirty="0" err="1" smtClean="0"/>
                        <a:t>hacer</a:t>
                      </a:r>
                      <a:r>
                        <a:rPr lang="en-GB" sz="1600" dirty="0" smtClean="0"/>
                        <a:t> surf /el </a:t>
                      </a:r>
                      <a:r>
                        <a:rPr lang="en-GB" sz="1600" dirty="0" err="1" smtClean="0"/>
                        <a:t>esquí</a:t>
                      </a:r>
                      <a:endParaRPr lang="fr-FR" sz="1600" dirty="0"/>
                    </a:p>
                  </a:txBody>
                  <a:tcPr/>
                </a:tc>
                <a:tc vMerge="1">
                  <a:txBody>
                    <a:bodyPr/>
                    <a:lstStyle/>
                    <a:p>
                      <a:endParaRPr lang="fr-FR" sz="1600" dirty="0"/>
                    </a:p>
                  </a:txBody>
                  <a:tcPr/>
                </a:tc>
              </a:tr>
              <a:tr h="288032">
                <a:tc>
                  <a:txBody>
                    <a:bodyPr/>
                    <a:lstStyle/>
                    <a:p>
                      <a:r>
                        <a:rPr lang="en-GB" sz="1600" dirty="0" smtClean="0"/>
                        <a:t>me </a:t>
                      </a:r>
                      <a:r>
                        <a:rPr lang="en-GB" sz="1600" dirty="0" err="1" smtClean="0"/>
                        <a:t>gustaría</a:t>
                      </a:r>
                      <a:r>
                        <a:rPr lang="en-GB" sz="1600" dirty="0" smtClean="0"/>
                        <a:t>…</a:t>
                      </a:r>
                      <a:endParaRPr lang="fr-FR" sz="1600" dirty="0"/>
                    </a:p>
                  </a:txBody>
                  <a:tcPr/>
                </a:tc>
                <a:tc>
                  <a:txBody>
                    <a:bodyPr/>
                    <a:lstStyle/>
                    <a:p>
                      <a:r>
                        <a:rPr lang="en-GB" sz="1600" dirty="0" smtClean="0"/>
                        <a:t>comer</a:t>
                      </a:r>
                      <a:endParaRPr lang="fr-FR" sz="1600" dirty="0"/>
                    </a:p>
                  </a:txBody>
                  <a:tcPr/>
                </a:tc>
                <a:tc vMerge="1">
                  <a:txBody>
                    <a:bodyPr/>
                    <a:lstStyle/>
                    <a:p>
                      <a:endParaRPr lang="fr-FR" sz="1600" dirty="0"/>
                    </a:p>
                  </a:txBody>
                  <a:tcPr/>
                </a:tc>
              </a:tr>
              <a:tr h="288032">
                <a:tc>
                  <a:txBody>
                    <a:bodyPr/>
                    <a:lstStyle/>
                    <a:p>
                      <a:r>
                        <a:rPr lang="en-GB" sz="1600" dirty="0" err="1" smtClean="0"/>
                        <a:t>espero</a:t>
                      </a:r>
                      <a:r>
                        <a:rPr lang="en-GB" sz="1600" dirty="0" smtClean="0"/>
                        <a:t>…</a:t>
                      </a:r>
                      <a:endParaRPr lang="fr-FR" sz="1600" dirty="0"/>
                    </a:p>
                  </a:txBody>
                  <a:tcPr/>
                </a:tc>
                <a:tc>
                  <a:txBody>
                    <a:bodyPr/>
                    <a:lstStyle/>
                    <a:p>
                      <a:r>
                        <a:rPr lang="en-GB" sz="1600" dirty="0" err="1" smtClean="0"/>
                        <a:t>beber</a:t>
                      </a:r>
                      <a:endParaRPr lang="fr-FR" sz="1600" dirty="0"/>
                    </a:p>
                  </a:txBody>
                  <a:tcPr/>
                </a:tc>
                <a:tc vMerge="1">
                  <a:txBody>
                    <a:bodyPr/>
                    <a:lstStyle/>
                    <a:p>
                      <a:endParaRPr lang="fr-FR" sz="1600" dirty="0"/>
                    </a:p>
                  </a:txBody>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447777852"/>
              </p:ext>
            </p:extLst>
          </p:nvPr>
        </p:nvGraphicFramePr>
        <p:xfrm>
          <a:off x="179512" y="5949280"/>
          <a:ext cx="8856985" cy="370840"/>
        </p:xfrm>
        <a:graphic>
          <a:graphicData uri="http://schemas.openxmlformats.org/drawingml/2006/table">
            <a:tbl>
              <a:tblPr firstRow="1" bandRow="1">
                <a:tableStyleId>{5940675A-B579-460E-94D1-54222C63F5DA}</a:tableStyleId>
              </a:tblPr>
              <a:tblGrid>
                <a:gridCol w="288032"/>
                <a:gridCol w="648072"/>
                <a:gridCol w="936104"/>
                <a:gridCol w="1036056"/>
                <a:gridCol w="1124184"/>
                <a:gridCol w="936104"/>
                <a:gridCol w="1008112"/>
                <a:gridCol w="1368152"/>
                <a:gridCol w="1512169"/>
              </a:tblGrid>
              <a:tr h="370840">
                <a:tc>
                  <a:txBody>
                    <a:bodyPr/>
                    <a:lstStyle/>
                    <a:p>
                      <a:pPr algn="ctr"/>
                      <a:r>
                        <a:rPr lang="en-GB" b="1" dirty="0" smtClean="0"/>
                        <a:t>y</a:t>
                      </a:r>
                      <a:endParaRPr lang="fr-FR" b="1" dirty="0"/>
                    </a:p>
                  </a:txBody>
                  <a:tcPr anchor="ctr"/>
                </a:tc>
                <a:tc>
                  <a:txBody>
                    <a:bodyPr/>
                    <a:lstStyle/>
                    <a:p>
                      <a:pPr algn="ctr"/>
                      <a:r>
                        <a:rPr lang="en-GB" b="1" dirty="0" err="1" smtClean="0"/>
                        <a:t>pero</a:t>
                      </a:r>
                      <a:endParaRPr lang="fr-FR" b="1" dirty="0"/>
                    </a:p>
                  </a:txBody>
                  <a:tcPr anchor="ctr"/>
                </a:tc>
                <a:tc>
                  <a:txBody>
                    <a:bodyPr/>
                    <a:lstStyle/>
                    <a:p>
                      <a:pPr algn="ctr"/>
                      <a:r>
                        <a:rPr lang="en-GB" b="1" dirty="0" err="1" smtClean="0"/>
                        <a:t>porque</a:t>
                      </a:r>
                      <a:endParaRPr lang="fr-FR" b="1" dirty="0"/>
                    </a:p>
                  </a:txBody>
                  <a:tcPr anchor="ctr"/>
                </a:tc>
                <a:tc>
                  <a:txBody>
                    <a:bodyPr/>
                    <a:lstStyle/>
                    <a:p>
                      <a:pPr algn="ctr"/>
                      <a:r>
                        <a:rPr lang="en-GB" b="1" dirty="0" err="1" smtClean="0"/>
                        <a:t>también</a:t>
                      </a:r>
                      <a:endParaRPr lang="fr-FR" b="1" dirty="0"/>
                    </a:p>
                  </a:txBody>
                  <a:tcPr anchor="ctr"/>
                </a:tc>
                <a:tc>
                  <a:txBody>
                    <a:bodyPr/>
                    <a:lstStyle/>
                    <a:p>
                      <a:pPr algn="ctr"/>
                      <a:r>
                        <a:rPr lang="en-GB" b="1" dirty="0" smtClean="0"/>
                        <a:t>entonces</a:t>
                      </a:r>
                      <a:endParaRPr lang="fr-FR" b="1" dirty="0"/>
                    </a:p>
                  </a:txBody>
                  <a:tcPr anchor="ctr"/>
                </a:tc>
                <a:tc>
                  <a:txBody>
                    <a:bodyPr/>
                    <a:lstStyle/>
                    <a:p>
                      <a:pPr algn="ctr"/>
                      <a:r>
                        <a:rPr lang="en-GB" b="1" dirty="0" err="1" smtClean="0"/>
                        <a:t>cuando</a:t>
                      </a:r>
                      <a:endParaRPr lang="fr-FR" b="1" dirty="0"/>
                    </a:p>
                  </a:txBody>
                  <a:tcPr anchor="ctr"/>
                </a:tc>
                <a:tc>
                  <a:txBody>
                    <a:bodyPr/>
                    <a:lstStyle/>
                    <a:p>
                      <a:pPr algn="ctr"/>
                      <a:r>
                        <a:rPr lang="en-GB" b="1" dirty="0" err="1" smtClean="0"/>
                        <a:t>aunque</a:t>
                      </a:r>
                      <a:endParaRPr lang="fr-FR" b="1" dirty="0"/>
                    </a:p>
                  </a:txBody>
                  <a:tcPr anchor="ctr"/>
                </a:tc>
                <a:tc>
                  <a:txBody>
                    <a:bodyPr/>
                    <a:lstStyle/>
                    <a:p>
                      <a:pPr algn="ctr"/>
                      <a:r>
                        <a:rPr lang="en-GB" b="1" dirty="0" err="1" smtClean="0"/>
                        <a:t>por</a:t>
                      </a:r>
                      <a:r>
                        <a:rPr lang="en-GB" b="1" dirty="0" smtClean="0"/>
                        <a:t> </a:t>
                      </a:r>
                      <a:r>
                        <a:rPr lang="en-GB" b="1" dirty="0" err="1" smtClean="0"/>
                        <a:t>ejemplo</a:t>
                      </a:r>
                      <a:endParaRPr lang="fr-FR" b="1" dirty="0"/>
                    </a:p>
                  </a:txBody>
                  <a:tcPr anchor="ctr"/>
                </a:tc>
                <a:tc>
                  <a:txBody>
                    <a:bodyPr/>
                    <a:lstStyle/>
                    <a:p>
                      <a:pPr algn="ctr"/>
                      <a:r>
                        <a:rPr lang="en-GB" b="1" dirty="0" err="1" smtClean="0"/>
                        <a:t>sobre</a:t>
                      </a:r>
                      <a:r>
                        <a:rPr lang="en-GB" b="1" dirty="0" smtClean="0"/>
                        <a:t> </a:t>
                      </a:r>
                      <a:r>
                        <a:rPr lang="en-GB" b="1" dirty="0" err="1" smtClean="0"/>
                        <a:t>todo</a:t>
                      </a:r>
                      <a:r>
                        <a:rPr lang="en-GB" b="1" dirty="0" smtClean="0"/>
                        <a:t> </a:t>
                      </a:r>
                      <a:r>
                        <a:rPr lang="en-GB" b="1" dirty="0" err="1" smtClean="0"/>
                        <a:t>si</a:t>
                      </a:r>
                      <a:endParaRPr lang="fr-FR" b="1" dirty="0"/>
                    </a:p>
                  </a:txBody>
                  <a:tcPr anchor="ctr"/>
                </a:tc>
              </a:tr>
            </a:tbl>
          </a:graphicData>
        </a:graphic>
      </p:graphicFrame>
      <p:sp>
        <p:nvSpPr>
          <p:cNvPr id="5" name="TextBox 4"/>
          <p:cNvSpPr txBox="1"/>
          <p:nvPr/>
        </p:nvSpPr>
        <p:spPr>
          <a:xfrm>
            <a:off x="6228184" y="3501008"/>
            <a:ext cx="2448272" cy="2308324"/>
          </a:xfrm>
          <a:prstGeom prst="rect">
            <a:avLst/>
          </a:prstGeom>
          <a:noFill/>
        </p:spPr>
        <p:txBody>
          <a:bodyPr wrap="square" rtlCol="0">
            <a:spAutoFit/>
          </a:bodyPr>
          <a:lstStyle/>
          <a:p>
            <a:r>
              <a:rPr lang="en-GB" b="1" i="1" dirty="0" err="1" smtClean="0"/>
              <a:t>normalmente</a:t>
            </a:r>
            <a:r>
              <a:rPr lang="en-GB" b="1" i="1" dirty="0" smtClean="0"/>
              <a:t/>
            </a:r>
            <a:br>
              <a:rPr lang="en-GB" b="1" i="1" dirty="0" smtClean="0"/>
            </a:br>
            <a:r>
              <a:rPr lang="en-GB" b="1" i="1" dirty="0" err="1" smtClean="0"/>
              <a:t>siempre</a:t>
            </a:r>
            <a:r>
              <a:rPr lang="en-GB" b="1" i="1" dirty="0" smtClean="0"/>
              <a:t/>
            </a:r>
            <a:br>
              <a:rPr lang="en-GB" b="1" i="1" dirty="0" smtClean="0"/>
            </a:br>
            <a:r>
              <a:rPr lang="en-GB" b="1" i="1" dirty="0" smtClean="0"/>
              <a:t>a </a:t>
            </a:r>
            <a:r>
              <a:rPr lang="en-GB" b="1" i="1" dirty="0" err="1" smtClean="0"/>
              <a:t>veces</a:t>
            </a:r>
            <a:r>
              <a:rPr lang="en-GB" b="1" i="1" dirty="0" smtClean="0"/>
              <a:t/>
            </a:r>
            <a:br>
              <a:rPr lang="en-GB" b="1" i="1" dirty="0" smtClean="0"/>
            </a:br>
            <a:r>
              <a:rPr lang="en-GB" b="1" i="1" dirty="0" smtClean="0"/>
              <a:t>a menudo</a:t>
            </a:r>
            <a:br>
              <a:rPr lang="en-GB" b="1" i="1" dirty="0" smtClean="0"/>
            </a:br>
            <a:r>
              <a:rPr lang="en-GB" b="1" i="1" dirty="0" err="1" smtClean="0"/>
              <a:t>todos</a:t>
            </a:r>
            <a:r>
              <a:rPr lang="en-GB" b="1" i="1" dirty="0" smtClean="0"/>
              <a:t> los </a:t>
            </a:r>
            <a:r>
              <a:rPr lang="en-GB" b="1" i="1" dirty="0" err="1" smtClean="0"/>
              <a:t>años</a:t>
            </a:r>
            <a:r>
              <a:rPr lang="en-GB" b="1" i="1" dirty="0" smtClean="0"/>
              <a:t> / </a:t>
            </a:r>
            <a:r>
              <a:rPr lang="en-GB" b="1" i="1" dirty="0" err="1" smtClean="0"/>
              <a:t>días</a:t>
            </a:r>
            <a:r>
              <a:rPr lang="en-GB" b="1" i="1" dirty="0" smtClean="0"/>
              <a:t/>
            </a:r>
            <a:br>
              <a:rPr lang="en-GB" b="1" i="1" dirty="0" smtClean="0"/>
            </a:br>
            <a:r>
              <a:rPr lang="en-GB" b="1" i="1" dirty="0" err="1" smtClean="0"/>
              <a:t>ayer</a:t>
            </a:r>
            <a:r>
              <a:rPr lang="en-GB" b="1" i="1" dirty="0" smtClean="0"/>
              <a:t/>
            </a:r>
            <a:br>
              <a:rPr lang="en-GB" b="1" i="1" dirty="0" smtClean="0"/>
            </a:br>
            <a:r>
              <a:rPr lang="en-GB" b="1" i="1" dirty="0" smtClean="0"/>
              <a:t>el </a:t>
            </a:r>
            <a:r>
              <a:rPr lang="en-GB" b="1" i="1" dirty="0" err="1" smtClean="0"/>
              <a:t>año</a:t>
            </a:r>
            <a:r>
              <a:rPr lang="en-GB" b="1" i="1" dirty="0" smtClean="0"/>
              <a:t> </a:t>
            </a:r>
            <a:r>
              <a:rPr lang="en-GB" b="1" i="1" dirty="0" err="1" smtClean="0"/>
              <a:t>pasado</a:t>
            </a:r>
            <a:r>
              <a:rPr lang="en-GB" b="1" i="1" dirty="0" smtClean="0"/>
              <a:t/>
            </a:r>
            <a:br>
              <a:rPr lang="en-GB" b="1" i="1" dirty="0" smtClean="0"/>
            </a:br>
            <a:r>
              <a:rPr lang="en-GB" b="1" i="1" dirty="0" smtClean="0"/>
              <a:t>el </a:t>
            </a:r>
            <a:r>
              <a:rPr lang="en-GB" b="1" i="1" dirty="0" err="1" smtClean="0"/>
              <a:t>año</a:t>
            </a:r>
            <a:r>
              <a:rPr lang="en-GB" b="1" i="1" dirty="0" smtClean="0"/>
              <a:t> </a:t>
            </a:r>
            <a:r>
              <a:rPr lang="en-GB" b="1" i="1" dirty="0" err="1" smtClean="0"/>
              <a:t>que</a:t>
            </a:r>
            <a:r>
              <a:rPr lang="en-GB" b="1" i="1" dirty="0" smtClean="0"/>
              <a:t> </a:t>
            </a:r>
            <a:r>
              <a:rPr lang="en-GB" b="1" i="1" dirty="0" err="1" smtClean="0"/>
              <a:t>viene</a:t>
            </a:r>
            <a:endParaRPr lang="fr-FR" b="1" i="1" dirty="0"/>
          </a:p>
        </p:txBody>
      </p:sp>
      <p:sp>
        <p:nvSpPr>
          <p:cNvPr id="6" name="TextBox 5"/>
          <p:cNvSpPr txBox="1"/>
          <p:nvPr/>
        </p:nvSpPr>
        <p:spPr>
          <a:xfrm>
            <a:off x="5076056" y="44624"/>
            <a:ext cx="3888432" cy="369332"/>
          </a:xfrm>
          <a:prstGeom prst="rect">
            <a:avLst/>
          </a:prstGeom>
          <a:noFill/>
        </p:spPr>
        <p:txBody>
          <a:bodyPr wrap="square" rtlCol="0">
            <a:spAutoFit/>
          </a:bodyPr>
          <a:lstStyle/>
          <a:p>
            <a:r>
              <a:rPr lang="en-GB" b="1" dirty="0" err="1" smtClean="0"/>
              <a:t>dije</a:t>
            </a:r>
            <a:r>
              <a:rPr lang="en-GB" dirty="0" smtClean="0"/>
              <a:t> = I said            /    </a:t>
            </a:r>
            <a:r>
              <a:rPr lang="en-GB" b="1" dirty="0" err="1" smtClean="0"/>
              <a:t>dijo</a:t>
            </a:r>
            <a:r>
              <a:rPr lang="en-GB" b="1" dirty="0" smtClean="0"/>
              <a:t> </a:t>
            </a:r>
            <a:r>
              <a:rPr lang="en-GB" dirty="0" smtClean="0"/>
              <a:t>= s/he said </a:t>
            </a:r>
            <a:endParaRPr lang="fr-FR" dirty="0"/>
          </a:p>
        </p:txBody>
      </p:sp>
      <p:sp>
        <p:nvSpPr>
          <p:cNvPr id="7" name="TextBox 6"/>
          <p:cNvSpPr txBox="1"/>
          <p:nvPr/>
        </p:nvSpPr>
        <p:spPr>
          <a:xfrm>
            <a:off x="204537" y="6381328"/>
            <a:ext cx="3888432" cy="369332"/>
          </a:xfrm>
          <a:prstGeom prst="rect">
            <a:avLst/>
          </a:prstGeom>
          <a:noFill/>
        </p:spPr>
        <p:txBody>
          <a:bodyPr wrap="square" rtlCol="0">
            <a:spAutoFit/>
          </a:bodyPr>
          <a:lstStyle/>
          <a:p>
            <a:r>
              <a:rPr lang="en-GB" b="1" dirty="0" err="1" smtClean="0"/>
              <a:t>fui</a:t>
            </a:r>
            <a:r>
              <a:rPr lang="en-GB" dirty="0" smtClean="0"/>
              <a:t> = I went            /    </a:t>
            </a:r>
            <a:r>
              <a:rPr lang="en-GB" b="1" dirty="0" err="1" smtClean="0"/>
              <a:t>fuimos</a:t>
            </a:r>
            <a:r>
              <a:rPr lang="en-GB" b="1" dirty="0" smtClean="0"/>
              <a:t> </a:t>
            </a:r>
            <a:r>
              <a:rPr lang="en-GB" dirty="0" smtClean="0"/>
              <a:t>= we went</a:t>
            </a:r>
            <a:endParaRPr lang="fr-FR" dirty="0"/>
          </a:p>
        </p:txBody>
      </p:sp>
      <p:sp>
        <p:nvSpPr>
          <p:cNvPr id="8" name="TextBox 7"/>
          <p:cNvSpPr txBox="1"/>
          <p:nvPr/>
        </p:nvSpPr>
        <p:spPr>
          <a:xfrm rot="20581568">
            <a:off x="1082765" y="3824164"/>
            <a:ext cx="1296144" cy="461665"/>
          </a:xfrm>
          <a:prstGeom prst="rect">
            <a:avLst/>
          </a:prstGeom>
          <a:noFill/>
        </p:spPr>
        <p:txBody>
          <a:bodyPr wrap="square" rtlCol="0">
            <a:spAutoFit/>
          </a:bodyPr>
          <a:lstStyle/>
          <a:p>
            <a:r>
              <a:rPr lang="en-GB" sz="2400" dirty="0" smtClean="0">
                <a:latin typeface="Lucida Handwriting" pitchFamily="66" charset="0"/>
              </a:rPr>
              <a:t>past</a:t>
            </a:r>
            <a:endParaRPr lang="fr-FR" sz="2400" dirty="0">
              <a:latin typeface="Lucida Handwriting" pitchFamily="66" charset="0"/>
            </a:endParaRPr>
          </a:p>
        </p:txBody>
      </p:sp>
      <p:sp>
        <p:nvSpPr>
          <p:cNvPr id="9" name="TextBox 8"/>
          <p:cNvSpPr txBox="1"/>
          <p:nvPr/>
        </p:nvSpPr>
        <p:spPr>
          <a:xfrm rot="20581568">
            <a:off x="1586821" y="4976291"/>
            <a:ext cx="1296144" cy="461665"/>
          </a:xfrm>
          <a:prstGeom prst="rect">
            <a:avLst/>
          </a:prstGeom>
          <a:noFill/>
        </p:spPr>
        <p:txBody>
          <a:bodyPr wrap="square" rtlCol="0">
            <a:spAutoFit/>
          </a:bodyPr>
          <a:lstStyle/>
          <a:p>
            <a:r>
              <a:rPr lang="en-GB" sz="2400" dirty="0" smtClean="0">
                <a:latin typeface="Lucida Handwriting" pitchFamily="66" charset="0"/>
              </a:rPr>
              <a:t>future</a:t>
            </a:r>
            <a:endParaRPr lang="fr-FR" sz="2400" dirty="0">
              <a:latin typeface="Lucida Handwriting" pitchFamily="66" charset="0"/>
            </a:endParaRPr>
          </a:p>
        </p:txBody>
      </p:sp>
      <p:sp>
        <p:nvSpPr>
          <p:cNvPr id="10" name="TextBox 9"/>
          <p:cNvSpPr txBox="1"/>
          <p:nvPr/>
        </p:nvSpPr>
        <p:spPr>
          <a:xfrm rot="20581568">
            <a:off x="1495625" y="1197998"/>
            <a:ext cx="1528233" cy="461665"/>
          </a:xfrm>
          <a:prstGeom prst="rect">
            <a:avLst/>
          </a:prstGeom>
          <a:noFill/>
        </p:spPr>
        <p:txBody>
          <a:bodyPr wrap="square" rtlCol="0">
            <a:spAutoFit/>
          </a:bodyPr>
          <a:lstStyle/>
          <a:p>
            <a:r>
              <a:rPr lang="en-GB" sz="2400" dirty="0" smtClean="0">
                <a:latin typeface="Lucida Handwriting" pitchFamily="66" charset="0"/>
              </a:rPr>
              <a:t>present</a:t>
            </a:r>
            <a:endParaRPr lang="fr-FR" sz="2400" dirty="0">
              <a:latin typeface="Lucida Handwriting" pitchFamily="66" charset="0"/>
            </a:endParaRPr>
          </a:p>
        </p:txBody>
      </p:sp>
      <p:sp>
        <p:nvSpPr>
          <p:cNvPr id="11" name="TextBox 10"/>
          <p:cNvSpPr txBox="1"/>
          <p:nvPr/>
        </p:nvSpPr>
        <p:spPr>
          <a:xfrm>
            <a:off x="4499992" y="6393940"/>
            <a:ext cx="4536504" cy="369332"/>
          </a:xfrm>
          <a:prstGeom prst="rect">
            <a:avLst/>
          </a:prstGeom>
          <a:noFill/>
        </p:spPr>
        <p:txBody>
          <a:bodyPr wrap="square" rtlCol="0">
            <a:spAutoFit/>
          </a:bodyPr>
          <a:lstStyle/>
          <a:p>
            <a:r>
              <a:rPr lang="en-GB" b="1" dirty="0" err="1" smtClean="0"/>
              <a:t>hace</a:t>
            </a:r>
            <a:r>
              <a:rPr lang="en-GB" b="1" dirty="0" smtClean="0"/>
              <a:t> sol / </a:t>
            </a:r>
            <a:r>
              <a:rPr lang="en-GB" b="1" dirty="0" err="1" smtClean="0"/>
              <a:t>frío</a:t>
            </a:r>
            <a:r>
              <a:rPr lang="en-GB" b="1" dirty="0" smtClean="0"/>
              <a:t> / </a:t>
            </a:r>
            <a:r>
              <a:rPr lang="en-GB" b="1" dirty="0" err="1" smtClean="0"/>
              <a:t>calor</a:t>
            </a:r>
            <a:r>
              <a:rPr lang="en-GB" b="1" dirty="0" smtClean="0"/>
              <a:t> </a:t>
            </a:r>
            <a:r>
              <a:rPr lang="en-GB" dirty="0" smtClean="0"/>
              <a:t>= it’s sunny / cold / hot</a:t>
            </a:r>
            <a:endParaRPr lang="fr-FR" dirty="0"/>
          </a:p>
        </p:txBody>
      </p:sp>
    </p:spTree>
    <p:extLst>
      <p:ext uri="{BB962C8B-B14F-4D97-AF65-F5344CB8AC3E}">
        <p14:creationId xmlns:p14="http://schemas.microsoft.com/office/powerpoint/2010/main" val="38989874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62226142"/>
              </p:ext>
            </p:extLst>
          </p:nvPr>
        </p:nvGraphicFramePr>
        <p:xfrm>
          <a:off x="179512" y="171451"/>
          <a:ext cx="8856984" cy="6401224"/>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4400" b="1" kern="1200" dirty="0" smtClean="0">
                          <a:solidFill>
                            <a:schemeClr val="bg1"/>
                          </a:solidFill>
                          <a:effectLst/>
                          <a:latin typeface="+mn-lt"/>
                          <a:ea typeface="+mn-ea"/>
                          <a:cs typeface="+mn-cs"/>
                        </a:rPr>
                        <a:t>Listening</a:t>
                      </a:r>
                      <a:endParaRPr lang="en-GB" sz="54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42827">
                <a:tc>
                  <a:txBody>
                    <a:bodyPr/>
                    <a:lstStyle/>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dirty="0" smtClean="0"/>
                        <a:t>Causes most</a:t>
                      </a:r>
                      <a:r>
                        <a:rPr lang="en-US" sz="2800" baseline="0" dirty="0" smtClean="0"/>
                        <a:t> anxiety</a:t>
                      </a:r>
                      <a:endParaRPr lang="en-US" sz="2800" dirty="0" smtClean="0"/>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dirty="0" smtClean="0"/>
                        <a:t>Always feels like a test</a:t>
                      </a:r>
                      <a:endParaRPr lang="en-US" sz="2800" baseline="0" dirty="0" smtClean="0"/>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baseline="0" dirty="0" smtClean="0"/>
                        <a:t>Most challenging for lower ability</a:t>
                      </a:r>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baseline="0" dirty="0" smtClean="0"/>
                        <a:t>But…certain top set students also fear it</a:t>
                      </a:r>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2708" y="260648"/>
            <a:ext cx="503700" cy="503700"/>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0176" y="4581128"/>
            <a:ext cx="2461413" cy="1385211"/>
          </a:xfrm>
          <a:prstGeom prst="rect">
            <a:avLst/>
          </a:prstGeom>
        </p:spPr>
      </p:pic>
    </p:spTree>
    <p:extLst>
      <p:ext uri="{BB962C8B-B14F-4D97-AF65-F5344CB8AC3E}">
        <p14:creationId xmlns:p14="http://schemas.microsoft.com/office/powerpoint/2010/main" val="5321518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84040932"/>
              </p:ext>
            </p:extLst>
          </p:nvPr>
        </p:nvGraphicFramePr>
        <p:xfrm>
          <a:off x="179512" y="171451"/>
          <a:ext cx="8856984" cy="6466509"/>
        </p:xfrm>
        <a:graphic>
          <a:graphicData uri="http://schemas.openxmlformats.org/drawingml/2006/table">
            <a:tbl>
              <a:tblPr firstRow="1" bandRow="1">
                <a:tableStyleId>{5940675A-B579-460E-94D1-54222C63F5DA}</a:tableStyleId>
              </a:tblPr>
              <a:tblGrid>
                <a:gridCol w="8856984"/>
              </a:tblGrid>
              <a:tr h="520835">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21403">
                <a:tc>
                  <a:txBody>
                    <a:bodyPr/>
                    <a:lstStyle/>
                    <a:p>
                      <a:pPr algn="l" fontAlgn="auto">
                        <a:spcBef>
                          <a:spcPts val="0"/>
                        </a:spcBef>
                        <a:spcAft>
                          <a:spcPts val="0"/>
                        </a:spcAft>
                        <a:defRPr/>
                      </a:pPr>
                      <a:r>
                        <a:rPr lang="en-GB" sz="4400" b="1" kern="1200" dirty="0" smtClean="0">
                          <a:solidFill>
                            <a:schemeClr val="bg1"/>
                          </a:solidFill>
                          <a:effectLst/>
                          <a:latin typeface="+mn-lt"/>
                          <a:ea typeface="+mn-ea"/>
                          <a:cs typeface="+mn-cs"/>
                        </a:rPr>
                        <a:t>Listening –</a:t>
                      </a:r>
                      <a:r>
                        <a:rPr lang="en-GB" sz="4400" b="1" kern="1200" baseline="0" dirty="0" smtClean="0">
                          <a:solidFill>
                            <a:schemeClr val="bg1"/>
                          </a:solidFill>
                          <a:effectLst/>
                          <a:latin typeface="+mn-lt"/>
                          <a:ea typeface="+mn-ea"/>
                          <a:cs typeface="+mn-cs"/>
                        </a:rPr>
                        <a:t> whole class</a:t>
                      </a:r>
                      <a:endParaRPr lang="en-GB" sz="54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761208">
                <a:tc>
                  <a:txBody>
                    <a:bodyPr/>
                    <a:lstStyle/>
                    <a:p>
                      <a:r>
                        <a:rPr lang="en-GB" sz="1800" b="1" kern="1200" dirty="0" smtClean="0">
                          <a:solidFill>
                            <a:schemeClr val="tx1"/>
                          </a:solidFill>
                          <a:effectLst/>
                          <a:latin typeface="+mn-lt"/>
                          <a:ea typeface="+mn-ea"/>
                          <a:cs typeface="+mn-cs"/>
                        </a:rPr>
                        <a:t>Listening (with confidence and perseverance)</a:t>
                      </a:r>
                      <a:endParaRPr lang="en-GB" sz="1800" kern="1200" dirty="0" smtClean="0">
                        <a:solidFill>
                          <a:schemeClr val="tx1"/>
                        </a:solidFill>
                        <a:effectLst/>
                        <a:latin typeface="+mn-lt"/>
                        <a:ea typeface="+mn-ea"/>
                        <a:cs typeface="+mn-cs"/>
                      </a:endParaRPr>
                    </a:p>
                    <a:p>
                      <a:r>
                        <a:rPr lang="en-GB" sz="1800" b="1" kern="1200" dirty="0" smtClean="0">
                          <a:solidFill>
                            <a:schemeClr val="tx1"/>
                          </a:solidFill>
                          <a:effectLst/>
                          <a:latin typeface="+mn-lt"/>
                          <a:ea typeface="+mn-ea"/>
                          <a:cs typeface="+mn-cs"/>
                        </a:rPr>
                        <a:t> </a:t>
                      </a:r>
                      <a:endParaRPr lang="en-GB" sz="1800" kern="1200" dirty="0" smtClean="0">
                        <a:solidFill>
                          <a:schemeClr val="tx1"/>
                        </a:solidFill>
                        <a:effectLst/>
                        <a:latin typeface="+mn-lt"/>
                        <a:ea typeface="+mn-ea"/>
                        <a:cs typeface="+mn-cs"/>
                      </a:endParaRPr>
                    </a:p>
                    <a:p>
                      <a:r>
                        <a:rPr lang="en-GB" sz="1800" kern="1200" dirty="0" smtClean="0">
                          <a:solidFill>
                            <a:schemeClr val="tx1"/>
                          </a:solidFill>
                          <a:effectLst/>
                          <a:latin typeface="+mn-lt"/>
                          <a:ea typeface="+mn-ea"/>
                          <a:cs typeface="+mn-cs"/>
                        </a:rPr>
                        <a:t>1.  In pairs</a:t>
                      </a:r>
                    </a:p>
                    <a:p>
                      <a:r>
                        <a:rPr lang="en-GB" sz="1800" kern="1200" dirty="0" smtClean="0">
                          <a:solidFill>
                            <a:schemeClr val="tx1"/>
                          </a:solidFill>
                          <a:effectLst/>
                          <a:latin typeface="+mn-lt"/>
                          <a:ea typeface="+mn-ea"/>
                          <a:cs typeface="+mn-cs"/>
                        </a:rPr>
                        <a:t> </a:t>
                      </a:r>
                    </a:p>
                    <a:p>
                      <a:r>
                        <a:rPr lang="en-GB" sz="1800" kern="1200" dirty="0" smtClean="0">
                          <a:solidFill>
                            <a:schemeClr val="tx1"/>
                          </a:solidFill>
                          <a:effectLst/>
                          <a:latin typeface="+mn-lt"/>
                          <a:ea typeface="+mn-ea"/>
                          <a:cs typeface="+mn-cs"/>
                        </a:rPr>
                        <a:t>2.  Answers first</a:t>
                      </a:r>
                    </a:p>
                    <a:p>
                      <a:r>
                        <a:rPr lang="en-GB" sz="1800" kern="1200" dirty="0" smtClean="0">
                          <a:solidFill>
                            <a:schemeClr val="tx1"/>
                          </a:solidFill>
                          <a:effectLst/>
                          <a:latin typeface="+mn-lt"/>
                          <a:ea typeface="+mn-ea"/>
                          <a:cs typeface="+mn-cs"/>
                        </a:rPr>
                        <a:t> </a:t>
                      </a:r>
                    </a:p>
                    <a:p>
                      <a:r>
                        <a:rPr lang="en-GB" sz="1800" kern="1200" dirty="0" smtClean="0">
                          <a:solidFill>
                            <a:schemeClr val="tx1"/>
                          </a:solidFill>
                          <a:effectLst/>
                          <a:latin typeface="+mn-lt"/>
                          <a:ea typeface="+mn-ea"/>
                          <a:cs typeface="+mn-cs"/>
                        </a:rPr>
                        <a:t>3.  Ordering cards</a:t>
                      </a:r>
                    </a:p>
                    <a:p>
                      <a:r>
                        <a:rPr lang="en-GB" sz="1800" kern="1200" dirty="0" smtClean="0">
                          <a:solidFill>
                            <a:schemeClr val="tx1"/>
                          </a:solidFill>
                          <a:effectLst/>
                          <a:latin typeface="+mn-lt"/>
                          <a:ea typeface="+mn-ea"/>
                          <a:cs typeface="+mn-cs"/>
                        </a:rPr>
                        <a:t> </a:t>
                      </a:r>
                    </a:p>
                    <a:p>
                      <a:pPr marL="342900" indent="-342900">
                        <a:buAutoNum type="arabicPeriod" startAt="4"/>
                      </a:pPr>
                      <a:r>
                        <a:rPr lang="en-GB" sz="1800" kern="1200" dirty="0" smtClean="0">
                          <a:solidFill>
                            <a:schemeClr val="tx1"/>
                          </a:solidFill>
                          <a:effectLst/>
                          <a:latin typeface="+mn-lt"/>
                          <a:ea typeface="+mn-ea"/>
                          <a:cs typeface="+mn-cs"/>
                        </a:rPr>
                        <a:t>‘Running listening comprehension’</a:t>
                      </a:r>
                    </a:p>
                    <a:p>
                      <a:pPr marL="0" indent="0">
                        <a:buNone/>
                      </a:pPr>
                      <a:r>
                        <a:rPr lang="en-GB" sz="1800" kern="1200" dirty="0" smtClean="0">
                          <a:solidFill>
                            <a:schemeClr val="tx1"/>
                          </a:solidFill>
                          <a:effectLst/>
                          <a:latin typeface="+mn-lt"/>
                          <a:ea typeface="+mn-ea"/>
                          <a:cs typeface="+mn-cs"/>
                        </a:rPr>
                        <a:t/>
                      </a:r>
                      <a:br>
                        <a:rPr lang="en-GB" sz="1800" kern="1200" dirty="0" smtClean="0">
                          <a:solidFill>
                            <a:schemeClr val="tx1"/>
                          </a:solidFill>
                          <a:effectLst/>
                          <a:latin typeface="+mn-lt"/>
                          <a:ea typeface="+mn-ea"/>
                          <a:cs typeface="+mn-cs"/>
                        </a:rPr>
                      </a:br>
                      <a:r>
                        <a:rPr lang="en-GB" sz="1800" kern="1200" dirty="0" smtClean="0">
                          <a:solidFill>
                            <a:schemeClr val="tx1"/>
                          </a:solidFill>
                          <a:effectLst/>
                          <a:latin typeface="+mn-lt"/>
                          <a:ea typeface="+mn-ea"/>
                          <a:cs typeface="+mn-cs"/>
                        </a:rPr>
                        <a:t>5.  Visual</a:t>
                      </a:r>
                      <a:r>
                        <a:rPr lang="en-GB" sz="1800" kern="1200" baseline="0" dirty="0" smtClean="0">
                          <a:solidFill>
                            <a:schemeClr val="tx1"/>
                          </a:solidFill>
                          <a:effectLst/>
                          <a:latin typeface="+mn-lt"/>
                          <a:ea typeface="+mn-ea"/>
                          <a:cs typeface="+mn-cs"/>
                        </a:rPr>
                        <a:t> listening (YouTube, BBC online clips, adverts)</a:t>
                      </a:r>
                      <a:br>
                        <a:rPr lang="en-GB" sz="1800" kern="1200" baseline="0" dirty="0" smtClean="0">
                          <a:solidFill>
                            <a:schemeClr val="tx1"/>
                          </a:solidFill>
                          <a:effectLst/>
                          <a:latin typeface="+mn-lt"/>
                          <a:ea typeface="+mn-ea"/>
                          <a:cs typeface="+mn-cs"/>
                        </a:rPr>
                      </a:br>
                      <a:r>
                        <a:rPr lang="en-GB" sz="1800" kern="1200" baseline="0" dirty="0" smtClean="0">
                          <a:solidFill>
                            <a:schemeClr val="tx1"/>
                          </a:solidFill>
                          <a:effectLst/>
                          <a:latin typeface="+mn-lt"/>
                          <a:ea typeface="+mn-ea"/>
                          <a:cs typeface="+mn-cs"/>
                        </a:rPr>
                        <a:t/>
                      </a:r>
                      <a:br>
                        <a:rPr lang="en-GB" sz="1800" kern="1200" baseline="0" dirty="0" smtClean="0">
                          <a:solidFill>
                            <a:schemeClr val="tx1"/>
                          </a:solidFill>
                          <a:effectLst/>
                          <a:latin typeface="+mn-lt"/>
                          <a:ea typeface="+mn-ea"/>
                          <a:cs typeface="+mn-cs"/>
                        </a:rPr>
                      </a:br>
                      <a:r>
                        <a:rPr lang="en-GB" sz="1800" kern="1200" baseline="0" dirty="0" smtClean="0">
                          <a:solidFill>
                            <a:schemeClr val="tx1"/>
                          </a:solidFill>
                          <a:effectLst/>
                          <a:latin typeface="+mn-lt"/>
                          <a:ea typeface="+mn-ea"/>
                          <a:cs typeface="+mn-cs"/>
                        </a:rPr>
                        <a:t>6.  Songs</a:t>
                      </a:r>
                    </a:p>
                    <a:p>
                      <a:pPr marL="0" indent="0">
                        <a:buNone/>
                      </a:pPr>
                      <a:r>
                        <a:rPr lang="en-GB" sz="1800" kern="1200" baseline="0" dirty="0" smtClean="0">
                          <a:solidFill>
                            <a:schemeClr val="tx1"/>
                          </a:solidFill>
                          <a:effectLst/>
                          <a:latin typeface="+mn-lt"/>
                          <a:ea typeface="+mn-ea"/>
                          <a:cs typeface="+mn-cs"/>
                        </a:rPr>
                        <a:t/>
                      </a:r>
                      <a:br>
                        <a:rPr lang="en-GB" sz="1800" kern="1200" baseline="0" dirty="0" smtClean="0">
                          <a:solidFill>
                            <a:schemeClr val="tx1"/>
                          </a:solidFill>
                          <a:effectLst/>
                          <a:latin typeface="+mn-lt"/>
                          <a:ea typeface="+mn-ea"/>
                          <a:cs typeface="+mn-cs"/>
                        </a:rPr>
                      </a:br>
                      <a:r>
                        <a:rPr lang="en-GB" sz="1800" kern="1200" baseline="0" dirty="0" smtClean="0">
                          <a:solidFill>
                            <a:schemeClr val="tx1"/>
                          </a:solidFill>
                          <a:effectLst/>
                          <a:latin typeface="+mn-lt"/>
                          <a:ea typeface="+mn-ea"/>
                          <a:cs typeface="+mn-cs"/>
                        </a:rPr>
                        <a:t>7.  Listening </a:t>
                      </a:r>
                      <a:r>
                        <a:rPr lang="en-GB" sz="1800" kern="1200" baseline="0" dirty="0" smtClean="0">
                          <a:solidFill>
                            <a:schemeClr val="tx1"/>
                          </a:solidFill>
                          <a:effectLst/>
                          <a:latin typeface="+mn-lt"/>
                          <a:ea typeface="+mn-ea"/>
                          <a:cs typeface="+mn-cs"/>
                          <a:sym typeface="Wingdings" pitchFamily="2" charset="2"/>
                        </a:rPr>
                        <a:t> speaking</a:t>
                      </a:r>
                      <a:br>
                        <a:rPr lang="en-GB" sz="1800" kern="1200" baseline="0" dirty="0" smtClean="0">
                          <a:solidFill>
                            <a:schemeClr val="tx1"/>
                          </a:solidFill>
                          <a:effectLst/>
                          <a:latin typeface="+mn-lt"/>
                          <a:ea typeface="+mn-ea"/>
                          <a:cs typeface="+mn-cs"/>
                          <a:sym typeface="Wingdings" pitchFamily="2" charset="2"/>
                        </a:rPr>
                      </a:br>
                      <a:r>
                        <a:rPr lang="en-GB" sz="1800" kern="1200" baseline="0" dirty="0" smtClean="0">
                          <a:solidFill>
                            <a:schemeClr val="tx1"/>
                          </a:solidFill>
                          <a:effectLst/>
                          <a:latin typeface="+mn-lt"/>
                          <a:ea typeface="+mn-ea"/>
                          <a:cs typeface="+mn-cs"/>
                          <a:sym typeface="Wingdings" pitchFamily="2" charset="2"/>
                        </a:rPr>
                        <a:t/>
                      </a:r>
                      <a:br>
                        <a:rPr lang="en-GB" sz="1800" kern="1200" baseline="0" dirty="0" smtClean="0">
                          <a:solidFill>
                            <a:schemeClr val="tx1"/>
                          </a:solidFill>
                          <a:effectLst/>
                          <a:latin typeface="+mn-lt"/>
                          <a:ea typeface="+mn-ea"/>
                          <a:cs typeface="+mn-cs"/>
                          <a:sym typeface="Wingdings" pitchFamily="2" charset="2"/>
                        </a:rPr>
                      </a:br>
                      <a:r>
                        <a:rPr lang="en-GB" sz="1800" kern="1200" baseline="0" dirty="0" smtClean="0">
                          <a:solidFill>
                            <a:schemeClr val="tx1"/>
                          </a:solidFill>
                          <a:effectLst/>
                          <a:latin typeface="+mn-lt"/>
                          <a:ea typeface="+mn-ea"/>
                          <a:cs typeface="+mn-cs"/>
                          <a:sym typeface="Wingdings" pitchFamily="2" charset="2"/>
                        </a:rPr>
                        <a:t>8.  Produce own listening assessment</a:t>
                      </a:r>
                      <a:endParaRPr lang="en-GB" sz="1800" kern="1200" dirty="0" smtClean="0">
                        <a:solidFill>
                          <a:schemeClr val="tx1"/>
                        </a:solidFill>
                        <a:effectLst/>
                        <a:latin typeface="+mn-lt"/>
                        <a:ea typeface="+mn-ea"/>
                        <a:cs typeface="+mn-cs"/>
                      </a:endParaRPr>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22456">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63009326"/>
              </p:ext>
            </p:extLst>
          </p:nvPr>
        </p:nvGraphicFramePr>
        <p:xfrm>
          <a:off x="5364088" y="1772816"/>
          <a:ext cx="3456384" cy="2468880"/>
        </p:xfrm>
        <a:graphic>
          <a:graphicData uri="http://schemas.openxmlformats.org/drawingml/2006/table">
            <a:tbl>
              <a:tblPr firstRow="1" bandRow="1">
                <a:tableStyleId>{5940675A-B579-460E-94D1-54222C63F5DA}</a:tableStyleId>
              </a:tblPr>
              <a:tblGrid>
                <a:gridCol w="3456384"/>
              </a:tblGrid>
              <a:tr h="370840">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r>
                        <a:rPr lang="en-GB" sz="1800" kern="1200" baseline="0" dirty="0" smtClean="0">
                          <a:solidFill>
                            <a:schemeClr val="tx1"/>
                          </a:solidFill>
                          <a:effectLst/>
                          <a:latin typeface="+mn-lt"/>
                          <a:ea typeface="+mn-ea"/>
                          <a:cs typeface="+mn-cs"/>
                          <a:sym typeface="Wingdings" pitchFamily="2" charset="2"/>
                        </a:rPr>
                        <a:t>9.  All speaking (when spontaneous) is listening</a:t>
                      </a:r>
                      <a:endParaRPr lang="en-GB" sz="1800" kern="1200" dirty="0" smtClean="0">
                        <a:solidFill>
                          <a:schemeClr val="tx1"/>
                        </a:solidFill>
                        <a:effectLst/>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pPr>
                        <a:lnSpc>
                          <a:spcPct val="200000"/>
                        </a:lnSpc>
                      </a:pPr>
                      <a:r>
                        <a:rPr lang="en-GB" dirty="0" smtClean="0"/>
                        <a:t>10. Pre-teach key language</a:t>
                      </a:r>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pPr>
                        <a:lnSpc>
                          <a:spcPct val="200000"/>
                        </a:lnSpc>
                      </a:pPr>
                      <a:r>
                        <a:rPr lang="en-GB" dirty="0" smtClean="0"/>
                        <a:t>11. Repeat listening tasks</a:t>
                      </a:r>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2708" y="260648"/>
            <a:ext cx="503700" cy="503700"/>
          </a:xfrm>
          <a:prstGeom prst="rect">
            <a:avLst/>
          </a:prstGeom>
        </p:spPr>
      </p:pic>
    </p:spTree>
    <p:extLst>
      <p:ext uri="{BB962C8B-B14F-4D97-AF65-F5344CB8AC3E}">
        <p14:creationId xmlns:p14="http://schemas.microsoft.com/office/powerpoint/2010/main" val="29438268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214313"/>
            <a:ext cx="6643688" cy="635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568918987"/>
              </p:ext>
            </p:extLst>
          </p:nvPr>
        </p:nvGraphicFramePr>
        <p:xfrm>
          <a:off x="5310188" y="1643063"/>
          <a:ext cx="3548062" cy="4645025"/>
        </p:xfrm>
        <a:graphic>
          <a:graphicData uri="http://schemas.openxmlformats.org/drawingml/2006/table">
            <a:tbl>
              <a:tblPr>
                <a:tableStyleId>{5940675A-B579-460E-94D1-54222C63F5DA}</a:tableStyleId>
              </a:tblPr>
              <a:tblGrid>
                <a:gridCol w="1774825"/>
                <a:gridCol w="1773237"/>
              </a:tblGrid>
              <a:tr h="663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u="none" strike="noStrike" cap="none" normalizeH="0" baseline="0" smtClean="0">
                          <a:ln>
                            <a:noFill/>
                          </a:ln>
                          <a:effectLst/>
                        </a:rPr>
                        <a:t>Exemple</a:t>
                      </a:r>
                      <a:endParaRPr kumimoji="0" lang="en-GB" sz="2000" b="1" i="0" u="none" strike="noStrike" cap="none" normalizeH="0" baseline="0" smtClean="0">
                        <a:ln>
                          <a:noFill/>
                        </a:ln>
                        <a:solidFill>
                          <a:srgbClr val="FFFFFF"/>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u="none" strike="noStrike" cap="none" normalizeH="0" baseline="0" smtClean="0">
                          <a:ln>
                            <a:noFill/>
                          </a:ln>
                          <a:effectLst/>
                        </a:rPr>
                        <a:t>I</a:t>
                      </a:r>
                      <a:endParaRPr kumimoji="0" lang="en-GB" sz="2000" b="1" i="0" u="none" strike="noStrike" cap="none" normalizeH="0" baseline="0" smtClean="0">
                        <a:ln>
                          <a:noFill/>
                        </a:ln>
                        <a:solidFill>
                          <a:srgbClr val="FFFFFF"/>
                        </a:solidFill>
                        <a:effectLst/>
                        <a:latin typeface="Calibri" pitchFamily="34" charset="0"/>
                      </a:endParaRPr>
                    </a:p>
                  </a:txBody>
                  <a:tcPr horzOverflow="overflow"/>
                </a:tc>
              </a:tr>
              <a:tr h="663575">
                <a:tc>
                  <a:txBody>
                    <a:bodyPr/>
                    <a:lstStyle/>
                    <a:p>
                      <a:pPr marL="457200" marR="0" lvl="0" indent="-457200" algn="l" defTabSz="914400" rtl="0" eaLnBrk="1" fontAlgn="base" latinLnBrk="0" hangingPunct="1">
                        <a:lnSpc>
                          <a:spcPct val="100000"/>
                        </a:lnSpc>
                        <a:spcBef>
                          <a:spcPct val="0"/>
                        </a:spcBef>
                        <a:spcAft>
                          <a:spcPct val="0"/>
                        </a:spcAft>
                        <a:buClrTx/>
                        <a:buSzTx/>
                        <a:buFontTx/>
                        <a:buAutoNum type="alphaLcParenBoth"/>
                        <a:tabLst/>
                      </a:pPr>
                      <a:r>
                        <a:rPr kumimoji="0" lang="en-GB" sz="2000" u="none" strike="noStrike" cap="none" normalizeH="0" baseline="0" smtClean="0">
                          <a:ln>
                            <a:noFill/>
                          </a:ln>
                          <a:effectLst/>
                        </a:rPr>
                        <a:t>Gérard</a:t>
                      </a:r>
                      <a:endParaRPr kumimoji="0" lang="en-GB" sz="2000" b="0" i="0" u="none" strike="noStrike" cap="none" normalizeH="0" baseline="0" smtClean="0">
                        <a:ln>
                          <a:noFill/>
                        </a:ln>
                        <a:solidFill>
                          <a:srgbClr val="000000"/>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3200" b="1" u="none" strike="noStrike" cap="none" normalizeH="0" baseline="0" dirty="0" smtClean="0">
                          <a:ln>
                            <a:noFill/>
                          </a:ln>
                          <a:effectLst/>
                        </a:rPr>
                        <a:t>B</a:t>
                      </a:r>
                      <a:endParaRPr kumimoji="0" lang="en-GB" sz="3200" b="1" i="0" u="none" strike="noStrike" cap="none" normalizeH="0" baseline="0" dirty="0" smtClean="0">
                        <a:ln>
                          <a:noFill/>
                        </a:ln>
                        <a:solidFill>
                          <a:srgbClr val="FF0000"/>
                        </a:solidFill>
                        <a:effectLst/>
                        <a:latin typeface="Calibri" pitchFamily="34" charset="0"/>
                      </a:endParaRPr>
                    </a:p>
                  </a:txBody>
                  <a:tcPr horzOverflow="overflow"/>
                </a:tc>
              </a:tr>
              <a:tr h="663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u="none" strike="noStrike" cap="none" normalizeH="0" baseline="0" smtClean="0">
                          <a:ln>
                            <a:noFill/>
                          </a:ln>
                          <a:effectLst/>
                        </a:rPr>
                        <a:t>(b) Margot</a:t>
                      </a:r>
                      <a:endParaRPr kumimoji="0" lang="en-GB" sz="2000" b="0" i="0" u="none" strike="noStrike" cap="none" normalizeH="0" baseline="0" smtClean="0">
                        <a:ln>
                          <a:noFill/>
                        </a:ln>
                        <a:solidFill>
                          <a:srgbClr val="000000"/>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3200" b="1" u="none" strike="noStrike" cap="none" normalizeH="0" baseline="0" dirty="0" smtClean="0">
                          <a:ln>
                            <a:noFill/>
                          </a:ln>
                          <a:effectLst/>
                        </a:rPr>
                        <a:t>C</a:t>
                      </a:r>
                      <a:endParaRPr kumimoji="0" lang="en-GB" sz="3200" b="1" i="0" u="none" strike="noStrike" cap="none" normalizeH="0" baseline="0" dirty="0" smtClean="0">
                        <a:ln>
                          <a:noFill/>
                        </a:ln>
                        <a:solidFill>
                          <a:srgbClr val="FF0000"/>
                        </a:solidFill>
                        <a:effectLst/>
                        <a:latin typeface="Calibri" pitchFamily="34" charset="0"/>
                      </a:endParaRPr>
                    </a:p>
                  </a:txBody>
                  <a:tcPr horzOverflow="overflow"/>
                </a:tc>
              </a:tr>
              <a:tr h="663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u="none" strike="noStrike" cap="none" normalizeH="0" baseline="0" smtClean="0">
                          <a:ln>
                            <a:noFill/>
                          </a:ln>
                          <a:effectLst/>
                        </a:rPr>
                        <a:t>(c) Philippe</a:t>
                      </a:r>
                      <a:endParaRPr kumimoji="0" lang="en-GB" sz="2000" b="0" i="0" u="none" strike="noStrike" cap="none" normalizeH="0" baseline="0" smtClean="0">
                        <a:ln>
                          <a:noFill/>
                        </a:ln>
                        <a:solidFill>
                          <a:srgbClr val="000000"/>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3200" b="1" u="none" strike="noStrike" cap="none" normalizeH="0" baseline="0" dirty="0" smtClean="0">
                          <a:ln>
                            <a:noFill/>
                          </a:ln>
                          <a:effectLst/>
                        </a:rPr>
                        <a:t>D</a:t>
                      </a:r>
                      <a:endParaRPr kumimoji="0" lang="en-GB" sz="3200" b="1" i="0" u="none" strike="noStrike" cap="none" normalizeH="0" baseline="0" dirty="0" smtClean="0">
                        <a:ln>
                          <a:noFill/>
                        </a:ln>
                        <a:solidFill>
                          <a:srgbClr val="FF0000"/>
                        </a:solidFill>
                        <a:effectLst/>
                        <a:latin typeface="Calibri" pitchFamily="34" charset="0"/>
                      </a:endParaRPr>
                    </a:p>
                  </a:txBody>
                  <a:tcPr horzOverflow="overflow"/>
                </a:tc>
              </a:tr>
              <a:tr h="663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u="none" strike="noStrike" cap="none" normalizeH="0" baseline="0" smtClean="0">
                          <a:ln>
                            <a:noFill/>
                          </a:ln>
                          <a:effectLst/>
                        </a:rPr>
                        <a:t>(d) Dorothée</a:t>
                      </a:r>
                      <a:endParaRPr kumimoji="0" lang="en-GB" sz="2000" b="0" i="0" u="none" strike="noStrike" cap="none" normalizeH="0" baseline="0" smtClean="0">
                        <a:ln>
                          <a:noFill/>
                        </a:ln>
                        <a:solidFill>
                          <a:srgbClr val="000000"/>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3200" b="1" u="none" strike="noStrike" cap="none" normalizeH="0" baseline="0" dirty="0" smtClean="0">
                          <a:ln>
                            <a:noFill/>
                          </a:ln>
                          <a:effectLst/>
                        </a:rPr>
                        <a:t>A</a:t>
                      </a:r>
                      <a:endParaRPr kumimoji="0" lang="en-GB" sz="3200" b="1" i="0" u="none" strike="noStrike" cap="none" normalizeH="0" baseline="0" dirty="0" smtClean="0">
                        <a:ln>
                          <a:noFill/>
                        </a:ln>
                        <a:solidFill>
                          <a:srgbClr val="FF0000"/>
                        </a:solidFill>
                        <a:effectLst/>
                        <a:latin typeface="Calibri" pitchFamily="34" charset="0"/>
                      </a:endParaRPr>
                    </a:p>
                  </a:txBody>
                  <a:tcPr horzOverflow="overflow"/>
                </a:tc>
              </a:tr>
              <a:tr h="663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u="none" strike="noStrike" cap="none" normalizeH="0" baseline="0" smtClean="0">
                          <a:ln>
                            <a:noFill/>
                          </a:ln>
                          <a:effectLst/>
                        </a:rPr>
                        <a:t>(e) Guillaume</a:t>
                      </a:r>
                      <a:endParaRPr kumimoji="0" lang="en-GB" sz="2000" b="0" i="0" u="none" strike="noStrike" cap="none" normalizeH="0" baseline="0" smtClean="0">
                        <a:ln>
                          <a:noFill/>
                        </a:ln>
                        <a:solidFill>
                          <a:srgbClr val="000000"/>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3200" b="1" u="none" strike="noStrike" cap="none" normalizeH="0" baseline="0" dirty="0" smtClean="0">
                          <a:ln>
                            <a:noFill/>
                          </a:ln>
                          <a:effectLst/>
                        </a:rPr>
                        <a:t>E</a:t>
                      </a:r>
                      <a:endParaRPr kumimoji="0" lang="en-GB" sz="3200" b="1" i="0" u="none" strike="noStrike" cap="none" normalizeH="0" baseline="0" dirty="0" smtClean="0">
                        <a:ln>
                          <a:noFill/>
                        </a:ln>
                        <a:solidFill>
                          <a:srgbClr val="FF0000"/>
                        </a:solidFill>
                        <a:effectLst/>
                        <a:latin typeface="Calibri" pitchFamily="34" charset="0"/>
                      </a:endParaRPr>
                    </a:p>
                  </a:txBody>
                  <a:tcPr horzOverflow="overflow"/>
                </a:tc>
              </a:tr>
              <a:tr h="663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u="none" strike="noStrike" cap="none" normalizeH="0" baseline="0" smtClean="0">
                          <a:ln>
                            <a:noFill/>
                          </a:ln>
                          <a:effectLst/>
                        </a:rPr>
                        <a:t>(f) Elise</a:t>
                      </a:r>
                      <a:endParaRPr kumimoji="0" lang="en-GB" sz="2000" b="0" i="0" u="none" strike="noStrike" cap="none" normalizeH="0" baseline="0" smtClean="0">
                        <a:ln>
                          <a:noFill/>
                        </a:ln>
                        <a:solidFill>
                          <a:srgbClr val="000000"/>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3200" b="1" u="none" strike="noStrike" cap="none" normalizeH="0" baseline="0" dirty="0" smtClean="0">
                          <a:ln>
                            <a:noFill/>
                          </a:ln>
                          <a:effectLst/>
                        </a:rPr>
                        <a:t>H</a:t>
                      </a:r>
                      <a:endParaRPr kumimoji="0" lang="en-GB" sz="3200" b="1" i="0" u="none" strike="noStrike" cap="none" normalizeH="0" baseline="0" dirty="0" smtClean="0">
                        <a:ln>
                          <a:noFill/>
                        </a:ln>
                        <a:solidFill>
                          <a:srgbClr val="FF0000"/>
                        </a:solidFill>
                        <a:effectLst/>
                        <a:latin typeface="Calibri" pitchFamily="34" charset="0"/>
                      </a:endParaRPr>
                    </a:p>
                  </a:txBody>
                  <a:tcPr horzOverflow="overflow"/>
                </a:tc>
              </a:tr>
            </a:tbl>
          </a:graphicData>
        </a:graphic>
      </p:graphicFrame>
      <p:sp>
        <p:nvSpPr>
          <p:cNvPr id="7" name="TextBox 6"/>
          <p:cNvSpPr txBox="1"/>
          <p:nvPr/>
        </p:nvSpPr>
        <p:spPr>
          <a:xfrm>
            <a:off x="7500958" y="6357958"/>
            <a:ext cx="1571636" cy="400110"/>
          </a:xfrm>
          <a:prstGeom prst="rect">
            <a:avLst/>
          </a:prstGeom>
          <a:solidFill>
            <a:schemeClr val="accent1">
              <a:lumMod val="75000"/>
            </a:schemeClr>
          </a:solidFill>
        </p:spPr>
        <p:txBody>
          <a:bodyPr>
            <a:spAutoFit/>
          </a:bodyPr>
          <a:lstStyle/>
          <a:p>
            <a:pPr fontAlgn="auto">
              <a:spcBef>
                <a:spcPts val="0"/>
              </a:spcBef>
              <a:spcAft>
                <a:spcPts val="0"/>
              </a:spcAft>
              <a:defRPr/>
            </a:pPr>
            <a:r>
              <a:rPr lang="en-GB" sz="2000" dirty="0">
                <a:ln>
                  <a:solidFill>
                    <a:schemeClr val="bg1"/>
                  </a:solidFill>
                </a:ln>
                <a:latin typeface="+mn-lt"/>
              </a:rPr>
              <a:t>C Grade</a:t>
            </a:r>
          </a:p>
        </p:txBody>
      </p:sp>
      <p:sp>
        <p:nvSpPr>
          <p:cNvPr id="8" name="Rectangle 7"/>
          <p:cNvSpPr/>
          <p:nvPr/>
        </p:nvSpPr>
        <p:spPr>
          <a:xfrm>
            <a:off x="7308304" y="0"/>
            <a:ext cx="771918" cy="1200329"/>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spc="0" dirty="0" smtClean="0">
                <a:ln w="0"/>
                <a:solidFill>
                  <a:srgbClr val="002060"/>
                </a:solidFill>
                <a:effectLst>
                  <a:reflection blurRad="12700" stA="50000" endPos="50000" dist="5000" dir="5400000" sy="-100000" rotWithShape="0"/>
                </a:effectLst>
              </a:rPr>
              <a:t>2</a:t>
            </a:r>
            <a:endParaRPr lang="en-US" sz="7200" b="1" cap="all" spc="0" dirty="0">
              <a:ln w="0"/>
              <a:solidFill>
                <a:srgbClr val="002060"/>
              </a:solidFill>
              <a:effectLst>
                <a:reflection blurRad="12700" stA="50000" endPos="50000" dist="5000" dir="5400000" sy="-100000" rotWithShape="0"/>
              </a:effectLst>
            </a:endParaRPr>
          </a:p>
        </p:txBody>
      </p:sp>
      <p:sp>
        <p:nvSpPr>
          <p:cNvPr id="9" name="Action Button: Sound 8">
            <a:hlinkClick r:id="" action="ppaction://noaction" highlightClick="1">
              <a:snd r:embed="rId4" name="2008 AQA B no3.WAV"/>
            </a:hlinkClick>
          </p:cNvPr>
          <p:cNvSpPr/>
          <p:nvPr/>
        </p:nvSpPr>
        <p:spPr>
          <a:xfrm>
            <a:off x="8215313" y="142875"/>
            <a:ext cx="642937" cy="714375"/>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GB">
              <a:solidFill>
                <a:srgbClr val="FFFFFF"/>
              </a:solidFill>
            </a:endParaRPr>
          </a:p>
        </p:txBody>
      </p:sp>
    </p:spTree>
    <p:extLst>
      <p:ext uri="{BB962C8B-B14F-4D97-AF65-F5344CB8AC3E}">
        <p14:creationId xmlns:p14="http://schemas.microsoft.com/office/powerpoint/2010/main" val="3036588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28384" y="80072"/>
            <a:ext cx="1073274" cy="1200329"/>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spc="0" dirty="0" smtClean="0">
                <a:ln w="0"/>
                <a:solidFill>
                  <a:srgbClr val="002060"/>
                </a:solidFill>
                <a:effectLst>
                  <a:reflection blurRad="12700" stA="50000" endPos="50000" dist="5000" dir="5400000" sy="-100000" rotWithShape="0"/>
                </a:effectLst>
              </a:rPr>
              <a:t>3</a:t>
            </a:r>
            <a:endParaRPr lang="en-US" sz="7200" b="1" cap="all" spc="0" dirty="0">
              <a:ln w="0"/>
              <a:solidFill>
                <a:srgbClr val="002060"/>
              </a:solidFill>
              <a:effectLst>
                <a:reflection blurRad="12700" stA="50000" endPos="50000" dist="5000" dir="5400000" sy="-100000" rotWithShape="0"/>
              </a:effectLst>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360" y="872586"/>
            <a:ext cx="7378216" cy="558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1901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675</TotalTime>
  <Words>2893</Words>
  <Application>Microsoft Office PowerPoint</Application>
  <PresentationFormat>On-screen Show (4:3)</PresentationFormat>
  <Paragraphs>444</Paragraphs>
  <Slides>43</Slides>
  <Notes>27</Notes>
  <HiddenSlides>0</HiddenSlides>
  <MMClips>4</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Une publicité française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Los deportes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Repaso: Termina la frase…</vt:lpstr>
      <vt:lpstr>PowerPoint Presentation</vt:lpstr>
      <vt:lpstr>PowerPoint Presentation</vt:lpstr>
      <vt:lpstr>PowerPoint Presentation</vt:lpstr>
      <vt:lpstr>PowerPoint Presentation</vt:lpstr>
      <vt:lpstr>PowerPoint Presentation</vt:lpstr>
      <vt:lpstr>Best sources of video</vt:lpstr>
      <vt:lpstr>PowerPoint Presentation</vt:lpstr>
      <vt:lpstr>Downloading video clips</vt:lpstr>
      <vt:lpstr>PowerPoint Presentation</vt:lpstr>
      <vt:lpstr>PowerPoint Presentation</vt:lpstr>
      <vt:lpstr>PowerPoint Presentation</vt:lpstr>
      <vt:lpstr>PowerPoint Presentation</vt:lpstr>
    </vt:vector>
  </TitlesOfParts>
  <Company>Comberton Village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Mark Dawes</cp:lastModifiedBy>
  <cp:revision>92</cp:revision>
  <dcterms:created xsi:type="dcterms:W3CDTF">2011-09-19T16:08:59Z</dcterms:created>
  <dcterms:modified xsi:type="dcterms:W3CDTF">2012-06-16T06:20:36Z</dcterms:modified>
</cp:coreProperties>
</file>