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4" r:id="rId4"/>
    <p:sldId id="260" r:id="rId5"/>
    <p:sldId id="261" r:id="rId6"/>
    <p:sldId id="262" r:id="rId7"/>
    <p:sldId id="263" r:id="rId8"/>
    <p:sldId id="257"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29" autoAdjust="0"/>
  </p:normalViewPr>
  <p:slideViewPr>
    <p:cSldViewPr>
      <p:cViewPr>
        <p:scale>
          <a:sx n="73" d="100"/>
          <a:sy n="73" d="100"/>
        </p:scale>
        <p:origin x="-2724" y="-4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969763-48B4-47ED-A043-3D19C599913A}" type="datetimeFigureOut">
              <a:rPr lang="fr-FR" smtClean="0"/>
              <a:pPr/>
              <a:t>17/01/2013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D2968-3084-4527-90F5-0ED177600AB0}" type="slidenum">
              <a:rPr lang="fr-FR" smtClean="0"/>
              <a:pPr/>
              <a:t>‹#›</a:t>
            </a:fld>
            <a:endParaRPr lang="fr-FR"/>
          </a:p>
        </p:txBody>
      </p:sp>
    </p:spTree>
    <p:extLst>
      <p:ext uri="{BB962C8B-B14F-4D97-AF65-F5344CB8AC3E}">
        <p14:creationId xmlns:p14="http://schemas.microsoft.com/office/powerpoint/2010/main" val="386730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introduce students to the objectives of the day.</a:t>
            </a:r>
            <a:br>
              <a:rPr lang="en-GB" dirty="0" smtClean="0"/>
            </a:br>
            <a:r>
              <a:rPr lang="en-GB" dirty="0" smtClean="0"/>
              <a:t/>
            </a:r>
            <a:br>
              <a:rPr lang="en-GB" dirty="0" smtClean="0"/>
            </a:br>
            <a:r>
              <a:rPr lang="en-GB" dirty="0" smtClean="0"/>
              <a:t>Begin by</a:t>
            </a:r>
            <a:r>
              <a:rPr lang="en-GB" baseline="0" dirty="0" smtClean="0"/>
              <a:t> pointing out that there are 2 x productive skills (i.e. when they are actually producing language themselves, rather than working to understand language that they are on the receiving end of, as in listening and reading).  These are speaking and writing.  They have </a:t>
            </a:r>
            <a:r>
              <a:rPr lang="en-GB" baseline="0" dirty="0" err="1" smtClean="0"/>
              <a:t>similarites</a:t>
            </a:r>
            <a:r>
              <a:rPr lang="en-GB" baseline="0" dirty="0" smtClean="0"/>
              <a:t> but they are also different from each other, especially when it comes to how they are assessed/graded at GCSE.  How so?</a:t>
            </a:r>
            <a:br>
              <a:rPr lang="en-GB" baseline="0" dirty="0" smtClean="0"/>
            </a:br>
            <a:endParaRPr lang="en-GB" baseline="0" dirty="0" smtClean="0"/>
          </a:p>
          <a:p>
            <a:r>
              <a:rPr lang="en-GB" baseline="0" dirty="0" smtClean="0"/>
              <a:t>Is this speaking or writing or both?</a:t>
            </a:r>
            <a:br>
              <a:rPr lang="en-GB" baseline="0" dirty="0" smtClean="0"/>
            </a:br>
            <a:r>
              <a:rPr lang="en-GB" baseline="0" dirty="0" smtClean="0"/>
              <a:t>1.  You have time to plan before you produce the language</a:t>
            </a:r>
            <a:br>
              <a:rPr lang="en-GB" baseline="0" dirty="0" smtClean="0"/>
            </a:br>
            <a:r>
              <a:rPr lang="en-GB" baseline="0" dirty="0" smtClean="0"/>
              <a:t>2.  You communicate your opinions through words only</a:t>
            </a:r>
            <a:br>
              <a:rPr lang="en-GB" baseline="0" dirty="0" smtClean="0"/>
            </a:br>
            <a:r>
              <a:rPr lang="en-GB" baseline="0" dirty="0" smtClean="0"/>
              <a:t>3.  You have a lot of time to think</a:t>
            </a:r>
          </a:p>
          <a:p>
            <a:pPr marL="228600" indent="-228600">
              <a:buAutoNum type="arabicPeriod" startAt="4"/>
            </a:pPr>
            <a:r>
              <a:rPr lang="en-GB" baseline="0" dirty="0" smtClean="0"/>
              <a:t>Communicating a lot of information is important</a:t>
            </a:r>
          </a:p>
          <a:p>
            <a:pPr marL="228600" indent="-228600">
              <a:buAutoNum type="arabicPeriod" startAt="4"/>
            </a:pPr>
            <a:r>
              <a:rPr lang="en-GB" baseline="0" dirty="0" smtClean="0"/>
              <a:t>Accuracy is one factor, but others are equally important</a:t>
            </a:r>
          </a:p>
          <a:p>
            <a:pPr marL="228600" indent="-228600">
              <a:buAutoNum type="arabicPeriod" startAt="4"/>
            </a:pPr>
            <a:r>
              <a:rPr lang="en-GB" baseline="0" dirty="0" smtClean="0"/>
              <a:t>Your performance depends largely on listening comprehension</a:t>
            </a:r>
          </a:p>
          <a:p>
            <a:endParaRPr lang="en-GB" dirty="0" smtClean="0"/>
          </a:p>
          <a:p>
            <a:r>
              <a:rPr lang="en-GB" dirty="0" smtClean="0"/>
              <a:t>Give</a:t>
            </a:r>
            <a:r>
              <a:rPr lang="en-GB" baseline="0" dirty="0" smtClean="0"/>
              <a:t> the students time to discuss this for a few minutes and take answers from the floor.</a:t>
            </a:r>
            <a:br>
              <a:rPr lang="en-GB" baseline="0" dirty="0" smtClean="0"/>
            </a:br>
            <a:r>
              <a:rPr lang="en-GB" baseline="0" dirty="0" smtClean="0"/>
              <a:t>The statements are deliberately open with elements of ambiguity and the idea is to draw out some of the following thoughts:</a:t>
            </a:r>
            <a:br>
              <a:rPr lang="en-GB" baseline="0" dirty="0" smtClean="0"/>
            </a:br>
            <a:r>
              <a:rPr lang="en-GB" baseline="0" dirty="0" smtClean="0"/>
              <a:t/>
            </a:r>
            <a:br>
              <a:rPr lang="en-GB" baseline="0" dirty="0" smtClean="0"/>
            </a:br>
            <a:r>
              <a:rPr lang="en-GB" baseline="0" dirty="0" smtClean="0"/>
              <a:t>1.  In GCSE you have some time to plan for both speaking and writing.  In the actual exam itself, the moment of production is more immediate/spontaneous in speaking whereas in writing, you can stop/start/revise/cross out/start again and it’s only at the end of the hour that you actually ‘produce’ the piece of language which is marked.  in speaking, once you start speaking everything you say is part of the assessment.  In real life, of course, there can be planned speaking e.g. presentations / talk / assembly etc.. but there is a lot more talking that is unplanned</a:t>
            </a:r>
          </a:p>
          <a:p>
            <a:pPr marL="228600" indent="-228600">
              <a:buAutoNum type="arabicPeriod" startAt="2"/>
            </a:pPr>
            <a:r>
              <a:rPr lang="en-GB" baseline="0" dirty="0" smtClean="0"/>
              <a:t>In writing – this is more true, although we want to introduce the idea that using </a:t>
            </a:r>
            <a:r>
              <a:rPr lang="en-GB" baseline="0" dirty="0" err="1" smtClean="0"/>
              <a:t>punctution</a:t>
            </a:r>
            <a:r>
              <a:rPr lang="en-GB" baseline="0" dirty="0" smtClean="0"/>
              <a:t> helps convey mood as well.  In speaking, the words are important of course, but we have many non-verbal aspects too, such as tone of voice / intonation, pronunciation, facial expression, hesitations/fillers for thinking time, body language / gesture</a:t>
            </a:r>
            <a:br>
              <a:rPr lang="en-GB" baseline="0" dirty="0" smtClean="0"/>
            </a:br>
            <a:r>
              <a:rPr lang="en-GB" baseline="0" dirty="0" smtClean="0"/>
              <a:t>3.  Relatively – this applies more to writing of course.  in speaking, though, we should not forget that we can buy ourselves time with fillers to get a few seconds thinking time and that this is perfectly acceptable, normal, as it happens in usual conversations in the mother tongue too!</a:t>
            </a:r>
            <a:br>
              <a:rPr lang="en-GB" baseline="0" dirty="0" smtClean="0"/>
            </a:br>
            <a:r>
              <a:rPr lang="en-GB" baseline="0" dirty="0" smtClean="0"/>
              <a:t>4.  Yes, important to both.  Ultimately, it the quantity of information that we communicate in both speaking and writing that counts.</a:t>
            </a:r>
            <a:br>
              <a:rPr lang="en-GB" baseline="0" dirty="0" smtClean="0"/>
            </a:br>
            <a:r>
              <a:rPr lang="en-GB" baseline="0" dirty="0" smtClean="0"/>
              <a:t>5.  Can apply to both, of course.  In writing – accuracy is one factor but complexity is another important aspect.  In speaking, accuracy is also important, but the other factors that are equally important are sounding </a:t>
            </a:r>
            <a:r>
              <a:rPr lang="en-GB" b="1" baseline="0" dirty="0" smtClean="0"/>
              <a:t>confident</a:t>
            </a:r>
            <a:r>
              <a:rPr lang="en-GB" baseline="0" dirty="0" smtClean="0"/>
              <a:t>, saying it like you mean it, responding readily to what is said to you, in short, being able to interact with others  It is hard to quantify this exactly, but over the years as an examiner it has been proven to me time and time again that this counts for an awful lot, and certainly is more important than grammatical mistakes, even quite serious ones, as long as the meaning is clear.</a:t>
            </a:r>
            <a:br>
              <a:rPr lang="en-GB" baseline="0" dirty="0" smtClean="0"/>
            </a:br>
            <a:r>
              <a:rPr lang="en-GB" baseline="0" dirty="0" smtClean="0"/>
              <a:t>6.  This is of course only true of speaking, and underlies the most fundamental difference.  Whatever exam board you do, your speaking performance starts with you understanding the questions / comments that are put to you by the other person, then knowing how to </a:t>
            </a:r>
            <a:r>
              <a:rPr lang="en-GB" baseline="0" dirty="0" err="1" smtClean="0"/>
              <a:t>repsond</a:t>
            </a:r>
            <a:r>
              <a:rPr lang="en-GB" baseline="0" dirty="0" smtClean="0"/>
              <a:t> readily to them.  This is why this afternoon we will work on listening skills.  The more quickly you can process / understand questions the more confidently you will be able to respond to them.  </a:t>
            </a:r>
          </a:p>
        </p:txBody>
      </p:sp>
      <p:sp>
        <p:nvSpPr>
          <p:cNvPr id="4" name="Slide Number Placeholder 3"/>
          <p:cNvSpPr>
            <a:spLocks noGrp="1"/>
          </p:cNvSpPr>
          <p:nvPr>
            <p:ph type="sldNum" sz="quarter" idx="10"/>
          </p:nvPr>
        </p:nvSpPr>
        <p:spPr/>
        <p:txBody>
          <a:bodyPr/>
          <a:lstStyle/>
          <a:p>
            <a:fld id="{4BCD2968-3084-4527-90F5-0ED177600AB0}" type="slidenum">
              <a:rPr lang="fr-FR" smtClean="0"/>
              <a:pPr/>
              <a:t>2</a:t>
            </a:fld>
            <a:endParaRPr lang="fr-FR"/>
          </a:p>
        </p:txBody>
      </p:sp>
    </p:spTree>
    <p:extLst>
      <p:ext uri="{BB962C8B-B14F-4D97-AF65-F5344CB8AC3E}">
        <p14:creationId xmlns:p14="http://schemas.microsoft.com/office/powerpoint/2010/main" val="85277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t>At this point we have explored some of the similarities and differences between writing and speaking, the 2 ways you are learning to produce language.  We’ve identified a couple of key differences.  As our focus is on speaking today, it follows that we need to spend time on these.  </a:t>
            </a:r>
            <a:br>
              <a:rPr lang="en-GB" baseline="0" dirty="0" smtClean="0"/>
            </a:br>
            <a:r>
              <a:rPr lang="en-GB" baseline="0" dirty="0" smtClean="0"/>
              <a:t>1.  Using tone of voice to express emotion</a:t>
            </a:r>
            <a:br>
              <a:rPr lang="en-GB" baseline="0" dirty="0" smtClean="0"/>
            </a:br>
            <a:r>
              <a:rPr lang="en-GB" baseline="0" dirty="0" smtClean="0"/>
              <a:t>2.  Responding readily</a:t>
            </a:r>
            <a:br>
              <a:rPr lang="en-GB" baseline="0" dirty="0" smtClean="0"/>
            </a:br>
            <a:r>
              <a:rPr lang="en-GB" baseline="0" dirty="0" smtClean="0"/>
              <a:t>3.  Sounding confident (saying it like you mean it!)</a:t>
            </a:r>
          </a:p>
          <a:p>
            <a:pPr marL="0" indent="0">
              <a:buNone/>
            </a:pPr>
            <a:endParaRPr lang="en-GB" baseline="0" dirty="0" smtClean="0"/>
          </a:p>
          <a:p>
            <a:pPr marL="0" indent="0">
              <a:buNone/>
            </a:pPr>
            <a:r>
              <a:rPr lang="en-GB" baseline="0" dirty="0" smtClean="0"/>
              <a:t>It’s often easiest to start doing this by beginning with the simplest language.  Like in a scientific experiment, where, to focus on one element you keep everything else the same.  So, we’re going to start with language you don’t even have to think too hard about producing!  Numbers 1 – 2 – 3.  Don’t be fooled into thinking this is going to be easy though.  We’re working on tone of voice, ready responses, sounding confident.</a:t>
            </a:r>
            <a:br>
              <a:rPr lang="en-GB" baseline="0" dirty="0" smtClean="0"/>
            </a:br>
            <a:r>
              <a:rPr lang="en-GB" baseline="0" dirty="0" smtClean="0"/>
              <a:t/>
            </a:r>
            <a:br>
              <a:rPr lang="en-GB" baseline="0" dirty="0" smtClean="0"/>
            </a:br>
            <a:r>
              <a:rPr lang="en-GB" baseline="0" dirty="0" smtClean="0"/>
              <a:t>In pairs, have this conversation.  First, just get a rhythm going.  I’ll give you 30 seconds to do that.  When I call ‘ </a:t>
            </a:r>
            <a:r>
              <a:rPr lang="en-GB" baseline="0" dirty="0" err="1" smtClean="0"/>
              <a:t>drei</a:t>
            </a:r>
            <a:r>
              <a:rPr lang="en-GB" baseline="0" dirty="0" smtClean="0"/>
              <a:t>– </a:t>
            </a:r>
            <a:r>
              <a:rPr lang="en-GB" baseline="0" dirty="0" err="1" smtClean="0"/>
              <a:t>zwei</a:t>
            </a:r>
            <a:r>
              <a:rPr lang="en-GB" baseline="0" dirty="0" smtClean="0"/>
              <a:t>– </a:t>
            </a:r>
            <a:r>
              <a:rPr lang="en-GB" baseline="0" dirty="0" err="1" smtClean="0"/>
              <a:t>eins</a:t>
            </a:r>
            <a:r>
              <a:rPr lang="en-GB" baseline="0" dirty="0" smtClean="0"/>
              <a:t>’ I want you to stop.</a:t>
            </a:r>
            <a:br>
              <a:rPr lang="en-GB" baseline="0" dirty="0" smtClean="0"/>
            </a:br>
            <a:r>
              <a:rPr lang="en-GB" baseline="0" dirty="0" smtClean="0"/>
              <a:t/>
            </a:r>
            <a:br>
              <a:rPr lang="en-GB" baseline="0" dirty="0" smtClean="0"/>
            </a:br>
            <a:r>
              <a:rPr lang="en-GB" baseline="0" dirty="0" smtClean="0"/>
              <a:t>Now, I want you to try putting some mood/emotion into it.  You may include questions – responses – exclamations.  Don’t try to do this too fast or you won’t be really responding to what you hear.  Try to think about the emotion you’re conveying and use an appropriate gesture or facial expression.  You’ve all done drama at KS3 so use all your strategies from there.</a:t>
            </a:r>
            <a:br>
              <a:rPr lang="en-GB" baseline="0" dirty="0" smtClean="0"/>
            </a:br>
            <a:r>
              <a:rPr lang="en-GB" baseline="0" dirty="0" smtClean="0"/>
              <a:t/>
            </a:r>
            <a:br>
              <a:rPr lang="en-GB" baseline="0" dirty="0" smtClean="0"/>
            </a:br>
            <a:r>
              <a:rPr lang="en-GB" baseline="0" dirty="0" smtClean="0"/>
              <a:t>(useful to have another teacher there to demo this with)</a:t>
            </a:r>
          </a:p>
          <a:p>
            <a:pPr marL="0" indent="0">
              <a:buNone/>
            </a:pPr>
            <a:endParaRPr lang="en-GB" baseline="0" dirty="0" smtClean="0"/>
          </a:p>
          <a:p>
            <a:pPr marL="0" indent="0">
              <a:buNone/>
            </a:pPr>
            <a:r>
              <a:rPr lang="en-GB" baseline="0" dirty="0" smtClean="0"/>
              <a:t>Off you go!</a:t>
            </a:r>
            <a:endParaRPr lang="fr-FR" dirty="0"/>
          </a:p>
        </p:txBody>
      </p:sp>
      <p:sp>
        <p:nvSpPr>
          <p:cNvPr id="4" name="Slide Number Placeholder 3"/>
          <p:cNvSpPr>
            <a:spLocks noGrp="1"/>
          </p:cNvSpPr>
          <p:nvPr>
            <p:ph type="sldNum" sz="quarter" idx="10"/>
          </p:nvPr>
        </p:nvSpPr>
        <p:spPr/>
        <p:txBody>
          <a:bodyPr/>
          <a:lstStyle/>
          <a:p>
            <a:fld id="{4BCD2968-3084-4527-90F5-0ED177600AB0}" type="slidenum">
              <a:rPr lang="fr-FR" smtClean="0"/>
              <a:pPr/>
              <a:t>3</a:t>
            </a:fld>
            <a:endParaRPr lang="fr-FR"/>
          </a:p>
        </p:txBody>
      </p:sp>
    </p:spTree>
    <p:extLst>
      <p:ext uri="{BB962C8B-B14F-4D97-AF65-F5344CB8AC3E}">
        <p14:creationId xmlns:p14="http://schemas.microsoft.com/office/powerpoint/2010/main" val="55264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t>OK – that’s great.  But limiting in terms of what we’re communicating.  Let’s try transferring this to a more realistic scenario for a short conversation.  </a:t>
            </a:r>
          </a:p>
          <a:p>
            <a:r>
              <a:rPr lang="en-GB" dirty="0" smtClean="0"/>
              <a:t>Obviously</a:t>
            </a:r>
            <a:r>
              <a:rPr lang="en-GB" baseline="0" dirty="0" smtClean="0"/>
              <a:t> you’re all on different topics at the moment, but what we do today will use language from topics you’ve most likely covered in y9, and not too much that’s brand new, because the focus of the day, and particularly this session, is to speak better using the resources we already have in our heads.</a:t>
            </a:r>
            <a:br>
              <a:rPr lang="en-GB" baseline="0" dirty="0" smtClean="0"/>
            </a:br>
            <a:r>
              <a:rPr lang="en-GB" baseline="0" dirty="0" smtClean="0"/>
              <a:t/>
            </a:r>
            <a:br>
              <a:rPr lang="en-GB" baseline="0" dirty="0" smtClean="0"/>
            </a:br>
            <a:r>
              <a:rPr lang="en-GB" baseline="0" dirty="0" smtClean="0"/>
              <a:t>so this first conversation is about holidays, just what is most important to you in a good holiday.</a:t>
            </a:r>
            <a:endParaRPr lang="fr-FR" dirty="0" smtClean="0"/>
          </a:p>
        </p:txBody>
      </p:sp>
      <p:sp>
        <p:nvSpPr>
          <p:cNvPr id="4" name="Slide Number Placeholder 3"/>
          <p:cNvSpPr>
            <a:spLocks noGrp="1"/>
          </p:cNvSpPr>
          <p:nvPr>
            <p:ph type="sldNum" sz="quarter" idx="10"/>
          </p:nvPr>
        </p:nvSpPr>
        <p:spPr/>
        <p:txBody>
          <a:bodyPr/>
          <a:lstStyle/>
          <a:p>
            <a:fld id="{4BCD2968-3084-4527-90F5-0ED177600AB0}" type="slidenum">
              <a:rPr lang="fr-FR" smtClean="0"/>
              <a:pPr/>
              <a:t>4</a:t>
            </a:fld>
            <a:endParaRPr lang="fr-FR"/>
          </a:p>
        </p:txBody>
      </p:sp>
    </p:spTree>
    <p:extLst>
      <p:ext uri="{BB962C8B-B14F-4D97-AF65-F5344CB8AC3E}">
        <p14:creationId xmlns:p14="http://schemas.microsoft.com/office/powerpoint/2010/main" val="256204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the question you’re all going to need to be able to ask.  What’s the most important thing for you?</a:t>
            </a:r>
            <a:br>
              <a:rPr lang="en-GB" dirty="0" smtClean="0"/>
            </a:br>
            <a:r>
              <a:rPr lang="en-GB" dirty="0" smtClean="0"/>
              <a:t/>
            </a:r>
            <a:br>
              <a:rPr lang="en-GB" dirty="0" smtClean="0"/>
            </a:br>
            <a:r>
              <a:rPr lang="en-GB" dirty="0" smtClean="0"/>
              <a:t>Let’s practise</a:t>
            </a:r>
            <a:r>
              <a:rPr lang="en-GB" baseline="0" dirty="0" smtClean="0"/>
              <a:t> this a few times, and reduce the prompt on the screen as we do so, so that we’ve got it in our heads nearly as well as ‘</a:t>
            </a:r>
            <a:r>
              <a:rPr lang="en-GB" baseline="0" dirty="0" err="1" smtClean="0"/>
              <a:t>uno</a:t>
            </a:r>
            <a:r>
              <a:rPr lang="en-GB" baseline="0" dirty="0" smtClean="0"/>
              <a:t> – dos – </a:t>
            </a:r>
            <a:r>
              <a:rPr lang="en-GB" baseline="0" dirty="0" err="1" smtClean="0"/>
              <a:t>tres</a:t>
            </a:r>
            <a:r>
              <a:rPr lang="en-GB" baseline="0" dirty="0" smtClean="0"/>
              <a:t>’</a:t>
            </a:r>
          </a:p>
          <a:p>
            <a:endParaRPr lang="en-GB" baseline="0" dirty="0" smtClean="0"/>
          </a:p>
          <a:p>
            <a:r>
              <a:rPr lang="en-GB" baseline="0" dirty="0" smtClean="0"/>
              <a:t>(Teacher to click to remove more and more of the words until there are just the spaces)</a:t>
            </a:r>
            <a:br>
              <a:rPr lang="en-GB" baseline="0" dirty="0" smtClean="0"/>
            </a:br>
            <a:r>
              <a:rPr lang="en-GB" baseline="0" dirty="0" smtClean="0"/>
              <a:t>This whole practice phase just to take a 2-3 minutes</a:t>
            </a:r>
            <a:br>
              <a:rPr lang="en-GB" baseline="0" dirty="0" smtClean="0"/>
            </a:br>
            <a:r>
              <a:rPr lang="en-GB" baseline="0" dirty="0" smtClean="0"/>
              <a:t/>
            </a:r>
            <a:br>
              <a:rPr lang="en-GB" baseline="0" dirty="0" smtClean="0"/>
            </a:br>
            <a:endParaRPr lang="fr-FR" dirty="0"/>
          </a:p>
        </p:txBody>
      </p:sp>
      <p:sp>
        <p:nvSpPr>
          <p:cNvPr id="4" name="Slide Number Placeholder 3"/>
          <p:cNvSpPr>
            <a:spLocks noGrp="1"/>
          </p:cNvSpPr>
          <p:nvPr>
            <p:ph type="sldNum" sz="quarter" idx="10"/>
          </p:nvPr>
        </p:nvSpPr>
        <p:spPr/>
        <p:txBody>
          <a:bodyPr/>
          <a:lstStyle/>
          <a:p>
            <a:fld id="{4BCD2968-3084-4527-90F5-0ED177600AB0}" type="slidenum">
              <a:rPr lang="fr-FR" smtClean="0"/>
              <a:pPr/>
              <a:t>5</a:t>
            </a:fld>
            <a:endParaRPr lang="fr-FR"/>
          </a:p>
        </p:txBody>
      </p:sp>
    </p:spTree>
    <p:extLst>
      <p:ext uri="{BB962C8B-B14F-4D97-AF65-F5344CB8AC3E}">
        <p14:creationId xmlns:p14="http://schemas.microsoft.com/office/powerpoint/2010/main" val="178815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Whole group pronunciation activity.  Go through each of the words, saying them with the group, rather than teacher say – students repeat.  If</a:t>
            </a:r>
            <a:r>
              <a:rPr lang="en-GB" baseline="0" dirty="0" smtClean="0"/>
              <a:t> any seem hesitant, pick up on those words and reinforce/model the pronunciation.</a:t>
            </a:r>
            <a:endParaRPr lang="en-GB" dirty="0" smtClean="0"/>
          </a:p>
          <a:p>
            <a:endParaRPr lang="en-GB" dirty="0" smtClean="0"/>
          </a:p>
          <a:p>
            <a:r>
              <a:rPr lang="en-GB" dirty="0" smtClean="0"/>
              <a:t>In the booklets, students will have these words.  They will be doing the speaking activity without looking at their booklets, but we can give them a minute or so to select 3-4 items that they are confident to say from memory.</a:t>
            </a:r>
            <a:endParaRPr lang="fr-FR" dirty="0"/>
          </a:p>
        </p:txBody>
      </p:sp>
      <p:sp>
        <p:nvSpPr>
          <p:cNvPr id="4" name="Slide Number Placeholder 3"/>
          <p:cNvSpPr>
            <a:spLocks noGrp="1"/>
          </p:cNvSpPr>
          <p:nvPr>
            <p:ph type="sldNum" sz="quarter" idx="10"/>
          </p:nvPr>
        </p:nvSpPr>
        <p:spPr/>
        <p:txBody>
          <a:bodyPr/>
          <a:lstStyle/>
          <a:p>
            <a:fld id="{4BCD2968-3084-4527-90F5-0ED177600AB0}" type="slidenum">
              <a:rPr lang="fr-FR" smtClean="0"/>
              <a:pPr/>
              <a:t>6</a:t>
            </a:fld>
            <a:endParaRPr lang="fr-FR"/>
          </a:p>
        </p:txBody>
      </p:sp>
    </p:spTree>
    <p:extLst>
      <p:ext uri="{BB962C8B-B14F-4D97-AF65-F5344CB8AC3E}">
        <p14:creationId xmlns:p14="http://schemas.microsoft.com/office/powerpoint/2010/main" val="395428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the scenario</a:t>
            </a:r>
          </a:p>
          <a:p>
            <a:endParaRPr lang="en-GB" dirty="0" smtClean="0"/>
          </a:p>
          <a:p>
            <a:r>
              <a:rPr lang="en-GB" dirty="0" smtClean="0"/>
              <a:t>The question disappears to be replaced by blanks and just</a:t>
            </a:r>
            <a:r>
              <a:rPr lang="en-GB" baseline="0" dirty="0" smtClean="0"/>
              <a:t> the end part?</a:t>
            </a:r>
            <a:br>
              <a:rPr lang="en-GB" baseline="0" dirty="0" smtClean="0"/>
            </a:br>
            <a:r>
              <a:rPr lang="en-GB" baseline="0" dirty="0" smtClean="0"/>
              <a:t/>
            </a:r>
            <a:br>
              <a:rPr lang="en-GB" baseline="0" dirty="0" smtClean="0"/>
            </a:br>
            <a:r>
              <a:rPr lang="en-GB" baseline="0" dirty="0" smtClean="0"/>
              <a:t>First, they can just doing the dialogue as written, with feeling.</a:t>
            </a:r>
          </a:p>
          <a:p>
            <a:r>
              <a:rPr lang="en-GB" baseline="0" dirty="0" smtClean="0"/>
              <a:t>Next, they can do it, changing the underlined words.</a:t>
            </a:r>
          </a:p>
          <a:p>
            <a:r>
              <a:rPr lang="en-GB" baseline="0" dirty="0" smtClean="0"/>
              <a:t>Then they can do it with all the words blocked out.</a:t>
            </a:r>
            <a:br>
              <a:rPr lang="en-GB" baseline="0" dirty="0" smtClean="0"/>
            </a:br>
            <a:r>
              <a:rPr lang="en-GB" baseline="0" dirty="0" smtClean="0"/>
              <a:t>Finally, they can do it again from memory, trying to continue the conversation, giving opinions about other holidays features they haven’t mentioned.</a:t>
            </a:r>
          </a:p>
          <a:p>
            <a:endParaRPr lang="en-GB" baseline="0" dirty="0" smtClean="0"/>
          </a:p>
          <a:p>
            <a:r>
              <a:rPr lang="en-GB" baseline="0" dirty="0" smtClean="0"/>
              <a:t>This could be worth modelling with another teacher/student (need 2 x microphones active)</a:t>
            </a:r>
          </a:p>
          <a:p>
            <a:endParaRPr lang="en-GB" baseline="0" dirty="0" smtClean="0"/>
          </a:p>
          <a:p>
            <a:r>
              <a:rPr lang="en-GB" baseline="0" dirty="0" smtClean="0"/>
              <a:t>Ok.  This beginning has been about highlighting the importance of tone of voice, intonation and ready responses to questions.  I hope that you all feel that you could hear in your own voices how much more convincing it is when you inject emotion into your voice.  That was the first ‘game changer’ or perhaps we should say ‘grade changer’ of the day.</a:t>
            </a:r>
            <a:br>
              <a:rPr lang="en-GB" baseline="0" dirty="0" smtClean="0"/>
            </a:br>
            <a:r>
              <a:rPr lang="en-GB" baseline="0" dirty="0" smtClean="0"/>
              <a:t/>
            </a:r>
            <a:br>
              <a:rPr lang="en-GB" baseline="0" dirty="0" smtClean="0"/>
            </a:br>
            <a:r>
              <a:rPr lang="en-GB" baseline="0" dirty="0" smtClean="0"/>
              <a:t>Now, we’re going to look at the other grade changers that we are going to master during the day today.  Everything else we do this morning will be about these.</a:t>
            </a:r>
            <a:endParaRPr lang="en-GB" dirty="0" smtClean="0"/>
          </a:p>
          <a:p>
            <a:endParaRPr lang="en-GB" dirty="0" smtClean="0"/>
          </a:p>
          <a:p>
            <a:r>
              <a:rPr lang="en-GB" dirty="0" smtClean="0"/>
              <a:t/>
            </a:r>
            <a:br>
              <a:rPr lang="en-GB" dirty="0" smtClean="0"/>
            </a:br>
            <a:endParaRPr lang="fr-FR" dirty="0"/>
          </a:p>
        </p:txBody>
      </p:sp>
      <p:sp>
        <p:nvSpPr>
          <p:cNvPr id="4" name="Slide Number Placeholder 3"/>
          <p:cNvSpPr>
            <a:spLocks noGrp="1"/>
          </p:cNvSpPr>
          <p:nvPr>
            <p:ph type="sldNum" sz="quarter" idx="10"/>
          </p:nvPr>
        </p:nvSpPr>
        <p:spPr/>
        <p:txBody>
          <a:bodyPr/>
          <a:lstStyle/>
          <a:p>
            <a:fld id="{4BCD2968-3084-4527-90F5-0ED177600AB0}" type="slidenum">
              <a:rPr lang="fr-FR" smtClean="0"/>
              <a:pPr/>
              <a:t>7</a:t>
            </a:fld>
            <a:endParaRPr lang="fr-FR"/>
          </a:p>
        </p:txBody>
      </p:sp>
    </p:spTree>
    <p:extLst>
      <p:ext uri="{BB962C8B-B14F-4D97-AF65-F5344CB8AC3E}">
        <p14:creationId xmlns:p14="http://schemas.microsoft.com/office/powerpoint/2010/main" val="125767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 have heard your teachers talk about these already I’m imagining.  They</a:t>
            </a:r>
            <a:r>
              <a:rPr lang="en-GB" baseline="0" dirty="0" smtClean="0"/>
              <a:t> may not have displayed them in a list quite like this, but these are 10 essential things that, once you’ve learnt to do them with confidence, will make you a better speaker of the language and will also change your grade in speaking</a:t>
            </a:r>
            <a:br>
              <a:rPr lang="en-GB" baseline="0" dirty="0" smtClean="0"/>
            </a:br>
            <a:endParaRPr lang="en-GB" dirty="0" smtClean="0"/>
          </a:p>
          <a:p>
            <a:r>
              <a:rPr lang="en-GB" dirty="0" smtClean="0"/>
              <a:t>Some core grade changers from D </a:t>
            </a:r>
            <a:r>
              <a:rPr lang="en-GB" dirty="0" smtClean="0">
                <a:sym typeface="Wingdings" pitchFamily="2" charset="2"/>
              </a:rPr>
              <a:t> C and C B.  If</a:t>
            </a:r>
            <a:r>
              <a:rPr lang="en-GB" baseline="0" dirty="0" smtClean="0">
                <a:sym typeface="Wingdings" pitchFamily="2" charset="2"/>
              </a:rPr>
              <a:t> students manage all of these with confidence, good pronunciation and intonation their performance will most likely be at B grade, if ½ to ¾ then a secure C.  It is fine to tell them this.</a:t>
            </a:r>
          </a:p>
          <a:p>
            <a:endParaRPr lang="en-GB" baseline="0" dirty="0" smtClean="0">
              <a:sym typeface="Wingdings" pitchFamily="2" charset="2"/>
            </a:endParaRPr>
          </a:p>
          <a:p>
            <a:r>
              <a:rPr lang="en-GB" baseline="0" dirty="0" smtClean="0">
                <a:sym typeface="Wingdings" pitchFamily="2" charset="2"/>
              </a:rPr>
              <a:t>Session 1 – we are going to work on the first 5 of these and Session 2 we will improve on the other 5.</a:t>
            </a:r>
          </a:p>
          <a:p>
            <a:endParaRPr lang="en-GB" baseline="0" dirty="0" smtClean="0">
              <a:sym typeface="Wingdings" pitchFamily="2" charset="2"/>
            </a:endParaRPr>
          </a:p>
          <a:p>
            <a:r>
              <a:rPr lang="en-GB" baseline="0" dirty="0" smtClean="0">
                <a:sym typeface="Wingdings" pitchFamily="2" charset="2"/>
              </a:rPr>
              <a:t>To do these, it will be best to work in smaller groups, so we’re going to break out now into our groups.  </a:t>
            </a:r>
            <a:endParaRPr lang="fr-FR" dirty="0"/>
          </a:p>
        </p:txBody>
      </p:sp>
      <p:sp>
        <p:nvSpPr>
          <p:cNvPr id="4" name="Slide Number Placeholder 3"/>
          <p:cNvSpPr>
            <a:spLocks noGrp="1"/>
          </p:cNvSpPr>
          <p:nvPr>
            <p:ph type="sldNum" sz="quarter" idx="10"/>
          </p:nvPr>
        </p:nvSpPr>
        <p:spPr/>
        <p:txBody>
          <a:bodyPr/>
          <a:lstStyle/>
          <a:p>
            <a:fld id="{4BCD2968-3084-4527-90F5-0ED177600AB0}" type="slidenum">
              <a:rPr lang="fr-FR" smtClean="0"/>
              <a:pPr/>
              <a:t>8</a:t>
            </a:fld>
            <a:endParaRPr lang="fr-FR"/>
          </a:p>
        </p:txBody>
      </p:sp>
    </p:spTree>
    <p:extLst>
      <p:ext uri="{BB962C8B-B14F-4D97-AF65-F5344CB8AC3E}">
        <p14:creationId xmlns:p14="http://schemas.microsoft.com/office/powerpoint/2010/main" val="35014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CB6D5518-3388-4F09-A8AB-0F1BBD9615A5}" type="datetimeFigureOut">
              <a:rPr lang="fr-FR" smtClean="0"/>
              <a:pPr/>
              <a:t>17/01/2013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73C097-95FB-4FCE-9C41-FA37FD168DB3}" type="slidenum">
              <a:rPr lang="fr-FR" smtClean="0"/>
              <a:pPr/>
              <a:t>‹#›</a:t>
            </a:fld>
            <a:endParaRPr lang="fr-FR"/>
          </a:p>
        </p:txBody>
      </p:sp>
    </p:spTree>
    <p:extLst>
      <p:ext uri="{BB962C8B-B14F-4D97-AF65-F5344CB8AC3E}">
        <p14:creationId xmlns:p14="http://schemas.microsoft.com/office/powerpoint/2010/main" val="172448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B6D5518-3388-4F09-A8AB-0F1BBD9615A5}" type="datetimeFigureOut">
              <a:rPr lang="fr-FR" smtClean="0"/>
              <a:pPr/>
              <a:t>17/01/2013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73C097-95FB-4FCE-9C41-FA37FD168DB3}" type="slidenum">
              <a:rPr lang="fr-FR" smtClean="0"/>
              <a:pPr/>
              <a:t>‹#›</a:t>
            </a:fld>
            <a:endParaRPr lang="fr-FR"/>
          </a:p>
        </p:txBody>
      </p:sp>
    </p:spTree>
    <p:extLst>
      <p:ext uri="{BB962C8B-B14F-4D97-AF65-F5344CB8AC3E}">
        <p14:creationId xmlns:p14="http://schemas.microsoft.com/office/powerpoint/2010/main" val="90622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B6D5518-3388-4F09-A8AB-0F1BBD9615A5}" type="datetimeFigureOut">
              <a:rPr lang="fr-FR" smtClean="0"/>
              <a:pPr/>
              <a:t>17/01/2013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73C097-95FB-4FCE-9C41-FA37FD168DB3}" type="slidenum">
              <a:rPr lang="fr-FR" smtClean="0"/>
              <a:pPr/>
              <a:t>‹#›</a:t>
            </a:fld>
            <a:endParaRPr lang="fr-FR"/>
          </a:p>
        </p:txBody>
      </p:sp>
    </p:spTree>
    <p:extLst>
      <p:ext uri="{BB962C8B-B14F-4D97-AF65-F5344CB8AC3E}">
        <p14:creationId xmlns:p14="http://schemas.microsoft.com/office/powerpoint/2010/main" val="169496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B6D5518-3388-4F09-A8AB-0F1BBD9615A5}" type="datetimeFigureOut">
              <a:rPr lang="fr-FR" smtClean="0"/>
              <a:pPr/>
              <a:t>17/01/2013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73C097-95FB-4FCE-9C41-FA37FD168DB3}" type="slidenum">
              <a:rPr lang="fr-FR" smtClean="0"/>
              <a:pPr/>
              <a:t>‹#›</a:t>
            </a:fld>
            <a:endParaRPr lang="fr-FR"/>
          </a:p>
        </p:txBody>
      </p:sp>
    </p:spTree>
    <p:extLst>
      <p:ext uri="{BB962C8B-B14F-4D97-AF65-F5344CB8AC3E}">
        <p14:creationId xmlns:p14="http://schemas.microsoft.com/office/powerpoint/2010/main" val="261621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D5518-3388-4F09-A8AB-0F1BBD9615A5}" type="datetimeFigureOut">
              <a:rPr lang="fr-FR" smtClean="0"/>
              <a:pPr/>
              <a:t>17/01/2013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73C097-95FB-4FCE-9C41-FA37FD168DB3}" type="slidenum">
              <a:rPr lang="fr-FR" smtClean="0"/>
              <a:pPr/>
              <a:t>‹#›</a:t>
            </a:fld>
            <a:endParaRPr lang="fr-FR"/>
          </a:p>
        </p:txBody>
      </p:sp>
    </p:spTree>
    <p:extLst>
      <p:ext uri="{BB962C8B-B14F-4D97-AF65-F5344CB8AC3E}">
        <p14:creationId xmlns:p14="http://schemas.microsoft.com/office/powerpoint/2010/main" val="210956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CB6D5518-3388-4F09-A8AB-0F1BBD9615A5}" type="datetimeFigureOut">
              <a:rPr lang="fr-FR" smtClean="0"/>
              <a:pPr/>
              <a:t>17/01/2013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73C097-95FB-4FCE-9C41-FA37FD168DB3}" type="slidenum">
              <a:rPr lang="fr-FR" smtClean="0"/>
              <a:pPr/>
              <a:t>‹#›</a:t>
            </a:fld>
            <a:endParaRPr lang="fr-FR"/>
          </a:p>
        </p:txBody>
      </p:sp>
    </p:spTree>
    <p:extLst>
      <p:ext uri="{BB962C8B-B14F-4D97-AF65-F5344CB8AC3E}">
        <p14:creationId xmlns:p14="http://schemas.microsoft.com/office/powerpoint/2010/main" val="102920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CB6D5518-3388-4F09-A8AB-0F1BBD9615A5}" type="datetimeFigureOut">
              <a:rPr lang="fr-FR" smtClean="0"/>
              <a:pPr/>
              <a:t>17/01/2013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73C097-95FB-4FCE-9C41-FA37FD168DB3}" type="slidenum">
              <a:rPr lang="fr-FR" smtClean="0"/>
              <a:pPr/>
              <a:t>‹#›</a:t>
            </a:fld>
            <a:endParaRPr lang="fr-FR"/>
          </a:p>
        </p:txBody>
      </p:sp>
    </p:spTree>
    <p:extLst>
      <p:ext uri="{BB962C8B-B14F-4D97-AF65-F5344CB8AC3E}">
        <p14:creationId xmlns:p14="http://schemas.microsoft.com/office/powerpoint/2010/main" val="168821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CB6D5518-3388-4F09-A8AB-0F1BBD9615A5}" type="datetimeFigureOut">
              <a:rPr lang="fr-FR" smtClean="0"/>
              <a:pPr/>
              <a:t>17/01/2013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73C097-95FB-4FCE-9C41-FA37FD168DB3}" type="slidenum">
              <a:rPr lang="fr-FR" smtClean="0"/>
              <a:pPr/>
              <a:t>‹#›</a:t>
            </a:fld>
            <a:endParaRPr lang="fr-FR"/>
          </a:p>
        </p:txBody>
      </p:sp>
    </p:spTree>
    <p:extLst>
      <p:ext uri="{BB962C8B-B14F-4D97-AF65-F5344CB8AC3E}">
        <p14:creationId xmlns:p14="http://schemas.microsoft.com/office/powerpoint/2010/main" val="276477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D5518-3388-4F09-A8AB-0F1BBD9615A5}" type="datetimeFigureOut">
              <a:rPr lang="fr-FR" smtClean="0"/>
              <a:pPr/>
              <a:t>17/01/2013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73C097-95FB-4FCE-9C41-FA37FD168DB3}" type="slidenum">
              <a:rPr lang="fr-FR" smtClean="0"/>
              <a:pPr/>
              <a:t>‹#›</a:t>
            </a:fld>
            <a:endParaRPr lang="fr-FR"/>
          </a:p>
        </p:txBody>
      </p:sp>
    </p:spTree>
    <p:extLst>
      <p:ext uri="{BB962C8B-B14F-4D97-AF65-F5344CB8AC3E}">
        <p14:creationId xmlns:p14="http://schemas.microsoft.com/office/powerpoint/2010/main" val="275232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D5518-3388-4F09-A8AB-0F1BBD9615A5}" type="datetimeFigureOut">
              <a:rPr lang="fr-FR" smtClean="0"/>
              <a:pPr/>
              <a:t>17/01/2013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73C097-95FB-4FCE-9C41-FA37FD168DB3}" type="slidenum">
              <a:rPr lang="fr-FR" smtClean="0"/>
              <a:pPr/>
              <a:t>‹#›</a:t>
            </a:fld>
            <a:endParaRPr lang="fr-FR"/>
          </a:p>
        </p:txBody>
      </p:sp>
    </p:spTree>
    <p:extLst>
      <p:ext uri="{BB962C8B-B14F-4D97-AF65-F5344CB8AC3E}">
        <p14:creationId xmlns:p14="http://schemas.microsoft.com/office/powerpoint/2010/main" val="184438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D5518-3388-4F09-A8AB-0F1BBD9615A5}" type="datetimeFigureOut">
              <a:rPr lang="fr-FR" smtClean="0"/>
              <a:pPr/>
              <a:t>17/01/2013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73C097-95FB-4FCE-9C41-FA37FD168DB3}" type="slidenum">
              <a:rPr lang="fr-FR" smtClean="0"/>
              <a:pPr/>
              <a:t>‹#›</a:t>
            </a:fld>
            <a:endParaRPr lang="fr-FR"/>
          </a:p>
        </p:txBody>
      </p:sp>
    </p:spTree>
    <p:extLst>
      <p:ext uri="{BB962C8B-B14F-4D97-AF65-F5344CB8AC3E}">
        <p14:creationId xmlns:p14="http://schemas.microsoft.com/office/powerpoint/2010/main" val="167902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D5518-3388-4F09-A8AB-0F1BBD9615A5}" type="datetimeFigureOut">
              <a:rPr lang="fr-FR" smtClean="0"/>
              <a:pPr/>
              <a:t>17/01/2013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3C097-95FB-4FCE-9C41-FA37FD168DB3}" type="slidenum">
              <a:rPr lang="fr-FR" smtClean="0"/>
              <a:pPr/>
              <a:t>‹#›</a:t>
            </a:fld>
            <a:endParaRPr lang="fr-FR"/>
          </a:p>
        </p:txBody>
      </p:sp>
    </p:spTree>
    <p:extLst>
      <p:ext uri="{BB962C8B-B14F-4D97-AF65-F5344CB8AC3E}">
        <p14:creationId xmlns:p14="http://schemas.microsoft.com/office/powerpoint/2010/main" val="541430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b="1" dirty="0" smtClean="0"/>
              <a:t>Get the best grade you can in GCSE German speaking</a:t>
            </a:r>
            <a:endParaRPr lang="fr-FR" b="1" dirty="0"/>
          </a:p>
        </p:txBody>
      </p:sp>
      <p:sp>
        <p:nvSpPr>
          <p:cNvPr id="3" name="Subtitle 2"/>
          <p:cNvSpPr>
            <a:spLocks noGrp="1"/>
          </p:cNvSpPr>
          <p:nvPr>
            <p:ph type="subTitle" idx="1"/>
          </p:nvPr>
        </p:nvSpPr>
        <p:spPr>
          <a:xfrm>
            <a:off x="1371600" y="2590056"/>
            <a:ext cx="6400800" cy="1752600"/>
          </a:xfrm>
        </p:spPr>
        <p:txBody>
          <a:bodyPr/>
          <a:lstStyle/>
          <a:p>
            <a:r>
              <a:rPr lang="en-GB" dirty="0" smtClean="0"/>
              <a:t>Anglia Ruskin University</a:t>
            </a:r>
            <a:br>
              <a:rPr lang="en-GB" dirty="0" smtClean="0"/>
            </a:br>
            <a:r>
              <a:rPr lang="en-GB" dirty="0" smtClean="0"/>
              <a:t>Tuesday 22 January 2013</a:t>
            </a:r>
            <a:endParaRPr lang="fr-FR" dirty="0"/>
          </a:p>
        </p:txBody>
      </p:sp>
      <p:pic>
        <p:nvPicPr>
          <p:cNvPr id="4"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933056"/>
            <a:ext cx="2413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762985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GB" sz="5400" b="1" dirty="0" smtClean="0"/>
              <a:t>Spot the difference</a:t>
            </a:r>
            <a:endParaRPr lang="fr-FR" sz="5400" b="1" dirty="0"/>
          </a:p>
        </p:txBody>
      </p:sp>
      <p:sp>
        <p:nvSpPr>
          <p:cNvPr id="3" name="Content Placeholder 2"/>
          <p:cNvSpPr>
            <a:spLocks noGrp="1"/>
          </p:cNvSpPr>
          <p:nvPr>
            <p:ph idx="1"/>
          </p:nvPr>
        </p:nvSpPr>
        <p:spPr>
          <a:xfrm>
            <a:off x="467544" y="1988840"/>
            <a:ext cx="8229600" cy="4525963"/>
          </a:xfrm>
        </p:spPr>
        <p:txBody>
          <a:bodyPr>
            <a:normAutofit fontScale="92500" lnSpcReduction="10000"/>
          </a:bodyPr>
          <a:lstStyle/>
          <a:p>
            <a:pPr marL="0" indent="0">
              <a:buNone/>
            </a:pPr>
            <a:r>
              <a:rPr lang="en-GB" baseline="0" dirty="0" smtClean="0"/>
              <a:t>1.  You have time to plan before you produce the language</a:t>
            </a:r>
            <a:br>
              <a:rPr lang="en-GB" baseline="0" dirty="0" smtClean="0"/>
            </a:br>
            <a:r>
              <a:rPr lang="en-GB" baseline="0" dirty="0" smtClean="0"/>
              <a:t>2.  You communicate your opinions through words only</a:t>
            </a:r>
            <a:br>
              <a:rPr lang="en-GB" baseline="0" dirty="0" smtClean="0"/>
            </a:br>
            <a:r>
              <a:rPr lang="en-GB" baseline="0" dirty="0" smtClean="0"/>
              <a:t>3.  You have a lot of time to think</a:t>
            </a:r>
          </a:p>
          <a:p>
            <a:pPr marL="228600" indent="-228600">
              <a:buAutoNum type="arabicPeriod" startAt="4"/>
            </a:pPr>
            <a:r>
              <a:rPr lang="en-GB" baseline="0" dirty="0" smtClean="0"/>
              <a:t>Communicating a lot of information is important</a:t>
            </a:r>
          </a:p>
          <a:p>
            <a:pPr marL="228600" indent="-228600">
              <a:buAutoNum type="arabicPeriod" startAt="4"/>
            </a:pPr>
            <a:r>
              <a:rPr lang="en-GB" baseline="0" dirty="0" smtClean="0"/>
              <a:t>Accuracy is one factor, but others are equally important</a:t>
            </a:r>
          </a:p>
          <a:p>
            <a:pPr marL="228600" indent="-228600">
              <a:buAutoNum type="arabicPeriod" startAt="4"/>
            </a:pPr>
            <a:r>
              <a:rPr lang="en-GB" baseline="0" dirty="0" smtClean="0"/>
              <a:t>Your performance depends largely on listening comprehension</a:t>
            </a:r>
          </a:p>
          <a:p>
            <a:endParaRPr lang="fr-FR" dirty="0"/>
          </a:p>
        </p:txBody>
      </p:sp>
      <p:sp>
        <p:nvSpPr>
          <p:cNvPr id="4" name="TextBox 3"/>
          <p:cNvSpPr txBox="1"/>
          <p:nvPr/>
        </p:nvSpPr>
        <p:spPr>
          <a:xfrm>
            <a:off x="395536" y="980728"/>
            <a:ext cx="8208912" cy="584775"/>
          </a:xfrm>
          <a:prstGeom prst="rect">
            <a:avLst/>
          </a:prstGeom>
          <a:noFill/>
        </p:spPr>
        <p:txBody>
          <a:bodyPr wrap="square" rtlCol="0">
            <a:spAutoFit/>
          </a:bodyPr>
          <a:lstStyle/>
          <a:p>
            <a:pPr algn="ctr"/>
            <a:r>
              <a:rPr lang="en-GB" sz="3200" b="1" dirty="0" smtClean="0"/>
              <a:t>Are these true for speaking or writing or both?</a:t>
            </a:r>
            <a:endParaRPr lang="fr-FR" sz="3200" b="1" dirty="0"/>
          </a:p>
        </p:txBody>
      </p:sp>
    </p:spTree>
    <p:extLst>
      <p:ext uri="{BB962C8B-B14F-4D97-AF65-F5344CB8AC3E}">
        <p14:creationId xmlns:p14="http://schemas.microsoft.com/office/powerpoint/2010/main" val="864055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5400" b="1" dirty="0" err="1" smtClean="0"/>
              <a:t>Zum</a:t>
            </a:r>
            <a:r>
              <a:rPr lang="en-GB" sz="5400" b="1" dirty="0" smtClean="0"/>
              <a:t> </a:t>
            </a:r>
            <a:r>
              <a:rPr lang="en-GB" sz="5400" b="1" dirty="0" err="1" smtClean="0"/>
              <a:t>Anfangen</a:t>
            </a:r>
            <a:r>
              <a:rPr lang="en-GB" sz="5400" b="1" dirty="0" smtClean="0"/>
              <a:t>…</a:t>
            </a:r>
            <a:endParaRPr lang="en-GB" sz="5400" b="1" dirty="0"/>
          </a:p>
        </p:txBody>
      </p:sp>
      <p:sp>
        <p:nvSpPr>
          <p:cNvPr id="3" name="Content Placeholder 2"/>
          <p:cNvSpPr>
            <a:spLocks noGrp="1"/>
          </p:cNvSpPr>
          <p:nvPr>
            <p:ph idx="1"/>
          </p:nvPr>
        </p:nvSpPr>
        <p:spPr>
          <a:xfrm>
            <a:off x="457200" y="1600201"/>
            <a:ext cx="8229600" cy="2667000"/>
          </a:xfrm>
        </p:spPr>
        <p:txBody>
          <a:bodyPr>
            <a:normAutofit fontScale="77500" lnSpcReduction="20000"/>
          </a:bodyPr>
          <a:lstStyle/>
          <a:p>
            <a:pPr marL="0" indent="0">
              <a:buNone/>
            </a:pPr>
            <a:r>
              <a:rPr lang="en-GB" dirty="0" smtClean="0"/>
              <a:t>Person 1:  </a:t>
            </a:r>
            <a:r>
              <a:rPr lang="en-GB" sz="6400" b="1" dirty="0" err="1" smtClean="0"/>
              <a:t>Eins</a:t>
            </a:r>
            <a:r>
              <a:rPr lang="en-GB" sz="5400" b="1" dirty="0" smtClean="0"/>
              <a:t/>
            </a:r>
            <a:br>
              <a:rPr lang="en-GB" sz="5400" b="1" dirty="0" smtClean="0"/>
            </a:br>
            <a:r>
              <a:rPr lang="en-GB" dirty="0" smtClean="0"/>
              <a:t/>
            </a:r>
            <a:br>
              <a:rPr lang="en-GB" dirty="0" smtClean="0"/>
            </a:br>
            <a:r>
              <a:rPr lang="en-GB" dirty="0" smtClean="0"/>
              <a:t>Person 2:  </a:t>
            </a:r>
            <a:r>
              <a:rPr lang="en-GB" sz="6500" b="1" dirty="0" err="1" smtClean="0"/>
              <a:t>Zwei</a:t>
            </a:r>
            <a:r>
              <a:rPr lang="en-GB" b="1" dirty="0" smtClean="0"/>
              <a:t/>
            </a:r>
            <a:br>
              <a:rPr lang="en-GB" b="1" dirty="0" smtClean="0"/>
            </a:br>
            <a:r>
              <a:rPr lang="en-GB" dirty="0" smtClean="0"/>
              <a:t/>
            </a:r>
            <a:br>
              <a:rPr lang="en-GB" dirty="0" smtClean="0"/>
            </a:br>
            <a:r>
              <a:rPr lang="en-GB" dirty="0" smtClean="0"/>
              <a:t>Person 1:  </a:t>
            </a:r>
            <a:r>
              <a:rPr lang="en-GB" sz="6400" b="1" dirty="0" err="1" smtClean="0"/>
              <a:t>Drei</a:t>
            </a:r>
            <a:endParaRPr lang="en-GB" sz="6400" b="1" dirty="0"/>
          </a:p>
        </p:txBody>
      </p:sp>
      <p:sp>
        <p:nvSpPr>
          <p:cNvPr id="4" name="TextBox 3"/>
          <p:cNvSpPr txBox="1"/>
          <p:nvPr/>
        </p:nvSpPr>
        <p:spPr>
          <a:xfrm>
            <a:off x="457200" y="4267201"/>
            <a:ext cx="8342489" cy="461665"/>
          </a:xfrm>
          <a:prstGeom prst="rect">
            <a:avLst/>
          </a:prstGeom>
          <a:solidFill>
            <a:schemeClr val="bg1"/>
          </a:solidFill>
          <a:ln>
            <a:solidFill>
              <a:schemeClr val="tx1"/>
            </a:solidFill>
          </a:ln>
        </p:spPr>
        <p:txBody>
          <a:bodyPr wrap="square" rtlCol="0">
            <a:spAutoFit/>
          </a:bodyPr>
          <a:lstStyle/>
          <a:p>
            <a:r>
              <a:rPr lang="en-GB" sz="2400" b="1" dirty="0" smtClean="0"/>
              <a:t>1.  </a:t>
            </a:r>
            <a:r>
              <a:rPr lang="en-GB" sz="2400" b="1" dirty="0" err="1" smtClean="0"/>
              <a:t>Statt</a:t>
            </a:r>
            <a:r>
              <a:rPr lang="en-GB" sz="2400" b="1" dirty="0" smtClean="0"/>
              <a:t> das </a:t>
            </a:r>
            <a:r>
              <a:rPr lang="en-GB" sz="2400" b="1" dirty="0" err="1" smtClean="0"/>
              <a:t>Wort</a:t>
            </a:r>
            <a:r>
              <a:rPr lang="en-GB" sz="2400" b="1" dirty="0" smtClean="0"/>
              <a:t> </a:t>
            </a:r>
            <a:r>
              <a:rPr lang="en-GB" sz="2400" b="1" dirty="0" err="1" smtClean="0"/>
              <a:t>zu</a:t>
            </a:r>
            <a:r>
              <a:rPr lang="en-GB" sz="2400" b="1" dirty="0" smtClean="0"/>
              <a:t> ‘</a:t>
            </a:r>
            <a:r>
              <a:rPr lang="en-GB" sz="2400" b="1" dirty="0" err="1" smtClean="0"/>
              <a:t>eins</a:t>
            </a:r>
            <a:r>
              <a:rPr lang="en-GB" sz="2400" b="1" dirty="0" smtClean="0"/>
              <a:t>’ </a:t>
            </a:r>
            <a:r>
              <a:rPr lang="en-GB" sz="2400" b="1" dirty="0" err="1" smtClean="0"/>
              <a:t>sagen</a:t>
            </a:r>
            <a:r>
              <a:rPr lang="en-GB" sz="2400" b="1" dirty="0" smtClean="0"/>
              <a:t>, </a:t>
            </a:r>
            <a:r>
              <a:rPr lang="en-GB" sz="2400" b="1" dirty="0" err="1" smtClean="0"/>
              <a:t>klatsche</a:t>
            </a:r>
            <a:r>
              <a:rPr lang="en-GB" sz="2400" b="1" dirty="0" smtClean="0"/>
              <a:t> </a:t>
            </a:r>
            <a:r>
              <a:rPr lang="en-GB" sz="2400" b="1" dirty="0" err="1" smtClean="0"/>
              <a:t>einmal</a:t>
            </a:r>
            <a:r>
              <a:rPr lang="en-GB" sz="2400" b="1" dirty="0" smtClean="0"/>
              <a:t>.</a:t>
            </a:r>
            <a:endParaRPr lang="en-GB" sz="2400" b="1" dirty="0"/>
          </a:p>
        </p:txBody>
      </p:sp>
      <p:sp>
        <p:nvSpPr>
          <p:cNvPr id="5" name="TextBox 4"/>
          <p:cNvSpPr txBox="1"/>
          <p:nvPr/>
        </p:nvSpPr>
        <p:spPr>
          <a:xfrm>
            <a:off x="457199" y="4995334"/>
            <a:ext cx="8342489" cy="461665"/>
          </a:xfrm>
          <a:prstGeom prst="rect">
            <a:avLst/>
          </a:prstGeom>
          <a:solidFill>
            <a:schemeClr val="bg1"/>
          </a:solidFill>
          <a:ln>
            <a:solidFill>
              <a:schemeClr val="tx1"/>
            </a:solidFill>
          </a:ln>
        </p:spPr>
        <p:txBody>
          <a:bodyPr wrap="square" rtlCol="0">
            <a:spAutoFit/>
          </a:bodyPr>
          <a:lstStyle/>
          <a:p>
            <a:r>
              <a:rPr lang="en-GB" sz="2400" b="1" dirty="0"/>
              <a:t>2</a:t>
            </a:r>
            <a:r>
              <a:rPr lang="en-GB" sz="2400" b="1" dirty="0" smtClean="0"/>
              <a:t>. </a:t>
            </a:r>
            <a:r>
              <a:rPr lang="en-GB" sz="2400" b="1" dirty="0" err="1" smtClean="0"/>
              <a:t>Statt</a:t>
            </a:r>
            <a:r>
              <a:rPr lang="en-GB" sz="2400" b="1" dirty="0" smtClean="0"/>
              <a:t> das </a:t>
            </a:r>
            <a:r>
              <a:rPr lang="en-GB" sz="2400" b="1" dirty="0" err="1" smtClean="0"/>
              <a:t>Wort</a:t>
            </a:r>
            <a:r>
              <a:rPr lang="en-GB" sz="2400" b="1" dirty="0" smtClean="0"/>
              <a:t> ‘</a:t>
            </a:r>
            <a:r>
              <a:rPr lang="en-GB" sz="2400" b="1" dirty="0" err="1" smtClean="0"/>
              <a:t>drei</a:t>
            </a:r>
            <a:r>
              <a:rPr lang="en-GB" sz="2400" b="1" dirty="0" smtClean="0"/>
              <a:t>’ </a:t>
            </a:r>
            <a:r>
              <a:rPr lang="en-GB" sz="2400" b="1" dirty="0" err="1" smtClean="0"/>
              <a:t>zu</a:t>
            </a:r>
            <a:r>
              <a:rPr lang="en-GB" sz="2400" b="1" dirty="0" smtClean="0"/>
              <a:t> </a:t>
            </a:r>
            <a:r>
              <a:rPr lang="en-GB" sz="2400" b="1" dirty="0" err="1" smtClean="0"/>
              <a:t>sagen</a:t>
            </a:r>
            <a:r>
              <a:rPr lang="en-GB" sz="2400" b="1" dirty="0" smtClean="0"/>
              <a:t>, spring.</a:t>
            </a:r>
            <a:endParaRPr lang="en-GB" sz="2400" b="1" dirty="0"/>
          </a:p>
        </p:txBody>
      </p:sp>
      <p:pic>
        <p:nvPicPr>
          <p:cNvPr id="1026" name="Picture 2"/>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800276" y="3506077"/>
            <a:ext cx="1343724" cy="122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585" y="4728866"/>
            <a:ext cx="1677106" cy="167710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0943" y="188640"/>
            <a:ext cx="1613460" cy="1610071"/>
          </a:xfrm>
          <a:prstGeom prst="rect">
            <a:avLst/>
          </a:prstGeom>
        </p:spPr>
      </p:pic>
    </p:spTree>
    <p:extLst>
      <p:ext uri="{BB962C8B-B14F-4D97-AF65-F5344CB8AC3E}">
        <p14:creationId xmlns:p14="http://schemas.microsoft.com/office/powerpoint/2010/main" val="3911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552" y="0"/>
            <a:ext cx="8712968" cy="1470025"/>
          </a:xfrm>
        </p:spPr>
        <p:txBody>
          <a:bodyPr>
            <a:normAutofit/>
          </a:bodyPr>
          <a:lstStyle/>
          <a:p>
            <a:r>
              <a:rPr lang="en-GB" sz="8800" b="1" dirty="0" err="1" smtClean="0">
                <a:latin typeface="Pristina" pitchFamily="66" charset="0"/>
              </a:rPr>
              <a:t>Urlaube</a:t>
            </a:r>
            <a:endParaRPr lang="fr-FR" sz="8800" b="1" dirty="0">
              <a:latin typeface="Pristina" pitchFamily="66" charset="0"/>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312" y="4797152"/>
            <a:ext cx="2767168" cy="17908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b="14315"/>
          <a:stretch>
            <a:fillRect/>
          </a:stretch>
        </p:blipFill>
        <p:spPr bwMode="auto">
          <a:xfrm rot="1135201">
            <a:off x="4798866" y="1348658"/>
            <a:ext cx="4033831" cy="2592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oast.jpg"/>
          <p:cNvPicPr>
            <a:picLocks noChangeAspect="1"/>
          </p:cNvPicPr>
          <p:nvPr/>
        </p:nvPicPr>
        <p:blipFill>
          <a:blip r:embed="rId5" cstate="print"/>
          <a:stretch>
            <a:fillRect/>
          </a:stretch>
        </p:blipFill>
        <p:spPr>
          <a:xfrm>
            <a:off x="0" y="3861048"/>
            <a:ext cx="3746191" cy="2996952"/>
          </a:xfrm>
          <a:prstGeom prst="rect">
            <a:avLst/>
          </a:prstGeom>
        </p:spPr>
      </p:pic>
      <p:pic>
        <p:nvPicPr>
          <p:cNvPr id="9" name="Picture 8" descr="hotel.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980928" y="4076700"/>
            <a:ext cx="2743200" cy="2781300"/>
          </a:xfrm>
          <a:prstGeom prst="rect">
            <a:avLst/>
          </a:prstGeom>
        </p:spPr>
      </p:pic>
      <p:pic>
        <p:nvPicPr>
          <p:cNvPr id="10" name="Picture 9" descr="bus.gif"/>
          <p:cNvPicPr>
            <a:picLocks noChangeAspect="1"/>
          </p:cNvPicPr>
          <p:nvPr/>
        </p:nvPicPr>
        <p:blipFill>
          <a:blip r:embed="rId7" cstate="print"/>
          <a:stretch>
            <a:fillRect/>
          </a:stretch>
        </p:blipFill>
        <p:spPr>
          <a:xfrm rot="20463237">
            <a:off x="1057215" y="1533847"/>
            <a:ext cx="2378743" cy="1811428"/>
          </a:xfrm>
          <a:prstGeom prst="rect">
            <a:avLst/>
          </a:prstGeom>
        </p:spPr>
      </p:pic>
    </p:spTree>
    <p:extLst>
      <p:ext uri="{BB962C8B-B14F-4D97-AF65-F5344CB8AC3E}">
        <p14:creationId xmlns:p14="http://schemas.microsoft.com/office/powerpoint/2010/main" val="448117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50538"/>
            <a:ext cx="8460432" cy="1754326"/>
          </a:xfrm>
          <a:prstGeom prst="rect">
            <a:avLst/>
          </a:prstGeom>
          <a:noFill/>
        </p:spPr>
        <p:txBody>
          <a:bodyPr wrap="square" rtlCol="0">
            <a:spAutoFit/>
          </a:bodyPr>
          <a:lstStyle/>
          <a:p>
            <a:pPr algn="ctr"/>
            <a:r>
              <a:rPr lang="fr-FR" sz="5400" b="1" dirty="0" err="1" smtClean="0">
                <a:latin typeface="+mj-lt"/>
                <a:cs typeface="Calibri"/>
              </a:rPr>
              <a:t>Was</a:t>
            </a:r>
            <a:r>
              <a:rPr lang="fr-FR" sz="5400" b="1" dirty="0" smtClean="0">
                <a:latin typeface="+mj-lt"/>
                <a:cs typeface="Calibri"/>
              </a:rPr>
              <a:t> </a:t>
            </a:r>
            <a:r>
              <a:rPr lang="fr-FR" sz="5400" b="1" dirty="0" err="1" smtClean="0">
                <a:latin typeface="+mj-lt"/>
                <a:cs typeface="Calibri"/>
              </a:rPr>
              <a:t>ist</a:t>
            </a:r>
            <a:r>
              <a:rPr lang="fr-FR" sz="5400" b="1" dirty="0" smtClean="0">
                <a:latin typeface="+mj-lt"/>
                <a:cs typeface="Calibri"/>
              </a:rPr>
              <a:t> </a:t>
            </a:r>
            <a:r>
              <a:rPr lang="fr-FR" sz="5400" b="1" dirty="0" err="1" smtClean="0">
                <a:latin typeface="+mj-lt"/>
                <a:cs typeface="Calibri"/>
              </a:rPr>
              <a:t>das</a:t>
            </a:r>
            <a:r>
              <a:rPr lang="fr-FR" sz="5400" b="1" dirty="0" smtClean="0">
                <a:latin typeface="+mj-lt"/>
                <a:cs typeface="Calibri"/>
              </a:rPr>
              <a:t> </a:t>
            </a:r>
            <a:r>
              <a:rPr lang="fr-FR" sz="5400" b="1" dirty="0" err="1">
                <a:latin typeface="+mj-lt"/>
                <a:cs typeface="Calibri"/>
              </a:rPr>
              <a:t>W</a:t>
            </a:r>
            <a:r>
              <a:rPr lang="fr-FR" sz="5400" b="1" dirty="0" err="1" smtClean="0">
                <a:latin typeface="+mj-lt"/>
                <a:cs typeface="Calibri"/>
              </a:rPr>
              <a:t>ichtigste</a:t>
            </a:r>
            <a:r>
              <a:rPr lang="fr-FR" sz="5400" b="1" dirty="0" smtClean="0">
                <a:latin typeface="+mj-lt"/>
                <a:cs typeface="Calibri"/>
              </a:rPr>
              <a:t> </a:t>
            </a:r>
            <a:r>
              <a:rPr lang="fr-FR" sz="5400" b="1" dirty="0" err="1" smtClean="0">
                <a:latin typeface="+mj-lt"/>
                <a:cs typeface="Calibri"/>
              </a:rPr>
              <a:t>f</a:t>
            </a:r>
            <a:r>
              <a:rPr lang="fr-FR" sz="5400" b="1" dirty="0" err="1" smtClean="0">
                <a:latin typeface="+mj-lt"/>
                <a:cs typeface="Times New Roman"/>
              </a:rPr>
              <a:t>ür</a:t>
            </a:r>
            <a:r>
              <a:rPr lang="fr-FR" sz="5400" b="1" dirty="0" smtClean="0">
                <a:latin typeface="+mj-lt"/>
                <a:cs typeface="Times New Roman"/>
              </a:rPr>
              <a:t> </a:t>
            </a:r>
            <a:r>
              <a:rPr lang="fr-FR" sz="5400" b="1" dirty="0" err="1" smtClean="0">
                <a:latin typeface="+mj-lt"/>
                <a:cs typeface="Times New Roman"/>
              </a:rPr>
              <a:t>dich</a:t>
            </a:r>
            <a:r>
              <a:rPr lang="fr-FR" sz="5400" b="1" dirty="0" smtClean="0">
                <a:latin typeface="+mj-lt"/>
                <a:cs typeface="Calibri"/>
              </a:rPr>
              <a:t>?</a:t>
            </a:r>
            <a:endParaRPr lang="fr-FR" sz="5400" b="1" dirty="0">
              <a:latin typeface="+mj-l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204864"/>
            <a:ext cx="4286250" cy="3390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403885"/>
            <a:ext cx="8460432" cy="1754326"/>
          </a:xfrm>
          <a:prstGeom prst="rect">
            <a:avLst/>
          </a:prstGeom>
          <a:solidFill>
            <a:schemeClr val="bg1"/>
          </a:solidFill>
        </p:spPr>
        <p:txBody>
          <a:bodyPr wrap="square" rtlCol="0">
            <a:spAutoFit/>
          </a:bodyPr>
          <a:lstStyle/>
          <a:p>
            <a:pPr algn="ctr"/>
            <a:r>
              <a:rPr lang="fr-FR" sz="5400" b="1" dirty="0" smtClean="0">
                <a:latin typeface="Calibri"/>
                <a:cs typeface="Calibri"/>
              </a:rPr>
              <a:t>W__ i__ d__ W__________ f__ d__?</a:t>
            </a:r>
            <a:endParaRPr lang="fr-FR" sz="5400" b="1" dirty="0"/>
          </a:p>
        </p:txBody>
      </p:sp>
      <p:sp>
        <p:nvSpPr>
          <p:cNvPr id="8" name="TextBox 7"/>
          <p:cNvSpPr txBox="1"/>
          <p:nvPr/>
        </p:nvSpPr>
        <p:spPr>
          <a:xfrm>
            <a:off x="392898" y="403885"/>
            <a:ext cx="8460432" cy="1754326"/>
          </a:xfrm>
          <a:prstGeom prst="rect">
            <a:avLst/>
          </a:prstGeom>
          <a:solidFill>
            <a:schemeClr val="bg1"/>
          </a:solidFill>
        </p:spPr>
        <p:txBody>
          <a:bodyPr wrap="square" rtlCol="0">
            <a:spAutoFit/>
          </a:bodyPr>
          <a:lstStyle/>
          <a:p>
            <a:pPr algn="ctr"/>
            <a:r>
              <a:rPr lang="fr-FR" sz="5400" b="1" dirty="0" smtClean="0">
                <a:latin typeface="Calibri"/>
                <a:cs typeface="Calibri"/>
              </a:rPr>
              <a:t>W__ __ __ W__________ __ d__?</a:t>
            </a:r>
            <a:endParaRPr lang="fr-FR" sz="5400" b="1" dirty="0"/>
          </a:p>
        </p:txBody>
      </p:sp>
      <p:sp>
        <p:nvSpPr>
          <p:cNvPr id="7" name="TextBox 6"/>
          <p:cNvSpPr txBox="1"/>
          <p:nvPr/>
        </p:nvSpPr>
        <p:spPr>
          <a:xfrm>
            <a:off x="36512" y="403885"/>
            <a:ext cx="9144000" cy="1754326"/>
          </a:xfrm>
          <a:prstGeom prst="rect">
            <a:avLst/>
          </a:prstGeom>
          <a:solidFill>
            <a:schemeClr val="bg1"/>
          </a:solidFill>
        </p:spPr>
        <p:txBody>
          <a:bodyPr wrap="square" rtlCol="0">
            <a:spAutoFit/>
          </a:bodyPr>
          <a:lstStyle/>
          <a:p>
            <a:pPr algn="ctr"/>
            <a:r>
              <a:rPr lang="fr-FR" sz="5400" b="1" dirty="0" smtClean="0">
                <a:latin typeface="Calibri"/>
                <a:cs typeface="Calibri"/>
              </a:rPr>
              <a:t>__ __ __ __________ __  ___?</a:t>
            </a:r>
          </a:p>
          <a:p>
            <a:pPr algn="ctr"/>
            <a:endParaRPr lang="fr-FR" sz="5400" b="1" dirty="0"/>
          </a:p>
        </p:txBody>
      </p:sp>
    </p:spTree>
    <p:extLst>
      <p:ext uri="{BB962C8B-B14F-4D97-AF65-F5344CB8AC3E}">
        <p14:creationId xmlns:p14="http://schemas.microsoft.com/office/powerpoint/2010/main" val="10190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3283" y="4579862"/>
            <a:ext cx="3030718" cy="227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1825" y="4578227"/>
            <a:ext cx="2979877" cy="22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1" y="4535475"/>
            <a:ext cx="3047444" cy="2349909"/>
            <a:chOff x="1" y="4535475"/>
            <a:chExt cx="3047444" cy="2349909"/>
          </a:xfrm>
        </p:grpSpPr>
        <p:pic>
          <p:nvPicPr>
            <p:cNvPr id="4104"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137"/>
            <a:stretch/>
          </p:blipFill>
          <p:spPr bwMode="auto">
            <a:xfrm>
              <a:off x="1" y="4535475"/>
              <a:ext cx="1583159" cy="234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55982"/>
            <a:stretch/>
          </p:blipFill>
          <p:spPr bwMode="auto">
            <a:xfrm>
              <a:off x="1570396" y="4578227"/>
              <a:ext cx="1477049" cy="22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03"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5270"/>
          <a:stretch/>
        </p:blipFill>
        <p:spPr bwMode="auto">
          <a:xfrm>
            <a:off x="6113280" y="2285580"/>
            <a:ext cx="3030720" cy="229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0394"/>
          <a:stretch/>
        </p:blipFill>
        <p:spPr bwMode="auto">
          <a:xfrm>
            <a:off x="3091826" y="2285580"/>
            <a:ext cx="3021456" cy="223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5590"/>
          <a:stretch/>
        </p:blipFill>
        <p:spPr bwMode="auto">
          <a:xfrm>
            <a:off x="1" y="2285581"/>
            <a:ext cx="3047444" cy="223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2104"/>
          <a:stretch/>
        </p:blipFill>
        <p:spPr bwMode="auto">
          <a:xfrm>
            <a:off x="6113281" y="-2"/>
            <a:ext cx="3030719" cy="228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65837" y="-1"/>
            <a:ext cx="3047444" cy="228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3047444" cy="228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4247757448"/>
              </p:ext>
            </p:extLst>
          </p:nvPr>
        </p:nvGraphicFramePr>
        <p:xfrm>
          <a:off x="0" y="-30832"/>
          <a:ext cx="9144000" cy="6888831"/>
        </p:xfrm>
        <a:graphic>
          <a:graphicData uri="http://schemas.openxmlformats.org/drawingml/2006/table">
            <a:tbl>
              <a:tblPr firstRow="1" bandRow="1">
                <a:tableStyleId>{5940675A-B579-460E-94D1-54222C63F5DA}</a:tableStyleId>
              </a:tblPr>
              <a:tblGrid>
                <a:gridCol w="3048000"/>
                <a:gridCol w="3048000"/>
                <a:gridCol w="3048000"/>
              </a:tblGrid>
              <a:tr h="2296277">
                <a:tc>
                  <a:txBody>
                    <a:bodyPr/>
                    <a:lstStyle/>
                    <a:p>
                      <a:endParaRPr lang="fr-FR"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96277">
                <a:tc>
                  <a:txBody>
                    <a:bodyPr/>
                    <a:lstStyle/>
                    <a:p>
                      <a:endParaRPr lang="fr-F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96277">
                <a:tc>
                  <a:txBody>
                    <a:bodyPr/>
                    <a:lstStyle/>
                    <a:p>
                      <a:endParaRPr lang="fr-F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07504" y="1700808"/>
            <a:ext cx="2880320" cy="584775"/>
          </a:xfrm>
          <a:prstGeom prst="rect">
            <a:avLst/>
          </a:prstGeom>
          <a:noFill/>
        </p:spPr>
        <p:txBody>
          <a:bodyPr wrap="square" rtlCol="0">
            <a:spAutoFit/>
          </a:bodyPr>
          <a:lstStyle/>
          <a:p>
            <a:pPr algn="ctr"/>
            <a:r>
              <a:rPr lang="en-GB" sz="3200" b="1" dirty="0" err="1" smtClean="0">
                <a:solidFill>
                  <a:schemeClr val="bg1"/>
                </a:solidFill>
              </a:rPr>
              <a:t>der</a:t>
            </a:r>
            <a:r>
              <a:rPr lang="en-GB" sz="3200" b="1" dirty="0" smtClean="0">
                <a:solidFill>
                  <a:schemeClr val="bg1"/>
                </a:solidFill>
              </a:rPr>
              <a:t> Strand</a:t>
            </a:r>
            <a:endParaRPr lang="fr-FR" sz="3200" b="1" dirty="0">
              <a:solidFill>
                <a:schemeClr val="bg1"/>
              </a:solidFill>
            </a:endParaRPr>
          </a:p>
        </p:txBody>
      </p:sp>
      <p:sp>
        <p:nvSpPr>
          <p:cNvPr id="6" name="TextBox 5"/>
          <p:cNvSpPr txBox="1"/>
          <p:nvPr/>
        </p:nvSpPr>
        <p:spPr>
          <a:xfrm>
            <a:off x="3059832" y="1268760"/>
            <a:ext cx="3024336" cy="1077218"/>
          </a:xfrm>
          <a:prstGeom prst="rect">
            <a:avLst/>
          </a:prstGeom>
          <a:noFill/>
        </p:spPr>
        <p:txBody>
          <a:bodyPr wrap="square" rtlCol="0">
            <a:spAutoFit/>
          </a:bodyPr>
          <a:lstStyle/>
          <a:p>
            <a:pPr algn="ctr"/>
            <a:r>
              <a:rPr lang="en-GB" sz="3200" b="1" dirty="0" smtClean="0">
                <a:solidFill>
                  <a:schemeClr val="bg1"/>
                </a:solidFill>
              </a:rPr>
              <a:t>die </a:t>
            </a:r>
            <a:r>
              <a:rPr lang="en-GB" sz="3200" b="1" dirty="0" err="1" smtClean="0">
                <a:solidFill>
                  <a:schemeClr val="bg1"/>
                </a:solidFill>
              </a:rPr>
              <a:t>Sonne</a:t>
            </a:r>
            <a:r>
              <a:rPr lang="en-GB" sz="3200" b="1" dirty="0" smtClean="0">
                <a:solidFill>
                  <a:schemeClr val="bg1"/>
                </a:solidFill>
              </a:rPr>
              <a:t> </a:t>
            </a:r>
            <a:r>
              <a:rPr lang="en-GB" sz="3200" b="1" dirty="0" smtClean="0">
                <a:solidFill>
                  <a:schemeClr val="bg1"/>
                </a:solidFill>
              </a:rPr>
              <a:t/>
            </a:r>
            <a:br>
              <a:rPr lang="en-GB" sz="3200" b="1" dirty="0" smtClean="0">
                <a:solidFill>
                  <a:schemeClr val="bg1"/>
                </a:solidFill>
              </a:rPr>
            </a:br>
            <a:r>
              <a:rPr lang="en-GB" sz="3200" b="1" dirty="0" smtClean="0">
                <a:solidFill>
                  <a:schemeClr val="bg1"/>
                </a:solidFill>
              </a:rPr>
              <a:t>(</a:t>
            </a:r>
            <a:r>
              <a:rPr lang="en-GB" sz="3200" b="1" dirty="0" smtClean="0">
                <a:solidFill>
                  <a:schemeClr val="bg1"/>
                </a:solidFill>
              </a:rPr>
              <a:t>das Wetter)</a:t>
            </a:r>
            <a:endParaRPr lang="fr-FR" sz="3200" b="1" dirty="0">
              <a:solidFill>
                <a:schemeClr val="bg1"/>
              </a:solidFill>
            </a:endParaRPr>
          </a:p>
        </p:txBody>
      </p:sp>
      <p:sp>
        <p:nvSpPr>
          <p:cNvPr id="7" name="TextBox 6"/>
          <p:cNvSpPr txBox="1"/>
          <p:nvPr/>
        </p:nvSpPr>
        <p:spPr>
          <a:xfrm>
            <a:off x="6156176" y="1700808"/>
            <a:ext cx="2880320" cy="584775"/>
          </a:xfrm>
          <a:prstGeom prst="rect">
            <a:avLst/>
          </a:prstGeom>
          <a:noFill/>
        </p:spPr>
        <p:txBody>
          <a:bodyPr wrap="square" rtlCol="0">
            <a:spAutoFit/>
          </a:bodyPr>
          <a:lstStyle/>
          <a:p>
            <a:pPr algn="ctr"/>
            <a:r>
              <a:rPr lang="en-GB" sz="3200" b="1" dirty="0" smtClean="0">
                <a:solidFill>
                  <a:schemeClr val="bg1"/>
                </a:solidFill>
              </a:rPr>
              <a:t>die </a:t>
            </a:r>
            <a:r>
              <a:rPr lang="en-GB" sz="3200" b="1" dirty="0" err="1" smtClean="0">
                <a:solidFill>
                  <a:schemeClr val="bg1"/>
                </a:solidFill>
              </a:rPr>
              <a:t>Geschäfte</a:t>
            </a:r>
            <a:endParaRPr lang="fr-FR" sz="3200" b="1" dirty="0">
              <a:solidFill>
                <a:schemeClr val="bg1"/>
              </a:solidFill>
            </a:endParaRPr>
          </a:p>
        </p:txBody>
      </p:sp>
      <p:sp>
        <p:nvSpPr>
          <p:cNvPr id="8" name="TextBox 7"/>
          <p:cNvSpPr txBox="1"/>
          <p:nvPr/>
        </p:nvSpPr>
        <p:spPr>
          <a:xfrm>
            <a:off x="107504" y="3429000"/>
            <a:ext cx="2880320" cy="1077218"/>
          </a:xfrm>
          <a:prstGeom prst="rect">
            <a:avLst/>
          </a:prstGeom>
          <a:noFill/>
        </p:spPr>
        <p:txBody>
          <a:bodyPr wrap="square" rtlCol="0">
            <a:spAutoFit/>
          </a:bodyPr>
          <a:lstStyle/>
          <a:p>
            <a:pPr algn="ctr"/>
            <a:r>
              <a:rPr lang="en-GB" sz="3200" b="1" dirty="0" smtClean="0">
                <a:solidFill>
                  <a:schemeClr val="bg1"/>
                </a:solidFill>
              </a:rPr>
              <a:t>der </a:t>
            </a:r>
            <a:r>
              <a:rPr lang="en-GB" sz="3200" b="1" dirty="0" err="1" smtClean="0">
                <a:solidFill>
                  <a:schemeClr val="bg1"/>
                </a:solidFill>
              </a:rPr>
              <a:t>Wassersport</a:t>
            </a:r>
            <a:endParaRPr lang="fr-FR" sz="3200" b="1" dirty="0">
              <a:solidFill>
                <a:schemeClr val="bg1"/>
              </a:solidFill>
            </a:endParaRPr>
          </a:p>
        </p:txBody>
      </p:sp>
      <p:sp>
        <p:nvSpPr>
          <p:cNvPr id="9" name="TextBox 8"/>
          <p:cNvSpPr txBox="1"/>
          <p:nvPr/>
        </p:nvSpPr>
        <p:spPr>
          <a:xfrm>
            <a:off x="3131840" y="3501008"/>
            <a:ext cx="2880320" cy="1077218"/>
          </a:xfrm>
          <a:prstGeom prst="rect">
            <a:avLst/>
          </a:prstGeom>
          <a:noFill/>
        </p:spPr>
        <p:txBody>
          <a:bodyPr wrap="square" rtlCol="0">
            <a:spAutoFit/>
          </a:bodyPr>
          <a:lstStyle/>
          <a:p>
            <a:pPr algn="ctr"/>
            <a:r>
              <a:rPr lang="en-GB" sz="3200" b="1" dirty="0" smtClean="0">
                <a:solidFill>
                  <a:schemeClr val="bg1"/>
                </a:solidFill>
              </a:rPr>
              <a:t>das </a:t>
            </a:r>
            <a:r>
              <a:rPr lang="en-GB" sz="3200" b="1" dirty="0" err="1" smtClean="0">
                <a:solidFill>
                  <a:schemeClr val="bg1"/>
                </a:solidFill>
              </a:rPr>
              <a:t>Schwimmbad</a:t>
            </a:r>
            <a:endParaRPr lang="fr-FR" sz="3200" b="1" dirty="0">
              <a:solidFill>
                <a:schemeClr val="bg1"/>
              </a:solidFill>
            </a:endParaRPr>
          </a:p>
        </p:txBody>
      </p:sp>
      <p:sp>
        <p:nvSpPr>
          <p:cNvPr id="10" name="TextBox 9"/>
          <p:cNvSpPr txBox="1"/>
          <p:nvPr/>
        </p:nvSpPr>
        <p:spPr>
          <a:xfrm>
            <a:off x="6156176" y="3990149"/>
            <a:ext cx="2880320" cy="584775"/>
          </a:xfrm>
          <a:prstGeom prst="rect">
            <a:avLst/>
          </a:prstGeom>
          <a:noFill/>
        </p:spPr>
        <p:txBody>
          <a:bodyPr wrap="square" rtlCol="0">
            <a:spAutoFit/>
          </a:bodyPr>
          <a:lstStyle/>
          <a:p>
            <a:pPr algn="ctr"/>
            <a:r>
              <a:rPr lang="en-GB" sz="3200" b="1" dirty="0" smtClean="0">
                <a:solidFill>
                  <a:schemeClr val="bg1"/>
                </a:solidFill>
              </a:rPr>
              <a:t>die </a:t>
            </a:r>
            <a:r>
              <a:rPr lang="en-GB" sz="3200" b="1" dirty="0" err="1" smtClean="0">
                <a:solidFill>
                  <a:schemeClr val="bg1"/>
                </a:solidFill>
              </a:rPr>
              <a:t>Leute</a:t>
            </a:r>
            <a:endParaRPr lang="fr-FR" sz="3200" b="1" dirty="0">
              <a:solidFill>
                <a:schemeClr val="bg1"/>
              </a:solidFill>
            </a:endParaRPr>
          </a:p>
        </p:txBody>
      </p:sp>
      <p:sp>
        <p:nvSpPr>
          <p:cNvPr id="11" name="TextBox 10"/>
          <p:cNvSpPr txBox="1"/>
          <p:nvPr/>
        </p:nvSpPr>
        <p:spPr>
          <a:xfrm>
            <a:off x="107504" y="6228360"/>
            <a:ext cx="2880320" cy="584775"/>
          </a:xfrm>
          <a:prstGeom prst="rect">
            <a:avLst/>
          </a:prstGeom>
          <a:noFill/>
        </p:spPr>
        <p:txBody>
          <a:bodyPr wrap="square" rtlCol="0">
            <a:spAutoFit/>
          </a:bodyPr>
          <a:lstStyle/>
          <a:p>
            <a:pPr algn="ctr"/>
            <a:r>
              <a:rPr lang="en-GB" sz="3200" b="1" dirty="0" smtClean="0">
                <a:solidFill>
                  <a:schemeClr val="bg1"/>
                </a:solidFill>
              </a:rPr>
              <a:t>die </a:t>
            </a:r>
            <a:r>
              <a:rPr lang="en-GB" sz="3200" b="1" dirty="0" err="1" smtClean="0">
                <a:solidFill>
                  <a:schemeClr val="bg1"/>
                </a:solidFill>
              </a:rPr>
              <a:t>Unterkunft</a:t>
            </a:r>
            <a:endParaRPr lang="fr-FR" sz="3200" b="1" dirty="0">
              <a:solidFill>
                <a:schemeClr val="bg1"/>
              </a:solidFill>
            </a:endParaRPr>
          </a:p>
        </p:txBody>
      </p:sp>
      <p:sp>
        <p:nvSpPr>
          <p:cNvPr id="12" name="TextBox 11"/>
          <p:cNvSpPr txBox="1"/>
          <p:nvPr/>
        </p:nvSpPr>
        <p:spPr>
          <a:xfrm>
            <a:off x="3110849" y="6242215"/>
            <a:ext cx="2880320" cy="584775"/>
          </a:xfrm>
          <a:prstGeom prst="rect">
            <a:avLst/>
          </a:prstGeom>
          <a:noFill/>
        </p:spPr>
        <p:txBody>
          <a:bodyPr wrap="square" rtlCol="0">
            <a:spAutoFit/>
          </a:bodyPr>
          <a:lstStyle/>
          <a:p>
            <a:pPr algn="ctr"/>
            <a:r>
              <a:rPr lang="en-GB" sz="3200" b="1" dirty="0" smtClean="0">
                <a:solidFill>
                  <a:schemeClr val="bg1"/>
                </a:solidFill>
              </a:rPr>
              <a:t>das Meer</a:t>
            </a:r>
            <a:endParaRPr lang="fr-FR" sz="3200" b="1" dirty="0">
              <a:solidFill>
                <a:schemeClr val="bg1"/>
              </a:solidFill>
            </a:endParaRPr>
          </a:p>
        </p:txBody>
      </p:sp>
      <p:sp>
        <p:nvSpPr>
          <p:cNvPr id="13" name="TextBox 12"/>
          <p:cNvSpPr txBox="1"/>
          <p:nvPr/>
        </p:nvSpPr>
        <p:spPr>
          <a:xfrm>
            <a:off x="6156176" y="6242215"/>
            <a:ext cx="2880320" cy="584775"/>
          </a:xfrm>
          <a:prstGeom prst="rect">
            <a:avLst/>
          </a:prstGeom>
          <a:noFill/>
        </p:spPr>
        <p:txBody>
          <a:bodyPr wrap="square" rtlCol="0">
            <a:spAutoFit/>
          </a:bodyPr>
          <a:lstStyle/>
          <a:p>
            <a:pPr algn="ctr"/>
            <a:r>
              <a:rPr lang="en-GB" sz="3200" b="1" dirty="0" smtClean="0">
                <a:solidFill>
                  <a:schemeClr val="bg1"/>
                </a:solidFill>
              </a:rPr>
              <a:t>das Essen</a:t>
            </a:r>
            <a:endParaRPr lang="fr-FR" sz="3200" b="1" dirty="0">
              <a:solidFill>
                <a:schemeClr val="bg1"/>
              </a:solidFill>
            </a:endParaRPr>
          </a:p>
        </p:txBody>
      </p:sp>
    </p:spTree>
    <p:extLst>
      <p:ext uri="{BB962C8B-B14F-4D97-AF65-F5344CB8AC3E}">
        <p14:creationId xmlns:p14="http://schemas.microsoft.com/office/powerpoint/2010/main" val="252237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688" y="-47923"/>
            <a:ext cx="6875784" cy="7005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700808"/>
            <a:ext cx="9036496" cy="3157831"/>
          </a:xfrm>
        </p:spPr>
        <p:txBody>
          <a:bodyPr>
            <a:noAutofit/>
          </a:bodyPr>
          <a:lstStyle/>
          <a:p>
            <a:pPr marL="0" indent="0">
              <a:buNone/>
            </a:pPr>
            <a:r>
              <a:rPr lang="en-GB" dirty="0" smtClean="0"/>
              <a:t>Person 1:   </a:t>
            </a:r>
            <a:r>
              <a:rPr lang="en-GB" b="1" dirty="0" smtClean="0">
                <a:solidFill>
                  <a:schemeClr val="bg1">
                    <a:lumMod val="95000"/>
                  </a:schemeClr>
                </a:solidFill>
              </a:rPr>
              <a:t>Also, das </a:t>
            </a:r>
            <a:r>
              <a:rPr lang="en-GB" b="1" dirty="0" err="1">
                <a:solidFill>
                  <a:schemeClr val="bg1">
                    <a:lumMod val="95000"/>
                  </a:schemeClr>
                </a:solidFill>
              </a:rPr>
              <a:t>W</a:t>
            </a:r>
            <a:r>
              <a:rPr lang="en-GB" b="1" dirty="0" err="1" smtClean="0">
                <a:solidFill>
                  <a:schemeClr val="bg1">
                    <a:lumMod val="95000"/>
                  </a:schemeClr>
                </a:solidFill>
              </a:rPr>
              <a:t>ichtigste</a:t>
            </a:r>
            <a:r>
              <a:rPr lang="en-GB" b="1" dirty="0" smtClean="0">
                <a:solidFill>
                  <a:schemeClr val="bg1">
                    <a:lumMod val="95000"/>
                  </a:schemeClr>
                </a:solidFill>
              </a:rPr>
              <a:t> </a:t>
            </a:r>
            <a:r>
              <a:rPr lang="fr-FR" b="1" dirty="0" err="1" smtClean="0">
                <a:solidFill>
                  <a:schemeClr val="bg1"/>
                </a:solidFill>
                <a:cs typeface="Calibri"/>
              </a:rPr>
              <a:t>f</a:t>
            </a:r>
            <a:r>
              <a:rPr lang="fr-FR" b="1" dirty="0" err="1" smtClean="0">
                <a:solidFill>
                  <a:schemeClr val="bg1"/>
                </a:solidFill>
                <a:cs typeface="Times New Roman"/>
              </a:rPr>
              <a:t>ür</a:t>
            </a:r>
            <a:r>
              <a:rPr lang="fr-FR" b="1" dirty="0" smtClean="0">
                <a:solidFill>
                  <a:schemeClr val="bg1"/>
                </a:solidFill>
                <a:cs typeface="Times New Roman"/>
              </a:rPr>
              <a:t> </a:t>
            </a:r>
            <a:r>
              <a:rPr lang="fr-FR" b="1" dirty="0" err="1" smtClean="0">
                <a:solidFill>
                  <a:schemeClr val="bg1"/>
                </a:solidFill>
                <a:cs typeface="Times New Roman"/>
              </a:rPr>
              <a:t>mich</a:t>
            </a:r>
            <a:r>
              <a:rPr lang="fr-FR" b="1" dirty="0" smtClean="0">
                <a:solidFill>
                  <a:schemeClr val="bg1"/>
                </a:solidFill>
                <a:cs typeface="Times New Roman"/>
              </a:rPr>
              <a:t> </a:t>
            </a:r>
            <a:r>
              <a:rPr lang="fr-FR" b="1" dirty="0" err="1" smtClean="0">
                <a:solidFill>
                  <a:schemeClr val="bg1"/>
                </a:solidFill>
                <a:cs typeface="Times New Roman"/>
              </a:rPr>
              <a:t>ist</a:t>
            </a:r>
            <a:r>
              <a:rPr lang="fr-FR" b="1" dirty="0" smtClean="0">
                <a:solidFill>
                  <a:schemeClr val="bg1"/>
                </a:solidFill>
                <a:cs typeface="Times New Roman"/>
              </a:rPr>
              <a:t> der                 		Strand.</a:t>
            </a:r>
            <a:r>
              <a:rPr lang="en-GB" dirty="0" smtClean="0"/>
              <a:t/>
            </a:r>
            <a:br>
              <a:rPr lang="en-GB" dirty="0" smtClean="0"/>
            </a:br>
            <a:r>
              <a:rPr lang="en-GB" dirty="0" smtClean="0"/>
              <a:t/>
            </a:r>
            <a:br>
              <a:rPr lang="en-GB" dirty="0" smtClean="0"/>
            </a:br>
            <a:r>
              <a:rPr lang="en-GB" dirty="0" smtClean="0"/>
              <a:t>Person 2:   </a:t>
            </a:r>
            <a:r>
              <a:rPr lang="en-GB" b="1" dirty="0" err="1" smtClean="0">
                <a:solidFill>
                  <a:srgbClr val="FFFF00"/>
                </a:solidFill>
                <a:latin typeface="+mj-lt"/>
              </a:rPr>
              <a:t>Der</a:t>
            </a:r>
            <a:r>
              <a:rPr lang="en-GB" b="1" dirty="0" smtClean="0">
                <a:solidFill>
                  <a:srgbClr val="FFFF00"/>
                </a:solidFill>
                <a:latin typeface="+mj-lt"/>
              </a:rPr>
              <a:t> Strand!  Also, </a:t>
            </a:r>
            <a:r>
              <a:rPr lang="en-GB" b="1" dirty="0" err="1" smtClean="0">
                <a:solidFill>
                  <a:srgbClr val="FFFF00"/>
                </a:solidFill>
                <a:latin typeface="+mj-lt"/>
              </a:rPr>
              <a:t>f</a:t>
            </a:r>
            <a:r>
              <a:rPr lang="en-GB" b="1" dirty="0" err="1" smtClean="0">
                <a:solidFill>
                  <a:srgbClr val="FFFF00"/>
                </a:solidFill>
                <a:latin typeface="+mj-lt"/>
                <a:cs typeface="Times New Roman"/>
              </a:rPr>
              <a:t>ür</a:t>
            </a:r>
            <a:r>
              <a:rPr lang="en-GB" b="1" dirty="0" smtClean="0">
                <a:solidFill>
                  <a:srgbClr val="FFFF00"/>
                </a:solidFill>
                <a:latin typeface="+mj-lt"/>
                <a:cs typeface="Times New Roman"/>
              </a:rPr>
              <a:t> </a:t>
            </a:r>
            <a:r>
              <a:rPr lang="en-GB" b="1" dirty="0" err="1" smtClean="0">
                <a:solidFill>
                  <a:srgbClr val="FFFF00"/>
                </a:solidFill>
                <a:latin typeface="+mj-lt"/>
                <a:cs typeface="Times New Roman"/>
              </a:rPr>
              <a:t>mich</a:t>
            </a:r>
            <a:r>
              <a:rPr lang="en-GB" b="1" dirty="0" smtClean="0">
                <a:solidFill>
                  <a:srgbClr val="FFFF00"/>
                </a:solidFill>
                <a:latin typeface="+mj-lt"/>
                <a:cs typeface="Times New Roman"/>
              </a:rPr>
              <a:t> </a:t>
            </a:r>
            <a:r>
              <a:rPr lang="en-GB" b="1" dirty="0" err="1" smtClean="0">
                <a:solidFill>
                  <a:srgbClr val="FFFF00"/>
                </a:solidFill>
                <a:latin typeface="+mj-lt"/>
                <a:cs typeface="Times New Roman"/>
              </a:rPr>
              <a:t>ist</a:t>
            </a:r>
            <a:r>
              <a:rPr lang="en-GB" b="1" dirty="0" smtClean="0">
                <a:solidFill>
                  <a:srgbClr val="FFFF00"/>
                </a:solidFill>
                <a:latin typeface="+mj-lt"/>
                <a:cs typeface="Times New Roman"/>
              </a:rPr>
              <a:t> </a:t>
            </a:r>
            <a:r>
              <a:rPr lang="en-GB" b="1" dirty="0" err="1" smtClean="0">
                <a:solidFill>
                  <a:srgbClr val="FFFF00"/>
                </a:solidFill>
                <a:latin typeface="+mj-lt"/>
                <a:cs typeface="Times New Roman"/>
              </a:rPr>
              <a:t>es</a:t>
            </a:r>
            <a:r>
              <a:rPr lang="en-GB" b="1" dirty="0" smtClean="0">
                <a:solidFill>
                  <a:srgbClr val="FFFF00"/>
                </a:solidFill>
                <a:latin typeface="+mj-lt"/>
                <a:cs typeface="Times New Roman"/>
              </a:rPr>
              <a:t> das 			Essen.  Was </a:t>
            </a:r>
            <a:r>
              <a:rPr lang="en-GB" b="1" dirty="0" err="1" smtClean="0">
                <a:solidFill>
                  <a:srgbClr val="FFFF00"/>
                </a:solidFill>
                <a:latin typeface="+mj-lt"/>
                <a:cs typeface="Times New Roman"/>
              </a:rPr>
              <a:t>meinst</a:t>
            </a:r>
            <a:r>
              <a:rPr lang="en-GB" b="1" dirty="0" smtClean="0">
                <a:solidFill>
                  <a:srgbClr val="FFFF00"/>
                </a:solidFill>
                <a:latin typeface="+mj-lt"/>
                <a:cs typeface="Times New Roman"/>
              </a:rPr>
              <a:t> du?</a:t>
            </a:r>
            <a:r>
              <a:rPr lang="en-GB" b="1" dirty="0" smtClean="0">
                <a:solidFill>
                  <a:srgbClr val="FFFF00"/>
                </a:solidFill>
                <a:latin typeface="+mj-lt"/>
              </a:rPr>
              <a:t> </a:t>
            </a:r>
            <a:r>
              <a:rPr lang="en-GB" dirty="0" smtClean="0">
                <a:solidFill>
                  <a:srgbClr val="FFFF00"/>
                </a:solidFill>
              </a:rPr>
              <a:t/>
            </a:r>
            <a:br>
              <a:rPr lang="en-GB" dirty="0" smtClean="0">
                <a:solidFill>
                  <a:srgbClr val="FFFF00"/>
                </a:solidFill>
              </a:rPr>
            </a:br>
            <a:r>
              <a:rPr lang="en-GB" dirty="0" smtClean="0"/>
              <a:t>Person 1:   </a:t>
            </a:r>
            <a:r>
              <a:rPr lang="en-GB" b="1" dirty="0" err="1" smtClean="0">
                <a:solidFill>
                  <a:schemeClr val="bg1"/>
                </a:solidFill>
              </a:rPr>
              <a:t>Ja</a:t>
            </a:r>
            <a:r>
              <a:rPr lang="en-GB" b="1" dirty="0" smtClean="0">
                <a:solidFill>
                  <a:schemeClr val="bg1"/>
                </a:solidFill>
              </a:rPr>
              <a:t> das Essen </a:t>
            </a:r>
            <a:r>
              <a:rPr lang="en-GB" b="1" dirty="0" err="1" smtClean="0">
                <a:solidFill>
                  <a:schemeClr val="bg1"/>
                </a:solidFill>
              </a:rPr>
              <a:t>ist</a:t>
            </a:r>
            <a:r>
              <a:rPr lang="en-GB" b="1" dirty="0" smtClean="0">
                <a:solidFill>
                  <a:schemeClr val="bg1"/>
                </a:solidFill>
              </a:rPr>
              <a:t> </a:t>
            </a:r>
            <a:r>
              <a:rPr lang="en-GB" b="1" dirty="0" err="1" smtClean="0">
                <a:solidFill>
                  <a:schemeClr val="bg1"/>
                </a:solidFill>
              </a:rPr>
              <a:t>auch</a:t>
            </a:r>
            <a:r>
              <a:rPr lang="en-GB" b="1" dirty="0" smtClean="0">
                <a:solidFill>
                  <a:schemeClr val="bg1"/>
                </a:solidFill>
              </a:rPr>
              <a:t> </a:t>
            </a:r>
            <a:r>
              <a:rPr lang="en-GB" b="1" dirty="0" err="1" smtClean="0">
                <a:solidFill>
                  <a:schemeClr val="bg1"/>
                </a:solidFill>
              </a:rPr>
              <a:t>wichtig</a:t>
            </a:r>
            <a:r>
              <a:rPr lang="en-GB" b="1" dirty="0" smtClean="0">
                <a:solidFill>
                  <a:schemeClr val="bg1"/>
                </a:solidFill>
              </a:rPr>
              <a:t>. </a:t>
            </a:r>
            <a:br>
              <a:rPr lang="en-GB" b="1" dirty="0" smtClean="0">
                <a:solidFill>
                  <a:schemeClr val="bg1"/>
                </a:solidFill>
              </a:rPr>
            </a:br>
            <a:r>
              <a:rPr lang="en-GB" b="1" dirty="0" smtClean="0">
                <a:solidFill>
                  <a:schemeClr val="bg1"/>
                </a:solidFill>
              </a:rPr>
              <a:t/>
            </a:r>
            <a:br>
              <a:rPr lang="en-GB" b="1" dirty="0" smtClean="0">
                <a:solidFill>
                  <a:schemeClr val="bg1"/>
                </a:solidFill>
              </a:rPr>
            </a:br>
            <a:r>
              <a:rPr lang="en-GB" b="1" dirty="0" smtClean="0">
                <a:solidFill>
                  <a:schemeClr val="bg1"/>
                </a:solidFill>
              </a:rPr>
              <a:t>		(und </a:t>
            </a:r>
            <a:r>
              <a:rPr lang="en-GB" b="1" dirty="0" err="1" smtClean="0">
                <a:solidFill>
                  <a:schemeClr val="bg1"/>
                </a:solidFill>
              </a:rPr>
              <a:t>auch</a:t>
            </a:r>
            <a:r>
              <a:rPr lang="en-GB" b="1" dirty="0" smtClean="0">
                <a:solidFill>
                  <a:schemeClr val="bg1"/>
                </a:solidFill>
              </a:rPr>
              <a:t> </a:t>
            </a:r>
            <a:r>
              <a:rPr lang="en-GB" b="1" dirty="0" err="1" smtClean="0">
                <a:solidFill>
                  <a:schemeClr val="bg1"/>
                </a:solidFill>
              </a:rPr>
              <a:t>denke</a:t>
            </a:r>
            <a:r>
              <a:rPr lang="en-GB" b="1" dirty="0" smtClean="0">
                <a:solidFill>
                  <a:schemeClr val="bg1"/>
                </a:solidFill>
              </a:rPr>
              <a:t> </a:t>
            </a:r>
            <a:r>
              <a:rPr lang="en-GB" b="1" dirty="0" err="1" smtClean="0">
                <a:solidFill>
                  <a:schemeClr val="bg1"/>
                </a:solidFill>
              </a:rPr>
              <a:t>ich</a:t>
            </a:r>
            <a:r>
              <a:rPr lang="en-GB" b="1" dirty="0" smtClean="0">
                <a:solidFill>
                  <a:schemeClr val="bg1"/>
                </a:solidFill>
              </a:rPr>
              <a:t>, </a:t>
            </a:r>
            <a:r>
              <a:rPr lang="en-GB" b="1" dirty="0" err="1" smtClean="0">
                <a:solidFill>
                  <a:schemeClr val="bg1"/>
                </a:solidFill>
              </a:rPr>
              <a:t>dass</a:t>
            </a:r>
            <a:r>
              <a:rPr lang="en-GB" b="1" dirty="0" smtClean="0">
                <a:solidFill>
                  <a:schemeClr val="bg1"/>
                </a:solidFill>
              </a:rPr>
              <a:t> .... / und du?</a:t>
            </a:r>
            <a:r>
              <a:rPr lang="en-GB" b="1" dirty="0" smtClean="0">
                <a:solidFill>
                  <a:schemeClr val="bg1"/>
                </a:solidFill>
                <a:latin typeface="Calibri"/>
              </a:rPr>
              <a:t>)</a:t>
            </a:r>
            <a:endParaRPr lang="en-GB" b="1" dirty="0">
              <a:solidFill>
                <a:schemeClr val="bg1"/>
              </a:solidFill>
            </a:endParaRPr>
          </a:p>
          <a:p>
            <a:pPr marL="0" indent="0">
              <a:buNone/>
            </a:pPr>
            <a:endParaRPr lang="en-GB" b="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16632"/>
            <a:ext cx="1587511" cy="1584176"/>
          </a:xfrm>
          <a:prstGeom prst="rect">
            <a:avLst/>
          </a:prstGeom>
        </p:spPr>
      </p:pic>
      <p:sp>
        <p:nvSpPr>
          <p:cNvPr id="5" name="AutoShape 7"/>
          <p:cNvSpPr>
            <a:spLocks noChangeArrowheads="1"/>
          </p:cNvSpPr>
          <p:nvPr/>
        </p:nvSpPr>
        <p:spPr bwMode="auto">
          <a:xfrm>
            <a:off x="2488472" y="116632"/>
            <a:ext cx="5599112" cy="1296144"/>
          </a:xfrm>
          <a:prstGeom prst="wedgeRoundRectCallout">
            <a:avLst>
              <a:gd name="adj1" fmla="val -11912"/>
              <a:gd name="adj2" fmla="val 69579"/>
              <a:gd name="adj3" fmla="val 16667"/>
            </a:avLst>
          </a:prstGeom>
          <a:noFill/>
          <a:ln w="9525">
            <a:noFill/>
            <a:miter lim="800000"/>
            <a:headEnd/>
            <a:tailEnd/>
          </a:ln>
        </p:spPr>
        <p:txBody>
          <a:bodyPr/>
          <a:lstStyle/>
          <a:p>
            <a:pPr algn="ctr"/>
            <a:r>
              <a:rPr lang="fr-FR" sz="2800" b="1" dirty="0" err="1" smtClean="0">
                <a:solidFill>
                  <a:schemeClr val="bg1"/>
                </a:solidFill>
                <a:cs typeface="Calibri"/>
              </a:rPr>
              <a:t>Was</a:t>
            </a:r>
            <a:r>
              <a:rPr lang="fr-FR" sz="2800" b="1" dirty="0" smtClean="0">
                <a:solidFill>
                  <a:schemeClr val="bg1"/>
                </a:solidFill>
                <a:cs typeface="Calibri"/>
              </a:rPr>
              <a:t> </a:t>
            </a:r>
            <a:r>
              <a:rPr lang="fr-FR" sz="2800" b="1" dirty="0" err="1" smtClean="0">
                <a:solidFill>
                  <a:schemeClr val="bg1"/>
                </a:solidFill>
                <a:cs typeface="Calibri"/>
              </a:rPr>
              <a:t>ist</a:t>
            </a:r>
            <a:r>
              <a:rPr lang="fr-FR" sz="2800" b="1" dirty="0" smtClean="0">
                <a:solidFill>
                  <a:schemeClr val="bg1"/>
                </a:solidFill>
                <a:cs typeface="Calibri"/>
              </a:rPr>
              <a:t> </a:t>
            </a:r>
            <a:r>
              <a:rPr lang="fr-FR" sz="2800" b="1" dirty="0" err="1" smtClean="0">
                <a:solidFill>
                  <a:schemeClr val="bg1"/>
                </a:solidFill>
                <a:cs typeface="Calibri"/>
              </a:rPr>
              <a:t>das</a:t>
            </a:r>
            <a:r>
              <a:rPr lang="fr-FR" sz="2800" b="1" dirty="0" smtClean="0">
                <a:solidFill>
                  <a:schemeClr val="bg1"/>
                </a:solidFill>
                <a:cs typeface="Calibri"/>
              </a:rPr>
              <a:t> </a:t>
            </a:r>
            <a:r>
              <a:rPr lang="fr-FR" sz="2800" b="1" dirty="0" err="1">
                <a:solidFill>
                  <a:schemeClr val="bg1"/>
                </a:solidFill>
                <a:cs typeface="Calibri"/>
              </a:rPr>
              <a:t>W</a:t>
            </a:r>
            <a:r>
              <a:rPr lang="fr-FR" sz="2800" b="1" dirty="0" err="1" smtClean="0">
                <a:solidFill>
                  <a:schemeClr val="bg1"/>
                </a:solidFill>
                <a:cs typeface="Calibri"/>
              </a:rPr>
              <a:t>ichtigste</a:t>
            </a:r>
            <a:r>
              <a:rPr lang="fr-FR" sz="2800" b="1" dirty="0" smtClean="0">
                <a:solidFill>
                  <a:schemeClr val="bg1"/>
                </a:solidFill>
                <a:cs typeface="Calibri"/>
              </a:rPr>
              <a:t> </a:t>
            </a:r>
            <a:r>
              <a:rPr lang="fr-FR" sz="2800" b="1" dirty="0" err="1" smtClean="0">
                <a:solidFill>
                  <a:schemeClr val="bg1"/>
                </a:solidFill>
                <a:cs typeface="Calibri"/>
              </a:rPr>
              <a:t>f</a:t>
            </a:r>
            <a:r>
              <a:rPr lang="fr-FR" sz="2800" b="1" dirty="0" err="1" smtClean="0">
                <a:solidFill>
                  <a:schemeClr val="bg1"/>
                </a:solidFill>
                <a:cs typeface="Times New Roman"/>
              </a:rPr>
              <a:t>ür</a:t>
            </a:r>
            <a:r>
              <a:rPr lang="fr-FR" sz="2800" b="1" dirty="0" smtClean="0">
                <a:solidFill>
                  <a:schemeClr val="bg1"/>
                </a:solidFill>
                <a:cs typeface="Times New Roman"/>
              </a:rPr>
              <a:t> </a:t>
            </a:r>
            <a:r>
              <a:rPr lang="fr-FR" sz="2800" b="1" dirty="0" err="1" smtClean="0">
                <a:solidFill>
                  <a:schemeClr val="bg1"/>
                </a:solidFill>
                <a:cs typeface="Times New Roman"/>
              </a:rPr>
              <a:t>dich</a:t>
            </a:r>
            <a:r>
              <a:rPr lang="fr-FR" sz="2800" b="1" dirty="0" smtClean="0">
                <a:solidFill>
                  <a:schemeClr val="bg1"/>
                </a:solidFill>
                <a:cs typeface="Times New Roman"/>
              </a:rPr>
              <a:t>, </a:t>
            </a:r>
            <a:r>
              <a:rPr lang="fr-FR" sz="2800" b="1" dirty="0" err="1" smtClean="0">
                <a:solidFill>
                  <a:schemeClr val="bg1"/>
                </a:solidFill>
                <a:cs typeface="Times New Roman"/>
              </a:rPr>
              <a:t>wenn</a:t>
            </a:r>
            <a:r>
              <a:rPr lang="fr-FR" sz="2800" b="1" dirty="0" smtClean="0">
                <a:solidFill>
                  <a:schemeClr val="bg1"/>
                </a:solidFill>
                <a:cs typeface="Times New Roman"/>
              </a:rPr>
              <a:t> du </a:t>
            </a:r>
            <a:r>
              <a:rPr lang="fr-FR" sz="2800" b="1" dirty="0" err="1" smtClean="0">
                <a:solidFill>
                  <a:schemeClr val="bg1"/>
                </a:solidFill>
                <a:cs typeface="Times New Roman"/>
              </a:rPr>
              <a:t>im</a:t>
            </a:r>
            <a:r>
              <a:rPr lang="fr-FR" sz="2800" b="1" dirty="0" smtClean="0">
                <a:solidFill>
                  <a:schemeClr val="bg1"/>
                </a:solidFill>
                <a:cs typeface="Times New Roman"/>
              </a:rPr>
              <a:t> </a:t>
            </a:r>
            <a:r>
              <a:rPr lang="fr-FR" sz="2800" b="1" dirty="0" err="1" smtClean="0">
                <a:solidFill>
                  <a:schemeClr val="bg1"/>
                </a:solidFill>
                <a:cs typeface="Times New Roman"/>
              </a:rPr>
              <a:t>Urlaub</a:t>
            </a:r>
            <a:r>
              <a:rPr lang="fr-FR" sz="2800" b="1" dirty="0" smtClean="0">
                <a:solidFill>
                  <a:schemeClr val="bg1"/>
                </a:solidFill>
                <a:cs typeface="Times New Roman"/>
              </a:rPr>
              <a:t> </a:t>
            </a:r>
            <a:r>
              <a:rPr lang="fr-FR" sz="2800" b="1" dirty="0" err="1" smtClean="0">
                <a:solidFill>
                  <a:schemeClr val="bg1"/>
                </a:solidFill>
                <a:cs typeface="Times New Roman"/>
              </a:rPr>
              <a:t>bist</a:t>
            </a:r>
            <a:r>
              <a:rPr lang="fr-FR" sz="2800" b="1" dirty="0" smtClean="0">
                <a:solidFill>
                  <a:schemeClr val="bg1"/>
                </a:solidFill>
                <a:cs typeface="Times New Roman"/>
              </a:rPr>
              <a:t>?</a:t>
            </a:r>
            <a:endParaRPr lang="en-GB" sz="2800" b="1" dirty="0">
              <a:solidFill>
                <a:schemeClr val="bg1"/>
              </a:solidFill>
              <a:latin typeface="Segoe Print" pitchFamily="2" charset="0"/>
            </a:endParaRPr>
          </a:p>
        </p:txBody>
      </p:sp>
      <p:sp>
        <p:nvSpPr>
          <p:cNvPr id="6" name="AutoShape 7"/>
          <p:cNvSpPr>
            <a:spLocks noChangeArrowheads="1"/>
          </p:cNvSpPr>
          <p:nvPr/>
        </p:nvSpPr>
        <p:spPr bwMode="auto">
          <a:xfrm>
            <a:off x="2488472" y="58619"/>
            <a:ext cx="5599112" cy="1296144"/>
          </a:xfrm>
          <a:prstGeom prst="wedgeRoundRectCallout">
            <a:avLst>
              <a:gd name="adj1" fmla="val -11912"/>
              <a:gd name="adj2" fmla="val 69579"/>
              <a:gd name="adj3" fmla="val 16667"/>
            </a:avLst>
          </a:prstGeom>
          <a:noFill/>
          <a:ln w="9525">
            <a:noFill/>
            <a:miter lim="800000"/>
            <a:headEnd/>
            <a:tailEnd/>
          </a:ln>
        </p:spPr>
        <p:txBody>
          <a:bodyPr/>
          <a:lstStyle/>
          <a:p>
            <a:pPr algn="ctr"/>
            <a:r>
              <a:rPr lang="en-GB" sz="2800" b="1" dirty="0" smtClean="0">
                <a:solidFill>
                  <a:schemeClr val="bg1">
                    <a:lumMod val="95000"/>
                  </a:schemeClr>
                </a:solidFill>
                <a:latin typeface="Segoe Print" pitchFamily="2" charset="0"/>
                <a:cs typeface="Calibri"/>
              </a:rPr>
              <a:t>¿___ __ __ ___ _______________ ____ __ </a:t>
            </a:r>
            <a:r>
              <a:rPr lang="en-GB" sz="2800" b="1" dirty="0" err="1" smtClean="0">
                <a:solidFill>
                  <a:schemeClr val="bg1">
                    <a:lumMod val="95000"/>
                  </a:schemeClr>
                </a:solidFill>
                <a:latin typeface="Segoe Print" pitchFamily="2" charset="0"/>
                <a:cs typeface="Calibri"/>
              </a:rPr>
              <a:t>wenn</a:t>
            </a:r>
            <a:r>
              <a:rPr lang="en-GB" sz="2800" b="1" dirty="0" smtClean="0">
                <a:solidFill>
                  <a:schemeClr val="bg1">
                    <a:lumMod val="95000"/>
                  </a:schemeClr>
                </a:solidFill>
                <a:latin typeface="Segoe Print" pitchFamily="2" charset="0"/>
                <a:cs typeface="Calibri"/>
              </a:rPr>
              <a:t> du </a:t>
            </a:r>
            <a:r>
              <a:rPr lang="en-GB" sz="2800" b="1" dirty="0" err="1" smtClean="0">
                <a:solidFill>
                  <a:schemeClr val="bg1">
                    <a:lumMod val="95000"/>
                  </a:schemeClr>
                </a:solidFill>
                <a:latin typeface="Segoe Print" pitchFamily="2" charset="0"/>
                <a:cs typeface="Calibri"/>
              </a:rPr>
              <a:t>im</a:t>
            </a:r>
            <a:r>
              <a:rPr lang="en-GB" sz="2800" b="1" dirty="0" smtClean="0">
                <a:solidFill>
                  <a:schemeClr val="bg1">
                    <a:lumMod val="95000"/>
                  </a:schemeClr>
                </a:solidFill>
                <a:latin typeface="Segoe Print" pitchFamily="2" charset="0"/>
                <a:cs typeface="Calibri"/>
              </a:rPr>
              <a:t> </a:t>
            </a:r>
            <a:r>
              <a:rPr lang="en-GB" sz="2800" b="1" dirty="0" err="1" smtClean="0">
                <a:solidFill>
                  <a:schemeClr val="bg1">
                    <a:lumMod val="95000"/>
                  </a:schemeClr>
                </a:solidFill>
                <a:latin typeface="Segoe Print" pitchFamily="2" charset="0"/>
                <a:cs typeface="Calibri"/>
              </a:rPr>
              <a:t>Urlaub</a:t>
            </a:r>
            <a:r>
              <a:rPr lang="en-GB" sz="2800" b="1" dirty="0" smtClean="0">
                <a:solidFill>
                  <a:schemeClr val="bg1">
                    <a:lumMod val="95000"/>
                  </a:schemeClr>
                </a:solidFill>
                <a:latin typeface="Segoe Print" pitchFamily="2" charset="0"/>
                <a:cs typeface="Calibri"/>
              </a:rPr>
              <a:t> </a:t>
            </a:r>
            <a:r>
              <a:rPr lang="en-GB" sz="2800" b="1" dirty="0" err="1" smtClean="0">
                <a:solidFill>
                  <a:schemeClr val="bg1">
                    <a:lumMod val="95000"/>
                  </a:schemeClr>
                </a:solidFill>
                <a:latin typeface="Segoe Print" pitchFamily="2" charset="0"/>
                <a:cs typeface="Calibri"/>
              </a:rPr>
              <a:t>bist</a:t>
            </a:r>
            <a:r>
              <a:rPr lang="en-GB" sz="2800" b="1" dirty="0" smtClean="0">
                <a:solidFill>
                  <a:schemeClr val="bg1">
                    <a:lumMod val="95000"/>
                  </a:schemeClr>
                </a:solidFill>
                <a:latin typeface="Segoe Print" pitchFamily="2" charset="0"/>
                <a:cs typeface="Calibri"/>
              </a:rPr>
              <a:t>?</a:t>
            </a:r>
            <a:endParaRPr lang="en-GB" sz="2800" b="1" dirty="0">
              <a:solidFill>
                <a:schemeClr val="bg1">
                  <a:lumMod val="95000"/>
                </a:schemeClr>
              </a:solidFill>
              <a:latin typeface="Segoe Print" pitchFamily="2" charset="0"/>
            </a:endParaRPr>
          </a:p>
        </p:txBody>
      </p:sp>
      <p:sp>
        <p:nvSpPr>
          <p:cNvPr id="2" name="Rounded Rectangle 1"/>
          <p:cNvSpPr/>
          <p:nvPr/>
        </p:nvSpPr>
        <p:spPr>
          <a:xfrm>
            <a:off x="1976941" y="1628800"/>
            <a:ext cx="6875784" cy="1224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ounded Rectangle 7"/>
          <p:cNvSpPr/>
          <p:nvPr/>
        </p:nvSpPr>
        <p:spPr>
          <a:xfrm>
            <a:off x="1944688" y="2996952"/>
            <a:ext cx="6875784"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ounded Rectangle 9"/>
          <p:cNvSpPr/>
          <p:nvPr/>
        </p:nvSpPr>
        <p:spPr>
          <a:xfrm>
            <a:off x="1911039" y="4221088"/>
            <a:ext cx="6875784"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376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64096"/>
          </a:xfrm>
        </p:spPr>
        <p:txBody>
          <a:bodyPr/>
          <a:lstStyle/>
          <a:p>
            <a:r>
              <a:rPr lang="en-GB" b="1" dirty="0" smtClean="0"/>
              <a:t>Grade changers</a:t>
            </a:r>
            <a:endParaRPr lang="fr-FR" b="1" dirty="0"/>
          </a:p>
        </p:txBody>
      </p:sp>
      <p:sp>
        <p:nvSpPr>
          <p:cNvPr id="3" name="Content Placeholder 2"/>
          <p:cNvSpPr>
            <a:spLocks noGrp="1"/>
          </p:cNvSpPr>
          <p:nvPr>
            <p:ph idx="1"/>
          </p:nvPr>
        </p:nvSpPr>
        <p:spPr>
          <a:xfrm>
            <a:off x="457200" y="1052736"/>
            <a:ext cx="8229600" cy="5688632"/>
          </a:xfrm>
        </p:spPr>
        <p:txBody>
          <a:bodyPr>
            <a:normAutofit fontScale="92500" lnSpcReduction="20000"/>
          </a:bodyPr>
          <a:lstStyle/>
          <a:p>
            <a:r>
              <a:rPr lang="en-GB" dirty="0" smtClean="0"/>
              <a:t>Vary your </a:t>
            </a:r>
            <a:r>
              <a:rPr lang="en-GB" b="1" dirty="0" smtClean="0"/>
              <a:t>adjectives</a:t>
            </a:r>
            <a:r>
              <a:rPr lang="en-GB" dirty="0" smtClean="0"/>
              <a:t> </a:t>
            </a:r>
            <a:r>
              <a:rPr lang="en-GB" sz="2000" i="1" dirty="0" smtClean="0"/>
              <a:t>(don’t repeat ‘</a:t>
            </a:r>
            <a:r>
              <a:rPr lang="en-GB" sz="2000" i="1" dirty="0" err="1" smtClean="0"/>
              <a:t>interessant</a:t>
            </a:r>
            <a:r>
              <a:rPr lang="en-GB" sz="2000" i="1" dirty="0" smtClean="0"/>
              <a:t>/ </a:t>
            </a:r>
            <a:r>
              <a:rPr lang="en-GB" sz="2000" i="1" dirty="0" err="1" smtClean="0"/>
              <a:t>langweilig</a:t>
            </a:r>
            <a:r>
              <a:rPr lang="en-GB" sz="2000" i="1" dirty="0" smtClean="0"/>
              <a:t>’!)</a:t>
            </a:r>
          </a:p>
          <a:p>
            <a:r>
              <a:rPr lang="en-GB" dirty="0" smtClean="0"/>
              <a:t>Extend and justify opinions with </a:t>
            </a:r>
            <a:r>
              <a:rPr lang="en-GB" b="1" dirty="0" smtClean="0"/>
              <a:t>‘</a:t>
            </a:r>
            <a:r>
              <a:rPr lang="en-GB" b="1" dirty="0" err="1" smtClean="0"/>
              <a:t>weil</a:t>
            </a:r>
            <a:r>
              <a:rPr lang="en-GB" b="1" dirty="0" smtClean="0"/>
              <a:t>’</a:t>
            </a:r>
          </a:p>
          <a:p>
            <a:r>
              <a:rPr lang="en-GB" dirty="0" smtClean="0"/>
              <a:t>Refer to </a:t>
            </a:r>
            <a:r>
              <a:rPr lang="en-GB" b="1" dirty="0" smtClean="0"/>
              <a:t>others</a:t>
            </a:r>
            <a:r>
              <a:rPr lang="en-GB" dirty="0" smtClean="0"/>
              <a:t> </a:t>
            </a:r>
            <a:r>
              <a:rPr lang="en-GB" sz="2400" i="1" dirty="0" smtClean="0"/>
              <a:t>(s/he – we – they)</a:t>
            </a:r>
          </a:p>
          <a:p>
            <a:r>
              <a:rPr lang="en-GB" dirty="0" smtClean="0"/>
              <a:t>Compare </a:t>
            </a:r>
            <a:r>
              <a:rPr lang="en-GB" b="1" dirty="0" smtClean="0"/>
              <a:t>then and now</a:t>
            </a:r>
          </a:p>
          <a:p>
            <a:r>
              <a:rPr lang="en-GB" dirty="0" smtClean="0"/>
              <a:t>Describe things with </a:t>
            </a:r>
            <a:r>
              <a:rPr lang="en-GB" b="1" dirty="0" smtClean="0"/>
              <a:t>5 details</a:t>
            </a:r>
          </a:p>
          <a:p>
            <a:r>
              <a:rPr lang="en-GB" dirty="0" smtClean="0"/>
              <a:t>Use </a:t>
            </a:r>
            <a:r>
              <a:rPr lang="en-GB" b="1" dirty="0" smtClean="0"/>
              <a:t>5 different verbs </a:t>
            </a:r>
            <a:r>
              <a:rPr lang="en-GB" dirty="0" smtClean="0"/>
              <a:t>in the past </a:t>
            </a:r>
            <a:r>
              <a:rPr lang="en-GB" sz="2000" i="1" dirty="0" smtClean="0"/>
              <a:t>(</a:t>
            </a:r>
            <a:r>
              <a:rPr lang="en-GB" sz="2000" i="1" dirty="0" err="1" smtClean="0"/>
              <a:t>Ich</a:t>
            </a:r>
            <a:r>
              <a:rPr lang="en-GB" sz="2000" i="1" dirty="0" smtClean="0"/>
              <a:t> </a:t>
            </a:r>
            <a:r>
              <a:rPr lang="en-GB" sz="2000" i="1" dirty="0" err="1" smtClean="0"/>
              <a:t>habe</a:t>
            </a:r>
            <a:r>
              <a:rPr lang="en-GB" sz="2000" i="1" dirty="0" smtClean="0"/>
              <a:t> </a:t>
            </a:r>
            <a:r>
              <a:rPr lang="en-GB" sz="2000" i="1" dirty="0" err="1" smtClean="0"/>
              <a:t>viel</a:t>
            </a:r>
            <a:r>
              <a:rPr lang="en-GB" sz="2000" i="1" dirty="0" smtClean="0"/>
              <a:t> </a:t>
            </a:r>
            <a:r>
              <a:rPr lang="en-GB" sz="2000" i="1" dirty="0" err="1" smtClean="0"/>
              <a:t>gemacht</a:t>
            </a:r>
            <a:r>
              <a:rPr lang="en-GB" sz="2000" i="1" dirty="0" smtClean="0"/>
              <a:t>, </a:t>
            </a:r>
            <a:r>
              <a:rPr lang="en-GB" sz="2000" i="1" dirty="0" err="1" smtClean="0"/>
              <a:t>zum</a:t>
            </a:r>
            <a:r>
              <a:rPr lang="en-GB" sz="2000" i="1" dirty="0" smtClean="0"/>
              <a:t> </a:t>
            </a:r>
            <a:r>
              <a:rPr lang="en-GB" sz="2000" i="1" dirty="0" err="1" smtClean="0"/>
              <a:t>Beispiel</a:t>
            </a:r>
            <a:r>
              <a:rPr lang="en-GB" sz="2000" i="1" dirty="0" smtClean="0"/>
              <a:t> ......)</a:t>
            </a:r>
          </a:p>
          <a:p>
            <a:r>
              <a:rPr lang="en-GB" dirty="0" smtClean="0"/>
              <a:t>Link and narrate </a:t>
            </a:r>
            <a:r>
              <a:rPr lang="en-GB" sz="2000" i="1" dirty="0" smtClean="0"/>
              <a:t>(</a:t>
            </a:r>
            <a:r>
              <a:rPr lang="en-GB" sz="2000" i="1" dirty="0" err="1" smtClean="0"/>
              <a:t>Erstens</a:t>
            </a:r>
            <a:r>
              <a:rPr lang="en-GB" sz="2000" i="1" dirty="0" smtClean="0"/>
              <a:t>…</a:t>
            </a:r>
            <a:r>
              <a:rPr lang="en-GB" sz="2000" i="1" dirty="0" err="1" smtClean="0"/>
              <a:t>später</a:t>
            </a:r>
            <a:r>
              <a:rPr lang="en-GB" sz="2000" i="1" dirty="0" smtClean="0"/>
              <a:t>…</a:t>
            </a:r>
            <a:r>
              <a:rPr lang="en-GB" sz="2000" i="1" dirty="0" err="1" smtClean="0"/>
              <a:t>ein</a:t>
            </a:r>
            <a:r>
              <a:rPr lang="en-GB" sz="2000" i="1" dirty="0" smtClean="0"/>
              <a:t> </a:t>
            </a:r>
            <a:r>
              <a:rPr lang="en-GB" sz="2000" i="1" dirty="0" err="1"/>
              <a:t>b</a:t>
            </a:r>
            <a:r>
              <a:rPr lang="en-GB" sz="2000" i="1" dirty="0" err="1" smtClean="0"/>
              <a:t>ißchen</a:t>
            </a:r>
            <a:r>
              <a:rPr lang="en-GB" sz="2000" i="1" dirty="0" smtClean="0"/>
              <a:t> </a:t>
            </a:r>
            <a:r>
              <a:rPr lang="en-GB" sz="2000" i="1" dirty="0" err="1" smtClean="0"/>
              <a:t>später</a:t>
            </a:r>
            <a:r>
              <a:rPr lang="en-GB" sz="2000" i="1" dirty="0" smtClean="0"/>
              <a:t>…</a:t>
            </a:r>
            <a:r>
              <a:rPr lang="en-GB" sz="2000" i="1" dirty="0" err="1" smtClean="0"/>
              <a:t>zuletzt</a:t>
            </a:r>
            <a:r>
              <a:rPr lang="en-GB" sz="2000" i="1" dirty="0" smtClean="0"/>
              <a:t>…)</a:t>
            </a:r>
          </a:p>
          <a:p>
            <a:r>
              <a:rPr lang="en-GB" dirty="0" smtClean="0"/>
              <a:t>Use ‘</a:t>
            </a:r>
            <a:r>
              <a:rPr lang="en-GB" b="1" dirty="0" smtClean="0"/>
              <a:t>um .... </a:t>
            </a:r>
            <a:r>
              <a:rPr lang="en-GB" b="1" dirty="0" err="1" smtClean="0"/>
              <a:t>zu</a:t>
            </a:r>
            <a:r>
              <a:rPr lang="en-GB" dirty="0" smtClean="0"/>
              <a:t>’ to extend </a:t>
            </a:r>
            <a:r>
              <a:rPr lang="en-GB" sz="2000" i="1" dirty="0" smtClean="0"/>
              <a:t>(</a:t>
            </a:r>
            <a:r>
              <a:rPr lang="en-GB" sz="2000" i="1" dirty="0" err="1" smtClean="0"/>
              <a:t>ich</a:t>
            </a:r>
            <a:r>
              <a:rPr lang="en-GB" sz="2000" i="1" dirty="0" smtClean="0"/>
              <a:t> bin </a:t>
            </a:r>
            <a:r>
              <a:rPr lang="en-GB" sz="2000" i="1" dirty="0" err="1" smtClean="0"/>
              <a:t>nach</a:t>
            </a:r>
            <a:r>
              <a:rPr lang="en-GB" sz="2000" i="1" dirty="0" smtClean="0"/>
              <a:t> London </a:t>
            </a:r>
            <a:r>
              <a:rPr lang="en-GB" sz="2000" i="1" dirty="0" err="1" smtClean="0"/>
              <a:t>gefahren</a:t>
            </a:r>
            <a:r>
              <a:rPr lang="en-GB" sz="2000" i="1" dirty="0" smtClean="0"/>
              <a:t>, </a:t>
            </a:r>
            <a:r>
              <a:rPr lang="en-GB" sz="2000" b="1" i="1" dirty="0" smtClean="0"/>
              <a:t>um </a:t>
            </a:r>
            <a:r>
              <a:rPr lang="en-GB" sz="2000" i="1" dirty="0" err="1" smtClean="0"/>
              <a:t>einkaufen</a:t>
            </a:r>
            <a:r>
              <a:rPr lang="en-GB" sz="2000" i="1" dirty="0" smtClean="0"/>
              <a:t> </a:t>
            </a:r>
            <a:r>
              <a:rPr lang="en-GB" sz="2000" b="1" i="1" dirty="0" err="1" smtClean="0"/>
              <a:t>zu</a:t>
            </a:r>
            <a:r>
              <a:rPr lang="en-GB" sz="2000" b="1" i="1" dirty="0" smtClean="0"/>
              <a:t> </a:t>
            </a:r>
            <a:r>
              <a:rPr lang="en-GB" sz="2000" i="1" dirty="0" err="1" smtClean="0"/>
              <a:t>gehen</a:t>
            </a:r>
            <a:r>
              <a:rPr lang="en-GB" sz="2000" i="1" dirty="0" smtClean="0"/>
              <a:t>)</a:t>
            </a:r>
          </a:p>
          <a:p>
            <a:r>
              <a:rPr lang="en-GB" dirty="0" smtClean="0"/>
              <a:t>Use ‘</a:t>
            </a:r>
            <a:r>
              <a:rPr lang="en-GB" b="1" dirty="0" smtClean="0"/>
              <a:t>I wanted but I couldn’t, so I</a:t>
            </a:r>
            <a:r>
              <a:rPr lang="en-GB" dirty="0" smtClean="0"/>
              <a:t>…’ </a:t>
            </a:r>
            <a:r>
              <a:rPr lang="en-GB" sz="2000" i="1" dirty="0" smtClean="0"/>
              <a:t>(</a:t>
            </a:r>
            <a:r>
              <a:rPr lang="en-GB" sz="2000" b="1" i="1" dirty="0" err="1" smtClean="0"/>
              <a:t>Ich</a:t>
            </a:r>
            <a:r>
              <a:rPr lang="en-GB" sz="2000" b="1" i="1" dirty="0" smtClean="0"/>
              <a:t> </a:t>
            </a:r>
            <a:r>
              <a:rPr lang="en-GB" sz="2000" b="1" i="1" dirty="0" err="1" smtClean="0"/>
              <a:t>wollte</a:t>
            </a:r>
            <a:r>
              <a:rPr lang="en-GB" sz="2000" i="1" dirty="0" smtClean="0"/>
              <a:t> ins Kino </a:t>
            </a:r>
            <a:r>
              <a:rPr lang="en-GB" sz="2000" i="1" dirty="0" err="1" smtClean="0"/>
              <a:t>gehen</a:t>
            </a:r>
            <a:r>
              <a:rPr lang="en-GB" sz="2000" i="1" dirty="0" smtClean="0"/>
              <a:t>, </a:t>
            </a:r>
            <a:r>
              <a:rPr lang="en-GB" sz="2000" b="1" i="1" dirty="0" err="1" smtClean="0"/>
              <a:t>aber</a:t>
            </a:r>
            <a:r>
              <a:rPr lang="en-GB" sz="2000" b="1" i="1" dirty="0" smtClean="0"/>
              <a:t> </a:t>
            </a:r>
            <a:r>
              <a:rPr lang="en-GB" sz="2000" b="1" i="1" dirty="0" err="1" smtClean="0"/>
              <a:t>ich</a:t>
            </a:r>
            <a:r>
              <a:rPr lang="en-GB" sz="2000" b="1" i="1" dirty="0" smtClean="0"/>
              <a:t> </a:t>
            </a:r>
            <a:r>
              <a:rPr lang="en-GB" sz="2000" b="1" i="1" dirty="0" err="1" smtClean="0"/>
              <a:t>konnte</a:t>
            </a:r>
            <a:r>
              <a:rPr lang="en-GB" sz="2000" b="1" i="1" dirty="0" smtClean="0"/>
              <a:t> </a:t>
            </a:r>
            <a:r>
              <a:rPr lang="en-GB" sz="2000" b="1" i="1" dirty="0" err="1" smtClean="0"/>
              <a:t>nicht</a:t>
            </a:r>
            <a:r>
              <a:rPr lang="en-GB" sz="2000" i="1" dirty="0" smtClean="0"/>
              <a:t>, </a:t>
            </a:r>
            <a:r>
              <a:rPr lang="en-GB" sz="2000" b="1" i="1" dirty="0" smtClean="0"/>
              <a:t>also</a:t>
            </a:r>
            <a:r>
              <a:rPr lang="en-GB" sz="2000" i="1" dirty="0" smtClean="0"/>
              <a:t> </a:t>
            </a:r>
            <a:r>
              <a:rPr lang="en-GB" sz="2000" i="1" dirty="0" err="1" smtClean="0"/>
              <a:t>habe</a:t>
            </a:r>
            <a:r>
              <a:rPr lang="en-GB" sz="2000" i="1" dirty="0" smtClean="0"/>
              <a:t> </a:t>
            </a:r>
            <a:r>
              <a:rPr lang="en-GB" sz="2000" i="1" dirty="0" err="1" smtClean="0"/>
              <a:t>ich</a:t>
            </a:r>
            <a:r>
              <a:rPr lang="en-GB" sz="2000" i="1" dirty="0" smtClean="0"/>
              <a:t> </a:t>
            </a:r>
            <a:r>
              <a:rPr lang="en-GB" sz="2000" i="1" dirty="0" err="1" smtClean="0"/>
              <a:t>fergesehen</a:t>
            </a:r>
            <a:r>
              <a:rPr lang="en-GB" sz="2000" i="1" dirty="0" smtClean="0"/>
              <a:t>)</a:t>
            </a:r>
          </a:p>
          <a:p>
            <a:r>
              <a:rPr lang="en-GB" dirty="0" smtClean="0"/>
              <a:t>Refer to the </a:t>
            </a:r>
            <a:r>
              <a:rPr lang="en-GB" b="1" dirty="0" smtClean="0"/>
              <a:t>future</a:t>
            </a:r>
            <a:r>
              <a:rPr lang="en-GB" dirty="0" smtClean="0"/>
              <a:t> </a:t>
            </a:r>
            <a:r>
              <a:rPr lang="en-GB" sz="2000" i="1" dirty="0" smtClean="0"/>
              <a:t>(</a:t>
            </a:r>
            <a:r>
              <a:rPr lang="en-GB" sz="2000" i="1" dirty="0" err="1" smtClean="0"/>
              <a:t>Ich</a:t>
            </a:r>
            <a:r>
              <a:rPr lang="en-GB" sz="2000" i="1" dirty="0" smtClean="0"/>
              <a:t> </a:t>
            </a:r>
            <a:r>
              <a:rPr lang="en-GB" sz="2000" i="1" dirty="0" err="1" smtClean="0"/>
              <a:t>werde</a:t>
            </a:r>
            <a:r>
              <a:rPr lang="en-GB" sz="2000" i="1" dirty="0" smtClean="0"/>
              <a:t>…/</a:t>
            </a:r>
            <a:r>
              <a:rPr lang="en-GB" sz="2000" i="1" dirty="0" err="1" smtClean="0"/>
              <a:t>Ich</a:t>
            </a:r>
            <a:r>
              <a:rPr lang="en-GB" sz="2000" i="1" dirty="0" smtClean="0"/>
              <a:t> will…/</a:t>
            </a:r>
            <a:r>
              <a:rPr lang="en-GB" sz="2000" i="1" dirty="0" err="1" smtClean="0"/>
              <a:t>ich</a:t>
            </a:r>
            <a:r>
              <a:rPr lang="en-GB" sz="2000" i="1" dirty="0" smtClean="0"/>
              <a:t> </a:t>
            </a:r>
            <a:r>
              <a:rPr lang="en-GB" sz="2000" i="1" dirty="0" err="1" smtClean="0"/>
              <a:t>möchte</a:t>
            </a:r>
            <a:r>
              <a:rPr lang="en-GB" sz="2000" i="1" dirty="0" smtClean="0"/>
              <a:t>…/</a:t>
            </a:r>
            <a:r>
              <a:rPr lang="en-GB" sz="2000" i="1" dirty="0" err="1" smtClean="0"/>
              <a:t>Ich</a:t>
            </a:r>
            <a:r>
              <a:rPr lang="en-GB" sz="2000" i="1" dirty="0" smtClean="0"/>
              <a:t> </a:t>
            </a:r>
            <a:r>
              <a:rPr lang="en-GB" sz="2000" i="1" dirty="0" err="1" smtClean="0"/>
              <a:t>habe</a:t>
            </a:r>
            <a:r>
              <a:rPr lang="en-GB" sz="2000" i="1" dirty="0" smtClean="0"/>
              <a:t> die </a:t>
            </a:r>
            <a:r>
              <a:rPr lang="en-GB" sz="2000" i="1" dirty="0" err="1" smtClean="0"/>
              <a:t>Absicht</a:t>
            </a:r>
            <a:r>
              <a:rPr lang="en-GB" sz="2000" i="1" dirty="0" smtClean="0"/>
              <a:t> ...../</a:t>
            </a:r>
            <a:r>
              <a:rPr lang="en-GB" sz="2000" i="1" dirty="0" err="1" smtClean="0"/>
              <a:t>Ich</a:t>
            </a:r>
            <a:r>
              <a:rPr lang="en-GB" sz="2000" i="1" dirty="0" smtClean="0"/>
              <a:t> </a:t>
            </a:r>
            <a:r>
              <a:rPr lang="en-GB" sz="2000" i="1" dirty="0" err="1" smtClean="0"/>
              <a:t>hoffe</a:t>
            </a:r>
            <a:r>
              <a:rPr lang="en-GB" sz="2000" i="1" dirty="0" smtClean="0"/>
              <a:t>…)</a:t>
            </a:r>
            <a:endParaRPr lang="fr-FR" sz="3800" dirty="0"/>
          </a:p>
        </p:txBody>
      </p:sp>
    </p:spTree>
    <p:extLst>
      <p:ext uri="{BB962C8B-B14F-4D97-AF65-F5344CB8AC3E}">
        <p14:creationId xmlns:p14="http://schemas.microsoft.com/office/powerpoint/2010/main" val="4077884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641</Words>
  <Application>Microsoft Office PowerPoint</Application>
  <PresentationFormat>On-screen Show (4:3)</PresentationFormat>
  <Paragraphs>85</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Get the best grade you can in GCSE German speaking</vt:lpstr>
      <vt:lpstr>Spot the difference</vt:lpstr>
      <vt:lpstr>Zum Anfangen…</vt:lpstr>
      <vt:lpstr>Urlaube</vt:lpstr>
      <vt:lpstr>PowerPoint Presentation</vt:lpstr>
      <vt:lpstr>PowerPoint Presentation</vt:lpstr>
      <vt:lpstr>PowerPoint Presentation</vt:lpstr>
      <vt:lpstr>Grade changers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the best grade you can in GCSE Spanish speaking</dc:title>
  <dc:creator>Mark Dawes</dc:creator>
  <cp:lastModifiedBy>Mark Dawes</cp:lastModifiedBy>
  <cp:revision>24</cp:revision>
  <dcterms:created xsi:type="dcterms:W3CDTF">2013-01-11T09:05:19Z</dcterms:created>
  <dcterms:modified xsi:type="dcterms:W3CDTF">2013-01-17T05:08:46Z</dcterms:modified>
</cp:coreProperties>
</file>