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83" r:id="rId4"/>
    <p:sldId id="284" r:id="rId5"/>
    <p:sldId id="298" r:id="rId6"/>
    <p:sldId id="286" r:id="rId7"/>
    <p:sldId id="299" r:id="rId8"/>
    <p:sldId id="288" r:id="rId9"/>
    <p:sldId id="296" r:id="rId10"/>
    <p:sldId id="300" r:id="rId11"/>
    <p:sldId id="289" r:id="rId12"/>
    <p:sldId id="292" r:id="rId13"/>
    <p:sldId id="293" r:id="rId14"/>
    <p:sldId id="294" r:id="rId15"/>
    <p:sldId id="291" r:id="rId16"/>
    <p:sldId id="290" r:id="rId17"/>
    <p:sldId id="29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68114" autoAdjust="0"/>
  </p:normalViewPr>
  <p:slideViewPr>
    <p:cSldViewPr>
      <p:cViewPr>
        <p:scale>
          <a:sx n="78" d="100"/>
          <a:sy n="78" d="100"/>
        </p:scale>
        <p:origin x="-25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1A403-781D-4498-8C44-2179C5B29FC1}" type="datetimeFigureOut">
              <a:rPr lang="fr-FR" smtClean="0"/>
              <a:t>15/01/2013</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12ED36-B94F-4275-9BEE-3F5F609EC2F6}" type="slidenum">
              <a:rPr lang="fr-FR" smtClean="0"/>
              <a:t>‹#›</a:t>
            </a:fld>
            <a:endParaRPr lang="fr-FR"/>
          </a:p>
        </p:txBody>
      </p:sp>
    </p:spTree>
    <p:extLst>
      <p:ext uri="{BB962C8B-B14F-4D97-AF65-F5344CB8AC3E}">
        <p14:creationId xmlns:p14="http://schemas.microsoft.com/office/powerpoint/2010/main" val="116764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a visual reminder of the focus on the session.  No</a:t>
            </a:r>
            <a:r>
              <a:rPr lang="en-GB" baseline="0" dirty="0" smtClean="0"/>
              <a:t> need to spend time describing all this as it will be much better to be active!</a:t>
            </a:r>
            <a:br>
              <a:rPr lang="en-GB" baseline="0" dirty="0" smtClean="0"/>
            </a:br>
            <a:endParaRPr lang="fr-FR" dirty="0"/>
          </a:p>
        </p:txBody>
      </p:sp>
      <p:sp>
        <p:nvSpPr>
          <p:cNvPr id="4" name="Slide Number Placeholder 3"/>
          <p:cNvSpPr>
            <a:spLocks noGrp="1"/>
          </p:cNvSpPr>
          <p:nvPr>
            <p:ph type="sldNum" sz="quarter" idx="10"/>
          </p:nvPr>
        </p:nvSpPr>
        <p:spPr/>
        <p:txBody>
          <a:bodyPr/>
          <a:lstStyle/>
          <a:p>
            <a:fld id="{4BCD2968-3084-4527-90F5-0ED177600AB0}" type="slidenum">
              <a:rPr lang="fr-FR" smtClean="0"/>
              <a:t>2</a:t>
            </a:fld>
            <a:endParaRPr lang="fr-FR"/>
          </a:p>
        </p:txBody>
      </p:sp>
    </p:spTree>
    <p:extLst>
      <p:ext uri="{BB962C8B-B14F-4D97-AF65-F5344CB8AC3E}">
        <p14:creationId xmlns:p14="http://schemas.microsoft.com/office/powerpoint/2010/main" val="350141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need to write in the French for the following:</a:t>
            </a:r>
            <a:br>
              <a:rPr lang="en-GB" dirty="0" smtClean="0"/>
            </a:br>
            <a:r>
              <a:rPr lang="en-GB" dirty="0" smtClean="0"/>
              <a:t/>
            </a:r>
            <a:br>
              <a:rPr lang="en-GB" dirty="0" smtClean="0"/>
            </a:br>
            <a:r>
              <a:rPr lang="en-GB" dirty="0" smtClean="0"/>
              <a:t>1  This year I’m going to</a:t>
            </a:r>
            <a:br>
              <a:rPr lang="en-GB" dirty="0" smtClean="0"/>
            </a:br>
            <a:r>
              <a:rPr lang="en-GB" dirty="0" smtClean="0"/>
              <a:t>2  I’m intending</a:t>
            </a:r>
            <a:r>
              <a:rPr lang="en-GB" baseline="0" dirty="0" smtClean="0"/>
              <a:t> to get together with…</a:t>
            </a:r>
            <a:br>
              <a:rPr lang="en-GB" baseline="0" dirty="0" smtClean="0"/>
            </a:br>
            <a:r>
              <a:rPr lang="en-GB" baseline="0" dirty="0" smtClean="0"/>
              <a:t>3  If I’m lucky I will go out with</a:t>
            </a:r>
            <a:br>
              <a:rPr lang="en-GB" baseline="0" dirty="0" smtClean="0"/>
            </a:br>
            <a:r>
              <a:rPr lang="en-GB" baseline="0" dirty="0" smtClean="0"/>
              <a:t>4  They have invited me to record a song with</a:t>
            </a:r>
          </a:p>
          <a:p>
            <a:pPr marL="228600" indent="-228600">
              <a:buAutoNum type="arabicPlain" startAt="5"/>
            </a:pPr>
            <a:r>
              <a:rPr lang="en-GB" baseline="0" dirty="0" smtClean="0"/>
              <a:t>I would like to make a guest appearance on</a:t>
            </a:r>
          </a:p>
          <a:p>
            <a:pPr marL="228600" indent="-228600">
              <a:buAutoNum type="arabicPlain" startAt="6"/>
            </a:pPr>
            <a:r>
              <a:rPr lang="en-GB" baseline="0" dirty="0" smtClean="0"/>
              <a:t>I want to stop eating</a:t>
            </a:r>
          </a:p>
          <a:p>
            <a:pPr marL="228600" indent="-228600">
              <a:buAutoNum type="arabicPlain" startAt="6"/>
            </a:pPr>
            <a:r>
              <a:rPr lang="en-GB" baseline="0" dirty="0" smtClean="0"/>
              <a:t>And I’m also hoping to</a:t>
            </a:r>
          </a:p>
          <a:p>
            <a:pPr marL="228600" indent="-228600">
              <a:buAutoNum type="arabicPlain" startAt="6"/>
            </a:pPr>
            <a:endParaRPr lang="en-GB" baseline="0" dirty="0" smtClean="0"/>
          </a:p>
          <a:p>
            <a:pPr marL="0" indent="0">
              <a:buNone/>
            </a:pPr>
            <a:r>
              <a:rPr lang="en-GB" baseline="0" dirty="0" smtClean="0"/>
              <a:t>It’s hard to know how much support students will need to build these sentences.  It is likely they will need to refer to the help in their books.  </a:t>
            </a:r>
            <a:br>
              <a:rPr lang="en-GB" baseline="0" dirty="0" smtClean="0"/>
            </a:br>
            <a:r>
              <a:rPr lang="en-GB" baseline="0" dirty="0" smtClean="0"/>
              <a:t>Then there will be some time for them practise sharing their New Year’s Resolutions with each other.</a:t>
            </a:r>
          </a:p>
          <a:p>
            <a:pPr marL="0" indent="0">
              <a:buNone/>
            </a:pPr>
            <a:endParaRPr lang="en-GB" baseline="0" dirty="0" smtClean="0"/>
          </a:p>
          <a:p>
            <a:pPr marL="0" indent="0">
              <a:buNone/>
            </a:pPr>
            <a:r>
              <a:rPr lang="en-GB" baseline="0" dirty="0" smtClean="0"/>
              <a:t>They should go around the room and try to find others which have the same resolution as they do.  If they find a match with someone else, they put a tick next to the resolution and continue trying to find matches.  Limited to one match per person, so that they have to keep going.</a:t>
            </a:r>
          </a:p>
          <a:p>
            <a:pPr marL="0" indent="0">
              <a:buNone/>
            </a:pPr>
            <a:endParaRPr lang="en-GB" baseline="0" dirty="0" smtClean="0"/>
          </a:p>
          <a:p>
            <a:pPr marL="0" indent="0">
              <a:buNone/>
            </a:pPr>
            <a:r>
              <a:rPr lang="en-GB" baseline="0" dirty="0" smtClean="0"/>
              <a:t>The sheet they use to do the task has only got the first letter of each word on the LHS to force them to use their memories as much as possible, but if necessary the teacher can display the original full version on the screen as additional support for some students or for students to look at if they need help with a word or two.</a:t>
            </a:r>
          </a:p>
          <a:p>
            <a:pPr marL="0" indent="0">
              <a:buNone/>
            </a:pPr>
            <a:endParaRPr lang="en-GB" baseline="0" dirty="0" smtClean="0"/>
          </a:p>
          <a:p>
            <a:pPr marL="0" indent="0">
              <a:buNone/>
            </a:pPr>
            <a:endParaRPr lang="en-GB" baseline="0" dirty="0" smtClean="0"/>
          </a:p>
        </p:txBody>
      </p:sp>
      <p:sp>
        <p:nvSpPr>
          <p:cNvPr id="4" name="Slide Number Placeholder 3"/>
          <p:cNvSpPr>
            <a:spLocks noGrp="1"/>
          </p:cNvSpPr>
          <p:nvPr>
            <p:ph type="sldNum" sz="quarter" idx="10"/>
          </p:nvPr>
        </p:nvSpPr>
        <p:spPr/>
        <p:txBody>
          <a:bodyPr/>
          <a:lstStyle/>
          <a:p>
            <a:fld id="{D912ED36-B94F-4275-9BEE-3F5F609EC2F6}" type="slidenum">
              <a:rPr lang="fr-FR" smtClean="0"/>
              <a:t>14</a:t>
            </a:fld>
            <a:endParaRPr lang="fr-FR"/>
          </a:p>
        </p:txBody>
      </p:sp>
    </p:spTree>
    <p:extLst>
      <p:ext uri="{BB962C8B-B14F-4D97-AF65-F5344CB8AC3E}">
        <p14:creationId xmlns:p14="http://schemas.microsoft.com/office/powerpoint/2010/main" val="2003652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Finally, as a plenary it would be good to ask for students</a:t>
            </a:r>
            <a:r>
              <a:rPr lang="en-GB" baseline="0" dirty="0" smtClean="0"/>
              <a:t> to tell you one of their New Year’s Resolutions.</a:t>
            </a:r>
            <a:endParaRPr lang="fr-FR" dirty="0"/>
          </a:p>
        </p:txBody>
      </p:sp>
      <p:sp>
        <p:nvSpPr>
          <p:cNvPr id="4" name="Slide Number Placeholder 3"/>
          <p:cNvSpPr>
            <a:spLocks noGrp="1"/>
          </p:cNvSpPr>
          <p:nvPr>
            <p:ph type="sldNum" sz="quarter" idx="10"/>
          </p:nvPr>
        </p:nvSpPr>
        <p:spPr/>
        <p:txBody>
          <a:bodyPr/>
          <a:lstStyle/>
          <a:p>
            <a:fld id="{D912ED36-B94F-4275-9BEE-3F5F609EC2F6}" type="slidenum">
              <a:rPr lang="fr-FR" smtClean="0"/>
              <a:t>16</a:t>
            </a:fld>
            <a:endParaRPr lang="fr-FR"/>
          </a:p>
        </p:txBody>
      </p:sp>
    </p:spTree>
    <p:extLst>
      <p:ext uri="{BB962C8B-B14F-4D97-AF65-F5344CB8AC3E}">
        <p14:creationId xmlns:p14="http://schemas.microsoft.com/office/powerpoint/2010/main" val="289328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a:t>
            </a:r>
            <a:r>
              <a:rPr lang="en-GB" baseline="0" dirty="0" smtClean="0"/>
              <a:t> to be given a blank sheet of A4 paper and asked to fold it so that it has six ‘boxes’ of equal size.  Into each one they are going to be asked to draw something in the following 6 categories: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animal – clothing – furniture</a:t>
            </a:r>
            <a:endParaRPr lang="fr-FR" dirty="0" smtClean="0"/>
          </a:p>
          <a:p>
            <a:r>
              <a:rPr lang="en-GB" baseline="0" dirty="0" smtClean="0"/>
              <a:t>fruit – drink - sport </a:t>
            </a:r>
            <a:br>
              <a:rPr lang="en-GB" baseline="0" dirty="0" smtClean="0"/>
            </a:br>
            <a:r>
              <a:rPr lang="en-GB" baseline="0" dirty="0" smtClean="0"/>
              <a:t/>
            </a:r>
            <a:br>
              <a:rPr lang="en-GB" baseline="0" dirty="0" smtClean="0"/>
            </a:br>
            <a:r>
              <a:rPr lang="en-GB" baseline="0" dirty="0" smtClean="0"/>
              <a:t>they must know the Spanish word for each thing they draw.</a:t>
            </a:r>
          </a:p>
          <a:p>
            <a:endParaRPr lang="en-GB" baseline="0" dirty="0" smtClean="0"/>
          </a:p>
          <a:p>
            <a:r>
              <a:rPr lang="en-GB" baseline="0" dirty="0" smtClean="0"/>
              <a:t>The time for drawing will be very short indeed, just 4-5 seconds so the pictures will not be very good – that is helpful!</a:t>
            </a:r>
            <a:br>
              <a:rPr lang="en-GB" baseline="0" dirty="0" smtClean="0"/>
            </a:br>
            <a:r>
              <a:rPr lang="en-GB" baseline="0" dirty="0" smtClean="0"/>
              <a:t/>
            </a:r>
            <a:br>
              <a:rPr lang="en-GB" baseline="0" dirty="0" smtClean="0"/>
            </a:br>
            <a:r>
              <a:rPr lang="en-GB" baseline="0" dirty="0" smtClean="0"/>
              <a:t>After drawing, students will need to do the following:</a:t>
            </a:r>
            <a:br>
              <a:rPr lang="en-GB" baseline="0" dirty="0" smtClean="0"/>
            </a:br>
            <a:r>
              <a:rPr lang="en-GB" baseline="0" dirty="0" smtClean="0"/>
              <a:t/>
            </a:r>
            <a:br>
              <a:rPr lang="en-GB" baseline="0" dirty="0" smtClean="0"/>
            </a:br>
            <a:r>
              <a:rPr lang="en-GB" baseline="0" dirty="0" smtClean="0"/>
              <a:t>1.  Present and ‘teach’ their words to their partner so that s/he can name them all</a:t>
            </a:r>
            <a:br>
              <a:rPr lang="en-GB" baseline="0" dirty="0" smtClean="0"/>
            </a:br>
            <a:r>
              <a:rPr lang="en-GB" baseline="0" dirty="0" smtClean="0"/>
              <a:t>2.  The partner will do the same with his/her </a:t>
            </a:r>
            <a:r>
              <a:rPr lang="en-GB" baseline="0" dirty="0" err="1" smtClean="0"/>
              <a:t>pics</a:t>
            </a:r>
            <a:r>
              <a:rPr lang="en-GB" baseline="0" dirty="0" smtClean="0"/>
              <a:t/>
            </a:r>
            <a:br>
              <a:rPr lang="en-GB" baseline="0" dirty="0" smtClean="0"/>
            </a:br>
            <a:r>
              <a:rPr lang="en-GB" baseline="0" dirty="0" smtClean="0"/>
              <a:t>3.  Both students will make a few comments about his/her partner’s artwork</a:t>
            </a:r>
          </a:p>
          <a:p>
            <a:r>
              <a:rPr lang="en-GB" baseline="0" dirty="0" err="1" smtClean="0"/>
              <a:t>J’aime</a:t>
            </a:r>
            <a:r>
              <a:rPr lang="en-GB" baseline="0" dirty="0" smtClean="0"/>
              <a:t> ton </a:t>
            </a:r>
            <a:r>
              <a:rPr lang="en-GB" baseline="0" dirty="0" err="1" smtClean="0"/>
              <a:t>chien</a:t>
            </a:r>
            <a:r>
              <a:rPr lang="en-GB" baseline="0" dirty="0" smtClean="0"/>
              <a:t> </a:t>
            </a:r>
            <a:r>
              <a:rPr lang="en-GB" baseline="0" dirty="0" err="1" smtClean="0"/>
              <a:t>parce</a:t>
            </a:r>
            <a:r>
              <a:rPr lang="en-GB" baseline="0" dirty="0" smtClean="0"/>
              <a:t> </a:t>
            </a:r>
            <a:r>
              <a:rPr lang="en-GB" baseline="0" dirty="0" err="1" smtClean="0"/>
              <a:t>que</a:t>
            </a:r>
            <a:endParaRPr lang="en-GB" baseline="0" dirty="0" smtClean="0"/>
          </a:p>
          <a:p>
            <a:r>
              <a:rPr lang="en-GB" baseline="0" dirty="0" smtClean="0"/>
              <a:t>Je </a:t>
            </a:r>
            <a:r>
              <a:rPr lang="en-GB" baseline="0" dirty="0" err="1" smtClean="0"/>
              <a:t>pense</a:t>
            </a:r>
            <a:r>
              <a:rPr lang="en-GB" baseline="0" dirty="0" smtClean="0"/>
              <a:t> </a:t>
            </a:r>
            <a:r>
              <a:rPr lang="en-GB" baseline="0" dirty="0" err="1" smtClean="0"/>
              <a:t>que</a:t>
            </a:r>
            <a:r>
              <a:rPr lang="en-GB" baseline="0" dirty="0" smtClean="0"/>
              <a:t> </a:t>
            </a:r>
            <a:r>
              <a:rPr lang="en-GB" baseline="0" dirty="0" err="1" smtClean="0"/>
              <a:t>c’est</a:t>
            </a:r>
            <a:r>
              <a:rPr lang="en-GB" baseline="0" dirty="0" smtClean="0"/>
              <a:t> bon/</a:t>
            </a:r>
            <a:r>
              <a:rPr lang="en-GB" baseline="0" dirty="0" err="1" smtClean="0"/>
              <a:t>mauvais</a:t>
            </a:r>
            <a:r>
              <a:rPr lang="en-GB" baseline="0" dirty="0" smtClean="0"/>
              <a:t> </a:t>
            </a:r>
            <a:r>
              <a:rPr lang="en-GB" baseline="0" dirty="0" err="1" smtClean="0"/>
              <a:t>parce</a:t>
            </a:r>
            <a:r>
              <a:rPr lang="en-GB" baseline="0" dirty="0" smtClean="0"/>
              <a:t> </a:t>
            </a:r>
            <a:r>
              <a:rPr lang="en-GB" baseline="0" dirty="0" err="1" smtClean="0"/>
              <a:t>que</a:t>
            </a:r>
            <a:r>
              <a:rPr lang="en-GB" baseline="0" dirty="0" smtClean="0"/>
              <a:t> </a:t>
            </a:r>
            <a:r>
              <a:rPr lang="en-GB" baseline="0" dirty="0" err="1" smtClean="0"/>
              <a:t>ressemble</a:t>
            </a:r>
            <a:r>
              <a:rPr lang="en-GB" baseline="0" dirty="0" smtClean="0"/>
              <a:t> a un/</a:t>
            </a:r>
            <a:r>
              <a:rPr lang="en-GB" baseline="0" dirty="0" err="1" smtClean="0"/>
              <a:t>une</a:t>
            </a:r>
            <a:r>
              <a:rPr lang="en-GB" baseline="0" dirty="0" smtClean="0"/>
              <a:t>…</a:t>
            </a:r>
            <a:br>
              <a:rPr lang="en-GB" baseline="0" dirty="0" smtClean="0"/>
            </a:br>
            <a:r>
              <a:rPr lang="en-GB" baseline="0" dirty="0" err="1" smtClean="0"/>
              <a:t>Tu</a:t>
            </a:r>
            <a:r>
              <a:rPr lang="en-GB" baseline="0" dirty="0" smtClean="0"/>
              <a:t> </a:t>
            </a:r>
            <a:r>
              <a:rPr lang="en-GB" baseline="0" dirty="0" err="1" smtClean="0"/>
              <a:t>es</a:t>
            </a:r>
            <a:r>
              <a:rPr lang="en-GB" baseline="0" dirty="0" smtClean="0"/>
              <a:t> artiste!</a:t>
            </a:r>
            <a:br>
              <a:rPr lang="en-GB" baseline="0" dirty="0" smtClean="0"/>
            </a:br>
            <a:r>
              <a:rPr lang="en-GB" baseline="0" dirty="0" err="1" smtClean="0"/>
              <a:t>Tu</a:t>
            </a:r>
            <a:r>
              <a:rPr lang="en-GB" baseline="0" dirty="0" smtClean="0"/>
              <a:t> </a:t>
            </a:r>
            <a:r>
              <a:rPr lang="en-GB" baseline="0" dirty="0" err="1" smtClean="0"/>
              <a:t>es</a:t>
            </a:r>
            <a:r>
              <a:rPr lang="en-GB" baseline="0" dirty="0" smtClean="0"/>
              <a:t> fort(e) / </a:t>
            </a:r>
            <a:r>
              <a:rPr lang="en-GB" baseline="0" dirty="0" err="1" smtClean="0"/>
              <a:t>faible</a:t>
            </a:r>
            <a:r>
              <a:rPr lang="en-GB" baseline="0" dirty="0" smtClean="0"/>
              <a:t> en </a:t>
            </a:r>
            <a:r>
              <a:rPr lang="en-GB" baseline="0" dirty="0" err="1" smtClean="0"/>
              <a:t>dessin</a:t>
            </a:r>
            <a:endParaRPr lang="en-GB" baseline="0" dirty="0" smtClean="0"/>
          </a:p>
        </p:txBody>
      </p:sp>
      <p:sp>
        <p:nvSpPr>
          <p:cNvPr id="4" name="Slide Number Placeholder 3"/>
          <p:cNvSpPr>
            <a:spLocks noGrp="1"/>
          </p:cNvSpPr>
          <p:nvPr>
            <p:ph type="sldNum" sz="quarter" idx="10"/>
          </p:nvPr>
        </p:nvSpPr>
        <p:spPr/>
        <p:txBody>
          <a:bodyPr/>
          <a:lstStyle/>
          <a:p>
            <a:fld id="{D912ED36-B94F-4275-9BEE-3F5F609EC2F6}" type="slidenum">
              <a:rPr lang="fr-FR" smtClean="0"/>
              <a:t>3</a:t>
            </a:fld>
            <a:endParaRPr lang="fr-FR"/>
          </a:p>
        </p:txBody>
      </p:sp>
    </p:spTree>
    <p:extLst>
      <p:ext uri="{BB962C8B-B14F-4D97-AF65-F5344CB8AC3E}">
        <p14:creationId xmlns:p14="http://schemas.microsoft.com/office/powerpoint/2010/main" val="237481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Then each student will answer the question </a:t>
            </a:r>
            <a:r>
              <a:rPr lang="fr-FR" sz="1200" b="1" dirty="0" smtClean="0">
                <a:latin typeface="+mn-lt"/>
              </a:rPr>
              <a:t>Qu’est-ce que tu as fait le weekend dernier?</a:t>
            </a:r>
            <a:endParaRPr lang="fr-FR"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r>
            <a:br>
              <a:rPr lang="en-GB" baseline="0" dirty="0" smtClean="0"/>
            </a:br>
            <a:r>
              <a:rPr lang="en-GB" baseline="0" dirty="0" smtClean="0"/>
              <a:t>Starting </a:t>
            </a:r>
            <a:r>
              <a:rPr lang="en-GB" sz="1200" b="1" dirty="0" err="1" smtClean="0"/>
              <a:t>J’ai</a:t>
            </a:r>
            <a:r>
              <a:rPr lang="en-GB" sz="1200" b="1" dirty="0" smtClean="0"/>
              <a:t> fait beaucoup de choses: par </a:t>
            </a:r>
            <a:r>
              <a:rPr lang="en-GB" sz="1200" b="1" dirty="0" err="1" smtClean="0"/>
              <a:t>ejemple</a:t>
            </a:r>
            <a:r>
              <a:rPr lang="en-GB" sz="1200" b="1" dirty="0" smtClean="0"/>
              <a:t>…</a:t>
            </a:r>
            <a:endParaRPr lang="fr-FR" sz="1200" b="1" dirty="0" smtClean="0"/>
          </a:p>
          <a:p>
            <a:r>
              <a:rPr lang="en-GB" baseline="0" dirty="0" smtClean="0"/>
              <a:t/>
            </a:r>
            <a:br>
              <a:rPr lang="en-GB" baseline="0" dirty="0" smtClean="0"/>
            </a:br>
            <a:r>
              <a:rPr lang="en-GB" baseline="0" dirty="0" smtClean="0"/>
              <a:t>They then need to ensure they mention each picture at least once.  </a:t>
            </a:r>
          </a:p>
          <a:p>
            <a:r>
              <a:rPr lang="en-GB" baseline="0" dirty="0" smtClean="0"/>
              <a:t>This will probably need some modelling.  </a:t>
            </a:r>
          </a:p>
          <a:p>
            <a:endParaRPr lang="en-GB" baseline="0" dirty="0" smtClean="0"/>
          </a:p>
          <a:p>
            <a:r>
              <a:rPr lang="en-GB" baseline="0" dirty="0" smtClean="0"/>
              <a:t>They need to try to use 5 x different verbs in the past.  Elicit these first with students and then take away the prompts so that they are retrieving them from memory.</a:t>
            </a:r>
          </a:p>
          <a:p>
            <a:endParaRPr lang="fr-FR" dirty="0"/>
          </a:p>
        </p:txBody>
      </p:sp>
      <p:sp>
        <p:nvSpPr>
          <p:cNvPr id="4" name="Slide Number Placeholder 3"/>
          <p:cNvSpPr>
            <a:spLocks noGrp="1"/>
          </p:cNvSpPr>
          <p:nvPr>
            <p:ph type="sldNum" sz="quarter" idx="10"/>
          </p:nvPr>
        </p:nvSpPr>
        <p:spPr/>
        <p:txBody>
          <a:bodyPr/>
          <a:lstStyle/>
          <a:p>
            <a:fld id="{D912ED36-B94F-4275-9BEE-3F5F609EC2F6}" type="slidenum">
              <a:rPr lang="fr-FR" smtClean="0"/>
              <a:t>4</a:t>
            </a:fld>
            <a:endParaRPr lang="fr-FR"/>
          </a:p>
        </p:txBody>
      </p:sp>
    </p:spTree>
    <p:extLst>
      <p:ext uri="{BB962C8B-B14F-4D97-AF65-F5344CB8AC3E}">
        <p14:creationId xmlns:p14="http://schemas.microsoft.com/office/powerpoint/2010/main" val="867498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a visual reminder of the focus on the session.  No</a:t>
            </a:r>
            <a:r>
              <a:rPr lang="en-GB" baseline="0" dirty="0" smtClean="0"/>
              <a:t> need to spend time describing all this as it will be much better to be active!</a:t>
            </a:r>
            <a:br>
              <a:rPr lang="en-GB" baseline="0" dirty="0" smtClean="0"/>
            </a:br>
            <a:endParaRPr lang="fr-FR" dirty="0"/>
          </a:p>
        </p:txBody>
      </p:sp>
      <p:sp>
        <p:nvSpPr>
          <p:cNvPr id="4" name="Slide Number Placeholder 3"/>
          <p:cNvSpPr>
            <a:spLocks noGrp="1"/>
          </p:cNvSpPr>
          <p:nvPr>
            <p:ph type="sldNum" sz="quarter" idx="10"/>
          </p:nvPr>
        </p:nvSpPr>
        <p:spPr/>
        <p:txBody>
          <a:bodyPr/>
          <a:lstStyle/>
          <a:p>
            <a:fld id="{4BCD2968-3084-4527-90F5-0ED177600AB0}" type="slidenum">
              <a:rPr lang="fr-FR" smtClean="0"/>
              <a:t>5</a:t>
            </a:fld>
            <a:endParaRPr lang="fr-FR"/>
          </a:p>
        </p:txBody>
      </p:sp>
    </p:spTree>
    <p:extLst>
      <p:ext uri="{BB962C8B-B14F-4D97-AF65-F5344CB8AC3E}">
        <p14:creationId xmlns:p14="http://schemas.microsoft.com/office/powerpoint/2010/main" val="350141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to use the same visual prompts as before</a:t>
            </a:r>
            <a:r>
              <a:rPr lang="en-GB" baseline="0" dirty="0" smtClean="0"/>
              <a:t> but this time try to link together their account of last weekend using the narrative prompts/time phrases.</a:t>
            </a:r>
            <a:endParaRPr lang="fr-FR" dirty="0"/>
          </a:p>
        </p:txBody>
      </p:sp>
      <p:sp>
        <p:nvSpPr>
          <p:cNvPr id="4" name="Slide Number Placeholder 3"/>
          <p:cNvSpPr>
            <a:spLocks noGrp="1"/>
          </p:cNvSpPr>
          <p:nvPr>
            <p:ph type="sldNum" sz="quarter" idx="10"/>
          </p:nvPr>
        </p:nvSpPr>
        <p:spPr/>
        <p:txBody>
          <a:bodyPr/>
          <a:lstStyle/>
          <a:p>
            <a:fld id="{D912ED36-B94F-4275-9BEE-3F5F609EC2F6}" type="slidenum">
              <a:rPr lang="fr-FR" smtClean="0"/>
              <a:t>6</a:t>
            </a:fld>
            <a:endParaRPr lang="fr-FR"/>
          </a:p>
        </p:txBody>
      </p:sp>
    </p:spTree>
    <p:extLst>
      <p:ext uri="{BB962C8B-B14F-4D97-AF65-F5344CB8AC3E}">
        <p14:creationId xmlns:p14="http://schemas.microsoft.com/office/powerpoint/2010/main" val="2604751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a visual reminder of the focus on the session.  No</a:t>
            </a:r>
            <a:r>
              <a:rPr lang="en-GB" baseline="0" dirty="0" smtClean="0"/>
              <a:t> need to spend time describing all this as it will be much better to be active!</a:t>
            </a:r>
            <a:br>
              <a:rPr lang="en-GB" baseline="0" dirty="0" smtClean="0"/>
            </a:br>
            <a:endParaRPr lang="fr-FR" dirty="0"/>
          </a:p>
        </p:txBody>
      </p:sp>
      <p:sp>
        <p:nvSpPr>
          <p:cNvPr id="4" name="Slide Number Placeholder 3"/>
          <p:cNvSpPr>
            <a:spLocks noGrp="1"/>
          </p:cNvSpPr>
          <p:nvPr>
            <p:ph type="sldNum" sz="quarter" idx="10"/>
          </p:nvPr>
        </p:nvSpPr>
        <p:spPr/>
        <p:txBody>
          <a:bodyPr/>
          <a:lstStyle/>
          <a:p>
            <a:fld id="{4BCD2968-3084-4527-90F5-0ED177600AB0}" type="slidenum">
              <a:rPr lang="fr-FR" smtClean="0"/>
              <a:t>7</a:t>
            </a:fld>
            <a:endParaRPr lang="fr-FR"/>
          </a:p>
        </p:txBody>
      </p:sp>
    </p:spTree>
    <p:extLst>
      <p:ext uri="{BB962C8B-B14F-4D97-AF65-F5344CB8AC3E}">
        <p14:creationId xmlns:p14="http://schemas.microsoft.com/office/powerpoint/2010/main" val="350141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Adding in the 2 x B grade structures to the previous</a:t>
            </a:r>
            <a:r>
              <a:rPr lang="en-GB" baseline="0" dirty="0" smtClean="0"/>
              <a:t> story shows how to improve the quality of the language and also gives another opportunity to repeat and improve it.</a:t>
            </a:r>
          </a:p>
          <a:p>
            <a:r>
              <a:rPr lang="en-GB" baseline="0" dirty="0" smtClean="0"/>
              <a:t>This is now the final past tense activity.</a:t>
            </a:r>
            <a:endParaRPr lang="fr-FR" dirty="0"/>
          </a:p>
        </p:txBody>
      </p:sp>
      <p:sp>
        <p:nvSpPr>
          <p:cNvPr id="4" name="Slide Number Placeholder 3"/>
          <p:cNvSpPr>
            <a:spLocks noGrp="1"/>
          </p:cNvSpPr>
          <p:nvPr>
            <p:ph type="sldNum" sz="quarter" idx="10"/>
          </p:nvPr>
        </p:nvSpPr>
        <p:spPr/>
        <p:txBody>
          <a:bodyPr/>
          <a:lstStyle/>
          <a:p>
            <a:fld id="{D912ED36-B94F-4275-9BEE-3F5F609EC2F6}" type="slidenum">
              <a:rPr lang="fr-FR" smtClean="0"/>
              <a:t>8</a:t>
            </a:fld>
            <a:endParaRPr lang="fr-FR"/>
          </a:p>
        </p:txBody>
      </p:sp>
    </p:spTree>
    <p:extLst>
      <p:ext uri="{BB962C8B-B14F-4D97-AF65-F5344CB8AC3E}">
        <p14:creationId xmlns:p14="http://schemas.microsoft.com/office/powerpoint/2010/main" val="260475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there is time for this activity, ask students to ‘tell the story’ using 5 verbs or</a:t>
            </a:r>
            <a:r>
              <a:rPr lang="en-GB" baseline="0" dirty="0" smtClean="0"/>
              <a:t> more in the past of these 3 situations.</a:t>
            </a:r>
          </a:p>
          <a:p>
            <a:endParaRPr lang="en-GB" baseline="0" dirty="0" smtClean="0"/>
          </a:p>
          <a:p>
            <a:r>
              <a:rPr lang="fr-FR" dirty="0" smtClean="0"/>
              <a:t>http://www.nationalcapitals.net/holiday-pool-spain.html </a:t>
            </a:r>
          </a:p>
          <a:p>
            <a:r>
              <a:rPr lang="fr-FR" dirty="0" smtClean="0"/>
              <a:t>http://www.virginmedia.com/images/popcorn-cinema-g.jpg</a:t>
            </a:r>
          </a:p>
          <a:p>
            <a:r>
              <a:rPr lang="fr-FR" dirty="0" smtClean="0"/>
              <a:t>http://www.closeronline.co.uk/Assets/Image/120713_london_lead.jpg</a:t>
            </a:r>
            <a:endParaRPr lang="fr-FR" dirty="0"/>
          </a:p>
        </p:txBody>
      </p:sp>
      <p:sp>
        <p:nvSpPr>
          <p:cNvPr id="4" name="Slide Number Placeholder 3"/>
          <p:cNvSpPr>
            <a:spLocks noGrp="1"/>
          </p:cNvSpPr>
          <p:nvPr>
            <p:ph type="sldNum" sz="quarter" idx="10"/>
          </p:nvPr>
        </p:nvSpPr>
        <p:spPr/>
        <p:txBody>
          <a:bodyPr/>
          <a:lstStyle/>
          <a:p>
            <a:fld id="{D912ED36-B94F-4275-9BEE-3F5F609EC2F6}" type="slidenum">
              <a:rPr lang="fr-FR" smtClean="0"/>
              <a:t>9</a:t>
            </a:fld>
            <a:endParaRPr lang="fr-FR"/>
          </a:p>
        </p:txBody>
      </p:sp>
    </p:spTree>
    <p:extLst>
      <p:ext uri="{BB962C8B-B14F-4D97-AF65-F5344CB8AC3E}">
        <p14:creationId xmlns:p14="http://schemas.microsoft.com/office/powerpoint/2010/main" val="72464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a:t>
            </a:r>
            <a:r>
              <a:rPr lang="en-GB" baseline="0" dirty="0" smtClean="0"/>
              <a:t> quite likely that there will not be time for this section – it does depend. </a:t>
            </a:r>
            <a:br>
              <a:rPr lang="en-GB" baseline="0" dirty="0" smtClean="0"/>
            </a:br>
            <a:r>
              <a:rPr lang="en-GB" baseline="0" dirty="0" smtClean="0"/>
              <a:t>You can reassure students that they will do lots in their lessons about how to express future ideas, and that they have a record of useful language in their booklets.</a:t>
            </a:r>
            <a:br>
              <a:rPr lang="en-GB" baseline="0" dirty="0" smtClean="0"/>
            </a:br>
            <a:endParaRPr lang="fr-FR" dirty="0"/>
          </a:p>
        </p:txBody>
      </p:sp>
      <p:sp>
        <p:nvSpPr>
          <p:cNvPr id="4" name="Slide Number Placeholder 3"/>
          <p:cNvSpPr>
            <a:spLocks noGrp="1"/>
          </p:cNvSpPr>
          <p:nvPr>
            <p:ph type="sldNum" sz="quarter" idx="10"/>
          </p:nvPr>
        </p:nvSpPr>
        <p:spPr/>
        <p:txBody>
          <a:bodyPr/>
          <a:lstStyle/>
          <a:p>
            <a:fld id="{4BCD2968-3084-4527-90F5-0ED177600AB0}" type="slidenum">
              <a:rPr lang="fr-FR" smtClean="0"/>
              <a:t>10</a:t>
            </a:fld>
            <a:endParaRPr lang="fr-FR"/>
          </a:p>
        </p:txBody>
      </p:sp>
    </p:spTree>
    <p:extLst>
      <p:ext uri="{BB962C8B-B14F-4D97-AF65-F5344CB8AC3E}">
        <p14:creationId xmlns:p14="http://schemas.microsoft.com/office/powerpoint/2010/main" val="35014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F528E844-22B7-4EC2-BC63-F88BC6BEB162}"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24278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528E844-22B7-4EC2-BC63-F88BC6BEB162}"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108726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528E844-22B7-4EC2-BC63-F88BC6BEB162}"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426648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F528E844-22B7-4EC2-BC63-F88BC6BEB162}"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20606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8E844-22B7-4EC2-BC63-F88BC6BEB162}" type="datetimeFigureOut">
              <a:rPr lang="fr-FR" smtClean="0"/>
              <a:t>15/01/2013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414788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F528E844-22B7-4EC2-BC63-F88BC6BEB162}"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227540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F528E844-22B7-4EC2-BC63-F88BC6BEB162}" type="datetimeFigureOut">
              <a:rPr lang="fr-FR" smtClean="0"/>
              <a:t>15/01/2013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360833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F528E844-22B7-4EC2-BC63-F88BC6BEB162}" type="datetimeFigureOut">
              <a:rPr lang="fr-FR" smtClean="0"/>
              <a:t>15/01/2013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48239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8E844-22B7-4EC2-BC63-F88BC6BEB162}" type="datetimeFigureOut">
              <a:rPr lang="fr-FR" smtClean="0"/>
              <a:t>15/01/2013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10458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8E844-22B7-4EC2-BC63-F88BC6BEB162}"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319074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8E844-22B7-4EC2-BC63-F88BC6BEB162}" type="datetimeFigureOut">
              <a:rPr lang="fr-FR" smtClean="0"/>
              <a:t>15/01/2013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470127-CE4E-4330-AA8E-76E614D0975E}" type="slidenum">
              <a:rPr lang="fr-FR" smtClean="0"/>
              <a:t>‹#›</a:t>
            </a:fld>
            <a:endParaRPr lang="fr-FR"/>
          </a:p>
        </p:txBody>
      </p:sp>
    </p:spTree>
    <p:extLst>
      <p:ext uri="{BB962C8B-B14F-4D97-AF65-F5344CB8AC3E}">
        <p14:creationId xmlns:p14="http://schemas.microsoft.com/office/powerpoint/2010/main" val="136608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8E844-22B7-4EC2-BC63-F88BC6BEB162}" type="datetimeFigureOut">
              <a:rPr lang="fr-FR" smtClean="0"/>
              <a:t>15/01/2013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70127-CE4E-4330-AA8E-76E614D0975E}" type="slidenum">
              <a:rPr lang="fr-FR" smtClean="0"/>
              <a:t>‹#›</a:t>
            </a:fld>
            <a:endParaRPr lang="fr-FR"/>
          </a:p>
        </p:txBody>
      </p:sp>
    </p:spTree>
    <p:extLst>
      <p:ext uri="{BB962C8B-B14F-4D97-AF65-F5344CB8AC3E}">
        <p14:creationId xmlns:p14="http://schemas.microsoft.com/office/powerpoint/2010/main" val="1030701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GCSE French 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2</a:t>
            </a:r>
            <a:br>
              <a:rPr lang="en-GB" dirty="0" smtClean="0"/>
            </a:br>
            <a:r>
              <a:rPr lang="en-GB" dirty="0" smtClean="0"/>
              <a:t>Talking past and future</a:t>
            </a:r>
            <a:endParaRPr lang="fr-FR" dirty="0"/>
          </a:p>
        </p:txBody>
      </p:sp>
      <p:pic>
        <p:nvPicPr>
          <p:cNvPr id="4"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257848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r>
              <a:rPr lang="en-GB" b="1" dirty="0" smtClean="0"/>
              <a:t>Grade changers</a:t>
            </a:r>
            <a:endParaRPr lang="fr-FR" b="1" dirty="0"/>
          </a:p>
        </p:txBody>
      </p:sp>
      <p:sp>
        <p:nvSpPr>
          <p:cNvPr id="7" name="Content Placeholder 2"/>
          <p:cNvSpPr>
            <a:spLocks noGrp="1"/>
          </p:cNvSpPr>
          <p:nvPr>
            <p:ph idx="1"/>
          </p:nvPr>
        </p:nvSpPr>
        <p:spPr>
          <a:xfrm>
            <a:off x="457200" y="1052736"/>
            <a:ext cx="8363272" cy="5688632"/>
          </a:xfrm>
        </p:spPr>
        <p:txBody>
          <a:bodyPr>
            <a:normAutofit fontScale="92500" lnSpcReduction="20000"/>
          </a:bodyPr>
          <a:lstStyle/>
          <a:p>
            <a:r>
              <a:rPr lang="en-GB" dirty="0" smtClean="0"/>
              <a:t>Vary your </a:t>
            </a:r>
            <a:r>
              <a:rPr lang="en-GB" b="1" dirty="0" smtClean="0"/>
              <a:t>adjectives</a:t>
            </a:r>
            <a:r>
              <a:rPr lang="en-GB" dirty="0" smtClean="0"/>
              <a:t> </a:t>
            </a:r>
            <a:r>
              <a:rPr lang="en-GB" sz="2000" i="1" dirty="0" smtClean="0"/>
              <a:t>(don’t repeat ‘</a:t>
            </a:r>
            <a:r>
              <a:rPr lang="en-GB" sz="2000" i="1" dirty="0" err="1" smtClean="0"/>
              <a:t>intéressant</a:t>
            </a:r>
            <a:r>
              <a:rPr lang="en-GB" sz="2000" i="1" dirty="0" smtClean="0"/>
              <a:t> / </a:t>
            </a:r>
            <a:r>
              <a:rPr lang="en-GB" sz="2000" i="1" dirty="0" err="1" smtClean="0"/>
              <a:t>ennuyeux</a:t>
            </a:r>
            <a:r>
              <a:rPr lang="en-GB" sz="2000" i="1" dirty="0" smtClean="0"/>
              <a:t>’!)</a:t>
            </a:r>
          </a:p>
          <a:p>
            <a:r>
              <a:rPr lang="en-GB" dirty="0" smtClean="0"/>
              <a:t>Extend and justify opinions with </a:t>
            </a:r>
            <a:r>
              <a:rPr lang="en-GB" b="1" dirty="0" smtClean="0"/>
              <a:t>‘</a:t>
            </a:r>
            <a:r>
              <a:rPr lang="en-GB" b="1" dirty="0" err="1" smtClean="0"/>
              <a:t>parce</a:t>
            </a:r>
            <a:r>
              <a:rPr lang="en-GB" b="1" dirty="0" smtClean="0"/>
              <a:t> </a:t>
            </a:r>
            <a:r>
              <a:rPr lang="en-GB" b="1" dirty="0" err="1" smtClean="0"/>
              <a:t>que</a:t>
            </a:r>
            <a:r>
              <a:rPr lang="en-GB" b="1" dirty="0" smtClean="0"/>
              <a:t>’</a:t>
            </a:r>
          </a:p>
          <a:p>
            <a:r>
              <a:rPr lang="en-GB" dirty="0" smtClean="0"/>
              <a:t>Refer to </a:t>
            </a:r>
            <a:r>
              <a:rPr lang="en-GB" b="1" dirty="0" smtClean="0"/>
              <a:t>others</a:t>
            </a:r>
            <a:r>
              <a:rPr lang="en-GB" dirty="0" smtClean="0"/>
              <a:t> </a:t>
            </a:r>
            <a:r>
              <a:rPr lang="en-GB" sz="2400" i="1" dirty="0" smtClean="0"/>
              <a:t>(s/he – we – they)</a:t>
            </a:r>
          </a:p>
          <a:p>
            <a:r>
              <a:rPr lang="en-GB" dirty="0" smtClean="0"/>
              <a:t>Compare </a:t>
            </a:r>
            <a:r>
              <a:rPr lang="en-GB" b="1" dirty="0" smtClean="0"/>
              <a:t>then and now</a:t>
            </a:r>
          </a:p>
          <a:p>
            <a:r>
              <a:rPr lang="en-GB" dirty="0" smtClean="0"/>
              <a:t>Describe things with </a:t>
            </a:r>
            <a:r>
              <a:rPr lang="en-GB" b="1" dirty="0" smtClean="0"/>
              <a:t>5 details</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5 different verbs </a:t>
            </a:r>
            <a:r>
              <a:rPr lang="en-GB" dirty="0" smtClean="0">
                <a:ln>
                  <a:solidFill>
                    <a:schemeClr val="tx1"/>
                  </a:solidFill>
                </a:ln>
                <a:solidFill>
                  <a:srgbClr val="00B050"/>
                </a:solidFill>
              </a:rPr>
              <a:t>in the past </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fait beaucoup de choses: par </a:t>
            </a:r>
            <a:r>
              <a:rPr lang="en-GB" sz="2000" i="1" dirty="0" err="1" smtClean="0">
                <a:ln>
                  <a:solidFill>
                    <a:schemeClr val="tx1"/>
                  </a:solidFill>
                </a:ln>
                <a:solidFill>
                  <a:srgbClr val="00B050"/>
                </a:solidFill>
              </a:rPr>
              <a:t>exemple</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Link and narrate </a:t>
            </a:r>
            <a:r>
              <a:rPr lang="en-GB" sz="2000" i="1" dirty="0" smtClean="0">
                <a:ln>
                  <a:solidFill>
                    <a:schemeClr val="tx1"/>
                  </a:solidFill>
                </a:ln>
                <a:solidFill>
                  <a:srgbClr val="00B050"/>
                </a:solidFill>
              </a:rPr>
              <a:t>(Tout </a:t>
            </a:r>
            <a:r>
              <a:rPr lang="en-GB" sz="2000" i="1" dirty="0" err="1" smtClean="0">
                <a:ln>
                  <a:solidFill>
                    <a:schemeClr val="tx1"/>
                  </a:solidFill>
                </a:ln>
                <a:solidFill>
                  <a:srgbClr val="00B050"/>
                </a:solidFill>
              </a:rPr>
              <a:t>d’abord</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puis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ensuite</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finalement</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pour</a:t>
            </a:r>
            <a:r>
              <a:rPr lang="en-GB" dirty="0" smtClean="0">
                <a:ln>
                  <a:solidFill>
                    <a:schemeClr val="tx1"/>
                  </a:solidFill>
                </a:ln>
                <a:solidFill>
                  <a:srgbClr val="00B050"/>
                </a:solidFill>
              </a:rPr>
              <a:t>’ to extend </a:t>
            </a:r>
            <a:r>
              <a:rPr lang="en-GB" sz="2000" i="1" dirty="0" smtClean="0">
                <a:ln>
                  <a:solidFill>
                    <a:schemeClr val="tx1"/>
                  </a:solidFill>
                </a:ln>
                <a:solidFill>
                  <a:srgbClr val="00B050"/>
                </a:solidFill>
              </a:rPr>
              <a:t>(Je </a:t>
            </a:r>
            <a:r>
              <a:rPr lang="en-GB" sz="2000" dirty="0" err="1" smtClean="0">
                <a:ln>
                  <a:solidFill>
                    <a:schemeClr val="tx1"/>
                  </a:solidFill>
                </a:ln>
                <a:solidFill>
                  <a:srgbClr val="00B050"/>
                </a:solidFill>
              </a:rPr>
              <a:t>suis</a:t>
            </a:r>
            <a:r>
              <a:rPr lang="en-GB" sz="2000" dirty="0" smtClean="0">
                <a:ln>
                  <a:solidFill>
                    <a:schemeClr val="tx1"/>
                  </a:solidFill>
                </a:ln>
                <a:solidFill>
                  <a:srgbClr val="00B050"/>
                </a:solidFill>
              </a:rPr>
              <a:t> </a:t>
            </a:r>
            <a:r>
              <a:rPr lang="en-GB" sz="2000" dirty="0" err="1" smtClean="0">
                <a:ln>
                  <a:solidFill>
                    <a:schemeClr val="tx1"/>
                  </a:solidFill>
                </a:ln>
                <a:solidFill>
                  <a:srgbClr val="00B050"/>
                </a:solidFill>
              </a:rPr>
              <a:t>allé</a:t>
            </a:r>
            <a:r>
              <a:rPr lang="en-GB" sz="2000" dirty="0" smtClean="0">
                <a:ln>
                  <a:solidFill>
                    <a:schemeClr val="tx1"/>
                  </a:solidFill>
                </a:ln>
                <a:solidFill>
                  <a:srgbClr val="00B050"/>
                </a:solidFill>
              </a:rPr>
              <a:t>(e) </a:t>
            </a:r>
            <a:r>
              <a:rPr lang="en-GB" sz="2000" dirty="0">
                <a:ln>
                  <a:solidFill>
                    <a:schemeClr val="tx1"/>
                  </a:solidFill>
                </a:ln>
                <a:solidFill>
                  <a:srgbClr val="00B050"/>
                </a:solidFill>
              </a:rPr>
              <a:t>à</a:t>
            </a:r>
            <a:r>
              <a:rPr lang="en-GB" sz="2000" dirty="0" smtClean="0">
                <a:ln>
                  <a:solidFill>
                    <a:schemeClr val="tx1"/>
                  </a:solidFill>
                </a:ln>
                <a:solidFill>
                  <a:srgbClr val="00B050"/>
                </a:solidFill>
              </a:rPr>
              <a:t> </a:t>
            </a:r>
            <a:r>
              <a:rPr lang="en-GB" sz="2000" i="1" dirty="0" err="1" smtClean="0">
                <a:ln>
                  <a:solidFill>
                    <a:schemeClr val="tx1"/>
                  </a:solidFill>
                </a:ln>
                <a:solidFill>
                  <a:srgbClr val="00B050"/>
                </a:solidFill>
              </a:rPr>
              <a:t>Londres</a:t>
            </a:r>
            <a:r>
              <a:rPr lang="en-GB" sz="2000" i="1" dirty="0" smtClean="0">
                <a:ln>
                  <a:solidFill>
                    <a:schemeClr val="tx1"/>
                  </a:solidFill>
                </a:ln>
                <a:solidFill>
                  <a:srgbClr val="00B050"/>
                </a:solidFill>
              </a:rPr>
              <a:t> pour faire du shopping)</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I wanted but I couldn’t, so I</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a:t>
            </a:r>
            <a:r>
              <a:rPr lang="en-GB" sz="2000" b="1" i="1" dirty="0" smtClean="0">
                <a:ln>
                  <a:solidFill>
                    <a:schemeClr val="tx1"/>
                  </a:solidFill>
                </a:ln>
                <a:solidFill>
                  <a:srgbClr val="00B050"/>
                </a:solidFill>
              </a:rPr>
              <a:t>Je </a:t>
            </a:r>
            <a:r>
              <a:rPr lang="en-GB" sz="2000" b="1" i="1" dirty="0" err="1" smtClean="0">
                <a:ln>
                  <a:solidFill>
                    <a:schemeClr val="tx1"/>
                  </a:solidFill>
                </a:ln>
                <a:solidFill>
                  <a:srgbClr val="00B050"/>
                </a:solidFill>
              </a:rPr>
              <a:t>voulais</a:t>
            </a:r>
            <a:r>
              <a:rPr lang="en-GB" sz="2000" b="1" i="1" dirty="0" smtClean="0">
                <a:ln>
                  <a:solidFill>
                    <a:schemeClr val="tx1"/>
                  </a:solidFill>
                </a:ln>
                <a:solidFill>
                  <a:srgbClr val="00B050"/>
                </a:solidFill>
              </a:rPr>
              <a:t> </a:t>
            </a:r>
            <a:r>
              <a:rPr lang="en-GB" sz="2000" i="1" dirty="0" err="1" smtClean="0">
                <a:ln>
                  <a:solidFill>
                    <a:schemeClr val="tx1"/>
                  </a:solidFill>
                </a:ln>
                <a:solidFill>
                  <a:srgbClr val="00B050"/>
                </a:solidFill>
              </a:rPr>
              <a:t>aller</a:t>
            </a:r>
            <a:r>
              <a:rPr lang="en-GB" sz="2000" i="1" dirty="0" smtClean="0">
                <a:ln>
                  <a:solidFill>
                    <a:schemeClr val="tx1"/>
                  </a:solidFill>
                </a:ln>
                <a:solidFill>
                  <a:srgbClr val="00B050"/>
                </a:solidFill>
              </a:rPr>
              <a:t> au </a:t>
            </a:r>
            <a:r>
              <a:rPr lang="en-GB" sz="2000" i="1" dirty="0" err="1" smtClean="0">
                <a:ln>
                  <a:solidFill>
                    <a:schemeClr val="tx1"/>
                  </a:solidFill>
                </a:ln>
                <a:solidFill>
                  <a:srgbClr val="00B050"/>
                </a:solidFill>
              </a:rPr>
              <a:t>cinéma</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mais</a:t>
            </a:r>
            <a:r>
              <a:rPr lang="en-GB" sz="2000" b="1" i="1" dirty="0" smtClean="0">
                <a:ln>
                  <a:solidFill>
                    <a:schemeClr val="tx1"/>
                  </a:solidFill>
                </a:ln>
                <a:solidFill>
                  <a:srgbClr val="00B050"/>
                </a:solidFill>
              </a:rPr>
              <a:t> je </a:t>
            </a:r>
            <a:r>
              <a:rPr lang="en-GB" sz="2000" b="1" i="1" dirty="0" err="1" smtClean="0">
                <a:ln>
                  <a:solidFill>
                    <a:schemeClr val="tx1"/>
                  </a:solidFill>
                </a:ln>
                <a:solidFill>
                  <a:srgbClr val="00B050"/>
                </a:solidFill>
              </a:rPr>
              <a:t>n’ai</a:t>
            </a:r>
            <a:r>
              <a:rPr lang="en-GB" sz="2000" b="1" i="1" dirty="0" smtClean="0">
                <a:ln>
                  <a:solidFill>
                    <a:schemeClr val="tx1"/>
                  </a:solidFill>
                </a:ln>
                <a:solidFill>
                  <a:srgbClr val="00B050"/>
                </a:solidFill>
              </a:rPr>
              <a:t> </a:t>
            </a:r>
            <a:r>
              <a:rPr lang="en-GB" sz="2000" b="1" i="1" dirty="0" err="1" smtClean="0">
                <a:ln>
                  <a:solidFill>
                    <a:schemeClr val="tx1"/>
                  </a:solidFill>
                </a:ln>
                <a:solidFill>
                  <a:srgbClr val="00B050"/>
                </a:solidFill>
              </a:rPr>
              <a:t>pu</a:t>
            </a:r>
            <a:r>
              <a:rPr lang="en-GB" sz="2000" b="1" i="1" dirty="0" smtClean="0">
                <a:ln>
                  <a:solidFill>
                    <a:schemeClr val="tx1"/>
                  </a:solidFill>
                </a:ln>
                <a:solidFill>
                  <a:srgbClr val="00B050"/>
                </a:solidFill>
              </a:rPr>
              <a:t> pas, </a:t>
            </a:r>
            <a:r>
              <a:rPr lang="en-GB" sz="2000" i="1" dirty="0" err="1" smtClean="0">
                <a:ln>
                  <a:solidFill>
                    <a:schemeClr val="tx1"/>
                  </a:solidFill>
                </a:ln>
                <a:solidFill>
                  <a:srgbClr val="00B050"/>
                </a:solidFill>
              </a:rPr>
              <a:t>alors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regardé</a:t>
            </a:r>
            <a:r>
              <a:rPr lang="en-GB" sz="2000" i="1" dirty="0" smtClean="0">
                <a:ln>
                  <a:solidFill>
                    <a:schemeClr val="tx1"/>
                  </a:solidFill>
                </a:ln>
                <a:solidFill>
                  <a:srgbClr val="00B050"/>
                </a:solidFill>
              </a:rPr>
              <a:t> un film chez </a:t>
            </a:r>
            <a:r>
              <a:rPr lang="en-GB" sz="2000" i="1" dirty="0" err="1" smtClean="0">
                <a:ln>
                  <a:solidFill>
                    <a:schemeClr val="tx1"/>
                  </a:solidFill>
                </a:ln>
                <a:solidFill>
                  <a:srgbClr val="00B050"/>
                </a:solidFill>
              </a:rPr>
              <a:t>moi</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Refer to the </a:t>
            </a:r>
            <a:r>
              <a:rPr lang="en-GB" b="1" dirty="0" smtClean="0">
                <a:ln>
                  <a:solidFill>
                    <a:schemeClr val="tx1"/>
                  </a:solidFill>
                </a:ln>
                <a:solidFill>
                  <a:srgbClr val="00B050"/>
                </a:solidFill>
              </a:rPr>
              <a:t>future</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vais</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veux</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voudrais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l’intention</a:t>
            </a:r>
            <a:r>
              <a:rPr lang="en-GB" sz="2000" i="1" dirty="0" smtClean="0">
                <a:ln>
                  <a:solidFill>
                    <a:schemeClr val="tx1"/>
                  </a:solidFill>
                </a:ln>
                <a:solidFill>
                  <a:srgbClr val="00B050"/>
                </a:solidFill>
              </a:rPr>
              <a:t> de…/</a:t>
            </a:r>
            <a:r>
              <a:rPr lang="en-GB" sz="2000" i="1" dirty="0" err="1" smtClean="0">
                <a:ln>
                  <a:solidFill>
                    <a:schemeClr val="tx1"/>
                  </a:solidFill>
                </a:ln>
                <a:solidFill>
                  <a:srgbClr val="00B050"/>
                </a:solidFill>
              </a:rPr>
              <a:t>J’esp</a:t>
            </a:r>
            <a:r>
              <a:rPr lang="en-GB" sz="2000" i="1" dirty="0" err="1" smtClean="0">
                <a:ln>
                  <a:solidFill>
                    <a:schemeClr val="tx1"/>
                  </a:solidFill>
                </a:ln>
                <a:solidFill>
                  <a:srgbClr val="00B050"/>
                </a:solidFill>
                <a:latin typeface="Calibri"/>
              </a:rPr>
              <a:t>ère</a:t>
            </a:r>
            <a:r>
              <a:rPr lang="en-GB" sz="2000" i="1" dirty="0" smtClean="0">
                <a:ln>
                  <a:solidFill>
                    <a:schemeClr val="tx1"/>
                  </a:solidFill>
                </a:ln>
                <a:solidFill>
                  <a:srgbClr val="00B050"/>
                </a:solidFill>
              </a:rPr>
              <a:t>…)</a:t>
            </a:r>
            <a:endParaRPr lang="fr-FR" sz="3800" dirty="0">
              <a:ln>
                <a:solidFill>
                  <a:schemeClr val="tx1"/>
                </a:solidFill>
              </a:ln>
              <a:solidFill>
                <a:srgbClr val="00B050"/>
              </a:solidFill>
            </a:endParaRPr>
          </a:p>
        </p:txBody>
      </p:sp>
      <p:sp>
        <p:nvSpPr>
          <p:cNvPr id="6" name="TextBox 5"/>
          <p:cNvSpPr txBox="1"/>
          <p:nvPr/>
        </p:nvSpPr>
        <p:spPr>
          <a:xfrm>
            <a:off x="8028384" y="3212976"/>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
        <p:nvSpPr>
          <p:cNvPr id="8" name="Oval 7"/>
          <p:cNvSpPr/>
          <p:nvPr/>
        </p:nvSpPr>
        <p:spPr>
          <a:xfrm>
            <a:off x="344512" y="5517232"/>
            <a:ext cx="8475960" cy="792088"/>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p:cNvSpPr txBox="1"/>
          <p:nvPr/>
        </p:nvSpPr>
        <p:spPr>
          <a:xfrm>
            <a:off x="8028384" y="4005064"/>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
        <p:nvSpPr>
          <p:cNvPr id="10" name="TextBox 9"/>
          <p:cNvSpPr txBox="1"/>
          <p:nvPr/>
        </p:nvSpPr>
        <p:spPr>
          <a:xfrm>
            <a:off x="8028384" y="4953362"/>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Tree>
    <p:extLst>
      <p:ext uri="{BB962C8B-B14F-4D97-AF65-F5344CB8AC3E}">
        <p14:creationId xmlns:p14="http://schemas.microsoft.com/office/powerpoint/2010/main" val="428990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Calibri"/>
              </a:rPr>
              <a:t>Écris</a:t>
            </a:r>
            <a:r>
              <a:rPr lang="en-GB" dirty="0" smtClean="0"/>
              <a:t>…………</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err="1" smtClean="0"/>
              <a:t>Une</a:t>
            </a:r>
            <a:r>
              <a:rPr lang="en-GB" dirty="0" smtClean="0"/>
              <a:t> </a:t>
            </a:r>
            <a:r>
              <a:rPr lang="en-GB" dirty="0" err="1" smtClean="0"/>
              <a:t>activité</a:t>
            </a:r>
            <a:r>
              <a:rPr lang="en-GB" dirty="0" smtClean="0"/>
              <a:t> (avec </a:t>
            </a:r>
            <a:r>
              <a:rPr lang="en-GB" dirty="0" err="1" smtClean="0"/>
              <a:t>l’infinitif</a:t>
            </a:r>
            <a:r>
              <a:rPr lang="en-GB" dirty="0" smtClean="0"/>
              <a:t> du </a:t>
            </a:r>
            <a:r>
              <a:rPr lang="en-GB" dirty="0" err="1" smtClean="0"/>
              <a:t>verbe</a:t>
            </a:r>
            <a:r>
              <a:rPr lang="en-GB" dirty="0" smtClean="0"/>
              <a:t>)</a:t>
            </a:r>
          </a:p>
          <a:p>
            <a:pPr marL="514350" indent="-514350">
              <a:buFont typeface="+mj-lt"/>
              <a:buAutoNum type="arabicPeriod"/>
            </a:pPr>
            <a:r>
              <a:rPr lang="en-GB" dirty="0" smtClean="0"/>
              <a:t>Le nom </a:t>
            </a:r>
            <a:r>
              <a:rPr lang="en-GB" dirty="0" err="1" smtClean="0"/>
              <a:t>d’une</a:t>
            </a:r>
            <a:r>
              <a:rPr lang="en-GB" dirty="0" smtClean="0"/>
              <a:t> </a:t>
            </a:r>
            <a:r>
              <a:rPr lang="en-GB" dirty="0" err="1" smtClean="0"/>
              <a:t>personne</a:t>
            </a:r>
            <a:r>
              <a:rPr lang="en-GB" dirty="0" smtClean="0"/>
              <a:t> </a:t>
            </a:r>
            <a:r>
              <a:rPr lang="en-GB" dirty="0" err="1" smtClean="0"/>
              <a:t>ou</a:t>
            </a:r>
            <a:r>
              <a:rPr lang="en-GB" dirty="0" smtClean="0"/>
              <a:t> d’un </a:t>
            </a:r>
            <a:r>
              <a:rPr lang="en-GB" dirty="0" err="1" smtClean="0"/>
              <a:t>copain</a:t>
            </a:r>
            <a:endParaRPr lang="en-GB" dirty="0" smtClean="0"/>
          </a:p>
          <a:p>
            <a:pPr marL="514350" indent="-514350">
              <a:buFont typeface="+mj-lt"/>
              <a:buAutoNum type="arabicPeriod"/>
            </a:pPr>
            <a:r>
              <a:rPr lang="en-GB" dirty="0" smtClean="0"/>
              <a:t>Le nom </a:t>
            </a:r>
            <a:r>
              <a:rPr lang="en-GB" dirty="0" err="1" smtClean="0"/>
              <a:t>d’une</a:t>
            </a:r>
            <a:r>
              <a:rPr lang="en-GB" dirty="0" smtClean="0"/>
              <a:t> </a:t>
            </a:r>
            <a:r>
              <a:rPr lang="en-GB" dirty="0" err="1" smtClean="0"/>
              <a:t>célébrité</a:t>
            </a:r>
            <a:endParaRPr lang="en-GB" dirty="0" smtClean="0"/>
          </a:p>
          <a:p>
            <a:pPr marL="514350" indent="-514350">
              <a:buFont typeface="+mj-lt"/>
              <a:buAutoNum type="arabicPeriod"/>
            </a:pPr>
            <a:r>
              <a:rPr lang="en-GB" dirty="0" smtClean="0"/>
              <a:t>Le nom d’un </a:t>
            </a:r>
            <a:r>
              <a:rPr lang="en-GB" dirty="0" err="1" smtClean="0"/>
              <a:t>groupe</a:t>
            </a:r>
            <a:r>
              <a:rPr lang="en-GB" dirty="0" smtClean="0"/>
              <a:t> de </a:t>
            </a:r>
            <a:r>
              <a:rPr lang="en-GB" dirty="0" err="1" smtClean="0"/>
              <a:t>musique</a:t>
            </a:r>
            <a:endParaRPr lang="en-GB" dirty="0" smtClean="0"/>
          </a:p>
          <a:p>
            <a:pPr marL="514350" indent="-514350">
              <a:buFont typeface="+mj-lt"/>
              <a:buAutoNum type="arabicPeriod"/>
            </a:pPr>
            <a:r>
              <a:rPr lang="en-GB" dirty="0" smtClean="0"/>
              <a:t>Un programme de </a:t>
            </a:r>
            <a:r>
              <a:rPr lang="en-GB" dirty="0" err="1" smtClean="0"/>
              <a:t>télévision</a:t>
            </a:r>
            <a:endParaRPr lang="en-GB" dirty="0" smtClean="0"/>
          </a:p>
          <a:p>
            <a:pPr marL="514350" indent="-514350">
              <a:buFont typeface="+mj-lt"/>
              <a:buAutoNum type="arabicPeriod"/>
            </a:pPr>
            <a:r>
              <a:rPr lang="en-GB" dirty="0" smtClean="0"/>
              <a:t>Un aliment</a:t>
            </a:r>
          </a:p>
          <a:p>
            <a:pPr marL="514350" indent="-514350">
              <a:buFont typeface="+mj-lt"/>
              <a:buAutoNum type="arabicPeriod"/>
            </a:pPr>
            <a:r>
              <a:rPr lang="en-GB" dirty="0" err="1" smtClean="0"/>
              <a:t>Une</a:t>
            </a:r>
            <a:r>
              <a:rPr lang="en-GB" dirty="0" smtClean="0"/>
              <a:t> </a:t>
            </a:r>
            <a:r>
              <a:rPr lang="en-GB" dirty="0" err="1" smtClean="0"/>
              <a:t>autre</a:t>
            </a:r>
            <a:r>
              <a:rPr lang="en-GB" dirty="0" smtClean="0"/>
              <a:t> </a:t>
            </a:r>
            <a:r>
              <a:rPr lang="en-GB" dirty="0" err="1" smtClean="0"/>
              <a:t>activité</a:t>
            </a:r>
            <a:r>
              <a:rPr lang="en-GB" dirty="0"/>
              <a:t> (avec </a:t>
            </a:r>
            <a:r>
              <a:rPr lang="en-GB" dirty="0" err="1"/>
              <a:t>l’infinitif</a:t>
            </a:r>
            <a:r>
              <a:rPr lang="en-GB" dirty="0"/>
              <a:t> du </a:t>
            </a:r>
            <a:r>
              <a:rPr lang="en-GB" dirty="0" err="1"/>
              <a:t>verbe</a:t>
            </a:r>
            <a:r>
              <a:rPr lang="en-GB" dirty="0"/>
              <a:t>)</a:t>
            </a:r>
          </a:p>
        </p:txBody>
      </p:sp>
    </p:spTree>
    <p:extLst>
      <p:ext uri="{BB962C8B-B14F-4D97-AF65-F5344CB8AC3E}">
        <p14:creationId xmlns:p14="http://schemas.microsoft.com/office/powerpoint/2010/main" val="3723741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04736907"/>
              </p:ext>
            </p:extLst>
          </p:nvPr>
        </p:nvGraphicFramePr>
        <p:xfrm>
          <a:off x="323528" y="1052735"/>
          <a:ext cx="8280920" cy="5517955"/>
        </p:xfrm>
        <a:graphic>
          <a:graphicData uri="http://schemas.openxmlformats.org/drawingml/2006/table">
            <a:tbl>
              <a:tblPr firstRow="1" bandRow="1">
                <a:tableStyleId>{5940675A-B579-460E-94D1-54222C63F5DA}</a:tableStyleId>
              </a:tblPr>
              <a:tblGrid>
                <a:gridCol w="4140460"/>
                <a:gridCol w="4140460"/>
              </a:tblGrid>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90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endParaRPr lang="en-GB" sz="2400" dirty="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bl>
          </a:graphicData>
        </a:graphic>
      </p:graphicFrame>
      <p:sp>
        <p:nvSpPr>
          <p:cNvPr id="2" name="Down Arrow 1"/>
          <p:cNvSpPr/>
          <p:nvPr/>
        </p:nvSpPr>
        <p:spPr>
          <a:xfrm>
            <a:off x="4716016" y="188640"/>
            <a:ext cx="576064" cy="79208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TextBox 2"/>
          <p:cNvSpPr txBox="1"/>
          <p:nvPr/>
        </p:nvSpPr>
        <p:spPr>
          <a:xfrm>
            <a:off x="5292080" y="188640"/>
            <a:ext cx="3456384" cy="523220"/>
          </a:xfrm>
          <a:prstGeom prst="rect">
            <a:avLst/>
          </a:prstGeom>
          <a:noFill/>
        </p:spPr>
        <p:txBody>
          <a:bodyPr wrap="square" rtlCol="0">
            <a:spAutoFit/>
          </a:bodyPr>
          <a:lstStyle/>
          <a:p>
            <a:r>
              <a:rPr lang="en-GB" sz="2800" b="1" dirty="0" err="1" smtClean="0">
                <a:latin typeface="Calibri"/>
              </a:rPr>
              <a:t>Écris</a:t>
            </a:r>
            <a:r>
              <a:rPr lang="en-GB" sz="2800" b="1" dirty="0" smtClean="0">
                <a:latin typeface="Calibri"/>
              </a:rPr>
              <a:t> </a:t>
            </a:r>
            <a:r>
              <a:rPr lang="en-GB" sz="2800" b="1" dirty="0" err="1" smtClean="0">
                <a:latin typeface="Calibri"/>
              </a:rPr>
              <a:t>ici</a:t>
            </a:r>
            <a:r>
              <a:rPr lang="en-GB" sz="2800" b="1" dirty="0" smtClean="0">
                <a:latin typeface="Calibri"/>
              </a:rPr>
              <a:t>.</a:t>
            </a:r>
            <a:endParaRPr lang="fr-FR" sz="2800" b="1" dirty="0"/>
          </a:p>
        </p:txBody>
      </p:sp>
    </p:spTree>
    <p:extLst>
      <p:ext uri="{BB962C8B-B14F-4D97-AF65-F5344CB8AC3E}">
        <p14:creationId xmlns:p14="http://schemas.microsoft.com/office/powerpoint/2010/main" val="393707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01764571"/>
              </p:ext>
            </p:extLst>
          </p:nvPr>
        </p:nvGraphicFramePr>
        <p:xfrm>
          <a:off x="323528" y="1052735"/>
          <a:ext cx="8280920" cy="5517955"/>
        </p:xfrm>
        <a:graphic>
          <a:graphicData uri="http://schemas.openxmlformats.org/drawingml/2006/table">
            <a:tbl>
              <a:tblPr firstRow="1" bandRow="1">
                <a:tableStyleId>{5940675A-B579-460E-94D1-54222C63F5DA}</a:tableStyleId>
              </a:tblPr>
              <a:tblGrid>
                <a:gridCol w="4140460"/>
                <a:gridCol w="4140460"/>
              </a:tblGrid>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90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endParaRPr lang="en-GB" sz="2400" dirty="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bl>
          </a:graphicData>
        </a:graphic>
      </p:graphicFrame>
      <p:sp>
        <p:nvSpPr>
          <p:cNvPr id="2" name="Down Arrow 1"/>
          <p:cNvSpPr/>
          <p:nvPr/>
        </p:nvSpPr>
        <p:spPr>
          <a:xfrm>
            <a:off x="4716016" y="188640"/>
            <a:ext cx="576064" cy="79208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extBox 4"/>
          <p:cNvSpPr txBox="1"/>
          <p:nvPr/>
        </p:nvSpPr>
        <p:spPr>
          <a:xfrm>
            <a:off x="4499992" y="1124744"/>
            <a:ext cx="4032448" cy="584775"/>
          </a:xfrm>
          <a:prstGeom prst="rect">
            <a:avLst/>
          </a:prstGeom>
          <a:noFill/>
        </p:spPr>
        <p:txBody>
          <a:bodyPr wrap="square" rtlCol="0">
            <a:spAutoFit/>
          </a:bodyPr>
          <a:lstStyle/>
          <a:p>
            <a:r>
              <a:rPr lang="en-GB" sz="3200" b="1" dirty="0" err="1" smtClean="0"/>
              <a:t>jouer</a:t>
            </a:r>
            <a:r>
              <a:rPr lang="en-GB" sz="3200" b="1" dirty="0" smtClean="0"/>
              <a:t> de la </a:t>
            </a:r>
            <a:r>
              <a:rPr lang="en-GB" sz="3200" b="1" dirty="0" err="1" smtClean="0"/>
              <a:t>guitare</a:t>
            </a:r>
            <a:endParaRPr lang="fr-FR" sz="3200" b="1" dirty="0"/>
          </a:p>
        </p:txBody>
      </p:sp>
      <p:sp>
        <p:nvSpPr>
          <p:cNvPr id="6" name="TextBox 5"/>
          <p:cNvSpPr txBox="1"/>
          <p:nvPr/>
        </p:nvSpPr>
        <p:spPr>
          <a:xfrm>
            <a:off x="4499992" y="1980129"/>
            <a:ext cx="4032448" cy="584775"/>
          </a:xfrm>
          <a:prstGeom prst="rect">
            <a:avLst/>
          </a:prstGeom>
          <a:noFill/>
        </p:spPr>
        <p:txBody>
          <a:bodyPr wrap="square" rtlCol="0">
            <a:spAutoFit/>
          </a:bodyPr>
          <a:lstStyle/>
          <a:p>
            <a:r>
              <a:rPr lang="en-GB" sz="3200" b="1" dirty="0" smtClean="0"/>
              <a:t>David</a:t>
            </a:r>
            <a:endParaRPr lang="fr-FR" sz="3200" b="1" dirty="0"/>
          </a:p>
        </p:txBody>
      </p:sp>
      <p:sp>
        <p:nvSpPr>
          <p:cNvPr id="7" name="TextBox 6"/>
          <p:cNvSpPr txBox="1"/>
          <p:nvPr/>
        </p:nvSpPr>
        <p:spPr>
          <a:xfrm>
            <a:off x="4499992" y="2844225"/>
            <a:ext cx="4032448" cy="584775"/>
          </a:xfrm>
          <a:prstGeom prst="rect">
            <a:avLst/>
          </a:prstGeom>
          <a:noFill/>
        </p:spPr>
        <p:txBody>
          <a:bodyPr wrap="square" rtlCol="0">
            <a:spAutoFit/>
          </a:bodyPr>
          <a:lstStyle/>
          <a:p>
            <a:r>
              <a:rPr lang="en-GB" sz="3200" b="1" dirty="0" smtClean="0"/>
              <a:t>Jonny Depp</a:t>
            </a:r>
            <a:endParaRPr lang="fr-FR" sz="3200" b="1" dirty="0"/>
          </a:p>
        </p:txBody>
      </p:sp>
      <p:sp>
        <p:nvSpPr>
          <p:cNvPr id="8" name="TextBox 7"/>
          <p:cNvSpPr txBox="1"/>
          <p:nvPr/>
        </p:nvSpPr>
        <p:spPr>
          <a:xfrm>
            <a:off x="4427984" y="3573016"/>
            <a:ext cx="4032448" cy="584775"/>
          </a:xfrm>
          <a:prstGeom prst="rect">
            <a:avLst/>
          </a:prstGeom>
          <a:noFill/>
        </p:spPr>
        <p:txBody>
          <a:bodyPr wrap="square" rtlCol="0">
            <a:spAutoFit/>
          </a:bodyPr>
          <a:lstStyle/>
          <a:p>
            <a:r>
              <a:rPr lang="en-GB" sz="3200" b="1" dirty="0" smtClean="0"/>
              <a:t>The Beatles</a:t>
            </a:r>
            <a:endParaRPr lang="fr-FR" sz="3200" b="1" dirty="0"/>
          </a:p>
        </p:txBody>
      </p:sp>
      <p:sp>
        <p:nvSpPr>
          <p:cNvPr id="9" name="TextBox 8"/>
          <p:cNvSpPr txBox="1"/>
          <p:nvPr/>
        </p:nvSpPr>
        <p:spPr>
          <a:xfrm>
            <a:off x="4427984" y="4365104"/>
            <a:ext cx="4032448" cy="584775"/>
          </a:xfrm>
          <a:prstGeom prst="rect">
            <a:avLst/>
          </a:prstGeom>
          <a:noFill/>
        </p:spPr>
        <p:txBody>
          <a:bodyPr wrap="square" rtlCol="0">
            <a:spAutoFit/>
          </a:bodyPr>
          <a:lstStyle/>
          <a:p>
            <a:r>
              <a:rPr lang="en-GB" sz="3200" b="1" dirty="0" smtClean="0"/>
              <a:t>Doctor Who</a:t>
            </a:r>
            <a:endParaRPr lang="fr-FR" sz="3200" b="1" dirty="0"/>
          </a:p>
        </p:txBody>
      </p:sp>
      <p:sp>
        <p:nvSpPr>
          <p:cNvPr id="10" name="TextBox 9"/>
          <p:cNvSpPr txBox="1"/>
          <p:nvPr/>
        </p:nvSpPr>
        <p:spPr>
          <a:xfrm>
            <a:off x="4427984" y="5148481"/>
            <a:ext cx="4032448" cy="584775"/>
          </a:xfrm>
          <a:prstGeom prst="rect">
            <a:avLst/>
          </a:prstGeom>
          <a:noFill/>
        </p:spPr>
        <p:txBody>
          <a:bodyPr wrap="square" rtlCol="0">
            <a:spAutoFit/>
          </a:bodyPr>
          <a:lstStyle/>
          <a:p>
            <a:r>
              <a:rPr lang="en-GB" sz="3200" b="1" dirty="0" smtClean="0"/>
              <a:t>sushi</a:t>
            </a:r>
            <a:endParaRPr lang="fr-FR" sz="3200" b="1" dirty="0"/>
          </a:p>
        </p:txBody>
      </p:sp>
      <p:sp>
        <p:nvSpPr>
          <p:cNvPr id="11" name="TextBox 10"/>
          <p:cNvSpPr txBox="1"/>
          <p:nvPr/>
        </p:nvSpPr>
        <p:spPr>
          <a:xfrm>
            <a:off x="4499992" y="5877272"/>
            <a:ext cx="4032448" cy="584775"/>
          </a:xfrm>
          <a:prstGeom prst="rect">
            <a:avLst/>
          </a:prstGeom>
          <a:noFill/>
        </p:spPr>
        <p:txBody>
          <a:bodyPr wrap="square" rtlCol="0">
            <a:spAutoFit/>
          </a:bodyPr>
          <a:lstStyle/>
          <a:p>
            <a:r>
              <a:rPr lang="en-GB" sz="3200" b="1" dirty="0" smtClean="0"/>
              <a:t>faire du trampoline</a:t>
            </a:r>
            <a:endParaRPr lang="fr-FR" sz="3200" b="1" dirty="0"/>
          </a:p>
        </p:txBody>
      </p:sp>
      <p:sp>
        <p:nvSpPr>
          <p:cNvPr id="12" name="TextBox 11"/>
          <p:cNvSpPr txBox="1"/>
          <p:nvPr/>
        </p:nvSpPr>
        <p:spPr>
          <a:xfrm>
            <a:off x="5292080" y="188640"/>
            <a:ext cx="3456384" cy="523220"/>
          </a:xfrm>
          <a:prstGeom prst="rect">
            <a:avLst/>
          </a:prstGeom>
          <a:noFill/>
        </p:spPr>
        <p:txBody>
          <a:bodyPr wrap="square" rtlCol="0">
            <a:spAutoFit/>
          </a:bodyPr>
          <a:lstStyle/>
          <a:p>
            <a:r>
              <a:rPr lang="en-GB" sz="2800" b="1" dirty="0" err="1" smtClean="0">
                <a:latin typeface="Calibri"/>
              </a:rPr>
              <a:t>Écris</a:t>
            </a:r>
            <a:r>
              <a:rPr lang="en-GB" sz="2800" b="1" dirty="0" smtClean="0">
                <a:latin typeface="Calibri"/>
              </a:rPr>
              <a:t> </a:t>
            </a:r>
            <a:r>
              <a:rPr lang="en-GB" sz="2800" b="1" dirty="0" err="1" smtClean="0">
                <a:latin typeface="Calibri"/>
              </a:rPr>
              <a:t>ici</a:t>
            </a:r>
            <a:r>
              <a:rPr lang="en-GB" sz="2800" b="1" dirty="0" smtClean="0">
                <a:latin typeface="Calibri"/>
              </a:rPr>
              <a:t>.</a:t>
            </a:r>
            <a:endParaRPr lang="fr-FR" sz="2800" b="1" dirty="0"/>
          </a:p>
        </p:txBody>
      </p:sp>
    </p:spTree>
    <p:extLst>
      <p:ext uri="{BB962C8B-B14F-4D97-AF65-F5344CB8AC3E}">
        <p14:creationId xmlns:p14="http://schemas.microsoft.com/office/powerpoint/2010/main" val="8250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11694454"/>
              </p:ext>
            </p:extLst>
          </p:nvPr>
        </p:nvGraphicFramePr>
        <p:xfrm>
          <a:off x="323528" y="1052735"/>
          <a:ext cx="8280920" cy="5517955"/>
        </p:xfrm>
        <a:graphic>
          <a:graphicData uri="http://schemas.openxmlformats.org/drawingml/2006/table">
            <a:tbl>
              <a:tblPr firstRow="1" bandRow="1">
                <a:tableStyleId>{5940675A-B579-460E-94D1-54222C63F5DA}</a:tableStyleId>
              </a:tblPr>
              <a:tblGrid>
                <a:gridCol w="4140460"/>
                <a:gridCol w="4140460"/>
              </a:tblGrid>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90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84120">
                <a:tc>
                  <a:txBody>
                    <a:bodyPr/>
                    <a:lstStyle/>
                    <a:p>
                      <a:endParaRPr lang="en-GB" sz="2400" dirty="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dirty="0" smtClean="0"/>
                    </a:p>
                  </a:txBody>
                  <a:tcPr anchor="ctr"/>
                </a:tc>
                <a:tc>
                  <a:txBody>
                    <a:bodyPr/>
                    <a:lstStyle/>
                    <a:p>
                      <a:endParaRPr lang="en-GB" sz="2400" dirty="0"/>
                    </a:p>
                  </a:txBody>
                  <a:tcPr anchor="ctr"/>
                </a:tc>
              </a:tr>
            </a:tbl>
          </a:graphicData>
        </a:graphic>
      </p:graphicFrame>
      <p:sp>
        <p:nvSpPr>
          <p:cNvPr id="2" name="Down Arrow 1"/>
          <p:cNvSpPr/>
          <p:nvPr/>
        </p:nvSpPr>
        <p:spPr>
          <a:xfrm>
            <a:off x="4716016" y="188640"/>
            <a:ext cx="576064" cy="79208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extBox 5"/>
          <p:cNvSpPr txBox="1"/>
          <p:nvPr/>
        </p:nvSpPr>
        <p:spPr>
          <a:xfrm>
            <a:off x="4499992" y="1980129"/>
            <a:ext cx="4032448" cy="584775"/>
          </a:xfrm>
          <a:prstGeom prst="rect">
            <a:avLst/>
          </a:prstGeom>
          <a:noFill/>
        </p:spPr>
        <p:txBody>
          <a:bodyPr wrap="square" rtlCol="0">
            <a:spAutoFit/>
          </a:bodyPr>
          <a:lstStyle/>
          <a:p>
            <a:r>
              <a:rPr lang="en-GB" sz="3200" b="1" dirty="0" smtClean="0"/>
              <a:t>David</a:t>
            </a:r>
            <a:endParaRPr lang="fr-FR" sz="3200" b="1" dirty="0"/>
          </a:p>
        </p:txBody>
      </p:sp>
      <p:sp>
        <p:nvSpPr>
          <p:cNvPr id="7" name="TextBox 6"/>
          <p:cNvSpPr txBox="1"/>
          <p:nvPr/>
        </p:nvSpPr>
        <p:spPr>
          <a:xfrm>
            <a:off x="4499992" y="2844225"/>
            <a:ext cx="4032448" cy="584775"/>
          </a:xfrm>
          <a:prstGeom prst="rect">
            <a:avLst/>
          </a:prstGeom>
          <a:noFill/>
        </p:spPr>
        <p:txBody>
          <a:bodyPr wrap="square" rtlCol="0">
            <a:spAutoFit/>
          </a:bodyPr>
          <a:lstStyle/>
          <a:p>
            <a:r>
              <a:rPr lang="en-GB" sz="3200" b="1" dirty="0" smtClean="0"/>
              <a:t>Jonny Depp</a:t>
            </a:r>
            <a:endParaRPr lang="fr-FR" sz="3200" b="1" dirty="0"/>
          </a:p>
        </p:txBody>
      </p:sp>
      <p:sp>
        <p:nvSpPr>
          <p:cNvPr id="8" name="TextBox 7"/>
          <p:cNvSpPr txBox="1"/>
          <p:nvPr/>
        </p:nvSpPr>
        <p:spPr>
          <a:xfrm>
            <a:off x="4427984" y="3573016"/>
            <a:ext cx="4032448" cy="584775"/>
          </a:xfrm>
          <a:prstGeom prst="rect">
            <a:avLst/>
          </a:prstGeom>
          <a:noFill/>
        </p:spPr>
        <p:txBody>
          <a:bodyPr wrap="square" rtlCol="0">
            <a:spAutoFit/>
          </a:bodyPr>
          <a:lstStyle/>
          <a:p>
            <a:r>
              <a:rPr lang="en-GB" sz="3200" b="1" dirty="0" smtClean="0"/>
              <a:t>The Beatles</a:t>
            </a:r>
            <a:endParaRPr lang="fr-FR" sz="3200" b="1" dirty="0"/>
          </a:p>
        </p:txBody>
      </p:sp>
      <p:sp>
        <p:nvSpPr>
          <p:cNvPr id="9" name="TextBox 8"/>
          <p:cNvSpPr txBox="1"/>
          <p:nvPr/>
        </p:nvSpPr>
        <p:spPr>
          <a:xfrm>
            <a:off x="4427984" y="4365104"/>
            <a:ext cx="4032448" cy="584775"/>
          </a:xfrm>
          <a:prstGeom prst="rect">
            <a:avLst/>
          </a:prstGeom>
          <a:noFill/>
        </p:spPr>
        <p:txBody>
          <a:bodyPr wrap="square" rtlCol="0">
            <a:spAutoFit/>
          </a:bodyPr>
          <a:lstStyle/>
          <a:p>
            <a:r>
              <a:rPr lang="en-GB" sz="3200" b="1" dirty="0" smtClean="0"/>
              <a:t>Doctor Who</a:t>
            </a:r>
            <a:endParaRPr lang="fr-FR" sz="3200" b="1" dirty="0"/>
          </a:p>
        </p:txBody>
      </p:sp>
      <p:sp>
        <p:nvSpPr>
          <p:cNvPr id="10" name="TextBox 9"/>
          <p:cNvSpPr txBox="1"/>
          <p:nvPr/>
        </p:nvSpPr>
        <p:spPr>
          <a:xfrm>
            <a:off x="4427984" y="5148481"/>
            <a:ext cx="4032448" cy="584775"/>
          </a:xfrm>
          <a:prstGeom prst="rect">
            <a:avLst/>
          </a:prstGeom>
          <a:noFill/>
        </p:spPr>
        <p:txBody>
          <a:bodyPr wrap="square" rtlCol="0">
            <a:spAutoFit/>
          </a:bodyPr>
          <a:lstStyle/>
          <a:p>
            <a:r>
              <a:rPr lang="en-GB" sz="3200" b="1" dirty="0" smtClean="0"/>
              <a:t>sushi</a:t>
            </a:r>
            <a:endParaRPr lang="fr-FR" sz="3200" b="1" dirty="0"/>
          </a:p>
        </p:txBody>
      </p:sp>
      <p:sp>
        <p:nvSpPr>
          <p:cNvPr id="12" name="TextBox 11"/>
          <p:cNvSpPr txBox="1"/>
          <p:nvPr/>
        </p:nvSpPr>
        <p:spPr>
          <a:xfrm>
            <a:off x="395536" y="1124744"/>
            <a:ext cx="3888432" cy="584775"/>
          </a:xfrm>
          <a:prstGeom prst="rect">
            <a:avLst/>
          </a:prstGeom>
          <a:noFill/>
        </p:spPr>
        <p:txBody>
          <a:bodyPr wrap="square" rtlCol="0">
            <a:spAutoFit/>
          </a:bodyPr>
          <a:lstStyle/>
          <a:p>
            <a:r>
              <a:rPr lang="en-GB" sz="3200" b="1" dirty="0" err="1" smtClean="0"/>
              <a:t>Cette</a:t>
            </a:r>
            <a:r>
              <a:rPr lang="en-GB" sz="3200" b="1" dirty="0" smtClean="0"/>
              <a:t> </a:t>
            </a:r>
            <a:r>
              <a:rPr lang="en-GB" sz="3200" b="1" dirty="0" err="1" smtClean="0"/>
              <a:t>année</a:t>
            </a:r>
            <a:r>
              <a:rPr lang="en-GB" sz="3200" b="1" dirty="0" smtClean="0"/>
              <a:t> je </a:t>
            </a:r>
            <a:r>
              <a:rPr lang="en-GB" sz="3200" b="1" dirty="0" err="1" smtClean="0"/>
              <a:t>vais</a:t>
            </a:r>
            <a:endParaRPr lang="fr-FR" sz="3200" b="1" dirty="0"/>
          </a:p>
        </p:txBody>
      </p:sp>
      <p:sp>
        <p:nvSpPr>
          <p:cNvPr id="13" name="TextBox 12"/>
          <p:cNvSpPr txBox="1"/>
          <p:nvPr/>
        </p:nvSpPr>
        <p:spPr>
          <a:xfrm>
            <a:off x="395536" y="1700808"/>
            <a:ext cx="4104456" cy="954107"/>
          </a:xfrm>
          <a:prstGeom prst="rect">
            <a:avLst/>
          </a:prstGeom>
          <a:noFill/>
        </p:spPr>
        <p:txBody>
          <a:bodyPr wrap="square" rtlCol="0">
            <a:spAutoFit/>
          </a:bodyPr>
          <a:lstStyle/>
          <a:p>
            <a:r>
              <a:rPr lang="en-GB" sz="2800" b="1" dirty="0" err="1" smtClean="0"/>
              <a:t>J’ai</a:t>
            </a:r>
            <a:r>
              <a:rPr lang="en-GB" sz="2800" b="1" dirty="0" smtClean="0"/>
              <a:t> </a:t>
            </a:r>
            <a:r>
              <a:rPr lang="en-GB" sz="2800" b="1" dirty="0" err="1" smtClean="0"/>
              <a:t>l’intention</a:t>
            </a:r>
            <a:r>
              <a:rPr lang="en-GB" sz="2800" b="1" dirty="0" smtClean="0"/>
              <a:t> de commencer </a:t>
            </a:r>
            <a:r>
              <a:rPr lang="en-GB" sz="2800" b="1" dirty="0" smtClean="0">
                <a:latin typeface="Calibri"/>
              </a:rPr>
              <a:t>à </a:t>
            </a:r>
            <a:r>
              <a:rPr lang="en-GB" sz="2800" b="1" dirty="0" err="1" smtClean="0">
                <a:latin typeface="Calibri"/>
              </a:rPr>
              <a:t>sortir</a:t>
            </a:r>
            <a:r>
              <a:rPr lang="en-GB" sz="2800" b="1" dirty="0" smtClean="0">
                <a:latin typeface="Calibri"/>
              </a:rPr>
              <a:t> avec</a:t>
            </a:r>
            <a:endParaRPr lang="fr-FR" sz="2800" b="1" dirty="0"/>
          </a:p>
        </p:txBody>
      </p:sp>
      <p:sp>
        <p:nvSpPr>
          <p:cNvPr id="14" name="TextBox 13"/>
          <p:cNvSpPr txBox="1"/>
          <p:nvPr/>
        </p:nvSpPr>
        <p:spPr>
          <a:xfrm>
            <a:off x="323528" y="2639814"/>
            <a:ext cx="3888432" cy="954107"/>
          </a:xfrm>
          <a:prstGeom prst="rect">
            <a:avLst/>
          </a:prstGeom>
          <a:noFill/>
        </p:spPr>
        <p:txBody>
          <a:bodyPr wrap="square" rtlCol="0">
            <a:spAutoFit/>
          </a:bodyPr>
          <a:lstStyle/>
          <a:p>
            <a:r>
              <a:rPr lang="en-GB" sz="2800" b="1" dirty="0" smtClean="0"/>
              <a:t>Si </a:t>
            </a:r>
            <a:r>
              <a:rPr lang="en-GB" sz="2800" b="1" dirty="0" err="1" smtClean="0"/>
              <a:t>j’ai</a:t>
            </a:r>
            <a:r>
              <a:rPr lang="en-GB" sz="2800" b="1" dirty="0" smtClean="0"/>
              <a:t> de la chance, je </a:t>
            </a:r>
            <a:r>
              <a:rPr lang="en-GB" sz="2800" b="1" dirty="0" err="1" smtClean="0"/>
              <a:t>vais</a:t>
            </a:r>
            <a:r>
              <a:rPr lang="en-GB" sz="2800" b="1" dirty="0" smtClean="0"/>
              <a:t> </a:t>
            </a:r>
            <a:r>
              <a:rPr lang="en-GB" sz="2800" b="1" dirty="0" err="1" smtClean="0"/>
              <a:t>sortir</a:t>
            </a:r>
            <a:r>
              <a:rPr lang="en-GB" sz="2800" b="1" dirty="0" smtClean="0"/>
              <a:t> avec</a:t>
            </a:r>
            <a:endParaRPr lang="fr-FR" sz="2800" b="1" dirty="0"/>
          </a:p>
        </p:txBody>
      </p:sp>
      <p:sp>
        <p:nvSpPr>
          <p:cNvPr id="15" name="TextBox 14"/>
          <p:cNvSpPr txBox="1"/>
          <p:nvPr/>
        </p:nvSpPr>
        <p:spPr>
          <a:xfrm>
            <a:off x="395536" y="3429000"/>
            <a:ext cx="3888432" cy="830997"/>
          </a:xfrm>
          <a:prstGeom prst="rect">
            <a:avLst/>
          </a:prstGeom>
          <a:noFill/>
        </p:spPr>
        <p:txBody>
          <a:bodyPr wrap="square" rtlCol="0">
            <a:spAutoFit/>
          </a:bodyPr>
          <a:lstStyle/>
          <a:p>
            <a:r>
              <a:rPr lang="en-GB" sz="2400" b="1" dirty="0" smtClean="0"/>
              <a:t>On </a:t>
            </a:r>
            <a:r>
              <a:rPr lang="en-GB" sz="2400" b="1" dirty="0" err="1" smtClean="0"/>
              <a:t>m’a</a:t>
            </a:r>
            <a:r>
              <a:rPr lang="en-GB" sz="2400" b="1" dirty="0" smtClean="0"/>
              <a:t> </a:t>
            </a:r>
            <a:r>
              <a:rPr lang="en-GB" sz="2400" b="1" dirty="0" err="1" smtClean="0"/>
              <a:t>invité</a:t>
            </a:r>
            <a:r>
              <a:rPr lang="en-GB" sz="2400" b="1" dirty="0" smtClean="0"/>
              <a:t> à </a:t>
            </a:r>
            <a:r>
              <a:rPr lang="en-GB" sz="2400" b="1" dirty="0" err="1" smtClean="0"/>
              <a:t>enregistrer</a:t>
            </a:r>
            <a:r>
              <a:rPr lang="en-GB" sz="2400" b="1" dirty="0" smtClean="0"/>
              <a:t> un chanson avec…</a:t>
            </a:r>
            <a:endParaRPr lang="fr-FR" sz="2400" b="1" dirty="0"/>
          </a:p>
        </p:txBody>
      </p:sp>
      <p:sp>
        <p:nvSpPr>
          <p:cNvPr id="16" name="TextBox 15"/>
          <p:cNvSpPr txBox="1"/>
          <p:nvPr/>
        </p:nvSpPr>
        <p:spPr>
          <a:xfrm>
            <a:off x="323528" y="4203085"/>
            <a:ext cx="3888432" cy="954107"/>
          </a:xfrm>
          <a:prstGeom prst="rect">
            <a:avLst/>
          </a:prstGeom>
          <a:noFill/>
        </p:spPr>
        <p:txBody>
          <a:bodyPr wrap="square" rtlCol="0">
            <a:spAutoFit/>
          </a:bodyPr>
          <a:lstStyle/>
          <a:p>
            <a:r>
              <a:rPr lang="en-GB" sz="2800" b="1" dirty="0" smtClean="0"/>
              <a:t>Je </a:t>
            </a:r>
            <a:r>
              <a:rPr lang="en-GB" sz="2800" b="1" dirty="0" err="1" smtClean="0"/>
              <a:t>voudrais</a:t>
            </a:r>
            <a:r>
              <a:rPr lang="en-GB" sz="2800" b="1" dirty="0" smtClean="0"/>
              <a:t> faire </a:t>
            </a:r>
            <a:r>
              <a:rPr lang="en-GB" sz="2800" b="1" dirty="0" err="1" smtClean="0"/>
              <a:t>une</a:t>
            </a:r>
            <a:r>
              <a:rPr lang="en-GB" sz="2800" b="1" dirty="0" smtClean="0"/>
              <a:t> apparition </a:t>
            </a:r>
            <a:r>
              <a:rPr lang="en-GB" sz="2800" b="1" dirty="0" err="1" smtClean="0"/>
              <a:t>dans</a:t>
            </a:r>
            <a:r>
              <a:rPr lang="en-GB" sz="2800" b="1" dirty="0" smtClean="0"/>
              <a:t>…</a:t>
            </a:r>
            <a:endParaRPr lang="fr-FR" sz="2800" b="1" dirty="0"/>
          </a:p>
        </p:txBody>
      </p:sp>
      <p:sp>
        <p:nvSpPr>
          <p:cNvPr id="17" name="TextBox 16"/>
          <p:cNvSpPr txBox="1"/>
          <p:nvPr/>
        </p:nvSpPr>
        <p:spPr>
          <a:xfrm>
            <a:off x="323528" y="5138028"/>
            <a:ext cx="4392488" cy="523220"/>
          </a:xfrm>
          <a:prstGeom prst="rect">
            <a:avLst/>
          </a:prstGeom>
          <a:noFill/>
        </p:spPr>
        <p:txBody>
          <a:bodyPr wrap="square" rtlCol="0">
            <a:spAutoFit/>
          </a:bodyPr>
          <a:lstStyle/>
          <a:p>
            <a:r>
              <a:rPr lang="en-GB" sz="2800" b="1" dirty="0" smtClean="0"/>
              <a:t>Je </a:t>
            </a:r>
            <a:r>
              <a:rPr lang="en-GB" sz="2800" b="1" dirty="0" err="1" smtClean="0"/>
              <a:t>veux</a:t>
            </a:r>
            <a:r>
              <a:rPr lang="en-GB" sz="2800" b="1" dirty="0" smtClean="0"/>
              <a:t> </a:t>
            </a:r>
            <a:r>
              <a:rPr lang="en-GB" sz="2800" b="1" dirty="0" err="1" smtClean="0"/>
              <a:t>renoncer</a:t>
            </a:r>
            <a:r>
              <a:rPr lang="en-GB" sz="2800" b="1" dirty="0" smtClean="0"/>
              <a:t> </a:t>
            </a:r>
            <a:r>
              <a:rPr lang="en-GB" sz="2800" b="1" dirty="0" smtClean="0">
                <a:latin typeface="Calibri"/>
              </a:rPr>
              <a:t>à manger</a:t>
            </a:r>
            <a:endParaRPr lang="fr-FR" sz="2800" b="1" dirty="0"/>
          </a:p>
        </p:txBody>
      </p:sp>
      <p:sp>
        <p:nvSpPr>
          <p:cNvPr id="18" name="TextBox 17"/>
          <p:cNvSpPr txBox="1"/>
          <p:nvPr/>
        </p:nvSpPr>
        <p:spPr>
          <a:xfrm>
            <a:off x="395536" y="5859269"/>
            <a:ext cx="3888432" cy="523220"/>
          </a:xfrm>
          <a:prstGeom prst="rect">
            <a:avLst/>
          </a:prstGeom>
          <a:noFill/>
        </p:spPr>
        <p:txBody>
          <a:bodyPr wrap="square" rtlCol="0">
            <a:spAutoFit/>
          </a:bodyPr>
          <a:lstStyle/>
          <a:p>
            <a:r>
              <a:rPr lang="en-GB" sz="2800" b="1" dirty="0" err="1" smtClean="0"/>
              <a:t>J’esp</a:t>
            </a:r>
            <a:r>
              <a:rPr lang="en-GB" sz="2800" b="1" dirty="0" err="1" smtClean="0">
                <a:latin typeface="Calibri"/>
              </a:rPr>
              <a:t>ère</a:t>
            </a:r>
            <a:r>
              <a:rPr lang="en-GB" sz="2800" b="1" dirty="0" smtClean="0">
                <a:latin typeface="Calibri"/>
              </a:rPr>
              <a:t> </a:t>
            </a:r>
            <a:r>
              <a:rPr lang="en-GB" sz="2800" b="1" dirty="0" err="1" smtClean="0">
                <a:latin typeface="Calibri"/>
              </a:rPr>
              <a:t>aussi</a:t>
            </a:r>
            <a:r>
              <a:rPr lang="en-GB" sz="2800" b="1" dirty="0" smtClean="0"/>
              <a:t>…</a:t>
            </a:r>
            <a:endParaRPr lang="fr-FR" sz="2800" b="1" dirty="0"/>
          </a:p>
        </p:txBody>
      </p:sp>
      <p:sp>
        <p:nvSpPr>
          <p:cNvPr id="19" name="TextBox 18"/>
          <p:cNvSpPr txBox="1"/>
          <p:nvPr/>
        </p:nvSpPr>
        <p:spPr>
          <a:xfrm>
            <a:off x="4499992" y="1124744"/>
            <a:ext cx="4032448" cy="584775"/>
          </a:xfrm>
          <a:prstGeom prst="rect">
            <a:avLst/>
          </a:prstGeom>
          <a:noFill/>
        </p:spPr>
        <p:txBody>
          <a:bodyPr wrap="square" rtlCol="0">
            <a:spAutoFit/>
          </a:bodyPr>
          <a:lstStyle/>
          <a:p>
            <a:r>
              <a:rPr lang="en-GB" sz="3200" b="1" dirty="0" err="1" smtClean="0"/>
              <a:t>jouer</a:t>
            </a:r>
            <a:r>
              <a:rPr lang="en-GB" sz="3200" b="1" dirty="0" smtClean="0"/>
              <a:t> de la </a:t>
            </a:r>
            <a:r>
              <a:rPr lang="en-GB" sz="3200" b="1" dirty="0" err="1" smtClean="0"/>
              <a:t>guitare</a:t>
            </a:r>
            <a:endParaRPr lang="fr-FR" sz="3200" b="1" dirty="0"/>
          </a:p>
        </p:txBody>
      </p:sp>
      <p:sp>
        <p:nvSpPr>
          <p:cNvPr id="20" name="TextBox 19"/>
          <p:cNvSpPr txBox="1"/>
          <p:nvPr/>
        </p:nvSpPr>
        <p:spPr>
          <a:xfrm>
            <a:off x="4499992" y="5877272"/>
            <a:ext cx="4032448" cy="584775"/>
          </a:xfrm>
          <a:prstGeom prst="rect">
            <a:avLst/>
          </a:prstGeom>
          <a:noFill/>
        </p:spPr>
        <p:txBody>
          <a:bodyPr wrap="square" rtlCol="0">
            <a:spAutoFit/>
          </a:bodyPr>
          <a:lstStyle/>
          <a:p>
            <a:r>
              <a:rPr lang="en-GB" sz="3200" b="1" dirty="0" smtClean="0"/>
              <a:t>faire du trampoline</a:t>
            </a:r>
            <a:endParaRPr lang="fr-FR" sz="3200" b="1" dirty="0"/>
          </a:p>
        </p:txBody>
      </p:sp>
      <p:sp>
        <p:nvSpPr>
          <p:cNvPr id="21" name="TextBox 20"/>
          <p:cNvSpPr txBox="1"/>
          <p:nvPr/>
        </p:nvSpPr>
        <p:spPr>
          <a:xfrm>
            <a:off x="5292080" y="188640"/>
            <a:ext cx="3456384" cy="523220"/>
          </a:xfrm>
          <a:prstGeom prst="rect">
            <a:avLst/>
          </a:prstGeom>
          <a:noFill/>
        </p:spPr>
        <p:txBody>
          <a:bodyPr wrap="square" rtlCol="0">
            <a:spAutoFit/>
          </a:bodyPr>
          <a:lstStyle/>
          <a:p>
            <a:r>
              <a:rPr lang="en-GB" sz="2800" b="1" dirty="0" err="1" smtClean="0">
                <a:latin typeface="Calibri"/>
              </a:rPr>
              <a:t>Écris</a:t>
            </a:r>
            <a:r>
              <a:rPr lang="en-GB" sz="2800" b="1" dirty="0" smtClean="0">
                <a:latin typeface="Calibri"/>
              </a:rPr>
              <a:t> </a:t>
            </a:r>
            <a:r>
              <a:rPr lang="en-GB" sz="2800" b="1" dirty="0" err="1" smtClean="0">
                <a:latin typeface="Calibri"/>
              </a:rPr>
              <a:t>ici</a:t>
            </a:r>
            <a:r>
              <a:rPr lang="en-GB" sz="2800" b="1" dirty="0" smtClean="0">
                <a:latin typeface="Calibri"/>
              </a:rPr>
              <a:t>.</a:t>
            </a:r>
            <a:endParaRPr lang="fr-FR" sz="2800" b="1" dirty="0"/>
          </a:p>
        </p:txBody>
      </p:sp>
    </p:spTree>
    <p:extLst>
      <p:ext uri="{BB962C8B-B14F-4D97-AF65-F5344CB8AC3E}">
        <p14:creationId xmlns:p14="http://schemas.microsoft.com/office/powerpoint/2010/main" val="31184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Mes</a:t>
            </a:r>
            <a:r>
              <a:rPr lang="en-GB" dirty="0" smtClean="0"/>
              <a:t> </a:t>
            </a:r>
            <a:r>
              <a:rPr lang="en-GB" dirty="0" err="1" smtClean="0"/>
              <a:t>bonnes</a:t>
            </a:r>
            <a:r>
              <a:rPr lang="en-GB" dirty="0" smtClean="0"/>
              <a:t> </a:t>
            </a:r>
            <a:r>
              <a:rPr lang="en-GB" dirty="0" err="1" smtClean="0"/>
              <a:t>résolutions</a:t>
            </a:r>
            <a:r>
              <a:rPr lang="en-GB" dirty="0" smtClean="0"/>
              <a:t> pour la nouvelle </a:t>
            </a:r>
            <a:r>
              <a:rPr lang="en-GB" dirty="0" err="1" smtClean="0"/>
              <a:t>année</a:t>
            </a:r>
            <a:r>
              <a:rPr lang="en-GB" dirty="0" smtClean="0"/>
              <a:t>!</a:t>
            </a:r>
            <a:endParaRPr lang="en-GB" dirty="0"/>
          </a:p>
        </p:txBody>
      </p:sp>
      <p:sp>
        <p:nvSpPr>
          <p:cNvPr id="3" name="Content Placeholder 2"/>
          <p:cNvSpPr>
            <a:spLocks noGrp="1"/>
          </p:cNvSpPr>
          <p:nvPr>
            <p:ph idx="1"/>
          </p:nvPr>
        </p:nvSpPr>
        <p:spPr/>
        <p:txBody>
          <a:bodyPr/>
          <a:lstStyle/>
          <a:p>
            <a:r>
              <a:rPr lang="en-GB" b="1" dirty="0" err="1"/>
              <a:t>Cette</a:t>
            </a:r>
            <a:r>
              <a:rPr lang="en-GB" b="1" dirty="0"/>
              <a:t> </a:t>
            </a:r>
            <a:r>
              <a:rPr lang="en-GB" b="1" dirty="0" err="1"/>
              <a:t>année</a:t>
            </a:r>
            <a:r>
              <a:rPr lang="en-GB" b="1" dirty="0"/>
              <a:t> je </a:t>
            </a:r>
            <a:r>
              <a:rPr lang="en-GB" b="1" dirty="0" err="1" smtClean="0"/>
              <a:t>vais</a:t>
            </a:r>
            <a:r>
              <a:rPr lang="en-GB" b="1" dirty="0" smtClean="0"/>
              <a:t>…</a:t>
            </a:r>
            <a:endParaRPr lang="fr-FR" b="1" dirty="0"/>
          </a:p>
          <a:p>
            <a:r>
              <a:rPr lang="en-GB" b="1" dirty="0" err="1"/>
              <a:t>J’ai</a:t>
            </a:r>
            <a:r>
              <a:rPr lang="en-GB" b="1" dirty="0"/>
              <a:t> </a:t>
            </a:r>
            <a:r>
              <a:rPr lang="en-GB" b="1" dirty="0" err="1"/>
              <a:t>l’intention</a:t>
            </a:r>
            <a:r>
              <a:rPr lang="en-GB" b="1" dirty="0"/>
              <a:t> de commencer à </a:t>
            </a:r>
            <a:r>
              <a:rPr lang="en-GB" b="1" dirty="0" err="1"/>
              <a:t>sortir</a:t>
            </a:r>
            <a:r>
              <a:rPr lang="en-GB" b="1" dirty="0"/>
              <a:t> </a:t>
            </a:r>
            <a:r>
              <a:rPr lang="en-GB" b="1" dirty="0" smtClean="0"/>
              <a:t>avec…</a:t>
            </a:r>
            <a:endParaRPr lang="fr-FR" b="1" dirty="0"/>
          </a:p>
          <a:p>
            <a:r>
              <a:rPr lang="en-GB" b="1" dirty="0"/>
              <a:t>Si </a:t>
            </a:r>
            <a:r>
              <a:rPr lang="en-GB" b="1" dirty="0" err="1"/>
              <a:t>j’ai</a:t>
            </a:r>
            <a:r>
              <a:rPr lang="en-GB" b="1" dirty="0"/>
              <a:t> de la chance, je </a:t>
            </a:r>
            <a:r>
              <a:rPr lang="en-GB" b="1" dirty="0" err="1"/>
              <a:t>vais</a:t>
            </a:r>
            <a:r>
              <a:rPr lang="en-GB" b="1" dirty="0"/>
              <a:t> </a:t>
            </a:r>
            <a:r>
              <a:rPr lang="en-GB" b="1" dirty="0" err="1"/>
              <a:t>sortir</a:t>
            </a:r>
            <a:r>
              <a:rPr lang="en-GB" b="1" dirty="0"/>
              <a:t> </a:t>
            </a:r>
            <a:r>
              <a:rPr lang="en-GB" b="1" dirty="0" smtClean="0"/>
              <a:t>avec …</a:t>
            </a:r>
            <a:endParaRPr lang="fr-FR" b="1" dirty="0"/>
          </a:p>
          <a:p>
            <a:r>
              <a:rPr lang="en-GB" b="1" dirty="0"/>
              <a:t>On </a:t>
            </a:r>
            <a:r>
              <a:rPr lang="en-GB" b="1" dirty="0" err="1"/>
              <a:t>m’a</a:t>
            </a:r>
            <a:r>
              <a:rPr lang="en-GB" b="1" dirty="0"/>
              <a:t> </a:t>
            </a:r>
            <a:r>
              <a:rPr lang="en-GB" b="1" dirty="0" err="1"/>
              <a:t>invité</a:t>
            </a:r>
            <a:r>
              <a:rPr lang="en-GB" b="1" dirty="0"/>
              <a:t> a </a:t>
            </a:r>
            <a:r>
              <a:rPr lang="en-GB" b="1" dirty="0" err="1"/>
              <a:t>enregistrer</a:t>
            </a:r>
            <a:r>
              <a:rPr lang="en-GB" b="1" dirty="0"/>
              <a:t> un chanson avec…</a:t>
            </a:r>
            <a:endParaRPr lang="fr-FR" b="1" dirty="0"/>
          </a:p>
          <a:p>
            <a:r>
              <a:rPr lang="en-GB" b="1" dirty="0"/>
              <a:t>Je </a:t>
            </a:r>
            <a:r>
              <a:rPr lang="en-GB" b="1" dirty="0" err="1"/>
              <a:t>voudrais</a:t>
            </a:r>
            <a:r>
              <a:rPr lang="en-GB" b="1" dirty="0"/>
              <a:t> faire </a:t>
            </a:r>
            <a:r>
              <a:rPr lang="en-GB" b="1" dirty="0" err="1"/>
              <a:t>une</a:t>
            </a:r>
            <a:r>
              <a:rPr lang="en-GB" b="1" dirty="0"/>
              <a:t> apparition </a:t>
            </a:r>
            <a:r>
              <a:rPr lang="en-GB" b="1" dirty="0" err="1"/>
              <a:t>dans</a:t>
            </a:r>
            <a:r>
              <a:rPr lang="en-GB" b="1" dirty="0"/>
              <a:t>…</a:t>
            </a:r>
            <a:endParaRPr lang="fr-FR" b="1" dirty="0"/>
          </a:p>
          <a:p>
            <a:r>
              <a:rPr lang="en-GB" b="1" dirty="0"/>
              <a:t>Je </a:t>
            </a:r>
            <a:r>
              <a:rPr lang="en-GB" b="1" dirty="0" err="1"/>
              <a:t>veux</a:t>
            </a:r>
            <a:r>
              <a:rPr lang="en-GB" b="1" dirty="0"/>
              <a:t> </a:t>
            </a:r>
            <a:r>
              <a:rPr lang="en-GB" b="1" dirty="0" err="1"/>
              <a:t>renoncer</a:t>
            </a:r>
            <a:r>
              <a:rPr lang="en-GB" b="1" dirty="0"/>
              <a:t> à </a:t>
            </a:r>
            <a:r>
              <a:rPr lang="en-GB" b="1" dirty="0" smtClean="0"/>
              <a:t>manger…</a:t>
            </a:r>
            <a:endParaRPr lang="fr-FR" b="1" dirty="0"/>
          </a:p>
          <a:p>
            <a:r>
              <a:rPr lang="en-GB" b="1" dirty="0" err="1"/>
              <a:t>J’espère</a:t>
            </a:r>
            <a:r>
              <a:rPr lang="en-GB" b="1" dirty="0"/>
              <a:t> </a:t>
            </a:r>
            <a:r>
              <a:rPr lang="en-GB" b="1" dirty="0" err="1"/>
              <a:t>aussi</a:t>
            </a:r>
            <a:r>
              <a:rPr lang="en-GB" b="1" dirty="0"/>
              <a:t>…</a:t>
            </a:r>
            <a:endParaRPr lang="fr-FR" b="1" dirty="0"/>
          </a:p>
        </p:txBody>
      </p:sp>
    </p:spTree>
    <p:extLst>
      <p:ext uri="{BB962C8B-B14F-4D97-AF65-F5344CB8AC3E}">
        <p14:creationId xmlns:p14="http://schemas.microsoft.com/office/powerpoint/2010/main" val="2254980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8062324"/>
              </p:ext>
            </p:extLst>
          </p:nvPr>
        </p:nvGraphicFramePr>
        <p:xfrm>
          <a:off x="323528" y="692696"/>
          <a:ext cx="8280920" cy="6068490"/>
        </p:xfrm>
        <a:graphic>
          <a:graphicData uri="http://schemas.openxmlformats.org/drawingml/2006/table">
            <a:tbl>
              <a:tblPr firstRow="1" bandRow="1">
                <a:tableStyleId>{5940675A-B579-460E-94D1-54222C63F5DA}</a:tableStyleId>
              </a:tblPr>
              <a:tblGrid>
                <a:gridCol w="4140460"/>
                <a:gridCol w="4140460"/>
              </a:tblGrid>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1.  C____ a_____ j_</a:t>
                      </a:r>
                      <a:r>
                        <a:rPr lang="en-GB" sz="2400" baseline="0" dirty="0" smtClean="0"/>
                        <a:t>  v</a:t>
                      </a:r>
                      <a:r>
                        <a:rPr lang="en-GB" sz="2400" dirty="0" smtClean="0"/>
                        <a:t>___ </a:t>
                      </a:r>
                    </a:p>
                  </a:txBody>
                  <a:tcPr anchor="ctr"/>
                </a:tc>
                <a:tc>
                  <a:txBody>
                    <a:bodyPr/>
                    <a:lstStyle/>
                    <a:p>
                      <a:endParaRPr lang="en-GB" sz="2400" dirty="0"/>
                    </a:p>
                  </a:txBody>
                  <a:tcPr anchor="ctr"/>
                </a:tc>
              </a:tr>
              <a:tr h="90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  J’__ l’_________</a:t>
                      </a:r>
                      <a:r>
                        <a:rPr lang="en-GB" sz="2400" baseline="0" dirty="0" smtClean="0"/>
                        <a:t> d_ c________ </a:t>
                      </a:r>
                      <a:r>
                        <a:rPr lang="en-GB" sz="2400" baseline="0" dirty="0" smtClean="0">
                          <a:latin typeface="Calibri"/>
                        </a:rPr>
                        <a:t>à s_________ a____</a:t>
                      </a: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3.  S_</a:t>
                      </a:r>
                      <a:r>
                        <a:rPr lang="en-GB" sz="2400" baseline="0" dirty="0" smtClean="0"/>
                        <a:t> </a:t>
                      </a:r>
                      <a:r>
                        <a:rPr lang="en-GB" sz="2400" dirty="0" smtClean="0"/>
                        <a:t> j’__</a:t>
                      </a:r>
                      <a:r>
                        <a:rPr lang="en-GB" sz="2400" baseline="0" dirty="0" smtClean="0"/>
                        <a:t> d__ l__ c_____, j_ v____ s_______ a____</a:t>
                      </a:r>
                      <a:endParaRPr lang="en-GB" sz="2400" dirty="0" smtClean="0"/>
                    </a:p>
                  </a:txBody>
                  <a:tcPr anchor="ctr"/>
                </a:tc>
                <a:tc>
                  <a:txBody>
                    <a:bodyPr/>
                    <a:lstStyle/>
                    <a:p>
                      <a:endParaRPr lang="en-GB" sz="2400" dirty="0"/>
                    </a:p>
                  </a:txBody>
                  <a:tcPr anchor="ctr"/>
                </a:tc>
              </a:tr>
              <a:tr h="784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4.  O_ m’_  </a:t>
                      </a:r>
                      <a:r>
                        <a:rPr lang="en-GB" sz="2400" dirty="0" err="1" smtClean="0"/>
                        <a:t>i</a:t>
                      </a:r>
                      <a:r>
                        <a:rPr lang="en-GB" sz="2400" dirty="0" smtClean="0"/>
                        <a:t>______ </a:t>
                      </a:r>
                      <a:r>
                        <a:rPr lang="en-GB" sz="2400" dirty="0" smtClean="0">
                          <a:latin typeface="Calibri"/>
                        </a:rPr>
                        <a:t>à e___________ u_ c_________ a____</a:t>
                      </a:r>
                      <a:endParaRPr lang="en-GB" sz="2400" dirty="0" smtClean="0"/>
                    </a:p>
                  </a:txBody>
                  <a:tcPr anchor="ctr"/>
                </a:tc>
                <a:tc>
                  <a:txBody>
                    <a:bodyPr/>
                    <a:lstStyle/>
                    <a:p>
                      <a:endParaRPr lang="en-GB" sz="2400" dirty="0"/>
                    </a:p>
                  </a:txBody>
                  <a:tcPr anchor="ctr"/>
                </a:tc>
              </a:tr>
              <a:tr h="784120">
                <a:tc>
                  <a:txBody>
                    <a:bodyPr/>
                    <a:lstStyle/>
                    <a:p>
                      <a:r>
                        <a:rPr lang="en-GB" sz="2400" dirty="0" smtClean="0"/>
                        <a:t>5.  J_ v_________ f_______ u__ a_____________ d_____</a:t>
                      </a:r>
                      <a:endParaRPr lang="en-GB" sz="2400" dirty="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6.  J_ v_____ r____________ </a:t>
                      </a:r>
                      <a:r>
                        <a:rPr lang="en-GB" sz="2400" dirty="0" smtClean="0">
                          <a:latin typeface="+mn-lt"/>
                        </a:rPr>
                        <a:t>à m________</a:t>
                      </a:r>
                      <a:endParaRPr lang="en-GB" sz="2400" dirty="0" smtClean="0"/>
                    </a:p>
                  </a:txBody>
                  <a:tcPr anchor="ctr"/>
                </a:tc>
                <a:tc>
                  <a:txBody>
                    <a:bodyPr/>
                    <a:lstStyle/>
                    <a:p>
                      <a:endParaRPr lang="en-GB" sz="2400" dirty="0"/>
                    </a:p>
                  </a:txBody>
                  <a:tcPr anchor="ctr"/>
                </a:tc>
              </a:tr>
              <a:tr h="7547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7.  </a:t>
                      </a:r>
                      <a:r>
                        <a:rPr lang="en-GB" sz="2400" dirty="0" err="1" smtClean="0"/>
                        <a:t>J’e</a:t>
                      </a:r>
                      <a:r>
                        <a:rPr lang="en-GB" sz="2400" dirty="0" smtClean="0"/>
                        <a:t>________ a_________</a:t>
                      </a:r>
                    </a:p>
                  </a:txBody>
                  <a:tcPr anchor="ctr"/>
                </a:tc>
                <a:tc>
                  <a:txBody>
                    <a:bodyPr/>
                    <a:lstStyle/>
                    <a:p>
                      <a:endParaRPr lang="en-GB" sz="2400" dirty="0"/>
                    </a:p>
                  </a:txBody>
                  <a:tcPr anchor="ctr"/>
                </a:tc>
              </a:tr>
            </a:tbl>
          </a:graphicData>
        </a:graphic>
      </p:graphicFrame>
      <p:sp>
        <p:nvSpPr>
          <p:cNvPr id="6" name="Title 1"/>
          <p:cNvSpPr txBox="1">
            <a:spLocks/>
          </p:cNvSpPr>
          <p:nvPr/>
        </p:nvSpPr>
        <p:spPr>
          <a:xfrm>
            <a:off x="467544"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err="1" smtClean="0"/>
              <a:t>Mes</a:t>
            </a:r>
            <a:r>
              <a:rPr lang="en-GB" sz="3200" dirty="0" smtClean="0"/>
              <a:t> </a:t>
            </a:r>
            <a:r>
              <a:rPr lang="en-GB" sz="3200" dirty="0" err="1" smtClean="0"/>
              <a:t>bonnes</a:t>
            </a:r>
            <a:r>
              <a:rPr lang="en-GB" sz="3200" dirty="0" smtClean="0"/>
              <a:t> </a:t>
            </a:r>
            <a:r>
              <a:rPr lang="en-GB" sz="3200" dirty="0" err="1" smtClean="0"/>
              <a:t>résolutions</a:t>
            </a:r>
            <a:r>
              <a:rPr lang="en-GB" sz="3200" dirty="0" smtClean="0"/>
              <a:t> pour la nouvelle </a:t>
            </a:r>
            <a:r>
              <a:rPr lang="en-GB" sz="3200" dirty="0" err="1" smtClean="0"/>
              <a:t>année</a:t>
            </a:r>
            <a:r>
              <a:rPr lang="en-GB" sz="3200" dirty="0" smtClean="0"/>
              <a:t>!</a:t>
            </a:r>
            <a:endParaRPr lang="en-GB" sz="3200" dirty="0"/>
          </a:p>
        </p:txBody>
      </p:sp>
    </p:spTree>
    <p:extLst>
      <p:ext uri="{BB962C8B-B14F-4D97-AF65-F5344CB8AC3E}">
        <p14:creationId xmlns:p14="http://schemas.microsoft.com/office/powerpoint/2010/main" val="887983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lstStyle/>
          <a:p>
            <a:r>
              <a:rPr lang="en-GB" b="1" dirty="0" smtClean="0"/>
              <a:t>Get the best grade you can in GCSE French speaking</a:t>
            </a:r>
            <a:endParaRPr lang="fr-FR" b="1" dirty="0"/>
          </a:p>
        </p:txBody>
      </p:sp>
      <p:sp>
        <p:nvSpPr>
          <p:cNvPr id="3" name="Subtitle 2"/>
          <p:cNvSpPr>
            <a:spLocks noGrp="1"/>
          </p:cNvSpPr>
          <p:nvPr>
            <p:ph type="subTitle" idx="1"/>
          </p:nvPr>
        </p:nvSpPr>
        <p:spPr>
          <a:xfrm>
            <a:off x="1371600" y="2590056"/>
            <a:ext cx="6400800" cy="1752600"/>
          </a:xfrm>
        </p:spPr>
        <p:txBody>
          <a:bodyPr/>
          <a:lstStyle/>
          <a:p>
            <a:r>
              <a:rPr lang="en-GB" dirty="0" smtClean="0"/>
              <a:t>Session 2</a:t>
            </a:r>
            <a:br>
              <a:rPr lang="en-GB" dirty="0" smtClean="0"/>
            </a:br>
            <a:r>
              <a:rPr lang="en-GB" dirty="0" smtClean="0"/>
              <a:t>Talking past and future</a:t>
            </a:r>
            <a:endParaRPr lang="fr-FR" dirty="0"/>
          </a:p>
        </p:txBody>
      </p:sp>
      <p:pic>
        <p:nvPicPr>
          <p:cNvPr id="4"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933056"/>
            <a:ext cx="2413000"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a:tailEnd/>
              </a14:hiddenLine>
            </a:ext>
          </a:extLst>
        </p:spPr>
      </p:pic>
    </p:spTree>
    <p:extLst>
      <p:ext uri="{BB962C8B-B14F-4D97-AF65-F5344CB8AC3E}">
        <p14:creationId xmlns:p14="http://schemas.microsoft.com/office/powerpoint/2010/main" val="502365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r>
              <a:rPr lang="en-GB" b="1" dirty="0" smtClean="0"/>
              <a:t>Grade changers</a:t>
            </a:r>
            <a:endParaRPr lang="fr-FR" b="1" dirty="0"/>
          </a:p>
        </p:txBody>
      </p:sp>
      <p:sp>
        <p:nvSpPr>
          <p:cNvPr id="7" name="Content Placeholder 2"/>
          <p:cNvSpPr>
            <a:spLocks noGrp="1"/>
          </p:cNvSpPr>
          <p:nvPr>
            <p:ph idx="1"/>
          </p:nvPr>
        </p:nvSpPr>
        <p:spPr>
          <a:xfrm>
            <a:off x="457200" y="1052736"/>
            <a:ext cx="8363272" cy="5688632"/>
          </a:xfrm>
        </p:spPr>
        <p:txBody>
          <a:bodyPr>
            <a:normAutofit fontScale="92500" lnSpcReduction="20000"/>
          </a:bodyPr>
          <a:lstStyle/>
          <a:p>
            <a:r>
              <a:rPr lang="en-GB" dirty="0" smtClean="0"/>
              <a:t>Vary your </a:t>
            </a:r>
            <a:r>
              <a:rPr lang="en-GB" b="1" dirty="0" smtClean="0"/>
              <a:t>adjectives</a:t>
            </a:r>
            <a:r>
              <a:rPr lang="en-GB" dirty="0" smtClean="0"/>
              <a:t> </a:t>
            </a:r>
            <a:r>
              <a:rPr lang="en-GB" sz="2000" i="1" dirty="0" smtClean="0"/>
              <a:t>(don’t repeat ‘</a:t>
            </a:r>
            <a:r>
              <a:rPr lang="en-GB" sz="2000" i="1" dirty="0" err="1" smtClean="0"/>
              <a:t>intéressant</a:t>
            </a:r>
            <a:r>
              <a:rPr lang="en-GB" sz="2000" i="1" dirty="0" smtClean="0"/>
              <a:t> / </a:t>
            </a:r>
            <a:r>
              <a:rPr lang="en-GB" sz="2000" i="1" dirty="0" err="1" smtClean="0"/>
              <a:t>ennuyeux</a:t>
            </a:r>
            <a:r>
              <a:rPr lang="en-GB" sz="2000" i="1" dirty="0" smtClean="0"/>
              <a:t>’!)</a:t>
            </a:r>
          </a:p>
          <a:p>
            <a:r>
              <a:rPr lang="en-GB" dirty="0" smtClean="0"/>
              <a:t>Extend and justify opinions with </a:t>
            </a:r>
            <a:r>
              <a:rPr lang="en-GB" b="1" dirty="0" smtClean="0"/>
              <a:t>‘</a:t>
            </a:r>
            <a:r>
              <a:rPr lang="en-GB" b="1" dirty="0" err="1" smtClean="0"/>
              <a:t>parce</a:t>
            </a:r>
            <a:r>
              <a:rPr lang="en-GB" b="1" dirty="0" smtClean="0"/>
              <a:t> </a:t>
            </a:r>
            <a:r>
              <a:rPr lang="en-GB" b="1" dirty="0" err="1" smtClean="0"/>
              <a:t>que</a:t>
            </a:r>
            <a:r>
              <a:rPr lang="en-GB" b="1" dirty="0" smtClean="0"/>
              <a:t>’</a:t>
            </a:r>
          </a:p>
          <a:p>
            <a:r>
              <a:rPr lang="en-GB" dirty="0" smtClean="0"/>
              <a:t>Refer to </a:t>
            </a:r>
            <a:r>
              <a:rPr lang="en-GB" b="1" dirty="0" smtClean="0"/>
              <a:t>others</a:t>
            </a:r>
            <a:r>
              <a:rPr lang="en-GB" dirty="0" smtClean="0"/>
              <a:t> </a:t>
            </a:r>
            <a:r>
              <a:rPr lang="en-GB" sz="2400" i="1" dirty="0" smtClean="0"/>
              <a:t>(s/he – we – they)</a:t>
            </a:r>
          </a:p>
          <a:p>
            <a:r>
              <a:rPr lang="en-GB" dirty="0" smtClean="0"/>
              <a:t>Compare </a:t>
            </a:r>
            <a:r>
              <a:rPr lang="en-GB" b="1" dirty="0" smtClean="0"/>
              <a:t>then and now</a:t>
            </a:r>
          </a:p>
          <a:p>
            <a:r>
              <a:rPr lang="en-GB" dirty="0" smtClean="0"/>
              <a:t>Describe things with </a:t>
            </a:r>
            <a:r>
              <a:rPr lang="en-GB" b="1" dirty="0" smtClean="0"/>
              <a:t>5 details</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5 different verbs </a:t>
            </a:r>
            <a:r>
              <a:rPr lang="en-GB" dirty="0" smtClean="0">
                <a:ln>
                  <a:solidFill>
                    <a:schemeClr val="tx1"/>
                  </a:solidFill>
                </a:ln>
                <a:solidFill>
                  <a:srgbClr val="00B050"/>
                </a:solidFill>
              </a:rPr>
              <a:t>in the past </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fait beaucoup de choses: par </a:t>
            </a:r>
            <a:r>
              <a:rPr lang="en-GB" sz="2000" i="1" dirty="0" err="1" smtClean="0">
                <a:ln>
                  <a:solidFill>
                    <a:schemeClr val="tx1"/>
                  </a:solidFill>
                </a:ln>
                <a:solidFill>
                  <a:srgbClr val="00B050"/>
                </a:solidFill>
              </a:rPr>
              <a:t>exemple</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Link and narrate </a:t>
            </a:r>
            <a:r>
              <a:rPr lang="en-GB" sz="2000" i="1" dirty="0" smtClean="0">
                <a:ln>
                  <a:solidFill>
                    <a:schemeClr val="tx1"/>
                  </a:solidFill>
                </a:ln>
                <a:solidFill>
                  <a:srgbClr val="00B050"/>
                </a:solidFill>
              </a:rPr>
              <a:t>(Tout </a:t>
            </a:r>
            <a:r>
              <a:rPr lang="en-GB" sz="2000" i="1" dirty="0" err="1" smtClean="0">
                <a:ln>
                  <a:solidFill>
                    <a:schemeClr val="tx1"/>
                  </a:solidFill>
                </a:ln>
                <a:solidFill>
                  <a:srgbClr val="00B050"/>
                </a:solidFill>
              </a:rPr>
              <a:t>d’abord</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puis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ensuite</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finalement</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pour</a:t>
            </a:r>
            <a:r>
              <a:rPr lang="en-GB" dirty="0" smtClean="0">
                <a:ln>
                  <a:solidFill>
                    <a:schemeClr val="tx1"/>
                  </a:solidFill>
                </a:ln>
                <a:solidFill>
                  <a:srgbClr val="00B050"/>
                </a:solidFill>
              </a:rPr>
              <a:t>’ to extend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suis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allé</a:t>
            </a:r>
            <a:r>
              <a:rPr lang="en-GB" sz="2000" i="1" dirty="0" smtClean="0">
                <a:ln>
                  <a:solidFill>
                    <a:schemeClr val="tx1"/>
                  </a:solidFill>
                </a:ln>
                <a:solidFill>
                  <a:srgbClr val="00B050"/>
                </a:solidFill>
              </a:rPr>
              <a:t> (e) à </a:t>
            </a:r>
            <a:r>
              <a:rPr lang="en-GB" sz="2000" i="1" dirty="0" err="1" smtClean="0">
                <a:ln>
                  <a:solidFill>
                    <a:schemeClr val="tx1"/>
                  </a:solidFill>
                </a:ln>
                <a:solidFill>
                  <a:srgbClr val="00B050"/>
                </a:solidFill>
              </a:rPr>
              <a:t>Londres</a:t>
            </a:r>
            <a:r>
              <a:rPr lang="en-GB" sz="2000" i="1" dirty="0" smtClean="0">
                <a:ln>
                  <a:solidFill>
                    <a:schemeClr val="tx1"/>
                  </a:solidFill>
                </a:ln>
                <a:solidFill>
                  <a:srgbClr val="00B050"/>
                </a:solidFill>
              </a:rPr>
              <a:t> pour faire du shopping)</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I wanted but I couldn’t, so I</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a:t>
            </a:r>
            <a:r>
              <a:rPr lang="en-GB" sz="2000" b="1" i="1" dirty="0" smtClean="0">
                <a:ln>
                  <a:solidFill>
                    <a:schemeClr val="tx1"/>
                  </a:solidFill>
                </a:ln>
                <a:solidFill>
                  <a:srgbClr val="00B050"/>
                </a:solidFill>
              </a:rPr>
              <a:t>Je </a:t>
            </a:r>
            <a:r>
              <a:rPr lang="en-GB" sz="2000" b="1" i="1" dirty="0" err="1" smtClean="0">
                <a:ln>
                  <a:solidFill>
                    <a:schemeClr val="tx1"/>
                  </a:solidFill>
                </a:ln>
                <a:solidFill>
                  <a:srgbClr val="00B050"/>
                </a:solidFill>
              </a:rPr>
              <a:t>voulais</a:t>
            </a:r>
            <a:r>
              <a:rPr lang="en-GB" sz="2000" b="1" i="1" dirty="0" smtClean="0">
                <a:ln>
                  <a:solidFill>
                    <a:schemeClr val="tx1"/>
                  </a:solidFill>
                </a:ln>
                <a:solidFill>
                  <a:srgbClr val="00B050"/>
                </a:solidFill>
              </a:rPr>
              <a:t> </a:t>
            </a:r>
            <a:r>
              <a:rPr lang="en-GB" sz="2000" i="1" dirty="0" err="1" smtClean="0">
                <a:ln>
                  <a:solidFill>
                    <a:schemeClr val="tx1"/>
                  </a:solidFill>
                </a:ln>
                <a:solidFill>
                  <a:srgbClr val="00B050"/>
                </a:solidFill>
              </a:rPr>
              <a:t>aller</a:t>
            </a:r>
            <a:r>
              <a:rPr lang="en-GB" sz="2000" i="1" dirty="0" smtClean="0">
                <a:ln>
                  <a:solidFill>
                    <a:schemeClr val="tx1"/>
                  </a:solidFill>
                </a:ln>
                <a:solidFill>
                  <a:srgbClr val="00B050"/>
                </a:solidFill>
              </a:rPr>
              <a:t> au </a:t>
            </a:r>
            <a:r>
              <a:rPr lang="en-GB" sz="2000" i="1" dirty="0" err="1" smtClean="0">
                <a:ln>
                  <a:solidFill>
                    <a:schemeClr val="tx1"/>
                  </a:solidFill>
                </a:ln>
                <a:solidFill>
                  <a:srgbClr val="00B050"/>
                </a:solidFill>
              </a:rPr>
              <a:t>cinéma</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mais</a:t>
            </a:r>
            <a:r>
              <a:rPr lang="en-GB" sz="2000" b="1" i="1" dirty="0" smtClean="0">
                <a:ln>
                  <a:solidFill>
                    <a:schemeClr val="tx1"/>
                  </a:solidFill>
                </a:ln>
                <a:solidFill>
                  <a:srgbClr val="00B050"/>
                </a:solidFill>
              </a:rPr>
              <a:t> je </a:t>
            </a:r>
            <a:r>
              <a:rPr lang="en-GB" sz="2000" b="1" i="1" dirty="0" err="1" smtClean="0">
                <a:ln>
                  <a:solidFill>
                    <a:schemeClr val="tx1"/>
                  </a:solidFill>
                </a:ln>
                <a:solidFill>
                  <a:srgbClr val="00B050"/>
                </a:solidFill>
              </a:rPr>
              <a:t>n’ai</a:t>
            </a:r>
            <a:r>
              <a:rPr lang="en-GB" sz="2000" b="1" i="1" dirty="0" smtClean="0">
                <a:ln>
                  <a:solidFill>
                    <a:schemeClr val="tx1"/>
                  </a:solidFill>
                </a:ln>
                <a:solidFill>
                  <a:srgbClr val="00B050"/>
                </a:solidFill>
              </a:rPr>
              <a:t> </a:t>
            </a:r>
            <a:r>
              <a:rPr lang="en-GB" sz="2000" b="1" i="1" dirty="0" err="1" smtClean="0">
                <a:ln>
                  <a:solidFill>
                    <a:schemeClr val="tx1"/>
                  </a:solidFill>
                </a:ln>
                <a:solidFill>
                  <a:srgbClr val="00B050"/>
                </a:solidFill>
              </a:rPr>
              <a:t>pu</a:t>
            </a:r>
            <a:r>
              <a:rPr lang="en-GB" sz="2000" b="1" i="1" dirty="0" smtClean="0">
                <a:ln>
                  <a:solidFill>
                    <a:schemeClr val="tx1"/>
                  </a:solidFill>
                </a:ln>
                <a:solidFill>
                  <a:srgbClr val="00B050"/>
                </a:solidFill>
              </a:rPr>
              <a:t> pas, </a:t>
            </a:r>
            <a:r>
              <a:rPr lang="en-GB" sz="2000" i="1" dirty="0" err="1" smtClean="0">
                <a:ln>
                  <a:solidFill>
                    <a:schemeClr val="tx1"/>
                  </a:solidFill>
                </a:ln>
                <a:solidFill>
                  <a:srgbClr val="00B050"/>
                </a:solidFill>
              </a:rPr>
              <a:t>alors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regardé</a:t>
            </a:r>
            <a:r>
              <a:rPr lang="en-GB" sz="2000" i="1" dirty="0" smtClean="0">
                <a:ln>
                  <a:solidFill>
                    <a:schemeClr val="tx1"/>
                  </a:solidFill>
                </a:ln>
                <a:solidFill>
                  <a:srgbClr val="00B050"/>
                </a:solidFill>
              </a:rPr>
              <a:t> un film chez </a:t>
            </a:r>
            <a:r>
              <a:rPr lang="en-GB" sz="2000" i="1" dirty="0" err="1" smtClean="0">
                <a:ln>
                  <a:solidFill>
                    <a:schemeClr val="tx1"/>
                  </a:solidFill>
                </a:ln>
                <a:solidFill>
                  <a:srgbClr val="00B050"/>
                </a:solidFill>
              </a:rPr>
              <a:t>moi</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Refer to the </a:t>
            </a:r>
            <a:r>
              <a:rPr lang="en-GB" b="1" dirty="0" smtClean="0">
                <a:ln>
                  <a:solidFill>
                    <a:schemeClr val="tx1"/>
                  </a:solidFill>
                </a:ln>
                <a:solidFill>
                  <a:srgbClr val="00B050"/>
                </a:solidFill>
              </a:rPr>
              <a:t>future</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vais</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veux</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voudrais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l’intention</a:t>
            </a:r>
            <a:r>
              <a:rPr lang="en-GB" sz="2000" i="1" dirty="0" smtClean="0">
                <a:ln>
                  <a:solidFill>
                    <a:schemeClr val="tx1"/>
                  </a:solidFill>
                </a:ln>
                <a:solidFill>
                  <a:srgbClr val="00B050"/>
                </a:solidFill>
              </a:rPr>
              <a:t> de…/</a:t>
            </a:r>
            <a:r>
              <a:rPr lang="en-GB" sz="2000" i="1" dirty="0" err="1" smtClean="0">
                <a:ln>
                  <a:solidFill>
                    <a:schemeClr val="tx1"/>
                  </a:solidFill>
                </a:ln>
                <a:solidFill>
                  <a:srgbClr val="00B050"/>
                </a:solidFill>
              </a:rPr>
              <a:t>J’esp</a:t>
            </a:r>
            <a:r>
              <a:rPr lang="en-GB" sz="2000" i="1" dirty="0" err="1" smtClean="0">
                <a:ln>
                  <a:solidFill>
                    <a:schemeClr val="tx1"/>
                  </a:solidFill>
                </a:ln>
                <a:solidFill>
                  <a:srgbClr val="00B050"/>
                </a:solidFill>
                <a:latin typeface="Calibri"/>
              </a:rPr>
              <a:t>ère</a:t>
            </a:r>
            <a:r>
              <a:rPr lang="en-GB" sz="2000" i="1" dirty="0" smtClean="0">
                <a:ln>
                  <a:solidFill>
                    <a:schemeClr val="tx1"/>
                  </a:solidFill>
                </a:ln>
                <a:solidFill>
                  <a:srgbClr val="00B050"/>
                </a:solidFill>
              </a:rPr>
              <a:t>…)</a:t>
            </a:r>
            <a:endParaRPr lang="fr-FR" sz="3800" dirty="0">
              <a:ln>
                <a:solidFill>
                  <a:schemeClr val="tx1"/>
                </a:solidFill>
              </a:ln>
              <a:solidFill>
                <a:srgbClr val="00B050"/>
              </a:solidFill>
            </a:endParaRPr>
          </a:p>
        </p:txBody>
      </p:sp>
    </p:spTree>
    <p:extLst>
      <p:ext uri="{BB962C8B-B14F-4D97-AF65-F5344CB8AC3E}">
        <p14:creationId xmlns:p14="http://schemas.microsoft.com/office/powerpoint/2010/main" val="387214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63362060"/>
              </p:ext>
            </p:extLst>
          </p:nvPr>
        </p:nvGraphicFramePr>
        <p:xfrm>
          <a:off x="-2" y="0"/>
          <a:ext cx="9144000" cy="6858000"/>
        </p:xfrm>
        <a:graphic>
          <a:graphicData uri="http://schemas.openxmlformats.org/drawingml/2006/table">
            <a:tbl>
              <a:tblPr firstRow="1" bandRow="1">
                <a:tableStyleId>{5940675A-B579-460E-94D1-54222C63F5DA}</a:tableStyleId>
              </a:tblPr>
              <a:tblGrid>
                <a:gridCol w="3048000"/>
                <a:gridCol w="3048000"/>
                <a:gridCol w="3048000"/>
              </a:tblGrid>
              <a:tr h="3429000">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429000">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9108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97468"/>
            <a:ext cx="8568952" cy="523220"/>
          </a:xfrm>
          <a:prstGeom prst="rect">
            <a:avLst/>
          </a:prstGeom>
          <a:noFill/>
        </p:spPr>
        <p:txBody>
          <a:bodyPr wrap="square" rtlCol="0">
            <a:spAutoFit/>
          </a:bodyPr>
          <a:lstStyle/>
          <a:p>
            <a:r>
              <a:rPr lang="fr-FR" sz="2800" b="1" dirty="0" smtClean="0">
                <a:latin typeface="Calibri"/>
              </a:rPr>
              <a:t>Qu’est-ce que tu as fait le weekend dernier?</a:t>
            </a:r>
            <a:endParaRPr lang="fr-FR" sz="2800" b="1" dirty="0"/>
          </a:p>
        </p:txBody>
      </p:sp>
      <p:graphicFrame>
        <p:nvGraphicFramePr>
          <p:cNvPr id="5" name="Table 4"/>
          <p:cNvGraphicFramePr>
            <a:graphicFrameLocks noGrp="1"/>
          </p:cNvGraphicFramePr>
          <p:nvPr>
            <p:extLst>
              <p:ext uri="{D42A27DB-BD31-4B8C-83A1-F6EECF244321}">
                <p14:modId xmlns:p14="http://schemas.microsoft.com/office/powerpoint/2010/main" val="3669616236"/>
              </p:ext>
            </p:extLst>
          </p:nvPr>
        </p:nvGraphicFramePr>
        <p:xfrm>
          <a:off x="6948265" y="188640"/>
          <a:ext cx="2088231" cy="1296144"/>
        </p:xfrm>
        <a:graphic>
          <a:graphicData uri="http://schemas.openxmlformats.org/drawingml/2006/table">
            <a:tbl>
              <a:tblPr firstRow="1" bandRow="1">
                <a:tableStyleId>{5940675A-B579-460E-94D1-54222C63F5DA}</a:tableStyleId>
              </a:tblPr>
              <a:tblGrid>
                <a:gridCol w="696077"/>
                <a:gridCol w="696077"/>
                <a:gridCol w="696077"/>
              </a:tblGrid>
              <a:tr h="648072">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48072">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8082779"/>
              </p:ext>
            </p:extLst>
          </p:nvPr>
        </p:nvGraphicFramePr>
        <p:xfrm>
          <a:off x="1619672" y="1700808"/>
          <a:ext cx="6096000" cy="4824536"/>
        </p:xfrm>
        <a:graphic>
          <a:graphicData uri="http://schemas.openxmlformats.org/drawingml/2006/table">
            <a:tbl>
              <a:tblPr firstRow="1" bandRow="1">
                <a:tableStyleId>{5940675A-B579-460E-94D1-54222C63F5DA}</a:tableStyleId>
              </a:tblPr>
              <a:tblGrid>
                <a:gridCol w="2016224"/>
                <a:gridCol w="4079776"/>
              </a:tblGrid>
              <a:tr h="603067">
                <a:tc>
                  <a:txBody>
                    <a:bodyPr/>
                    <a:lstStyle/>
                    <a:p>
                      <a:pPr algn="ctr"/>
                      <a:r>
                        <a:rPr lang="en-GB" sz="3200" b="1" dirty="0" err="1" smtClean="0"/>
                        <a:t>aller</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err="1" smtClean="0"/>
                        <a:t>acheter</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err="1" smtClean="0"/>
                        <a:t>jouer</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smtClean="0"/>
                        <a:t>faire</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err="1" smtClean="0"/>
                        <a:t>regarder</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smtClean="0"/>
                        <a:t>manger</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err="1" smtClean="0"/>
                        <a:t>boire</a:t>
                      </a:r>
                      <a:endParaRPr lang="fr-FR" sz="3200" b="1" dirty="0"/>
                    </a:p>
                  </a:txBody>
                  <a:tcPr anchor="ctr"/>
                </a:tc>
                <a:tc>
                  <a:txBody>
                    <a:bodyPr/>
                    <a:lstStyle/>
                    <a:p>
                      <a:pPr algn="ctr"/>
                      <a:endParaRPr lang="fr-FR" sz="2400" b="1" dirty="0"/>
                    </a:p>
                  </a:txBody>
                  <a:tcPr anchor="ctr"/>
                </a:tc>
              </a:tr>
              <a:tr h="603067">
                <a:tc>
                  <a:txBody>
                    <a:bodyPr/>
                    <a:lstStyle/>
                    <a:p>
                      <a:pPr algn="ctr"/>
                      <a:r>
                        <a:rPr lang="en-GB" sz="3200" b="1" dirty="0" err="1" smtClean="0"/>
                        <a:t>rentrer</a:t>
                      </a:r>
                      <a:endParaRPr lang="fr-FR" sz="3200" b="1" dirty="0"/>
                    </a:p>
                  </a:txBody>
                  <a:tcPr anchor="ctr"/>
                </a:tc>
                <a:tc>
                  <a:txBody>
                    <a:bodyPr/>
                    <a:lstStyle/>
                    <a:p>
                      <a:pPr algn="ctr"/>
                      <a:endParaRPr lang="fr-FR" sz="2400" b="1" dirty="0"/>
                    </a:p>
                  </a:txBody>
                  <a:tcPr anchor="ctr"/>
                </a:tc>
              </a:tr>
            </a:tbl>
          </a:graphicData>
        </a:graphic>
      </p:graphicFrame>
      <p:sp>
        <p:nvSpPr>
          <p:cNvPr id="7" name="TextBox 6"/>
          <p:cNvSpPr txBox="1"/>
          <p:nvPr/>
        </p:nvSpPr>
        <p:spPr>
          <a:xfrm>
            <a:off x="3995936" y="1700808"/>
            <a:ext cx="3384376" cy="584775"/>
          </a:xfrm>
          <a:prstGeom prst="rect">
            <a:avLst/>
          </a:prstGeom>
          <a:noFill/>
        </p:spPr>
        <p:txBody>
          <a:bodyPr wrap="square" rtlCol="0">
            <a:spAutoFit/>
          </a:bodyPr>
          <a:lstStyle/>
          <a:p>
            <a:pPr algn="ctr"/>
            <a:r>
              <a:rPr lang="en-GB" sz="3200" b="1" dirty="0" smtClean="0"/>
              <a:t>je </a:t>
            </a:r>
            <a:r>
              <a:rPr lang="en-GB" sz="3200" b="1" dirty="0" err="1" smtClean="0"/>
              <a:t>suis</a:t>
            </a:r>
            <a:r>
              <a:rPr lang="en-GB" sz="3200" b="1" dirty="0" smtClean="0"/>
              <a:t> </a:t>
            </a:r>
            <a:r>
              <a:rPr lang="en-GB" sz="3200" b="1" dirty="0" err="1" smtClean="0"/>
              <a:t>allé</a:t>
            </a:r>
            <a:r>
              <a:rPr lang="en-GB" sz="3200" b="1" dirty="0" smtClean="0"/>
              <a:t>(e)</a:t>
            </a:r>
            <a:endParaRPr lang="fr-FR" sz="3200" b="1" dirty="0"/>
          </a:p>
        </p:txBody>
      </p:sp>
      <p:sp>
        <p:nvSpPr>
          <p:cNvPr id="8" name="TextBox 7"/>
          <p:cNvSpPr txBox="1"/>
          <p:nvPr/>
        </p:nvSpPr>
        <p:spPr>
          <a:xfrm>
            <a:off x="3995936" y="2268161"/>
            <a:ext cx="3744416" cy="584775"/>
          </a:xfrm>
          <a:prstGeom prst="rect">
            <a:avLst/>
          </a:prstGeom>
          <a:noFill/>
        </p:spPr>
        <p:txBody>
          <a:bodyPr wrap="square" rtlCol="0">
            <a:spAutoFit/>
          </a:bodyPr>
          <a:lstStyle/>
          <a:p>
            <a:pPr algn="ctr"/>
            <a:r>
              <a:rPr lang="en-GB" sz="3200" b="1" dirty="0" err="1" smtClean="0"/>
              <a:t>j’ai</a:t>
            </a:r>
            <a:r>
              <a:rPr lang="en-GB" sz="3200" b="1" dirty="0" smtClean="0"/>
              <a:t> </a:t>
            </a:r>
            <a:r>
              <a:rPr lang="en-GB" sz="3200" b="1" dirty="0" err="1" smtClean="0"/>
              <a:t>acheté</a:t>
            </a:r>
            <a:endParaRPr lang="fr-FR" sz="3200" b="1" dirty="0"/>
          </a:p>
        </p:txBody>
      </p:sp>
      <p:sp>
        <p:nvSpPr>
          <p:cNvPr id="9" name="TextBox 8"/>
          <p:cNvSpPr txBox="1"/>
          <p:nvPr/>
        </p:nvSpPr>
        <p:spPr>
          <a:xfrm>
            <a:off x="3851920" y="2916233"/>
            <a:ext cx="3384376" cy="584775"/>
          </a:xfrm>
          <a:prstGeom prst="rect">
            <a:avLst/>
          </a:prstGeom>
          <a:noFill/>
        </p:spPr>
        <p:txBody>
          <a:bodyPr wrap="square" rtlCol="0">
            <a:spAutoFit/>
          </a:bodyPr>
          <a:lstStyle/>
          <a:p>
            <a:pPr algn="ctr"/>
            <a:r>
              <a:rPr lang="en-GB" sz="3200" b="1" dirty="0" err="1" smtClean="0"/>
              <a:t>j’ai</a:t>
            </a:r>
            <a:r>
              <a:rPr lang="en-GB" sz="3200" b="1" dirty="0" smtClean="0"/>
              <a:t> </a:t>
            </a:r>
            <a:r>
              <a:rPr lang="en-GB" sz="3200" b="1" dirty="0" err="1" smtClean="0"/>
              <a:t>joué</a:t>
            </a:r>
            <a:endParaRPr lang="fr-FR" sz="3200" b="1" dirty="0"/>
          </a:p>
        </p:txBody>
      </p:sp>
      <p:sp>
        <p:nvSpPr>
          <p:cNvPr id="10" name="TextBox 9"/>
          <p:cNvSpPr txBox="1"/>
          <p:nvPr/>
        </p:nvSpPr>
        <p:spPr>
          <a:xfrm>
            <a:off x="3995936" y="3564305"/>
            <a:ext cx="3384376" cy="584775"/>
          </a:xfrm>
          <a:prstGeom prst="rect">
            <a:avLst/>
          </a:prstGeom>
          <a:noFill/>
        </p:spPr>
        <p:txBody>
          <a:bodyPr wrap="square" rtlCol="0">
            <a:spAutoFit/>
          </a:bodyPr>
          <a:lstStyle/>
          <a:p>
            <a:pPr algn="ctr"/>
            <a:r>
              <a:rPr lang="en-GB" sz="3200" b="1" dirty="0" err="1" smtClean="0"/>
              <a:t>j’ai</a:t>
            </a:r>
            <a:r>
              <a:rPr lang="en-GB" sz="3200" b="1" dirty="0" smtClean="0"/>
              <a:t> fait</a:t>
            </a:r>
            <a:endParaRPr lang="fr-FR" sz="3200" b="1" dirty="0"/>
          </a:p>
        </p:txBody>
      </p:sp>
      <p:sp>
        <p:nvSpPr>
          <p:cNvPr id="11" name="TextBox 10"/>
          <p:cNvSpPr txBox="1"/>
          <p:nvPr/>
        </p:nvSpPr>
        <p:spPr>
          <a:xfrm>
            <a:off x="3995936" y="4149080"/>
            <a:ext cx="3384376" cy="584775"/>
          </a:xfrm>
          <a:prstGeom prst="rect">
            <a:avLst/>
          </a:prstGeom>
          <a:noFill/>
        </p:spPr>
        <p:txBody>
          <a:bodyPr wrap="square" rtlCol="0">
            <a:spAutoFit/>
          </a:bodyPr>
          <a:lstStyle/>
          <a:p>
            <a:pPr algn="ctr"/>
            <a:r>
              <a:rPr lang="en-GB" sz="3200" b="1" dirty="0" err="1" smtClean="0"/>
              <a:t>j’ai</a:t>
            </a:r>
            <a:r>
              <a:rPr lang="en-GB" sz="3200" b="1" dirty="0" smtClean="0"/>
              <a:t> </a:t>
            </a:r>
            <a:r>
              <a:rPr lang="en-GB" sz="3200" b="1" dirty="0" err="1" smtClean="0"/>
              <a:t>regardé</a:t>
            </a:r>
            <a:endParaRPr lang="fr-FR" sz="3200" b="1" dirty="0"/>
          </a:p>
        </p:txBody>
      </p:sp>
      <p:sp>
        <p:nvSpPr>
          <p:cNvPr id="12" name="TextBox 11"/>
          <p:cNvSpPr txBox="1"/>
          <p:nvPr/>
        </p:nvSpPr>
        <p:spPr>
          <a:xfrm>
            <a:off x="3995936" y="4725144"/>
            <a:ext cx="3384376" cy="584775"/>
          </a:xfrm>
          <a:prstGeom prst="rect">
            <a:avLst/>
          </a:prstGeom>
          <a:noFill/>
        </p:spPr>
        <p:txBody>
          <a:bodyPr wrap="square" rtlCol="0">
            <a:spAutoFit/>
          </a:bodyPr>
          <a:lstStyle/>
          <a:p>
            <a:pPr algn="ctr"/>
            <a:r>
              <a:rPr lang="en-GB" sz="3200" b="1" dirty="0" err="1" smtClean="0"/>
              <a:t>j’ai</a:t>
            </a:r>
            <a:r>
              <a:rPr lang="en-GB" sz="3200" b="1" dirty="0" smtClean="0"/>
              <a:t> </a:t>
            </a:r>
            <a:r>
              <a:rPr lang="en-GB" sz="3200" b="1" dirty="0" err="1" smtClean="0"/>
              <a:t>mangé</a:t>
            </a:r>
            <a:endParaRPr lang="fr-FR" sz="3200" b="1" dirty="0"/>
          </a:p>
        </p:txBody>
      </p:sp>
      <p:sp>
        <p:nvSpPr>
          <p:cNvPr id="13" name="TextBox 12"/>
          <p:cNvSpPr txBox="1"/>
          <p:nvPr/>
        </p:nvSpPr>
        <p:spPr>
          <a:xfrm>
            <a:off x="3923928" y="5301208"/>
            <a:ext cx="3384376" cy="584775"/>
          </a:xfrm>
          <a:prstGeom prst="rect">
            <a:avLst/>
          </a:prstGeom>
          <a:noFill/>
        </p:spPr>
        <p:txBody>
          <a:bodyPr wrap="square" rtlCol="0">
            <a:spAutoFit/>
          </a:bodyPr>
          <a:lstStyle/>
          <a:p>
            <a:pPr algn="ctr"/>
            <a:r>
              <a:rPr lang="en-GB" sz="3200" b="1" dirty="0" err="1" smtClean="0"/>
              <a:t>j’ai</a:t>
            </a:r>
            <a:r>
              <a:rPr lang="en-GB" sz="3200" b="1" dirty="0" smtClean="0"/>
              <a:t> </a:t>
            </a:r>
            <a:r>
              <a:rPr lang="en-GB" sz="3200" b="1" dirty="0" err="1" smtClean="0"/>
              <a:t>bu</a:t>
            </a:r>
            <a:endParaRPr lang="fr-FR" sz="3200" b="1" dirty="0"/>
          </a:p>
        </p:txBody>
      </p:sp>
      <p:sp>
        <p:nvSpPr>
          <p:cNvPr id="14" name="TextBox 13"/>
          <p:cNvSpPr txBox="1"/>
          <p:nvPr/>
        </p:nvSpPr>
        <p:spPr>
          <a:xfrm>
            <a:off x="3923928" y="5940569"/>
            <a:ext cx="3384376" cy="584775"/>
          </a:xfrm>
          <a:prstGeom prst="rect">
            <a:avLst/>
          </a:prstGeom>
          <a:noFill/>
        </p:spPr>
        <p:txBody>
          <a:bodyPr wrap="square" rtlCol="0">
            <a:spAutoFit/>
          </a:bodyPr>
          <a:lstStyle/>
          <a:p>
            <a:pPr algn="ctr"/>
            <a:r>
              <a:rPr lang="en-GB" sz="3200" b="1" dirty="0" smtClean="0"/>
              <a:t>je </a:t>
            </a:r>
            <a:r>
              <a:rPr lang="en-GB" sz="3200" b="1" dirty="0" err="1" smtClean="0"/>
              <a:t>suis</a:t>
            </a:r>
            <a:r>
              <a:rPr lang="en-GB" sz="3200" b="1" dirty="0" smtClean="0"/>
              <a:t> </a:t>
            </a:r>
            <a:r>
              <a:rPr lang="en-GB" sz="3200" b="1" dirty="0" err="1" smtClean="0"/>
              <a:t>rentré</a:t>
            </a:r>
            <a:r>
              <a:rPr lang="en-GB" sz="3200" b="1" dirty="0" smtClean="0"/>
              <a:t>(e)</a:t>
            </a:r>
            <a:endParaRPr lang="fr-FR" sz="3200" b="1" dirty="0"/>
          </a:p>
        </p:txBody>
      </p:sp>
      <p:sp>
        <p:nvSpPr>
          <p:cNvPr id="15" name="Rounded Rectangle 14"/>
          <p:cNvSpPr/>
          <p:nvPr/>
        </p:nvSpPr>
        <p:spPr>
          <a:xfrm>
            <a:off x="3635896" y="1736812"/>
            <a:ext cx="4104456" cy="482453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ounded Rectangular Callout 16"/>
          <p:cNvSpPr/>
          <p:nvPr/>
        </p:nvSpPr>
        <p:spPr>
          <a:xfrm>
            <a:off x="395536" y="620688"/>
            <a:ext cx="439248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smtClean="0"/>
              <a:t>J’ai</a:t>
            </a:r>
            <a:r>
              <a:rPr lang="en-GB" sz="2800" b="1" dirty="0" smtClean="0"/>
              <a:t> fait beaucoup de choses: par </a:t>
            </a:r>
            <a:r>
              <a:rPr lang="en-GB" sz="2800" b="1" dirty="0" err="1" smtClean="0"/>
              <a:t>ejemple</a:t>
            </a:r>
            <a:r>
              <a:rPr lang="en-GB" sz="2800" b="1" dirty="0" smtClean="0"/>
              <a:t>…</a:t>
            </a:r>
            <a:endParaRPr lang="fr-FR" sz="2800" b="1" dirty="0"/>
          </a:p>
        </p:txBody>
      </p:sp>
    </p:spTree>
    <p:extLst>
      <p:ext uri="{BB962C8B-B14F-4D97-AF65-F5344CB8AC3E}">
        <p14:creationId xmlns:p14="http://schemas.microsoft.com/office/powerpoint/2010/main" val="35237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r>
              <a:rPr lang="en-GB" b="1" dirty="0" smtClean="0"/>
              <a:t>Grade changers</a:t>
            </a:r>
            <a:endParaRPr lang="fr-FR" b="1" dirty="0"/>
          </a:p>
        </p:txBody>
      </p:sp>
      <p:sp>
        <p:nvSpPr>
          <p:cNvPr id="7" name="Content Placeholder 2"/>
          <p:cNvSpPr>
            <a:spLocks noGrp="1"/>
          </p:cNvSpPr>
          <p:nvPr>
            <p:ph idx="1"/>
          </p:nvPr>
        </p:nvSpPr>
        <p:spPr>
          <a:xfrm>
            <a:off x="457200" y="1052736"/>
            <a:ext cx="8363272" cy="5688632"/>
          </a:xfrm>
        </p:spPr>
        <p:txBody>
          <a:bodyPr>
            <a:normAutofit fontScale="92500" lnSpcReduction="20000"/>
          </a:bodyPr>
          <a:lstStyle/>
          <a:p>
            <a:r>
              <a:rPr lang="en-GB" dirty="0" smtClean="0"/>
              <a:t>Vary your </a:t>
            </a:r>
            <a:r>
              <a:rPr lang="en-GB" b="1" dirty="0" smtClean="0"/>
              <a:t>adjectives</a:t>
            </a:r>
            <a:r>
              <a:rPr lang="en-GB" dirty="0" smtClean="0"/>
              <a:t> </a:t>
            </a:r>
            <a:r>
              <a:rPr lang="en-GB" sz="2000" i="1" dirty="0" smtClean="0"/>
              <a:t>(don’t repeat ‘</a:t>
            </a:r>
            <a:r>
              <a:rPr lang="en-GB" sz="2000" i="1" dirty="0" err="1" smtClean="0"/>
              <a:t>intéressant</a:t>
            </a:r>
            <a:r>
              <a:rPr lang="en-GB" sz="2000" i="1" dirty="0" smtClean="0"/>
              <a:t> / </a:t>
            </a:r>
            <a:r>
              <a:rPr lang="en-GB" sz="2000" i="1" dirty="0" err="1" smtClean="0"/>
              <a:t>ennuyeux</a:t>
            </a:r>
            <a:r>
              <a:rPr lang="en-GB" sz="2000" i="1" dirty="0" smtClean="0"/>
              <a:t>’!)</a:t>
            </a:r>
          </a:p>
          <a:p>
            <a:r>
              <a:rPr lang="en-GB" dirty="0" smtClean="0"/>
              <a:t>Extend and justify opinions with </a:t>
            </a:r>
            <a:r>
              <a:rPr lang="en-GB" b="1" dirty="0" smtClean="0"/>
              <a:t>‘</a:t>
            </a:r>
            <a:r>
              <a:rPr lang="en-GB" b="1" dirty="0" err="1" smtClean="0"/>
              <a:t>parce</a:t>
            </a:r>
            <a:r>
              <a:rPr lang="en-GB" b="1" dirty="0" smtClean="0"/>
              <a:t> </a:t>
            </a:r>
            <a:r>
              <a:rPr lang="en-GB" b="1" dirty="0" err="1" smtClean="0"/>
              <a:t>que</a:t>
            </a:r>
            <a:r>
              <a:rPr lang="en-GB" b="1" dirty="0" smtClean="0"/>
              <a:t>’</a:t>
            </a:r>
          </a:p>
          <a:p>
            <a:r>
              <a:rPr lang="en-GB" dirty="0" smtClean="0"/>
              <a:t>Refer to </a:t>
            </a:r>
            <a:r>
              <a:rPr lang="en-GB" b="1" dirty="0" smtClean="0"/>
              <a:t>others</a:t>
            </a:r>
            <a:r>
              <a:rPr lang="en-GB" dirty="0" smtClean="0"/>
              <a:t> </a:t>
            </a:r>
            <a:r>
              <a:rPr lang="en-GB" sz="2400" i="1" dirty="0" smtClean="0"/>
              <a:t>(s/he – we – they)</a:t>
            </a:r>
          </a:p>
          <a:p>
            <a:r>
              <a:rPr lang="en-GB" dirty="0" smtClean="0"/>
              <a:t>Compare </a:t>
            </a:r>
            <a:r>
              <a:rPr lang="en-GB" b="1" dirty="0" smtClean="0"/>
              <a:t>then and now</a:t>
            </a:r>
          </a:p>
          <a:p>
            <a:r>
              <a:rPr lang="en-GB" dirty="0" smtClean="0"/>
              <a:t>Describe things with </a:t>
            </a:r>
            <a:r>
              <a:rPr lang="en-GB" b="1" dirty="0" smtClean="0"/>
              <a:t>5 details</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5 different verbs </a:t>
            </a:r>
            <a:r>
              <a:rPr lang="en-GB" dirty="0" smtClean="0">
                <a:ln>
                  <a:solidFill>
                    <a:schemeClr val="tx1"/>
                  </a:solidFill>
                </a:ln>
                <a:solidFill>
                  <a:srgbClr val="00B050"/>
                </a:solidFill>
              </a:rPr>
              <a:t>in the past </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fait beaucoup de choses: par </a:t>
            </a:r>
            <a:r>
              <a:rPr lang="en-GB" sz="2000" i="1" dirty="0" err="1" smtClean="0">
                <a:ln>
                  <a:solidFill>
                    <a:schemeClr val="tx1"/>
                  </a:solidFill>
                </a:ln>
                <a:solidFill>
                  <a:srgbClr val="00B050"/>
                </a:solidFill>
              </a:rPr>
              <a:t>e</a:t>
            </a:r>
            <a:r>
              <a:rPr lang="en-GB" sz="2000" i="1" dirty="0" err="1">
                <a:ln>
                  <a:solidFill>
                    <a:schemeClr val="tx1"/>
                  </a:solidFill>
                </a:ln>
                <a:solidFill>
                  <a:srgbClr val="00B050"/>
                </a:solidFill>
              </a:rPr>
              <a:t>x</a:t>
            </a:r>
            <a:r>
              <a:rPr lang="en-GB" sz="2000" i="1" dirty="0" err="1" smtClean="0">
                <a:ln>
                  <a:solidFill>
                    <a:schemeClr val="tx1"/>
                  </a:solidFill>
                </a:ln>
                <a:solidFill>
                  <a:srgbClr val="00B050"/>
                </a:solidFill>
              </a:rPr>
              <a:t>emple</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Link and narrate </a:t>
            </a:r>
            <a:r>
              <a:rPr lang="en-GB" sz="2000" i="1" dirty="0" smtClean="0">
                <a:ln>
                  <a:solidFill>
                    <a:schemeClr val="tx1"/>
                  </a:solidFill>
                </a:ln>
                <a:solidFill>
                  <a:srgbClr val="00B050"/>
                </a:solidFill>
              </a:rPr>
              <a:t>(Tout </a:t>
            </a:r>
            <a:r>
              <a:rPr lang="en-GB" sz="2000" i="1" dirty="0" err="1" smtClean="0">
                <a:ln>
                  <a:solidFill>
                    <a:schemeClr val="tx1"/>
                  </a:solidFill>
                </a:ln>
                <a:solidFill>
                  <a:srgbClr val="00B050"/>
                </a:solidFill>
              </a:rPr>
              <a:t>d’abord</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puis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ensuite</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finalement</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pour</a:t>
            </a:r>
            <a:r>
              <a:rPr lang="en-GB" dirty="0" smtClean="0">
                <a:ln>
                  <a:solidFill>
                    <a:schemeClr val="tx1"/>
                  </a:solidFill>
                </a:ln>
                <a:solidFill>
                  <a:srgbClr val="00B050"/>
                </a:solidFill>
              </a:rPr>
              <a:t>’ to extend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suis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allé</a:t>
            </a:r>
            <a:r>
              <a:rPr lang="en-GB" sz="2000" i="1" dirty="0" smtClean="0">
                <a:ln>
                  <a:solidFill>
                    <a:schemeClr val="tx1"/>
                  </a:solidFill>
                </a:ln>
                <a:solidFill>
                  <a:srgbClr val="00B050"/>
                </a:solidFill>
              </a:rPr>
              <a:t>(e</a:t>
            </a:r>
            <a:r>
              <a:rPr lang="en-GB" sz="2000" i="1" dirty="0" smtClean="0">
                <a:ln>
                  <a:solidFill>
                    <a:schemeClr val="tx1"/>
                  </a:solidFill>
                </a:ln>
                <a:solidFill>
                  <a:srgbClr val="00B050"/>
                </a:solidFill>
              </a:rPr>
              <a:t>) </a:t>
            </a:r>
            <a:r>
              <a:rPr lang="en-GB" sz="2000" i="1" dirty="0">
                <a:ln>
                  <a:solidFill>
                    <a:schemeClr val="tx1"/>
                  </a:solidFill>
                </a:ln>
                <a:solidFill>
                  <a:srgbClr val="00B050"/>
                </a:solidFill>
              </a:rPr>
              <a:t>à</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Londres</a:t>
            </a:r>
            <a:r>
              <a:rPr lang="en-GB" sz="2000" i="1" dirty="0" smtClean="0">
                <a:ln>
                  <a:solidFill>
                    <a:schemeClr val="tx1"/>
                  </a:solidFill>
                </a:ln>
                <a:solidFill>
                  <a:srgbClr val="00B050"/>
                </a:solidFill>
              </a:rPr>
              <a:t> pour faire du shopping)</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I wanted but I couldn’t, so I</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a:t>
            </a:r>
            <a:r>
              <a:rPr lang="en-GB" sz="2000" b="1" i="1" dirty="0" smtClean="0">
                <a:ln>
                  <a:solidFill>
                    <a:schemeClr val="tx1"/>
                  </a:solidFill>
                </a:ln>
                <a:solidFill>
                  <a:srgbClr val="00B050"/>
                </a:solidFill>
              </a:rPr>
              <a:t>Je </a:t>
            </a:r>
            <a:r>
              <a:rPr lang="en-GB" sz="2000" b="1" i="1" dirty="0" err="1" smtClean="0">
                <a:ln>
                  <a:solidFill>
                    <a:schemeClr val="tx1"/>
                  </a:solidFill>
                </a:ln>
                <a:solidFill>
                  <a:srgbClr val="00B050"/>
                </a:solidFill>
              </a:rPr>
              <a:t>voulais</a:t>
            </a:r>
            <a:r>
              <a:rPr lang="en-GB" sz="2000" b="1" i="1" dirty="0" smtClean="0">
                <a:ln>
                  <a:solidFill>
                    <a:schemeClr val="tx1"/>
                  </a:solidFill>
                </a:ln>
                <a:solidFill>
                  <a:srgbClr val="00B050"/>
                </a:solidFill>
              </a:rPr>
              <a:t> </a:t>
            </a:r>
            <a:r>
              <a:rPr lang="en-GB" sz="2000" i="1" dirty="0" err="1" smtClean="0">
                <a:ln>
                  <a:solidFill>
                    <a:schemeClr val="tx1"/>
                  </a:solidFill>
                </a:ln>
                <a:solidFill>
                  <a:srgbClr val="00B050"/>
                </a:solidFill>
              </a:rPr>
              <a:t>aller</a:t>
            </a:r>
            <a:r>
              <a:rPr lang="en-GB" sz="2000" i="1" dirty="0" smtClean="0">
                <a:ln>
                  <a:solidFill>
                    <a:schemeClr val="tx1"/>
                  </a:solidFill>
                </a:ln>
                <a:solidFill>
                  <a:srgbClr val="00B050"/>
                </a:solidFill>
              </a:rPr>
              <a:t> au </a:t>
            </a:r>
            <a:r>
              <a:rPr lang="en-GB" sz="2000" i="1" dirty="0" err="1" smtClean="0">
                <a:ln>
                  <a:solidFill>
                    <a:schemeClr val="tx1"/>
                  </a:solidFill>
                </a:ln>
                <a:solidFill>
                  <a:srgbClr val="00B050"/>
                </a:solidFill>
              </a:rPr>
              <a:t>cinéma</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mais</a:t>
            </a:r>
            <a:r>
              <a:rPr lang="en-GB" sz="2000" b="1" i="1" dirty="0" smtClean="0">
                <a:ln>
                  <a:solidFill>
                    <a:schemeClr val="tx1"/>
                  </a:solidFill>
                </a:ln>
                <a:solidFill>
                  <a:srgbClr val="00B050"/>
                </a:solidFill>
              </a:rPr>
              <a:t> je </a:t>
            </a:r>
            <a:r>
              <a:rPr lang="en-GB" sz="2000" b="1" i="1" dirty="0" err="1" smtClean="0">
                <a:ln>
                  <a:solidFill>
                    <a:schemeClr val="tx1"/>
                  </a:solidFill>
                </a:ln>
                <a:solidFill>
                  <a:srgbClr val="00B050"/>
                </a:solidFill>
              </a:rPr>
              <a:t>n’ai</a:t>
            </a:r>
            <a:r>
              <a:rPr lang="en-GB" sz="2000" b="1" i="1" dirty="0" smtClean="0">
                <a:ln>
                  <a:solidFill>
                    <a:schemeClr val="tx1"/>
                  </a:solidFill>
                </a:ln>
                <a:solidFill>
                  <a:srgbClr val="00B050"/>
                </a:solidFill>
              </a:rPr>
              <a:t> </a:t>
            </a:r>
            <a:r>
              <a:rPr lang="en-GB" sz="2000" b="1" i="1" dirty="0" err="1" smtClean="0">
                <a:ln>
                  <a:solidFill>
                    <a:schemeClr val="tx1"/>
                  </a:solidFill>
                </a:ln>
                <a:solidFill>
                  <a:srgbClr val="00B050"/>
                </a:solidFill>
              </a:rPr>
              <a:t>pu</a:t>
            </a:r>
            <a:r>
              <a:rPr lang="en-GB" sz="2000" b="1" i="1" dirty="0" smtClean="0">
                <a:ln>
                  <a:solidFill>
                    <a:schemeClr val="tx1"/>
                  </a:solidFill>
                </a:ln>
                <a:solidFill>
                  <a:srgbClr val="00B050"/>
                </a:solidFill>
              </a:rPr>
              <a:t> pas, </a:t>
            </a:r>
            <a:r>
              <a:rPr lang="en-GB" sz="2000" i="1" dirty="0" err="1" smtClean="0">
                <a:ln>
                  <a:solidFill>
                    <a:schemeClr val="tx1"/>
                  </a:solidFill>
                </a:ln>
                <a:solidFill>
                  <a:srgbClr val="00B050"/>
                </a:solidFill>
              </a:rPr>
              <a:t>alors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regardé</a:t>
            </a:r>
            <a:r>
              <a:rPr lang="en-GB" sz="2000" i="1" dirty="0" smtClean="0">
                <a:ln>
                  <a:solidFill>
                    <a:schemeClr val="tx1"/>
                  </a:solidFill>
                </a:ln>
                <a:solidFill>
                  <a:srgbClr val="00B050"/>
                </a:solidFill>
              </a:rPr>
              <a:t> un film chez </a:t>
            </a:r>
            <a:r>
              <a:rPr lang="en-GB" sz="2000" i="1" dirty="0" err="1" smtClean="0">
                <a:ln>
                  <a:solidFill>
                    <a:schemeClr val="tx1"/>
                  </a:solidFill>
                </a:ln>
                <a:solidFill>
                  <a:srgbClr val="00B050"/>
                </a:solidFill>
              </a:rPr>
              <a:t>moi</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Refer to the </a:t>
            </a:r>
            <a:r>
              <a:rPr lang="en-GB" b="1" dirty="0" smtClean="0">
                <a:ln>
                  <a:solidFill>
                    <a:schemeClr val="tx1"/>
                  </a:solidFill>
                </a:ln>
                <a:solidFill>
                  <a:srgbClr val="00B050"/>
                </a:solidFill>
              </a:rPr>
              <a:t>future</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vais</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veux</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voudrais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l’intention</a:t>
            </a:r>
            <a:r>
              <a:rPr lang="en-GB" sz="2000" i="1" dirty="0" smtClean="0">
                <a:ln>
                  <a:solidFill>
                    <a:schemeClr val="tx1"/>
                  </a:solidFill>
                </a:ln>
                <a:solidFill>
                  <a:srgbClr val="00B050"/>
                </a:solidFill>
              </a:rPr>
              <a:t> de…/</a:t>
            </a:r>
            <a:r>
              <a:rPr lang="en-GB" sz="2000" i="1" dirty="0" err="1" smtClean="0">
                <a:ln>
                  <a:solidFill>
                    <a:schemeClr val="tx1"/>
                  </a:solidFill>
                </a:ln>
                <a:solidFill>
                  <a:srgbClr val="00B050"/>
                </a:solidFill>
              </a:rPr>
              <a:t>J’esp</a:t>
            </a:r>
            <a:r>
              <a:rPr lang="en-GB" sz="2000" i="1" dirty="0" err="1" smtClean="0">
                <a:ln>
                  <a:solidFill>
                    <a:schemeClr val="tx1"/>
                  </a:solidFill>
                </a:ln>
                <a:solidFill>
                  <a:srgbClr val="00B050"/>
                </a:solidFill>
                <a:latin typeface="Calibri"/>
              </a:rPr>
              <a:t>ère</a:t>
            </a:r>
            <a:r>
              <a:rPr lang="en-GB" sz="2000" i="1" dirty="0" smtClean="0">
                <a:ln>
                  <a:solidFill>
                    <a:schemeClr val="tx1"/>
                  </a:solidFill>
                </a:ln>
                <a:solidFill>
                  <a:srgbClr val="00B050"/>
                </a:solidFill>
              </a:rPr>
              <a:t>…)</a:t>
            </a:r>
            <a:endParaRPr lang="fr-FR" sz="3800" dirty="0">
              <a:ln>
                <a:solidFill>
                  <a:schemeClr val="tx1"/>
                </a:solidFill>
              </a:ln>
              <a:solidFill>
                <a:srgbClr val="00B050"/>
              </a:solidFill>
            </a:endParaRPr>
          </a:p>
        </p:txBody>
      </p:sp>
      <p:sp>
        <p:nvSpPr>
          <p:cNvPr id="4" name="TextBox 3"/>
          <p:cNvSpPr txBox="1"/>
          <p:nvPr/>
        </p:nvSpPr>
        <p:spPr>
          <a:xfrm>
            <a:off x="8244408" y="3196593"/>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
        <p:nvSpPr>
          <p:cNvPr id="5" name="Oval 4"/>
          <p:cNvSpPr/>
          <p:nvPr/>
        </p:nvSpPr>
        <p:spPr>
          <a:xfrm>
            <a:off x="323528" y="3861048"/>
            <a:ext cx="7848872" cy="785218"/>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4364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246300063"/>
              </p:ext>
            </p:extLst>
          </p:nvPr>
        </p:nvGraphicFramePr>
        <p:xfrm>
          <a:off x="5364088" y="3501008"/>
          <a:ext cx="2952327" cy="1368152"/>
        </p:xfrm>
        <a:graphic>
          <a:graphicData uri="http://schemas.openxmlformats.org/drawingml/2006/table">
            <a:tbl>
              <a:tblPr firstRow="1" bandRow="1">
                <a:tableStyleId>{5940675A-B579-460E-94D1-54222C63F5DA}</a:tableStyleId>
              </a:tblPr>
              <a:tblGrid>
                <a:gridCol w="984109"/>
                <a:gridCol w="984109"/>
                <a:gridCol w="984109"/>
              </a:tblGrid>
              <a:tr h="684076">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84076">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8" name="Content Placeholder 7"/>
          <p:cNvSpPr>
            <a:spLocks noGrp="1"/>
          </p:cNvSpPr>
          <p:nvPr>
            <p:ph sz="half" idx="1"/>
          </p:nvPr>
        </p:nvSpPr>
        <p:spPr>
          <a:xfrm>
            <a:off x="424496" y="2287413"/>
            <a:ext cx="4867584" cy="4525963"/>
          </a:xfrm>
        </p:spPr>
        <p:txBody>
          <a:bodyPr>
            <a:normAutofit/>
          </a:bodyPr>
          <a:lstStyle/>
          <a:p>
            <a:r>
              <a:rPr lang="en-GB" sz="4000" dirty="0" smtClean="0"/>
              <a:t>Tout </a:t>
            </a:r>
            <a:r>
              <a:rPr lang="en-GB" sz="4000" dirty="0" err="1" smtClean="0"/>
              <a:t>d’abord</a:t>
            </a:r>
            <a:r>
              <a:rPr lang="en-GB" sz="4000" dirty="0" smtClean="0"/>
              <a:t>…</a:t>
            </a:r>
          </a:p>
          <a:p>
            <a:r>
              <a:rPr lang="en-GB" sz="4000" dirty="0" err="1" smtClean="0"/>
              <a:t>Puis</a:t>
            </a:r>
            <a:r>
              <a:rPr lang="en-GB" sz="4000" dirty="0" smtClean="0"/>
              <a:t>…</a:t>
            </a:r>
          </a:p>
          <a:p>
            <a:r>
              <a:rPr lang="en-GB" sz="4000" dirty="0" err="1" smtClean="0"/>
              <a:t>Ensuite</a:t>
            </a:r>
            <a:r>
              <a:rPr lang="en-GB" sz="4000" dirty="0" smtClean="0"/>
              <a:t>…</a:t>
            </a:r>
          </a:p>
          <a:p>
            <a:r>
              <a:rPr lang="en-GB" sz="4000" dirty="0" err="1" smtClean="0"/>
              <a:t>Finalement</a:t>
            </a:r>
            <a:r>
              <a:rPr lang="en-GB" sz="4000" dirty="0" smtClean="0"/>
              <a:t>…</a:t>
            </a:r>
          </a:p>
        </p:txBody>
      </p:sp>
      <p:sp>
        <p:nvSpPr>
          <p:cNvPr id="7" name="TextBox 6"/>
          <p:cNvSpPr txBox="1"/>
          <p:nvPr/>
        </p:nvSpPr>
        <p:spPr>
          <a:xfrm>
            <a:off x="107504" y="97468"/>
            <a:ext cx="8568952" cy="523220"/>
          </a:xfrm>
          <a:prstGeom prst="rect">
            <a:avLst/>
          </a:prstGeom>
          <a:noFill/>
        </p:spPr>
        <p:txBody>
          <a:bodyPr wrap="square" rtlCol="0">
            <a:spAutoFit/>
          </a:bodyPr>
          <a:lstStyle/>
          <a:p>
            <a:r>
              <a:rPr lang="fr-FR" sz="2800" b="1" dirty="0" smtClean="0">
                <a:latin typeface="Calibri"/>
              </a:rPr>
              <a:t>Qu’est-ce que tu as fait le weekend dernier?</a:t>
            </a:r>
            <a:endParaRPr lang="fr-FR" sz="2800" b="1" dirty="0"/>
          </a:p>
        </p:txBody>
      </p:sp>
      <p:sp>
        <p:nvSpPr>
          <p:cNvPr id="9" name="Rounded Rectangular Callout 8"/>
          <p:cNvSpPr/>
          <p:nvPr/>
        </p:nvSpPr>
        <p:spPr>
          <a:xfrm>
            <a:off x="395536" y="620688"/>
            <a:ext cx="439248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smtClean="0"/>
              <a:t>J’ai</a:t>
            </a:r>
            <a:r>
              <a:rPr lang="en-GB" sz="2800" b="1" dirty="0" smtClean="0"/>
              <a:t> fait beaucoup de choses: par </a:t>
            </a:r>
            <a:r>
              <a:rPr lang="en-GB" sz="2800" b="1" dirty="0" err="1" smtClean="0"/>
              <a:t>ejemple</a:t>
            </a:r>
            <a:r>
              <a:rPr lang="en-GB" sz="2800" b="1" dirty="0" smtClean="0"/>
              <a:t>…</a:t>
            </a:r>
            <a:endParaRPr lang="fr-FR" sz="2800" b="1" dirty="0"/>
          </a:p>
        </p:txBody>
      </p:sp>
    </p:spTree>
    <p:extLst>
      <p:ext uri="{BB962C8B-B14F-4D97-AF65-F5344CB8AC3E}">
        <p14:creationId xmlns:p14="http://schemas.microsoft.com/office/powerpoint/2010/main" val="3965136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864096"/>
          </a:xfrm>
        </p:spPr>
        <p:txBody>
          <a:bodyPr/>
          <a:lstStyle/>
          <a:p>
            <a:r>
              <a:rPr lang="en-GB" b="1" dirty="0" smtClean="0"/>
              <a:t>Grade changers</a:t>
            </a:r>
            <a:endParaRPr lang="fr-FR" b="1" dirty="0"/>
          </a:p>
        </p:txBody>
      </p:sp>
      <p:sp>
        <p:nvSpPr>
          <p:cNvPr id="7" name="Content Placeholder 2"/>
          <p:cNvSpPr>
            <a:spLocks noGrp="1"/>
          </p:cNvSpPr>
          <p:nvPr>
            <p:ph idx="1"/>
          </p:nvPr>
        </p:nvSpPr>
        <p:spPr>
          <a:xfrm>
            <a:off x="457200" y="1052736"/>
            <a:ext cx="8363272" cy="5688632"/>
          </a:xfrm>
        </p:spPr>
        <p:txBody>
          <a:bodyPr>
            <a:normAutofit fontScale="92500" lnSpcReduction="20000"/>
          </a:bodyPr>
          <a:lstStyle/>
          <a:p>
            <a:r>
              <a:rPr lang="en-GB" dirty="0" smtClean="0"/>
              <a:t>Vary your </a:t>
            </a:r>
            <a:r>
              <a:rPr lang="en-GB" b="1" dirty="0" smtClean="0"/>
              <a:t>adjectives</a:t>
            </a:r>
            <a:r>
              <a:rPr lang="en-GB" dirty="0" smtClean="0"/>
              <a:t> </a:t>
            </a:r>
            <a:r>
              <a:rPr lang="en-GB" sz="2000" i="1" dirty="0" smtClean="0"/>
              <a:t>(don’t repeat ‘</a:t>
            </a:r>
            <a:r>
              <a:rPr lang="en-GB" sz="2000" i="1" dirty="0" err="1" smtClean="0"/>
              <a:t>intéressant</a:t>
            </a:r>
            <a:r>
              <a:rPr lang="en-GB" sz="2000" i="1" dirty="0" smtClean="0"/>
              <a:t> / </a:t>
            </a:r>
            <a:r>
              <a:rPr lang="en-GB" sz="2000" i="1" dirty="0" err="1" smtClean="0"/>
              <a:t>ennuyeux</a:t>
            </a:r>
            <a:r>
              <a:rPr lang="en-GB" sz="2000" i="1" dirty="0" smtClean="0"/>
              <a:t>’!)</a:t>
            </a:r>
          </a:p>
          <a:p>
            <a:r>
              <a:rPr lang="en-GB" dirty="0" smtClean="0"/>
              <a:t>Extend and justify opinions with </a:t>
            </a:r>
            <a:r>
              <a:rPr lang="en-GB" b="1" dirty="0" smtClean="0"/>
              <a:t>‘</a:t>
            </a:r>
            <a:r>
              <a:rPr lang="en-GB" b="1" dirty="0" err="1" smtClean="0"/>
              <a:t>parce</a:t>
            </a:r>
            <a:r>
              <a:rPr lang="en-GB" b="1" dirty="0" smtClean="0"/>
              <a:t> </a:t>
            </a:r>
            <a:r>
              <a:rPr lang="en-GB" b="1" dirty="0" err="1" smtClean="0"/>
              <a:t>que</a:t>
            </a:r>
            <a:r>
              <a:rPr lang="en-GB" b="1" dirty="0" smtClean="0"/>
              <a:t>’</a:t>
            </a:r>
          </a:p>
          <a:p>
            <a:r>
              <a:rPr lang="en-GB" dirty="0" smtClean="0"/>
              <a:t>Refer to </a:t>
            </a:r>
            <a:r>
              <a:rPr lang="en-GB" b="1" dirty="0" smtClean="0"/>
              <a:t>others</a:t>
            </a:r>
            <a:r>
              <a:rPr lang="en-GB" dirty="0" smtClean="0"/>
              <a:t> </a:t>
            </a:r>
            <a:r>
              <a:rPr lang="en-GB" sz="2400" i="1" dirty="0" smtClean="0"/>
              <a:t>(s/he – we – they)</a:t>
            </a:r>
          </a:p>
          <a:p>
            <a:r>
              <a:rPr lang="en-GB" dirty="0" smtClean="0"/>
              <a:t>Compare </a:t>
            </a:r>
            <a:r>
              <a:rPr lang="en-GB" b="1" dirty="0" smtClean="0"/>
              <a:t>then and now</a:t>
            </a:r>
          </a:p>
          <a:p>
            <a:r>
              <a:rPr lang="en-GB" dirty="0" smtClean="0"/>
              <a:t>Describe things with </a:t>
            </a:r>
            <a:r>
              <a:rPr lang="en-GB" b="1" dirty="0" smtClean="0"/>
              <a:t>5 details</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5 different verbs </a:t>
            </a:r>
            <a:r>
              <a:rPr lang="en-GB" dirty="0" smtClean="0">
                <a:ln>
                  <a:solidFill>
                    <a:schemeClr val="tx1"/>
                  </a:solidFill>
                </a:ln>
                <a:solidFill>
                  <a:srgbClr val="00B050"/>
                </a:solidFill>
              </a:rPr>
              <a:t>in the past </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fait beaucoup de choses: par </a:t>
            </a:r>
            <a:r>
              <a:rPr lang="en-GB" sz="2000" i="1" dirty="0" err="1" smtClean="0">
                <a:ln>
                  <a:solidFill>
                    <a:schemeClr val="tx1"/>
                  </a:solidFill>
                </a:ln>
                <a:solidFill>
                  <a:srgbClr val="00B050"/>
                </a:solidFill>
              </a:rPr>
              <a:t>ex</a:t>
            </a:r>
            <a:r>
              <a:rPr lang="en-GB" sz="2000" i="1" u="sng" dirty="0" err="1" smtClean="0">
                <a:ln>
                  <a:solidFill>
                    <a:schemeClr val="tx1"/>
                  </a:solidFill>
                </a:ln>
                <a:solidFill>
                  <a:srgbClr val="FF0000"/>
                </a:solidFill>
              </a:rPr>
              <a:t>e</a:t>
            </a:r>
            <a:r>
              <a:rPr lang="en-GB" sz="2000" i="1" dirty="0" err="1" smtClean="0">
                <a:ln>
                  <a:solidFill>
                    <a:schemeClr val="tx1"/>
                  </a:solidFill>
                </a:ln>
                <a:solidFill>
                  <a:srgbClr val="00B050"/>
                </a:solidFill>
              </a:rPr>
              <a:t>mple</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Link and narrate </a:t>
            </a:r>
            <a:r>
              <a:rPr lang="en-GB" sz="2000" i="1" dirty="0" smtClean="0">
                <a:ln>
                  <a:solidFill>
                    <a:schemeClr val="tx1"/>
                  </a:solidFill>
                </a:ln>
                <a:solidFill>
                  <a:srgbClr val="00B050"/>
                </a:solidFill>
              </a:rPr>
              <a:t>(Tout </a:t>
            </a:r>
            <a:r>
              <a:rPr lang="en-GB" sz="2000" i="1" dirty="0" err="1" smtClean="0">
                <a:ln>
                  <a:solidFill>
                    <a:schemeClr val="tx1"/>
                  </a:solidFill>
                </a:ln>
                <a:solidFill>
                  <a:srgbClr val="00B050"/>
                </a:solidFill>
              </a:rPr>
              <a:t>d’abord</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puis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ensuite</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finalement</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pour</a:t>
            </a:r>
            <a:r>
              <a:rPr lang="en-GB" dirty="0" smtClean="0">
                <a:ln>
                  <a:solidFill>
                    <a:schemeClr val="tx1"/>
                  </a:solidFill>
                </a:ln>
                <a:solidFill>
                  <a:srgbClr val="00B050"/>
                </a:solidFill>
              </a:rPr>
              <a:t>’ to extend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suis</a:t>
            </a:r>
            <a:r>
              <a:rPr lang="en-GB" sz="2000" i="1" dirty="0" smtClean="0">
                <a:ln>
                  <a:solidFill>
                    <a:schemeClr val="tx1"/>
                  </a:solidFill>
                </a:ln>
                <a:solidFill>
                  <a:srgbClr val="00B050"/>
                </a:solidFill>
              </a:rPr>
              <a:t> </a:t>
            </a:r>
            <a:r>
              <a:rPr lang="en-GB" sz="2000" i="1" u="sng" dirty="0" err="1" smtClean="0">
                <a:ln>
                  <a:solidFill>
                    <a:schemeClr val="tx1"/>
                  </a:solidFill>
                </a:ln>
                <a:solidFill>
                  <a:srgbClr val="FF0000"/>
                </a:solidFill>
              </a:rPr>
              <a:t>allé</a:t>
            </a:r>
            <a:r>
              <a:rPr lang="en-GB" sz="2000" i="1" u="sng" dirty="0" smtClean="0">
                <a:ln>
                  <a:solidFill>
                    <a:schemeClr val="tx1"/>
                  </a:solidFill>
                </a:ln>
                <a:solidFill>
                  <a:srgbClr val="FF0000"/>
                </a:solidFill>
              </a:rPr>
              <a:t>(e) </a:t>
            </a:r>
            <a:r>
              <a:rPr lang="en-GB" sz="2000" i="1" u="sng" dirty="0">
                <a:ln>
                  <a:solidFill>
                    <a:schemeClr val="tx1"/>
                  </a:solidFill>
                </a:ln>
                <a:solidFill>
                  <a:srgbClr val="FF0000"/>
                </a:solidFill>
              </a:rPr>
              <a:t>à</a:t>
            </a:r>
            <a:r>
              <a:rPr lang="en-GB" sz="2000" i="1" u="sng" dirty="0" smtClean="0">
                <a:ln>
                  <a:solidFill>
                    <a:schemeClr val="tx1"/>
                  </a:solidFill>
                </a:ln>
                <a:solidFill>
                  <a:srgbClr val="FF0000"/>
                </a:solidFill>
              </a:rPr>
              <a:t> </a:t>
            </a:r>
            <a:r>
              <a:rPr lang="en-GB" sz="2000" i="1" dirty="0" err="1" smtClean="0">
                <a:ln>
                  <a:solidFill>
                    <a:schemeClr val="tx1"/>
                  </a:solidFill>
                </a:ln>
                <a:solidFill>
                  <a:srgbClr val="00B050"/>
                </a:solidFill>
              </a:rPr>
              <a:t>Londres</a:t>
            </a:r>
            <a:r>
              <a:rPr lang="en-GB" sz="2000" i="1" dirty="0" smtClean="0">
                <a:ln>
                  <a:solidFill>
                    <a:schemeClr val="tx1"/>
                  </a:solidFill>
                </a:ln>
                <a:solidFill>
                  <a:srgbClr val="00B050"/>
                </a:solidFill>
              </a:rPr>
              <a:t> pour faire du shopping)</a:t>
            </a:r>
          </a:p>
          <a:p>
            <a:r>
              <a:rPr lang="en-GB" dirty="0" smtClean="0">
                <a:ln>
                  <a:solidFill>
                    <a:schemeClr val="tx1"/>
                  </a:solidFill>
                </a:ln>
                <a:solidFill>
                  <a:srgbClr val="00B050"/>
                </a:solidFill>
              </a:rPr>
              <a:t>Use ‘</a:t>
            </a:r>
            <a:r>
              <a:rPr lang="en-GB" b="1" dirty="0" smtClean="0">
                <a:ln>
                  <a:solidFill>
                    <a:schemeClr val="tx1"/>
                  </a:solidFill>
                </a:ln>
                <a:solidFill>
                  <a:srgbClr val="00B050"/>
                </a:solidFill>
              </a:rPr>
              <a:t>I wanted but I couldn’t, so I</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a:t>
            </a:r>
            <a:r>
              <a:rPr lang="en-GB" sz="2000" b="1" i="1" dirty="0" smtClean="0">
                <a:ln>
                  <a:solidFill>
                    <a:schemeClr val="tx1"/>
                  </a:solidFill>
                </a:ln>
                <a:solidFill>
                  <a:srgbClr val="00B050"/>
                </a:solidFill>
              </a:rPr>
              <a:t>Je </a:t>
            </a:r>
            <a:r>
              <a:rPr lang="en-GB" sz="2000" b="1" i="1" dirty="0" err="1" smtClean="0">
                <a:ln>
                  <a:solidFill>
                    <a:schemeClr val="tx1"/>
                  </a:solidFill>
                </a:ln>
                <a:solidFill>
                  <a:srgbClr val="00B050"/>
                </a:solidFill>
              </a:rPr>
              <a:t>voulais</a:t>
            </a:r>
            <a:r>
              <a:rPr lang="en-GB" sz="2000" b="1" i="1" dirty="0" smtClean="0">
                <a:ln>
                  <a:solidFill>
                    <a:schemeClr val="tx1"/>
                  </a:solidFill>
                </a:ln>
                <a:solidFill>
                  <a:srgbClr val="00B050"/>
                </a:solidFill>
              </a:rPr>
              <a:t> </a:t>
            </a:r>
            <a:r>
              <a:rPr lang="en-GB" sz="2000" i="1" dirty="0" err="1" smtClean="0">
                <a:ln>
                  <a:solidFill>
                    <a:schemeClr val="tx1"/>
                  </a:solidFill>
                </a:ln>
                <a:solidFill>
                  <a:srgbClr val="00B050"/>
                </a:solidFill>
              </a:rPr>
              <a:t>aller</a:t>
            </a:r>
            <a:r>
              <a:rPr lang="en-GB" sz="2000" i="1" dirty="0" smtClean="0">
                <a:ln>
                  <a:solidFill>
                    <a:schemeClr val="tx1"/>
                  </a:solidFill>
                </a:ln>
                <a:solidFill>
                  <a:srgbClr val="00B050"/>
                </a:solidFill>
              </a:rPr>
              <a:t> au </a:t>
            </a:r>
            <a:r>
              <a:rPr lang="en-GB" sz="2000" i="1" dirty="0" err="1" smtClean="0">
                <a:ln>
                  <a:solidFill>
                    <a:schemeClr val="tx1"/>
                  </a:solidFill>
                </a:ln>
                <a:solidFill>
                  <a:srgbClr val="00B050"/>
                </a:solidFill>
              </a:rPr>
              <a:t>cinéma</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mais</a:t>
            </a:r>
            <a:r>
              <a:rPr lang="en-GB" sz="2000" b="1" i="1" dirty="0" smtClean="0">
                <a:ln>
                  <a:solidFill>
                    <a:schemeClr val="tx1"/>
                  </a:solidFill>
                </a:ln>
                <a:solidFill>
                  <a:srgbClr val="00B050"/>
                </a:solidFill>
              </a:rPr>
              <a:t> je </a:t>
            </a:r>
            <a:r>
              <a:rPr lang="en-GB" sz="2000" b="1" i="1" dirty="0" err="1" smtClean="0">
                <a:ln>
                  <a:solidFill>
                    <a:schemeClr val="tx1"/>
                  </a:solidFill>
                </a:ln>
                <a:solidFill>
                  <a:srgbClr val="00B050"/>
                </a:solidFill>
              </a:rPr>
              <a:t>n’ai</a:t>
            </a:r>
            <a:r>
              <a:rPr lang="en-GB" sz="2000" b="1" i="1" dirty="0" smtClean="0">
                <a:ln>
                  <a:solidFill>
                    <a:schemeClr val="tx1"/>
                  </a:solidFill>
                </a:ln>
                <a:solidFill>
                  <a:srgbClr val="00B050"/>
                </a:solidFill>
              </a:rPr>
              <a:t> </a:t>
            </a:r>
            <a:r>
              <a:rPr lang="en-GB" sz="2000" b="1" i="1" dirty="0" err="1" smtClean="0">
                <a:ln>
                  <a:solidFill>
                    <a:schemeClr val="tx1"/>
                  </a:solidFill>
                </a:ln>
                <a:solidFill>
                  <a:srgbClr val="00B050"/>
                </a:solidFill>
              </a:rPr>
              <a:t>pu</a:t>
            </a:r>
            <a:r>
              <a:rPr lang="en-GB" sz="2000" b="1" i="1" dirty="0" smtClean="0">
                <a:ln>
                  <a:solidFill>
                    <a:schemeClr val="tx1"/>
                  </a:solidFill>
                </a:ln>
                <a:solidFill>
                  <a:srgbClr val="00B050"/>
                </a:solidFill>
              </a:rPr>
              <a:t> pas, </a:t>
            </a:r>
            <a:r>
              <a:rPr lang="en-GB" sz="2000" i="1" dirty="0" err="1" smtClean="0">
                <a:ln>
                  <a:solidFill>
                    <a:schemeClr val="tx1"/>
                  </a:solidFill>
                </a:ln>
                <a:solidFill>
                  <a:srgbClr val="00B050"/>
                </a:solidFill>
              </a:rPr>
              <a:t>alors</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regardé</a:t>
            </a:r>
            <a:r>
              <a:rPr lang="en-GB" sz="2000" i="1" dirty="0" smtClean="0">
                <a:ln>
                  <a:solidFill>
                    <a:schemeClr val="tx1"/>
                  </a:solidFill>
                </a:ln>
                <a:solidFill>
                  <a:srgbClr val="00B050"/>
                </a:solidFill>
              </a:rPr>
              <a:t> un film chez </a:t>
            </a:r>
            <a:r>
              <a:rPr lang="en-GB" sz="2000" i="1" dirty="0" err="1" smtClean="0">
                <a:ln>
                  <a:solidFill>
                    <a:schemeClr val="tx1"/>
                  </a:solidFill>
                </a:ln>
                <a:solidFill>
                  <a:srgbClr val="00B050"/>
                </a:solidFill>
              </a:rPr>
              <a:t>moi</a:t>
            </a:r>
            <a:r>
              <a:rPr lang="en-GB" sz="2000" i="1" dirty="0" smtClean="0">
                <a:ln>
                  <a:solidFill>
                    <a:schemeClr val="tx1"/>
                  </a:solidFill>
                </a:ln>
                <a:solidFill>
                  <a:srgbClr val="00B050"/>
                </a:solidFill>
              </a:rPr>
              <a:t>)</a:t>
            </a:r>
          </a:p>
          <a:p>
            <a:r>
              <a:rPr lang="en-GB" dirty="0" smtClean="0">
                <a:ln>
                  <a:solidFill>
                    <a:schemeClr val="tx1"/>
                  </a:solidFill>
                </a:ln>
                <a:solidFill>
                  <a:srgbClr val="00B050"/>
                </a:solidFill>
              </a:rPr>
              <a:t>Refer to the </a:t>
            </a:r>
            <a:r>
              <a:rPr lang="en-GB" b="1" dirty="0" smtClean="0">
                <a:ln>
                  <a:solidFill>
                    <a:schemeClr val="tx1"/>
                  </a:solidFill>
                </a:ln>
                <a:solidFill>
                  <a:srgbClr val="00B050"/>
                </a:solidFill>
              </a:rPr>
              <a:t>future</a:t>
            </a:r>
            <a:r>
              <a:rPr lang="en-GB" dirty="0" smtClean="0">
                <a:ln>
                  <a:solidFill>
                    <a:schemeClr val="tx1"/>
                  </a:solidFill>
                </a:ln>
                <a:solidFill>
                  <a:srgbClr val="00B050"/>
                </a:solidFill>
              </a:rPr>
              <a:t> </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vais</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veux</a:t>
            </a:r>
            <a:r>
              <a:rPr lang="en-GB" sz="2000" i="1" dirty="0" smtClean="0">
                <a:ln>
                  <a:solidFill>
                    <a:schemeClr val="tx1"/>
                  </a:solidFill>
                </a:ln>
                <a:solidFill>
                  <a:srgbClr val="00B050"/>
                </a:solidFill>
              </a:rPr>
              <a:t>…/Je </a:t>
            </a:r>
            <a:r>
              <a:rPr lang="en-GB" sz="2000" i="1" dirty="0" err="1" smtClean="0">
                <a:ln>
                  <a:solidFill>
                    <a:schemeClr val="tx1"/>
                  </a:solidFill>
                </a:ln>
                <a:solidFill>
                  <a:srgbClr val="00B050"/>
                </a:solidFill>
              </a:rPr>
              <a:t>voudrais</a:t>
            </a:r>
            <a:r>
              <a:rPr lang="en-GB" sz="2000" i="1" dirty="0" smtClean="0">
                <a:ln>
                  <a:solidFill>
                    <a:schemeClr val="tx1"/>
                  </a:solidFill>
                </a:ln>
                <a:solidFill>
                  <a:srgbClr val="00B050"/>
                </a:solidFill>
              </a:rPr>
              <a:t>…/</a:t>
            </a:r>
            <a:r>
              <a:rPr lang="en-GB" sz="2000" i="1" dirty="0" err="1" smtClean="0">
                <a:ln>
                  <a:solidFill>
                    <a:schemeClr val="tx1"/>
                  </a:solidFill>
                </a:ln>
                <a:solidFill>
                  <a:srgbClr val="00B050"/>
                </a:solidFill>
              </a:rPr>
              <a:t>J’ai</a:t>
            </a:r>
            <a:r>
              <a:rPr lang="en-GB" sz="2000" i="1" dirty="0" smtClean="0">
                <a:ln>
                  <a:solidFill>
                    <a:schemeClr val="tx1"/>
                  </a:solidFill>
                </a:ln>
                <a:solidFill>
                  <a:srgbClr val="00B050"/>
                </a:solidFill>
              </a:rPr>
              <a:t> </a:t>
            </a:r>
            <a:r>
              <a:rPr lang="en-GB" sz="2000" i="1" dirty="0" err="1" smtClean="0">
                <a:ln>
                  <a:solidFill>
                    <a:schemeClr val="tx1"/>
                  </a:solidFill>
                </a:ln>
                <a:solidFill>
                  <a:srgbClr val="00B050"/>
                </a:solidFill>
              </a:rPr>
              <a:t>l’intention</a:t>
            </a:r>
            <a:r>
              <a:rPr lang="en-GB" sz="2000" i="1" dirty="0" smtClean="0">
                <a:ln>
                  <a:solidFill>
                    <a:schemeClr val="tx1"/>
                  </a:solidFill>
                </a:ln>
                <a:solidFill>
                  <a:srgbClr val="00B050"/>
                </a:solidFill>
              </a:rPr>
              <a:t> de…/</a:t>
            </a:r>
            <a:r>
              <a:rPr lang="en-GB" sz="2000" i="1" dirty="0" err="1" smtClean="0">
                <a:ln>
                  <a:solidFill>
                    <a:schemeClr val="tx1"/>
                  </a:solidFill>
                </a:ln>
                <a:solidFill>
                  <a:srgbClr val="00B050"/>
                </a:solidFill>
              </a:rPr>
              <a:t>J’esp</a:t>
            </a:r>
            <a:r>
              <a:rPr lang="en-GB" sz="2000" i="1" dirty="0" err="1" smtClean="0">
                <a:ln>
                  <a:solidFill>
                    <a:schemeClr val="tx1"/>
                  </a:solidFill>
                </a:ln>
                <a:solidFill>
                  <a:srgbClr val="00B050"/>
                </a:solidFill>
                <a:latin typeface="Calibri"/>
              </a:rPr>
              <a:t>ère</a:t>
            </a:r>
            <a:r>
              <a:rPr lang="en-GB" sz="2000" i="1" dirty="0" smtClean="0">
                <a:ln>
                  <a:solidFill>
                    <a:schemeClr val="tx1"/>
                  </a:solidFill>
                </a:ln>
                <a:solidFill>
                  <a:srgbClr val="00B050"/>
                </a:solidFill>
              </a:rPr>
              <a:t>…)</a:t>
            </a:r>
            <a:endParaRPr lang="fr-FR" sz="3800" dirty="0">
              <a:ln>
                <a:solidFill>
                  <a:schemeClr val="tx1"/>
                </a:solidFill>
              </a:ln>
              <a:solidFill>
                <a:srgbClr val="00B050"/>
              </a:solidFill>
            </a:endParaRPr>
          </a:p>
        </p:txBody>
      </p:sp>
      <p:sp>
        <p:nvSpPr>
          <p:cNvPr id="6" name="TextBox 5"/>
          <p:cNvSpPr txBox="1"/>
          <p:nvPr/>
        </p:nvSpPr>
        <p:spPr>
          <a:xfrm>
            <a:off x="8028384" y="3212976"/>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
        <p:nvSpPr>
          <p:cNvPr id="8" name="Oval 7"/>
          <p:cNvSpPr/>
          <p:nvPr/>
        </p:nvSpPr>
        <p:spPr>
          <a:xfrm>
            <a:off x="344512" y="4509120"/>
            <a:ext cx="8475960" cy="1368152"/>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p:cNvSpPr txBox="1"/>
          <p:nvPr/>
        </p:nvSpPr>
        <p:spPr>
          <a:xfrm>
            <a:off x="8028384" y="4005064"/>
            <a:ext cx="792088" cy="707886"/>
          </a:xfrm>
          <a:prstGeom prst="rect">
            <a:avLst/>
          </a:prstGeom>
          <a:solidFill>
            <a:srgbClr val="FFFF00"/>
          </a:solidFill>
          <a:ln w="57150">
            <a:solidFill>
              <a:srgbClr val="00B050"/>
            </a:solidFill>
          </a:ln>
        </p:spPr>
        <p:txBody>
          <a:bodyPr wrap="square" rtlCol="0">
            <a:spAutoFit/>
          </a:bodyPr>
          <a:lstStyle/>
          <a:p>
            <a:r>
              <a:rPr lang="en-GB" sz="4000" b="1" dirty="0" smtClean="0">
                <a:solidFill>
                  <a:srgbClr val="00B050"/>
                </a:solidFill>
                <a:latin typeface="Bookshelf Symbol 7" pitchFamily="2" charset="2"/>
              </a:rPr>
              <a:t>p</a:t>
            </a:r>
            <a:endParaRPr lang="fr-FR" sz="4000" b="1" dirty="0">
              <a:solidFill>
                <a:srgbClr val="00B050"/>
              </a:solidFill>
              <a:latin typeface="Bookshelf Symbol 7" pitchFamily="2" charset="2"/>
            </a:endParaRPr>
          </a:p>
        </p:txBody>
      </p:sp>
    </p:spTree>
    <p:extLst>
      <p:ext uri="{BB962C8B-B14F-4D97-AF65-F5344CB8AC3E}">
        <p14:creationId xmlns:p14="http://schemas.microsoft.com/office/powerpoint/2010/main" val="105665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p:cNvGraphicFramePr>
            <a:graphicFrameLocks noGrp="1"/>
          </p:cNvGraphicFramePr>
          <p:nvPr>
            <p:extLst>
              <p:ext uri="{D42A27DB-BD31-4B8C-83A1-F6EECF244321}">
                <p14:modId xmlns:p14="http://schemas.microsoft.com/office/powerpoint/2010/main" val="1376979568"/>
              </p:ext>
            </p:extLst>
          </p:nvPr>
        </p:nvGraphicFramePr>
        <p:xfrm>
          <a:off x="5580112" y="4221088"/>
          <a:ext cx="2952327" cy="1368152"/>
        </p:xfrm>
        <a:graphic>
          <a:graphicData uri="http://schemas.openxmlformats.org/drawingml/2006/table">
            <a:tbl>
              <a:tblPr firstRow="1" bandRow="1">
                <a:tableStyleId>{5940675A-B579-460E-94D1-54222C63F5DA}</a:tableStyleId>
              </a:tblPr>
              <a:tblGrid>
                <a:gridCol w="984109"/>
                <a:gridCol w="984109"/>
                <a:gridCol w="984109"/>
              </a:tblGrid>
              <a:tr h="684076">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84076">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fr-FR"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7" name="Content Placeholder 7"/>
          <p:cNvSpPr>
            <a:spLocks noGrp="1"/>
          </p:cNvSpPr>
          <p:nvPr>
            <p:ph sz="half" idx="1"/>
          </p:nvPr>
        </p:nvSpPr>
        <p:spPr>
          <a:xfrm>
            <a:off x="395536" y="3284984"/>
            <a:ext cx="4867584" cy="4525963"/>
          </a:xfrm>
        </p:spPr>
        <p:txBody>
          <a:bodyPr>
            <a:normAutofit/>
          </a:bodyPr>
          <a:lstStyle/>
          <a:p>
            <a:r>
              <a:rPr lang="en-GB" sz="4000" dirty="0" smtClean="0"/>
              <a:t>Tout </a:t>
            </a:r>
            <a:r>
              <a:rPr lang="en-GB" sz="4000" dirty="0" err="1" smtClean="0"/>
              <a:t>d’abord</a:t>
            </a:r>
            <a:r>
              <a:rPr lang="en-GB" sz="4000" dirty="0" smtClean="0"/>
              <a:t>…</a:t>
            </a:r>
          </a:p>
          <a:p>
            <a:r>
              <a:rPr lang="en-GB" sz="4000" dirty="0" err="1" smtClean="0"/>
              <a:t>Puis</a:t>
            </a:r>
            <a:r>
              <a:rPr lang="en-GB" sz="4000" dirty="0" smtClean="0"/>
              <a:t>…</a:t>
            </a:r>
          </a:p>
          <a:p>
            <a:r>
              <a:rPr lang="en-GB" sz="4000" dirty="0" err="1" smtClean="0"/>
              <a:t>Ensuite</a:t>
            </a:r>
            <a:r>
              <a:rPr lang="en-GB" sz="4000" dirty="0" smtClean="0"/>
              <a:t>…</a:t>
            </a:r>
          </a:p>
          <a:p>
            <a:r>
              <a:rPr lang="en-GB" sz="4000" dirty="0" err="1" smtClean="0"/>
              <a:t>Finalement</a:t>
            </a:r>
            <a:r>
              <a:rPr lang="en-GB" sz="4000" dirty="0" smtClean="0"/>
              <a:t>…</a:t>
            </a:r>
          </a:p>
        </p:txBody>
      </p:sp>
      <p:sp>
        <p:nvSpPr>
          <p:cNvPr id="18" name="TextBox 17"/>
          <p:cNvSpPr txBox="1"/>
          <p:nvPr/>
        </p:nvSpPr>
        <p:spPr>
          <a:xfrm>
            <a:off x="107504" y="97468"/>
            <a:ext cx="8568952" cy="523220"/>
          </a:xfrm>
          <a:prstGeom prst="rect">
            <a:avLst/>
          </a:prstGeom>
          <a:noFill/>
        </p:spPr>
        <p:txBody>
          <a:bodyPr wrap="square" rtlCol="0">
            <a:spAutoFit/>
          </a:bodyPr>
          <a:lstStyle/>
          <a:p>
            <a:r>
              <a:rPr lang="fr-FR" sz="2800" b="1" dirty="0" smtClean="0">
                <a:latin typeface="Calibri"/>
              </a:rPr>
              <a:t>Qu’est-ce que tu as fait le weekend dernier?</a:t>
            </a:r>
            <a:endParaRPr lang="fr-FR" sz="2800" b="1" dirty="0"/>
          </a:p>
        </p:txBody>
      </p:sp>
      <p:sp>
        <p:nvSpPr>
          <p:cNvPr id="19" name="Rounded Rectangular Callout 18"/>
          <p:cNvSpPr/>
          <p:nvPr/>
        </p:nvSpPr>
        <p:spPr>
          <a:xfrm>
            <a:off x="395536" y="620688"/>
            <a:ext cx="439248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err="1" smtClean="0"/>
              <a:t>J’ai</a:t>
            </a:r>
            <a:r>
              <a:rPr lang="en-GB" sz="2800" b="1" dirty="0" smtClean="0"/>
              <a:t> fait beaucoup de choses: par </a:t>
            </a:r>
            <a:r>
              <a:rPr lang="en-GB" sz="2800" b="1" dirty="0" err="1" smtClean="0"/>
              <a:t>ejemple</a:t>
            </a:r>
            <a:r>
              <a:rPr lang="en-GB" sz="2800" b="1" dirty="0" smtClean="0"/>
              <a:t>…</a:t>
            </a:r>
            <a:endParaRPr lang="fr-FR" sz="2800" b="1" dirty="0"/>
          </a:p>
        </p:txBody>
      </p:sp>
      <p:sp>
        <p:nvSpPr>
          <p:cNvPr id="20" name="TextBox 19"/>
          <p:cNvSpPr txBox="1"/>
          <p:nvPr/>
        </p:nvSpPr>
        <p:spPr>
          <a:xfrm>
            <a:off x="395536" y="1700808"/>
            <a:ext cx="8748464" cy="954107"/>
          </a:xfrm>
          <a:prstGeom prst="rect">
            <a:avLst/>
          </a:prstGeom>
          <a:noFill/>
        </p:spPr>
        <p:txBody>
          <a:bodyPr wrap="square" rtlCol="0">
            <a:spAutoFit/>
          </a:bodyPr>
          <a:lstStyle/>
          <a:p>
            <a:r>
              <a:rPr lang="en-GB" sz="2800" b="1" u="sng" dirty="0"/>
              <a:t>Je </a:t>
            </a:r>
            <a:r>
              <a:rPr lang="en-GB" sz="2800" b="1" u="sng" dirty="0" err="1"/>
              <a:t>voulais</a:t>
            </a:r>
            <a:r>
              <a:rPr lang="en-GB" sz="2800" b="1" u="sng" dirty="0"/>
              <a:t> </a:t>
            </a:r>
            <a:r>
              <a:rPr lang="en-GB" sz="2800" b="1" dirty="0" err="1"/>
              <a:t>aller</a:t>
            </a:r>
            <a:r>
              <a:rPr lang="en-GB" sz="2800" b="1" dirty="0"/>
              <a:t> </a:t>
            </a:r>
            <a:r>
              <a:rPr lang="en-GB" sz="2800" b="1" dirty="0" smtClean="0">
                <a:latin typeface="Calibri"/>
              </a:rPr>
              <a:t>à </a:t>
            </a:r>
            <a:r>
              <a:rPr lang="en-GB" sz="2800" b="1" dirty="0" err="1" smtClean="0">
                <a:latin typeface="Calibri"/>
              </a:rPr>
              <a:t>Londres</a:t>
            </a:r>
            <a:r>
              <a:rPr lang="en-GB" sz="2800" b="1" dirty="0" smtClean="0">
                <a:latin typeface="Calibri"/>
              </a:rPr>
              <a:t> </a:t>
            </a:r>
            <a:r>
              <a:rPr lang="en-GB" sz="2800" b="1" dirty="0" err="1" smtClean="0"/>
              <a:t>mais</a:t>
            </a:r>
            <a:r>
              <a:rPr lang="en-GB" sz="2800" b="1" dirty="0" smtClean="0"/>
              <a:t> </a:t>
            </a:r>
            <a:r>
              <a:rPr lang="en-GB" sz="2800" b="1" u="sng" dirty="0"/>
              <a:t>je </a:t>
            </a:r>
            <a:r>
              <a:rPr lang="en-GB" sz="2800" b="1" u="sng" dirty="0" err="1"/>
              <a:t>n’ai</a:t>
            </a:r>
            <a:r>
              <a:rPr lang="en-GB" sz="2800" b="1" u="sng" dirty="0"/>
              <a:t> </a:t>
            </a:r>
            <a:r>
              <a:rPr lang="en-GB" sz="2800" b="1" u="sng" dirty="0" err="1" smtClean="0"/>
              <a:t>pu</a:t>
            </a:r>
            <a:r>
              <a:rPr lang="en-GB" sz="2800" b="1" u="sng" dirty="0" smtClean="0"/>
              <a:t> pas</a:t>
            </a:r>
            <a:r>
              <a:rPr lang="en-GB" sz="2800" b="1" dirty="0" smtClean="0"/>
              <a:t>, </a:t>
            </a:r>
            <a:r>
              <a:rPr lang="en-GB" sz="2800" b="1" dirty="0" err="1"/>
              <a:t>alors</a:t>
            </a:r>
            <a:r>
              <a:rPr lang="en-GB" sz="2800" b="1" dirty="0"/>
              <a:t> </a:t>
            </a:r>
            <a:r>
              <a:rPr lang="en-GB" sz="2800" b="1" dirty="0" smtClean="0"/>
              <a:t>je </a:t>
            </a:r>
            <a:r>
              <a:rPr lang="en-GB" sz="2800" b="1" dirty="0" err="1" smtClean="0"/>
              <a:t>suis</a:t>
            </a:r>
            <a:r>
              <a:rPr lang="en-GB" sz="2800" b="1" dirty="0" smtClean="0"/>
              <a:t> </a:t>
            </a:r>
            <a:r>
              <a:rPr lang="en-GB" sz="2800" b="1" dirty="0" err="1" smtClean="0"/>
              <a:t>allé</a:t>
            </a:r>
            <a:r>
              <a:rPr lang="en-GB" sz="2800" b="1" dirty="0" smtClean="0"/>
              <a:t>(e) en </a:t>
            </a:r>
            <a:r>
              <a:rPr lang="en-GB" sz="2800" b="1" dirty="0" err="1" smtClean="0"/>
              <a:t>ville</a:t>
            </a:r>
            <a:r>
              <a:rPr lang="en-GB" sz="2800" b="1" dirty="0" smtClean="0"/>
              <a:t> avec </a:t>
            </a:r>
            <a:r>
              <a:rPr lang="en-GB" sz="2800" b="1" dirty="0" err="1" smtClean="0"/>
              <a:t>mes</a:t>
            </a:r>
            <a:r>
              <a:rPr lang="en-GB" sz="2800" b="1" dirty="0" smtClean="0"/>
              <a:t> </a:t>
            </a:r>
            <a:r>
              <a:rPr lang="en-GB" sz="2800" b="1" dirty="0" err="1" smtClean="0"/>
              <a:t>copains</a:t>
            </a:r>
            <a:r>
              <a:rPr lang="en-GB" sz="2800" b="1" dirty="0" smtClean="0"/>
              <a:t>.  Tout </a:t>
            </a:r>
            <a:r>
              <a:rPr lang="en-GB" sz="2800" b="1" dirty="0" err="1" smtClean="0"/>
              <a:t>d’abord</a:t>
            </a:r>
            <a:r>
              <a:rPr lang="en-GB" sz="2800" b="1" dirty="0" smtClean="0"/>
              <a:t>…</a:t>
            </a:r>
            <a:endParaRPr lang="fr-FR" sz="2800" b="1" dirty="0"/>
          </a:p>
        </p:txBody>
      </p:sp>
    </p:spTree>
    <p:extLst>
      <p:ext uri="{BB962C8B-B14F-4D97-AF65-F5344CB8AC3E}">
        <p14:creationId xmlns:p14="http://schemas.microsoft.com/office/powerpoint/2010/main" val="404919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err="1" smtClean="0"/>
              <a:t>Qu’est-ce</a:t>
            </a:r>
            <a:r>
              <a:rPr lang="en-GB" sz="6000" b="1" dirty="0" smtClean="0"/>
              <a:t> </a:t>
            </a:r>
            <a:r>
              <a:rPr lang="en-GB" sz="6000" b="1" dirty="0" err="1" smtClean="0"/>
              <a:t>que</a:t>
            </a:r>
            <a:r>
              <a:rPr lang="en-GB" sz="6000" b="1" dirty="0" smtClean="0"/>
              <a:t> </a:t>
            </a:r>
            <a:r>
              <a:rPr lang="en-GB" sz="6000" b="1" dirty="0" err="1" smtClean="0"/>
              <a:t>tu</a:t>
            </a:r>
            <a:r>
              <a:rPr lang="en-GB" sz="6000" b="1" dirty="0" smtClean="0"/>
              <a:t> as fait…</a:t>
            </a:r>
            <a:endParaRPr lang="fr-FR" sz="6000" b="1" dirty="0"/>
          </a:p>
        </p:txBody>
      </p:sp>
      <p:pic>
        <p:nvPicPr>
          <p:cNvPr id="9" name="Content Placeholder 8"/>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b="5332"/>
          <a:stretch/>
        </p:blipFill>
        <p:spPr>
          <a:xfrm>
            <a:off x="4932040" y="1340768"/>
            <a:ext cx="3096468" cy="2198519"/>
          </a:xfrm>
        </p:spPr>
      </p:pic>
      <p:pic>
        <p:nvPicPr>
          <p:cNvPr id="8" name="Content Placeholder 7"/>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847577" y="1412776"/>
            <a:ext cx="3230712" cy="2153807"/>
          </a:xfrm>
        </p:spPr>
      </p:pic>
      <p:pic>
        <p:nvPicPr>
          <p:cNvPr id="10" name="Content Placeholder 9"/>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2987824" y="4005064"/>
            <a:ext cx="3168054" cy="2290159"/>
          </a:xfrm>
        </p:spPr>
      </p:pic>
      <p:sp>
        <p:nvSpPr>
          <p:cNvPr id="11" name="TextBox 10"/>
          <p:cNvSpPr txBox="1"/>
          <p:nvPr/>
        </p:nvSpPr>
        <p:spPr>
          <a:xfrm>
            <a:off x="490064" y="3573016"/>
            <a:ext cx="3888432" cy="400110"/>
          </a:xfrm>
          <a:prstGeom prst="rect">
            <a:avLst/>
          </a:prstGeom>
          <a:noFill/>
        </p:spPr>
        <p:txBody>
          <a:bodyPr wrap="square" rtlCol="0" anchor="ctr">
            <a:spAutoFit/>
          </a:bodyPr>
          <a:lstStyle/>
          <a:p>
            <a:pPr algn="ctr"/>
            <a:r>
              <a:rPr lang="en-GB" sz="2000" b="1" dirty="0" smtClean="0"/>
              <a:t>un jour de </a:t>
            </a:r>
            <a:r>
              <a:rPr lang="en-GB" sz="2000" b="1" dirty="0" err="1" smtClean="0"/>
              <a:t>vacances</a:t>
            </a:r>
            <a:r>
              <a:rPr lang="en-GB" sz="2000" b="1" dirty="0" smtClean="0"/>
              <a:t> en France</a:t>
            </a:r>
            <a:endParaRPr lang="fr-FR" sz="2000" b="1" dirty="0"/>
          </a:p>
        </p:txBody>
      </p:sp>
      <p:sp>
        <p:nvSpPr>
          <p:cNvPr id="12" name="TextBox 11"/>
          <p:cNvSpPr txBox="1"/>
          <p:nvPr/>
        </p:nvSpPr>
        <p:spPr>
          <a:xfrm>
            <a:off x="4499992" y="3532946"/>
            <a:ext cx="3888432" cy="400110"/>
          </a:xfrm>
          <a:prstGeom prst="rect">
            <a:avLst/>
          </a:prstGeom>
          <a:noFill/>
        </p:spPr>
        <p:txBody>
          <a:bodyPr wrap="square" rtlCol="0" anchor="ctr">
            <a:spAutoFit/>
          </a:bodyPr>
          <a:lstStyle/>
          <a:p>
            <a:pPr algn="ctr"/>
            <a:r>
              <a:rPr lang="en-GB" sz="2000" b="1" dirty="0" err="1" smtClean="0"/>
              <a:t>une</a:t>
            </a:r>
            <a:r>
              <a:rPr lang="en-GB" sz="2000" b="1" dirty="0" smtClean="0"/>
              <a:t> excursion au </a:t>
            </a:r>
            <a:r>
              <a:rPr lang="en-GB" sz="2000" b="1" dirty="0" err="1" smtClean="0"/>
              <a:t>cinéma</a:t>
            </a:r>
            <a:endParaRPr lang="fr-FR" sz="2000" b="1" dirty="0"/>
          </a:p>
        </p:txBody>
      </p:sp>
      <p:sp>
        <p:nvSpPr>
          <p:cNvPr id="13" name="TextBox 12"/>
          <p:cNvSpPr txBox="1"/>
          <p:nvPr/>
        </p:nvSpPr>
        <p:spPr>
          <a:xfrm>
            <a:off x="2525312" y="6238214"/>
            <a:ext cx="3888432" cy="400110"/>
          </a:xfrm>
          <a:prstGeom prst="rect">
            <a:avLst/>
          </a:prstGeom>
          <a:noFill/>
        </p:spPr>
        <p:txBody>
          <a:bodyPr wrap="square" rtlCol="0" anchor="ctr">
            <a:spAutoFit/>
          </a:bodyPr>
          <a:lstStyle/>
          <a:p>
            <a:pPr algn="ctr"/>
            <a:r>
              <a:rPr lang="en-GB" sz="2000" b="1" dirty="0" err="1" smtClean="0"/>
              <a:t>une</a:t>
            </a:r>
            <a:r>
              <a:rPr lang="en-GB" sz="2000" b="1" dirty="0" smtClean="0"/>
              <a:t> </a:t>
            </a:r>
            <a:r>
              <a:rPr lang="en-GB" sz="2000" b="1" dirty="0" err="1" smtClean="0"/>
              <a:t>journée</a:t>
            </a:r>
            <a:r>
              <a:rPr lang="en-GB" sz="2000" b="1" dirty="0" smtClean="0"/>
              <a:t> </a:t>
            </a:r>
            <a:r>
              <a:rPr lang="en-GB" sz="2000" b="1" dirty="0" smtClean="0">
                <a:latin typeface="Calibri"/>
              </a:rPr>
              <a:t>à </a:t>
            </a:r>
            <a:r>
              <a:rPr lang="en-GB" sz="2000" b="1" dirty="0" err="1" smtClean="0">
                <a:latin typeface="Calibri"/>
              </a:rPr>
              <a:t>Londres</a:t>
            </a:r>
            <a:endParaRPr lang="fr-FR" sz="2000" b="1" dirty="0"/>
          </a:p>
        </p:txBody>
      </p:sp>
    </p:spTree>
    <p:extLst>
      <p:ext uri="{BB962C8B-B14F-4D97-AF65-F5344CB8AC3E}">
        <p14:creationId xmlns:p14="http://schemas.microsoft.com/office/powerpoint/2010/main" val="3775438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1332</Words>
  <Application>Microsoft Office PowerPoint</Application>
  <PresentationFormat>On-screen Show (4:3)</PresentationFormat>
  <Paragraphs>184</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Get the best grade you can in GCSE French speaking</vt:lpstr>
      <vt:lpstr>Grade changers</vt:lpstr>
      <vt:lpstr>PowerPoint Presentation</vt:lpstr>
      <vt:lpstr>PowerPoint Presentation</vt:lpstr>
      <vt:lpstr>Grade changers</vt:lpstr>
      <vt:lpstr>PowerPoint Presentation</vt:lpstr>
      <vt:lpstr>Grade changers</vt:lpstr>
      <vt:lpstr>PowerPoint Presentation</vt:lpstr>
      <vt:lpstr>Qu’est-ce que tu as fait…</vt:lpstr>
      <vt:lpstr>Grade changers</vt:lpstr>
      <vt:lpstr>Écris…………</vt:lpstr>
      <vt:lpstr>PowerPoint Presentation</vt:lpstr>
      <vt:lpstr>PowerPoint Presentation</vt:lpstr>
      <vt:lpstr>PowerPoint Presentation</vt:lpstr>
      <vt:lpstr>Mes bonnes résolutions pour la nouvelle année!</vt:lpstr>
      <vt:lpstr>PowerPoint Presentation</vt:lpstr>
      <vt:lpstr>Get the best grade you can in GCSE French speaking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the best grade you can in GCSE Spanish speaking</dc:title>
  <dc:creator>Mark Dawes</dc:creator>
  <cp:lastModifiedBy>Mark Dawes</cp:lastModifiedBy>
  <cp:revision>49</cp:revision>
  <dcterms:created xsi:type="dcterms:W3CDTF">2013-01-11T10:40:53Z</dcterms:created>
  <dcterms:modified xsi:type="dcterms:W3CDTF">2013-01-15T04:37:21Z</dcterms:modified>
</cp:coreProperties>
</file>