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304" r:id="rId2"/>
    <p:sldId id="285" r:id="rId3"/>
    <p:sldId id="259" r:id="rId4"/>
    <p:sldId id="260" r:id="rId5"/>
    <p:sldId id="286" r:id="rId6"/>
    <p:sldId id="258" r:id="rId7"/>
    <p:sldId id="264" r:id="rId8"/>
    <p:sldId id="265" r:id="rId9"/>
    <p:sldId id="287" r:id="rId10"/>
    <p:sldId id="288" r:id="rId11"/>
    <p:sldId id="266" r:id="rId12"/>
    <p:sldId id="289" r:id="rId13"/>
    <p:sldId id="290" r:id="rId14"/>
    <p:sldId id="291" r:id="rId15"/>
    <p:sldId id="292" r:id="rId16"/>
    <p:sldId id="293" r:id="rId17"/>
    <p:sldId id="272" r:id="rId18"/>
    <p:sldId id="257" r:id="rId19"/>
    <p:sldId id="273" r:id="rId20"/>
    <p:sldId id="294" r:id="rId21"/>
    <p:sldId id="274" r:id="rId22"/>
    <p:sldId id="305" r:id="rId23"/>
    <p:sldId id="306" r:id="rId24"/>
    <p:sldId id="295" r:id="rId25"/>
    <p:sldId id="296" r:id="rId26"/>
    <p:sldId id="299" r:id="rId27"/>
    <p:sldId id="301" r:id="rId28"/>
    <p:sldId id="300" r:id="rId29"/>
    <p:sldId id="302" r:id="rId30"/>
    <p:sldId id="262" r:id="rId31"/>
    <p:sldId id="283" r:id="rId32"/>
    <p:sldId id="303" r:id="rId33"/>
    <p:sldId id="263" r:id="rId34"/>
    <p:sldId id="284" r:id="rId35"/>
    <p:sldId id="297" r:id="rId36"/>
    <p:sldId id="298" r:id="rId37"/>
  </p:sldIdLst>
  <p:sldSz cx="6858000" cy="9144000" type="screen4x3"/>
  <p:notesSz cx="7099300" cy="1023461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13" autoAdjust="0"/>
  </p:normalViewPr>
  <p:slideViewPr>
    <p:cSldViewPr>
      <p:cViewPr>
        <p:scale>
          <a:sx n="50" d="100"/>
          <a:sy n="50" d="100"/>
        </p:scale>
        <p:origin x="-1446" y="-11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smtClean="0"/>
            </a:lvl1pPr>
          </a:lstStyle>
          <a:p>
            <a:pPr>
              <a:defRPr/>
            </a:pPr>
            <a:endParaRPr lang="en-GB" dirty="0"/>
          </a:p>
        </p:txBody>
      </p:sp>
      <p:sp>
        <p:nvSpPr>
          <p:cNvPr id="3075"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smtClean="0"/>
            </a:lvl1pPr>
          </a:lstStyle>
          <a:p>
            <a:pPr>
              <a:defRPr/>
            </a:pPr>
            <a:endParaRPr lang="en-GB" dirty="0"/>
          </a:p>
        </p:txBody>
      </p:sp>
      <p:sp>
        <p:nvSpPr>
          <p:cNvPr id="32772" name="Rectangle 4"/>
          <p:cNvSpPr>
            <a:spLocks noGrp="1" noRot="1" noChangeAspect="1" noChangeArrowheads="1" noTextEdit="1"/>
          </p:cNvSpPr>
          <p:nvPr>
            <p:ph type="sldImg" idx="2"/>
          </p:nvPr>
        </p:nvSpPr>
        <p:spPr bwMode="auto">
          <a:xfrm>
            <a:off x="2111375" y="768350"/>
            <a:ext cx="2878138"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smtClean="0"/>
            </a:lvl1pPr>
          </a:lstStyle>
          <a:p>
            <a:pPr>
              <a:defRPr/>
            </a:pPr>
            <a:endParaRPr lang="en-GB" dirty="0"/>
          </a:p>
        </p:txBody>
      </p:sp>
      <p:sp>
        <p:nvSpPr>
          <p:cNvPr id="307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smtClean="0"/>
            </a:lvl1pPr>
          </a:lstStyle>
          <a:p>
            <a:pPr>
              <a:defRPr/>
            </a:pPr>
            <a:fld id="{51981F34-A7F4-485B-8685-AE1E415BD8D5}" type="slidenum">
              <a:rPr lang="en-GB"/>
              <a:pPr>
                <a:defRPr/>
              </a:pPr>
              <a:t>‹#›</a:t>
            </a:fld>
            <a:endParaRPr lang="en-GB" dirty="0"/>
          </a:p>
        </p:txBody>
      </p:sp>
    </p:spTree>
    <p:extLst>
      <p:ext uri="{BB962C8B-B14F-4D97-AF65-F5344CB8AC3E}">
        <p14:creationId xmlns:p14="http://schemas.microsoft.com/office/powerpoint/2010/main" val="4160759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office.microsoft.com/en-gb/powerpoint-help/introduction-2-59-RZ102673174.aspx?CTT=1&amp;section=2"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35236617-45CC-494E-924B-C5F1B75F0A08}" type="slidenum">
              <a:rPr lang="en-GB"/>
              <a:pPr eaLnBrk="1" hangingPunct="1"/>
              <a:t>2</a:t>
            </a:fld>
            <a:endParaRPr lang="en-GB"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E14B44B9-4036-4DBD-9A0A-2D01100013C4}" type="slidenum">
              <a:rPr lang="en-GB"/>
              <a:pPr eaLnBrk="1" hangingPunct="1"/>
              <a:t>19</a:t>
            </a:fld>
            <a:endParaRPr lang="en-GB"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DB08781D-94FB-4371-9878-EC23B75A941E}" type="slidenum">
              <a:rPr lang="en-GB"/>
              <a:pPr eaLnBrk="1" hangingPunct="1"/>
              <a:t>21</a:t>
            </a:fld>
            <a:endParaRPr lang="en-GB"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http://office.microsoft.com/en-gb/powerpoint-help/introduction-2-59-RZ102673174.aspx?CTT=1&amp;section=2</a:t>
            </a:r>
            <a:r>
              <a:rPr lang="en-GB" dirty="0" smtClean="0"/>
              <a:t/>
            </a:r>
            <a:br>
              <a:rPr lang="en-GB" dirty="0" smtClean="0"/>
            </a:br>
            <a:r>
              <a:rPr lang="en-GB" dirty="0" smtClean="0"/>
              <a:t>Training</a:t>
            </a:r>
            <a:r>
              <a:rPr lang="en-GB" baseline="0" dirty="0" smtClean="0"/>
              <a:t> video on inserting video.</a:t>
            </a:r>
            <a:endParaRPr lang="en-GB" dirty="0"/>
          </a:p>
        </p:txBody>
      </p:sp>
      <p:sp>
        <p:nvSpPr>
          <p:cNvPr id="4" name="Slide Number Placeholder 3"/>
          <p:cNvSpPr>
            <a:spLocks noGrp="1"/>
          </p:cNvSpPr>
          <p:nvPr>
            <p:ph type="sldNum" sz="quarter" idx="10"/>
          </p:nvPr>
        </p:nvSpPr>
        <p:spPr/>
        <p:txBody>
          <a:bodyPr/>
          <a:lstStyle/>
          <a:p>
            <a:pPr>
              <a:defRPr/>
            </a:pPr>
            <a:fld id="{51981F34-A7F4-485B-8685-AE1E415BD8D5}" type="slidenum">
              <a:rPr lang="en-GB" smtClean="0"/>
              <a:pPr>
                <a:defRPr/>
              </a:pPr>
              <a:t>28</a:t>
            </a:fld>
            <a:endParaRPr lang="en-GB" dirty="0"/>
          </a:p>
        </p:txBody>
      </p:sp>
    </p:spTree>
    <p:extLst>
      <p:ext uri="{BB962C8B-B14F-4D97-AF65-F5344CB8AC3E}">
        <p14:creationId xmlns:p14="http://schemas.microsoft.com/office/powerpoint/2010/main" val="1461619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0C00528B-3416-4DC8-A3B4-3E3459CA405D}" type="slidenum">
              <a:rPr lang="en-GB"/>
              <a:pPr eaLnBrk="1" hangingPunct="1"/>
              <a:t>30</a:t>
            </a:fld>
            <a:endParaRPr lang="en-GB"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0C8EA771-FF48-48C8-8915-F62319D68C51}" type="slidenum">
              <a:rPr lang="en-GB"/>
              <a:pPr eaLnBrk="1" hangingPunct="1"/>
              <a:t>31</a:t>
            </a:fld>
            <a:endParaRPr lang="en-GB"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00190368-63A6-491E-B243-A0278EBA6A92}" type="slidenum">
              <a:rPr lang="en-GB"/>
              <a:pPr eaLnBrk="1" hangingPunct="1"/>
              <a:t>33</a:t>
            </a:fld>
            <a:endParaRPr lang="en-GB"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8BA574D5-3CC5-4F90-8787-3B3F0B764157}" type="slidenum">
              <a:rPr lang="en-GB"/>
              <a:pPr eaLnBrk="1" hangingPunct="1"/>
              <a:t>34</a:t>
            </a:fld>
            <a:endParaRPr lang="en-GB"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53B31F79-53B7-4081-9FB5-5131842E37D7}" type="slidenum">
              <a:rPr lang="en-GB"/>
              <a:pPr eaLnBrk="1" hangingPunct="1"/>
              <a:t>3</a:t>
            </a:fld>
            <a:endParaRPr lang="en-GB"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82F89CFF-9513-49D2-8438-23604F073B8A}" type="slidenum">
              <a:rPr lang="en-GB"/>
              <a:pPr eaLnBrk="1" hangingPunct="1"/>
              <a:t>4</a:t>
            </a:fld>
            <a:endParaRPr lang="en-GB"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F86E3E06-70E1-49B4-965B-61F4E8B9B512}" type="slidenum">
              <a:rPr lang="en-GB"/>
              <a:pPr eaLnBrk="1" hangingPunct="1"/>
              <a:t>6</a:t>
            </a:fld>
            <a:endParaRPr lang="en-GB"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E4146C2F-178D-4290-BA51-FC7AC3E542EB}" type="slidenum">
              <a:rPr lang="en-GB"/>
              <a:pPr eaLnBrk="1" hangingPunct="1"/>
              <a:t>7</a:t>
            </a:fld>
            <a:endParaRPr lang="en-GB"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7FEF76E9-477E-4E32-A26B-2A27C9DCFBA9}" type="slidenum">
              <a:rPr lang="en-GB"/>
              <a:pPr eaLnBrk="1" hangingPunct="1"/>
              <a:t>8</a:t>
            </a:fld>
            <a:endParaRPr lang="en-GB"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94F0313B-4016-4436-BDAE-72F3FF1A5BA7}" type="slidenum">
              <a:rPr lang="en-GB"/>
              <a:pPr eaLnBrk="1" hangingPunct="1"/>
              <a:t>11</a:t>
            </a:fld>
            <a:endParaRPr lang="en-GB"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8A1CDCFE-B6AD-4DCF-A047-67FE561BCD96}" type="slidenum">
              <a:rPr lang="en-GB"/>
              <a:pPr eaLnBrk="1" hangingPunct="1"/>
              <a:t>17</a:t>
            </a:fld>
            <a:endParaRPr lang="en-GB"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E971D39D-17FB-477A-9AA6-AA595614D4F9}" type="slidenum">
              <a:rPr lang="en-GB"/>
              <a:pPr eaLnBrk="1" hangingPunct="1"/>
              <a:t>18</a:t>
            </a:fld>
            <a:endParaRPr lang="en-GB"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7C943FEF-D8F8-4D6F-B063-DC56F95F85BB}" type="slidenum">
              <a:rPr lang="en-GB"/>
              <a:pPr>
                <a:defRPr/>
              </a:pPr>
              <a:t>‹#›</a:t>
            </a:fld>
            <a:endParaRPr lang="en-GB" dirty="0"/>
          </a:p>
        </p:txBody>
      </p:sp>
    </p:spTree>
    <p:extLst>
      <p:ext uri="{BB962C8B-B14F-4D97-AF65-F5344CB8AC3E}">
        <p14:creationId xmlns:p14="http://schemas.microsoft.com/office/powerpoint/2010/main" val="374248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8605E662-0DBD-424C-A744-4D5AF86EA192}" type="slidenum">
              <a:rPr lang="en-GB"/>
              <a:pPr>
                <a:defRPr/>
              </a:pPr>
              <a:t>‹#›</a:t>
            </a:fld>
            <a:endParaRPr lang="en-GB" dirty="0"/>
          </a:p>
        </p:txBody>
      </p:sp>
    </p:spTree>
    <p:extLst>
      <p:ext uri="{BB962C8B-B14F-4D97-AF65-F5344CB8AC3E}">
        <p14:creationId xmlns:p14="http://schemas.microsoft.com/office/powerpoint/2010/main" val="2792379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951C6897-F4C6-471F-8541-45453D8CBFE8}" type="slidenum">
              <a:rPr lang="en-GB"/>
              <a:pPr>
                <a:defRPr/>
              </a:pPr>
              <a:t>‹#›</a:t>
            </a:fld>
            <a:endParaRPr lang="en-GB" dirty="0"/>
          </a:p>
        </p:txBody>
      </p:sp>
    </p:spTree>
    <p:extLst>
      <p:ext uri="{BB962C8B-B14F-4D97-AF65-F5344CB8AC3E}">
        <p14:creationId xmlns:p14="http://schemas.microsoft.com/office/powerpoint/2010/main" val="148448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3E6E65BC-BCB2-4A19-BEC5-D74EE62ED48D}" type="slidenum">
              <a:rPr lang="en-GB"/>
              <a:pPr>
                <a:defRPr/>
              </a:pPr>
              <a:t>‹#›</a:t>
            </a:fld>
            <a:endParaRPr lang="en-GB" dirty="0"/>
          </a:p>
        </p:txBody>
      </p:sp>
    </p:spTree>
    <p:extLst>
      <p:ext uri="{BB962C8B-B14F-4D97-AF65-F5344CB8AC3E}">
        <p14:creationId xmlns:p14="http://schemas.microsoft.com/office/powerpoint/2010/main" val="1246494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03188F22-A36F-45B9-870C-F0A5EB321BE9}" type="slidenum">
              <a:rPr lang="en-GB"/>
              <a:pPr>
                <a:defRPr/>
              </a:pPr>
              <a:t>‹#›</a:t>
            </a:fld>
            <a:endParaRPr lang="en-GB" dirty="0"/>
          </a:p>
        </p:txBody>
      </p:sp>
    </p:spTree>
    <p:extLst>
      <p:ext uri="{BB962C8B-B14F-4D97-AF65-F5344CB8AC3E}">
        <p14:creationId xmlns:p14="http://schemas.microsoft.com/office/powerpoint/2010/main" val="966004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7ABF9C1A-E627-4E02-9F2A-4DA9CD738993}" type="slidenum">
              <a:rPr lang="en-GB"/>
              <a:pPr>
                <a:defRPr/>
              </a:pPr>
              <a:t>‹#›</a:t>
            </a:fld>
            <a:endParaRPr lang="en-GB" dirty="0"/>
          </a:p>
        </p:txBody>
      </p:sp>
    </p:spTree>
    <p:extLst>
      <p:ext uri="{BB962C8B-B14F-4D97-AF65-F5344CB8AC3E}">
        <p14:creationId xmlns:p14="http://schemas.microsoft.com/office/powerpoint/2010/main" val="3254838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26486B5C-EDC5-47D1-81A3-3E66D1A8A2A3}" type="slidenum">
              <a:rPr lang="en-GB"/>
              <a:pPr>
                <a:defRPr/>
              </a:pPr>
              <a:t>‹#›</a:t>
            </a:fld>
            <a:endParaRPr lang="en-GB" dirty="0"/>
          </a:p>
        </p:txBody>
      </p:sp>
    </p:spTree>
    <p:extLst>
      <p:ext uri="{BB962C8B-B14F-4D97-AF65-F5344CB8AC3E}">
        <p14:creationId xmlns:p14="http://schemas.microsoft.com/office/powerpoint/2010/main" val="402493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21212102-0182-4761-93C2-76CD710CFB1C}" type="slidenum">
              <a:rPr lang="en-GB"/>
              <a:pPr>
                <a:defRPr/>
              </a:pPr>
              <a:t>‹#›</a:t>
            </a:fld>
            <a:endParaRPr lang="en-GB" dirty="0"/>
          </a:p>
        </p:txBody>
      </p:sp>
    </p:spTree>
    <p:extLst>
      <p:ext uri="{BB962C8B-B14F-4D97-AF65-F5344CB8AC3E}">
        <p14:creationId xmlns:p14="http://schemas.microsoft.com/office/powerpoint/2010/main" val="3211240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B467C44B-D8AC-45F3-B897-93F06D682A4E}" type="slidenum">
              <a:rPr lang="en-GB"/>
              <a:pPr>
                <a:defRPr/>
              </a:pPr>
              <a:t>‹#›</a:t>
            </a:fld>
            <a:endParaRPr lang="en-GB" dirty="0"/>
          </a:p>
        </p:txBody>
      </p:sp>
    </p:spTree>
    <p:extLst>
      <p:ext uri="{BB962C8B-B14F-4D97-AF65-F5344CB8AC3E}">
        <p14:creationId xmlns:p14="http://schemas.microsoft.com/office/powerpoint/2010/main" val="4247993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C9AB55F0-64E2-41E8-82F1-186DA0ECCD9F}" type="slidenum">
              <a:rPr lang="en-GB"/>
              <a:pPr>
                <a:defRPr/>
              </a:pPr>
              <a:t>‹#›</a:t>
            </a:fld>
            <a:endParaRPr lang="en-GB" dirty="0"/>
          </a:p>
        </p:txBody>
      </p:sp>
    </p:spTree>
    <p:extLst>
      <p:ext uri="{BB962C8B-B14F-4D97-AF65-F5344CB8AC3E}">
        <p14:creationId xmlns:p14="http://schemas.microsoft.com/office/powerpoint/2010/main" val="4291063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BC309F00-A00E-46E4-A393-47D11E49D150}" type="slidenum">
              <a:rPr lang="en-GB"/>
              <a:pPr>
                <a:defRPr/>
              </a:pPr>
              <a:t>‹#›</a:t>
            </a:fld>
            <a:endParaRPr lang="en-GB" dirty="0"/>
          </a:p>
        </p:txBody>
      </p:sp>
    </p:spTree>
    <p:extLst>
      <p:ext uri="{BB962C8B-B14F-4D97-AF65-F5344CB8AC3E}">
        <p14:creationId xmlns:p14="http://schemas.microsoft.com/office/powerpoint/2010/main" val="1666610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342900" y="2133600"/>
            <a:ext cx="61722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342900" y="8326438"/>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GB" dirty="0"/>
          </a:p>
        </p:txBody>
      </p:sp>
      <p:sp>
        <p:nvSpPr>
          <p:cNvPr id="1029" name="Rectangle 5"/>
          <p:cNvSpPr>
            <a:spLocks noGrp="1" noChangeArrowheads="1"/>
          </p:cNvSpPr>
          <p:nvPr>
            <p:ph type="ftr" sz="quarter" idx="3"/>
          </p:nvPr>
        </p:nvSpPr>
        <p:spPr bwMode="auto">
          <a:xfrm>
            <a:off x="2343150" y="8326438"/>
            <a:ext cx="21717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GB" dirty="0"/>
          </a:p>
        </p:txBody>
      </p:sp>
      <p:sp>
        <p:nvSpPr>
          <p:cNvPr id="1030" name="Rectangle 6"/>
          <p:cNvSpPr>
            <a:spLocks noGrp="1" noChangeArrowheads="1"/>
          </p:cNvSpPr>
          <p:nvPr>
            <p:ph type="sldNum" sz="quarter" idx="4"/>
          </p:nvPr>
        </p:nvSpPr>
        <p:spPr bwMode="auto">
          <a:xfrm>
            <a:off x="4914900" y="8326438"/>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0BD3D3A9-A866-4191-951B-C3FCC97C092D}"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office.microsoft.com/en-gb/powerpoint-help/introduction-2-59-RZ102673174.aspx?CTT=1&amp;section=2"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office.microsoft.com/en-us/image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hyperlink" Target="http://www.phillipmartin.info/clipart/homepage.htm" TargetMode="External"/><Relationship Id="rId3" Type="http://schemas.openxmlformats.org/officeDocument/2006/relationships/image" Target="../media/image12.png"/><Relationship Id="rId7" Type="http://schemas.openxmlformats.org/officeDocument/2006/relationships/hyperlink" Target="http://www.wpclipart.com/" TargetMode="External"/><Relationship Id="rId2" Type="http://schemas.openxmlformats.org/officeDocument/2006/relationships/hyperlink" Target="http://www.google.co.uk/" TargetMode="External"/><Relationship Id="rId1" Type="http://schemas.openxmlformats.org/officeDocument/2006/relationships/slideLayout" Target="../slideLayouts/slideLayout7.xml"/><Relationship Id="rId6" Type="http://schemas.openxmlformats.org/officeDocument/2006/relationships/hyperlink" Target="http://openclipart.org/" TargetMode="External"/><Relationship Id="rId5" Type="http://schemas.openxmlformats.org/officeDocument/2006/relationships/image" Target="../media/image14.pn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075022435"/>
              </p:ext>
            </p:extLst>
          </p:nvPr>
        </p:nvGraphicFramePr>
        <p:xfrm>
          <a:off x="179512" y="171451"/>
          <a:ext cx="6489848" cy="8793037"/>
        </p:xfrm>
        <a:graphic>
          <a:graphicData uri="http://schemas.openxmlformats.org/drawingml/2006/table">
            <a:tbl>
              <a:tblPr firstRow="1" bandRow="1">
                <a:tableStyleId>{5940675A-B579-460E-94D1-54222C63F5DA}</a:tableStyleId>
              </a:tblPr>
              <a:tblGrid>
                <a:gridCol w="6489848"/>
              </a:tblGrid>
              <a:tr h="711964">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9762">
                <a:tc>
                  <a:txBody>
                    <a:bodyPr/>
                    <a:lstStyle/>
                    <a:p>
                      <a:pPr algn="l" fontAlgn="auto">
                        <a:spcBef>
                          <a:spcPts val="0"/>
                        </a:spcBef>
                        <a:spcAft>
                          <a:spcPts val="0"/>
                        </a:spcAft>
                        <a:defRPr/>
                      </a:pPr>
                      <a:r>
                        <a:rPr lang="en-GB" sz="2400" b="1" dirty="0" smtClean="0">
                          <a:solidFill>
                            <a:schemeClr val="bg1"/>
                          </a:solidFill>
                        </a:rPr>
                        <a:t>Using PowerPoint </a:t>
                      </a:r>
                      <a:r>
                        <a:rPr lang="en-GB" sz="2400" b="1" baseline="0" dirty="0" smtClean="0">
                          <a:solidFill>
                            <a:schemeClr val="bg1"/>
                          </a:solidFill>
                        </a:rPr>
                        <a:t> 2010 in whole class languages teaching</a:t>
                      </a:r>
                      <a:endParaRPr lang="en-GB" sz="16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6533828">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800" dirty="0" smtClean="0"/>
                    </a:p>
                  </a:txBody>
                  <a:tcPr marL="91439" marR="91439" marT="45725" marB="45725">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577483">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14" name="Text Box 5"/>
          <p:cNvSpPr txBox="1">
            <a:spLocks noChangeArrowheads="1"/>
          </p:cNvSpPr>
          <p:nvPr/>
        </p:nvSpPr>
        <p:spPr bwMode="auto">
          <a:xfrm>
            <a:off x="404664" y="2843808"/>
            <a:ext cx="5976938"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800" b="1" dirty="0">
                <a:latin typeface="Calibri" pitchFamily="34" charset="0"/>
                <a:cs typeface="Calibri" pitchFamily="34" charset="0"/>
              </a:rPr>
              <a:t>Lesson planning and writing using PowerPoint 2010</a:t>
            </a:r>
          </a:p>
          <a:p>
            <a:pPr algn="ctr" eaLnBrk="1" hangingPunct="1">
              <a:spcBef>
                <a:spcPct val="50000"/>
              </a:spcBef>
            </a:pPr>
            <a:r>
              <a:rPr lang="en-GB" sz="2800" b="1" dirty="0">
                <a:latin typeface="Calibri" pitchFamily="34" charset="0"/>
                <a:cs typeface="Calibri" pitchFamily="34" charset="0"/>
              </a:rPr>
              <a:t>Rachel Hawkes</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1088" y="301590"/>
            <a:ext cx="357808" cy="422660"/>
          </a:xfrm>
          <a:prstGeom prst="rect">
            <a:avLst/>
          </a:prstGeom>
        </p:spPr>
      </p:pic>
    </p:spTree>
    <p:extLst>
      <p:ext uri="{BB962C8B-B14F-4D97-AF65-F5344CB8AC3E}">
        <p14:creationId xmlns:p14="http://schemas.microsoft.com/office/powerpoint/2010/main" val="1234217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9"/>
          <p:cNvSpPr txBox="1">
            <a:spLocks noChangeArrowheads="1"/>
          </p:cNvSpPr>
          <p:nvPr/>
        </p:nvSpPr>
        <p:spPr bwMode="auto">
          <a:xfrm>
            <a:off x="3416627" y="391468"/>
            <a:ext cx="324036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dirty="0">
                <a:latin typeface="Calibri" pitchFamily="34" charset="0"/>
                <a:cs typeface="Calibri" pitchFamily="34" charset="0"/>
              </a:rPr>
              <a:t>Move the images into the appropriate positions according to their gender and the order in which you want to present them.  It is useful to present a few easier words (cognates) first but not to leave all the most difficult language to the end.</a:t>
            </a:r>
          </a:p>
        </p:txBody>
      </p:sp>
      <p:sp>
        <p:nvSpPr>
          <p:cNvPr id="4" name="Text Box 28"/>
          <p:cNvSpPr txBox="1">
            <a:spLocks noChangeArrowheads="1"/>
          </p:cNvSpPr>
          <p:nvPr/>
        </p:nvSpPr>
        <p:spPr bwMode="auto">
          <a:xfrm>
            <a:off x="260648" y="271820"/>
            <a:ext cx="20875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12</a:t>
            </a:r>
            <a:endParaRPr lang="en-GB" b="1" dirty="0">
              <a:latin typeface="Calibri" pitchFamily="34" charset="0"/>
              <a:cs typeface="Calibri" pitchFamily="34" charset="0"/>
            </a:endParaRPr>
          </a:p>
        </p:txBody>
      </p:sp>
      <p:pic>
        <p:nvPicPr>
          <p:cNvPr id="665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72" t="19157" r="8450" b="12024"/>
          <a:stretch/>
        </p:blipFill>
        <p:spPr bwMode="auto">
          <a:xfrm>
            <a:off x="248681" y="641152"/>
            <a:ext cx="2978849" cy="2232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188640" y="2843808"/>
            <a:ext cx="6408306" cy="923330"/>
          </a:xfrm>
          <a:prstGeom prst="rect">
            <a:avLst/>
          </a:prstGeom>
          <a:noFill/>
        </p:spPr>
        <p:txBody>
          <a:bodyPr wrap="square" rtlCol="0">
            <a:spAutoFit/>
          </a:bodyPr>
          <a:lstStyle/>
          <a:p>
            <a:r>
              <a:rPr lang="en-GB" b="1" dirty="0" smtClean="0">
                <a:latin typeface="Calibri" pitchFamily="34" charset="0"/>
                <a:cs typeface="Calibri" pitchFamily="34" charset="0"/>
              </a:rPr>
              <a:t>NB: if copying and pasting straight into the PPT from the internet results in a grainy image, you can often improve the quality by saving first to your computer and then importing.</a:t>
            </a:r>
            <a:endParaRPr lang="en-GB" b="1" dirty="0">
              <a:latin typeface="Calibri" pitchFamily="34" charset="0"/>
              <a:cs typeface="Calibri" pitchFamily="34" charset="0"/>
            </a:endParaRPr>
          </a:p>
        </p:txBody>
      </p:sp>
      <p:graphicFrame>
        <p:nvGraphicFramePr>
          <p:cNvPr id="7" name="Group 10"/>
          <p:cNvGraphicFramePr>
            <a:graphicFrameLocks noGrp="1"/>
          </p:cNvGraphicFramePr>
          <p:nvPr>
            <p:extLst>
              <p:ext uri="{D42A27DB-BD31-4B8C-83A1-F6EECF244321}">
                <p14:modId xmlns:p14="http://schemas.microsoft.com/office/powerpoint/2010/main" val="801918686"/>
              </p:ext>
            </p:extLst>
          </p:nvPr>
        </p:nvGraphicFramePr>
        <p:xfrm>
          <a:off x="195740" y="3923928"/>
          <a:ext cx="3377276" cy="2286000"/>
        </p:xfrm>
        <a:graphic>
          <a:graphicData uri="http://schemas.openxmlformats.org/drawingml/2006/table">
            <a:tbl>
              <a:tblPr/>
              <a:tblGrid>
                <a:gridCol w="3377276"/>
              </a:tblGrid>
              <a:tr h="1008062">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Calibri" pitchFamily="34" charset="0"/>
                          <a:cs typeface="Calibri" pitchFamily="34" charset="0"/>
                        </a:rPr>
                        <a:t>5.  Now you can choose how you want the pictures to appear.  To begin this process, select the Animations tab.  When you click on a picture, the greyed out options turn green and you can select an appearance animation effect.  </a:t>
                      </a:r>
                    </a:p>
                  </a:txBody>
                  <a:tcPr horzOverflow="overflow">
                    <a:lnL cap="flat">
                      <a:noFill/>
                    </a:lnL>
                    <a:lnR cap="flat">
                      <a:noFill/>
                    </a:lnR>
                    <a:lnT cap="flat">
                      <a:noFill/>
                    </a:lnT>
                    <a:lnB cap="flat">
                      <a:noFill/>
                    </a:lnB>
                    <a:lnTlToBr>
                      <a:noFill/>
                    </a:lnTlToBr>
                    <a:lnBlToTr>
                      <a:noFill/>
                    </a:lnBlToTr>
                    <a:noFill/>
                  </a:tcPr>
                </a:tc>
              </a:tr>
            </a:tbl>
          </a:graphicData>
        </a:graphic>
      </p:graphicFrame>
      <p:pic>
        <p:nvPicPr>
          <p:cNvPr id="6656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4371"/>
          <a:stretch/>
        </p:blipFill>
        <p:spPr bwMode="auto">
          <a:xfrm>
            <a:off x="188640" y="6630249"/>
            <a:ext cx="3598298" cy="2310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6564"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051" b="11479"/>
          <a:stretch/>
        </p:blipFill>
        <p:spPr bwMode="auto">
          <a:xfrm>
            <a:off x="3490227" y="4283968"/>
            <a:ext cx="3090320" cy="22313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Rectangle 5"/>
          <p:cNvSpPr/>
          <p:nvPr/>
        </p:nvSpPr>
        <p:spPr>
          <a:xfrm>
            <a:off x="4005064" y="6770030"/>
            <a:ext cx="2576903" cy="1754326"/>
          </a:xfrm>
          <a:prstGeom prst="rect">
            <a:avLst/>
          </a:prstGeom>
        </p:spPr>
        <p:txBody>
          <a:bodyPr wrap="square">
            <a:spAutoFit/>
          </a:bodyPr>
          <a:lstStyle/>
          <a:p>
            <a:pPr lvl="0">
              <a:spcBef>
                <a:spcPct val="50000"/>
              </a:spcBef>
            </a:pPr>
            <a:r>
              <a:rPr kumimoji="0" lang="en-GB" sz="1800" b="0" i="0" u="none" strike="noStrike" cap="none" normalizeH="0" baseline="0" dirty="0" smtClean="0">
                <a:ln>
                  <a:noFill/>
                </a:ln>
                <a:solidFill>
                  <a:schemeClr val="tx1"/>
                </a:solidFill>
                <a:effectLst/>
                <a:latin typeface="Calibri" pitchFamily="34" charset="0"/>
                <a:cs typeface="Calibri" pitchFamily="34" charset="0"/>
              </a:rPr>
              <a:t>All animation options are available across the top.  If you prefer the old format, you can choose to see them in Animation Pane.</a:t>
            </a:r>
          </a:p>
        </p:txBody>
      </p:sp>
      <p:sp>
        <p:nvSpPr>
          <p:cNvPr id="11" name="Text Box 28"/>
          <p:cNvSpPr txBox="1">
            <a:spLocks noChangeArrowheads="1"/>
          </p:cNvSpPr>
          <p:nvPr/>
        </p:nvSpPr>
        <p:spPr bwMode="auto">
          <a:xfrm>
            <a:off x="3356992" y="3923928"/>
            <a:ext cx="20875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13</a:t>
            </a:r>
            <a:endParaRPr lang="en-GB" b="1" dirty="0">
              <a:latin typeface="Calibri" pitchFamily="34" charset="0"/>
              <a:cs typeface="Calibri" pitchFamily="34" charset="0"/>
            </a:endParaRPr>
          </a:p>
        </p:txBody>
      </p:sp>
      <p:sp>
        <p:nvSpPr>
          <p:cNvPr id="12" name="Text Box 28"/>
          <p:cNvSpPr txBox="1">
            <a:spLocks noChangeArrowheads="1"/>
          </p:cNvSpPr>
          <p:nvPr/>
        </p:nvSpPr>
        <p:spPr bwMode="auto">
          <a:xfrm>
            <a:off x="116632" y="6290900"/>
            <a:ext cx="20875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14</a:t>
            </a:r>
            <a:endParaRPr lang="en-GB" b="1" dirty="0">
              <a:latin typeface="Calibri" pitchFamily="34" charset="0"/>
              <a:cs typeface="Calibri" pitchFamily="34" charset="0"/>
            </a:endParaRPr>
          </a:p>
        </p:txBody>
      </p:sp>
      <p:sp>
        <p:nvSpPr>
          <p:cNvPr id="13" name="Line 12"/>
          <p:cNvSpPr>
            <a:spLocks noChangeShapeType="1"/>
          </p:cNvSpPr>
          <p:nvPr/>
        </p:nvSpPr>
        <p:spPr bwMode="auto">
          <a:xfrm flipH="1">
            <a:off x="4163287" y="4016124"/>
            <a:ext cx="1281267" cy="611981"/>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4" name="Line 13"/>
          <p:cNvSpPr>
            <a:spLocks noChangeShapeType="1"/>
          </p:cNvSpPr>
          <p:nvPr/>
        </p:nvSpPr>
        <p:spPr bwMode="auto">
          <a:xfrm>
            <a:off x="1445843" y="6046847"/>
            <a:ext cx="1008062" cy="64928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8" name="Slide Number Placeholder 7"/>
          <p:cNvSpPr>
            <a:spLocks noGrp="1"/>
          </p:cNvSpPr>
          <p:nvPr>
            <p:ph type="sldNum" sz="quarter" idx="12"/>
          </p:nvPr>
        </p:nvSpPr>
        <p:spPr/>
        <p:txBody>
          <a:bodyPr/>
          <a:lstStyle/>
          <a:p>
            <a:pPr>
              <a:defRPr/>
            </a:pPr>
            <a:fld id="{B467C44B-D8AC-45F3-B897-93F06D682A4E}" type="slidenum">
              <a:rPr lang="en-GB" smtClean="0"/>
              <a:pPr>
                <a:defRPr/>
              </a:pPr>
              <a:t>10</a:t>
            </a:fld>
            <a:endParaRPr lang="en-GB" dirty="0"/>
          </a:p>
        </p:txBody>
      </p:sp>
    </p:spTree>
    <p:extLst>
      <p:ext uri="{BB962C8B-B14F-4D97-AF65-F5344CB8AC3E}">
        <p14:creationId xmlns:p14="http://schemas.microsoft.com/office/powerpoint/2010/main" val="253118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B17FB3-F9BE-4BBD-883C-6540F70B4CA7}" type="slidenum">
              <a:rPr lang="en-GB"/>
              <a:pPr eaLnBrk="1" hangingPunct="1"/>
              <a:t>11</a:t>
            </a:fld>
            <a:endParaRPr lang="en-GB" dirty="0"/>
          </a:p>
        </p:txBody>
      </p:sp>
      <p:graphicFrame>
        <p:nvGraphicFramePr>
          <p:cNvPr id="22556" name="Group 28"/>
          <p:cNvGraphicFramePr>
            <a:graphicFrameLocks noGrp="1"/>
          </p:cNvGraphicFramePr>
          <p:nvPr>
            <p:extLst>
              <p:ext uri="{D42A27DB-BD31-4B8C-83A1-F6EECF244321}">
                <p14:modId xmlns:p14="http://schemas.microsoft.com/office/powerpoint/2010/main" val="1694326199"/>
              </p:ext>
            </p:extLst>
          </p:nvPr>
        </p:nvGraphicFramePr>
        <p:xfrm>
          <a:off x="188640" y="251520"/>
          <a:ext cx="6336704" cy="4480548"/>
        </p:xfrm>
        <a:graphic>
          <a:graphicData uri="http://schemas.openxmlformats.org/drawingml/2006/table">
            <a:tbl>
              <a:tblPr/>
              <a:tblGrid>
                <a:gridCol w="6336704"/>
              </a:tblGrid>
              <a:tr h="4032448">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Calibri" pitchFamily="34" charset="0"/>
                          <a:cs typeface="Calibri" pitchFamily="34" charset="0"/>
                        </a:rPr>
                        <a:t>6.  With this first presentation activity, you probably want each image to appear separately on your mouse click.  I think that a multitude of whizzy effects adds nothing to the learning at this point (if ever!) and it saves time to have a couple of favourites that you use for this activity.  I use </a:t>
                      </a:r>
                      <a:r>
                        <a:rPr kumimoji="0" lang="en-GB" sz="1800" b="1" i="0" u="none" strike="noStrike" cap="none" normalizeH="0" baseline="0" dirty="0" smtClean="0">
                          <a:ln>
                            <a:noFill/>
                          </a:ln>
                          <a:solidFill>
                            <a:schemeClr val="tx1"/>
                          </a:solidFill>
                          <a:effectLst/>
                          <a:latin typeface="Calibri" pitchFamily="34" charset="0"/>
                          <a:cs typeface="Calibri" pitchFamily="34" charset="0"/>
                        </a:rPr>
                        <a:t>Fade </a:t>
                      </a:r>
                      <a:r>
                        <a:rPr kumimoji="0" lang="en-GB" sz="1800" b="0" i="0" u="none" strike="noStrike" cap="none" normalizeH="0" baseline="0" dirty="0" smtClean="0">
                          <a:ln>
                            <a:noFill/>
                          </a:ln>
                          <a:solidFill>
                            <a:schemeClr val="tx1"/>
                          </a:solidFill>
                          <a:effectLst/>
                          <a:latin typeface="Calibri" pitchFamily="34" charset="0"/>
                          <a:cs typeface="Calibri" pitchFamily="34" charset="0"/>
                        </a:rPr>
                        <a:t>for pictures </a:t>
                      </a:r>
                      <a:r>
                        <a:rPr kumimoji="0" lang="en-GB" sz="1800" b="1" i="0" u="none" strike="noStrike" cap="none" normalizeH="0" baseline="0" dirty="0" smtClean="0">
                          <a:ln>
                            <a:noFill/>
                          </a:ln>
                          <a:solidFill>
                            <a:schemeClr val="tx1"/>
                          </a:solidFill>
                          <a:effectLst/>
                          <a:latin typeface="Calibri" pitchFamily="34" charset="0"/>
                          <a:cs typeface="Calibri" pitchFamily="34" charset="0"/>
                        </a:rPr>
                        <a:t>Wipe (left to right) </a:t>
                      </a:r>
                      <a:r>
                        <a:rPr kumimoji="0" lang="en-GB" sz="1800" b="0" i="0" u="none" strike="noStrike" cap="none" normalizeH="0" baseline="0" dirty="0" smtClean="0">
                          <a:ln>
                            <a:noFill/>
                          </a:ln>
                          <a:solidFill>
                            <a:schemeClr val="tx1"/>
                          </a:solidFill>
                          <a:effectLst/>
                          <a:latin typeface="Calibri" pitchFamily="34" charset="0"/>
                          <a:cs typeface="Calibri" pitchFamily="34" charset="0"/>
                        </a:rPr>
                        <a:t>most often r text. </a:t>
                      </a:r>
                      <a:br>
                        <a:rPr kumimoji="0" lang="en-GB" sz="1800" b="0" i="0" u="none" strike="noStrike" cap="none" normalizeH="0" baseline="0" dirty="0" smtClean="0">
                          <a:ln>
                            <a:noFill/>
                          </a:ln>
                          <a:solidFill>
                            <a:schemeClr val="tx1"/>
                          </a:solidFill>
                          <a:effectLst/>
                          <a:latin typeface="Calibri" pitchFamily="34" charset="0"/>
                          <a:cs typeface="Calibri" pitchFamily="34" charset="0"/>
                        </a:rPr>
                      </a:br>
                      <a:r>
                        <a:rPr kumimoji="0" lang="en-GB" sz="1800" b="0" i="0" u="none" strike="noStrike" cap="none" normalizeH="0" baseline="0" dirty="0" smtClean="0">
                          <a:ln>
                            <a:noFill/>
                          </a:ln>
                          <a:solidFill>
                            <a:schemeClr val="tx1"/>
                          </a:solidFill>
                          <a:effectLst/>
                          <a:latin typeface="Calibri" pitchFamily="34" charset="0"/>
                          <a:cs typeface="Calibri" pitchFamily="34" charset="0"/>
                        </a:rPr>
                        <a:t>The quickest way to animate all the pictures using the same effect but appearing one by one is to select them all on the slide (click and draw round them with the arrow so that they all show the white dots).  Click on the effect you want, then go to the </a:t>
                      </a:r>
                      <a:r>
                        <a:rPr kumimoji="0" lang="en-GB" sz="1800" b="1" i="0" u="none" strike="noStrike" cap="none" normalizeH="0" baseline="0" dirty="0" smtClean="0">
                          <a:ln>
                            <a:noFill/>
                          </a:ln>
                          <a:solidFill>
                            <a:schemeClr val="tx1"/>
                          </a:solidFill>
                          <a:effectLst/>
                          <a:latin typeface="Calibri" pitchFamily="34" charset="0"/>
                          <a:cs typeface="Calibri" pitchFamily="34" charset="0"/>
                        </a:rPr>
                        <a:t>Start</a:t>
                      </a:r>
                      <a:r>
                        <a:rPr kumimoji="0" lang="en-GB" sz="1800" b="0" i="0" u="none" strike="noStrike" cap="none" normalizeH="0" baseline="0" dirty="0" smtClean="0">
                          <a:ln>
                            <a:noFill/>
                          </a:ln>
                          <a:solidFill>
                            <a:schemeClr val="tx1"/>
                          </a:solidFill>
                          <a:effectLst/>
                          <a:latin typeface="Calibri" pitchFamily="34" charset="0"/>
                          <a:cs typeface="Calibri" pitchFamily="34" charset="0"/>
                        </a:rPr>
                        <a:t> option (top right) and choose ‘</a:t>
                      </a:r>
                      <a:r>
                        <a:rPr kumimoji="0" lang="en-GB" sz="1800" b="1" i="0" u="none" strike="noStrike" cap="none" normalizeH="0" baseline="0" dirty="0" smtClean="0">
                          <a:ln>
                            <a:noFill/>
                          </a:ln>
                          <a:solidFill>
                            <a:schemeClr val="tx1"/>
                          </a:solidFill>
                          <a:effectLst/>
                          <a:latin typeface="Calibri" pitchFamily="34" charset="0"/>
                          <a:cs typeface="Calibri" pitchFamily="34" charset="0"/>
                        </a:rPr>
                        <a:t>on click</a:t>
                      </a:r>
                      <a:r>
                        <a:rPr kumimoji="0" lang="en-GB" sz="1800" b="0" i="0" u="none" strike="noStrike" cap="none" normalizeH="0" baseline="0" dirty="0" smtClean="0">
                          <a:ln>
                            <a:noFill/>
                          </a:ln>
                          <a:solidFill>
                            <a:schemeClr val="tx1"/>
                          </a:solidFill>
                          <a:effectLst/>
                          <a:latin typeface="Calibri" pitchFamily="34" charset="0"/>
                          <a:cs typeface="Calibri" pitchFamily="34" charset="0"/>
                        </a:rPr>
                        <a:t>’. This means that the pictures will appear one by one.  </a:t>
                      </a:r>
                      <a:br>
                        <a:rPr kumimoji="0" lang="en-GB" sz="1800" b="0" i="0" u="none" strike="noStrike" cap="none" normalizeH="0" baseline="0" dirty="0" smtClean="0">
                          <a:ln>
                            <a:noFill/>
                          </a:ln>
                          <a:solidFill>
                            <a:schemeClr val="tx1"/>
                          </a:solidFill>
                          <a:effectLst/>
                          <a:latin typeface="Calibri" pitchFamily="34" charset="0"/>
                          <a:cs typeface="Calibri" pitchFamily="34" charset="0"/>
                        </a:rPr>
                      </a:br>
                      <a:r>
                        <a:rPr kumimoji="0" lang="en-GB" sz="1800" b="0" i="0" u="none" strike="noStrike" cap="none" normalizeH="0" baseline="0" dirty="0" smtClean="0">
                          <a:ln>
                            <a:noFill/>
                          </a:ln>
                          <a:solidFill>
                            <a:schemeClr val="tx1"/>
                          </a:solidFill>
                          <a:effectLst/>
                          <a:latin typeface="Calibri" pitchFamily="34" charset="0"/>
                          <a:cs typeface="Calibri" pitchFamily="34" charset="0"/>
                        </a:rPr>
                        <a:t>NB:  You need to check the order of appearance at this point and you can easily adjust the order of individual pictures by clicking on them in the Animation Pane menu and dragging them up or down. (see diagram 15)</a:t>
                      </a:r>
                    </a:p>
                  </a:txBody>
                  <a:tcPr marT="45714" marB="45714" horzOverflow="overflow">
                    <a:lnL cap="flat">
                      <a:noFill/>
                    </a:lnL>
                    <a:lnR cap="flat">
                      <a:noFill/>
                    </a:lnR>
                    <a:lnT cap="flat">
                      <a:noFill/>
                    </a:lnT>
                    <a:lnB cap="flat">
                      <a:noFill/>
                    </a:lnB>
                    <a:lnTlToBr>
                      <a:noFill/>
                    </a:lnTlToBr>
                    <a:lnBlToTr>
                      <a:noFill/>
                    </a:lnBlToTr>
                    <a:noFill/>
                  </a:tcPr>
                </a:tc>
              </a:tr>
            </a:tbl>
          </a:graphicData>
        </a:graphic>
      </p:graphicFrame>
      <p:sp>
        <p:nvSpPr>
          <p:cNvPr id="9229" name="Text Box 31"/>
          <p:cNvSpPr txBox="1">
            <a:spLocks noChangeArrowheads="1"/>
          </p:cNvSpPr>
          <p:nvPr/>
        </p:nvSpPr>
        <p:spPr bwMode="auto">
          <a:xfrm>
            <a:off x="597348" y="5004048"/>
            <a:ext cx="162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15</a:t>
            </a:r>
            <a:endParaRPr lang="en-GB" b="1" dirty="0">
              <a:latin typeface="Calibri" pitchFamily="34" charset="0"/>
              <a:cs typeface="Calibri" pitchFamily="34" charset="0"/>
            </a:endParaRPr>
          </a:p>
        </p:txBody>
      </p:sp>
      <p:pic>
        <p:nvPicPr>
          <p:cNvPr id="9230" name="Picture 14"/>
          <p:cNvPicPr>
            <a:picLocks noChangeAspect="1" noChangeArrowheads="1"/>
          </p:cNvPicPr>
          <p:nvPr/>
        </p:nvPicPr>
        <p:blipFill rotWithShape="1">
          <a:blip r:embed="rId3">
            <a:extLst>
              <a:ext uri="{28A0092B-C50C-407E-A947-70E740481C1C}">
                <a14:useLocalDpi xmlns:a14="http://schemas.microsoft.com/office/drawing/2010/main" val="0"/>
              </a:ext>
            </a:extLst>
          </a:blip>
          <a:srcRect b="13502"/>
          <a:stretch/>
        </p:blipFill>
        <p:spPr bwMode="auto">
          <a:xfrm>
            <a:off x="620688" y="5416202"/>
            <a:ext cx="5256584" cy="34101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9228" name="Line 30"/>
          <p:cNvSpPr>
            <a:spLocks noChangeShapeType="1"/>
          </p:cNvSpPr>
          <p:nvPr/>
        </p:nvSpPr>
        <p:spPr bwMode="auto">
          <a:xfrm flipH="1">
            <a:off x="5023062" y="5033377"/>
            <a:ext cx="1223963" cy="5762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3" name="Line 30"/>
          <p:cNvSpPr>
            <a:spLocks noChangeShapeType="1"/>
          </p:cNvSpPr>
          <p:nvPr/>
        </p:nvSpPr>
        <p:spPr bwMode="auto">
          <a:xfrm flipH="1">
            <a:off x="5445224" y="5722100"/>
            <a:ext cx="1223963" cy="5762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188640" y="179512"/>
            <a:ext cx="648072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AutoNum type="arabicPeriod" startAt="7"/>
            </a:pPr>
            <a:r>
              <a:rPr lang="en-GB" dirty="0" smtClean="0">
                <a:latin typeface="Calibri" pitchFamily="34" charset="0"/>
                <a:cs typeface="Calibri" pitchFamily="34" charset="0"/>
              </a:rPr>
              <a:t>At </a:t>
            </a:r>
            <a:r>
              <a:rPr lang="en-GB" dirty="0">
                <a:latin typeface="Calibri" pitchFamily="34" charset="0"/>
                <a:cs typeface="Calibri" pitchFamily="34" charset="0"/>
              </a:rPr>
              <a:t>this point your first slide is finished.  But more </a:t>
            </a:r>
            <a:r>
              <a:rPr lang="en-GB" dirty="0" smtClean="0">
                <a:latin typeface="Calibri" pitchFamily="34" charset="0"/>
                <a:cs typeface="Calibri" pitchFamily="34" charset="0"/>
              </a:rPr>
              <a:t>importantly</a:t>
            </a:r>
          </a:p>
          <a:p>
            <a:pPr marL="0" indent="0" eaLnBrk="1" hangingPunct="1"/>
            <a:r>
              <a:rPr lang="en-GB" dirty="0" smtClean="0">
                <a:latin typeface="Calibri" pitchFamily="34" charset="0"/>
                <a:cs typeface="Calibri" pitchFamily="34" charset="0"/>
              </a:rPr>
              <a:t>you </a:t>
            </a:r>
            <a:r>
              <a:rPr lang="en-GB" dirty="0">
                <a:latin typeface="Calibri" pitchFamily="34" charset="0"/>
                <a:cs typeface="Calibri" pitchFamily="34" charset="0"/>
              </a:rPr>
              <a:t>have most of what you need to make all the other presentation slides very much more quickly than this first slide.</a:t>
            </a:r>
          </a:p>
        </p:txBody>
      </p:sp>
      <p:sp>
        <p:nvSpPr>
          <p:cNvPr id="3" name="Text Box 4"/>
          <p:cNvSpPr txBox="1">
            <a:spLocks noChangeArrowheads="1"/>
          </p:cNvSpPr>
          <p:nvPr/>
        </p:nvSpPr>
        <p:spPr bwMode="auto">
          <a:xfrm>
            <a:off x="188640" y="1111071"/>
            <a:ext cx="6480720" cy="120032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AutoNum type="alphaLcPeriod" startAt="2"/>
            </a:pPr>
            <a:r>
              <a:rPr lang="en-GB" b="1" dirty="0" smtClean="0">
                <a:latin typeface="Calibri" pitchFamily="34" charset="0"/>
                <a:cs typeface="Calibri" pitchFamily="34" charset="0"/>
              </a:rPr>
              <a:t>Students </a:t>
            </a:r>
            <a:r>
              <a:rPr lang="en-GB" b="1" dirty="0">
                <a:latin typeface="Calibri" pitchFamily="34" charset="0"/>
                <a:cs typeface="Calibri" pitchFamily="34" charset="0"/>
              </a:rPr>
              <a:t>hear the new language presented by the </a:t>
            </a:r>
            <a:r>
              <a:rPr lang="en-GB" b="1" dirty="0" smtClean="0">
                <a:latin typeface="Calibri" pitchFamily="34" charset="0"/>
                <a:cs typeface="Calibri" pitchFamily="34" charset="0"/>
              </a:rPr>
              <a:t>teacher, linked </a:t>
            </a:r>
            <a:r>
              <a:rPr lang="en-GB" b="1" dirty="0">
                <a:latin typeface="Calibri" pitchFamily="34" charset="0"/>
                <a:cs typeface="Calibri" pitchFamily="34" charset="0"/>
              </a:rPr>
              <a:t>to the same visual image and indicate their comprehension by identifying the number or the letter of the language item.</a:t>
            </a:r>
          </a:p>
        </p:txBody>
      </p:sp>
      <p:sp>
        <p:nvSpPr>
          <p:cNvPr id="4" name="Text Box 5"/>
          <p:cNvSpPr txBox="1">
            <a:spLocks noChangeArrowheads="1"/>
          </p:cNvSpPr>
          <p:nvPr/>
        </p:nvSpPr>
        <p:spPr bwMode="auto">
          <a:xfrm>
            <a:off x="230987" y="2411760"/>
            <a:ext cx="2333917"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AutoNum type="arabicPeriod"/>
            </a:pPr>
            <a:r>
              <a:rPr lang="en-GB" dirty="0" smtClean="0">
                <a:latin typeface="Calibri" pitchFamily="34" charset="0"/>
                <a:cs typeface="Calibri" pitchFamily="34" charset="0"/>
              </a:rPr>
              <a:t>To </a:t>
            </a:r>
            <a:r>
              <a:rPr lang="en-GB" dirty="0">
                <a:latin typeface="Calibri" pitchFamily="34" charset="0"/>
                <a:cs typeface="Calibri" pitchFamily="34" charset="0"/>
              </a:rPr>
              <a:t>create </a:t>
            </a:r>
            <a:r>
              <a:rPr lang="en-GB" dirty="0" smtClean="0">
                <a:latin typeface="Calibri" pitchFamily="34" charset="0"/>
                <a:cs typeface="Calibri" pitchFamily="34" charset="0"/>
              </a:rPr>
              <a:t>this</a:t>
            </a:r>
          </a:p>
          <a:p>
            <a:pPr marL="0" indent="0" eaLnBrk="1" hangingPunct="1"/>
            <a:r>
              <a:rPr lang="en-GB" dirty="0" smtClean="0">
                <a:latin typeface="Calibri" pitchFamily="34" charset="0"/>
                <a:cs typeface="Calibri" pitchFamily="34" charset="0"/>
              </a:rPr>
              <a:t>activity, begin </a:t>
            </a:r>
            <a:r>
              <a:rPr lang="en-GB" dirty="0">
                <a:latin typeface="Calibri" pitchFamily="34" charset="0"/>
                <a:cs typeface="Calibri" pitchFamily="34" charset="0"/>
              </a:rPr>
              <a:t>with a new blank slide.  Then </a:t>
            </a:r>
            <a:r>
              <a:rPr lang="en-GB" dirty="0" smtClean="0">
                <a:latin typeface="Calibri" pitchFamily="34" charset="0"/>
                <a:cs typeface="Calibri" pitchFamily="34" charset="0"/>
              </a:rPr>
              <a:t>insert a </a:t>
            </a:r>
            <a:r>
              <a:rPr lang="en-GB" dirty="0">
                <a:latin typeface="Calibri" pitchFamily="34" charset="0"/>
                <a:cs typeface="Calibri" pitchFamily="34" charset="0"/>
              </a:rPr>
              <a:t>table (either </a:t>
            </a:r>
            <a:r>
              <a:rPr lang="en-GB" dirty="0" smtClean="0">
                <a:latin typeface="Calibri" pitchFamily="34" charset="0"/>
                <a:cs typeface="Calibri" pitchFamily="34" charset="0"/>
              </a:rPr>
              <a:t>2 x 3, 3 </a:t>
            </a:r>
            <a:r>
              <a:rPr lang="en-GB" dirty="0">
                <a:latin typeface="Calibri" pitchFamily="34" charset="0"/>
                <a:cs typeface="Calibri" pitchFamily="34" charset="0"/>
              </a:rPr>
              <a:t>x 3 or 4 x 3) either by clicking on the insert table </a:t>
            </a:r>
            <a:r>
              <a:rPr lang="en-GB" dirty="0" smtClean="0">
                <a:latin typeface="Calibri" pitchFamily="34" charset="0"/>
                <a:cs typeface="Calibri" pitchFamily="34" charset="0"/>
              </a:rPr>
              <a:t>icon.</a:t>
            </a:r>
            <a:endParaRPr lang="en-GB" dirty="0">
              <a:latin typeface="Calibri" pitchFamily="34" charset="0"/>
              <a:cs typeface="Calibri" pitchFamily="34" charset="0"/>
            </a:endParaRPr>
          </a:p>
        </p:txBody>
      </p:sp>
      <p:pic>
        <p:nvPicPr>
          <p:cNvPr id="6758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978" b="13290"/>
          <a:stretch/>
        </p:blipFill>
        <p:spPr bwMode="auto">
          <a:xfrm>
            <a:off x="2751654" y="2778291"/>
            <a:ext cx="3904724" cy="2729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Text Box 31"/>
          <p:cNvSpPr txBox="1">
            <a:spLocks noChangeArrowheads="1"/>
          </p:cNvSpPr>
          <p:nvPr/>
        </p:nvSpPr>
        <p:spPr bwMode="auto">
          <a:xfrm>
            <a:off x="2636912" y="2339752"/>
            <a:ext cx="162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16</a:t>
            </a:r>
            <a:endParaRPr lang="en-GB" b="1" dirty="0">
              <a:latin typeface="Calibri" pitchFamily="34" charset="0"/>
              <a:cs typeface="Calibri" pitchFamily="34" charset="0"/>
            </a:endParaRPr>
          </a:p>
        </p:txBody>
      </p:sp>
      <p:sp>
        <p:nvSpPr>
          <p:cNvPr id="7" name="Text Box 16"/>
          <p:cNvSpPr txBox="1">
            <a:spLocks noChangeArrowheads="1"/>
          </p:cNvSpPr>
          <p:nvPr/>
        </p:nvSpPr>
        <p:spPr bwMode="auto">
          <a:xfrm>
            <a:off x="230987" y="4482730"/>
            <a:ext cx="256301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AutoNum type="arabicPeriod" startAt="2"/>
            </a:pPr>
            <a:r>
              <a:rPr lang="en-GB" dirty="0" smtClean="0">
                <a:latin typeface="Calibri" pitchFamily="34" charset="0"/>
                <a:cs typeface="Calibri" pitchFamily="34" charset="0"/>
              </a:rPr>
              <a:t>Resize </a:t>
            </a:r>
            <a:r>
              <a:rPr lang="en-GB" dirty="0">
                <a:latin typeface="Calibri" pitchFamily="34" charset="0"/>
                <a:cs typeface="Calibri" pitchFamily="34" charset="0"/>
              </a:rPr>
              <a:t>the table </a:t>
            </a:r>
            <a:r>
              <a:rPr lang="en-GB" dirty="0" smtClean="0">
                <a:latin typeface="Calibri" pitchFamily="34" charset="0"/>
                <a:cs typeface="Calibri" pitchFamily="34" charset="0"/>
              </a:rPr>
              <a:t>by</a:t>
            </a:r>
          </a:p>
          <a:p>
            <a:pPr marL="0" indent="0" eaLnBrk="1" hangingPunct="1"/>
            <a:r>
              <a:rPr lang="en-GB" dirty="0" smtClean="0">
                <a:latin typeface="Calibri" pitchFamily="34" charset="0"/>
                <a:cs typeface="Calibri" pitchFamily="34" charset="0"/>
              </a:rPr>
              <a:t>clicking </a:t>
            </a:r>
            <a:r>
              <a:rPr lang="en-GB" dirty="0">
                <a:latin typeface="Calibri" pitchFamily="34" charset="0"/>
                <a:cs typeface="Calibri" pitchFamily="34" charset="0"/>
              </a:rPr>
              <a:t>and holding on a white dot </a:t>
            </a:r>
            <a:r>
              <a:rPr lang="en-GB" dirty="0" smtClean="0">
                <a:latin typeface="Calibri" pitchFamily="34" charset="0"/>
                <a:cs typeface="Calibri" pitchFamily="34" charset="0"/>
              </a:rPr>
              <a:t>in the corner </a:t>
            </a:r>
            <a:r>
              <a:rPr lang="en-GB" dirty="0">
                <a:latin typeface="Calibri" pitchFamily="34" charset="0"/>
                <a:cs typeface="Calibri" pitchFamily="34" charset="0"/>
              </a:rPr>
              <a:t>and dragging it out to fill the whole screen.</a:t>
            </a:r>
          </a:p>
        </p:txBody>
      </p:sp>
      <p:pic>
        <p:nvPicPr>
          <p:cNvPr id="6758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910" b="13438"/>
          <a:stretch/>
        </p:blipFill>
        <p:spPr bwMode="auto">
          <a:xfrm>
            <a:off x="314205" y="6384980"/>
            <a:ext cx="3520870" cy="25094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9" name="Text Box 31"/>
          <p:cNvSpPr txBox="1">
            <a:spLocks noChangeArrowheads="1"/>
          </p:cNvSpPr>
          <p:nvPr/>
        </p:nvSpPr>
        <p:spPr bwMode="auto">
          <a:xfrm>
            <a:off x="2206300" y="5835458"/>
            <a:ext cx="162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17</a:t>
            </a:r>
            <a:endParaRPr lang="en-GB" b="1" dirty="0">
              <a:latin typeface="Calibri" pitchFamily="34" charset="0"/>
              <a:cs typeface="Calibri" pitchFamily="34" charset="0"/>
            </a:endParaRPr>
          </a:p>
        </p:txBody>
      </p:sp>
      <p:sp>
        <p:nvSpPr>
          <p:cNvPr id="10" name="Text Box 16"/>
          <p:cNvSpPr txBox="1">
            <a:spLocks noChangeArrowheads="1"/>
          </p:cNvSpPr>
          <p:nvPr/>
        </p:nvSpPr>
        <p:spPr bwMode="auto">
          <a:xfrm>
            <a:off x="4077072" y="6204790"/>
            <a:ext cx="2376264"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r>
              <a:rPr lang="en-GB" dirty="0" smtClean="0">
                <a:latin typeface="Calibri" pitchFamily="34" charset="0"/>
                <a:cs typeface="Calibri" pitchFamily="34" charset="0"/>
              </a:rPr>
              <a:t>NB:  Notice that a new set of menu options has appeared above the slide.  Often you will want the table to be clear.  Click the down arrow and all the format options will appear.</a:t>
            </a:r>
            <a:endParaRPr lang="en-GB" dirty="0">
              <a:latin typeface="Calibri" pitchFamily="34" charset="0"/>
              <a:cs typeface="Calibri" pitchFamily="34" charset="0"/>
            </a:endParaRPr>
          </a:p>
        </p:txBody>
      </p:sp>
      <p:sp>
        <p:nvSpPr>
          <p:cNvPr id="11" name="Line 30"/>
          <p:cNvSpPr>
            <a:spLocks noChangeShapeType="1"/>
          </p:cNvSpPr>
          <p:nvPr/>
        </p:nvSpPr>
        <p:spPr bwMode="auto">
          <a:xfrm flipH="1">
            <a:off x="2876233" y="6204790"/>
            <a:ext cx="1223963" cy="5762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 name="Slide Number Placeholder 4"/>
          <p:cNvSpPr>
            <a:spLocks noGrp="1"/>
          </p:cNvSpPr>
          <p:nvPr>
            <p:ph type="sldNum" sz="quarter" idx="12"/>
          </p:nvPr>
        </p:nvSpPr>
        <p:spPr/>
        <p:txBody>
          <a:bodyPr/>
          <a:lstStyle/>
          <a:p>
            <a:pPr>
              <a:defRPr/>
            </a:pPr>
            <a:fld id="{B467C44B-D8AC-45F3-B897-93F06D682A4E}" type="slidenum">
              <a:rPr lang="en-GB" smtClean="0"/>
              <a:pPr>
                <a:defRPr/>
              </a:pPr>
              <a:t>12</a:t>
            </a:fld>
            <a:endParaRPr lang="en-GB" dirty="0"/>
          </a:p>
        </p:txBody>
      </p:sp>
    </p:spTree>
    <p:extLst>
      <p:ext uri="{BB962C8B-B14F-4D97-AF65-F5344CB8AC3E}">
        <p14:creationId xmlns:p14="http://schemas.microsoft.com/office/powerpoint/2010/main" val="1544762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23910" b="19477"/>
          <a:stretch/>
        </p:blipFill>
        <p:spPr bwMode="auto">
          <a:xfrm>
            <a:off x="404664" y="827584"/>
            <a:ext cx="3272446" cy="25973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Text Box 31"/>
          <p:cNvSpPr txBox="1">
            <a:spLocks noChangeArrowheads="1"/>
          </p:cNvSpPr>
          <p:nvPr/>
        </p:nvSpPr>
        <p:spPr bwMode="auto">
          <a:xfrm>
            <a:off x="404664" y="323528"/>
            <a:ext cx="162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18</a:t>
            </a:r>
            <a:endParaRPr lang="en-GB" b="1" dirty="0">
              <a:latin typeface="Calibri" pitchFamily="34" charset="0"/>
              <a:cs typeface="Calibri" pitchFamily="34" charset="0"/>
            </a:endParaRPr>
          </a:p>
        </p:txBody>
      </p:sp>
      <p:sp>
        <p:nvSpPr>
          <p:cNvPr id="5" name="Line 30"/>
          <p:cNvSpPr>
            <a:spLocks noChangeShapeType="1"/>
          </p:cNvSpPr>
          <p:nvPr/>
        </p:nvSpPr>
        <p:spPr bwMode="auto">
          <a:xfrm flipH="1">
            <a:off x="1652270" y="628328"/>
            <a:ext cx="1128658" cy="77551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 name="Text Box 16"/>
          <p:cNvSpPr txBox="1">
            <a:spLocks noChangeArrowheads="1"/>
          </p:cNvSpPr>
          <p:nvPr/>
        </p:nvSpPr>
        <p:spPr bwMode="auto">
          <a:xfrm>
            <a:off x="3861048" y="823079"/>
            <a:ext cx="23762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r>
              <a:rPr lang="en-GB" dirty="0" smtClean="0">
                <a:latin typeface="Calibri" pitchFamily="34" charset="0"/>
                <a:cs typeface="Calibri" pitchFamily="34" charset="0"/>
              </a:rPr>
              <a:t>I usually choose this option.</a:t>
            </a:r>
            <a:endParaRPr lang="en-GB" dirty="0">
              <a:latin typeface="Calibri" pitchFamily="34" charset="0"/>
              <a:cs typeface="Calibri" pitchFamily="34" charset="0"/>
            </a:endParaRPr>
          </a:p>
        </p:txBody>
      </p:sp>
      <p:sp>
        <p:nvSpPr>
          <p:cNvPr id="7" name="Text Box 17"/>
          <p:cNvSpPr txBox="1">
            <a:spLocks noChangeArrowheads="1"/>
          </p:cNvSpPr>
          <p:nvPr/>
        </p:nvSpPr>
        <p:spPr bwMode="auto">
          <a:xfrm>
            <a:off x="188640" y="3491880"/>
            <a:ext cx="662180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AutoNum type="arabicPeriod" startAt="3"/>
            </a:pPr>
            <a:r>
              <a:rPr lang="en-GB" dirty="0" smtClean="0">
                <a:latin typeface="Calibri" pitchFamily="34" charset="0"/>
                <a:cs typeface="Calibri" pitchFamily="34" charset="0"/>
              </a:rPr>
              <a:t>To </a:t>
            </a:r>
            <a:r>
              <a:rPr lang="en-GB" dirty="0">
                <a:latin typeface="Calibri" pitchFamily="34" charset="0"/>
                <a:cs typeface="Calibri" pitchFamily="34" charset="0"/>
              </a:rPr>
              <a:t>number/letter the boxes either just type into them </a:t>
            </a:r>
            <a:r>
              <a:rPr lang="en-GB" dirty="0" smtClean="0">
                <a:latin typeface="Calibri" pitchFamily="34" charset="0"/>
                <a:cs typeface="Calibri" pitchFamily="34" charset="0"/>
              </a:rPr>
              <a:t>or</a:t>
            </a:r>
          </a:p>
          <a:p>
            <a:pPr marL="0" indent="0" eaLnBrk="1" hangingPunct="1"/>
            <a:r>
              <a:rPr lang="en-GB" dirty="0" smtClean="0">
                <a:latin typeface="Calibri" pitchFamily="34" charset="0"/>
                <a:cs typeface="Calibri" pitchFamily="34" charset="0"/>
              </a:rPr>
              <a:t>select </a:t>
            </a:r>
            <a:r>
              <a:rPr lang="en-GB" dirty="0">
                <a:latin typeface="Calibri" pitchFamily="34" charset="0"/>
                <a:cs typeface="Calibri" pitchFamily="34" charset="0"/>
              </a:rPr>
              <a:t>the </a:t>
            </a:r>
            <a:r>
              <a:rPr lang="en-GB" b="1" dirty="0">
                <a:latin typeface="Calibri" pitchFamily="34" charset="0"/>
                <a:cs typeface="Calibri" pitchFamily="34" charset="0"/>
              </a:rPr>
              <a:t>WordArt </a:t>
            </a:r>
            <a:r>
              <a:rPr lang="en-GB" dirty="0">
                <a:latin typeface="Calibri" pitchFamily="34" charset="0"/>
                <a:cs typeface="Calibri" pitchFamily="34" charset="0"/>
              </a:rPr>
              <a:t>symbol from the tool bar and make numbers or letters in this way.  The most efficient way to replicate is to format one as you want it (style, colour, size) and then </a:t>
            </a:r>
            <a:r>
              <a:rPr lang="en-GB" b="1" dirty="0">
                <a:latin typeface="Calibri" pitchFamily="34" charset="0"/>
                <a:cs typeface="Calibri" pitchFamily="34" charset="0"/>
              </a:rPr>
              <a:t>Ctrl C</a:t>
            </a:r>
            <a:r>
              <a:rPr lang="en-GB" dirty="0">
                <a:latin typeface="Calibri" pitchFamily="34" charset="0"/>
                <a:cs typeface="Calibri" pitchFamily="34" charset="0"/>
              </a:rPr>
              <a:t> and </a:t>
            </a:r>
            <a:r>
              <a:rPr lang="en-GB" b="1" dirty="0">
                <a:latin typeface="Calibri" pitchFamily="34" charset="0"/>
                <a:cs typeface="Calibri" pitchFamily="34" charset="0"/>
              </a:rPr>
              <a:t>Ctrl V</a:t>
            </a:r>
            <a:r>
              <a:rPr lang="en-GB" dirty="0">
                <a:latin typeface="Calibri" pitchFamily="34" charset="0"/>
                <a:cs typeface="Calibri" pitchFamily="34" charset="0"/>
              </a:rPr>
              <a:t> to create a copy.  </a:t>
            </a:r>
          </a:p>
        </p:txBody>
      </p:sp>
      <p:sp>
        <p:nvSpPr>
          <p:cNvPr id="8" name="Text Box 4"/>
          <p:cNvSpPr txBox="1">
            <a:spLocks noChangeArrowheads="1"/>
          </p:cNvSpPr>
          <p:nvPr/>
        </p:nvSpPr>
        <p:spPr bwMode="auto">
          <a:xfrm>
            <a:off x="246488" y="4932040"/>
            <a:ext cx="642287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AutoNum type="arabicPeriod" startAt="4"/>
            </a:pPr>
            <a:r>
              <a:rPr lang="en-GB" dirty="0" smtClean="0">
                <a:latin typeface="Calibri" pitchFamily="34" charset="0"/>
                <a:cs typeface="Calibri" pitchFamily="34" charset="0"/>
              </a:rPr>
              <a:t>Select</a:t>
            </a:r>
            <a:r>
              <a:rPr lang="en-GB" dirty="0">
                <a:latin typeface="Calibri" pitchFamily="34" charset="0"/>
                <a:cs typeface="Calibri" pitchFamily="34" charset="0"/>
              </a:rPr>
              <a:t>, copy and paste all the pictures from your first </a:t>
            </a:r>
            <a:r>
              <a:rPr lang="en-GB" dirty="0" smtClean="0">
                <a:latin typeface="Calibri" pitchFamily="34" charset="0"/>
                <a:cs typeface="Calibri" pitchFamily="34" charset="0"/>
              </a:rPr>
              <a:t>slide</a:t>
            </a:r>
          </a:p>
          <a:p>
            <a:pPr marL="0" indent="0" eaLnBrk="1" hangingPunct="1"/>
            <a:r>
              <a:rPr lang="en-GB" dirty="0" smtClean="0">
                <a:latin typeface="Calibri" pitchFamily="34" charset="0"/>
                <a:cs typeface="Calibri" pitchFamily="34" charset="0"/>
              </a:rPr>
              <a:t>into </a:t>
            </a:r>
            <a:r>
              <a:rPr lang="en-GB" dirty="0">
                <a:latin typeface="Calibri" pitchFamily="34" charset="0"/>
                <a:cs typeface="Calibri" pitchFamily="34" charset="0"/>
              </a:rPr>
              <a:t>this new one.  Whilst still selected, go to </a:t>
            </a:r>
            <a:r>
              <a:rPr lang="en-GB" dirty="0" smtClean="0">
                <a:latin typeface="Calibri" pitchFamily="34" charset="0"/>
                <a:cs typeface="Calibri" pitchFamily="34" charset="0"/>
              </a:rPr>
              <a:t>the </a:t>
            </a:r>
            <a:r>
              <a:rPr lang="en-GB" dirty="0">
                <a:latin typeface="Calibri" pitchFamily="34" charset="0"/>
                <a:cs typeface="Calibri" pitchFamily="34" charset="0"/>
              </a:rPr>
              <a:t>Animation </a:t>
            </a:r>
            <a:r>
              <a:rPr lang="en-GB" dirty="0" smtClean="0">
                <a:latin typeface="Calibri" pitchFamily="34" charset="0"/>
                <a:cs typeface="Calibri" pitchFamily="34" charset="0"/>
              </a:rPr>
              <a:t>tab and click ‘</a:t>
            </a:r>
            <a:r>
              <a:rPr lang="en-GB" b="1" dirty="0" smtClean="0">
                <a:latin typeface="Calibri" pitchFamily="34" charset="0"/>
                <a:cs typeface="Calibri" pitchFamily="34" charset="0"/>
              </a:rPr>
              <a:t>None</a:t>
            </a:r>
            <a:r>
              <a:rPr lang="en-GB" dirty="0" smtClean="0">
                <a:latin typeface="Calibri" pitchFamily="34" charset="0"/>
                <a:cs typeface="Calibri" pitchFamily="34" charset="0"/>
              </a:rPr>
              <a:t>’ to remove </a:t>
            </a:r>
            <a:r>
              <a:rPr lang="en-GB" dirty="0">
                <a:latin typeface="Calibri" pitchFamily="34" charset="0"/>
                <a:cs typeface="Calibri" pitchFamily="34" charset="0"/>
              </a:rPr>
              <a:t>the animation from all the images all at once.  Then adjust the positions of the images so that they fit nicely in the boxes.</a:t>
            </a:r>
          </a:p>
        </p:txBody>
      </p:sp>
      <p:pic>
        <p:nvPicPr>
          <p:cNvPr id="6861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687" b="12483"/>
          <a:stretch/>
        </p:blipFill>
        <p:spPr bwMode="auto">
          <a:xfrm>
            <a:off x="385690" y="6854646"/>
            <a:ext cx="2935138" cy="21098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0" name="Line 30"/>
          <p:cNvSpPr>
            <a:spLocks noChangeShapeType="1"/>
          </p:cNvSpPr>
          <p:nvPr/>
        </p:nvSpPr>
        <p:spPr bwMode="auto">
          <a:xfrm flipH="1">
            <a:off x="912229" y="6533039"/>
            <a:ext cx="1128658" cy="387759"/>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1" name="Text Box 31"/>
          <p:cNvSpPr txBox="1">
            <a:spLocks noChangeArrowheads="1"/>
          </p:cNvSpPr>
          <p:nvPr/>
        </p:nvSpPr>
        <p:spPr bwMode="auto">
          <a:xfrm>
            <a:off x="360722" y="6372200"/>
            <a:ext cx="162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19</a:t>
            </a:r>
            <a:endParaRPr lang="en-GB" b="1" dirty="0">
              <a:latin typeface="Calibri" pitchFamily="34" charset="0"/>
              <a:cs typeface="Calibri" pitchFamily="34" charset="0"/>
            </a:endParaRPr>
          </a:p>
        </p:txBody>
      </p:sp>
      <p:sp>
        <p:nvSpPr>
          <p:cNvPr id="12" name="Text Box 31"/>
          <p:cNvSpPr txBox="1">
            <a:spLocks noChangeArrowheads="1"/>
          </p:cNvSpPr>
          <p:nvPr/>
        </p:nvSpPr>
        <p:spPr bwMode="auto">
          <a:xfrm>
            <a:off x="3499544" y="6444208"/>
            <a:ext cx="162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smtClean="0">
                <a:latin typeface="Calibri" pitchFamily="34" charset="0"/>
                <a:cs typeface="Calibri" pitchFamily="34" charset="0"/>
              </a:rPr>
              <a:t>Diagram 20</a:t>
            </a:r>
            <a:endParaRPr lang="en-GB" b="1" dirty="0">
              <a:latin typeface="Calibri" pitchFamily="34" charset="0"/>
              <a:cs typeface="Calibri" pitchFamily="34" charset="0"/>
            </a:endParaRPr>
          </a:p>
        </p:txBody>
      </p:sp>
      <p:pic>
        <p:nvPicPr>
          <p:cNvPr id="68613"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685" t="19932" r="8129" b="11487"/>
          <a:stretch/>
        </p:blipFill>
        <p:spPr bwMode="auto">
          <a:xfrm>
            <a:off x="3499544" y="6839220"/>
            <a:ext cx="2926413" cy="21446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pPr>
              <a:defRPr/>
            </a:pPr>
            <a:fld id="{B467C44B-D8AC-45F3-B897-93F06D682A4E}" type="slidenum">
              <a:rPr lang="en-GB" smtClean="0"/>
              <a:pPr>
                <a:defRPr/>
              </a:pPr>
              <a:t>13</a:t>
            </a:fld>
            <a:endParaRPr lang="en-GB" dirty="0"/>
          </a:p>
        </p:txBody>
      </p:sp>
    </p:spTree>
    <p:extLst>
      <p:ext uri="{BB962C8B-B14F-4D97-AF65-F5344CB8AC3E}">
        <p14:creationId xmlns:p14="http://schemas.microsoft.com/office/powerpoint/2010/main" val="647933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88640" y="251520"/>
            <a:ext cx="648072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smtClean="0">
                <a:latin typeface="Calibri" pitchFamily="34" charset="0"/>
                <a:cs typeface="Calibri" pitchFamily="34" charset="0"/>
              </a:rPr>
              <a:t>TIP</a:t>
            </a:r>
            <a:r>
              <a:rPr lang="en-GB" dirty="0" smtClean="0">
                <a:latin typeface="Calibri" pitchFamily="34" charset="0"/>
                <a:cs typeface="Calibri" pitchFamily="34" charset="0"/>
              </a:rPr>
              <a:t>:  It </a:t>
            </a:r>
            <a:r>
              <a:rPr lang="en-GB" dirty="0">
                <a:latin typeface="Calibri" pitchFamily="34" charset="0"/>
                <a:cs typeface="Calibri" pitchFamily="34" charset="0"/>
              </a:rPr>
              <a:t>can work really well to use numbers and letters other than the first 12 in the alphabet.  The function of the activity is thereby broadened to include the revision of other essential language. </a:t>
            </a:r>
            <a:r>
              <a:rPr lang="en-GB" dirty="0" smtClean="0">
                <a:latin typeface="Calibri" pitchFamily="34" charset="0"/>
                <a:cs typeface="Calibri" pitchFamily="34" charset="0"/>
              </a:rPr>
              <a:t>Even KS4 </a:t>
            </a:r>
            <a:r>
              <a:rPr lang="en-GB" dirty="0">
                <a:latin typeface="Calibri" pitchFamily="34" charset="0"/>
                <a:cs typeface="Calibri" pitchFamily="34" charset="0"/>
              </a:rPr>
              <a:t>classes sometimes need this </a:t>
            </a:r>
            <a:r>
              <a:rPr lang="en-GB" dirty="0" smtClean="0">
                <a:latin typeface="Calibri" pitchFamily="34" charset="0"/>
                <a:cs typeface="Calibri" pitchFamily="34" charset="0"/>
              </a:rPr>
              <a:t>consolidation.</a:t>
            </a:r>
            <a:endParaRPr lang="en-GB" dirty="0">
              <a:latin typeface="Calibri" pitchFamily="34" charset="0"/>
              <a:cs typeface="Calibri" pitchFamily="34" charset="0"/>
            </a:endParaRPr>
          </a:p>
        </p:txBody>
      </p:sp>
      <p:sp>
        <p:nvSpPr>
          <p:cNvPr id="3" name="Text Box 8"/>
          <p:cNvSpPr txBox="1">
            <a:spLocks noChangeArrowheads="1"/>
          </p:cNvSpPr>
          <p:nvPr/>
        </p:nvSpPr>
        <p:spPr bwMode="auto">
          <a:xfrm>
            <a:off x="159675" y="1547664"/>
            <a:ext cx="6437677" cy="147732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AutoNum type="alphaLcPeriod" startAt="3"/>
            </a:pPr>
            <a:r>
              <a:rPr lang="en-GB" b="1" dirty="0" smtClean="0">
                <a:latin typeface="Calibri" pitchFamily="34" charset="0"/>
                <a:cs typeface="Calibri" pitchFamily="34" charset="0"/>
              </a:rPr>
              <a:t>Students </a:t>
            </a:r>
            <a:r>
              <a:rPr lang="en-GB" b="1" dirty="0">
                <a:latin typeface="Calibri" pitchFamily="34" charset="0"/>
                <a:cs typeface="Calibri" pitchFamily="34" charset="0"/>
              </a:rPr>
              <a:t>see the visual image and hear two </a:t>
            </a:r>
            <a:r>
              <a:rPr lang="en-GB" b="1" dirty="0" smtClean="0">
                <a:latin typeface="Calibri" pitchFamily="34" charset="0"/>
                <a:cs typeface="Calibri" pitchFamily="34" charset="0"/>
              </a:rPr>
              <a:t>alternatives presented </a:t>
            </a:r>
            <a:r>
              <a:rPr lang="en-GB" b="1" dirty="0">
                <a:latin typeface="Calibri" pitchFamily="34" charset="0"/>
                <a:cs typeface="Calibri" pitchFamily="34" charset="0"/>
              </a:rPr>
              <a:t>by the teacher, indicating their comprehension and practising production by recalling the correct option. (This can be made more challenging by presenting more options to choose from and/or varying the speed of presentation</a:t>
            </a:r>
            <a:r>
              <a:rPr lang="en-GB" b="1" dirty="0" smtClean="0">
                <a:latin typeface="Calibri" pitchFamily="34" charset="0"/>
                <a:cs typeface="Calibri" pitchFamily="34" charset="0"/>
              </a:rPr>
              <a:t>)</a:t>
            </a:r>
            <a:endParaRPr lang="en-GB" b="1" dirty="0">
              <a:latin typeface="Calibri" pitchFamily="34" charset="0"/>
              <a:cs typeface="Calibri" pitchFamily="34" charset="0"/>
            </a:endParaRPr>
          </a:p>
        </p:txBody>
      </p:sp>
      <p:sp>
        <p:nvSpPr>
          <p:cNvPr id="4" name="Text Box 10"/>
          <p:cNvSpPr txBox="1">
            <a:spLocks noChangeArrowheads="1"/>
          </p:cNvSpPr>
          <p:nvPr/>
        </p:nvSpPr>
        <p:spPr bwMode="auto">
          <a:xfrm>
            <a:off x="188913" y="3131840"/>
            <a:ext cx="2952056"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AutoNum type="arabicPeriod"/>
            </a:pPr>
            <a:r>
              <a:rPr lang="en-GB" dirty="0" smtClean="0">
                <a:latin typeface="Calibri" pitchFamily="34" charset="0"/>
                <a:cs typeface="Calibri" pitchFamily="34" charset="0"/>
              </a:rPr>
              <a:t>Insert </a:t>
            </a:r>
            <a:r>
              <a:rPr lang="en-GB" dirty="0">
                <a:latin typeface="Calibri" pitchFamily="34" charset="0"/>
                <a:cs typeface="Calibri" pitchFamily="34" charset="0"/>
              </a:rPr>
              <a:t>a new slide </a:t>
            </a:r>
            <a:r>
              <a:rPr lang="en-GB" dirty="0" smtClean="0">
                <a:latin typeface="Calibri" pitchFamily="34" charset="0"/>
                <a:cs typeface="Calibri" pitchFamily="34" charset="0"/>
              </a:rPr>
              <a:t>and</a:t>
            </a:r>
          </a:p>
          <a:p>
            <a:pPr marL="0" indent="0" eaLnBrk="1" hangingPunct="1"/>
            <a:r>
              <a:rPr lang="en-GB" dirty="0" smtClean="0">
                <a:latin typeface="Calibri" pitchFamily="34" charset="0"/>
                <a:cs typeface="Calibri" pitchFamily="34" charset="0"/>
              </a:rPr>
              <a:t>choose </a:t>
            </a:r>
            <a:r>
              <a:rPr lang="en-GB" dirty="0">
                <a:latin typeface="Calibri" pitchFamily="34" charset="0"/>
                <a:cs typeface="Calibri" pitchFamily="34" charset="0"/>
              </a:rPr>
              <a:t>blank presentation as </a:t>
            </a:r>
            <a:r>
              <a:rPr lang="en-GB" dirty="0" smtClean="0">
                <a:latin typeface="Calibri" pitchFamily="34" charset="0"/>
                <a:cs typeface="Calibri" pitchFamily="34" charset="0"/>
              </a:rPr>
              <a:t>the format</a:t>
            </a:r>
            <a:r>
              <a:rPr lang="en-GB" dirty="0">
                <a:latin typeface="Calibri" pitchFamily="34" charset="0"/>
                <a:cs typeface="Calibri" pitchFamily="34" charset="0"/>
              </a:rPr>
              <a:t>.  To create this type of activity, it is most useful to be able to see lots of space around the slide, so choose 33% </a:t>
            </a:r>
            <a:r>
              <a:rPr lang="en-GB" dirty="0" smtClean="0">
                <a:latin typeface="Calibri" pitchFamily="34" charset="0"/>
                <a:cs typeface="Calibri" pitchFamily="34" charset="0"/>
              </a:rPr>
              <a:t>using the sliding bar on the bottom right shown </a:t>
            </a:r>
            <a:r>
              <a:rPr lang="en-GB" dirty="0">
                <a:latin typeface="Calibri" pitchFamily="34" charset="0"/>
                <a:cs typeface="Calibri" pitchFamily="34" charset="0"/>
              </a:rPr>
              <a:t>in diagram </a:t>
            </a:r>
            <a:r>
              <a:rPr lang="en-GB" dirty="0" smtClean="0">
                <a:latin typeface="Calibri" pitchFamily="34" charset="0"/>
                <a:cs typeface="Calibri" pitchFamily="34" charset="0"/>
              </a:rPr>
              <a:t>21.</a:t>
            </a:r>
            <a:endParaRPr lang="en-GB" dirty="0">
              <a:latin typeface="Calibri" pitchFamily="34" charset="0"/>
              <a:cs typeface="Calibri" pitchFamily="34" charset="0"/>
            </a:endParaRPr>
          </a:p>
        </p:txBody>
      </p:sp>
      <p:pic>
        <p:nvPicPr>
          <p:cNvPr id="6963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637"/>
          <a:stretch/>
        </p:blipFill>
        <p:spPr bwMode="auto">
          <a:xfrm>
            <a:off x="3378513" y="3155237"/>
            <a:ext cx="3239612" cy="23413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Line 30"/>
          <p:cNvSpPr>
            <a:spLocks noChangeShapeType="1"/>
          </p:cNvSpPr>
          <p:nvPr/>
        </p:nvSpPr>
        <p:spPr bwMode="auto">
          <a:xfrm flipH="1">
            <a:off x="6273316" y="4342953"/>
            <a:ext cx="792088" cy="74247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8" name="Text Box 31"/>
          <p:cNvSpPr txBox="1">
            <a:spLocks noChangeArrowheads="1"/>
          </p:cNvSpPr>
          <p:nvPr/>
        </p:nvSpPr>
        <p:spPr bwMode="auto">
          <a:xfrm>
            <a:off x="3933056" y="3635896"/>
            <a:ext cx="162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smtClean="0">
                <a:latin typeface="Calibri" pitchFamily="34" charset="0"/>
                <a:cs typeface="Calibri" pitchFamily="34" charset="0"/>
              </a:rPr>
              <a:t>Diagram 21</a:t>
            </a:r>
            <a:endParaRPr lang="en-GB" b="1" dirty="0">
              <a:latin typeface="Calibri" pitchFamily="34" charset="0"/>
              <a:cs typeface="Calibri" pitchFamily="34" charset="0"/>
            </a:endParaRPr>
          </a:p>
        </p:txBody>
      </p:sp>
      <p:sp>
        <p:nvSpPr>
          <p:cNvPr id="9" name="Text Box 4"/>
          <p:cNvSpPr txBox="1">
            <a:spLocks noChangeArrowheads="1"/>
          </p:cNvSpPr>
          <p:nvPr/>
        </p:nvSpPr>
        <p:spPr bwMode="auto">
          <a:xfrm>
            <a:off x="3789040" y="5994162"/>
            <a:ext cx="2808311"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AutoNum type="arabicPeriod" startAt="2"/>
            </a:pPr>
            <a:r>
              <a:rPr lang="en-GB" dirty="0" smtClean="0">
                <a:latin typeface="Calibri" pitchFamily="34" charset="0"/>
                <a:cs typeface="Calibri" pitchFamily="34" charset="0"/>
              </a:rPr>
              <a:t>Now </a:t>
            </a:r>
            <a:r>
              <a:rPr lang="en-GB" dirty="0">
                <a:latin typeface="Calibri" pitchFamily="34" charset="0"/>
                <a:cs typeface="Calibri" pitchFamily="34" charset="0"/>
              </a:rPr>
              <a:t>copy and </a:t>
            </a:r>
            <a:r>
              <a:rPr lang="en-GB" dirty="0" smtClean="0">
                <a:latin typeface="Calibri" pitchFamily="34" charset="0"/>
                <a:cs typeface="Calibri" pitchFamily="34" charset="0"/>
              </a:rPr>
              <a:t>paste</a:t>
            </a:r>
          </a:p>
          <a:p>
            <a:pPr marL="0" indent="0" eaLnBrk="1" hangingPunct="1"/>
            <a:r>
              <a:rPr lang="en-GB" dirty="0" smtClean="0">
                <a:latin typeface="Calibri" pitchFamily="34" charset="0"/>
                <a:cs typeface="Calibri" pitchFamily="34" charset="0"/>
              </a:rPr>
              <a:t>the </a:t>
            </a:r>
            <a:r>
              <a:rPr lang="en-GB" dirty="0">
                <a:latin typeface="Calibri" pitchFamily="34" charset="0"/>
                <a:cs typeface="Calibri" pitchFamily="34" charset="0"/>
              </a:rPr>
              <a:t>same pictures in from a previous slide and remove any animations that are already attached to them.  (see previous instructions for how to do this.)  Move the pictures to positions just off the edge of the slide.  See diagram 22.</a:t>
            </a:r>
          </a:p>
        </p:txBody>
      </p:sp>
      <p:pic>
        <p:nvPicPr>
          <p:cNvPr id="6963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4986" b="16761"/>
          <a:stretch/>
        </p:blipFill>
        <p:spPr bwMode="auto">
          <a:xfrm>
            <a:off x="242802" y="6228184"/>
            <a:ext cx="3546238" cy="26041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1" name="Text Box 31"/>
          <p:cNvSpPr txBox="1">
            <a:spLocks noChangeArrowheads="1"/>
          </p:cNvSpPr>
          <p:nvPr/>
        </p:nvSpPr>
        <p:spPr bwMode="auto">
          <a:xfrm>
            <a:off x="200147" y="5841762"/>
            <a:ext cx="162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smtClean="0">
                <a:latin typeface="Calibri" pitchFamily="34" charset="0"/>
                <a:cs typeface="Calibri" pitchFamily="34" charset="0"/>
              </a:rPr>
              <a:t>Diagram 22</a:t>
            </a:r>
            <a:endParaRPr lang="en-GB" b="1" dirty="0">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pPr>
              <a:defRPr/>
            </a:pPr>
            <a:fld id="{B467C44B-D8AC-45F3-B897-93F06D682A4E}" type="slidenum">
              <a:rPr lang="en-GB" smtClean="0"/>
              <a:pPr>
                <a:defRPr/>
              </a:pPr>
              <a:t>14</a:t>
            </a:fld>
            <a:endParaRPr lang="en-GB" dirty="0"/>
          </a:p>
        </p:txBody>
      </p:sp>
    </p:spTree>
    <p:extLst>
      <p:ext uri="{BB962C8B-B14F-4D97-AF65-F5344CB8AC3E}">
        <p14:creationId xmlns:p14="http://schemas.microsoft.com/office/powerpoint/2010/main" val="1566926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60350" y="179512"/>
            <a:ext cx="633700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AutoNum type="arabicPeriod" startAt="3"/>
            </a:pPr>
            <a:r>
              <a:rPr lang="en-GB" dirty="0" smtClean="0">
                <a:latin typeface="Calibri" pitchFamily="34" charset="0"/>
                <a:cs typeface="Calibri" pitchFamily="34" charset="0"/>
              </a:rPr>
              <a:t>The </a:t>
            </a:r>
            <a:r>
              <a:rPr lang="en-GB" dirty="0">
                <a:latin typeface="Calibri" pitchFamily="34" charset="0"/>
                <a:cs typeface="Calibri" pitchFamily="34" charset="0"/>
              </a:rPr>
              <a:t>idea here is to animate each picture to come on </a:t>
            </a:r>
            <a:r>
              <a:rPr lang="en-GB" dirty="0" smtClean="0">
                <a:latin typeface="Calibri" pitchFamily="34" charset="0"/>
                <a:cs typeface="Calibri" pitchFamily="34" charset="0"/>
              </a:rPr>
              <a:t>and</a:t>
            </a:r>
          </a:p>
          <a:p>
            <a:pPr marL="0" indent="0" eaLnBrk="1" hangingPunct="1"/>
            <a:r>
              <a:rPr lang="en-GB" dirty="0" smtClean="0">
                <a:latin typeface="Calibri" pitchFamily="34" charset="0"/>
                <a:cs typeface="Calibri" pitchFamily="34" charset="0"/>
              </a:rPr>
              <a:t>off </a:t>
            </a:r>
            <a:r>
              <a:rPr lang="en-GB" dirty="0">
                <a:latin typeface="Calibri" pitchFamily="34" charset="0"/>
                <a:cs typeface="Calibri" pitchFamily="34" charset="0"/>
              </a:rPr>
              <a:t>the screen using a motion path.  This is obviously not the only way to present the ‘alternatives’ activity but it does provide visual variety and keeps </a:t>
            </a:r>
            <a:r>
              <a:rPr lang="en-GB" dirty="0" smtClean="0">
                <a:latin typeface="Calibri" pitchFamily="34" charset="0"/>
                <a:cs typeface="Calibri" pitchFamily="34" charset="0"/>
              </a:rPr>
              <a:t>students’ </a:t>
            </a:r>
            <a:r>
              <a:rPr lang="en-GB" dirty="0">
                <a:latin typeface="Calibri" pitchFamily="34" charset="0"/>
                <a:cs typeface="Calibri" pitchFamily="34" charset="0"/>
              </a:rPr>
              <a:t>attention and their concentration levels high.  </a:t>
            </a:r>
          </a:p>
        </p:txBody>
      </p:sp>
      <p:pic>
        <p:nvPicPr>
          <p:cNvPr id="7065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4538" b="13665"/>
          <a:stretch/>
        </p:blipFill>
        <p:spPr bwMode="auto">
          <a:xfrm>
            <a:off x="3092509" y="1728848"/>
            <a:ext cx="3511058" cy="26601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292786" y="1745442"/>
            <a:ext cx="2776174" cy="1754326"/>
          </a:xfrm>
          <a:prstGeom prst="rect">
            <a:avLst/>
          </a:prstGeom>
        </p:spPr>
        <p:txBody>
          <a:bodyPr wrap="square">
            <a:spAutoFit/>
          </a:bodyPr>
          <a:lstStyle/>
          <a:p>
            <a:pPr marL="0" indent="0" eaLnBrk="1" hangingPunct="1"/>
            <a:r>
              <a:rPr lang="en-GB" dirty="0" smtClean="0">
                <a:latin typeface="Calibri" pitchFamily="34" charset="0"/>
                <a:cs typeface="Calibri" pitchFamily="34" charset="0"/>
              </a:rPr>
              <a:t>Begin by clicking on one image to select it.  Then select </a:t>
            </a:r>
            <a:r>
              <a:rPr lang="en-GB" b="1" dirty="0" smtClean="0">
                <a:latin typeface="Calibri" pitchFamily="34" charset="0"/>
                <a:cs typeface="Calibri" pitchFamily="34" charset="0"/>
              </a:rPr>
              <a:t>Animation.  </a:t>
            </a:r>
            <a:r>
              <a:rPr lang="en-GB" dirty="0" smtClean="0">
                <a:latin typeface="Calibri" pitchFamily="34" charset="0"/>
                <a:cs typeface="Calibri" pitchFamily="34" charset="0"/>
              </a:rPr>
              <a:t>Scroll down to </a:t>
            </a:r>
            <a:r>
              <a:rPr lang="en-GB" b="1" dirty="0" smtClean="0">
                <a:latin typeface="Calibri" pitchFamily="34" charset="0"/>
                <a:cs typeface="Calibri" pitchFamily="34" charset="0"/>
              </a:rPr>
              <a:t>Motion Paths</a:t>
            </a:r>
            <a:r>
              <a:rPr lang="en-GB" dirty="0" smtClean="0">
                <a:latin typeface="Calibri" pitchFamily="34" charset="0"/>
                <a:cs typeface="Calibri" pitchFamily="34" charset="0"/>
              </a:rPr>
              <a:t>.  And select an option.  </a:t>
            </a:r>
            <a:r>
              <a:rPr lang="en-GB" b="1" dirty="0" smtClean="0">
                <a:latin typeface="Calibri" pitchFamily="34" charset="0"/>
                <a:cs typeface="Calibri" pitchFamily="34" charset="0"/>
              </a:rPr>
              <a:t>Line</a:t>
            </a:r>
            <a:r>
              <a:rPr lang="en-GB" dirty="0" smtClean="0">
                <a:latin typeface="Calibri" pitchFamily="34" charset="0"/>
                <a:cs typeface="Calibri" pitchFamily="34" charset="0"/>
              </a:rPr>
              <a:t> is the easiest to use.</a:t>
            </a:r>
            <a:endParaRPr lang="en-GB" dirty="0">
              <a:latin typeface="Calibri" pitchFamily="34" charset="0"/>
              <a:cs typeface="Calibri" pitchFamily="34" charset="0"/>
            </a:endParaRPr>
          </a:p>
        </p:txBody>
      </p:sp>
      <p:sp>
        <p:nvSpPr>
          <p:cNvPr id="5" name="Line 30"/>
          <p:cNvSpPr>
            <a:spLocks noChangeShapeType="1"/>
          </p:cNvSpPr>
          <p:nvPr/>
        </p:nvSpPr>
        <p:spPr bwMode="auto">
          <a:xfrm flipV="1">
            <a:off x="2412148" y="3557339"/>
            <a:ext cx="815558" cy="341596"/>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 name="Line 30"/>
          <p:cNvSpPr>
            <a:spLocks noChangeShapeType="1"/>
          </p:cNvSpPr>
          <p:nvPr/>
        </p:nvSpPr>
        <p:spPr bwMode="auto">
          <a:xfrm flipH="1">
            <a:off x="5013176" y="2841973"/>
            <a:ext cx="696966" cy="43388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 name="Text Box 31"/>
          <p:cNvSpPr txBox="1">
            <a:spLocks noChangeArrowheads="1"/>
          </p:cNvSpPr>
          <p:nvPr/>
        </p:nvSpPr>
        <p:spPr bwMode="auto">
          <a:xfrm>
            <a:off x="3068960" y="1394356"/>
            <a:ext cx="162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smtClean="0">
                <a:latin typeface="Calibri" pitchFamily="34" charset="0"/>
                <a:cs typeface="Calibri" pitchFamily="34" charset="0"/>
              </a:rPr>
              <a:t>Diagram 23</a:t>
            </a:r>
            <a:endParaRPr lang="en-GB" b="1" dirty="0">
              <a:latin typeface="Calibri" pitchFamily="34" charset="0"/>
              <a:cs typeface="Calibri" pitchFamily="34" charset="0"/>
            </a:endParaRPr>
          </a:p>
        </p:txBody>
      </p:sp>
      <p:sp>
        <p:nvSpPr>
          <p:cNvPr id="8" name="Text Box 4"/>
          <p:cNvSpPr txBox="1">
            <a:spLocks noChangeArrowheads="1"/>
          </p:cNvSpPr>
          <p:nvPr/>
        </p:nvSpPr>
        <p:spPr bwMode="auto">
          <a:xfrm>
            <a:off x="368151" y="4572000"/>
            <a:ext cx="623541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AutoNum type="arabicPeriod" startAt="4"/>
            </a:pPr>
            <a:r>
              <a:rPr lang="en-GB" dirty="0" smtClean="0">
                <a:latin typeface="Calibri" pitchFamily="34" charset="0"/>
                <a:cs typeface="Calibri" pitchFamily="34" charset="0"/>
              </a:rPr>
              <a:t>Select </a:t>
            </a:r>
            <a:r>
              <a:rPr lang="en-GB" b="1" dirty="0">
                <a:latin typeface="Calibri" pitchFamily="34" charset="0"/>
                <a:cs typeface="Calibri" pitchFamily="34" charset="0"/>
              </a:rPr>
              <a:t>Line </a:t>
            </a:r>
            <a:r>
              <a:rPr lang="en-GB" dirty="0">
                <a:latin typeface="Calibri" pitchFamily="34" charset="0"/>
                <a:cs typeface="Calibri" pitchFamily="34" charset="0"/>
              </a:rPr>
              <a:t>option and click and drag a line down from </a:t>
            </a:r>
            <a:r>
              <a:rPr lang="en-GB" dirty="0" smtClean="0">
                <a:latin typeface="Calibri" pitchFamily="34" charset="0"/>
                <a:cs typeface="Calibri" pitchFamily="34" charset="0"/>
              </a:rPr>
              <a:t>your</a:t>
            </a:r>
          </a:p>
          <a:p>
            <a:pPr marL="0" indent="0" eaLnBrk="1" hangingPunct="1"/>
            <a:r>
              <a:rPr lang="en-GB" dirty="0" smtClean="0">
                <a:latin typeface="Calibri" pitchFamily="34" charset="0"/>
                <a:cs typeface="Calibri" pitchFamily="34" charset="0"/>
              </a:rPr>
              <a:t>selected </a:t>
            </a:r>
            <a:r>
              <a:rPr lang="en-GB" dirty="0">
                <a:latin typeface="Calibri" pitchFamily="34" charset="0"/>
                <a:cs typeface="Calibri" pitchFamily="34" charset="0"/>
              </a:rPr>
              <a:t>picture to a position off the edge of the slide.  </a:t>
            </a:r>
            <a:r>
              <a:rPr lang="en-GB" dirty="0" smtClean="0">
                <a:latin typeface="Calibri" pitchFamily="34" charset="0"/>
                <a:cs typeface="Calibri" pitchFamily="34" charset="0"/>
              </a:rPr>
              <a:t>If you want to check the effect, select </a:t>
            </a:r>
            <a:r>
              <a:rPr lang="en-GB" b="1" dirty="0" smtClean="0">
                <a:latin typeface="Calibri" pitchFamily="34" charset="0"/>
                <a:cs typeface="Calibri" pitchFamily="34" charset="0"/>
              </a:rPr>
              <a:t>Preview</a:t>
            </a:r>
            <a:r>
              <a:rPr lang="en-GB" dirty="0" smtClean="0">
                <a:latin typeface="Calibri" pitchFamily="34" charset="0"/>
                <a:cs typeface="Calibri" pitchFamily="34" charset="0"/>
              </a:rPr>
              <a:t> on the top let of your screen.  </a:t>
            </a:r>
            <a:r>
              <a:rPr lang="en-GB" dirty="0">
                <a:latin typeface="Calibri" pitchFamily="34" charset="0"/>
                <a:cs typeface="Calibri" pitchFamily="34" charset="0"/>
              </a:rPr>
              <a:t>Repeat for all other images, choosing the order you wish them to appear.</a:t>
            </a:r>
            <a:endParaRPr lang="en-GB" b="1" dirty="0">
              <a:latin typeface="Calibri" pitchFamily="34" charset="0"/>
              <a:cs typeface="Calibri" pitchFamily="34" charset="0"/>
            </a:endParaRPr>
          </a:p>
        </p:txBody>
      </p:sp>
      <p:pic>
        <p:nvPicPr>
          <p:cNvPr id="7065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096" b="11135"/>
          <a:stretch/>
        </p:blipFill>
        <p:spPr bwMode="auto">
          <a:xfrm>
            <a:off x="2819927" y="6188999"/>
            <a:ext cx="3562578" cy="25557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0" name="Line 30"/>
          <p:cNvSpPr>
            <a:spLocks noChangeShapeType="1"/>
          </p:cNvSpPr>
          <p:nvPr/>
        </p:nvSpPr>
        <p:spPr bwMode="auto">
          <a:xfrm flipV="1">
            <a:off x="5292913" y="8573977"/>
            <a:ext cx="815558" cy="341596"/>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1" name="Line 30"/>
          <p:cNvSpPr>
            <a:spLocks noChangeShapeType="1"/>
          </p:cNvSpPr>
          <p:nvPr/>
        </p:nvSpPr>
        <p:spPr bwMode="auto">
          <a:xfrm flipV="1">
            <a:off x="1844824" y="6516216"/>
            <a:ext cx="815558" cy="341596"/>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2" name="Text Box 31"/>
          <p:cNvSpPr txBox="1">
            <a:spLocks noChangeArrowheads="1"/>
          </p:cNvSpPr>
          <p:nvPr/>
        </p:nvSpPr>
        <p:spPr bwMode="auto">
          <a:xfrm>
            <a:off x="2780928" y="5796136"/>
            <a:ext cx="162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smtClean="0">
                <a:latin typeface="Calibri" pitchFamily="34" charset="0"/>
                <a:cs typeface="Calibri" pitchFamily="34" charset="0"/>
              </a:rPr>
              <a:t>Diagram 24</a:t>
            </a:r>
            <a:endParaRPr lang="en-GB" b="1"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pPr>
              <a:defRPr/>
            </a:pPr>
            <a:fld id="{B467C44B-D8AC-45F3-B897-93F06D682A4E}" type="slidenum">
              <a:rPr lang="en-GB" smtClean="0"/>
              <a:pPr>
                <a:defRPr/>
              </a:pPr>
              <a:t>15</a:t>
            </a:fld>
            <a:endParaRPr lang="en-GB" dirty="0"/>
          </a:p>
        </p:txBody>
      </p:sp>
    </p:spTree>
    <p:extLst>
      <p:ext uri="{BB962C8B-B14F-4D97-AF65-F5344CB8AC3E}">
        <p14:creationId xmlns:p14="http://schemas.microsoft.com/office/powerpoint/2010/main" val="1912170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88640" y="179512"/>
            <a:ext cx="6408738" cy="64633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lphaLcPeriod" startAt="4"/>
            </a:pPr>
            <a:r>
              <a:rPr lang="en-GB" b="1" dirty="0" smtClean="0">
                <a:latin typeface="Calibri" pitchFamily="34" charset="0"/>
                <a:cs typeface="Calibri" pitchFamily="34" charset="0"/>
              </a:rPr>
              <a:t>Students </a:t>
            </a:r>
            <a:r>
              <a:rPr lang="en-GB" b="1" dirty="0">
                <a:latin typeface="Calibri" pitchFamily="34" charset="0"/>
                <a:cs typeface="Calibri" pitchFamily="34" charset="0"/>
              </a:rPr>
              <a:t>repeat the language items after the teacher, seeing the visual image once more</a:t>
            </a:r>
            <a:r>
              <a:rPr lang="en-GB" b="1" dirty="0" smtClean="0">
                <a:latin typeface="Calibri" pitchFamily="34" charset="0"/>
                <a:cs typeface="Calibri" pitchFamily="34" charset="0"/>
              </a:rPr>
              <a:t>.</a:t>
            </a:r>
            <a:endParaRPr lang="en-GB" b="1" dirty="0">
              <a:latin typeface="Calibri" pitchFamily="34" charset="0"/>
              <a:cs typeface="Calibri" pitchFamily="34" charset="0"/>
            </a:endParaRPr>
          </a:p>
        </p:txBody>
      </p:sp>
      <p:sp>
        <p:nvSpPr>
          <p:cNvPr id="3" name="Text Box 9"/>
          <p:cNvSpPr txBox="1">
            <a:spLocks noChangeArrowheads="1"/>
          </p:cNvSpPr>
          <p:nvPr/>
        </p:nvSpPr>
        <p:spPr bwMode="auto">
          <a:xfrm>
            <a:off x="172762" y="899592"/>
            <a:ext cx="642461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dirty="0">
                <a:latin typeface="Calibri" pitchFamily="34" charset="0"/>
                <a:cs typeface="Calibri" pitchFamily="34" charset="0"/>
              </a:rPr>
              <a:t>For this activity simply make a new slide, copy and paste the images in again and animate to appear in a different order this time for variety.</a:t>
            </a:r>
          </a:p>
        </p:txBody>
      </p:sp>
      <p:sp>
        <p:nvSpPr>
          <p:cNvPr id="4" name="Text Box 10"/>
          <p:cNvSpPr txBox="1">
            <a:spLocks noChangeArrowheads="1"/>
          </p:cNvSpPr>
          <p:nvPr/>
        </p:nvSpPr>
        <p:spPr bwMode="auto">
          <a:xfrm>
            <a:off x="233888" y="1979712"/>
            <a:ext cx="6408738" cy="147732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e.     </a:t>
            </a:r>
            <a:r>
              <a:rPr lang="en-GB" b="1" dirty="0" smtClean="0">
                <a:latin typeface="Calibri" pitchFamily="34" charset="0"/>
                <a:cs typeface="Calibri" pitchFamily="34" charset="0"/>
              </a:rPr>
              <a:t>Students respond </a:t>
            </a:r>
            <a:r>
              <a:rPr lang="en-GB" b="1" dirty="0">
                <a:latin typeface="Calibri" pitchFamily="34" charset="0"/>
                <a:cs typeface="Calibri" pitchFamily="34" charset="0"/>
              </a:rPr>
              <a:t>chorally ‘C’est vrai’ or ‘C’est faux’ to the teacher’s presentation of the language items in response to the visual stimulus.  (The speed of appearance/disappearance of the visual image can be increased to increase the demand in terms of language recognition in this activity.)</a:t>
            </a:r>
          </a:p>
        </p:txBody>
      </p:sp>
      <p:sp>
        <p:nvSpPr>
          <p:cNvPr id="5" name="Text Box 11"/>
          <p:cNvSpPr txBox="1">
            <a:spLocks noChangeArrowheads="1"/>
          </p:cNvSpPr>
          <p:nvPr/>
        </p:nvSpPr>
        <p:spPr bwMode="auto">
          <a:xfrm>
            <a:off x="188640" y="3457040"/>
            <a:ext cx="63373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dirty="0">
                <a:latin typeface="Calibri" pitchFamily="34" charset="0"/>
                <a:cs typeface="Calibri" pitchFamily="34" charset="0"/>
              </a:rPr>
              <a:t>1.  Create a new slide, blank presentation format and copy and paste the pictures onto it again, removing any existing animation.  The idea of this activity is to reinforce comprehension, involving the whole class at once.  It is not always necessary with higher ability </a:t>
            </a:r>
            <a:r>
              <a:rPr lang="en-GB" dirty="0" smtClean="0">
                <a:latin typeface="Calibri" pitchFamily="34" charset="0"/>
                <a:cs typeface="Calibri" pitchFamily="34" charset="0"/>
              </a:rPr>
              <a:t>students, </a:t>
            </a:r>
            <a:r>
              <a:rPr lang="en-GB" dirty="0">
                <a:latin typeface="Calibri" pitchFamily="34" charset="0"/>
                <a:cs typeface="Calibri" pitchFamily="34" charset="0"/>
              </a:rPr>
              <a:t>but for lower ability groups, it provides a further opportunity for consolidation whilst maintaining their interest and involvement.  In terms of animation, the idea is to animate each picture to appear and then </a:t>
            </a:r>
            <a:r>
              <a:rPr lang="en-GB" dirty="0" smtClean="0">
                <a:latin typeface="Calibri" pitchFamily="34" charset="0"/>
                <a:cs typeface="Calibri" pitchFamily="34" charset="0"/>
              </a:rPr>
              <a:t>disappear</a:t>
            </a:r>
            <a:r>
              <a:rPr lang="en-GB" dirty="0">
                <a:latin typeface="Calibri" pitchFamily="34" charset="0"/>
                <a:cs typeface="Calibri" pitchFamily="34" charset="0"/>
              </a:rPr>
              <a:t>.</a:t>
            </a:r>
          </a:p>
        </p:txBody>
      </p:sp>
      <p:pic>
        <p:nvPicPr>
          <p:cNvPr id="6" name="Picture 1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6014" b="14215"/>
          <a:stretch/>
        </p:blipFill>
        <p:spPr bwMode="auto">
          <a:xfrm>
            <a:off x="3727392" y="6300192"/>
            <a:ext cx="2798548" cy="2433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Text Box 4"/>
          <p:cNvSpPr txBox="1">
            <a:spLocks noChangeArrowheads="1"/>
          </p:cNvSpPr>
          <p:nvPr/>
        </p:nvSpPr>
        <p:spPr bwMode="auto">
          <a:xfrm>
            <a:off x="247275" y="5759218"/>
            <a:ext cx="333912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dirty="0">
                <a:latin typeface="Calibri" pitchFamily="34" charset="0"/>
                <a:cs typeface="Calibri" pitchFamily="34" charset="0"/>
              </a:rPr>
              <a:t>2.  To animate, select a picture by clicking on it, choose </a:t>
            </a:r>
            <a:r>
              <a:rPr lang="en-GB" b="1" dirty="0" smtClean="0">
                <a:latin typeface="Calibri" pitchFamily="34" charset="0"/>
                <a:cs typeface="Calibri" pitchFamily="34" charset="0"/>
              </a:rPr>
              <a:t>Animation</a:t>
            </a:r>
            <a:r>
              <a:rPr lang="en-GB" dirty="0" smtClean="0">
                <a:latin typeface="Calibri" pitchFamily="34" charset="0"/>
                <a:cs typeface="Calibri" pitchFamily="34" charset="0"/>
              </a:rPr>
              <a:t> select the green entrance effect you want.  </a:t>
            </a:r>
            <a:r>
              <a:rPr lang="en-GB" dirty="0">
                <a:latin typeface="Calibri" pitchFamily="34" charset="0"/>
                <a:cs typeface="Calibri" pitchFamily="34" charset="0"/>
              </a:rPr>
              <a:t>Then </a:t>
            </a:r>
            <a:r>
              <a:rPr lang="en-GB" dirty="0" smtClean="0">
                <a:latin typeface="Calibri" pitchFamily="34" charset="0"/>
                <a:cs typeface="Calibri" pitchFamily="34" charset="0"/>
              </a:rPr>
              <a:t>scroll down to the red exit effects and choose Add Animation from the task bar.  </a:t>
            </a:r>
            <a:r>
              <a:rPr lang="en-GB" dirty="0">
                <a:latin typeface="Calibri" pitchFamily="34" charset="0"/>
                <a:cs typeface="Calibri" pitchFamily="34" charset="0"/>
              </a:rPr>
              <a:t>The result will be two animations, an entrance and exit for the same image, on two different mouse clicks.  Animate the remaining images in the same way.  </a:t>
            </a:r>
          </a:p>
        </p:txBody>
      </p:sp>
      <p:sp>
        <p:nvSpPr>
          <p:cNvPr id="8" name="Line 30"/>
          <p:cNvSpPr>
            <a:spLocks noChangeShapeType="1"/>
          </p:cNvSpPr>
          <p:nvPr/>
        </p:nvSpPr>
        <p:spPr bwMode="auto">
          <a:xfrm>
            <a:off x="5373216" y="5580112"/>
            <a:ext cx="407779" cy="93610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9" name="Line 30"/>
          <p:cNvSpPr>
            <a:spLocks noChangeShapeType="1"/>
          </p:cNvSpPr>
          <p:nvPr/>
        </p:nvSpPr>
        <p:spPr bwMode="auto">
          <a:xfrm flipH="1">
            <a:off x="5232992" y="6896559"/>
            <a:ext cx="1096005" cy="62045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0" name="Text Box 31"/>
          <p:cNvSpPr txBox="1">
            <a:spLocks noChangeArrowheads="1"/>
          </p:cNvSpPr>
          <p:nvPr/>
        </p:nvSpPr>
        <p:spPr bwMode="auto">
          <a:xfrm>
            <a:off x="3645024" y="5940152"/>
            <a:ext cx="162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smtClean="0">
                <a:latin typeface="Calibri" pitchFamily="34" charset="0"/>
                <a:cs typeface="Calibri" pitchFamily="34" charset="0"/>
              </a:rPr>
              <a:t>Diagram 25</a:t>
            </a:r>
            <a:endParaRPr lang="en-GB" b="1" dirty="0">
              <a:latin typeface="Calibri" pitchFamily="34" charset="0"/>
              <a:cs typeface="Calibri" pitchFamily="34" charset="0"/>
            </a:endParaRPr>
          </a:p>
        </p:txBody>
      </p:sp>
      <p:sp>
        <p:nvSpPr>
          <p:cNvPr id="11" name="Slide Number Placeholder 10"/>
          <p:cNvSpPr>
            <a:spLocks noGrp="1"/>
          </p:cNvSpPr>
          <p:nvPr>
            <p:ph type="sldNum" sz="quarter" idx="12"/>
          </p:nvPr>
        </p:nvSpPr>
        <p:spPr/>
        <p:txBody>
          <a:bodyPr/>
          <a:lstStyle/>
          <a:p>
            <a:pPr>
              <a:defRPr/>
            </a:pPr>
            <a:fld id="{B467C44B-D8AC-45F3-B897-93F06D682A4E}" type="slidenum">
              <a:rPr lang="en-GB" smtClean="0"/>
              <a:pPr>
                <a:defRPr/>
              </a:pPr>
              <a:t>16</a:t>
            </a:fld>
            <a:endParaRPr lang="en-GB" dirty="0"/>
          </a:p>
        </p:txBody>
      </p:sp>
    </p:spTree>
    <p:extLst>
      <p:ext uri="{BB962C8B-B14F-4D97-AF65-F5344CB8AC3E}">
        <p14:creationId xmlns:p14="http://schemas.microsoft.com/office/powerpoint/2010/main" val="2460118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Text Box 9"/>
          <p:cNvSpPr txBox="1">
            <a:spLocks noChangeArrowheads="1"/>
          </p:cNvSpPr>
          <p:nvPr/>
        </p:nvSpPr>
        <p:spPr bwMode="auto">
          <a:xfrm>
            <a:off x="254869" y="3166680"/>
            <a:ext cx="6414219" cy="64633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f.  </a:t>
            </a:r>
            <a:r>
              <a:rPr lang="en-GB" b="1" dirty="0" smtClean="0">
                <a:latin typeface="Calibri" pitchFamily="34" charset="0"/>
                <a:cs typeface="Calibri" pitchFamily="34" charset="0"/>
              </a:rPr>
              <a:t>Students </a:t>
            </a:r>
            <a:r>
              <a:rPr lang="en-GB" b="1" dirty="0">
                <a:latin typeface="Calibri" pitchFamily="34" charset="0"/>
                <a:cs typeface="Calibri" pitchFamily="34" charset="0"/>
              </a:rPr>
              <a:t>respond to the question ‘Qu’est-ce qui manque?’ and produce the language for the visual image that has disappeared.</a:t>
            </a:r>
          </a:p>
        </p:txBody>
      </p:sp>
      <p:sp>
        <p:nvSpPr>
          <p:cNvPr id="15368" name="Text Box 10"/>
          <p:cNvSpPr txBox="1">
            <a:spLocks noChangeArrowheads="1"/>
          </p:cNvSpPr>
          <p:nvPr/>
        </p:nvSpPr>
        <p:spPr bwMode="auto">
          <a:xfrm>
            <a:off x="254869" y="4810090"/>
            <a:ext cx="6414219" cy="64633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g.   </a:t>
            </a:r>
            <a:r>
              <a:rPr lang="en-GB" b="1" dirty="0" smtClean="0">
                <a:latin typeface="Calibri" pitchFamily="34" charset="0"/>
                <a:cs typeface="Calibri" pitchFamily="34" charset="0"/>
              </a:rPr>
              <a:t>Students </a:t>
            </a:r>
            <a:r>
              <a:rPr lang="en-GB" b="1" dirty="0">
                <a:latin typeface="Calibri" pitchFamily="34" charset="0"/>
                <a:cs typeface="Calibri" pitchFamily="34" charset="0"/>
              </a:rPr>
              <a:t>identify the item as it appears or requested by the teacher by number.</a:t>
            </a:r>
          </a:p>
        </p:txBody>
      </p:sp>
      <p:sp>
        <p:nvSpPr>
          <p:cNvPr id="15369" name="Text Box 11"/>
          <p:cNvSpPr txBox="1">
            <a:spLocks noChangeArrowheads="1"/>
          </p:cNvSpPr>
          <p:nvPr/>
        </p:nvSpPr>
        <p:spPr bwMode="auto">
          <a:xfrm>
            <a:off x="254869" y="3886760"/>
            <a:ext cx="641421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dirty="0">
                <a:latin typeface="Calibri" pitchFamily="34" charset="0"/>
                <a:cs typeface="Calibri" pitchFamily="34" charset="0"/>
              </a:rPr>
              <a:t>For (f) you can simply make a duplicate slide from (e) and then remove all the entrance effects leaving only the exit effects.  You can alter the order of animation to keep variety.</a:t>
            </a:r>
          </a:p>
        </p:txBody>
      </p:sp>
      <p:sp>
        <p:nvSpPr>
          <p:cNvPr id="15370" name="Text Box 12"/>
          <p:cNvSpPr txBox="1">
            <a:spLocks noChangeArrowheads="1"/>
          </p:cNvSpPr>
          <p:nvPr/>
        </p:nvSpPr>
        <p:spPr bwMode="auto">
          <a:xfrm>
            <a:off x="254869" y="5686960"/>
            <a:ext cx="641421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dirty="0">
                <a:latin typeface="Calibri" pitchFamily="34" charset="0"/>
                <a:cs typeface="Calibri" pitchFamily="34" charset="0"/>
              </a:rPr>
              <a:t>For (g) you can use either an earlier slide again or make a similar one, either within a numbered grid or on a plain background.  Depending on how much support </a:t>
            </a:r>
            <a:r>
              <a:rPr lang="en-GB" dirty="0" smtClean="0">
                <a:latin typeface="Calibri" pitchFamily="34" charset="0"/>
                <a:cs typeface="Calibri" pitchFamily="34" charset="0"/>
              </a:rPr>
              <a:t>students </a:t>
            </a:r>
            <a:r>
              <a:rPr lang="en-GB" dirty="0">
                <a:latin typeface="Calibri" pitchFamily="34" charset="0"/>
                <a:cs typeface="Calibri" pitchFamily="34" charset="0"/>
              </a:rPr>
              <a:t>need with gender, it may be useful to present the images again on the coloured backgrounds.</a:t>
            </a:r>
          </a:p>
        </p:txBody>
      </p:sp>
      <p:pic>
        <p:nvPicPr>
          <p:cNvPr id="15372" name="Picture 1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5442" b="20464"/>
          <a:stretch/>
        </p:blipFill>
        <p:spPr bwMode="auto">
          <a:xfrm>
            <a:off x="305789" y="251519"/>
            <a:ext cx="3045499" cy="24366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3" name="Text Box 31"/>
          <p:cNvSpPr txBox="1">
            <a:spLocks noChangeArrowheads="1"/>
          </p:cNvSpPr>
          <p:nvPr/>
        </p:nvSpPr>
        <p:spPr bwMode="auto">
          <a:xfrm>
            <a:off x="3501231" y="283434"/>
            <a:ext cx="1628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400" b="1" dirty="0" smtClean="0"/>
              <a:t>Diagram 26</a:t>
            </a:r>
            <a:endParaRPr lang="en-GB" sz="1400" b="1" dirty="0"/>
          </a:p>
        </p:txBody>
      </p:sp>
      <p:sp>
        <p:nvSpPr>
          <p:cNvPr id="14" name="Line 30"/>
          <p:cNvSpPr>
            <a:spLocks noChangeShapeType="1"/>
          </p:cNvSpPr>
          <p:nvPr/>
        </p:nvSpPr>
        <p:spPr bwMode="auto">
          <a:xfrm flipH="1">
            <a:off x="2060846" y="588233"/>
            <a:ext cx="1096005" cy="88158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 name="Text Box 4"/>
          <p:cNvSpPr txBox="1">
            <a:spLocks noChangeArrowheads="1"/>
          </p:cNvSpPr>
          <p:nvPr/>
        </p:nvSpPr>
        <p:spPr bwMode="auto">
          <a:xfrm>
            <a:off x="3520275" y="602635"/>
            <a:ext cx="333912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dirty="0" smtClean="0">
                <a:latin typeface="Calibri" pitchFamily="34" charset="0"/>
                <a:cs typeface="Calibri" pitchFamily="34" charset="0"/>
              </a:rPr>
              <a:t>You can see that you have done this when you see 2 animation boxes appear next to the image.</a:t>
            </a:r>
            <a:endParaRPr lang="en-GB" dirty="0">
              <a:latin typeface="Calibri" pitchFamily="34" charset="0"/>
              <a:cs typeface="Calibri" pitchFamily="34" charset="0"/>
            </a:endParaRPr>
          </a:p>
        </p:txBody>
      </p:sp>
      <p:sp>
        <p:nvSpPr>
          <p:cNvPr id="2" name="Slide Number Placeholder 1"/>
          <p:cNvSpPr>
            <a:spLocks noGrp="1"/>
          </p:cNvSpPr>
          <p:nvPr>
            <p:ph type="sldNum" sz="quarter" idx="12"/>
          </p:nvPr>
        </p:nvSpPr>
        <p:spPr/>
        <p:txBody>
          <a:bodyPr/>
          <a:lstStyle/>
          <a:p>
            <a:pPr>
              <a:defRPr/>
            </a:pPr>
            <a:fld id="{B467C44B-D8AC-45F3-B897-93F06D682A4E}" type="slidenum">
              <a:rPr lang="en-GB" smtClean="0"/>
              <a:pPr>
                <a:defRPr/>
              </a:pPr>
              <a:t>17</a:t>
            </a:fld>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2"/>
          <p:cNvSpPr txBox="1">
            <a:spLocks noChangeArrowheads="1"/>
          </p:cNvSpPr>
          <p:nvPr/>
        </p:nvSpPr>
        <p:spPr bwMode="auto">
          <a:xfrm>
            <a:off x="476250" y="107504"/>
            <a:ext cx="5976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400" b="1" dirty="0">
                <a:latin typeface="Calibri" pitchFamily="34" charset="0"/>
                <a:cs typeface="Calibri" pitchFamily="34" charset="0"/>
              </a:rPr>
              <a:t>Section 2:  Practising new language orally</a:t>
            </a:r>
          </a:p>
        </p:txBody>
      </p:sp>
      <p:sp>
        <p:nvSpPr>
          <p:cNvPr id="16388" name="Text Box 4"/>
          <p:cNvSpPr txBox="1">
            <a:spLocks noChangeArrowheads="1"/>
          </p:cNvSpPr>
          <p:nvPr/>
        </p:nvSpPr>
        <p:spPr bwMode="auto">
          <a:xfrm>
            <a:off x="260350" y="1982937"/>
            <a:ext cx="63373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latin typeface="Calibri" pitchFamily="34" charset="0"/>
                <a:cs typeface="Calibri" pitchFamily="34" charset="0"/>
              </a:rPr>
              <a:t>a1.    </a:t>
            </a:r>
            <a:r>
              <a:rPr lang="en-GB" dirty="0" smtClean="0">
                <a:latin typeface="Calibri" pitchFamily="34" charset="0"/>
                <a:cs typeface="Calibri" pitchFamily="34" charset="0"/>
              </a:rPr>
              <a:t>Students </a:t>
            </a:r>
            <a:r>
              <a:rPr lang="en-GB" dirty="0">
                <a:latin typeface="Calibri" pitchFamily="34" charset="0"/>
                <a:cs typeface="Calibri" pitchFamily="34" charset="0"/>
              </a:rPr>
              <a:t>practise pronunciation and speed of </a:t>
            </a:r>
            <a:r>
              <a:rPr lang="en-GB" dirty="0" smtClean="0">
                <a:latin typeface="Calibri" pitchFamily="34" charset="0"/>
                <a:cs typeface="Calibri" pitchFamily="34" charset="0"/>
              </a:rPr>
              <a:t>recognition</a:t>
            </a:r>
          </a:p>
          <a:p>
            <a:pPr eaLnBrk="1" hangingPunct="1"/>
            <a:r>
              <a:rPr lang="en-GB" dirty="0" smtClean="0">
                <a:latin typeface="Calibri" pitchFamily="34" charset="0"/>
                <a:cs typeface="Calibri" pitchFamily="34" charset="0"/>
              </a:rPr>
              <a:t>further </a:t>
            </a:r>
            <a:r>
              <a:rPr lang="en-GB" dirty="0">
                <a:latin typeface="Calibri" pitchFamily="34" charset="0"/>
                <a:cs typeface="Calibri" pitchFamily="34" charset="0"/>
              </a:rPr>
              <a:t>by a game, e.g. ‘</a:t>
            </a:r>
            <a:r>
              <a:rPr lang="en-GB" dirty="0" smtClean="0">
                <a:latin typeface="Calibri" pitchFamily="34" charset="0"/>
                <a:cs typeface="Calibri" pitchFamily="34" charset="0"/>
              </a:rPr>
              <a:t>Si c’est </a:t>
            </a:r>
            <a:r>
              <a:rPr lang="en-GB" dirty="0">
                <a:latin typeface="Calibri" pitchFamily="34" charset="0"/>
                <a:cs typeface="Calibri" pitchFamily="34" charset="0"/>
              </a:rPr>
              <a:t>vrai, r</a:t>
            </a:r>
            <a:r>
              <a:rPr lang="en-US" dirty="0">
                <a:latin typeface="Calibri" pitchFamily="34" charset="0"/>
                <a:cs typeface="Calibri" pitchFamily="34" charset="0"/>
              </a:rPr>
              <a:t>épétez, si c’est faux, silence.’ </a:t>
            </a:r>
            <a:endParaRPr lang="en-US" dirty="0" smtClean="0">
              <a:latin typeface="Calibri" pitchFamily="34" charset="0"/>
              <a:cs typeface="Calibri" pitchFamily="34" charset="0"/>
            </a:endParaRPr>
          </a:p>
          <a:p>
            <a:pPr eaLnBrk="1" hangingPunct="1"/>
            <a:r>
              <a:rPr lang="en-US" dirty="0" smtClean="0">
                <a:latin typeface="Calibri" pitchFamily="34" charset="0"/>
                <a:cs typeface="Calibri" pitchFamily="34" charset="0"/>
              </a:rPr>
              <a:t>All </a:t>
            </a:r>
            <a:r>
              <a:rPr lang="en-US" dirty="0">
                <a:latin typeface="Calibri" pitchFamily="34" charset="0"/>
                <a:cs typeface="Calibri" pitchFamily="34" charset="0"/>
              </a:rPr>
              <a:t>pictures visible, the teacher points to </a:t>
            </a:r>
            <a:r>
              <a:rPr lang="en-US" dirty="0" smtClean="0">
                <a:latin typeface="Calibri" pitchFamily="34" charset="0"/>
                <a:cs typeface="Calibri" pitchFamily="34" charset="0"/>
              </a:rPr>
              <a:t>one image </a:t>
            </a:r>
            <a:r>
              <a:rPr lang="en-US" dirty="0">
                <a:latin typeface="Calibri" pitchFamily="34" charset="0"/>
                <a:cs typeface="Calibri" pitchFamily="34" charset="0"/>
              </a:rPr>
              <a:t>and if </a:t>
            </a:r>
            <a:r>
              <a:rPr lang="en-US" dirty="0" smtClean="0">
                <a:latin typeface="Calibri" pitchFamily="34" charset="0"/>
                <a:cs typeface="Calibri" pitchFamily="34" charset="0"/>
              </a:rPr>
              <a:t>s/he</a:t>
            </a:r>
          </a:p>
          <a:p>
            <a:pPr eaLnBrk="1" hangingPunct="1"/>
            <a:r>
              <a:rPr lang="en-US" dirty="0" smtClean="0">
                <a:latin typeface="Calibri" pitchFamily="34" charset="0"/>
                <a:cs typeface="Calibri" pitchFamily="34" charset="0"/>
              </a:rPr>
              <a:t>says </a:t>
            </a:r>
            <a:r>
              <a:rPr lang="en-US" dirty="0">
                <a:latin typeface="Calibri" pitchFamily="34" charset="0"/>
                <a:cs typeface="Calibri" pitchFamily="34" charset="0"/>
              </a:rPr>
              <a:t>the TL for what it is, </a:t>
            </a:r>
            <a:r>
              <a:rPr lang="en-US" dirty="0" smtClean="0">
                <a:latin typeface="Calibri" pitchFamily="34" charset="0"/>
                <a:cs typeface="Calibri" pitchFamily="34" charset="0"/>
              </a:rPr>
              <a:t>students </a:t>
            </a:r>
            <a:r>
              <a:rPr lang="en-US" dirty="0">
                <a:latin typeface="Calibri" pitchFamily="34" charset="0"/>
                <a:cs typeface="Calibri" pitchFamily="34" charset="0"/>
              </a:rPr>
              <a:t>repeat, if s/he says a </a:t>
            </a:r>
            <a:r>
              <a:rPr lang="en-US" dirty="0" smtClean="0">
                <a:latin typeface="Calibri" pitchFamily="34" charset="0"/>
                <a:cs typeface="Calibri" pitchFamily="34" charset="0"/>
              </a:rPr>
              <a:t>different</a:t>
            </a:r>
          </a:p>
          <a:p>
            <a:pPr eaLnBrk="1" hangingPunct="1"/>
            <a:r>
              <a:rPr lang="en-US" dirty="0" smtClean="0">
                <a:latin typeface="Calibri" pitchFamily="34" charset="0"/>
                <a:cs typeface="Calibri" pitchFamily="34" charset="0"/>
              </a:rPr>
              <a:t>item, students </a:t>
            </a:r>
            <a:r>
              <a:rPr lang="en-US" dirty="0">
                <a:latin typeface="Calibri" pitchFamily="34" charset="0"/>
                <a:cs typeface="Calibri" pitchFamily="34" charset="0"/>
              </a:rPr>
              <a:t>remain silent.  This is played as a contest </a:t>
            </a:r>
            <a:r>
              <a:rPr lang="en-US" dirty="0" smtClean="0">
                <a:latin typeface="Calibri" pitchFamily="34" charset="0"/>
                <a:cs typeface="Calibri" pitchFamily="34" charset="0"/>
              </a:rPr>
              <a:t>between</a:t>
            </a:r>
          </a:p>
          <a:p>
            <a:pPr eaLnBrk="1" hangingPunct="1"/>
            <a:r>
              <a:rPr lang="en-US" dirty="0" smtClean="0">
                <a:latin typeface="Calibri" pitchFamily="34" charset="0"/>
                <a:cs typeface="Calibri" pitchFamily="34" charset="0"/>
              </a:rPr>
              <a:t>the whole </a:t>
            </a:r>
            <a:r>
              <a:rPr lang="en-US" dirty="0">
                <a:latin typeface="Calibri" pitchFamily="34" charset="0"/>
                <a:cs typeface="Calibri" pitchFamily="34" charset="0"/>
              </a:rPr>
              <a:t>class and </a:t>
            </a:r>
            <a:r>
              <a:rPr lang="en-US" dirty="0" smtClean="0">
                <a:latin typeface="Calibri" pitchFamily="34" charset="0"/>
                <a:cs typeface="Calibri" pitchFamily="34" charset="0"/>
              </a:rPr>
              <a:t>the teacher </a:t>
            </a:r>
            <a:r>
              <a:rPr lang="en-US" dirty="0">
                <a:latin typeface="Calibri" pitchFamily="34" charset="0"/>
                <a:cs typeface="Calibri" pitchFamily="34" charset="0"/>
              </a:rPr>
              <a:t>(first to 5 points).</a:t>
            </a:r>
            <a:endParaRPr lang="en-GB" dirty="0">
              <a:latin typeface="Calibri" pitchFamily="34" charset="0"/>
              <a:cs typeface="Calibri" pitchFamily="34" charset="0"/>
            </a:endParaRPr>
          </a:p>
        </p:txBody>
      </p:sp>
      <p:sp>
        <p:nvSpPr>
          <p:cNvPr id="16389" name="Text Box 5"/>
          <p:cNvSpPr txBox="1">
            <a:spLocks noChangeArrowheads="1"/>
          </p:cNvSpPr>
          <p:nvPr/>
        </p:nvSpPr>
        <p:spPr bwMode="auto">
          <a:xfrm>
            <a:off x="260350" y="539552"/>
            <a:ext cx="640873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You can use PowerPoint to present a variety of different activities ranging from whole class to pair work activities.  The method for creating the activity slides is the same as for the presentation activities detailed above. </a:t>
            </a:r>
            <a:r>
              <a:rPr lang="en-GB" b="1" dirty="0" smtClean="0">
                <a:latin typeface="Calibri" pitchFamily="34" charset="0"/>
                <a:cs typeface="Calibri" pitchFamily="34" charset="0"/>
              </a:rPr>
              <a:t>(</a:t>
            </a:r>
            <a:r>
              <a:rPr lang="en-GB" b="1" dirty="0">
                <a:latin typeface="Calibri" pitchFamily="34" charset="0"/>
                <a:cs typeface="Calibri" pitchFamily="34" charset="0"/>
              </a:rPr>
              <a:t>a) and (b) below are examples of both whole class practice activities and pair work slides.</a:t>
            </a:r>
          </a:p>
        </p:txBody>
      </p:sp>
      <p:sp>
        <p:nvSpPr>
          <p:cNvPr id="16390" name="Text Box 6"/>
          <p:cNvSpPr txBox="1">
            <a:spLocks noChangeArrowheads="1"/>
          </p:cNvSpPr>
          <p:nvPr/>
        </p:nvSpPr>
        <p:spPr bwMode="auto">
          <a:xfrm>
            <a:off x="331788" y="3862169"/>
            <a:ext cx="6121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latin typeface="Calibri" pitchFamily="34" charset="0"/>
                <a:cs typeface="Calibri" pitchFamily="34" charset="0"/>
              </a:rPr>
              <a:t>a2</a:t>
            </a:r>
            <a:r>
              <a:rPr lang="en-GB" dirty="0" smtClean="0">
                <a:latin typeface="Calibri" pitchFamily="34" charset="0"/>
                <a:cs typeface="Calibri" pitchFamily="34" charset="0"/>
              </a:rPr>
              <a:t>.   Students </a:t>
            </a:r>
            <a:r>
              <a:rPr lang="en-GB" dirty="0">
                <a:latin typeface="Calibri" pitchFamily="34" charset="0"/>
                <a:cs typeface="Calibri" pitchFamily="34" charset="0"/>
              </a:rPr>
              <a:t>at KS4 use this set of prompts and visual </a:t>
            </a:r>
            <a:r>
              <a:rPr lang="en-GB" dirty="0" smtClean="0">
                <a:latin typeface="Calibri" pitchFamily="34" charset="0"/>
                <a:cs typeface="Calibri" pitchFamily="34" charset="0"/>
              </a:rPr>
              <a:t>images</a:t>
            </a:r>
          </a:p>
          <a:p>
            <a:pPr eaLnBrk="1" hangingPunct="1"/>
            <a:r>
              <a:rPr lang="en-GB" dirty="0">
                <a:latin typeface="Calibri" pitchFamily="34" charset="0"/>
                <a:cs typeface="Calibri" pitchFamily="34" charset="0"/>
              </a:rPr>
              <a:t>t</a:t>
            </a:r>
            <a:r>
              <a:rPr lang="en-GB" dirty="0" smtClean="0">
                <a:latin typeface="Calibri" pitchFamily="34" charset="0"/>
                <a:cs typeface="Calibri" pitchFamily="34" charset="0"/>
              </a:rPr>
              <a:t>o practise </a:t>
            </a:r>
            <a:r>
              <a:rPr lang="en-GB" dirty="0">
                <a:latin typeface="Calibri" pitchFamily="34" charset="0"/>
                <a:cs typeface="Calibri" pitchFamily="34" charset="0"/>
              </a:rPr>
              <a:t>speaking about their daily routine in German.</a:t>
            </a:r>
          </a:p>
        </p:txBody>
      </p:sp>
      <p:sp>
        <p:nvSpPr>
          <p:cNvPr id="16391" name="Text Box 7"/>
          <p:cNvSpPr txBox="1">
            <a:spLocks noChangeArrowheads="1"/>
          </p:cNvSpPr>
          <p:nvPr/>
        </p:nvSpPr>
        <p:spPr bwMode="auto">
          <a:xfrm>
            <a:off x="260350" y="7020272"/>
            <a:ext cx="338467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latin typeface="Calibri" pitchFamily="34" charset="0"/>
                <a:cs typeface="Calibri" pitchFamily="34" charset="0"/>
              </a:rPr>
              <a:t>a3.    </a:t>
            </a:r>
            <a:r>
              <a:rPr lang="en-GB" dirty="0" smtClean="0">
                <a:latin typeface="Calibri" pitchFamily="34" charset="0"/>
                <a:cs typeface="Calibri" pitchFamily="34" charset="0"/>
              </a:rPr>
              <a:t>Students </a:t>
            </a:r>
            <a:r>
              <a:rPr lang="en-GB" dirty="0">
                <a:latin typeface="Calibri" pitchFamily="34" charset="0"/>
                <a:cs typeface="Calibri" pitchFamily="34" charset="0"/>
              </a:rPr>
              <a:t>at KS4 use </a:t>
            </a:r>
            <a:r>
              <a:rPr lang="en-GB" dirty="0" smtClean="0">
                <a:latin typeface="Calibri" pitchFamily="34" charset="0"/>
                <a:cs typeface="Calibri" pitchFamily="34" charset="0"/>
              </a:rPr>
              <a:t>this</a:t>
            </a:r>
          </a:p>
          <a:p>
            <a:pPr eaLnBrk="1" hangingPunct="1"/>
            <a:r>
              <a:rPr lang="en-GB" dirty="0" smtClean="0">
                <a:latin typeface="Calibri" pitchFamily="34" charset="0"/>
                <a:cs typeface="Calibri" pitchFamily="34" charset="0"/>
              </a:rPr>
              <a:t>game </a:t>
            </a:r>
            <a:r>
              <a:rPr lang="en-GB" dirty="0">
                <a:latin typeface="Calibri" pitchFamily="34" charset="0"/>
                <a:cs typeface="Calibri" pitchFamily="34" charset="0"/>
              </a:rPr>
              <a:t>board to practise </a:t>
            </a:r>
            <a:r>
              <a:rPr lang="en-GB" dirty="0" smtClean="0">
                <a:latin typeface="Calibri" pitchFamily="34" charset="0"/>
                <a:cs typeface="Calibri" pitchFamily="34" charset="0"/>
              </a:rPr>
              <a:t>speaking</a:t>
            </a:r>
          </a:p>
          <a:p>
            <a:pPr eaLnBrk="1" hangingPunct="1"/>
            <a:r>
              <a:rPr lang="en-GB" dirty="0" smtClean="0">
                <a:latin typeface="Calibri" pitchFamily="34" charset="0"/>
                <a:cs typeface="Calibri" pitchFamily="34" charset="0"/>
              </a:rPr>
              <a:t>for </a:t>
            </a:r>
            <a:r>
              <a:rPr lang="en-GB" dirty="0">
                <a:latin typeface="Calibri" pitchFamily="34" charset="0"/>
                <a:cs typeface="Calibri" pitchFamily="34" charset="0"/>
              </a:rPr>
              <a:t>at least a minute on </a:t>
            </a:r>
            <a:r>
              <a:rPr lang="en-GB" dirty="0" smtClean="0">
                <a:latin typeface="Calibri" pitchFamily="34" charset="0"/>
                <a:cs typeface="Calibri" pitchFamily="34" charset="0"/>
              </a:rPr>
              <a:t>whichever</a:t>
            </a:r>
          </a:p>
          <a:p>
            <a:pPr eaLnBrk="1" hangingPunct="1"/>
            <a:r>
              <a:rPr lang="en-GB" dirty="0" smtClean="0">
                <a:latin typeface="Calibri" pitchFamily="34" charset="0"/>
                <a:cs typeface="Calibri" pitchFamily="34" charset="0"/>
              </a:rPr>
              <a:t>topic </a:t>
            </a:r>
            <a:r>
              <a:rPr lang="en-GB" dirty="0">
                <a:latin typeface="Calibri" pitchFamily="34" charset="0"/>
                <a:cs typeface="Calibri" pitchFamily="34" charset="0"/>
              </a:rPr>
              <a:t>box they land on.  The die </a:t>
            </a:r>
            <a:r>
              <a:rPr lang="en-GB" dirty="0" smtClean="0">
                <a:latin typeface="Calibri" pitchFamily="34" charset="0"/>
                <a:cs typeface="Calibri" pitchFamily="34" charset="0"/>
              </a:rPr>
              <a:t>in</a:t>
            </a:r>
          </a:p>
          <a:p>
            <a:pPr eaLnBrk="1" hangingPunct="1"/>
            <a:r>
              <a:rPr lang="en-GB" dirty="0" smtClean="0">
                <a:latin typeface="Calibri" pitchFamily="34" charset="0"/>
                <a:cs typeface="Calibri" pitchFamily="34" charset="0"/>
              </a:rPr>
              <a:t>the </a:t>
            </a:r>
            <a:r>
              <a:rPr lang="en-GB" dirty="0">
                <a:latin typeface="Calibri" pitchFamily="34" charset="0"/>
                <a:cs typeface="Calibri" pitchFamily="34" charset="0"/>
              </a:rPr>
              <a:t>centre looks like it’s </a:t>
            </a:r>
            <a:r>
              <a:rPr lang="en-GB" dirty="0" smtClean="0">
                <a:latin typeface="Calibri" pitchFamily="34" charset="0"/>
                <a:cs typeface="Calibri" pitchFamily="34" charset="0"/>
              </a:rPr>
              <a:t>being</a:t>
            </a:r>
          </a:p>
          <a:p>
            <a:pPr eaLnBrk="1" hangingPunct="1"/>
            <a:r>
              <a:rPr lang="en-GB" dirty="0" smtClean="0">
                <a:latin typeface="Calibri" pitchFamily="34" charset="0"/>
                <a:cs typeface="Calibri" pitchFamily="34" charset="0"/>
              </a:rPr>
              <a:t>rolled </a:t>
            </a:r>
            <a:r>
              <a:rPr lang="en-GB" dirty="0">
                <a:latin typeface="Calibri" pitchFamily="34" charset="0"/>
                <a:cs typeface="Calibri" pitchFamily="34" charset="0"/>
              </a:rPr>
              <a:t>when you click it.</a:t>
            </a:r>
          </a:p>
        </p:txBody>
      </p:sp>
      <p:pic>
        <p:nvPicPr>
          <p:cNvPr id="1639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249" y="4660900"/>
            <a:ext cx="2952750" cy="22145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39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9258" y="6888579"/>
            <a:ext cx="2690713" cy="20177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394" name="Text Box 10"/>
          <p:cNvSpPr txBox="1">
            <a:spLocks noChangeArrowheads="1"/>
          </p:cNvSpPr>
          <p:nvPr/>
        </p:nvSpPr>
        <p:spPr bwMode="auto">
          <a:xfrm>
            <a:off x="3498999" y="5008562"/>
            <a:ext cx="162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27</a:t>
            </a:r>
          </a:p>
        </p:txBody>
      </p:sp>
      <p:sp>
        <p:nvSpPr>
          <p:cNvPr id="16395" name="Text Box 11"/>
          <p:cNvSpPr txBox="1">
            <a:spLocks noChangeArrowheads="1"/>
          </p:cNvSpPr>
          <p:nvPr/>
        </p:nvSpPr>
        <p:spPr bwMode="auto">
          <a:xfrm>
            <a:off x="3749258" y="6506924"/>
            <a:ext cx="162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28</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CAC15F-B457-421D-9609-734145F82DB2}" type="slidenum">
              <a:rPr lang="en-GB"/>
              <a:pPr eaLnBrk="1" hangingPunct="1"/>
              <a:t>19</a:t>
            </a:fld>
            <a:endParaRPr lang="en-GB" dirty="0"/>
          </a:p>
        </p:txBody>
      </p:sp>
      <p:pic>
        <p:nvPicPr>
          <p:cNvPr id="174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912" y="2117081"/>
            <a:ext cx="3240087" cy="24304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0437" y="2157551"/>
            <a:ext cx="3168650" cy="2376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6"/>
          <p:cNvSpPr txBox="1">
            <a:spLocks noChangeArrowheads="1"/>
          </p:cNvSpPr>
          <p:nvPr/>
        </p:nvSpPr>
        <p:spPr bwMode="auto">
          <a:xfrm>
            <a:off x="333374" y="250825"/>
            <a:ext cx="633571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latin typeface="Calibri" pitchFamily="34" charset="0"/>
                <a:cs typeface="Calibri" pitchFamily="34" charset="0"/>
              </a:rPr>
              <a:t>a4.   It is very straightforward to create role play activities </a:t>
            </a:r>
            <a:r>
              <a:rPr lang="en-GB" dirty="0" smtClean="0">
                <a:latin typeface="Calibri" pitchFamily="34" charset="0"/>
                <a:cs typeface="Calibri" pitchFamily="34" charset="0"/>
              </a:rPr>
              <a:t>in</a:t>
            </a:r>
          </a:p>
          <a:p>
            <a:pPr eaLnBrk="1" hangingPunct="1"/>
            <a:r>
              <a:rPr lang="en-GB" dirty="0" smtClean="0">
                <a:latin typeface="Calibri" pitchFamily="34" charset="0"/>
                <a:cs typeface="Calibri" pitchFamily="34" charset="0"/>
              </a:rPr>
              <a:t>PowerPoint</a:t>
            </a:r>
            <a:r>
              <a:rPr lang="en-GB" dirty="0">
                <a:latin typeface="Calibri" pitchFamily="34" charset="0"/>
                <a:cs typeface="Calibri" pitchFamily="34" charset="0"/>
              </a:rPr>
              <a:t>.  The first slide on the left is more structured and </a:t>
            </a:r>
            <a:r>
              <a:rPr lang="en-GB" dirty="0" smtClean="0">
                <a:latin typeface="Calibri" pitchFamily="34" charset="0"/>
                <a:cs typeface="Calibri" pitchFamily="34" charset="0"/>
              </a:rPr>
              <a:t>has</a:t>
            </a:r>
          </a:p>
          <a:p>
            <a:pPr eaLnBrk="1" hangingPunct="1"/>
            <a:r>
              <a:rPr lang="en-GB" dirty="0" smtClean="0">
                <a:latin typeface="Calibri" pitchFamily="34" charset="0"/>
                <a:cs typeface="Calibri" pitchFamily="34" charset="0"/>
              </a:rPr>
              <a:t>the </a:t>
            </a:r>
            <a:r>
              <a:rPr lang="en-GB" dirty="0">
                <a:latin typeface="Calibri" pitchFamily="34" charset="0"/>
                <a:cs typeface="Calibri" pitchFamily="34" charset="0"/>
              </a:rPr>
              <a:t>questions inserted as sounds (covered later in the </a:t>
            </a:r>
            <a:r>
              <a:rPr lang="en-GB" dirty="0" smtClean="0">
                <a:latin typeface="Calibri" pitchFamily="34" charset="0"/>
                <a:cs typeface="Calibri" pitchFamily="34" charset="0"/>
              </a:rPr>
              <a:t>listening</a:t>
            </a:r>
          </a:p>
          <a:p>
            <a:pPr eaLnBrk="1" hangingPunct="1"/>
            <a:r>
              <a:rPr lang="en-GB" dirty="0" smtClean="0">
                <a:latin typeface="Calibri" pitchFamily="34" charset="0"/>
                <a:cs typeface="Calibri" pitchFamily="34" charset="0"/>
              </a:rPr>
              <a:t>section</a:t>
            </a:r>
            <a:r>
              <a:rPr lang="en-GB" dirty="0">
                <a:latin typeface="Calibri" pitchFamily="34" charset="0"/>
                <a:cs typeface="Calibri" pitchFamily="34" charset="0"/>
              </a:rPr>
              <a:t>) with the English instruction given.  The second </a:t>
            </a:r>
            <a:r>
              <a:rPr lang="en-GB" dirty="0" smtClean="0">
                <a:latin typeface="Calibri" pitchFamily="34" charset="0"/>
                <a:cs typeface="Calibri" pitchFamily="34" charset="0"/>
              </a:rPr>
              <a:t>is</a:t>
            </a:r>
          </a:p>
          <a:p>
            <a:pPr eaLnBrk="1" hangingPunct="1"/>
            <a:r>
              <a:rPr lang="en-GB" dirty="0" smtClean="0">
                <a:latin typeface="Calibri" pitchFamily="34" charset="0"/>
                <a:cs typeface="Calibri" pitchFamily="34" charset="0"/>
              </a:rPr>
              <a:t>progression </a:t>
            </a:r>
            <a:r>
              <a:rPr lang="en-GB" dirty="0">
                <a:latin typeface="Calibri" pitchFamily="34" charset="0"/>
                <a:cs typeface="Calibri" pitchFamily="34" charset="0"/>
              </a:rPr>
              <a:t>to a GCSE Higher Role play layout with prompts in </a:t>
            </a:r>
            <a:r>
              <a:rPr lang="en-GB" dirty="0" smtClean="0">
                <a:latin typeface="Calibri" pitchFamily="34" charset="0"/>
                <a:cs typeface="Calibri" pitchFamily="34" charset="0"/>
              </a:rPr>
              <a:t>the</a:t>
            </a:r>
          </a:p>
          <a:p>
            <a:pPr eaLnBrk="1" hangingPunct="1"/>
            <a:r>
              <a:rPr lang="en-GB" dirty="0" smtClean="0">
                <a:latin typeface="Calibri" pitchFamily="34" charset="0"/>
                <a:cs typeface="Calibri" pitchFamily="34" charset="0"/>
              </a:rPr>
              <a:t>TL </a:t>
            </a:r>
            <a:r>
              <a:rPr lang="en-GB" dirty="0">
                <a:latin typeface="Calibri" pitchFamily="34" charset="0"/>
                <a:cs typeface="Calibri" pitchFamily="34" charset="0"/>
              </a:rPr>
              <a:t>only.</a:t>
            </a:r>
          </a:p>
        </p:txBody>
      </p:sp>
      <p:sp>
        <p:nvSpPr>
          <p:cNvPr id="17414" name="Text Box 7"/>
          <p:cNvSpPr txBox="1">
            <a:spLocks noChangeArrowheads="1"/>
          </p:cNvSpPr>
          <p:nvPr/>
        </p:nvSpPr>
        <p:spPr bwMode="auto">
          <a:xfrm>
            <a:off x="2614611" y="1763688"/>
            <a:ext cx="1628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1400" b="1" dirty="0"/>
              <a:t>Diagram 29</a:t>
            </a:r>
          </a:p>
        </p:txBody>
      </p:sp>
      <p:pic>
        <p:nvPicPr>
          <p:cNvPr id="1741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9285" y="4754490"/>
            <a:ext cx="3500437" cy="2624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 Box 10"/>
          <p:cNvSpPr txBox="1">
            <a:spLocks noChangeArrowheads="1"/>
          </p:cNvSpPr>
          <p:nvPr/>
        </p:nvSpPr>
        <p:spPr bwMode="auto">
          <a:xfrm>
            <a:off x="207663" y="4788024"/>
            <a:ext cx="2933305"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latin typeface="Calibri" pitchFamily="34" charset="0"/>
                <a:cs typeface="Calibri" pitchFamily="34" charset="0"/>
              </a:rPr>
              <a:t>a5.  This is just a </a:t>
            </a:r>
            <a:r>
              <a:rPr lang="en-GB" dirty="0" smtClean="0">
                <a:latin typeface="Calibri" pitchFamily="34" charset="0"/>
                <a:cs typeface="Calibri" pitchFamily="34" charset="0"/>
              </a:rPr>
              <a:t>PowerPoint</a:t>
            </a:r>
          </a:p>
          <a:p>
            <a:pPr eaLnBrk="1" hangingPunct="1"/>
            <a:r>
              <a:rPr lang="en-GB" dirty="0" smtClean="0">
                <a:latin typeface="Calibri" pitchFamily="34" charset="0"/>
                <a:cs typeface="Calibri" pitchFamily="34" charset="0"/>
              </a:rPr>
              <a:t>version </a:t>
            </a:r>
            <a:r>
              <a:rPr lang="en-GB" dirty="0">
                <a:latin typeface="Calibri" pitchFamily="34" charset="0"/>
                <a:cs typeface="Calibri" pitchFamily="34" charset="0"/>
              </a:rPr>
              <a:t>of the </a:t>
            </a:r>
            <a:r>
              <a:rPr lang="en-GB" dirty="0" smtClean="0">
                <a:latin typeface="Calibri" pitchFamily="34" charset="0"/>
                <a:cs typeface="Calibri" pitchFamily="34" charset="0"/>
              </a:rPr>
              <a:t>alphabet</a:t>
            </a:r>
          </a:p>
          <a:p>
            <a:pPr eaLnBrk="1" hangingPunct="1"/>
            <a:r>
              <a:rPr lang="en-GB" dirty="0" smtClean="0">
                <a:latin typeface="Calibri" pitchFamily="34" charset="0"/>
                <a:cs typeface="Calibri" pitchFamily="34" charset="0"/>
              </a:rPr>
              <a:t>game</a:t>
            </a:r>
            <a:r>
              <a:rPr lang="en-GB" dirty="0">
                <a:latin typeface="Calibri" pitchFamily="34" charset="0"/>
                <a:cs typeface="Calibri" pitchFamily="34" charset="0"/>
              </a:rPr>
              <a:t>, </a:t>
            </a:r>
            <a:r>
              <a:rPr lang="en-GB" dirty="0" smtClean="0">
                <a:latin typeface="Calibri" pitchFamily="34" charset="0"/>
                <a:cs typeface="Calibri" pitchFamily="34" charset="0"/>
              </a:rPr>
              <a:t>in which students </a:t>
            </a:r>
          </a:p>
          <a:p>
            <a:pPr eaLnBrk="1" hangingPunct="1"/>
            <a:r>
              <a:rPr lang="en-GB" dirty="0" smtClean="0">
                <a:latin typeface="Calibri" pitchFamily="34" charset="0"/>
                <a:cs typeface="Calibri" pitchFamily="34" charset="0"/>
              </a:rPr>
              <a:t>work in groups</a:t>
            </a:r>
            <a:r>
              <a:rPr lang="en-GB" dirty="0">
                <a:latin typeface="Calibri" pitchFamily="34" charset="0"/>
                <a:cs typeface="Calibri" pitchFamily="34" charset="0"/>
              </a:rPr>
              <a:t>, </a:t>
            </a:r>
            <a:r>
              <a:rPr lang="en-GB" dirty="0" smtClean="0">
                <a:latin typeface="Calibri" pitchFamily="34" charset="0"/>
                <a:cs typeface="Calibri" pitchFamily="34" charset="0"/>
              </a:rPr>
              <a:t>are given a </a:t>
            </a:r>
          </a:p>
          <a:p>
            <a:pPr eaLnBrk="1" hangingPunct="1"/>
            <a:r>
              <a:rPr lang="en-GB" dirty="0" smtClean="0">
                <a:latin typeface="Calibri" pitchFamily="34" charset="0"/>
                <a:cs typeface="Calibri" pitchFamily="34" charset="0"/>
              </a:rPr>
              <a:t>letter of the </a:t>
            </a:r>
            <a:r>
              <a:rPr lang="en-GB" dirty="0">
                <a:latin typeface="Calibri" pitchFamily="34" charset="0"/>
                <a:cs typeface="Calibri" pitchFamily="34" charset="0"/>
              </a:rPr>
              <a:t>alphabet and </a:t>
            </a:r>
            <a:r>
              <a:rPr lang="en-GB" dirty="0" smtClean="0">
                <a:latin typeface="Calibri" pitchFamily="34" charset="0"/>
                <a:cs typeface="Calibri" pitchFamily="34" charset="0"/>
              </a:rPr>
              <a:t>2</a:t>
            </a:r>
          </a:p>
          <a:p>
            <a:pPr eaLnBrk="1" hangingPunct="1"/>
            <a:r>
              <a:rPr lang="en-GB" dirty="0">
                <a:latin typeface="Calibri" pitchFamily="34" charset="0"/>
                <a:cs typeface="Calibri" pitchFamily="34" charset="0"/>
              </a:rPr>
              <a:t>m</a:t>
            </a:r>
            <a:r>
              <a:rPr lang="en-GB" dirty="0" smtClean="0">
                <a:latin typeface="Calibri" pitchFamily="34" charset="0"/>
                <a:cs typeface="Calibri" pitchFamily="34" charset="0"/>
              </a:rPr>
              <a:t>inutes and </a:t>
            </a:r>
            <a:r>
              <a:rPr lang="en-GB" dirty="0">
                <a:latin typeface="Calibri" pitchFamily="34" charset="0"/>
                <a:cs typeface="Calibri" pitchFamily="34" charset="0"/>
              </a:rPr>
              <a:t>have to </a:t>
            </a:r>
            <a:r>
              <a:rPr lang="en-GB" dirty="0" smtClean="0">
                <a:latin typeface="Calibri" pitchFamily="34" charset="0"/>
                <a:cs typeface="Calibri" pitchFamily="34" charset="0"/>
              </a:rPr>
              <a:t>come </a:t>
            </a:r>
          </a:p>
          <a:p>
            <a:pPr eaLnBrk="1" hangingPunct="1"/>
            <a:r>
              <a:rPr lang="en-GB" dirty="0" smtClean="0">
                <a:latin typeface="Calibri" pitchFamily="34" charset="0"/>
                <a:cs typeface="Calibri" pitchFamily="34" charset="0"/>
              </a:rPr>
              <a:t>up </a:t>
            </a:r>
            <a:r>
              <a:rPr lang="en-GB" dirty="0">
                <a:latin typeface="Calibri" pitchFamily="34" charset="0"/>
                <a:cs typeface="Calibri" pitchFamily="34" charset="0"/>
              </a:rPr>
              <a:t>with </a:t>
            </a:r>
            <a:r>
              <a:rPr lang="en-GB" dirty="0" smtClean="0">
                <a:latin typeface="Calibri" pitchFamily="34" charset="0"/>
                <a:cs typeface="Calibri" pitchFamily="34" charset="0"/>
              </a:rPr>
              <a:t>a word </a:t>
            </a:r>
            <a:r>
              <a:rPr lang="en-GB" dirty="0">
                <a:latin typeface="Calibri" pitchFamily="34" charset="0"/>
                <a:cs typeface="Calibri" pitchFamily="34" charset="0"/>
              </a:rPr>
              <a:t>for each </a:t>
            </a:r>
            <a:r>
              <a:rPr lang="en-GB" dirty="0" smtClean="0">
                <a:latin typeface="Calibri" pitchFamily="34" charset="0"/>
                <a:cs typeface="Calibri" pitchFamily="34" charset="0"/>
              </a:rPr>
              <a:t>of</a:t>
            </a:r>
          </a:p>
          <a:p>
            <a:pPr eaLnBrk="1" hangingPunct="1"/>
            <a:r>
              <a:rPr lang="en-GB" dirty="0" smtClean="0">
                <a:latin typeface="Calibri" pitchFamily="34" charset="0"/>
                <a:cs typeface="Calibri" pitchFamily="34" charset="0"/>
              </a:rPr>
              <a:t>the 5 categories</a:t>
            </a:r>
            <a:r>
              <a:rPr lang="en-GB" dirty="0">
                <a:latin typeface="Calibri" pitchFamily="34" charset="0"/>
                <a:cs typeface="Calibri" pitchFamily="34" charset="0"/>
              </a:rPr>
              <a:t>, gaining </a:t>
            </a:r>
            <a:r>
              <a:rPr lang="en-GB" dirty="0" smtClean="0">
                <a:latin typeface="Calibri" pitchFamily="34" charset="0"/>
                <a:cs typeface="Calibri" pitchFamily="34" charset="0"/>
              </a:rPr>
              <a:t>one</a:t>
            </a:r>
          </a:p>
          <a:p>
            <a:pPr eaLnBrk="1" hangingPunct="1"/>
            <a:r>
              <a:rPr lang="en-GB" dirty="0">
                <a:latin typeface="Calibri" pitchFamily="34" charset="0"/>
                <a:cs typeface="Calibri" pitchFamily="34" charset="0"/>
              </a:rPr>
              <a:t>p</a:t>
            </a:r>
            <a:r>
              <a:rPr lang="en-GB" dirty="0" smtClean="0">
                <a:latin typeface="Calibri" pitchFamily="34" charset="0"/>
                <a:cs typeface="Calibri" pitchFamily="34" charset="0"/>
              </a:rPr>
              <a:t>oint for </a:t>
            </a:r>
            <a:r>
              <a:rPr lang="en-GB" dirty="0">
                <a:latin typeface="Calibri" pitchFamily="34" charset="0"/>
                <a:cs typeface="Calibri" pitchFamily="34" charset="0"/>
              </a:rPr>
              <a:t>each</a:t>
            </a:r>
            <a:r>
              <a:rPr lang="en-GB" dirty="0" smtClean="0">
                <a:latin typeface="Calibri" pitchFamily="34" charset="0"/>
                <a:cs typeface="Calibri" pitchFamily="34" charset="0"/>
              </a:rPr>
              <a:t>..</a:t>
            </a:r>
            <a:endParaRPr lang="en-GB" dirty="0">
              <a:latin typeface="Calibri" pitchFamily="34" charset="0"/>
              <a:cs typeface="Calibri" pitchFamily="34" charset="0"/>
            </a:endParaRPr>
          </a:p>
        </p:txBody>
      </p:sp>
      <p:sp>
        <p:nvSpPr>
          <p:cNvPr id="17418" name="Text Box 11"/>
          <p:cNvSpPr txBox="1">
            <a:spLocks noChangeArrowheads="1"/>
          </p:cNvSpPr>
          <p:nvPr/>
        </p:nvSpPr>
        <p:spPr bwMode="auto">
          <a:xfrm>
            <a:off x="3240385" y="6012160"/>
            <a:ext cx="162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b="1" dirty="0">
                <a:latin typeface="Calibri" pitchFamily="34" charset="0"/>
                <a:cs typeface="Calibri" pitchFamily="34" charset="0"/>
              </a:rPr>
              <a:t>Diagram 30</a:t>
            </a:r>
          </a:p>
        </p:txBody>
      </p:sp>
      <p:sp>
        <p:nvSpPr>
          <p:cNvPr id="2" name="Rectangle 1"/>
          <p:cNvSpPr/>
          <p:nvPr/>
        </p:nvSpPr>
        <p:spPr>
          <a:xfrm>
            <a:off x="188912" y="7427416"/>
            <a:ext cx="6480175" cy="1477328"/>
          </a:xfrm>
          <a:prstGeom prst="rect">
            <a:avLst/>
          </a:prstGeom>
        </p:spPr>
        <p:txBody>
          <a:bodyPr wrap="square">
            <a:spAutoFit/>
          </a:bodyPr>
          <a:lstStyle/>
          <a:p>
            <a:r>
              <a:rPr lang="en-GB" dirty="0" smtClean="0">
                <a:latin typeface="Calibri" pitchFamily="34" charset="0"/>
                <a:cs typeface="Calibri" pitchFamily="34" charset="0"/>
              </a:rPr>
              <a:t>The advantage of this as a PowerPoint slide is the clarity of the pre-prepared scoring grid and the letters that appear automatically when you click in the coloured boxes.  Once you have a master like this, you can easily change the categories and letters to make different versions for different topics and classes</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04664" y="395536"/>
            <a:ext cx="6172200" cy="720204"/>
          </a:xfrm>
          <a:solidFill>
            <a:srgbClr val="002060"/>
          </a:solidFill>
        </p:spPr>
        <p:txBody>
          <a:bodyPr/>
          <a:lstStyle/>
          <a:p>
            <a:pPr eaLnBrk="1" hangingPunct="1"/>
            <a:r>
              <a:rPr lang="en-GB" dirty="0" smtClean="0">
                <a:solidFill>
                  <a:schemeClr val="bg1"/>
                </a:solidFill>
                <a:latin typeface="Calibri" pitchFamily="34" charset="0"/>
                <a:cs typeface="Calibri" pitchFamily="34" charset="0"/>
              </a:rPr>
              <a:t>Contents</a:t>
            </a:r>
          </a:p>
        </p:txBody>
      </p:sp>
      <p:sp>
        <p:nvSpPr>
          <p:cNvPr id="3075" name="Rectangle 3"/>
          <p:cNvSpPr>
            <a:spLocks noGrp="1" noChangeArrowheads="1"/>
          </p:cNvSpPr>
          <p:nvPr>
            <p:ph type="body" sz="half" idx="1"/>
          </p:nvPr>
        </p:nvSpPr>
        <p:spPr>
          <a:xfrm>
            <a:off x="342900" y="1763713"/>
            <a:ext cx="4454525" cy="7416800"/>
          </a:xfrm>
        </p:spPr>
        <p:txBody>
          <a:bodyPr/>
          <a:lstStyle/>
          <a:p>
            <a:pPr eaLnBrk="1" hangingPunct="1"/>
            <a:r>
              <a:rPr lang="en-GB" dirty="0" smtClean="0">
                <a:latin typeface="Calibri" pitchFamily="34" charset="0"/>
                <a:cs typeface="Calibri" pitchFamily="34" charset="0"/>
              </a:rPr>
              <a:t>Introduction – Getting started</a:t>
            </a:r>
          </a:p>
          <a:p>
            <a:pPr eaLnBrk="1" hangingPunct="1"/>
            <a:r>
              <a:rPr lang="en-GB" dirty="0" smtClean="0">
                <a:latin typeface="Calibri" pitchFamily="34" charset="0"/>
                <a:cs typeface="Calibri" pitchFamily="34" charset="0"/>
              </a:rPr>
              <a:t>Section 1 – Presenting new language</a:t>
            </a:r>
          </a:p>
          <a:p>
            <a:pPr eaLnBrk="1" hangingPunct="1"/>
            <a:r>
              <a:rPr lang="en-GB" dirty="0" smtClean="0">
                <a:latin typeface="Calibri" pitchFamily="34" charset="0"/>
                <a:cs typeface="Calibri" pitchFamily="34" charset="0"/>
              </a:rPr>
              <a:t>Section 2 – Practising language orally</a:t>
            </a:r>
          </a:p>
          <a:p>
            <a:pPr eaLnBrk="1" hangingPunct="1"/>
            <a:r>
              <a:rPr lang="en-GB" dirty="0" smtClean="0">
                <a:latin typeface="Calibri" pitchFamily="34" charset="0"/>
                <a:cs typeface="Calibri" pitchFamily="34" charset="0"/>
              </a:rPr>
              <a:t>Section 3 – Practising language aurally</a:t>
            </a:r>
          </a:p>
          <a:p>
            <a:pPr eaLnBrk="1" hangingPunct="1"/>
            <a:r>
              <a:rPr lang="en-GB" dirty="0" smtClean="0">
                <a:latin typeface="Calibri" pitchFamily="34" charset="0"/>
                <a:cs typeface="Calibri" pitchFamily="34" charset="0"/>
              </a:rPr>
              <a:t>Section 4 – Practising reading comprehension</a:t>
            </a:r>
          </a:p>
          <a:p>
            <a:pPr eaLnBrk="1" hangingPunct="1"/>
            <a:r>
              <a:rPr lang="en-GB" dirty="0" smtClean="0">
                <a:latin typeface="Calibri" pitchFamily="34" charset="0"/>
                <a:cs typeface="Calibri" pitchFamily="34" charset="0"/>
              </a:rPr>
              <a:t>Section 5 – Practising written language</a:t>
            </a:r>
          </a:p>
        </p:txBody>
      </p:sp>
      <p:sp>
        <p:nvSpPr>
          <p:cNvPr id="3076" name="Rectangle 4"/>
          <p:cNvSpPr>
            <a:spLocks noGrp="1" noChangeArrowheads="1"/>
          </p:cNvSpPr>
          <p:nvPr>
            <p:ph type="body" sz="half" idx="2"/>
          </p:nvPr>
        </p:nvSpPr>
        <p:spPr>
          <a:xfrm>
            <a:off x="4797152" y="1763688"/>
            <a:ext cx="1717675" cy="6548438"/>
          </a:xfrm>
        </p:spPr>
        <p:txBody>
          <a:bodyPr/>
          <a:lstStyle/>
          <a:p>
            <a:pPr eaLnBrk="1" hangingPunct="1">
              <a:buFontTx/>
              <a:buNone/>
            </a:pPr>
            <a:r>
              <a:rPr lang="en-GB" dirty="0" smtClean="0">
                <a:latin typeface="Calibri" pitchFamily="34" charset="0"/>
                <a:cs typeface="Calibri" pitchFamily="34" charset="0"/>
              </a:rPr>
              <a:t>p.3-4</a:t>
            </a:r>
          </a:p>
          <a:p>
            <a:pPr eaLnBrk="1" hangingPunct="1">
              <a:buFontTx/>
              <a:buNone/>
            </a:pPr>
            <a:endParaRPr lang="en-GB" dirty="0" smtClean="0">
              <a:latin typeface="Calibri" pitchFamily="34" charset="0"/>
              <a:cs typeface="Calibri" pitchFamily="34" charset="0"/>
            </a:endParaRPr>
          </a:p>
          <a:p>
            <a:pPr eaLnBrk="1" hangingPunct="1">
              <a:buFontTx/>
              <a:buNone/>
            </a:pPr>
            <a:r>
              <a:rPr lang="en-GB" dirty="0" smtClean="0">
                <a:latin typeface="Calibri" pitchFamily="34" charset="0"/>
                <a:cs typeface="Calibri" pitchFamily="34" charset="0"/>
              </a:rPr>
              <a:t>p.5-14</a:t>
            </a:r>
          </a:p>
          <a:p>
            <a:pPr eaLnBrk="1" hangingPunct="1">
              <a:buFontTx/>
              <a:buNone/>
            </a:pPr>
            <a:endParaRPr lang="en-GB" dirty="0" smtClean="0">
              <a:latin typeface="Calibri" pitchFamily="34" charset="0"/>
              <a:cs typeface="Calibri" pitchFamily="34" charset="0"/>
            </a:endParaRPr>
          </a:p>
          <a:p>
            <a:pPr eaLnBrk="1" hangingPunct="1">
              <a:buFontTx/>
              <a:buNone/>
            </a:pPr>
            <a:r>
              <a:rPr lang="en-GB" dirty="0" smtClean="0">
                <a:latin typeface="Calibri" pitchFamily="34" charset="0"/>
                <a:cs typeface="Calibri" pitchFamily="34" charset="0"/>
              </a:rPr>
              <a:t>p.15-17</a:t>
            </a:r>
          </a:p>
          <a:p>
            <a:pPr eaLnBrk="1" hangingPunct="1">
              <a:buFontTx/>
              <a:buNone/>
            </a:pPr>
            <a:endParaRPr lang="en-GB" dirty="0" smtClean="0">
              <a:latin typeface="Calibri" pitchFamily="34" charset="0"/>
              <a:cs typeface="Calibri" pitchFamily="34" charset="0"/>
            </a:endParaRPr>
          </a:p>
          <a:p>
            <a:pPr eaLnBrk="1" hangingPunct="1">
              <a:buFontTx/>
              <a:buNone/>
            </a:pPr>
            <a:r>
              <a:rPr lang="en-GB" dirty="0" smtClean="0">
                <a:latin typeface="Calibri" pitchFamily="34" charset="0"/>
                <a:cs typeface="Calibri" pitchFamily="34" charset="0"/>
              </a:rPr>
              <a:t>p.18-24</a:t>
            </a:r>
          </a:p>
          <a:p>
            <a:pPr eaLnBrk="1" hangingPunct="1">
              <a:buFontTx/>
              <a:buNone/>
            </a:pPr>
            <a:endParaRPr lang="en-GB" dirty="0" smtClean="0">
              <a:latin typeface="Calibri" pitchFamily="34" charset="0"/>
              <a:cs typeface="Calibri" pitchFamily="34" charset="0"/>
            </a:endParaRPr>
          </a:p>
          <a:p>
            <a:pPr eaLnBrk="1" hangingPunct="1">
              <a:buFontTx/>
              <a:buNone/>
            </a:pPr>
            <a:r>
              <a:rPr lang="en-GB" dirty="0" smtClean="0">
                <a:latin typeface="Calibri" pitchFamily="34" charset="0"/>
                <a:cs typeface="Calibri" pitchFamily="34" charset="0"/>
              </a:rPr>
              <a:t>p.25-28</a:t>
            </a:r>
          </a:p>
          <a:p>
            <a:pPr eaLnBrk="1" hangingPunct="1">
              <a:buFontTx/>
              <a:buNone/>
            </a:pPr>
            <a:endParaRPr lang="en-GB" dirty="0" smtClean="0">
              <a:latin typeface="Calibri" pitchFamily="34" charset="0"/>
              <a:cs typeface="Calibri" pitchFamily="34" charset="0"/>
            </a:endParaRPr>
          </a:p>
          <a:p>
            <a:pPr eaLnBrk="1" hangingPunct="1">
              <a:buFontTx/>
              <a:buNone/>
            </a:pPr>
            <a:r>
              <a:rPr lang="en-GB" dirty="0" smtClean="0">
                <a:latin typeface="Calibri" pitchFamily="34" charset="0"/>
                <a:cs typeface="Calibri" pitchFamily="34" charset="0"/>
              </a:rPr>
              <a:t>p.29-30</a:t>
            </a:r>
          </a:p>
        </p:txBody>
      </p:sp>
      <p:sp>
        <p:nvSpPr>
          <p:cNvPr id="2" name="Slide Number Placeholder 1"/>
          <p:cNvSpPr>
            <a:spLocks noGrp="1"/>
          </p:cNvSpPr>
          <p:nvPr>
            <p:ph type="sldNum" sz="quarter" idx="12"/>
          </p:nvPr>
        </p:nvSpPr>
        <p:spPr/>
        <p:txBody>
          <a:bodyPr/>
          <a:lstStyle/>
          <a:p>
            <a:pPr>
              <a:defRPr/>
            </a:pPr>
            <a:fld id="{7ABF9C1A-E627-4E02-9F2A-4DA9CD738993}" type="slidenum">
              <a:rPr lang="en-GB" smtClean="0"/>
              <a:pPr>
                <a:defRPr/>
              </a:pPr>
              <a:t>2</a:t>
            </a:fld>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260648" y="251520"/>
            <a:ext cx="2808312"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latin typeface="Calibri" pitchFamily="34" charset="0"/>
                <a:cs typeface="Calibri" pitchFamily="34" charset="0"/>
              </a:rPr>
              <a:t>a6.  This is a </a:t>
            </a:r>
            <a:r>
              <a:rPr lang="en-GB" dirty="0" smtClean="0">
                <a:latin typeface="Calibri" pitchFamily="34" charset="0"/>
                <a:cs typeface="Calibri" pitchFamily="34" charset="0"/>
              </a:rPr>
              <a:t>PowerPoint</a:t>
            </a:r>
          </a:p>
          <a:p>
            <a:pPr eaLnBrk="1" hangingPunct="1"/>
            <a:r>
              <a:rPr lang="en-GB" dirty="0" smtClean="0">
                <a:latin typeface="Calibri" pitchFamily="34" charset="0"/>
                <a:cs typeface="Calibri" pitchFamily="34" charset="0"/>
              </a:rPr>
              <a:t>version </a:t>
            </a:r>
            <a:r>
              <a:rPr lang="en-GB" dirty="0">
                <a:latin typeface="Calibri" pitchFamily="34" charset="0"/>
                <a:cs typeface="Calibri" pitchFamily="34" charset="0"/>
              </a:rPr>
              <a:t>of Trivial Pursuit. </a:t>
            </a:r>
            <a:endParaRPr lang="en-GB" dirty="0" smtClean="0">
              <a:latin typeface="Calibri" pitchFamily="34" charset="0"/>
              <a:cs typeface="Calibri" pitchFamily="34" charset="0"/>
            </a:endParaRPr>
          </a:p>
          <a:p>
            <a:pPr eaLnBrk="1" hangingPunct="1"/>
            <a:r>
              <a:rPr lang="en-GB" dirty="0" smtClean="0">
                <a:latin typeface="Calibri" pitchFamily="34" charset="0"/>
                <a:cs typeface="Calibri" pitchFamily="34" charset="0"/>
              </a:rPr>
              <a:t>This </a:t>
            </a:r>
            <a:r>
              <a:rPr lang="en-GB" dirty="0">
                <a:latin typeface="Calibri" pitchFamily="34" charset="0"/>
                <a:cs typeface="Calibri" pitchFamily="34" charset="0"/>
              </a:rPr>
              <a:t>is the master </a:t>
            </a:r>
            <a:r>
              <a:rPr lang="en-GB" dirty="0" smtClean="0">
                <a:latin typeface="Calibri" pitchFamily="34" charset="0"/>
                <a:cs typeface="Calibri" pitchFamily="34" charset="0"/>
              </a:rPr>
              <a:t>game</a:t>
            </a:r>
          </a:p>
          <a:p>
            <a:pPr eaLnBrk="1" hangingPunct="1"/>
            <a:r>
              <a:rPr lang="en-GB" dirty="0" smtClean="0">
                <a:latin typeface="Calibri" pitchFamily="34" charset="0"/>
                <a:cs typeface="Calibri" pitchFamily="34" charset="0"/>
              </a:rPr>
              <a:t>slide</a:t>
            </a:r>
            <a:r>
              <a:rPr lang="en-GB" dirty="0">
                <a:latin typeface="Calibri" pitchFamily="34" charset="0"/>
                <a:cs typeface="Calibri" pitchFamily="34" charset="0"/>
              </a:rPr>
              <a:t>.  The 6 </a:t>
            </a:r>
            <a:r>
              <a:rPr lang="en-GB" dirty="0" smtClean="0">
                <a:latin typeface="Calibri" pitchFamily="34" charset="0"/>
                <a:cs typeface="Calibri" pitchFamily="34" charset="0"/>
              </a:rPr>
              <a:t>wheels</a:t>
            </a:r>
          </a:p>
          <a:p>
            <a:pPr eaLnBrk="1" hangingPunct="1"/>
            <a:r>
              <a:rPr lang="en-GB" dirty="0" smtClean="0">
                <a:latin typeface="Calibri" pitchFamily="34" charset="0"/>
                <a:cs typeface="Calibri" pitchFamily="34" charset="0"/>
              </a:rPr>
              <a:t>represent </a:t>
            </a:r>
            <a:r>
              <a:rPr lang="en-GB" dirty="0">
                <a:latin typeface="Calibri" pitchFamily="34" charset="0"/>
                <a:cs typeface="Calibri" pitchFamily="34" charset="0"/>
              </a:rPr>
              <a:t>the class </a:t>
            </a:r>
            <a:r>
              <a:rPr lang="en-GB" dirty="0" smtClean="0">
                <a:latin typeface="Calibri" pitchFamily="34" charset="0"/>
                <a:cs typeface="Calibri" pitchFamily="34" charset="0"/>
              </a:rPr>
              <a:t>divided</a:t>
            </a:r>
          </a:p>
          <a:p>
            <a:pPr eaLnBrk="1" hangingPunct="1"/>
            <a:r>
              <a:rPr lang="en-GB" dirty="0" smtClean="0">
                <a:latin typeface="Calibri" pitchFamily="34" charset="0"/>
                <a:cs typeface="Calibri" pitchFamily="34" charset="0"/>
              </a:rPr>
              <a:t>into </a:t>
            </a:r>
            <a:r>
              <a:rPr lang="en-GB" dirty="0">
                <a:latin typeface="Calibri" pitchFamily="34" charset="0"/>
                <a:cs typeface="Calibri" pitchFamily="34" charset="0"/>
              </a:rPr>
              <a:t>6 groups and </a:t>
            </a:r>
            <a:r>
              <a:rPr lang="en-GB" dirty="0" smtClean="0">
                <a:latin typeface="Calibri" pitchFamily="34" charset="0"/>
                <a:cs typeface="Calibri" pitchFamily="34" charset="0"/>
              </a:rPr>
              <a:t>their</a:t>
            </a:r>
          </a:p>
          <a:p>
            <a:pPr eaLnBrk="1" hangingPunct="1"/>
            <a:r>
              <a:rPr lang="en-GB" dirty="0" smtClean="0">
                <a:latin typeface="Calibri" pitchFamily="34" charset="0"/>
                <a:cs typeface="Calibri" pitchFamily="34" charset="0"/>
              </a:rPr>
              <a:t>progress </a:t>
            </a:r>
            <a:r>
              <a:rPr lang="en-GB" dirty="0">
                <a:latin typeface="Calibri" pitchFamily="34" charset="0"/>
                <a:cs typeface="Calibri" pitchFamily="34" charset="0"/>
              </a:rPr>
              <a:t>through the </a:t>
            </a:r>
            <a:r>
              <a:rPr lang="en-GB" dirty="0" smtClean="0">
                <a:latin typeface="Calibri" pitchFamily="34" charset="0"/>
                <a:cs typeface="Calibri" pitchFamily="34" charset="0"/>
              </a:rPr>
              <a:t>game</a:t>
            </a:r>
          </a:p>
          <a:p>
            <a:pPr eaLnBrk="1" hangingPunct="1"/>
            <a:r>
              <a:rPr lang="en-GB" dirty="0" smtClean="0">
                <a:latin typeface="Calibri" pitchFamily="34" charset="0"/>
                <a:cs typeface="Calibri" pitchFamily="34" charset="0"/>
              </a:rPr>
              <a:t>is </a:t>
            </a:r>
            <a:r>
              <a:rPr lang="en-GB" dirty="0">
                <a:latin typeface="Calibri" pitchFamily="34" charset="0"/>
                <a:cs typeface="Calibri" pitchFamily="34" charset="0"/>
              </a:rPr>
              <a:t>shown by clicking on </a:t>
            </a:r>
            <a:r>
              <a:rPr lang="en-GB" dirty="0" smtClean="0">
                <a:latin typeface="Calibri" pitchFamily="34" charset="0"/>
                <a:cs typeface="Calibri" pitchFamily="34" charset="0"/>
              </a:rPr>
              <a:t>a</a:t>
            </a:r>
          </a:p>
          <a:p>
            <a:pPr eaLnBrk="1" hangingPunct="1"/>
            <a:r>
              <a:rPr lang="en-GB" dirty="0" smtClean="0">
                <a:latin typeface="Calibri" pitchFamily="34" charset="0"/>
                <a:cs typeface="Calibri" pitchFamily="34" charset="0"/>
              </a:rPr>
              <a:t>triangle </a:t>
            </a:r>
            <a:r>
              <a:rPr lang="en-GB" dirty="0">
                <a:latin typeface="Calibri" pitchFamily="34" charset="0"/>
                <a:cs typeface="Calibri" pitchFamily="34" charset="0"/>
              </a:rPr>
              <a:t>according to </a:t>
            </a:r>
            <a:r>
              <a:rPr lang="en-GB" dirty="0" smtClean="0">
                <a:latin typeface="Calibri" pitchFamily="34" charset="0"/>
                <a:cs typeface="Calibri" pitchFamily="34" charset="0"/>
              </a:rPr>
              <a:t>the</a:t>
            </a:r>
          </a:p>
          <a:p>
            <a:pPr eaLnBrk="1" hangingPunct="1"/>
            <a:r>
              <a:rPr lang="en-GB" dirty="0" smtClean="0">
                <a:latin typeface="Calibri" pitchFamily="34" charset="0"/>
                <a:cs typeface="Calibri" pitchFamily="34" charset="0"/>
              </a:rPr>
              <a:t>colour </a:t>
            </a:r>
            <a:r>
              <a:rPr lang="en-GB" dirty="0">
                <a:latin typeface="Calibri" pitchFamily="34" charset="0"/>
                <a:cs typeface="Calibri" pitchFamily="34" charset="0"/>
              </a:rPr>
              <a:t>key (top left) to fill </a:t>
            </a:r>
            <a:r>
              <a:rPr lang="en-GB" dirty="0" smtClean="0">
                <a:latin typeface="Calibri" pitchFamily="34" charset="0"/>
                <a:cs typeface="Calibri" pitchFamily="34" charset="0"/>
              </a:rPr>
              <a:t>in</a:t>
            </a:r>
          </a:p>
          <a:p>
            <a:pPr eaLnBrk="1" hangingPunct="1"/>
            <a:r>
              <a:rPr lang="en-GB" dirty="0" smtClean="0">
                <a:latin typeface="Calibri" pitchFamily="34" charset="0"/>
                <a:cs typeface="Calibri" pitchFamily="34" charset="0"/>
              </a:rPr>
              <a:t>the </a:t>
            </a:r>
            <a:r>
              <a:rPr lang="en-GB" dirty="0">
                <a:latin typeface="Calibri" pitchFamily="34" charset="0"/>
                <a:cs typeface="Calibri" pitchFamily="34" charset="0"/>
              </a:rPr>
              <a:t>coloured piece </a:t>
            </a:r>
            <a:r>
              <a:rPr lang="en-GB" dirty="0" smtClean="0">
                <a:latin typeface="Calibri" pitchFamily="34" charset="0"/>
                <a:cs typeface="Calibri" pitchFamily="34" charset="0"/>
              </a:rPr>
              <a:t>once</a:t>
            </a:r>
          </a:p>
          <a:p>
            <a:pPr eaLnBrk="1" hangingPunct="1"/>
            <a:r>
              <a:rPr lang="en-GB" dirty="0" smtClean="0">
                <a:latin typeface="Calibri" pitchFamily="34" charset="0"/>
                <a:cs typeface="Calibri" pitchFamily="34" charset="0"/>
              </a:rPr>
              <a:t>they </a:t>
            </a:r>
            <a:r>
              <a:rPr lang="en-GB" dirty="0">
                <a:latin typeface="Calibri" pitchFamily="34" charset="0"/>
                <a:cs typeface="Calibri" pitchFamily="34" charset="0"/>
              </a:rPr>
              <a:t>have </a:t>
            </a:r>
            <a:r>
              <a:rPr lang="en-GB" dirty="0" smtClean="0">
                <a:latin typeface="Calibri" pitchFamily="34" charset="0"/>
                <a:cs typeface="Calibri" pitchFamily="34" charset="0"/>
              </a:rPr>
              <a:t>answered</a:t>
            </a:r>
          </a:p>
          <a:p>
            <a:pPr eaLnBrk="1" hangingPunct="1"/>
            <a:r>
              <a:rPr lang="en-GB" dirty="0" smtClean="0">
                <a:latin typeface="Calibri" pitchFamily="34" charset="0"/>
                <a:cs typeface="Calibri" pitchFamily="34" charset="0"/>
              </a:rPr>
              <a:t>correctly </a:t>
            </a:r>
            <a:r>
              <a:rPr lang="en-GB" dirty="0">
                <a:latin typeface="Calibri" pitchFamily="34" charset="0"/>
                <a:cs typeface="Calibri" pitchFamily="34" charset="0"/>
              </a:rPr>
              <a:t>in that category. </a:t>
            </a:r>
            <a:endParaRPr lang="en-GB" dirty="0" smtClean="0">
              <a:latin typeface="Calibri" pitchFamily="34" charset="0"/>
              <a:cs typeface="Calibri" pitchFamily="34" charset="0"/>
            </a:endParaRPr>
          </a:p>
          <a:p>
            <a:pPr eaLnBrk="1" hangingPunct="1"/>
            <a:r>
              <a:rPr lang="en-GB" dirty="0" smtClean="0">
                <a:latin typeface="Calibri" pitchFamily="34" charset="0"/>
                <a:cs typeface="Calibri" pitchFamily="34" charset="0"/>
              </a:rPr>
              <a:t>(</a:t>
            </a:r>
            <a:r>
              <a:rPr lang="en-GB" dirty="0">
                <a:latin typeface="Calibri" pitchFamily="34" charset="0"/>
                <a:cs typeface="Calibri" pitchFamily="34" charset="0"/>
              </a:rPr>
              <a:t>This effect is created </a:t>
            </a:r>
            <a:r>
              <a:rPr lang="en-GB" dirty="0" smtClean="0">
                <a:latin typeface="Calibri" pitchFamily="34" charset="0"/>
                <a:cs typeface="Calibri" pitchFamily="34" charset="0"/>
              </a:rPr>
              <a:t>using</a:t>
            </a:r>
          </a:p>
          <a:p>
            <a:pPr eaLnBrk="1" hangingPunct="1"/>
            <a:r>
              <a:rPr lang="en-GB" dirty="0" smtClean="0">
                <a:latin typeface="Calibri" pitchFamily="34" charset="0"/>
                <a:cs typeface="Calibri" pitchFamily="34" charset="0"/>
              </a:rPr>
              <a:t>triggers </a:t>
            </a:r>
            <a:r>
              <a:rPr lang="en-GB" dirty="0">
                <a:latin typeface="Calibri" pitchFamily="34" charset="0"/>
                <a:cs typeface="Calibri" pitchFamily="34" charset="0"/>
              </a:rPr>
              <a:t>in the </a:t>
            </a:r>
            <a:r>
              <a:rPr lang="en-GB" dirty="0" smtClean="0">
                <a:latin typeface="Calibri" pitchFamily="34" charset="0"/>
                <a:cs typeface="Calibri" pitchFamily="34" charset="0"/>
              </a:rPr>
              <a:t>PowerPoint</a:t>
            </a:r>
          </a:p>
          <a:p>
            <a:pPr eaLnBrk="1" hangingPunct="1"/>
            <a:r>
              <a:rPr lang="en-GB" dirty="0" smtClean="0">
                <a:latin typeface="Calibri" pitchFamily="34" charset="0"/>
                <a:cs typeface="Calibri" pitchFamily="34" charset="0"/>
              </a:rPr>
              <a:t>program.)  It also works well</a:t>
            </a:r>
          </a:p>
          <a:p>
            <a:pPr eaLnBrk="1" hangingPunct="1"/>
            <a:r>
              <a:rPr lang="en-GB" dirty="0" smtClean="0">
                <a:latin typeface="Calibri" pitchFamily="34" charset="0"/>
                <a:cs typeface="Calibri" pitchFamily="34" charset="0"/>
              </a:rPr>
              <a:t>as an FLA activity with up to</a:t>
            </a:r>
          </a:p>
          <a:p>
            <a:pPr eaLnBrk="1" hangingPunct="1"/>
            <a:r>
              <a:rPr lang="en-GB" dirty="0" smtClean="0">
                <a:latin typeface="Calibri" pitchFamily="34" charset="0"/>
                <a:cs typeface="Calibri" pitchFamily="34" charset="0"/>
              </a:rPr>
              <a:t>6 students.</a:t>
            </a:r>
            <a:endParaRPr lang="en-GB" dirty="0">
              <a:latin typeface="Calibri" pitchFamily="34" charset="0"/>
              <a:cs typeface="Calibri" pitchFamily="34" charset="0"/>
            </a:endParaRPr>
          </a:p>
        </p:txBody>
      </p:sp>
      <p:pic>
        <p:nvPicPr>
          <p:cNvPr id="3"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0968" y="573360"/>
            <a:ext cx="3508375" cy="2630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232993" y="3260755"/>
            <a:ext cx="3429000" cy="2031325"/>
          </a:xfrm>
          <a:prstGeom prst="rect">
            <a:avLst/>
          </a:prstGeom>
        </p:spPr>
        <p:txBody>
          <a:bodyPr>
            <a:spAutoFit/>
          </a:bodyPr>
          <a:lstStyle/>
          <a:p>
            <a:pPr eaLnBrk="1" hangingPunct="1"/>
            <a:r>
              <a:rPr lang="en-GB" dirty="0" smtClean="0">
                <a:latin typeface="Calibri" pitchFamily="34" charset="0"/>
                <a:cs typeface="Calibri" pitchFamily="34" charset="0"/>
              </a:rPr>
              <a:t>The coloured boxes can be hyperlinked to other slides with picture prompts to aid students to say an appropriate answer.  The categories and supporting slides can be easily changed to make new games.</a:t>
            </a:r>
            <a:endParaRPr lang="en-GB" dirty="0">
              <a:latin typeface="Calibri" pitchFamily="34" charset="0"/>
              <a:cs typeface="Calibri" pitchFamily="34" charset="0"/>
            </a:endParaRPr>
          </a:p>
        </p:txBody>
      </p:sp>
      <p:sp>
        <p:nvSpPr>
          <p:cNvPr id="5" name="Text Box 11"/>
          <p:cNvSpPr txBox="1">
            <a:spLocks noChangeArrowheads="1"/>
          </p:cNvSpPr>
          <p:nvPr/>
        </p:nvSpPr>
        <p:spPr bwMode="auto">
          <a:xfrm>
            <a:off x="3140968" y="204028"/>
            <a:ext cx="162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31</a:t>
            </a:r>
            <a:endParaRPr lang="en-GB" b="1" dirty="0">
              <a:latin typeface="Calibri" pitchFamily="34" charset="0"/>
              <a:cs typeface="Calibri" pitchFamily="34" charset="0"/>
            </a:endParaRPr>
          </a:p>
        </p:txBody>
      </p:sp>
      <p:sp>
        <p:nvSpPr>
          <p:cNvPr id="6" name="Text Box 8"/>
          <p:cNvSpPr txBox="1">
            <a:spLocks noChangeArrowheads="1"/>
          </p:cNvSpPr>
          <p:nvPr/>
        </p:nvSpPr>
        <p:spPr bwMode="auto">
          <a:xfrm>
            <a:off x="241283" y="5436096"/>
            <a:ext cx="642071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latin typeface="Calibri" pitchFamily="34" charset="0"/>
                <a:cs typeface="Calibri" pitchFamily="34" charset="0"/>
              </a:rPr>
              <a:t>b1.    These two slides show two different ways to model a </a:t>
            </a:r>
            <a:r>
              <a:rPr lang="en-GB" dirty="0" smtClean="0">
                <a:latin typeface="Calibri" pitchFamily="34" charset="0"/>
                <a:cs typeface="Calibri" pitchFamily="34" charset="0"/>
              </a:rPr>
              <a:t>pair</a:t>
            </a:r>
          </a:p>
          <a:p>
            <a:pPr eaLnBrk="1" hangingPunct="1"/>
            <a:r>
              <a:rPr lang="en-GB" dirty="0" smtClean="0">
                <a:latin typeface="Calibri" pitchFamily="34" charset="0"/>
                <a:cs typeface="Calibri" pitchFamily="34" charset="0"/>
              </a:rPr>
              <a:t>work </a:t>
            </a:r>
            <a:r>
              <a:rPr lang="en-GB" dirty="0">
                <a:latin typeface="Calibri" pitchFamily="34" charset="0"/>
                <a:cs typeface="Calibri" pitchFamily="34" charset="0"/>
              </a:rPr>
              <a:t>activity.  Clearly with the slide on the left, this is just </a:t>
            </a:r>
            <a:r>
              <a:rPr lang="en-GB" dirty="0" smtClean="0">
                <a:latin typeface="Calibri" pitchFamily="34" charset="0"/>
                <a:cs typeface="Calibri" pitchFamily="34" charset="0"/>
              </a:rPr>
              <a:t>the</a:t>
            </a:r>
          </a:p>
          <a:p>
            <a:pPr eaLnBrk="1" hangingPunct="1"/>
            <a:r>
              <a:rPr lang="en-GB" dirty="0" smtClean="0">
                <a:latin typeface="Calibri" pitchFamily="34" charset="0"/>
                <a:cs typeface="Calibri" pitchFamily="34" charset="0"/>
              </a:rPr>
              <a:t>model </a:t>
            </a:r>
            <a:r>
              <a:rPr lang="en-GB" dirty="0">
                <a:latin typeface="Calibri" pitchFamily="34" charset="0"/>
                <a:cs typeface="Calibri" pitchFamily="34" charset="0"/>
              </a:rPr>
              <a:t>– the one for the </a:t>
            </a:r>
            <a:r>
              <a:rPr lang="en-GB" dirty="0" smtClean="0">
                <a:latin typeface="Calibri" pitchFamily="34" charset="0"/>
                <a:cs typeface="Calibri" pitchFamily="34" charset="0"/>
              </a:rPr>
              <a:t>students </a:t>
            </a:r>
            <a:r>
              <a:rPr lang="en-GB" dirty="0">
                <a:latin typeface="Calibri" pitchFamily="34" charset="0"/>
                <a:cs typeface="Calibri" pitchFamily="34" charset="0"/>
              </a:rPr>
              <a:t>to carry out has </a:t>
            </a:r>
            <a:r>
              <a:rPr lang="en-GB" dirty="0" smtClean="0">
                <a:latin typeface="Calibri" pitchFamily="34" charset="0"/>
                <a:cs typeface="Calibri" pitchFamily="34" charset="0"/>
              </a:rPr>
              <a:t>different</a:t>
            </a:r>
          </a:p>
          <a:p>
            <a:pPr eaLnBrk="1" hangingPunct="1"/>
            <a:r>
              <a:rPr lang="en-GB" dirty="0" smtClean="0">
                <a:latin typeface="Calibri" pitchFamily="34" charset="0"/>
                <a:cs typeface="Calibri" pitchFamily="34" charset="0"/>
              </a:rPr>
              <a:t>information </a:t>
            </a:r>
            <a:r>
              <a:rPr lang="en-GB" dirty="0">
                <a:latin typeface="Calibri" pitchFamily="34" charset="0"/>
                <a:cs typeface="Calibri" pitchFamily="34" charset="0"/>
              </a:rPr>
              <a:t>to retain the information gap!</a:t>
            </a: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813" y="6737002"/>
            <a:ext cx="3024187" cy="226853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4900" y="6804248"/>
            <a:ext cx="2952750" cy="221456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11"/>
          <p:cNvSpPr txBox="1">
            <a:spLocks noChangeArrowheads="1"/>
          </p:cNvSpPr>
          <p:nvPr/>
        </p:nvSpPr>
        <p:spPr bwMode="auto">
          <a:xfrm>
            <a:off x="5009771" y="6367670"/>
            <a:ext cx="162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32</a:t>
            </a:r>
            <a:endParaRPr lang="en-GB" b="1" dirty="0">
              <a:latin typeface="Calibri" pitchFamily="34" charset="0"/>
              <a:cs typeface="Calibri" pitchFamily="34" charset="0"/>
            </a:endParaRPr>
          </a:p>
        </p:txBody>
      </p:sp>
      <p:sp>
        <p:nvSpPr>
          <p:cNvPr id="10" name="Slide Number Placeholder 9"/>
          <p:cNvSpPr>
            <a:spLocks noGrp="1"/>
          </p:cNvSpPr>
          <p:nvPr>
            <p:ph type="sldNum" sz="quarter" idx="12"/>
          </p:nvPr>
        </p:nvSpPr>
        <p:spPr/>
        <p:txBody>
          <a:bodyPr/>
          <a:lstStyle/>
          <a:p>
            <a:pPr>
              <a:defRPr/>
            </a:pPr>
            <a:fld id="{B467C44B-D8AC-45F3-B897-93F06D682A4E}" type="slidenum">
              <a:rPr lang="en-GB" smtClean="0"/>
              <a:pPr>
                <a:defRPr/>
              </a:pPr>
              <a:t>20</a:t>
            </a:fld>
            <a:endParaRPr lang="en-GB" dirty="0"/>
          </a:p>
        </p:txBody>
      </p:sp>
    </p:spTree>
    <p:extLst>
      <p:ext uri="{BB962C8B-B14F-4D97-AF65-F5344CB8AC3E}">
        <p14:creationId xmlns:p14="http://schemas.microsoft.com/office/powerpoint/2010/main" val="29758595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2349AD-564D-44CD-8A3E-74761C2B3F4D}" type="slidenum">
              <a:rPr lang="en-GB"/>
              <a:pPr eaLnBrk="1" hangingPunct="1"/>
              <a:t>21</a:t>
            </a:fld>
            <a:endParaRPr lang="en-GB" dirty="0"/>
          </a:p>
        </p:txBody>
      </p:sp>
      <p:pic>
        <p:nvPicPr>
          <p:cNvPr id="1843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2815" y="3923928"/>
            <a:ext cx="3240087" cy="24304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843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106" y="439309"/>
            <a:ext cx="3384550" cy="2536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440" name="Text Box 9"/>
          <p:cNvSpPr txBox="1">
            <a:spLocks noChangeArrowheads="1"/>
          </p:cNvSpPr>
          <p:nvPr/>
        </p:nvSpPr>
        <p:spPr bwMode="auto">
          <a:xfrm>
            <a:off x="3740150" y="323528"/>
            <a:ext cx="311785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latin typeface="Calibri" pitchFamily="34" charset="0"/>
                <a:cs typeface="Calibri" pitchFamily="34" charset="0"/>
              </a:rPr>
              <a:t>b2.   This is a game that </a:t>
            </a:r>
            <a:r>
              <a:rPr lang="en-GB" dirty="0" smtClean="0">
                <a:latin typeface="Calibri" pitchFamily="34" charset="0"/>
                <a:cs typeface="Calibri" pitchFamily="34" charset="0"/>
              </a:rPr>
              <a:t>works</a:t>
            </a:r>
          </a:p>
          <a:p>
            <a:pPr eaLnBrk="1" hangingPunct="1"/>
            <a:r>
              <a:rPr lang="en-GB" dirty="0" smtClean="0">
                <a:latin typeface="Calibri" pitchFamily="34" charset="0"/>
                <a:cs typeface="Calibri" pitchFamily="34" charset="0"/>
              </a:rPr>
              <a:t>best </a:t>
            </a:r>
            <a:r>
              <a:rPr lang="en-GB" dirty="0">
                <a:latin typeface="Calibri" pitchFamily="34" charset="0"/>
                <a:cs typeface="Calibri" pitchFamily="34" charset="0"/>
              </a:rPr>
              <a:t>in pairs </a:t>
            </a:r>
            <a:r>
              <a:rPr lang="en-GB" dirty="0" smtClean="0">
                <a:latin typeface="Calibri" pitchFamily="34" charset="0"/>
                <a:cs typeface="Calibri" pitchFamily="34" charset="0"/>
              </a:rPr>
              <a:t>once</a:t>
            </a:r>
          </a:p>
          <a:p>
            <a:pPr eaLnBrk="1" hangingPunct="1"/>
            <a:r>
              <a:rPr lang="en-GB" dirty="0" smtClean="0">
                <a:latin typeface="Calibri" pitchFamily="34" charset="0"/>
                <a:cs typeface="Calibri" pitchFamily="34" charset="0"/>
              </a:rPr>
              <a:t>demonstrated </a:t>
            </a:r>
            <a:r>
              <a:rPr lang="en-GB" dirty="0">
                <a:latin typeface="Calibri" pitchFamily="34" charset="0"/>
                <a:cs typeface="Calibri" pitchFamily="34" charset="0"/>
              </a:rPr>
              <a:t>as a whole class. </a:t>
            </a:r>
            <a:endParaRPr lang="en-GB" dirty="0" smtClean="0">
              <a:latin typeface="Calibri" pitchFamily="34" charset="0"/>
              <a:cs typeface="Calibri" pitchFamily="34" charset="0"/>
            </a:endParaRPr>
          </a:p>
          <a:p>
            <a:pPr eaLnBrk="1" hangingPunct="1"/>
            <a:r>
              <a:rPr lang="en-GB" dirty="0" smtClean="0">
                <a:latin typeface="Calibri" pitchFamily="34" charset="0"/>
                <a:cs typeface="Calibri" pitchFamily="34" charset="0"/>
              </a:rPr>
              <a:t>Students </a:t>
            </a:r>
            <a:r>
              <a:rPr lang="en-GB" dirty="0">
                <a:latin typeface="Calibri" pitchFamily="34" charset="0"/>
                <a:cs typeface="Calibri" pitchFamily="34" charset="0"/>
              </a:rPr>
              <a:t>have their own </a:t>
            </a:r>
            <a:r>
              <a:rPr lang="en-GB" dirty="0" smtClean="0">
                <a:latin typeface="Calibri" pitchFamily="34" charset="0"/>
                <a:cs typeface="Calibri" pitchFamily="34" charset="0"/>
              </a:rPr>
              <a:t>dice</a:t>
            </a:r>
          </a:p>
          <a:p>
            <a:pPr eaLnBrk="1" hangingPunct="1"/>
            <a:r>
              <a:rPr lang="en-GB" dirty="0" smtClean="0">
                <a:latin typeface="Calibri" pitchFamily="34" charset="0"/>
                <a:cs typeface="Calibri" pitchFamily="34" charset="0"/>
              </a:rPr>
              <a:t>and work </a:t>
            </a:r>
            <a:r>
              <a:rPr lang="en-GB" dirty="0">
                <a:latin typeface="Calibri" pitchFamily="34" charset="0"/>
                <a:cs typeface="Calibri" pitchFamily="34" charset="0"/>
              </a:rPr>
              <a:t>in pairs to come </a:t>
            </a:r>
            <a:r>
              <a:rPr lang="en-GB" dirty="0" smtClean="0">
                <a:latin typeface="Calibri" pitchFamily="34" charset="0"/>
                <a:cs typeface="Calibri" pitchFamily="34" charset="0"/>
              </a:rPr>
              <a:t>up</a:t>
            </a:r>
          </a:p>
          <a:p>
            <a:pPr eaLnBrk="1" hangingPunct="1"/>
            <a:r>
              <a:rPr lang="en-GB" dirty="0" smtClean="0">
                <a:latin typeface="Calibri" pitchFamily="34" charset="0"/>
                <a:cs typeface="Calibri" pitchFamily="34" charset="0"/>
              </a:rPr>
              <a:t>with</a:t>
            </a:r>
            <a:r>
              <a:rPr lang="en-GB" dirty="0">
                <a:latin typeface="Calibri" pitchFamily="34" charset="0"/>
                <a:cs typeface="Calibri" pitchFamily="34" charset="0"/>
              </a:rPr>
              <a:t> </a:t>
            </a:r>
            <a:r>
              <a:rPr lang="en-GB" dirty="0" smtClean="0">
                <a:latin typeface="Calibri" pitchFamily="34" charset="0"/>
                <a:cs typeface="Calibri" pitchFamily="34" charset="0"/>
              </a:rPr>
              <a:t>either </a:t>
            </a:r>
            <a:r>
              <a:rPr lang="en-GB" dirty="0">
                <a:latin typeface="Calibri" pitchFamily="34" charset="0"/>
                <a:cs typeface="Calibri" pitchFamily="34" charset="0"/>
              </a:rPr>
              <a:t>an individual </a:t>
            </a:r>
            <a:r>
              <a:rPr lang="en-GB" dirty="0" smtClean="0">
                <a:latin typeface="Calibri" pitchFamily="34" charset="0"/>
                <a:cs typeface="Calibri" pitchFamily="34" charset="0"/>
              </a:rPr>
              <a:t>item</a:t>
            </a:r>
          </a:p>
          <a:p>
            <a:pPr eaLnBrk="1" hangingPunct="1"/>
            <a:r>
              <a:rPr lang="en-GB" dirty="0" smtClean="0">
                <a:latin typeface="Calibri" pitchFamily="34" charset="0"/>
                <a:cs typeface="Calibri" pitchFamily="34" charset="0"/>
              </a:rPr>
              <a:t>of vocabulary </a:t>
            </a:r>
            <a:r>
              <a:rPr lang="en-GB" dirty="0">
                <a:latin typeface="Calibri" pitchFamily="34" charset="0"/>
                <a:cs typeface="Calibri" pitchFamily="34" charset="0"/>
              </a:rPr>
              <a:t>or a </a:t>
            </a:r>
            <a:r>
              <a:rPr lang="en-GB" dirty="0" smtClean="0">
                <a:latin typeface="Calibri" pitchFamily="34" charset="0"/>
                <a:cs typeface="Calibri" pitchFamily="34" charset="0"/>
              </a:rPr>
              <a:t>sentence</a:t>
            </a:r>
          </a:p>
          <a:p>
            <a:pPr eaLnBrk="1" hangingPunct="1"/>
            <a:r>
              <a:rPr lang="en-GB" dirty="0" smtClean="0">
                <a:latin typeface="Calibri" pitchFamily="34" charset="0"/>
                <a:cs typeface="Calibri" pitchFamily="34" charset="0"/>
              </a:rPr>
              <a:t>containing </a:t>
            </a:r>
            <a:r>
              <a:rPr lang="en-GB" dirty="0">
                <a:latin typeface="Calibri" pitchFamily="34" charset="0"/>
                <a:cs typeface="Calibri" pitchFamily="34" charset="0"/>
              </a:rPr>
              <a:t>that item (can </a:t>
            </a:r>
            <a:r>
              <a:rPr lang="en-GB" dirty="0" smtClean="0">
                <a:latin typeface="Calibri" pitchFamily="34" charset="0"/>
                <a:cs typeface="Calibri" pitchFamily="34" charset="0"/>
              </a:rPr>
              <a:t>be</a:t>
            </a:r>
          </a:p>
          <a:p>
            <a:pPr eaLnBrk="1" hangingPunct="1"/>
            <a:r>
              <a:rPr lang="en-GB" dirty="0" smtClean="0">
                <a:latin typeface="Calibri" pitchFamily="34" charset="0"/>
                <a:cs typeface="Calibri" pitchFamily="34" charset="0"/>
              </a:rPr>
              <a:t>easily </a:t>
            </a:r>
            <a:r>
              <a:rPr lang="en-GB" dirty="0">
                <a:latin typeface="Calibri" pitchFamily="34" charset="0"/>
                <a:cs typeface="Calibri" pitchFamily="34" charset="0"/>
              </a:rPr>
              <a:t>differentiated within </a:t>
            </a:r>
            <a:r>
              <a:rPr lang="en-GB" dirty="0" smtClean="0">
                <a:latin typeface="Calibri" pitchFamily="34" charset="0"/>
                <a:cs typeface="Calibri" pitchFamily="34" charset="0"/>
              </a:rPr>
              <a:t>one</a:t>
            </a:r>
          </a:p>
          <a:p>
            <a:pPr eaLnBrk="1" hangingPunct="1"/>
            <a:r>
              <a:rPr lang="en-GB" dirty="0" smtClean="0">
                <a:latin typeface="Calibri" pitchFamily="34" charset="0"/>
                <a:cs typeface="Calibri" pitchFamily="34" charset="0"/>
              </a:rPr>
              <a:t>class </a:t>
            </a:r>
            <a:r>
              <a:rPr lang="en-GB" dirty="0">
                <a:latin typeface="Calibri" pitchFamily="34" charset="0"/>
                <a:cs typeface="Calibri" pitchFamily="34" charset="0"/>
              </a:rPr>
              <a:t>in the same lesson).</a:t>
            </a:r>
          </a:p>
        </p:txBody>
      </p:sp>
      <p:sp>
        <p:nvSpPr>
          <p:cNvPr id="18442" name="Text Box 11"/>
          <p:cNvSpPr txBox="1">
            <a:spLocks noChangeArrowheads="1"/>
          </p:cNvSpPr>
          <p:nvPr/>
        </p:nvSpPr>
        <p:spPr bwMode="auto">
          <a:xfrm>
            <a:off x="272124" y="98212"/>
            <a:ext cx="162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33</a:t>
            </a:r>
          </a:p>
        </p:txBody>
      </p:sp>
      <p:sp>
        <p:nvSpPr>
          <p:cNvPr id="18444" name="Text Box 13"/>
          <p:cNvSpPr txBox="1">
            <a:spLocks noChangeArrowheads="1"/>
          </p:cNvSpPr>
          <p:nvPr/>
        </p:nvSpPr>
        <p:spPr bwMode="auto">
          <a:xfrm>
            <a:off x="188640" y="3171904"/>
            <a:ext cx="292417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latin typeface="Calibri" pitchFamily="34" charset="0"/>
                <a:cs typeface="Calibri" pitchFamily="34" charset="0"/>
              </a:rPr>
              <a:t>b3.   This is just a fun way </a:t>
            </a:r>
            <a:r>
              <a:rPr lang="en-GB" dirty="0" smtClean="0">
                <a:latin typeface="Calibri" pitchFamily="34" charset="0"/>
                <a:cs typeface="Calibri" pitchFamily="34" charset="0"/>
              </a:rPr>
              <a:t>to</a:t>
            </a:r>
          </a:p>
          <a:p>
            <a:pPr eaLnBrk="1" hangingPunct="1"/>
            <a:r>
              <a:rPr lang="en-GB" dirty="0" smtClean="0">
                <a:latin typeface="Calibri" pitchFamily="34" charset="0"/>
                <a:cs typeface="Calibri" pitchFamily="34" charset="0"/>
              </a:rPr>
              <a:t>structure </a:t>
            </a:r>
            <a:r>
              <a:rPr lang="en-GB" dirty="0">
                <a:latin typeface="Calibri" pitchFamily="34" charset="0"/>
                <a:cs typeface="Calibri" pitchFamily="34" charset="0"/>
              </a:rPr>
              <a:t>any pair work </a:t>
            </a:r>
            <a:r>
              <a:rPr lang="en-GB" dirty="0" smtClean="0">
                <a:latin typeface="Calibri" pitchFamily="34" charset="0"/>
                <a:cs typeface="Calibri" pitchFamily="34" charset="0"/>
              </a:rPr>
              <a:t>that</a:t>
            </a:r>
          </a:p>
          <a:p>
            <a:pPr eaLnBrk="1" hangingPunct="1"/>
            <a:r>
              <a:rPr lang="en-GB" dirty="0" smtClean="0">
                <a:latin typeface="Calibri" pitchFamily="34" charset="0"/>
                <a:cs typeface="Calibri" pitchFamily="34" charset="0"/>
              </a:rPr>
              <a:t>you </a:t>
            </a:r>
            <a:r>
              <a:rPr lang="en-GB" dirty="0">
                <a:latin typeface="Calibri" pitchFamily="34" charset="0"/>
                <a:cs typeface="Calibri" pitchFamily="34" charset="0"/>
              </a:rPr>
              <a:t>want to introduce </a:t>
            </a:r>
            <a:r>
              <a:rPr lang="en-GB" dirty="0" smtClean="0">
                <a:latin typeface="Calibri" pitchFamily="34" charset="0"/>
                <a:cs typeface="Calibri" pitchFamily="34" charset="0"/>
              </a:rPr>
              <a:t>into</a:t>
            </a:r>
          </a:p>
          <a:p>
            <a:pPr eaLnBrk="1" hangingPunct="1"/>
            <a:r>
              <a:rPr lang="en-GB" dirty="0" smtClean="0">
                <a:latin typeface="Calibri" pitchFamily="34" charset="0"/>
                <a:cs typeface="Calibri" pitchFamily="34" charset="0"/>
              </a:rPr>
              <a:t>your </a:t>
            </a:r>
            <a:r>
              <a:rPr lang="en-GB" dirty="0">
                <a:latin typeface="Calibri" pitchFamily="34" charset="0"/>
                <a:cs typeface="Calibri" pitchFamily="34" charset="0"/>
              </a:rPr>
              <a:t>lesson.  </a:t>
            </a:r>
            <a:r>
              <a:rPr lang="en-GB" dirty="0" smtClean="0">
                <a:latin typeface="Calibri" pitchFamily="34" charset="0"/>
                <a:cs typeface="Calibri" pitchFamily="34" charset="0"/>
              </a:rPr>
              <a:t>Students </a:t>
            </a:r>
            <a:r>
              <a:rPr lang="en-GB" dirty="0">
                <a:latin typeface="Calibri" pitchFamily="34" charset="0"/>
                <a:cs typeface="Calibri" pitchFamily="34" charset="0"/>
              </a:rPr>
              <a:t>play </a:t>
            </a:r>
            <a:r>
              <a:rPr lang="en-GB" dirty="0" smtClean="0">
                <a:latin typeface="Calibri" pitchFamily="34" charset="0"/>
                <a:cs typeface="Calibri" pitchFamily="34" charset="0"/>
              </a:rPr>
              <a:t>in</a:t>
            </a:r>
          </a:p>
          <a:p>
            <a:pPr eaLnBrk="1" hangingPunct="1"/>
            <a:r>
              <a:rPr lang="en-GB" dirty="0" smtClean="0">
                <a:latin typeface="Calibri" pitchFamily="34" charset="0"/>
                <a:cs typeface="Calibri" pitchFamily="34" charset="0"/>
              </a:rPr>
              <a:t>pairs </a:t>
            </a:r>
            <a:r>
              <a:rPr lang="en-GB" dirty="0">
                <a:latin typeface="Calibri" pitchFamily="34" charset="0"/>
                <a:cs typeface="Calibri" pitchFamily="34" charset="0"/>
              </a:rPr>
              <a:t>against each other </a:t>
            </a:r>
            <a:r>
              <a:rPr lang="en-GB" dirty="0" smtClean="0">
                <a:latin typeface="Calibri" pitchFamily="34" charset="0"/>
                <a:cs typeface="Calibri" pitchFamily="34" charset="0"/>
              </a:rPr>
              <a:t>and</a:t>
            </a:r>
          </a:p>
          <a:p>
            <a:pPr eaLnBrk="1" hangingPunct="1"/>
            <a:r>
              <a:rPr lang="en-GB" dirty="0" smtClean="0">
                <a:latin typeface="Calibri" pitchFamily="34" charset="0"/>
                <a:cs typeface="Calibri" pitchFamily="34" charset="0"/>
              </a:rPr>
              <a:t>can </a:t>
            </a:r>
            <a:r>
              <a:rPr lang="en-GB" dirty="0">
                <a:latin typeface="Calibri" pitchFamily="34" charset="0"/>
                <a:cs typeface="Calibri" pitchFamily="34" charset="0"/>
              </a:rPr>
              <a:t>either practise ‘</a:t>
            </a:r>
            <a:r>
              <a:rPr lang="en-GB" dirty="0" smtClean="0">
                <a:latin typeface="Calibri" pitchFamily="34" charset="0"/>
                <a:cs typeface="Calibri" pitchFamily="34" charset="0"/>
              </a:rPr>
              <a:t>batting’</a:t>
            </a:r>
          </a:p>
          <a:p>
            <a:pPr eaLnBrk="1" hangingPunct="1"/>
            <a:r>
              <a:rPr lang="en-GB" dirty="0" smtClean="0">
                <a:latin typeface="Calibri" pitchFamily="34" charset="0"/>
                <a:cs typeface="Calibri" pitchFamily="34" charset="0"/>
              </a:rPr>
              <a:t>individual </a:t>
            </a:r>
            <a:r>
              <a:rPr lang="en-GB" dirty="0">
                <a:latin typeface="Calibri" pitchFamily="34" charset="0"/>
                <a:cs typeface="Calibri" pitchFamily="34" charset="0"/>
              </a:rPr>
              <a:t>items </a:t>
            </a:r>
            <a:r>
              <a:rPr lang="en-GB" dirty="0" smtClean="0">
                <a:latin typeface="Calibri" pitchFamily="34" charset="0"/>
                <a:cs typeface="Calibri" pitchFamily="34" charset="0"/>
              </a:rPr>
              <a:t>of</a:t>
            </a:r>
          </a:p>
          <a:p>
            <a:pPr eaLnBrk="1" hangingPunct="1"/>
            <a:r>
              <a:rPr lang="en-GB" dirty="0" smtClean="0">
                <a:latin typeface="Calibri" pitchFamily="34" charset="0"/>
                <a:cs typeface="Calibri" pitchFamily="34" charset="0"/>
              </a:rPr>
              <a:t>vocabulary </a:t>
            </a:r>
            <a:r>
              <a:rPr lang="en-GB" dirty="0">
                <a:latin typeface="Calibri" pitchFamily="34" charset="0"/>
                <a:cs typeface="Calibri" pitchFamily="34" charset="0"/>
              </a:rPr>
              <a:t>to and fro </a:t>
            </a:r>
            <a:r>
              <a:rPr lang="en-GB" dirty="0" smtClean="0">
                <a:latin typeface="Calibri" pitchFamily="34" charset="0"/>
                <a:cs typeface="Calibri" pitchFamily="34" charset="0"/>
              </a:rPr>
              <a:t>until</a:t>
            </a:r>
          </a:p>
          <a:p>
            <a:pPr eaLnBrk="1" hangingPunct="1"/>
            <a:r>
              <a:rPr lang="en-GB" dirty="0" smtClean="0">
                <a:latin typeface="Calibri" pitchFamily="34" charset="0"/>
                <a:cs typeface="Calibri" pitchFamily="34" charset="0"/>
              </a:rPr>
              <a:t>one </a:t>
            </a:r>
            <a:r>
              <a:rPr lang="en-GB" dirty="0">
                <a:latin typeface="Calibri" pitchFamily="34" charset="0"/>
                <a:cs typeface="Calibri" pitchFamily="34" charset="0"/>
              </a:rPr>
              <a:t>can’t think of any, </a:t>
            </a:r>
            <a:r>
              <a:rPr lang="en-GB" dirty="0" smtClean="0">
                <a:latin typeface="Calibri" pitchFamily="34" charset="0"/>
                <a:cs typeface="Calibri" pitchFamily="34" charset="0"/>
              </a:rPr>
              <a:t>or</a:t>
            </a:r>
          </a:p>
          <a:p>
            <a:pPr eaLnBrk="1" hangingPunct="1"/>
            <a:r>
              <a:rPr lang="en-GB" dirty="0" smtClean="0">
                <a:latin typeface="Calibri" pitchFamily="34" charset="0"/>
                <a:cs typeface="Calibri" pitchFamily="34" charset="0"/>
              </a:rPr>
              <a:t>they </a:t>
            </a:r>
            <a:r>
              <a:rPr lang="en-GB" dirty="0">
                <a:latin typeface="Calibri" pitchFamily="34" charset="0"/>
                <a:cs typeface="Calibri" pitchFamily="34" charset="0"/>
              </a:rPr>
              <a:t>can be practising </a:t>
            </a:r>
            <a:r>
              <a:rPr lang="en-GB" dirty="0" smtClean="0">
                <a:latin typeface="Calibri" pitchFamily="34" charset="0"/>
                <a:cs typeface="Calibri" pitchFamily="34" charset="0"/>
              </a:rPr>
              <a:t>a</a:t>
            </a:r>
          </a:p>
          <a:p>
            <a:pPr eaLnBrk="1" hangingPunct="1"/>
            <a:r>
              <a:rPr lang="en-GB" dirty="0" smtClean="0">
                <a:latin typeface="Calibri" pitchFamily="34" charset="0"/>
                <a:cs typeface="Calibri" pitchFamily="34" charset="0"/>
              </a:rPr>
              <a:t>conversation </a:t>
            </a:r>
            <a:r>
              <a:rPr lang="en-GB" dirty="0">
                <a:latin typeface="Calibri" pitchFamily="34" charset="0"/>
                <a:cs typeface="Calibri" pitchFamily="34" charset="0"/>
              </a:rPr>
              <a:t>or </a:t>
            </a:r>
            <a:r>
              <a:rPr lang="en-GB" dirty="0" smtClean="0">
                <a:latin typeface="Calibri" pitchFamily="34" charset="0"/>
                <a:cs typeface="Calibri" pitchFamily="34" charset="0"/>
              </a:rPr>
              <a:t>interview</a:t>
            </a:r>
          </a:p>
          <a:p>
            <a:pPr eaLnBrk="1" hangingPunct="1"/>
            <a:r>
              <a:rPr lang="en-GB" dirty="0" smtClean="0">
                <a:latin typeface="Calibri" pitchFamily="34" charset="0"/>
                <a:cs typeface="Calibri" pitchFamily="34" charset="0"/>
              </a:rPr>
              <a:t>with </a:t>
            </a:r>
            <a:r>
              <a:rPr lang="en-GB" dirty="0">
                <a:latin typeface="Calibri" pitchFamily="34" charset="0"/>
                <a:cs typeface="Calibri" pitchFamily="34" charset="0"/>
              </a:rPr>
              <a:t>several exchanges.  </a:t>
            </a:r>
          </a:p>
        </p:txBody>
      </p:sp>
      <p:sp>
        <p:nvSpPr>
          <p:cNvPr id="13" name="Text Box 11"/>
          <p:cNvSpPr txBox="1">
            <a:spLocks noChangeArrowheads="1"/>
          </p:cNvSpPr>
          <p:nvPr/>
        </p:nvSpPr>
        <p:spPr bwMode="auto">
          <a:xfrm>
            <a:off x="3104083" y="3491880"/>
            <a:ext cx="162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34</a:t>
            </a:r>
            <a:endParaRPr lang="en-GB" b="1" dirty="0">
              <a:latin typeface="Calibri" pitchFamily="34" charset="0"/>
              <a:cs typeface="Calibri" pitchFamily="34" charset="0"/>
            </a:endParaRPr>
          </a:p>
        </p:txBody>
      </p:sp>
      <p:sp>
        <p:nvSpPr>
          <p:cNvPr id="14" name="Text Box 11"/>
          <p:cNvSpPr txBox="1">
            <a:spLocks noChangeArrowheads="1"/>
          </p:cNvSpPr>
          <p:nvPr/>
        </p:nvSpPr>
        <p:spPr bwMode="auto">
          <a:xfrm>
            <a:off x="321106" y="6650940"/>
            <a:ext cx="162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35</a:t>
            </a:r>
            <a:endParaRPr lang="en-GB" b="1" dirty="0">
              <a:latin typeface="Calibri" pitchFamily="34" charset="0"/>
              <a:cs typeface="Calibri" pitchFamily="34" charset="0"/>
            </a:endParaRPr>
          </a:p>
        </p:txBody>
      </p:sp>
      <p:sp>
        <p:nvSpPr>
          <p:cNvPr id="2" name="TextBox 1"/>
          <p:cNvSpPr txBox="1"/>
          <p:nvPr/>
        </p:nvSpPr>
        <p:spPr>
          <a:xfrm>
            <a:off x="321107" y="6957556"/>
            <a:ext cx="6276246" cy="646331"/>
          </a:xfrm>
          <a:prstGeom prst="rect">
            <a:avLst/>
          </a:prstGeom>
          <a:noFill/>
        </p:spPr>
        <p:txBody>
          <a:bodyPr wrap="square" rtlCol="0">
            <a:spAutoFit/>
          </a:bodyPr>
          <a:lstStyle/>
          <a:p>
            <a:r>
              <a:rPr lang="en-GB" dirty="0" smtClean="0">
                <a:latin typeface="Calibri" pitchFamily="34" charset="0"/>
                <a:cs typeface="Calibri" pitchFamily="34" charset="0"/>
              </a:rPr>
              <a:t>There are a lot of different speaking activities that can be built from one PPT slide.  Here are a few more examples.</a:t>
            </a:r>
            <a:endParaRPr lang="en-GB" dirty="0">
              <a:latin typeface="Calibri" pitchFamily="34" charset="0"/>
              <a:cs typeface="Calibri" pitchFamily="34" charset="0"/>
            </a:endParaRPr>
          </a:p>
        </p:txBody>
      </p:sp>
      <p:pic>
        <p:nvPicPr>
          <p:cNvPr id="18445"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124" y="7603887"/>
            <a:ext cx="1788096" cy="13410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8446"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76872" y="7591392"/>
            <a:ext cx="1802190" cy="13516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8447"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21088" y="7603887"/>
            <a:ext cx="1785531" cy="13391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67C44B-D8AC-45F3-B897-93F06D682A4E}" type="slidenum">
              <a:rPr lang="en-GB" smtClean="0"/>
              <a:pPr>
                <a:defRPr/>
              </a:pPr>
              <a:t>22</a:t>
            </a:fld>
            <a:endParaRPr lang="en-GB" dirty="0"/>
          </a:p>
        </p:txBody>
      </p:sp>
      <p:sp>
        <p:nvSpPr>
          <p:cNvPr id="3" name="Text Box 11"/>
          <p:cNvSpPr txBox="1">
            <a:spLocks noChangeArrowheads="1"/>
          </p:cNvSpPr>
          <p:nvPr/>
        </p:nvSpPr>
        <p:spPr bwMode="auto">
          <a:xfrm>
            <a:off x="116632" y="139442"/>
            <a:ext cx="63972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b="1" dirty="0" smtClean="0">
                <a:latin typeface="Calibri" pitchFamily="34" charset="0"/>
                <a:cs typeface="Calibri" pitchFamily="34" charset="0"/>
              </a:rPr>
              <a:t>Creating triggers in PowerPoint 2010</a:t>
            </a:r>
            <a:endParaRPr lang="en-GB" sz="2000" b="1" dirty="0">
              <a:latin typeface="Calibri" pitchFamily="34" charset="0"/>
              <a:cs typeface="Calibri" pitchFamily="34" charset="0"/>
            </a:endParaRPr>
          </a:p>
        </p:txBody>
      </p:sp>
      <p:sp>
        <p:nvSpPr>
          <p:cNvPr id="4" name="TextBox 3"/>
          <p:cNvSpPr txBox="1"/>
          <p:nvPr/>
        </p:nvSpPr>
        <p:spPr>
          <a:xfrm>
            <a:off x="194812" y="539552"/>
            <a:ext cx="6474548" cy="3416320"/>
          </a:xfrm>
          <a:prstGeom prst="rect">
            <a:avLst/>
          </a:prstGeom>
          <a:noFill/>
        </p:spPr>
        <p:txBody>
          <a:bodyPr wrap="square" rtlCol="0">
            <a:spAutoFit/>
          </a:bodyPr>
          <a:lstStyle/>
          <a:p>
            <a:r>
              <a:rPr lang="en-GB" dirty="0" smtClean="0">
                <a:latin typeface="Calibri" pitchFamily="34" charset="0"/>
                <a:cs typeface="Calibri" pitchFamily="34" charset="0"/>
              </a:rPr>
              <a:t>Triggers are very useful when you want to have more flexibility in responding to students’ contributions.  With animation effects that are triggered in presentation mode rather than pre-set as a sequence, you can take answers in the order in which students present them.</a:t>
            </a:r>
            <a:br>
              <a:rPr lang="en-GB" dirty="0" smtClean="0">
                <a:latin typeface="Calibri" pitchFamily="34" charset="0"/>
                <a:cs typeface="Calibri" pitchFamily="34" charset="0"/>
              </a:rPr>
            </a:br>
            <a:r>
              <a:rPr lang="en-GB" dirty="0" smtClean="0">
                <a:latin typeface="Calibri" pitchFamily="34" charset="0"/>
                <a:cs typeface="Calibri" pitchFamily="34" charset="0"/>
              </a:rPr>
              <a:t>One example of an activity type using triggers is a spontaneous talk activity, in which a photo is hidden behind several triggered boxes, each showing a statement.  To reveal part of the photo beneath, students need to create a question in the language that would generate the statement as an appropriate answer.  When they do this, the teacher clicks on that square, which disappears to reveal what is beneath.</a:t>
            </a:r>
            <a:endParaRPr lang="en-GB" dirty="0">
              <a:latin typeface="Calibri" pitchFamily="34" charset="0"/>
              <a:cs typeface="Calibri" pitchFamily="34" charset="0"/>
            </a:endParaRPr>
          </a:p>
        </p:txBody>
      </p:sp>
      <p:pic>
        <p:nvPicPr>
          <p:cNvPr id="931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994" y="4283968"/>
            <a:ext cx="3407548" cy="25556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11"/>
          <p:cNvSpPr txBox="1">
            <a:spLocks noChangeArrowheads="1"/>
          </p:cNvSpPr>
          <p:nvPr/>
        </p:nvSpPr>
        <p:spPr bwMode="auto">
          <a:xfrm>
            <a:off x="263794" y="3914636"/>
            <a:ext cx="162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36</a:t>
            </a:r>
            <a:endParaRPr lang="en-GB" b="1" dirty="0">
              <a:latin typeface="Calibri" pitchFamily="34" charset="0"/>
              <a:cs typeface="Calibri" pitchFamily="34" charset="0"/>
            </a:endParaRPr>
          </a:p>
        </p:txBody>
      </p:sp>
      <p:sp>
        <p:nvSpPr>
          <p:cNvPr id="5" name="TextBox 4"/>
          <p:cNvSpPr txBox="1"/>
          <p:nvPr/>
        </p:nvSpPr>
        <p:spPr>
          <a:xfrm>
            <a:off x="4034156" y="3880951"/>
            <a:ext cx="2707212" cy="3139321"/>
          </a:xfrm>
          <a:prstGeom prst="rect">
            <a:avLst/>
          </a:prstGeom>
          <a:noFill/>
        </p:spPr>
        <p:txBody>
          <a:bodyPr wrap="square" rtlCol="0">
            <a:spAutoFit/>
          </a:bodyPr>
          <a:lstStyle/>
          <a:p>
            <a:r>
              <a:rPr lang="en-GB" dirty="0" smtClean="0">
                <a:latin typeface="Calibri" pitchFamily="34" charset="0"/>
                <a:cs typeface="Calibri" pitchFamily="34" charset="0"/>
              </a:rPr>
              <a:t>This one is a Wipe Out game slide.  Students have to produce the TL for the story narration phrases given in English.  When they do, the teacher reveals what is underneath by clicking on the square.  This square is triggered to disappear revealing either a tick or a W beneath.</a:t>
            </a:r>
            <a:endParaRPr lang="en-GB" dirty="0">
              <a:latin typeface="Calibri" pitchFamily="34" charset="0"/>
              <a:cs typeface="Calibri" pitchFamily="34" charset="0"/>
            </a:endParaRPr>
          </a:p>
        </p:txBody>
      </p:sp>
      <p:pic>
        <p:nvPicPr>
          <p:cNvPr id="931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497" y="7020271"/>
            <a:ext cx="2295415" cy="17215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852936" y="7020272"/>
            <a:ext cx="3168352" cy="1477328"/>
          </a:xfrm>
          <a:prstGeom prst="rect">
            <a:avLst/>
          </a:prstGeom>
          <a:noFill/>
        </p:spPr>
        <p:txBody>
          <a:bodyPr wrap="square" rtlCol="0">
            <a:spAutoFit/>
          </a:bodyPr>
          <a:lstStyle/>
          <a:p>
            <a:r>
              <a:rPr lang="en-GB" dirty="0" smtClean="0">
                <a:latin typeface="Calibri" pitchFamily="34" charset="0"/>
                <a:cs typeface="Calibri" pitchFamily="34" charset="0"/>
              </a:rPr>
              <a:t>A tick is a point for the team and they continue playing.  A W means no point and play passes to the other team.  The team with the most ticks wins.</a:t>
            </a:r>
            <a:endParaRPr lang="en-GB" dirty="0">
              <a:latin typeface="Calibri" pitchFamily="34" charset="0"/>
              <a:cs typeface="Calibri" pitchFamily="34" charset="0"/>
            </a:endParaRPr>
          </a:p>
        </p:txBody>
      </p:sp>
    </p:spTree>
    <p:extLst>
      <p:ext uri="{BB962C8B-B14F-4D97-AF65-F5344CB8AC3E}">
        <p14:creationId xmlns:p14="http://schemas.microsoft.com/office/powerpoint/2010/main" val="37053437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67C44B-D8AC-45F3-B897-93F06D682A4E}" type="slidenum">
              <a:rPr lang="en-GB" smtClean="0"/>
              <a:pPr>
                <a:defRPr/>
              </a:pPr>
              <a:t>23</a:t>
            </a:fld>
            <a:endParaRPr lang="en-GB" dirty="0"/>
          </a:p>
        </p:txBody>
      </p:sp>
      <p:pic>
        <p:nvPicPr>
          <p:cNvPr id="942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789" b="16927"/>
          <a:stretch/>
        </p:blipFill>
        <p:spPr bwMode="auto">
          <a:xfrm>
            <a:off x="947352" y="2189768"/>
            <a:ext cx="4963294" cy="33903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8640" y="179512"/>
            <a:ext cx="6480719" cy="1754326"/>
          </a:xfrm>
          <a:prstGeom prst="rect">
            <a:avLst/>
          </a:prstGeom>
          <a:noFill/>
        </p:spPr>
        <p:txBody>
          <a:bodyPr wrap="square" rtlCol="0">
            <a:spAutoFit/>
          </a:bodyPr>
          <a:lstStyle/>
          <a:p>
            <a:r>
              <a:rPr lang="en-GB" dirty="0" smtClean="0">
                <a:latin typeface="Calibri" pitchFamily="34" charset="0"/>
                <a:cs typeface="Calibri" pitchFamily="34" charset="0"/>
              </a:rPr>
              <a:t>Triggers can be applied to make most language elicitation activities more responsive and interactive.  This slide uses 6 triggered shapes covering the 6 animals that were part of the language introduction activities earlier in this guide.  Students have the option to guess what is behind any of the shapes each time rather than work through in a particular order.</a:t>
            </a:r>
            <a:endParaRPr lang="en-GB" dirty="0">
              <a:latin typeface="Calibri" pitchFamily="34" charset="0"/>
              <a:cs typeface="Calibri" pitchFamily="34" charset="0"/>
            </a:endParaRPr>
          </a:p>
        </p:txBody>
      </p:sp>
      <p:sp>
        <p:nvSpPr>
          <p:cNvPr id="5" name="TextBox 4"/>
          <p:cNvSpPr txBox="1"/>
          <p:nvPr/>
        </p:nvSpPr>
        <p:spPr>
          <a:xfrm>
            <a:off x="188639" y="5652120"/>
            <a:ext cx="6480719" cy="3139321"/>
          </a:xfrm>
          <a:prstGeom prst="rect">
            <a:avLst/>
          </a:prstGeom>
          <a:noFill/>
        </p:spPr>
        <p:txBody>
          <a:bodyPr wrap="square" rtlCol="0">
            <a:spAutoFit/>
          </a:bodyPr>
          <a:lstStyle/>
          <a:p>
            <a:r>
              <a:rPr lang="en-GB" dirty="0" smtClean="0">
                <a:latin typeface="Calibri" pitchFamily="34" charset="0"/>
                <a:cs typeface="Calibri" pitchFamily="34" charset="0"/>
              </a:rPr>
              <a:t>1.  Draw a shape (Insert </a:t>
            </a:r>
            <a:r>
              <a:rPr lang="en-GB" dirty="0" smtClean="0">
                <a:latin typeface="Calibri" pitchFamily="34" charset="0"/>
                <a:cs typeface="Calibri" pitchFamily="34" charset="0"/>
                <a:sym typeface="Wingdings" pitchFamily="2" charset="2"/>
              </a:rPr>
              <a:t> Shapes)</a:t>
            </a:r>
            <a:br>
              <a:rPr lang="en-GB" dirty="0" smtClean="0">
                <a:latin typeface="Calibri" pitchFamily="34" charset="0"/>
                <a:cs typeface="Calibri" pitchFamily="34" charset="0"/>
                <a:sym typeface="Wingdings" pitchFamily="2" charset="2"/>
              </a:rPr>
            </a:br>
            <a:r>
              <a:rPr lang="en-GB" dirty="0" smtClean="0">
                <a:latin typeface="Calibri" pitchFamily="34" charset="0"/>
                <a:cs typeface="Calibri" pitchFamily="34" charset="0"/>
                <a:sym typeface="Wingdings" pitchFamily="2" charset="2"/>
              </a:rPr>
              <a:t>2.  Colour the shape (top right)</a:t>
            </a:r>
            <a:br>
              <a:rPr lang="en-GB" dirty="0" smtClean="0">
                <a:latin typeface="Calibri" pitchFamily="34" charset="0"/>
                <a:cs typeface="Calibri" pitchFamily="34" charset="0"/>
                <a:sym typeface="Wingdings" pitchFamily="2" charset="2"/>
              </a:rPr>
            </a:br>
            <a:r>
              <a:rPr lang="en-GB" dirty="0" smtClean="0">
                <a:latin typeface="Calibri" pitchFamily="34" charset="0"/>
                <a:cs typeface="Calibri" pitchFamily="34" charset="0"/>
                <a:sym typeface="Wingdings" pitchFamily="2" charset="2"/>
              </a:rPr>
              <a:t>3.  Right click on the shape and select ‘Edit text’ to label the shape with a letter/number.</a:t>
            </a:r>
            <a:br>
              <a:rPr lang="en-GB" dirty="0" smtClean="0">
                <a:latin typeface="Calibri" pitchFamily="34" charset="0"/>
                <a:cs typeface="Calibri" pitchFamily="34" charset="0"/>
                <a:sym typeface="Wingdings" pitchFamily="2" charset="2"/>
              </a:rPr>
            </a:br>
            <a:r>
              <a:rPr lang="en-GB" dirty="0" smtClean="0">
                <a:latin typeface="Calibri" pitchFamily="34" charset="0"/>
                <a:cs typeface="Calibri" pitchFamily="34" charset="0"/>
                <a:sym typeface="Wingdings" pitchFamily="2" charset="2"/>
              </a:rPr>
              <a:t>4.  Go to Animations. Select an exit effect.  </a:t>
            </a:r>
            <a:br>
              <a:rPr lang="en-GB" dirty="0" smtClean="0">
                <a:latin typeface="Calibri" pitchFamily="34" charset="0"/>
                <a:cs typeface="Calibri" pitchFamily="34" charset="0"/>
                <a:sym typeface="Wingdings" pitchFamily="2" charset="2"/>
              </a:rPr>
            </a:br>
            <a:r>
              <a:rPr lang="en-GB" dirty="0" smtClean="0">
                <a:latin typeface="Calibri" pitchFamily="34" charset="0"/>
                <a:cs typeface="Calibri" pitchFamily="34" charset="0"/>
                <a:sym typeface="Wingdings" pitchFamily="2" charset="2"/>
              </a:rPr>
              <a:t>5.  In the Advanced Animation box choose Trigger.  Pull down the tab to ‘on click of’ and select from the list of possibilities.  Most often you want the effect to be triggered by clicking the shape itself.</a:t>
            </a:r>
            <a:br>
              <a:rPr lang="en-GB" dirty="0" smtClean="0">
                <a:latin typeface="Calibri" pitchFamily="34" charset="0"/>
                <a:cs typeface="Calibri" pitchFamily="34" charset="0"/>
                <a:sym typeface="Wingdings" pitchFamily="2" charset="2"/>
              </a:rPr>
            </a:br>
            <a:r>
              <a:rPr lang="en-GB" dirty="0" smtClean="0">
                <a:latin typeface="Calibri" pitchFamily="34" charset="0"/>
                <a:cs typeface="Calibri" pitchFamily="34" charset="0"/>
                <a:sym typeface="Wingdings" pitchFamily="2" charset="2"/>
              </a:rPr>
              <a:t>6.  Copy/paste the shape – edit the text – use Animation Painter to add the trigger effects to all of the shapes.</a:t>
            </a:r>
            <a:endParaRPr lang="en-GB" dirty="0">
              <a:latin typeface="Calibri" pitchFamily="34" charset="0"/>
              <a:cs typeface="Calibri" pitchFamily="34" charset="0"/>
            </a:endParaRPr>
          </a:p>
        </p:txBody>
      </p:sp>
      <p:sp>
        <p:nvSpPr>
          <p:cNvPr id="6" name="Text Box 11"/>
          <p:cNvSpPr txBox="1">
            <a:spLocks noChangeArrowheads="1"/>
          </p:cNvSpPr>
          <p:nvPr/>
        </p:nvSpPr>
        <p:spPr bwMode="auto">
          <a:xfrm>
            <a:off x="4281871" y="1749172"/>
            <a:ext cx="162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37</a:t>
            </a:r>
            <a:endParaRPr lang="en-GB" b="1" dirty="0">
              <a:latin typeface="Calibri" pitchFamily="34" charset="0"/>
              <a:cs typeface="Calibri" pitchFamily="34" charset="0"/>
            </a:endParaRPr>
          </a:p>
        </p:txBody>
      </p:sp>
    </p:spTree>
    <p:extLst>
      <p:ext uri="{BB962C8B-B14F-4D97-AF65-F5344CB8AC3E}">
        <p14:creationId xmlns:p14="http://schemas.microsoft.com/office/powerpoint/2010/main" val="3787912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33375" y="107504"/>
            <a:ext cx="61928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400" b="1" dirty="0">
                <a:latin typeface="Calibri" pitchFamily="34" charset="0"/>
                <a:cs typeface="Calibri" pitchFamily="34" charset="0"/>
              </a:rPr>
              <a:t>Section 3:  Practising new language aurally</a:t>
            </a:r>
          </a:p>
        </p:txBody>
      </p:sp>
      <p:sp>
        <p:nvSpPr>
          <p:cNvPr id="3" name="Text Box 4"/>
          <p:cNvSpPr txBox="1">
            <a:spLocks noChangeArrowheads="1"/>
          </p:cNvSpPr>
          <p:nvPr/>
        </p:nvSpPr>
        <p:spPr bwMode="auto">
          <a:xfrm>
            <a:off x="194812" y="1547664"/>
            <a:ext cx="6408738"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GB" dirty="0" smtClean="0">
                <a:latin typeface="Calibri" pitchFamily="34" charset="0"/>
                <a:cs typeface="Calibri" pitchFamily="34" charset="0"/>
              </a:rPr>
              <a:t>You </a:t>
            </a:r>
            <a:r>
              <a:rPr lang="en-GB" dirty="0">
                <a:latin typeface="Calibri" pitchFamily="34" charset="0"/>
                <a:cs typeface="Calibri" pitchFamily="34" charset="0"/>
              </a:rPr>
              <a:t>can achieve a very quick transition between activities.</a:t>
            </a:r>
          </a:p>
          <a:p>
            <a:pPr eaLnBrk="1" hangingPunct="1">
              <a:spcBef>
                <a:spcPct val="50000"/>
              </a:spcBef>
              <a:buFontTx/>
              <a:buAutoNum type="arabicPeriod"/>
            </a:pPr>
            <a:r>
              <a:rPr lang="en-GB" dirty="0">
                <a:latin typeface="Calibri" pitchFamily="34" charset="0"/>
                <a:cs typeface="Calibri" pitchFamily="34" charset="0"/>
              </a:rPr>
              <a:t>You can </a:t>
            </a:r>
            <a:r>
              <a:rPr lang="en-GB" dirty="0" smtClean="0">
                <a:latin typeface="Calibri" pitchFamily="34" charset="0"/>
                <a:cs typeface="Calibri" pitchFamily="34" charset="0"/>
              </a:rPr>
              <a:t>trim the audio creating smaller </a:t>
            </a:r>
            <a:r>
              <a:rPr lang="en-GB" dirty="0">
                <a:latin typeface="Calibri" pitchFamily="34" charset="0"/>
                <a:cs typeface="Calibri" pitchFamily="34" charset="0"/>
              </a:rPr>
              <a:t>sections to differentiate for the ability of your class.</a:t>
            </a:r>
          </a:p>
          <a:p>
            <a:pPr eaLnBrk="1" hangingPunct="1">
              <a:spcBef>
                <a:spcPct val="50000"/>
              </a:spcBef>
              <a:buFontTx/>
              <a:buAutoNum type="arabicPeriod"/>
            </a:pPr>
            <a:r>
              <a:rPr lang="en-GB" dirty="0">
                <a:latin typeface="Calibri" pitchFamily="34" charset="0"/>
                <a:cs typeface="Calibri" pitchFamily="34" charset="0"/>
              </a:rPr>
              <a:t>You can repeat effortlessly </a:t>
            </a:r>
            <a:r>
              <a:rPr lang="en-GB" dirty="0" smtClean="0">
                <a:latin typeface="Calibri" pitchFamily="34" charset="0"/>
                <a:cs typeface="Calibri" pitchFamily="34" charset="0"/>
              </a:rPr>
              <a:t> and without having to exit the presentation.</a:t>
            </a:r>
            <a:endParaRPr lang="en-GB" dirty="0">
              <a:latin typeface="Calibri" pitchFamily="34" charset="0"/>
              <a:cs typeface="Calibri" pitchFamily="34" charset="0"/>
            </a:endParaRPr>
          </a:p>
          <a:p>
            <a:pPr eaLnBrk="1" hangingPunct="1">
              <a:spcBef>
                <a:spcPct val="50000"/>
              </a:spcBef>
              <a:buFontTx/>
              <a:buAutoNum type="arabicPeriod"/>
            </a:pPr>
            <a:r>
              <a:rPr lang="en-GB" dirty="0">
                <a:latin typeface="Calibri" pitchFamily="34" charset="0"/>
                <a:cs typeface="Calibri" pitchFamily="34" charset="0"/>
              </a:rPr>
              <a:t>Using the cordless mouse in the classroom, you can play the listening material from wherever you are in the room – you are not tied to the </a:t>
            </a:r>
            <a:r>
              <a:rPr lang="en-GB" dirty="0" smtClean="0">
                <a:latin typeface="Calibri" pitchFamily="34" charset="0"/>
                <a:cs typeface="Calibri" pitchFamily="34" charset="0"/>
              </a:rPr>
              <a:t>CD player at </a:t>
            </a:r>
            <a:r>
              <a:rPr lang="en-GB" dirty="0">
                <a:latin typeface="Calibri" pitchFamily="34" charset="0"/>
                <a:cs typeface="Calibri" pitchFamily="34" charset="0"/>
              </a:rPr>
              <a:t>the front.</a:t>
            </a:r>
          </a:p>
          <a:p>
            <a:pPr eaLnBrk="1" hangingPunct="1">
              <a:spcBef>
                <a:spcPct val="50000"/>
              </a:spcBef>
              <a:buFontTx/>
              <a:buAutoNum type="arabicPeriod"/>
            </a:pPr>
            <a:r>
              <a:rPr lang="en-GB" dirty="0">
                <a:latin typeface="Calibri" pitchFamily="34" charset="0"/>
                <a:cs typeface="Calibri" pitchFamily="34" charset="0"/>
              </a:rPr>
              <a:t>You can pre-prepare slides with the answers so that after the activity it is very simple to mark and </a:t>
            </a:r>
            <a:r>
              <a:rPr lang="en-GB" dirty="0" smtClean="0">
                <a:latin typeface="Calibri" pitchFamily="34" charset="0"/>
                <a:cs typeface="Calibri" pitchFamily="34" charset="0"/>
              </a:rPr>
              <a:t>students </a:t>
            </a:r>
            <a:r>
              <a:rPr lang="en-GB" dirty="0">
                <a:latin typeface="Calibri" pitchFamily="34" charset="0"/>
                <a:cs typeface="Calibri" pitchFamily="34" charset="0"/>
              </a:rPr>
              <a:t>have a visual reference and will not ask you to repeat answers.</a:t>
            </a:r>
          </a:p>
          <a:p>
            <a:pPr eaLnBrk="1" hangingPunct="1">
              <a:spcBef>
                <a:spcPct val="50000"/>
              </a:spcBef>
              <a:buFontTx/>
              <a:buAutoNum type="arabicPeriod"/>
            </a:pPr>
            <a:r>
              <a:rPr lang="en-GB" dirty="0">
                <a:latin typeface="Calibri" pitchFamily="34" charset="0"/>
                <a:cs typeface="Calibri" pitchFamily="34" charset="0"/>
              </a:rPr>
              <a:t>If </a:t>
            </a:r>
            <a:r>
              <a:rPr lang="en-GB" dirty="0" smtClean="0">
                <a:latin typeface="Calibri" pitchFamily="34" charset="0"/>
                <a:cs typeface="Calibri" pitchFamily="34" charset="0"/>
              </a:rPr>
              <a:t>students </a:t>
            </a:r>
            <a:r>
              <a:rPr lang="en-GB" dirty="0">
                <a:latin typeface="Calibri" pitchFamily="34" charset="0"/>
                <a:cs typeface="Calibri" pitchFamily="34" charset="0"/>
              </a:rPr>
              <a:t>find the activity </a:t>
            </a:r>
            <a:r>
              <a:rPr lang="en-GB" dirty="0" smtClean="0">
                <a:latin typeface="Calibri" pitchFamily="34" charset="0"/>
                <a:cs typeface="Calibri" pitchFamily="34" charset="0"/>
              </a:rPr>
              <a:t>difficult</a:t>
            </a:r>
            <a:r>
              <a:rPr lang="en-GB" dirty="0">
                <a:latin typeface="Calibri" pitchFamily="34" charset="0"/>
                <a:cs typeface="Calibri" pitchFamily="34" charset="0"/>
              </a:rPr>
              <a:t>, you can easily do an example with them first, showing the answers and how to record them in the table.</a:t>
            </a:r>
          </a:p>
          <a:p>
            <a:pPr eaLnBrk="1" hangingPunct="1">
              <a:spcBef>
                <a:spcPct val="50000"/>
              </a:spcBef>
              <a:buFontTx/>
              <a:buAutoNum type="arabicPeriod"/>
            </a:pPr>
            <a:endParaRPr lang="en-GB" b="1" dirty="0">
              <a:latin typeface="Calibri" pitchFamily="34" charset="0"/>
              <a:cs typeface="Calibri" pitchFamily="34" charset="0"/>
            </a:endParaRPr>
          </a:p>
        </p:txBody>
      </p:sp>
      <p:sp>
        <p:nvSpPr>
          <p:cNvPr id="4" name="TextBox 3"/>
          <p:cNvSpPr txBox="1"/>
          <p:nvPr/>
        </p:nvSpPr>
        <p:spPr>
          <a:xfrm>
            <a:off x="194812" y="539552"/>
            <a:ext cx="6474548" cy="923330"/>
          </a:xfrm>
          <a:prstGeom prst="rect">
            <a:avLst/>
          </a:prstGeom>
          <a:noFill/>
        </p:spPr>
        <p:txBody>
          <a:bodyPr wrap="square" rtlCol="0">
            <a:spAutoFit/>
          </a:bodyPr>
          <a:lstStyle/>
          <a:p>
            <a:r>
              <a:rPr lang="en-GB" dirty="0" smtClean="0">
                <a:latin typeface="Calibri" pitchFamily="34" charset="0"/>
                <a:cs typeface="Calibri" pitchFamily="34" charset="0"/>
              </a:rPr>
              <a:t>One of the most useful features of PowerPoint is that you can insert sounds into your presentation and control their playback within your presentation.  This has several advantages:</a:t>
            </a:r>
            <a:endParaRPr lang="en-GB" dirty="0">
              <a:latin typeface="Calibri" pitchFamily="34" charset="0"/>
              <a:cs typeface="Calibri" pitchFamily="34" charset="0"/>
            </a:endParaRPr>
          </a:p>
        </p:txBody>
      </p:sp>
      <p:sp>
        <p:nvSpPr>
          <p:cNvPr id="5" name="Text Box 5"/>
          <p:cNvSpPr txBox="1">
            <a:spLocks noChangeArrowheads="1"/>
          </p:cNvSpPr>
          <p:nvPr/>
        </p:nvSpPr>
        <p:spPr bwMode="auto">
          <a:xfrm>
            <a:off x="116632" y="6660232"/>
            <a:ext cx="6669360" cy="230832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dirty="0" smtClean="0">
                <a:latin typeface="Calibri" pitchFamily="34" charset="0"/>
                <a:cs typeface="Calibri" pitchFamily="34" charset="0"/>
              </a:rPr>
              <a:t>Previously, if </a:t>
            </a:r>
            <a:r>
              <a:rPr lang="en-GB" dirty="0" smtClean="0">
                <a:latin typeface="Calibri" pitchFamily="34" charset="0"/>
                <a:cs typeface="Calibri" pitchFamily="34" charset="0"/>
              </a:rPr>
              <a:t>you </a:t>
            </a:r>
            <a:r>
              <a:rPr lang="en-GB" dirty="0" smtClean="0">
                <a:latin typeface="Calibri" pitchFamily="34" charset="0"/>
                <a:cs typeface="Calibri" pitchFamily="34" charset="0"/>
              </a:rPr>
              <a:t>wanted to </a:t>
            </a:r>
            <a:r>
              <a:rPr lang="en-GB" dirty="0" smtClean="0">
                <a:latin typeface="Calibri" pitchFamily="34" charset="0"/>
                <a:cs typeface="Calibri" pitchFamily="34" charset="0"/>
              </a:rPr>
              <a:t>divide the audio, you </a:t>
            </a:r>
            <a:r>
              <a:rPr lang="en-GB" dirty="0" smtClean="0">
                <a:latin typeface="Calibri" pitchFamily="34" charset="0"/>
                <a:cs typeface="Calibri" pitchFamily="34" charset="0"/>
              </a:rPr>
              <a:t>needed some </a:t>
            </a:r>
            <a:r>
              <a:rPr lang="en-GB" dirty="0">
                <a:latin typeface="Calibri" pitchFamily="34" charset="0"/>
                <a:cs typeface="Calibri" pitchFamily="34" charset="0"/>
              </a:rPr>
              <a:t>additional software to edit the listening material </a:t>
            </a:r>
            <a:r>
              <a:rPr lang="en-GB" dirty="0" smtClean="0">
                <a:latin typeface="Calibri" pitchFamily="34" charset="0"/>
                <a:cs typeface="Calibri" pitchFamily="34" charset="0"/>
              </a:rPr>
              <a:t> e.g. Audacity, before </a:t>
            </a:r>
            <a:r>
              <a:rPr lang="en-GB" dirty="0">
                <a:latin typeface="Calibri" pitchFamily="34" charset="0"/>
                <a:cs typeface="Calibri" pitchFamily="34" charset="0"/>
              </a:rPr>
              <a:t>inserting into PowerPoint</a:t>
            </a:r>
            <a:r>
              <a:rPr lang="en-GB" dirty="0" smtClean="0">
                <a:latin typeface="Calibri" pitchFamily="34" charset="0"/>
                <a:cs typeface="Calibri" pitchFamily="34" charset="0"/>
              </a:rPr>
              <a:t>.  However, PowerPoint 2010 (unlike 2003) allows you to insert both WAV and MP3 audio, and automatically adds a playback bar.  This allows you to control start, stop and volume whilst within presentation mode.  There is now therefore much less of a need to edit the audio. </a:t>
            </a:r>
            <a:r>
              <a:rPr lang="en-GB" dirty="0" smtClean="0">
                <a:latin typeface="Calibri" pitchFamily="34" charset="0"/>
                <a:cs typeface="Calibri" pitchFamily="34" charset="0"/>
              </a:rPr>
              <a:t>There is also the facility to trim the audio within PowerPoint itself.</a:t>
            </a:r>
            <a:endParaRPr lang="en-GB" dirty="0">
              <a:latin typeface="Calibri" pitchFamily="34" charset="0"/>
              <a:cs typeface="Calibri" pitchFamily="34" charset="0"/>
            </a:endParaRPr>
          </a:p>
        </p:txBody>
      </p:sp>
      <p:pic>
        <p:nvPicPr>
          <p:cNvPr id="716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954" t="38636" r="30849" b="52617"/>
          <a:stretch/>
        </p:blipFill>
        <p:spPr bwMode="auto">
          <a:xfrm>
            <a:off x="3971123" y="5917458"/>
            <a:ext cx="2555090" cy="6398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pPr>
              <a:defRPr/>
            </a:pPr>
            <a:fld id="{B467C44B-D8AC-45F3-B897-93F06D682A4E}" type="slidenum">
              <a:rPr lang="en-GB" smtClean="0"/>
              <a:pPr>
                <a:defRPr/>
              </a:pPr>
              <a:t>24</a:t>
            </a:fld>
            <a:endParaRPr lang="en-GB" dirty="0"/>
          </a:p>
        </p:txBody>
      </p:sp>
    </p:spTree>
    <p:extLst>
      <p:ext uri="{BB962C8B-B14F-4D97-AF65-F5344CB8AC3E}">
        <p14:creationId xmlns:p14="http://schemas.microsoft.com/office/powerpoint/2010/main" val="41484782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613" y="323528"/>
            <a:ext cx="6474548" cy="2308324"/>
          </a:xfrm>
          <a:prstGeom prst="rect">
            <a:avLst/>
          </a:prstGeom>
          <a:noFill/>
        </p:spPr>
        <p:txBody>
          <a:bodyPr wrap="square" rtlCol="0">
            <a:spAutoFit/>
          </a:bodyPr>
          <a:lstStyle/>
          <a:p>
            <a:r>
              <a:rPr lang="en-GB" b="1" dirty="0" smtClean="0">
                <a:latin typeface="Calibri" pitchFamily="34" charset="0"/>
                <a:cs typeface="Calibri" pitchFamily="34" charset="0"/>
              </a:rPr>
              <a:t>NB:  If you do want to cue your listening by clicking action buttons, you can still only do this with WAV format.  WAV audio takes up a lot more memory than MP3 and so will increase the overall size of your PowerPoint file</a:t>
            </a:r>
            <a:r>
              <a:rPr lang="en-GB" dirty="0" smtClean="0">
                <a:latin typeface="Calibri" pitchFamily="34" charset="0"/>
                <a:cs typeface="Calibri" pitchFamily="34" charset="0"/>
              </a:rPr>
              <a:t>.  </a:t>
            </a:r>
            <a:r>
              <a:rPr lang="en-GB" b="1" dirty="0" smtClean="0">
                <a:latin typeface="Calibri" pitchFamily="34" charset="0"/>
                <a:cs typeface="Calibri" pitchFamily="34" charset="0"/>
              </a:rPr>
              <a:t>I no longer do this with my lesson writing as I think it is no longer a good use of time, given the new features of 2010, including the option to trim the audio within the PPT itself.</a:t>
            </a:r>
            <a:r>
              <a:rPr lang="en-GB" dirty="0" smtClean="0">
                <a:latin typeface="Calibri" pitchFamily="34" charset="0"/>
                <a:cs typeface="Calibri" pitchFamily="34" charset="0"/>
              </a:rPr>
              <a:t/>
            </a:r>
            <a:br>
              <a:rPr lang="en-GB" dirty="0" smtClean="0">
                <a:latin typeface="Calibri" pitchFamily="34" charset="0"/>
                <a:cs typeface="Calibri" pitchFamily="34" charset="0"/>
              </a:rPr>
            </a:br>
            <a:r>
              <a:rPr lang="en-GB" dirty="0" smtClean="0">
                <a:latin typeface="Calibri" pitchFamily="34" charset="0"/>
                <a:cs typeface="Calibri" pitchFamily="34" charset="0"/>
              </a:rPr>
              <a:t>This is how to do a simple audio file insert (either WAV or MP3).  </a:t>
            </a:r>
            <a:endParaRPr lang="en-GB" dirty="0">
              <a:latin typeface="Calibri" pitchFamily="34" charset="0"/>
              <a:cs typeface="Calibri" pitchFamily="34" charset="0"/>
            </a:endParaRPr>
          </a:p>
        </p:txBody>
      </p:sp>
      <p:pic>
        <p:nvPicPr>
          <p:cNvPr id="727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985" r="1891" b="30553"/>
          <a:stretch/>
        </p:blipFill>
        <p:spPr bwMode="auto">
          <a:xfrm>
            <a:off x="260648" y="3306570"/>
            <a:ext cx="2696027" cy="2415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Text Box 11"/>
          <p:cNvSpPr txBox="1">
            <a:spLocks noChangeArrowheads="1"/>
          </p:cNvSpPr>
          <p:nvPr/>
        </p:nvSpPr>
        <p:spPr bwMode="auto">
          <a:xfrm>
            <a:off x="260648" y="2878590"/>
            <a:ext cx="162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38</a:t>
            </a:r>
            <a:endParaRPr lang="en-GB" b="1" dirty="0">
              <a:latin typeface="Calibri" pitchFamily="34" charset="0"/>
              <a:cs typeface="Calibri" pitchFamily="34" charset="0"/>
            </a:endParaRPr>
          </a:p>
        </p:txBody>
      </p:sp>
      <p:sp>
        <p:nvSpPr>
          <p:cNvPr id="5" name="Line 30"/>
          <p:cNvSpPr>
            <a:spLocks noChangeShapeType="1"/>
          </p:cNvSpPr>
          <p:nvPr/>
        </p:nvSpPr>
        <p:spPr bwMode="auto">
          <a:xfrm>
            <a:off x="1988840" y="2946530"/>
            <a:ext cx="720080" cy="54883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 name="TextBox 2"/>
          <p:cNvSpPr txBox="1"/>
          <p:nvPr/>
        </p:nvSpPr>
        <p:spPr>
          <a:xfrm>
            <a:off x="3265871" y="2699792"/>
            <a:ext cx="3237274" cy="3139321"/>
          </a:xfrm>
          <a:prstGeom prst="rect">
            <a:avLst/>
          </a:prstGeom>
          <a:noFill/>
        </p:spPr>
        <p:txBody>
          <a:bodyPr wrap="square" rtlCol="0">
            <a:spAutoFit/>
          </a:bodyPr>
          <a:lstStyle/>
          <a:p>
            <a:r>
              <a:rPr lang="en-GB" dirty="0" smtClean="0">
                <a:latin typeface="Calibri" pitchFamily="34" charset="0"/>
                <a:cs typeface="Calibri" pitchFamily="34" charset="0"/>
              </a:rPr>
              <a:t>From the </a:t>
            </a:r>
            <a:r>
              <a:rPr lang="en-GB" b="1" dirty="0" smtClean="0">
                <a:latin typeface="Calibri" pitchFamily="34" charset="0"/>
                <a:cs typeface="Calibri" pitchFamily="34" charset="0"/>
              </a:rPr>
              <a:t>Insert</a:t>
            </a:r>
            <a:r>
              <a:rPr lang="en-GB" dirty="0" smtClean="0">
                <a:latin typeface="Calibri" pitchFamily="34" charset="0"/>
                <a:cs typeface="Calibri" pitchFamily="34" charset="0"/>
              </a:rPr>
              <a:t> menu, choose </a:t>
            </a:r>
            <a:r>
              <a:rPr lang="en-GB" b="1" dirty="0" smtClean="0">
                <a:latin typeface="Calibri" pitchFamily="34" charset="0"/>
                <a:cs typeface="Calibri" pitchFamily="34" charset="0"/>
              </a:rPr>
              <a:t>Audio</a:t>
            </a:r>
            <a:r>
              <a:rPr lang="en-GB" dirty="0" smtClean="0">
                <a:latin typeface="Calibri" pitchFamily="34" charset="0"/>
                <a:cs typeface="Calibri" pitchFamily="34" charset="0"/>
              </a:rPr>
              <a:t> and then </a:t>
            </a:r>
            <a:r>
              <a:rPr lang="en-GB" b="1" dirty="0" smtClean="0">
                <a:latin typeface="Calibri" pitchFamily="34" charset="0"/>
                <a:cs typeface="Calibri" pitchFamily="34" charset="0"/>
              </a:rPr>
              <a:t>Audio from File.</a:t>
            </a:r>
            <a:r>
              <a:rPr lang="en-GB" dirty="0" smtClean="0">
                <a:latin typeface="Calibri" pitchFamily="34" charset="0"/>
                <a:cs typeface="Calibri" pitchFamily="34" charset="0"/>
              </a:rPr>
              <a:t>  Then you browse on your computer for the audio file and select insert in that dialogue box.  The playback bar that appears will disappear in presentation mode, until you hover over the speaker icon, at which point it reappears to give you control over the playback.</a:t>
            </a:r>
            <a:endParaRPr lang="en-GB" b="1" dirty="0">
              <a:latin typeface="Calibri" pitchFamily="34" charset="0"/>
              <a:cs typeface="Calibri" pitchFamily="34" charset="0"/>
            </a:endParaRPr>
          </a:p>
        </p:txBody>
      </p:sp>
      <p:pic>
        <p:nvPicPr>
          <p:cNvPr id="7270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4003" b="17163"/>
          <a:stretch/>
        </p:blipFill>
        <p:spPr bwMode="auto">
          <a:xfrm>
            <a:off x="3601899" y="6415440"/>
            <a:ext cx="3093258" cy="25287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Text Box 11"/>
          <p:cNvSpPr txBox="1">
            <a:spLocks noChangeArrowheads="1"/>
          </p:cNvSpPr>
          <p:nvPr/>
        </p:nvSpPr>
        <p:spPr bwMode="auto">
          <a:xfrm>
            <a:off x="3409888" y="6046108"/>
            <a:ext cx="162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39</a:t>
            </a:r>
            <a:endParaRPr lang="en-GB" b="1" dirty="0">
              <a:latin typeface="Calibri" pitchFamily="34" charset="0"/>
              <a:cs typeface="Calibri" pitchFamily="34" charset="0"/>
            </a:endParaRPr>
          </a:p>
        </p:txBody>
      </p:sp>
      <p:sp>
        <p:nvSpPr>
          <p:cNvPr id="9" name="Line 30"/>
          <p:cNvSpPr>
            <a:spLocks noChangeShapeType="1"/>
          </p:cNvSpPr>
          <p:nvPr/>
        </p:nvSpPr>
        <p:spPr bwMode="auto">
          <a:xfrm flipH="1">
            <a:off x="4474969" y="6046108"/>
            <a:ext cx="673559" cy="54883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0" name="Line 30"/>
          <p:cNvSpPr>
            <a:spLocks noChangeShapeType="1"/>
          </p:cNvSpPr>
          <p:nvPr/>
        </p:nvSpPr>
        <p:spPr bwMode="auto">
          <a:xfrm flipH="1">
            <a:off x="5027395" y="7308304"/>
            <a:ext cx="673559" cy="54883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1" name="TextBox 10"/>
          <p:cNvSpPr txBox="1"/>
          <p:nvPr/>
        </p:nvSpPr>
        <p:spPr>
          <a:xfrm>
            <a:off x="152114" y="5764192"/>
            <a:ext cx="3420902" cy="3416320"/>
          </a:xfrm>
          <a:prstGeom prst="rect">
            <a:avLst/>
          </a:prstGeom>
          <a:noFill/>
        </p:spPr>
        <p:txBody>
          <a:bodyPr wrap="square" rtlCol="0">
            <a:spAutoFit/>
          </a:bodyPr>
          <a:lstStyle/>
          <a:p>
            <a:r>
              <a:rPr lang="en-GB" dirty="0" smtClean="0">
                <a:latin typeface="Calibri" pitchFamily="34" charset="0"/>
                <a:cs typeface="Calibri" pitchFamily="34" charset="0"/>
              </a:rPr>
              <a:t>You can isolate the part of the listening file you want to play.  Click on the </a:t>
            </a:r>
            <a:r>
              <a:rPr lang="en-GB" b="1" dirty="0" smtClean="0">
                <a:latin typeface="Calibri" pitchFamily="34" charset="0"/>
                <a:cs typeface="Calibri" pitchFamily="34" charset="0"/>
              </a:rPr>
              <a:t>speaker icon </a:t>
            </a:r>
            <a:r>
              <a:rPr lang="en-GB" dirty="0" smtClean="0">
                <a:latin typeface="Calibri" pitchFamily="34" charset="0"/>
                <a:cs typeface="Calibri" pitchFamily="34" charset="0"/>
              </a:rPr>
              <a:t>and </a:t>
            </a:r>
            <a:r>
              <a:rPr lang="en-GB" b="1" dirty="0" smtClean="0">
                <a:latin typeface="Calibri" pitchFamily="34" charset="0"/>
                <a:cs typeface="Calibri" pitchFamily="34" charset="0"/>
              </a:rPr>
              <a:t>Audio Tools </a:t>
            </a:r>
            <a:r>
              <a:rPr lang="en-GB" dirty="0" smtClean="0">
                <a:latin typeface="Calibri" pitchFamily="34" charset="0"/>
                <a:cs typeface="Calibri" pitchFamily="34" charset="0"/>
              </a:rPr>
              <a:t>appears.  Choose the </a:t>
            </a:r>
            <a:r>
              <a:rPr lang="en-GB" b="1" dirty="0" smtClean="0">
                <a:latin typeface="Calibri" pitchFamily="34" charset="0"/>
                <a:cs typeface="Calibri" pitchFamily="34" charset="0"/>
              </a:rPr>
              <a:t>Playback</a:t>
            </a:r>
            <a:r>
              <a:rPr lang="en-GB" dirty="0" smtClean="0">
                <a:latin typeface="Calibri" pitchFamily="34" charset="0"/>
                <a:cs typeface="Calibri" pitchFamily="34" charset="0"/>
              </a:rPr>
              <a:t> tab.  From this menu/ribbon choose </a:t>
            </a:r>
            <a:r>
              <a:rPr lang="en-GB" b="1" dirty="0" smtClean="0">
                <a:latin typeface="Calibri" pitchFamily="34" charset="0"/>
                <a:cs typeface="Calibri" pitchFamily="34" charset="0"/>
              </a:rPr>
              <a:t>Trim Audio</a:t>
            </a:r>
            <a:r>
              <a:rPr lang="en-GB" dirty="0" smtClean="0">
                <a:latin typeface="Calibri" pitchFamily="34" charset="0"/>
                <a:cs typeface="Calibri" pitchFamily="34" charset="0"/>
              </a:rPr>
              <a:t>.  Move either the </a:t>
            </a:r>
            <a:r>
              <a:rPr lang="en-GB" b="1" dirty="0" smtClean="0">
                <a:latin typeface="Calibri" pitchFamily="34" charset="0"/>
                <a:cs typeface="Calibri" pitchFamily="34" charset="0"/>
              </a:rPr>
              <a:t>start (green)</a:t>
            </a:r>
            <a:r>
              <a:rPr lang="en-GB" dirty="0" smtClean="0">
                <a:latin typeface="Calibri" pitchFamily="34" charset="0"/>
                <a:cs typeface="Calibri" pitchFamily="34" charset="0"/>
              </a:rPr>
              <a:t> or </a:t>
            </a:r>
            <a:r>
              <a:rPr lang="en-GB" b="1" dirty="0" smtClean="0">
                <a:latin typeface="Calibri" pitchFamily="34" charset="0"/>
                <a:cs typeface="Calibri" pitchFamily="34" charset="0"/>
              </a:rPr>
              <a:t>end (red) </a:t>
            </a:r>
            <a:r>
              <a:rPr lang="en-GB" dirty="0" smtClean="0">
                <a:latin typeface="Calibri" pitchFamily="34" charset="0"/>
                <a:cs typeface="Calibri" pitchFamily="34" charset="0"/>
              </a:rPr>
              <a:t>sliders to select the portion you want to play and then click ok.  </a:t>
            </a:r>
            <a:r>
              <a:rPr lang="en-GB" b="1" dirty="0" smtClean="0">
                <a:latin typeface="Calibri" pitchFamily="34" charset="0"/>
                <a:cs typeface="Calibri" pitchFamily="34" charset="0"/>
              </a:rPr>
              <a:t>NB: It still plays all of it until you are in presentation mode.   </a:t>
            </a:r>
            <a:endParaRPr lang="en-GB" b="1" dirty="0">
              <a:latin typeface="Calibri" pitchFamily="34" charset="0"/>
              <a:cs typeface="Calibri" pitchFamily="34" charset="0"/>
            </a:endParaRPr>
          </a:p>
        </p:txBody>
      </p:sp>
      <p:sp>
        <p:nvSpPr>
          <p:cNvPr id="6" name="Slide Number Placeholder 5"/>
          <p:cNvSpPr>
            <a:spLocks noGrp="1"/>
          </p:cNvSpPr>
          <p:nvPr>
            <p:ph type="sldNum" sz="quarter" idx="12"/>
          </p:nvPr>
        </p:nvSpPr>
        <p:spPr/>
        <p:txBody>
          <a:bodyPr/>
          <a:lstStyle/>
          <a:p>
            <a:pPr>
              <a:defRPr/>
            </a:pPr>
            <a:fld id="{B467C44B-D8AC-45F3-B897-93F06D682A4E}" type="slidenum">
              <a:rPr lang="en-GB" smtClean="0"/>
              <a:pPr>
                <a:defRPr/>
              </a:pPr>
              <a:t>25</a:t>
            </a:fld>
            <a:endParaRPr lang="en-GB" dirty="0"/>
          </a:p>
        </p:txBody>
      </p:sp>
    </p:spTree>
    <p:extLst>
      <p:ext uri="{BB962C8B-B14F-4D97-AF65-F5344CB8AC3E}">
        <p14:creationId xmlns:p14="http://schemas.microsoft.com/office/powerpoint/2010/main" val="21984139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8640" y="835161"/>
            <a:ext cx="6332490" cy="8273343"/>
          </a:xfrm>
          <a:prstGeom prst="rect">
            <a:avLst/>
          </a:prstGeom>
          <a:noFill/>
          <a:ln>
            <a:noFill/>
          </a:ln>
          <a:effectLst/>
        </p:spPr>
        <p:txBody>
          <a:bodyPr vert="horz" wrap="square" lIns="91440" tIns="119025" rIns="91440" bIns="119025"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effectLst/>
                <a:latin typeface="Calibri" pitchFamily="34" charset="0"/>
                <a:cs typeface="Calibri" pitchFamily="34" charset="0"/>
              </a:rPr>
              <a:t>You can now choose to have your audio playing across more than one</a:t>
            </a:r>
            <a:r>
              <a:rPr kumimoji="0" lang="en-GB" b="1" i="0" u="none" strike="noStrike" cap="none" normalizeH="0" dirty="0" smtClean="0">
                <a:ln>
                  <a:noFill/>
                </a:ln>
                <a:effectLst/>
                <a:latin typeface="Calibri" pitchFamily="34" charset="0"/>
                <a:cs typeface="Calibri" pitchFamily="34" charset="0"/>
              </a:rPr>
              <a:t> slide too.</a:t>
            </a:r>
            <a:endParaRPr kumimoji="0" lang="en-GB" b="1" i="0" u="none" strike="noStrike" cap="none" normalizeH="0" baseline="0" dirty="0" smtClean="0">
              <a:ln>
                <a:noFill/>
              </a:ln>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GB" b="0" i="0" u="none" strike="noStrike" cap="none" normalizeH="0" baseline="0" dirty="0" smtClean="0">
                <a:ln>
                  <a:noFill/>
                </a:ln>
                <a:effectLst/>
                <a:latin typeface="Calibri" pitchFamily="34" charset="0"/>
                <a:cs typeface="Calibri" pitchFamily="34" charset="0"/>
              </a:rPr>
              <a:t>Select the icon for the sound file on your slide.</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GB" b="0" i="0" u="none" strike="noStrike" cap="none" normalizeH="0" baseline="0" dirty="0" smtClean="0">
                <a:ln>
                  <a:noFill/>
                </a:ln>
                <a:effectLst/>
                <a:latin typeface="Calibri" pitchFamily="34" charset="0"/>
                <a:cs typeface="Calibri" pitchFamily="34" charset="0"/>
              </a:rPr>
              <a:t>From the </a:t>
            </a:r>
            <a:r>
              <a:rPr kumimoji="0" lang="en-GB" b="1" i="0" u="none" strike="noStrike" cap="none" normalizeH="0" baseline="0" dirty="0" smtClean="0">
                <a:ln>
                  <a:noFill/>
                </a:ln>
                <a:effectLst/>
                <a:latin typeface="Calibri" pitchFamily="34" charset="0"/>
                <a:cs typeface="Calibri" pitchFamily="34" charset="0"/>
              </a:rPr>
              <a:t>Animations</a:t>
            </a:r>
            <a:r>
              <a:rPr kumimoji="0" lang="en-GB" b="0" i="0" u="none" strike="noStrike" cap="none" normalizeH="0" baseline="0" dirty="0" smtClean="0">
                <a:ln>
                  <a:noFill/>
                </a:ln>
                <a:effectLst/>
                <a:latin typeface="Calibri" pitchFamily="34" charset="0"/>
                <a:cs typeface="Calibri" pitchFamily="34" charset="0"/>
              </a:rPr>
              <a:t> tab, locate the </a:t>
            </a:r>
            <a:r>
              <a:rPr kumimoji="0" lang="en-GB" b="1" i="0" u="none" strike="noStrike" cap="none" normalizeH="0" baseline="0" dirty="0" smtClean="0">
                <a:ln>
                  <a:noFill/>
                </a:ln>
                <a:effectLst/>
                <a:latin typeface="Calibri" pitchFamily="34" charset="0"/>
                <a:cs typeface="Calibri" pitchFamily="34" charset="0"/>
              </a:rPr>
              <a:t>Effect Options</a:t>
            </a:r>
            <a:r>
              <a:rPr kumimoji="0" lang="en-GB" b="0" i="0" u="none" strike="noStrike" cap="none" normalizeH="0" baseline="0" dirty="0" smtClean="0">
                <a:ln>
                  <a:noFill/>
                </a:ln>
                <a:effectLst/>
                <a:latin typeface="Calibri" pitchFamily="34" charset="0"/>
                <a:cs typeface="Calibri" pitchFamily="34" charset="0"/>
              </a:rPr>
              <a:t> button and click the More</a:t>
            </a:r>
            <a:r>
              <a:rPr kumimoji="0" lang="en-GB" b="1" i="0" u="none" strike="noStrike" cap="none" normalizeH="0" baseline="0" dirty="0" smtClean="0">
                <a:ln>
                  <a:noFill/>
                </a:ln>
                <a:effectLst/>
                <a:latin typeface="Calibri" pitchFamily="34" charset="0"/>
                <a:cs typeface="Calibri" pitchFamily="34" charset="0"/>
              </a:rPr>
              <a:t> Arrow</a:t>
            </a:r>
            <a:r>
              <a:rPr kumimoji="0" lang="en-GB" b="0" i="0" u="none" strike="noStrike" cap="none" normalizeH="0" baseline="0" dirty="0" smtClean="0">
                <a:ln>
                  <a:noFill/>
                </a:ln>
                <a:effectLst/>
                <a:latin typeface="Calibri" pitchFamily="34" charset="0"/>
                <a:cs typeface="Calibri" pitchFamily="34" charset="0"/>
              </a:rPr>
              <a:t> below it to Show Additional Effect Options.</a:t>
            </a:r>
            <a:br>
              <a:rPr kumimoji="0" lang="en-GB" b="0" i="0" u="none" strike="noStrike" cap="none" normalizeH="0" baseline="0" dirty="0" smtClean="0">
                <a:ln>
                  <a:noFill/>
                </a:ln>
                <a:effectLst/>
                <a:latin typeface="Calibri" pitchFamily="34" charset="0"/>
                <a:cs typeface="Calibri" pitchFamily="34" charset="0"/>
              </a:rPr>
            </a:br>
            <a:r>
              <a:rPr kumimoji="0" lang="en-GB" b="0" i="0" u="none" strike="noStrike" cap="none" normalizeH="0" baseline="0" dirty="0" smtClean="0">
                <a:ln>
                  <a:noFill/>
                </a:ln>
                <a:effectLst/>
                <a:latin typeface="Calibri" pitchFamily="34" charset="0"/>
                <a:cs typeface="Calibri" pitchFamily="34" charset="0"/>
              </a:rPr>
              <a:t>The Play Audio dialog box will appear.</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GB" b="0" i="0" u="none" strike="noStrike" cap="none" normalizeH="0" baseline="0" dirty="0" smtClean="0">
                <a:ln>
                  <a:noFill/>
                </a:ln>
                <a:effectLst/>
                <a:latin typeface="Calibri" pitchFamily="34" charset="0"/>
                <a:cs typeface="Calibri" pitchFamily="34" charset="0"/>
              </a:rPr>
              <a:t>Ensure the </a:t>
            </a:r>
            <a:r>
              <a:rPr kumimoji="0" lang="en-GB" b="1" i="0" u="none" strike="noStrike" cap="none" normalizeH="0" baseline="0" dirty="0" smtClean="0">
                <a:ln>
                  <a:noFill/>
                </a:ln>
                <a:effectLst/>
                <a:latin typeface="Calibri" pitchFamily="34" charset="0"/>
                <a:cs typeface="Calibri" pitchFamily="34" charset="0"/>
              </a:rPr>
              <a:t>Effect</a:t>
            </a:r>
            <a:r>
              <a:rPr kumimoji="0" lang="en-GB" b="0" i="0" u="none" strike="noStrike" cap="none" normalizeH="0" baseline="0" dirty="0" smtClean="0">
                <a:ln>
                  <a:noFill/>
                </a:ln>
                <a:effectLst/>
                <a:latin typeface="Calibri" pitchFamily="34" charset="0"/>
                <a:cs typeface="Calibri" pitchFamily="34" charset="0"/>
              </a:rPr>
              <a:t> tab is selected, and from the </a:t>
            </a:r>
            <a:r>
              <a:rPr kumimoji="0" lang="en-GB" b="1" i="0" u="none" strike="noStrike" cap="none" normalizeH="0" baseline="0" dirty="0" smtClean="0">
                <a:ln>
                  <a:noFill/>
                </a:ln>
                <a:effectLst/>
                <a:latin typeface="Calibri" pitchFamily="34" charset="0"/>
                <a:cs typeface="Calibri" pitchFamily="34" charset="0"/>
              </a:rPr>
              <a:t>Stop playing</a:t>
            </a:r>
            <a:r>
              <a:rPr kumimoji="0" lang="en-GB" b="0" i="0" u="none" strike="noStrike" cap="none" normalizeH="0" baseline="0" dirty="0" smtClean="0">
                <a:ln>
                  <a:noFill/>
                </a:ln>
                <a:effectLst/>
                <a:latin typeface="Calibri" pitchFamily="34" charset="0"/>
                <a:cs typeface="Calibri" pitchFamily="34" charset="0"/>
              </a:rPr>
              <a:t> section, select </a:t>
            </a:r>
            <a:r>
              <a:rPr kumimoji="0" lang="en-GB" b="1" i="0" u="none" strike="noStrike" cap="none" normalizeH="0" baseline="0" dirty="0" smtClean="0">
                <a:ln>
                  <a:noFill/>
                </a:ln>
                <a:effectLst/>
                <a:latin typeface="Calibri" pitchFamily="34" charset="0"/>
                <a:cs typeface="Calibri" pitchFamily="34" charset="0"/>
              </a:rPr>
              <a:t>After</a:t>
            </a:r>
            <a:r>
              <a:rPr kumimoji="0" lang="en-GB" b="0" i="0" u="none" strike="noStrike" cap="none" normalizeH="0" baseline="0" dirty="0" smtClean="0">
                <a:ln>
                  <a:noFill/>
                </a:ln>
                <a:effectLst/>
                <a:latin typeface="Calibri" pitchFamily="34" charset="0"/>
                <a:cs typeface="Calibri" pitchFamily="34" charset="0"/>
              </a:rPr>
              <a:t> and then use the up and down arrows in the </a:t>
            </a:r>
            <a:r>
              <a:rPr kumimoji="0" lang="en-GB" b="1" i="0" u="none" strike="noStrike" cap="none" normalizeH="0" baseline="0" dirty="0" smtClean="0">
                <a:ln>
                  <a:noFill/>
                </a:ln>
                <a:effectLst/>
                <a:latin typeface="Calibri" pitchFamily="34" charset="0"/>
                <a:cs typeface="Calibri" pitchFamily="34" charset="0"/>
              </a:rPr>
              <a:t>slides</a:t>
            </a:r>
            <a:r>
              <a:rPr kumimoji="0" lang="en-GB" b="0" i="0" u="none" strike="noStrike" cap="none" normalizeH="0" baseline="0" dirty="0" smtClean="0">
                <a:ln>
                  <a:noFill/>
                </a:ln>
                <a:effectLst/>
                <a:latin typeface="Calibri" pitchFamily="34" charset="0"/>
                <a:cs typeface="Calibri" pitchFamily="34" charset="0"/>
              </a:rPr>
              <a:t> field to indicate for how many slides the audio should play.</a:t>
            </a:r>
            <a:br>
              <a:rPr kumimoji="0" lang="en-GB" b="0" i="0" u="none" strike="noStrike" cap="none" normalizeH="0" baseline="0" dirty="0" smtClean="0">
                <a:ln>
                  <a:noFill/>
                </a:ln>
                <a:effectLst/>
                <a:latin typeface="Calibri" pitchFamily="34" charset="0"/>
                <a:cs typeface="Calibri" pitchFamily="34" charset="0"/>
              </a:rPr>
            </a:br>
            <a:endParaRPr kumimoji="0" lang="en-GB" b="0" i="0" u="none" strike="noStrike" cap="none" normalizeH="0" baseline="0" dirty="0" smtClean="0">
              <a:ln>
                <a:noFill/>
              </a:ln>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effectLst/>
                <a:latin typeface="Calibri" pitchFamily="34" charset="0"/>
                <a:cs typeface="Calibri" pitchFamily="34" charset="0"/>
              </a:rPr>
              <a:t>You can also decide</a:t>
            </a:r>
            <a:r>
              <a:rPr kumimoji="0" lang="en-GB" b="1" i="0" u="none" strike="noStrike" cap="none" normalizeH="0" dirty="0" smtClean="0">
                <a:ln>
                  <a:noFill/>
                </a:ln>
                <a:effectLst/>
                <a:latin typeface="Calibri" pitchFamily="34" charset="0"/>
                <a:cs typeface="Calibri" pitchFamily="34" charset="0"/>
              </a:rPr>
              <a:t> how to start playing the audio file.</a:t>
            </a:r>
            <a:endParaRPr kumimoji="0" lang="en-GB" b="0" i="0" u="none" strike="noStrike" cap="none" normalizeH="0" baseline="0" dirty="0" smtClean="0">
              <a:ln>
                <a:noFill/>
              </a:ln>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GB" b="0" i="0" u="none" strike="noStrike" cap="none" normalizeH="0" baseline="0" dirty="0" smtClean="0">
                <a:ln>
                  <a:noFill/>
                </a:ln>
                <a:effectLst/>
                <a:latin typeface="Calibri" pitchFamily="34" charset="0"/>
                <a:cs typeface="Calibri" pitchFamily="34" charset="0"/>
              </a:rPr>
              <a:t>Follow steps 1 and 2 above.</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GB" b="0" i="0" u="none" strike="noStrike" cap="none" normalizeH="0" baseline="0" dirty="0" smtClean="0">
                <a:ln>
                  <a:noFill/>
                </a:ln>
                <a:effectLst/>
                <a:latin typeface="Calibri" pitchFamily="34" charset="0"/>
                <a:cs typeface="Calibri" pitchFamily="34" charset="0"/>
              </a:rPr>
              <a:t>Select the </a:t>
            </a:r>
            <a:r>
              <a:rPr kumimoji="0" lang="en-GB" b="1" i="0" u="none" strike="noStrike" cap="none" normalizeH="0" baseline="0" dirty="0" smtClean="0">
                <a:ln>
                  <a:noFill/>
                </a:ln>
                <a:effectLst/>
                <a:latin typeface="Calibri" pitchFamily="34" charset="0"/>
                <a:cs typeface="Calibri" pitchFamily="34" charset="0"/>
              </a:rPr>
              <a:t>Timing</a:t>
            </a:r>
            <a:r>
              <a:rPr kumimoji="0" lang="en-GB" b="0" i="0" u="none" strike="noStrike" cap="none" normalizeH="0" baseline="0" dirty="0" smtClean="0">
                <a:ln>
                  <a:noFill/>
                </a:ln>
                <a:effectLst/>
                <a:latin typeface="Calibri" pitchFamily="34" charset="0"/>
                <a:cs typeface="Calibri" pitchFamily="34" charset="0"/>
              </a:rPr>
              <a:t> tab.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GB" b="0" i="0" u="none" strike="noStrike" cap="none" normalizeH="0" baseline="0" dirty="0" smtClean="0">
                <a:ln>
                  <a:noFill/>
                </a:ln>
                <a:effectLst/>
                <a:latin typeface="Calibri" pitchFamily="34" charset="0"/>
                <a:cs typeface="Calibri" pitchFamily="34" charset="0"/>
              </a:rPr>
              <a:t>From the </a:t>
            </a:r>
            <a:r>
              <a:rPr kumimoji="0" lang="en-GB" b="1" i="0" u="none" strike="noStrike" cap="none" normalizeH="0" baseline="0" dirty="0" smtClean="0">
                <a:ln>
                  <a:noFill/>
                </a:ln>
                <a:effectLst/>
                <a:latin typeface="Calibri" pitchFamily="34" charset="0"/>
                <a:cs typeface="Calibri" pitchFamily="34" charset="0"/>
              </a:rPr>
              <a:t>Start</a:t>
            </a:r>
            <a:r>
              <a:rPr kumimoji="0" lang="en-GB" b="0" i="0" u="none" strike="noStrike" cap="none" normalizeH="0" baseline="0" dirty="0" smtClean="0">
                <a:ln>
                  <a:noFill/>
                </a:ln>
                <a:effectLst/>
                <a:latin typeface="Calibri" pitchFamily="34" charset="0"/>
                <a:cs typeface="Calibri" pitchFamily="34" charset="0"/>
              </a:rPr>
              <a:t> drop-down menu select </a:t>
            </a:r>
            <a:r>
              <a:rPr kumimoji="0" lang="en-GB" b="1" i="0" u="none" strike="noStrike" cap="none" normalizeH="0" baseline="0" dirty="0" smtClean="0">
                <a:ln>
                  <a:noFill/>
                </a:ln>
                <a:effectLst/>
                <a:latin typeface="Calibri" pitchFamily="34" charset="0"/>
                <a:cs typeface="Calibri" pitchFamily="34" charset="0"/>
              </a:rPr>
              <a:t>On Click</a:t>
            </a:r>
            <a:r>
              <a:rPr kumimoji="0" lang="en-GB" b="0" i="0" u="none" strike="noStrike" cap="none" normalizeH="0" baseline="0" dirty="0" smtClean="0">
                <a:ln>
                  <a:noFill/>
                </a:ln>
                <a:effectLst/>
                <a:latin typeface="Calibri" pitchFamily="34" charset="0"/>
                <a:cs typeface="Calibri" pitchFamily="34" charset="0"/>
              </a:rPr>
              <a:t>.</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GB" b="0" i="0" u="none" strike="noStrike" cap="none" normalizeH="0" baseline="0" dirty="0" smtClean="0">
                <a:ln>
                  <a:noFill/>
                </a:ln>
                <a:effectLst/>
                <a:latin typeface="Calibri" pitchFamily="34" charset="0"/>
                <a:cs typeface="Calibri" pitchFamily="34" charset="0"/>
              </a:rPr>
              <a:t>From here you have two options. If you would like the sound to play by clicking anywhere on the screen, say after a title appears, then select </a:t>
            </a:r>
            <a:r>
              <a:rPr kumimoji="0" lang="en-GB" b="1" i="0" u="none" strike="noStrike" cap="none" normalizeH="0" baseline="0" dirty="0" smtClean="0">
                <a:ln>
                  <a:noFill/>
                </a:ln>
                <a:effectLst/>
                <a:latin typeface="Calibri" pitchFamily="34" charset="0"/>
                <a:cs typeface="Calibri" pitchFamily="34" charset="0"/>
              </a:rPr>
              <a:t>Animate as part of click sequence</a:t>
            </a:r>
            <a:r>
              <a:rPr kumimoji="0" lang="en-GB" b="0" i="0" u="none" strike="noStrike" cap="none" normalizeH="0" baseline="0" dirty="0" smtClean="0">
                <a:ln>
                  <a:noFill/>
                </a:ln>
                <a:effectLst/>
                <a:latin typeface="Calibri" pitchFamily="34" charset="0"/>
                <a:cs typeface="Calibri" pitchFamily="34" charset="0"/>
              </a:rPr>
              <a:t>. Just be sure if you select this option, that you properly arrange the sound on the </a:t>
            </a:r>
            <a:r>
              <a:rPr kumimoji="0" lang="en-GB" b="1" i="0" u="none" strike="noStrike" cap="none" normalizeH="0" baseline="0" dirty="0" smtClean="0">
                <a:ln>
                  <a:noFill/>
                </a:ln>
                <a:effectLst/>
                <a:latin typeface="Calibri" pitchFamily="34" charset="0"/>
                <a:cs typeface="Calibri" pitchFamily="34" charset="0"/>
              </a:rPr>
              <a:t>Custom Animation</a:t>
            </a:r>
            <a:r>
              <a:rPr kumimoji="0" lang="en-GB" b="0" i="0" u="none" strike="noStrike" cap="none" normalizeH="0" baseline="0" dirty="0" smtClean="0">
                <a:ln>
                  <a:noFill/>
                </a:ln>
                <a:effectLst/>
                <a:latin typeface="Calibri" pitchFamily="34" charset="0"/>
                <a:cs typeface="Calibri" pitchFamily="34" charset="0"/>
              </a:rPr>
              <a:t> pane so that it begins in the desired order. If you do not want the sound to start at a specific time, but rather by clicking a specific object, select </a:t>
            </a:r>
            <a:r>
              <a:rPr kumimoji="0" lang="en-GB" b="1" i="0" u="none" strike="noStrike" cap="none" normalizeH="0" baseline="0" dirty="0" smtClean="0">
                <a:ln>
                  <a:noFill/>
                </a:ln>
                <a:effectLst/>
                <a:latin typeface="Calibri" pitchFamily="34" charset="0"/>
                <a:cs typeface="Calibri" pitchFamily="34" charset="0"/>
              </a:rPr>
              <a:t>Start effect on click of</a:t>
            </a:r>
            <a:r>
              <a:rPr kumimoji="0" lang="en-GB" b="0" i="0" u="none" strike="noStrike" cap="none" normalizeH="0" baseline="0" dirty="0" smtClean="0">
                <a:ln>
                  <a:noFill/>
                </a:ln>
                <a:effectLst/>
                <a:latin typeface="Calibri" pitchFamily="34" charset="0"/>
                <a:cs typeface="Calibri" pitchFamily="34" charset="0"/>
              </a:rPr>
              <a:t> and then choose the object that will trigger the sound from the drop-down menu.</a:t>
            </a:r>
            <a:br>
              <a:rPr kumimoji="0" lang="en-GB" b="0" i="0" u="none" strike="noStrike" cap="none" normalizeH="0" baseline="0" dirty="0" smtClean="0">
                <a:ln>
                  <a:noFill/>
                </a:ln>
                <a:effectLst/>
                <a:latin typeface="Calibri" pitchFamily="34" charset="0"/>
                <a:cs typeface="Calibri" pitchFamily="34" charset="0"/>
              </a:rPr>
            </a:br>
            <a:r>
              <a:rPr kumimoji="0" lang="en-GB" b="0" i="0" u="none" strike="noStrike" cap="none" normalizeH="0" baseline="0" dirty="0" smtClean="0">
                <a:ln>
                  <a:noFill/>
                </a:ln>
                <a:effectLst/>
                <a:latin typeface="Calibri" pitchFamily="34" charset="0"/>
                <a:cs typeface="Calibri" pitchFamily="34" charset="0"/>
              </a:rPr>
              <a:t/>
            </a:r>
            <a:br>
              <a:rPr kumimoji="0" lang="en-GB" b="0" i="0" u="none" strike="noStrike" cap="none" normalizeH="0" baseline="0" dirty="0" smtClean="0">
                <a:ln>
                  <a:noFill/>
                </a:ln>
                <a:effectLst/>
                <a:latin typeface="Calibri" pitchFamily="34" charset="0"/>
                <a:cs typeface="Calibri" pitchFamily="34" charset="0"/>
              </a:rPr>
            </a:br>
            <a:r>
              <a:rPr kumimoji="0" lang="en-GB" b="1" i="0" u="none" strike="noStrike" cap="none" normalizeH="0" baseline="0" dirty="0" smtClean="0">
                <a:ln>
                  <a:noFill/>
                </a:ln>
                <a:effectLst/>
                <a:latin typeface="Calibri" pitchFamily="34" charset="0"/>
                <a:cs typeface="Calibri" pitchFamily="34" charset="0"/>
              </a:rPr>
              <a:t>NB: </a:t>
            </a:r>
            <a:r>
              <a:rPr kumimoji="0" lang="en-GB" b="0" i="0" u="none" strike="noStrike" cap="none" normalizeH="0" baseline="0" dirty="0" smtClean="0">
                <a:ln>
                  <a:noFill/>
                </a:ln>
                <a:effectLst/>
                <a:latin typeface="Calibri" pitchFamily="34" charset="0"/>
                <a:cs typeface="Calibri" pitchFamily="34" charset="0"/>
              </a:rPr>
              <a:t>If you would like to be able to click the sound icon on your slide during the presentation to start the audio, select the </a:t>
            </a:r>
            <a:r>
              <a:rPr kumimoji="0" lang="en-GB" b="1" i="0" u="none" strike="noStrike" cap="none" normalizeH="0" baseline="0" dirty="0" smtClean="0">
                <a:ln>
                  <a:noFill/>
                </a:ln>
                <a:effectLst/>
                <a:latin typeface="Calibri" pitchFamily="34" charset="0"/>
                <a:cs typeface="Calibri" pitchFamily="34" charset="0"/>
              </a:rPr>
              <a:t>Audio Settings</a:t>
            </a:r>
            <a:r>
              <a:rPr kumimoji="0" lang="en-GB" b="0" i="0" u="none" strike="noStrike" cap="none" normalizeH="0" baseline="0" dirty="0" smtClean="0">
                <a:ln>
                  <a:noFill/>
                </a:ln>
                <a:effectLst/>
                <a:latin typeface="Calibri" pitchFamily="34" charset="0"/>
                <a:cs typeface="Calibri" pitchFamily="34" charset="0"/>
              </a:rPr>
              <a:t> tab and ensure that </a:t>
            </a:r>
            <a:r>
              <a:rPr kumimoji="0" lang="en-GB" b="1" i="0" u="none" strike="noStrike" cap="none" normalizeH="0" baseline="0" dirty="0" smtClean="0">
                <a:ln>
                  <a:noFill/>
                </a:ln>
                <a:effectLst/>
                <a:latin typeface="Calibri" pitchFamily="34" charset="0"/>
                <a:cs typeface="Calibri" pitchFamily="34" charset="0"/>
              </a:rPr>
              <a:t>Hide audio icon during slide show</a:t>
            </a:r>
            <a:r>
              <a:rPr kumimoji="0" lang="en-GB" b="0" i="0" u="none" strike="noStrike" cap="none" normalizeH="0" baseline="0" dirty="0" smtClean="0">
                <a:ln>
                  <a:noFill/>
                </a:ln>
                <a:effectLst/>
                <a:latin typeface="Calibri" pitchFamily="34" charset="0"/>
                <a:cs typeface="Calibri" pitchFamily="34" charset="0"/>
              </a:rPr>
              <a:t> is not selected. </a:t>
            </a:r>
            <a:endParaRPr kumimoji="0" lang="en-GB" sz="1800" b="0" i="0" u="none" strike="noStrike" cap="none" normalizeH="0" baseline="0" dirty="0" smtClean="0">
              <a:ln>
                <a:noFill/>
              </a:ln>
              <a:solidFill>
                <a:srgbClr val="666666"/>
              </a:solidFill>
              <a:effectLst/>
              <a:latin typeface="Verdana" pitchFamily="34" charset="0"/>
            </a:endParaRPr>
          </a:p>
        </p:txBody>
      </p:sp>
      <p:pic>
        <p:nvPicPr>
          <p:cNvPr id="75778" name="Picture 2" descr="The More Arrow in PowerPoint 2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9947" y="922606"/>
            <a:ext cx="581025" cy="790575"/>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8640" y="323528"/>
            <a:ext cx="5951307" cy="400110"/>
          </a:xfrm>
          <a:prstGeom prst="rect">
            <a:avLst/>
          </a:prstGeom>
          <a:noFill/>
        </p:spPr>
        <p:txBody>
          <a:bodyPr wrap="square" rtlCol="0">
            <a:spAutoFit/>
          </a:bodyPr>
          <a:lstStyle/>
          <a:p>
            <a:r>
              <a:rPr lang="en-GB" sz="2000" b="1" dirty="0" smtClean="0">
                <a:latin typeface="Calibri" pitchFamily="34" charset="0"/>
                <a:cs typeface="Calibri" pitchFamily="34" charset="0"/>
              </a:rPr>
              <a:t>Advanced options for audio files</a:t>
            </a:r>
            <a:endParaRPr lang="en-GB" sz="2000" b="1"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pPr>
              <a:defRPr/>
            </a:pPr>
            <a:fld id="{B467C44B-D8AC-45F3-B897-93F06D682A4E}" type="slidenum">
              <a:rPr lang="en-GB" smtClean="0"/>
              <a:pPr>
                <a:defRPr/>
              </a:pPr>
              <a:t>26</a:t>
            </a:fld>
            <a:endParaRPr lang="en-GB" dirty="0"/>
          </a:p>
        </p:txBody>
      </p:sp>
    </p:spTree>
    <p:extLst>
      <p:ext uri="{BB962C8B-B14F-4D97-AF65-F5344CB8AC3E}">
        <p14:creationId xmlns:p14="http://schemas.microsoft.com/office/powerpoint/2010/main" val="4236796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640" y="107504"/>
            <a:ext cx="5951307" cy="400110"/>
          </a:xfrm>
          <a:prstGeom prst="rect">
            <a:avLst/>
          </a:prstGeom>
          <a:noFill/>
        </p:spPr>
        <p:txBody>
          <a:bodyPr wrap="square" rtlCol="0">
            <a:spAutoFit/>
          </a:bodyPr>
          <a:lstStyle/>
          <a:p>
            <a:r>
              <a:rPr lang="en-GB" sz="2000" b="1" dirty="0" smtClean="0">
                <a:latin typeface="Calibri" pitchFamily="34" charset="0"/>
                <a:cs typeface="Calibri" pitchFamily="34" charset="0"/>
              </a:rPr>
              <a:t>Inserting video into PowerPoint 2010</a:t>
            </a:r>
            <a:endParaRPr lang="en-GB" sz="2000" b="1" dirty="0">
              <a:latin typeface="Calibri" pitchFamily="34" charset="0"/>
              <a:cs typeface="Calibri" pitchFamily="34" charset="0"/>
            </a:endParaRPr>
          </a:p>
        </p:txBody>
      </p:sp>
      <p:sp>
        <p:nvSpPr>
          <p:cNvPr id="3" name="TextBox 2"/>
          <p:cNvSpPr txBox="1"/>
          <p:nvPr/>
        </p:nvSpPr>
        <p:spPr>
          <a:xfrm>
            <a:off x="212169" y="524246"/>
            <a:ext cx="6408712" cy="1754326"/>
          </a:xfrm>
          <a:prstGeom prst="rect">
            <a:avLst/>
          </a:prstGeom>
          <a:noFill/>
        </p:spPr>
        <p:txBody>
          <a:bodyPr wrap="square" rtlCol="0">
            <a:spAutoFit/>
          </a:bodyPr>
          <a:lstStyle/>
          <a:p>
            <a:r>
              <a:rPr lang="en-GB" dirty="0" smtClean="0">
                <a:latin typeface="Calibri" pitchFamily="34" charset="0"/>
                <a:cs typeface="Calibri" pitchFamily="34" charset="0"/>
              </a:rPr>
              <a:t>There are two ways to include video in your PowerPoint resources.  You can </a:t>
            </a:r>
            <a:r>
              <a:rPr lang="en-GB" b="1" dirty="0" smtClean="0">
                <a:latin typeface="Calibri" pitchFamily="34" charset="0"/>
                <a:cs typeface="Calibri" pitchFamily="34" charset="0"/>
              </a:rPr>
              <a:t>embed</a:t>
            </a:r>
            <a:r>
              <a:rPr lang="en-GB" dirty="0" smtClean="0">
                <a:latin typeface="Calibri" pitchFamily="34" charset="0"/>
                <a:cs typeface="Calibri" pitchFamily="34" charset="0"/>
              </a:rPr>
              <a:t> or </a:t>
            </a:r>
            <a:r>
              <a:rPr lang="en-GB" b="1" dirty="0" smtClean="0">
                <a:latin typeface="Calibri" pitchFamily="34" charset="0"/>
                <a:cs typeface="Calibri" pitchFamily="34" charset="0"/>
              </a:rPr>
              <a:t>link to </a:t>
            </a:r>
            <a:r>
              <a:rPr lang="en-GB" dirty="0" smtClean="0">
                <a:latin typeface="Calibri" pitchFamily="34" charset="0"/>
                <a:cs typeface="Calibri" pitchFamily="34" charset="0"/>
              </a:rPr>
              <a:t>the video file.  If you embed the video, your file size increases (a lot) but the video clip becomes part of the PowerPoint and cannot be lost.  If you link to the video clip, the file size remains small but the link can be broken, (and if you email the PPT the video clip does not go too).</a:t>
            </a:r>
            <a:endParaRPr lang="en-GB" b="1" dirty="0">
              <a:latin typeface="Calibri" pitchFamily="34" charset="0"/>
              <a:cs typeface="Calibri" pitchFamily="34" charset="0"/>
            </a:endParaRPr>
          </a:p>
        </p:txBody>
      </p:sp>
      <p:sp>
        <p:nvSpPr>
          <p:cNvPr id="5" name="TextBox 4"/>
          <p:cNvSpPr txBox="1"/>
          <p:nvPr/>
        </p:nvSpPr>
        <p:spPr>
          <a:xfrm>
            <a:off x="188640" y="2555776"/>
            <a:ext cx="3418046" cy="3139321"/>
          </a:xfrm>
          <a:prstGeom prst="rect">
            <a:avLst/>
          </a:prstGeom>
          <a:noFill/>
        </p:spPr>
        <p:txBody>
          <a:bodyPr wrap="square" rtlCol="0">
            <a:spAutoFit/>
          </a:bodyPr>
          <a:lstStyle/>
          <a:p>
            <a:r>
              <a:rPr lang="en-GB" dirty="0" smtClean="0">
                <a:latin typeface="Calibri" pitchFamily="34" charset="0"/>
                <a:cs typeface="Calibri" pitchFamily="34" charset="0"/>
              </a:rPr>
              <a:t>There are 2 methods here.  Either go from the </a:t>
            </a:r>
            <a:r>
              <a:rPr lang="en-GB" b="1" dirty="0" smtClean="0">
                <a:latin typeface="Calibri" pitchFamily="34" charset="0"/>
                <a:cs typeface="Calibri" pitchFamily="34" charset="0"/>
              </a:rPr>
              <a:t>Insert</a:t>
            </a:r>
            <a:r>
              <a:rPr lang="en-GB" dirty="0" smtClean="0">
                <a:latin typeface="Calibri" pitchFamily="34" charset="0"/>
                <a:cs typeface="Calibri" pitchFamily="34" charset="0"/>
              </a:rPr>
              <a:t> menu, choose </a:t>
            </a:r>
            <a:r>
              <a:rPr lang="en-GB" b="1" dirty="0" smtClean="0">
                <a:latin typeface="Calibri" pitchFamily="34" charset="0"/>
                <a:cs typeface="Calibri" pitchFamily="34" charset="0"/>
              </a:rPr>
              <a:t>Video</a:t>
            </a:r>
            <a:r>
              <a:rPr lang="en-GB" dirty="0" smtClean="0">
                <a:latin typeface="Calibri" pitchFamily="34" charset="0"/>
                <a:cs typeface="Calibri" pitchFamily="34" charset="0"/>
              </a:rPr>
              <a:t> and then </a:t>
            </a:r>
            <a:r>
              <a:rPr lang="en-GB" b="1" dirty="0" smtClean="0">
                <a:latin typeface="Calibri" pitchFamily="34" charset="0"/>
                <a:cs typeface="Calibri" pitchFamily="34" charset="0"/>
              </a:rPr>
              <a:t>Video from File.</a:t>
            </a:r>
            <a:r>
              <a:rPr lang="en-GB" dirty="0" smtClean="0">
                <a:latin typeface="Calibri" pitchFamily="34" charset="0"/>
                <a:cs typeface="Calibri" pitchFamily="34" charset="0"/>
              </a:rPr>
              <a:t>  Then browse on your computer for the video file and select insert in that dialogue box.  The playback bar that appears will disappear in presentation mode but reappear when you hover over the clip. You can then control playback in the same way as audio files. </a:t>
            </a:r>
            <a:endParaRPr lang="en-GB" b="1" dirty="0">
              <a:latin typeface="Calibri" pitchFamily="34" charset="0"/>
              <a:cs typeface="Calibri" pitchFamily="34" charset="0"/>
            </a:endParaRPr>
          </a:p>
        </p:txBody>
      </p:sp>
      <p:sp>
        <p:nvSpPr>
          <p:cNvPr id="6" name="TextBox 5"/>
          <p:cNvSpPr txBox="1"/>
          <p:nvPr/>
        </p:nvSpPr>
        <p:spPr>
          <a:xfrm>
            <a:off x="216023" y="2278572"/>
            <a:ext cx="5951307" cy="369332"/>
          </a:xfrm>
          <a:prstGeom prst="rect">
            <a:avLst/>
          </a:prstGeom>
          <a:noFill/>
        </p:spPr>
        <p:txBody>
          <a:bodyPr wrap="square" rtlCol="0">
            <a:spAutoFit/>
          </a:bodyPr>
          <a:lstStyle/>
          <a:p>
            <a:r>
              <a:rPr lang="en-GB" b="1" dirty="0" smtClean="0">
                <a:latin typeface="Calibri" pitchFamily="34" charset="0"/>
                <a:cs typeface="Calibri" pitchFamily="34" charset="0"/>
              </a:rPr>
              <a:t>To embed a video clip</a:t>
            </a:r>
            <a:endParaRPr lang="en-GB" b="1" dirty="0">
              <a:latin typeface="Calibri" pitchFamily="34" charset="0"/>
              <a:cs typeface="Calibri" pitchFamily="34" charset="0"/>
            </a:endParaRPr>
          </a:p>
        </p:txBody>
      </p:sp>
      <p:pic>
        <p:nvPicPr>
          <p:cNvPr id="901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54" r="8806" b="16712"/>
          <a:stretch/>
        </p:blipFill>
        <p:spPr bwMode="auto">
          <a:xfrm>
            <a:off x="3633463" y="2647904"/>
            <a:ext cx="2986811" cy="28081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188640" y="5592886"/>
            <a:ext cx="6641977" cy="646331"/>
          </a:xfrm>
          <a:prstGeom prst="rect">
            <a:avLst/>
          </a:prstGeom>
          <a:noFill/>
        </p:spPr>
        <p:txBody>
          <a:bodyPr wrap="square" rtlCol="0">
            <a:spAutoFit/>
          </a:bodyPr>
          <a:lstStyle/>
          <a:p>
            <a:r>
              <a:rPr lang="en-GB" dirty="0" smtClean="0">
                <a:latin typeface="Calibri" pitchFamily="34" charset="0"/>
                <a:cs typeface="Calibri" pitchFamily="34" charset="0"/>
              </a:rPr>
              <a:t>You will often want to re-size the video.  Use the corner handles to do this and position the video image where you want it on the slide.</a:t>
            </a:r>
            <a:endParaRPr lang="en-GB" b="1" dirty="0" smtClean="0">
              <a:latin typeface="Calibri" pitchFamily="34" charset="0"/>
              <a:cs typeface="Calibri" pitchFamily="34" charset="0"/>
            </a:endParaRPr>
          </a:p>
        </p:txBody>
      </p:sp>
      <p:sp>
        <p:nvSpPr>
          <p:cNvPr id="9" name="TextBox 8"/>
          <p:cNvSpPr txBox="1"/>
          <p:nvPr/>
        </p:nvSpPr>
        <p:spPr>
          <a:xfrm>
            <a:off x="2924944" y="6793215"/>
            <a:ext cx="3429204" cy="1477328"/>
          </a:xfrm>
          <a:prstGeom prst="rect">
            <a:avLst/>
          </a:prstGeom>
          <a:noFill/>
        </p:spPr>
        <p:txBody>
          <a:bodyPr wrap="square" rtlCol="0">
            <a:spAutoFit/>
          </a:bodyPr>
          <a:lstStyle/>
          <a:p>
            <a:r>
              <a:rPr lang="en-GB" dirty="0" smtClean="0">
                <a:latin typeface="Calibri" pitchFamily="34" charset="0"/>
                <a:cs typeface="Calibri" pitchFamily="34" charset="0"/>
              </a:rPr>
              <a:t>Alternatively,  use a slide format like this and click the ‘insert media clip’ button. In this case the video is usually already the correct display size.</a:t>
            </a:r>
            <a:endParaRPr lang="en-GB" b="1" dirty="0">
              <a:latin typeface="Calibri" pitchFamily="34" charset="0"/>
              <a:cs typeface="Calibri" pitchFamily="34" charset="0"/>
            </a:endParaRPr>
          </a:p>
        </p:txBody>
      </p:sp>
      <p:pic>
        <p:nvPicPr>
          <p:cNvPr id="9011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071" r="13214" b="17935"/>
          <a:stretch/>
        </p:blipFill>
        <p:spPr bwMode="auto">
          <a:xfrm>
            <a:off x="295555" y="6423883"/>
            <a:ext cx="2345593" cy="24176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1" name="Line 30"/>
          <p:cNvSpPr>
            <a:spLocks noChangeShapeType="1"/>
          </p:cNvSpPr>
          <p:nvPr/>
        </p:nvSpPr>
        <p:spPr bwMode="auto">
          <a:xfrm flipH="1">
            <a:off x="1835072" y="7582722"/>
            <a:ext cx="673559" cy="54883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2" name="Text Box 11"/>
          <p:cNvSpPr txBox="1">
            <a:spLocks noChangeArrowheads="1"/>
          </p:cNvSpPr>
          <p:nvPr/>
        </p:nvSpPr>
        <p:spPr bwMode="auto">
          <a:xfrm>
            <a:off x="4991499" y="2186444"/>
            <a:ext cx="162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40</a:t>
            </a:r>
            <a:endParaRPr lang="en-GB" b="1" dirty="0">
              <a:latin typeface="Calibri" pitchFamily="34" charset="0"/>
              <a:cs typeface="Calibri" pitchFamily="34" charset="0"/>
            </a:endParaRPr>
          </a:p>
        </p:txBody>
      </p:sp>
      <p:sp>
        <p:nvSpPr>
          <p:cNvPr id="13" name="Text Box 11"/>
          <p:cNvSpPr txBox="1">
            <a:spLocks noChangeArrowheads="1"/>
          </p:cNvSpPr>
          <p:nvPr/>
        </p:nvSpPr>
        <p:spPr bwMode="auto">
          <a:xfrm>
            <a:off x="2924944" y="6423883"/>
            <a:ext cx="162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41</a:t>
            </a:r>
            <a:endParaRPr lang="en-GB" b="1" dirty="0">
              <a:latin typeface="Calibri" pitchFamily="34" charset="0"/>
              <a:cs typeface="Calibri" pitchFamily="34" charset="0"/>
            </a:endParaRPr>
          </a:p>
        </p:txBody>
      </p:sp>
      <p:sp>
        <p:nvSpPr>
          <p:cNvPr id="8" name="Slide Number Placeholder 7"/>
          <p:cNvSpPr>
            <a:spLocks noGrp="1"/>
          </p:cNvSpPr>
          <p:nvPr>
            <p:ph type="sldNum" sz="quarter" idx="12"/>
          </p:nvPr>
        </p:nvSpPr>
        <p:spPr/>
        <p:txBody>
          <a:bodyPr/>
          <a:lstStyle/>
          <a:p>
            <a:pPr>
              <a:defRPr/>
            </a:pPr>
            <a:fld id="{B467C44B-D8AC-45F3-B897-93F06D682A4E}" type="slidenum">
              <a:rPr lang="en-GB" smtClean="0"/>
              <a:pPr>
                <a:defRPr/>
              </a:pPr>
              <a:t>27</a:t>
            </a:fld>
            <a:endParaRPr lang="en-GB" dirty="0"/>
          </a:p>
        </p:txBody>
      </p:sp>
    </p:spTree>
    <p:extLst>
      <p:ext uri="{BB962C8B-B14F-4D97-AF65-F5344CB8AC3E}">
        <p14:creationId xmlns:p14="http://schemas.microsoft.com/office/powerpoint/2010/main" val="3100443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3"/>
          </p:cNvPr>
          <p:cNvSpPr/>
          <p:nvPr/>
        </p:nvSpPr>
        <p:spPr>
          <a:xfrm>
            <a:off x="188640" y="8492481"/>
            <a:ext cx="6480720" cy="369332"/>
          </a:xfrm>
          <a:prstGeom prst="rect">
            <a:avLst/>
          </a:prstGeom>
          <a:ln>
            <a:solidFill>
              <a:schemeClr val="tx2"/>
            </a:solidFill>
          </a:ln>
        </p:spPr>
        <p:txBody>
          <a:bodyPr wrap="square">
            <a:spAutoFit/>
          </a:bodyPr>
          <a:lstStyle/>
          <a:p>
            <a:r>
              <a:rPr lang="en-GB" dirty="0" smtClean="0">
                <a:latin typeface="Calibri" pitchFamily="34" charset="0"/>
                <a:cs typeface="Calibri" pitchFamily="34" charset="0"/>
              </a:rPr>
              <a:t>Link to training</a:t>
            </a:r>
            <a:r>
              <a:rPr lang="en-GB" baseline="0" dirty="0" smtClean="0">
                <a:latin typeface="Calibri" pitchFamily="34" charset="0"/>
                <a:cs typeface="Calibri" pitchFamily="34" charset="0"/>
              </a:rPr>
              <a:t> video on inserting video into PowerPoint.</a:t>
            </a:r>
            <a:endParaRPr lang="en-GB" dirty="0">
              <a:latin typeface="Calibri" pitchFamily="34" charset="0"/>
              <a:cs typeface="Calibri" pitchFamily="34" charset="0"/>
            </a:endParaRPr>
          </a:p>
        </p:txBody>
      </p:sp>
      <p:sp>
        <p:nvSpPr>
          <p:cNvPr id="4" name="TextBox 3"/>
          <p:cNvSpPr txBox="1"/>
          <p:nvPr/>
        </p:nvSpPr>
        <p:spPr>
          <a:xfrm>
            <a:off x="152114" y="4446466"/>
            <a:ext cx="6517246" cy="1477328"/>
          </a:xfrm>
          <a:prstGeom prst="rect">
            <a:avLst/>
          </a:prstGeom>
          <a:noFill/>
        </p:spPr>
        <p:txBody>
          <a:bodyPr wrap="square" rtlCol="0">
            <a:spAutoFit/>
          </a:bodyPr>
          <a:lstStyle/>
          <a:p>
            <a:r>
              <a:rPr lang="en-GB" dirty="0" smtClean="0">
                <a:latin typeface="Calibri" pitchFamily="34" charset="0"/>
                <a:cs typeface="Calibri" pitchFamily="34" charset="0"/>
              </a:rPr>
              <a:t>You can isolate the part of the listening file you want to play.  Click on the </a:t>
            </a:r>
            <a:r>
              <a:rPr lang="en-GB" b="1" dirty="0" smtClean="0">
                <a:latin typeface="Calibri" pitchFamily="34" charset="0"/>
                <a:cs typeface="Calibri" pitchFamily="34" charset="0"/>
              </a:rPr>
              <a:t>video clip </a:t>
            </a:r>
            <a:r>
              <a:rPr lang="en-GB" dirty="0" smtClean="0">
                <a:latin typeface="Calibri" pitchFamily="34" charset="0"/>
                <a:cs typeface="Calibri" pitchFamily="34" charset="0"/>
              </a:rPr>
              <a:t>and </a:t>
            </a:r>
            <a:r>
              <a:rPr lang="en-GB" b="1" dirty="0" smtClean="0">
                <a:latin typeface="Calibri" pitchFamily="34" charset="0"/>
                <a:cs typeface="Calibri" pitchFamily="34" charset="0"/>
              </a:rPr>
              <a:t>Video Tools </a:t>
            </a:r>
            <a:r>
              <a:rPr lang="en-GB" dirty="0" smtClean="0">
                <a:latin typeface="Calibri" pitchFamily="34" charset="0"/>
                <a:cs typeface="Calibri" pitchFamily="34" charset="0"/>
              </a:rPr>
              <a:t>appears.  Choose the </a:t>
            </a:r>
            <a:r>
              <a:rPr lang="en-GB" b="1" dirty="0" smtClean="0">
                <a:latin typeface="Calibri" pitchFamily="34" charset="0"/>
                <a:cs typeface="Calibri" pitchFamily="34" charset="0"/>
              </a:rPr>
              <a:t>Playback</a:t>
            </a:r>
            <a:r>
              <a:rPr lang="en-GB" dirty="0" smtClean="0">
                <a:latin typeface="Calibri" pitchFamily="34" charset="0"/>
                <a:cs typeface="Calibri" pitchFamily="34" charset="0"/>
              </a:rPr>
              <a:t> tab.  From this menu/ribbon choose </a:t>
            </a:r>
            <a:r>
              <a:rPr lang="en-GB" b="1" dirty="0" smtClean="0">
                <a:latin typeface="Calibri" pitchFamily="34" charset="0"/>
                <a:cs typeface="Calibri" pitchFamily="34" charset="0"/>
              </a:rPr>
              <a:t>Trim Video.  </a:t>
            </a:r>
            <a:r>
              <a:rPr lang="en-GB" dirty="0" smtClean="0">
                <a:latin typeface="Calibri" pitchFamily="34" charset="0"/>
                <a:cs typeface="Calibri" pitchFamily="34" charset="0"/>
              </a:rPr>
              <a:t>Move either the </a:t>
            </a:r>
            <a:r>
              <a:rPr lang="en-GB" b="1" dirty="0" smtClean="0">
                <a:latin typeface="Calibri" pitchFamily="34" charset="0"/>
                <a:cs typeface="Calibri" pitchFamily="34" charset="0"/>
              </a:rPr>
              <a:t>start (green)</a:t>
            </a:r>
            <a:r>
              <a:rPr lang="en-GB" dirty="0" smtClean="0">
                <a:latin typeface="Calibri" pitchFamily="34" charset="0"/>
                <a:cs typeface="Calibri" pitchFamily="34" charset="0"/>
              </a:rPr>
              <a:t> or </a:t>
            </a:r>
            <a:r>
              <a:rPr lang="en-GB" b="1" dirty="0" smtClean="0">
                <a:latin typeface="Calibri" pitchFamily="34" charset="0"/>
                <a:cs typeface="Calibri" pitchFamily="34" charset="0"/>
              </a:rPr>
              <a:t>end (red) </a:t>
            </a:r>
            <a:r>
              <a:rPr lang="en-GB" dirty="0" smtClean="0">
                <a:latin typeface="Calibri" pitchFamily="34" charset="0"/>
                <a:cs typeface="Calibri" pitchFamily="34" charset="0"/>
              </a:rPr>
              <a:t>sliders to select the portion you want to play and then click ok.</a:t>
            </a:r>
            <a:endParaRPr lang="en-GB" b="1" dirty="0">
              <a:latin typeface="Calibri" pitchFamily="34" charset="0"/>
              <a:cs typeface="Calibri" pitchFamily="34" charset="0"/>
            </a:endParaRPr>
          </a:p>
        </p:txBody>
      </p:sp>
      <p:sp>
        <p:nvSpPr>
          <p:cNvPr id="5" name="TextBox 4"/>
          <p:cNvSpPr txBox="1"/>
          <p:nvPr/>
        </p:nvSpPr>
        <p:spPr>
          <a:xfrm>
            <a:off x="152114" y="179512"/>
            <a:ext cx="5951307" cy="369332"/>
          </a:xfrm>
          <a:prstGeom prst="rect">
            <a:avLst/>
          </a:prstGeom>
          <a:noFill/>
        </p:spPr>
        <p:txBody>
          <a:bodyPr wrap="square" rtlCol="0">
            <a:spAutoFit/>
          </a:bodyPr>
          <a:lstStyle/>
          <a:p>
            <a:r>
              <a:rPr lang="en-GB" b="1" dirty="0" smtClean="0">
                <a:latin typeface="Calibri" pitchFamily="34" charset="0"/>
                <a:cs typeface="Calibri" pitchFamily="34" charset="0"/>
              </a:rPr>
              <a:t>To link to a media clip</a:t>
            </a:r>
            <a:endParaRPr lang="en-GB" b="1" dirty="0">
              <a:latin typeface="Calibri" pitchFamily="34" charset="0"/>
              <a:cs typeface="Calibri" pitchFamily="34" charset="0"/>
            </a:endParaRPr>
          </a:p>
        </p:txBody>
      </p:sp>
      <p:sp>
        <p:nvSpPr>
          <p:cNvPr id="6" name="TextBox 5"/>
          <p:cNvSpPr txBox="1"/>
          <p:nvPr/>
        </p:nvSpPr>
        <p:spPr>
          <a:xfrm>
            <a:off x="116632" y="467544"/>
            <a:ext cx="3240360" cy="2862322"/>
          </a:xfrm>
          <a:prstGeom prst="rect">
            <a:avLst/>
          </a:prstGeom>
          <a:noFill/>
        </p:spPr>
        <p:txBody>
          <a:bodyPr wrap="square" rtlCol="0">
            <a:spAutoFit/>
          </a:bodyPr>
          <a:lstStyle/>
          <a:p>
            <a:r>
              <a:rPr lang="en-GB" dirty="0" smtClean="0">
                <a:latin typeface="Calibri" pitchFamily="34" charset="0"/>
                <a:cs typeface="Calibri" pitchFamily="34" charset="0"/>
              </a:rPr>
              <a:t>Use either of the methods described already for embedding a video clip.  In the dialogue box  that appears when you locate your video file, instead of selecting ‘insert’ pull down the tab and choose ‘link to file’ instead. This gives you the same playback possibilities as embedding.  </a:t>
            </a:r>
            <a:endParaRPr lang="en-GB" b="1" dirty="0">
              <a:latin typeface="Calibri" pitchFamily="34" charset="0"/>
              <a:cs typeface="Calibri" pitchFamily="34" charset="0"/>
            </a:endParaRPr>
          </a:p>
        </p:txBody>
      </p:sp>
      <p:pic>
        <p:nvPicPr>
          <p:cNvPr id="9113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59" r="21739" b="17391"/>
          <a:stretch/>
        </p:blipFill>
        <p:spPr bwMode="auto">
          <a:xfrm>
            <a:off x="3375046" y="525923"/>
            <a:ext cx="3268148" cy="26398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Line 30"/>
          <p:cNvSpPr>
            <a:spLocks noChangeShapeType="1"/>
          </p:cNvSpPr>
          <p:nvPr/>
        </p:nvSpPr>
        <p:spPr bwMode="auto">
          <a:xfrm flipV="1">
            <a:off x="4758136" y="3059832"/>
            <a:ext cx="1119136" cy="31287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9" name="TextBox 8"/>
          <p:cNvSpPr txBox="1"/>
          <p:nvPr/>
        </p:nvSpPr>
        <p:spPr>
          <a:xfrm>
            <a:off x="116632" y="4197343"/>
            <a:ext cx="7088207" cy="646331"/>
          </a:xfrm>
          <a:prstGeom prst="rect">
            <a:avLst/>
          </a:prstGeom>
          <a:noFill/>
        </p:spPr>
        <p:txBody>
          <a:bodyPr wrap="square" rtlCol="0">
            <a:spAutoFit/>
          </a:bodyPr>
          <a:lstStyle/>
          <a:p>
            <a:r>
              <a:rPr lang="en-GB" dirty="0" smtClean="0">
                <a:latin typeface="Calibri" pitchFamily="34" charset="0"/>
                <a:cs typeface="Calibri" pitchFamily="34" charset="0"/>
              </a:rPr>
              <a:t>1.  Trim Video</a:t>
            </a:r>
            <a:br>
              <a:rPr lang="en-GB" dirty="0" smtClean="0">
                <a:latin typeface="Calibri" pitchFamily="34" charset="0"/>
                <a:cs typeface="Calibri" pitchFamily="34" charset="0"/>
              </a:rPr>
            </a:br>
            <a:endParaRPr lang="en-GB" b="1" dirty="0">
              <a:latin typeface="Calibri" pitchFamily="34" charset="0"/>
              <a:cs typeface="Calibri" pitchFamily="34" charset="0"/>
            </a:endParaRPr>
          </a:p>
        </p:txBody>
      </p:sp>
      <p:sp>
        <p:nvSpPr>
          <p:cNvPr id="10" name="TextBox 9"/>
          <p:cNvSpPr txBox="1"/>
          <p:nvPr/>
        </p:nvSpPr>
        <p:spPr>
          <a:xfrm>
            <a:off x="187205" y="3921477"/>
            <a:ext cx="5951307" cy="369332"/>
          </a:xfrm>
          <a:prstGeom prst="rect">
            <a:avLst/>
          </a:prstGeom>
          <a:noFill/>
        </p:spPr>
        <p:txBody>
          <a:bodyPr wrap="square" rtlCol="0">
            <a:spAutoFit/>
          </a:bodyPr>
          <a:lstStyle/>
          <a:p>
            <a:r>
              <a:rPr lang="en-GB" b="1" dirty="0" smtClean="0">
                <a:latin typeface="Calibri" pitchFamily="34" charset="0"/>
                <a:cs typeface="Calibri" pitchFamily="34" charset="0"/>
              </a:rPr>
              <a:t>Playback / editing options</a:t>
            </a:r>
            <a:endParaRPr lang="en-GB" b="1" dirty="0">
              <a:latin typeface="Calibri" pitchFamily="34" charset="0"/>
              <a:cs typeface="Calibri" pitchFamily="34" charset="0"/>
            </a:endParaRPr>
          </a:p>
        </p:txBody>
      </p:sp>
      <p:sp>
        <p:nvSpPr>
          <p:cNvPr id="11" name="TextBox 10"/>
          <p:cNvSpPr txBox="1"/>
          <p:nvPr/>
        </p:nvSpPr>
        <p:spPr>
          <a:xfrm>
            <a:off x="152114" y="5904710"/>
            <a:ext cx="7088207" cy="369332"/>
          </a:xfrm>
          <a:prstGeom prst="rect">
            <a:avLst/>
          </a:prstGeom>
          <a:noFill/>
        </p:spPr>
        <p:txBody>
          <a:bodyPr wrap="square" rtlCol="0">
            <a:spAutoFit/>
          </a:bodyPr>
          <a:lstStyle/>
          <a:p>
            <a:r>
              <a:rPr lang="en-GB" dirty="0" smtClean="0">
                <a:latin typeface="Calibri" pitchFamily="34" charset="0"/>
                <a:cs typeface="Calibri" pitchFamily="34" charset="0"/>
              </a:rPr>
              <a:t>2.  Start video</a:t>
            </a:r>
            <a:endParaRPr lang="en-GB" b="1" dirty="0">
              <a:latin typeface="Calibri" pitchFamily="34" charset="0"/>
              <a:cs typeface="Calibri" pitchFamily="34" charset="0"/>
            </a:endParaRPr>
          </a:p>
        </p:txBody>
      </p:sp>
      <p:sp>
        <p:nvSpPr>
          <p:cNvPr id="12" name="TextBox 11"/>
          <p:cNvSpPr txBox="1"/>
          <p:nvPr/>
        </p:nvSpPr>
        <p:spPr>
          <a:xfrm>
            <a:off x="188640" y="6274042"/>
            <a:ext cx="6517246" cy="1200329"/>
          </a:xfrm>
          <a:prstGeom prst="rect">
            <a:avLst/>
          </a:prstGeom>
          <a:noFill/>
        </p:spPr>
        <p:txBody>
          <a:bodyPr wrap="square" rtlCol="0">
            <a:spAutoFit/>
          </a:bodyPr>
          <a:lstStyle/>
          <a:p>
            <a:r>
              <a:rPr lang="en-GB" dirty="0" smtClean="0">
                <a:latin typeface="Calibri" pitchFamily="34" charset="0"/>
                <a:cs typeface="Calibri" pitchFamily="34" charset="0"/>
              </a:rPr>
              <a:t>The default setting is to start playback ‘on click’ but you can select ‘start automatically’ if you click on the video clip, go to </a:t>
            </a:r>
            <a:r>
              <a:rPr lang="en-GB" b="1" dirty="0" smtClean="0">
                <a:latin typeface="Calibri" pitchFamily="34" charset="0"/>
                <a:cs typeface="Calibri" pitchFamily="34" charset="0"/>
              </a:rPr>
              <a:t>Video Tools</a:t>
            </a:r>
            <a:r>
              <a:rPr lang="en-GB" dirty="0" smtClean="0">
                <a:latin typeface="Calibri" pitchFamily="34" charset="0"/>
                <a:cs typeface="Calibri" pitchFamily="34" charset="0"/>
              </a:rPr>
              <a:t>, select </a:t>
            </a:r>
            <a:r>
              <a:rPr lang="en-GB" b="1" dirty="0" smtClean="0">
                <a:latin typeface="Calibri" pitchFamily="34" charset="0"/>
                <a:cs typeface="Calibri" pitchFamily="34" charset="0"/>
              </a:rPr>
              <a:t>Playback</a:t>
            </a:r>
            <a:r>
              <a:rPr lang="en-GB" dirty="0" smtClean="0">
                <a:latin typeface="Calibri" pitchFamily="34" charset="0"/>
                <a:cs typeface="Calibri" pitchFamily="34" charset="0"/>
              </a:rPr>
              <a:t>, then from video options pull down the tab next to ‘on click’ and select instead ‘start automatically’.  </a:t>
            </a:r>
            <a:endParaRPr lang="en-GB" dirty="0">
              <a:latin typeface="Calibri" pitchFamily="34" charset="0"/>
              <a:cs typeface="Calibri" pitchFamily="34" charset="0"/>
            </a:endParaRPr>
          </a:p>
        </p:txBody>
      </p:sp>
      <p:sp>
        <p:nvSpPr>
          <p:cNvPr id="13" name="TextBox 12"/>
          <p:cNvSpPr txBox="1"/>
          <p:nvPr/>
        </p:nvSpPr>
        <p:spPr>
          <a:xfrm>
            <a:off x="152114" y="7474371"/>
            <a:ext cx="7088207" cy="369332"/>
          </a:xfrm>
          <a:prstGeom prst="rect">
            <a:avLst/>
          </a:prstGeom>
          <a:noFill/>
        </p:spPr>
        <p:txBody>
          <a:bodyPr wrap="square" rtlCol="0">
            <a:spAutoFit/>
          </a:bodyPr>
          <a:lstStyle/>
          <a:p>
            <a:r>
              <a:rPr lang="en-GB" dirty="0" smtClean="0">
                <a:latin typeface="Calibri" pitchFamily="34" charset="0"/>
                <a:cs typeface="Calibri" pitchFamily="34" charset="0"/>
              </a:rPr>
              <a:t>3.  Play ‘full screen’</a:t>
            </a:r>
            <a:endParaRPr lang="en-GB" b="1" dirty="0">
              <a:latin typeface="Calibri" pitchFamily="34" charset="0"/>
              <a:cs typeface="Calibri" pitchFamily="34" charset="0"/>
            </a:endParaRPr>
          </a:p>
        </p:txBody>
      </p:sp>
      <p:sp>
        <p:nvSpPr>
          <p:cNvPr id="14" name="TextBox 13"/>
          <p:cNvSpPr txBox="1"/>
          <p:nvPr/>
        </p:nvSpPr>
        <p:spPr>
          <a:xfrm>
            <a:off x="188640" y="7814101"/>
            <a:ext cx="6517246" cy="646331"/>
          </a:xfrm>
          <a:prstGeom prst="rect">
            <a:avLst/>
          </a:prstGeom>
          <a:noFill/>
        </p:spPr>
        <p:txBody>
          <a:bodyPr wrap="square" rtlCol="0">
            <a:spAutoFit/>
          </a:bodyPr>
          <a:lstStyle/>
          <a:p>
            <a:r>
              <a:rPr lang="en-GB" dirty="0" smtClean="0">
                <a:latin typeface="Calibri" pitchFamily="34" charset="0"/>
                <a:cs typeface="Calibri" pitchFamily="34" charset="0"/>
              </a:rPr>
              <a:t>Just below the ‘on click’ tab is a box that you can check for ‘full screen’ playback.</a:t>
            </a:r>
            <a:endParaRPr lang="en-GB" dirty="0">
              <a:latin typeface="Calibri" pitchFamily="34" charset="0"/>
              <a:cs typeface="Calibri" pitchFamily="34" charset="0"/>
            </a:endParaRPr>
          </a:p>
        </p:txBody>
      </p:sp>
      <p:sp>
        <p:nvSpPr>
          <p:cNvPr id="7" name="TextBox 6"/>
          <p:cNvSpPr txBox="1"/>
          <p:nvPr/>
        </p:nvSpPr>
        <p:spPr>
          <a:xfrm>
            <a:off x="188640" y="3482588"/>
            <a:ext cx="6517246" cy="369332"/>
          </a:xfrm>
          <a:prstGeom prst="rect">
            <a:avLst/>
          </a:prstGeom>
          <a:noFill/>
        </p:spPr>
        <p:txBody>
          <a:bodyPr wrap="square" rtlCol="0">
            <a:spAutoFit/>
          </a:bodyPr>
          <a:lstStyle/>
          <a:p>
            <a:r>
              <a:rPr lang="en-GB" b="1" dirty="0" smtClean="0">
                <a:latin typeface="Calibri" pitchFamily="34" charset="0"/>
                <a:cs typeface="Calibri" pitchFamily="34" charset="0"/>
              </a:rPr>
              <a:t>NB:  To check your file size, go to Fill </a:t>
            </a:r>
            <a:r>
              <a:rPr lang="en-GB" b="1" dirty="0" smtClean="0">
                <a:latin typeface="Calibri" pitchFamily="34" charset="0"/>
                <a:cs typeface="Calibri" pitchFamily="34" charset="0"/>
                <a:sym typeface="Wingdings" pitchFamily="2" charset="2"/>
              </a:rPr>
              <a:t> Info  Properties</a:t>
            </a:r>
            <a:endParaRPr lang="en-GB" b="1" dirty="0">
              <a:latin typeface="Calibri" pitchFamily="34" charset="0"/>
              <a:cs typeface="Calibri" pitchFamily="34" charset="0"/>
            </a:endParaRPr>
          </a:p>
        </p:txBody>
      </p:sp>
      <p:sp>
        <p:nvSpPr>
          <p:cNvPr id="15" name="Slide Number Placeholder 14"/>
          <p:cNvSpPr>
            <a:spLocks noGrp="1"/>
          </p:cNvSpPr>
          <p:nvPr>
            <p:ph type="sldNum" sz="quarter" idx="12"/>
          </p:nvPr>
        </p:nvSpPr>
        <p:spPr/>
        <p:txBody>
          <a:bodyPr/>
          <a:lstStyle/>
          <a:p>
            <a:pPr>
              <a:defRPr/>
            </a:pPr>
            <a:fld id="{B467C44B-D8AC-45F3-B897-93F06D682A4E}" type="slidenum">
              <a:rPr lang="en-GB" smtClean="0"/>
              <a:pPr>
                <a:defRPr/>
              </a:pPr>
              <a:t>28</a:t>
            </a:fld>
            <a:endParaRPr lang="en-GB" dirty="0"/>
          </a:p>
        </p:txBody>
      </p:sp>
      <p:sp>
        <p:nvSpPr>
          <p:cNvPr id="17" name="Text Box 11"/>
          <p:cNvSpPr txBox="1">
            <a:spLocks noChangeArrowheads="1"/>
          </p:cNvSpPr>
          <p:nvPr/>
        </p:nvSpPr>
        <p:spPr bwMode="auto">
          <a:xfrm>
            <a:off x="3356992" y="98212"/>
            <a:ext cx="162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42</a:t>
            </a:r>
            <a:endParaRPr lang="en-GB" b="1" dirty="0">
              <a:latin typeface="Calibri" pitchFamily="34" charset="0"/>
              <a:cs typeface="Calibri" pitchFamily="34" charset="0"/>
            </a:endParaRPr>
          </a:p>
        </p:txBody>
      </p:sp>
    </p:spTree>
    <p:extLst>
      <p:ext uri="{BB962C8B-B14F-4D97-AF65-F5344CB8AC3E}">
        <p14:creationId xmlns:p14="http://schemas.microsoft.com/office/powerpoint/2010/main" val="3430066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114" y="179512"/>
            <a:ext cx="5951307" cy="369332"/>
          </a:xfrm>
          <a:prstGeom prst="rect">
            <a:avLst/>
          </a:prstGeom>
          <a:noFill/>
        </p:spPr>
        <p:txBody>
          <a:bodyPr wrap="square" rtlCol="0">
            <a:spAutoFit/>
          </a:bodyPr>
          <a:lstStyle/>
          <a:p>
            <a:r>
              <a:rPr lang="en-GB" b="1" dirty="0" smtClean="0">
                <a:latin typeface="Calibri" pitchFamily="34" charset="0"/>
                <a:cs typeface="Calibri" pitchFamily="34" charset="0"/>
              </a:rPr>
              <a:t>To insert a video from the internet  e.g. YouTube</a:t>
            </a:r>
            <a:endParaRPr lang="en-GB" b="1" dirty="0">
              <a:latin typeface="Calibri" pitchFamily="34" charset="0"/>
              <a:cs typeface="Calibri" pitchFamily="34" charset="0"/>
            </a:endParaRPr>
          </a:p>
        </p:txBody>
      </p:sp>
      <p:pic>
        <p:nvPicPr>
          <p:cNvPr id="921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4841" b="11574"/>
          <a:stretch/>
        </p:blipFill>
        <p:spPr bwMode="auto">
          <a:xfrm>
            <a:off x="260648" y="4582430"/>
            <a:ext cx="3808436" cy="38762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9216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403" t="2174" r="8933" b="35437"/>
          <a:stretch/>
        </p:blipFill>
        <p:spPr bwMode="auto">
          <a:xfrm>
            <a:off x="2822815" y="676196"/>
            <a:ext cx="3831279" cy="2649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218104" y="3419872"/>
            <a:ext cx="6484941" cy="646331"/>
          </a:xfrm>
          <a:prstGeom prst="rect">
            <a:avLst/>
          </a:prstGeom>
          <a:noFill/>
        </p:spPr>
        <p:txBody>
          <a:bodyPr wrap="square" rtlCol="0">
            <a:spAutoFit/>
          </a:bodyPr>
          <a:lstStyle/>
          <a:p>
            <a:r>
              <a:rPr lang="en-GB" b="1" dirty="0" smtClean="0">
                <a:latin typeface="Calibri" pitchFamily="34" charset="0"/>
                <a:cs typeface="Calibri" pitchFamily="34" charset="0"/>
              </a:rPr>
              <a:t>NB: This does not embed the video, it links to it, to play directly from the website.</a:t>
            </a:r>
            <a:endParaRPr lang="en-GB" b="1" dirty="0">
              <a:latin typeface="Calibri" pitchFamily="34" charset="0"/>
              <a:cs typeface="Calibri" pitchFamily="34" charset="0"/>
            </a:endParaRPr>
          </a:p>
        </p:txBody>
      </p:sp>
      <p:sp>
        <p:nvSpPr>
          <p:cNvPr id="6" name="TextBox 5"/>
          <p:cNvSpPr txBox="1"/>
          <p:nvPr/>
        </p:nvSpPr>
        <p:spPr>
          <a:xfrm>
            <a:off x="116632" y="467544"/>
            <a:ext cx="2520280" cy="2862322"/>
          </a:xfrm>
          <a:prstGeom prst="rect">
            <a:avLst/>
          </a:prstGeom>
          <a:noFill/>
        </p:spPr>
        <p:txBody>
          <a:bodyPr wrap="square" rtlCol="0">
            <a:spAutoFit/>
          </a:bodyPr>
          <a:lstStyle/>
          <a:p>
            <a:r>
              <a:rPr lang="en-GB" dirty="0" smtClean="0">
                <a:latin typeface="Calibri" pitchFamily="34" charset="0"/>
                <a:cs typeface="Calibri" pitchFamily="34" charset="0"/>
              </a:rPr>
              <a:t>Choose Insert and then Video.  Pull down the tab and select Video from website.  A dialogue box appears, into which you need to insert code.  To get the code you need to go to the location where the video is stored.</a:t>
            </a:r>
            <a:endParaRPr lang="en-GB" b="1" dirty="0">
              <a:latin typeface="Calibri" pitchFamily="34" charset="0"/>
              <a:cs typeface="Calibri" pitchFamily="34" charset="0"/>
            </a:endParaRPr>
          </a:p>
        </p:txBody>
      </p:sp>
      <p:sp>
        <p:nvSpPr>
          <p:cNvPr id="7" name="TextBox 6"/>
          <p:cNvSpPr txBox="1"/>
          <p:nvPr/>
        </p:nvSpPr>
        <p:spPr>
          <a:xfrm>
            <a:off x="4182765" y="4211374"/>
            <a:ext cx="2520280" cy="4247317"/>
          </a:xfrm>
          <a:prstGeom prst="rect">
            <a:avLst/>
          </a:prstGeom>
          <a:noFill/>
        </p:spPr>
        <p:txBody>
          <a:bodyPr wrap="square" rtlCol="0">
            <a:spAutoFit/>
          </a:bodyPr>
          <a:lstStyle/>
          <a:p>
            <a:r>
              <a:rPr lang="en-GB" dirty="0" smtClean="0">
                <a:latin typeface="Calibri" pitchFamily="34" charset="0"/>
                <a:cs typeface="Calibri" pitchFamily="34" charset="0"/>
              </a:rPr>
              <a:t>Underneath the video clip on the website, select the Share button.  Go down to the Embed option and check the ‘use old embed code’ box.  Select and copy all of the code and paste it into the dialogue box in your PPT presentation.  You will be able to control playback in the same way as all of the other options to insert media clips.</a:t>
            </a:r>
            <a:endParaRPr lang="en-GB" b="1" dirty="0">
              <a:latin typeface="Calibri" pitchFamily="34" charset="0"/>
              <a:cs typeface="Calibri" pitchFamily="34" charset="0"/>
            </a:endParaRPr>
          </a:p>
        </p:txBody>
      </p:sp>
      <p:sp>
        <p:nvSpPr>
          <p:cNvPr id="8" name="Text Box 11"/>
          <p:cNvSpPr txBox="1">
            <a:spLocks noChangeArrowheads="1"/>
          </p:cNvSpPr>
          <p:nvPr/>
        </p:nvSpPr>
        <p:spPr bwMode="auto">
          <a:xfrm>
            <a:off x="5025319" y="251520"/>
            <a:ext cx="162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43</a:t>
            </a:r>
            <a:endParaRPr lang="en-GB" b="1" dirty="0">
              <a:latin typeface="Calibri" pitchFamily="34" charset="0"/>
              <a:cs typeface="Calibri" pitchFamily="34" charset="0"/>
            </a:endParaRPr>
          </a:p>
        </p:txBody>
      </p:sp>
      <p:sp>
        <p:nvSpPr>
          <p:cNvPr id="9" name="Text Box 11"/>
          <p:cNvSpPr txBox="1">
            <a:spLocks noChangeArrowheads="1"/>
          </p:cNvSpPr>
          <p:nvPr/>
        </p:nvSpPr>
        <p:spPr bwMode="auto">
          <a:xfrm>
            <a:off x="260648" y="4130660"/>
            <a:ext cx="162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44</a:t>
            </a:r>
            <a:endParaRPr lang="en-GB" b="1" dirty="0">
              <a:latin typeface="Calibri" pitchFamily="34" charset="0"/>
              <a:cs typeface="Calibri" pitchFamily="34" charset="0"/>
            </a:endParaRPr>
          </a:p>
        </p:txBody>
      </p:sp>
      <p:sp>
        <p:nvSpPr>
          <p:cNvPr id="11" name="TextBox 10"/>
          <p:cNvSpPr txBox="1"/>
          <p:nvPr/>
        </p:nvSpPr>
        <p:spPr>
          <a:xfrm>
            <a:off x="152114" y="8460432"/>
            <a:ext cx="6517246" cy="646331"/>
          </a:xfrm>
          <a:prstGeom prst="rect">
            <a:avLst/>
          </a:prstGeom>
          <a:noFill/>
        </p:spPr>
        <p:txBody>
          <a:bodyPr wrap="square" rtlCol="0">
            <a:spAutoFit/>
          </a:bodyPr>
          <a:lstStyle/>
          <a:p>
            <a:r>
              <a:rPr lang="en-GB" b="1" dirty="0" smtClean="0">
                <a:latin typeface="Calibri" pitchFamily="34" charset="0"/>
                <a:cs typeface="Calibri" pitchFamily="34" charset="0"/>
              </a:rPr>
              <a:t>NB:  You may still find it useful to download video from websites and for this I recommend RealPlayer or StreamTransport.</a:t>
            </a:r>
            <a:endParaRPr lang="en-GB" b="1"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pPr>
              <a:defRPr/>
            </a:pPr>
            <a:fld id="{B467C44B-D8AC-45F3-B897-93F06D682A4E}" type="slidenum">
              <a:rPr lang="en-GB" smtClean="0"/>
              <a:pPr>
                <a:defRPr/>
              </a:pPr>
              <a:t>29</a:t>
            </a:fld>
            <a:endParaRPr lang="en-GB" dirty="0"/>
          </a:p>
        </p:txBody>
      </p:sp>
    </p:spTree>
    <p:extLst>
      <p:ext uri="{BB962C8B-B14F-4D97-AF65-F5344CB8AC3E}">
        <p14:creationId xmlns:p14="http://schemas.microsoft.com/office/powerpoint/2010/main" val="3207792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4131" y="5921310"/>
            <a:ext cx="4100843" cy="30756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098" name="Slide Number Placeholder 3"/>
          <p:cNvSpPr>
            <a:spLocks noGrp="1"/>
          </p:cNvSpPr>
          <p:nvPr>
            <p:ph type="sldNum" sz="quarter" idx="12"/>
          </p:nvPr>
        </p:nvSpPr>
        <p:spPr>
          <a:xfrm>
            <a:off x="5072011" y="8354632"/>
            <a:ext cx="1600200" cy="63500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B4D7FB-DFB4-4A5B-8FFB-BC8C4828B9E5}" type="slidenum">
              <a:rPr lang="en-GB"/>
              <a:pPr eaLnBrk="1" hangingPunct="1"/>
              <a:t>3</a:t>
            </a:fld>
            <a:endParaRPr lang="en-GB" dirty="0"/>
          </a:p>
        </p:txBody>
      </p:sp>
      <p:sp>
        <p:nvSpPr>
          <p:cNvPr id="4100" name="Text Box 5"/>
          <p:cNvSpPr txBox="1">
            <a:spLocks noChangeArrowheads="1"/>
          </p:cNvSpPr>
          <p:nvPr/>
        </p:nvSpPr>
        <p:spPr bwMode="auto">
          <a:xfrm>
            <a:off x="215900" y="35496"/>
            <a:ext cx="666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400" b="1" dirty="0">
                <a:latin typeface="Calibri" pitchFamily="34" charset="0"/>
                <a:cs typeface="Calibri" pitchFamily="34" charset="0"/>
              </a:rPr>
              <a:t>Introduction:  Getting started on a new lesson</a:t>
            </a:r>
          </a:p>
        </p:txBody>
      </p:sp>
      <p:sp>
        <p:nvSpPr>
          <p:cNvPr id="4101" name="Text Box 6"/>
          <p:cNvSpPr txBox="1">
            <a:spLocks noChangeArrowheads="1"/>
          </p:cNvSpPr>
          <p:nvPr/>
        </p:nvSpPr>
        <p:spPr bwMode="auto">
          <a:xfrm>
            <a:off x="260350" y="467544"/>
            <a:ext cx="626427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dirty="0">
                <a:latin typeface="Calibri" pitchFamily="34" charset="0"/>
                <a:cs typeface="Calibri" pitchFamily="34" charset="0"/>
              </a:rPr>
              <a:t>1.  Open Microsoft </a:t>
            </a:r>
            <a:r>
              <a:rPr lang="en-GB" sz="2000" dirty="0" smtClean="0">
                <a:latin typeface="Calibri" pitchFamily="34" charset="0"/>
                <a:cs typeface="Calibri" pitchFamily="34" charset="0"/>
              </a:rPr>
              <a:t>PowerPoint </a:t>
            </a:r>
            <a:r>
              <a:rPr lang="en-GB" sz="2000" dirty="0">
                <a:latin typeface="Calibri" pitchFamily="34" charset="0"/>
                <a:cs typeface="Calibri" pitchFamily="34" charset="0"/>
              </a:rPr>
              <a:t>and you will see the screen below. (diagram 1)  If you haven’t got the menu shown on the right you can open this up by clicking on </a:t>
            </a:r>
            <a:r>
              <a:rPr lang="en-GB" sz="2000" b="1" dirty="0">
                <a:latin typeface="Calibri" pitchFamily="34" charset="0"/>
                <a:cs typeface="Calibri" pitchFamily="34" charset="0"/>
              </a:rPr>
              <a:t>Format </a:t>
            </a:r>
            <a:r>
              <a:rPr lang="en-GB" sz="2000" dirty="0">
                <a:latin typeface="Calibri" pitchFamily="34" charset="0"/>
                <a:cs typeface="Calibri" pitchFamily="34" charset="0"/>
              </a:rPr>
              <a:t>and selecting </a:t>
            </a:r>
            <a:r>
              <a:rPr lang="en-GB" sz="2000" b="1" dirty="0">
                <a:latin typeface="Calibri" pitchFamily="34" charset="0"/>
                <a:cs typeface="Calibri" pitchFamily="34" charset="0"/>
              </a:rPr>
              <a:t>Slide Layout</a:t>
            </a:r>
            <a:r>
              <a:rPr lang="en-GB" sz="2000" dirty="0">
                <a:latin typeface="Calibri" pitchFamily="34" charset="0"/>
                <a:cs typeface="Calibri" pitchFamily="34" charset="0"/>
              </a:rPr>
              <a:t>. (diagram 2)   I prefer to start with a blank page so I choose this by clicking on this option. (diagram 1)</a:t>
            </a:r>
          </a:p>
        </p:txBody>
      </p:sp>
      <p:sp>
        <p:nvSpPr>
          <p:cNvPr id="4103" name="Text Box 8"/>
          <p:cNvSpPr txBox="1">
            <a:spLocks noChangeArrowheads="1"/>
          </p:cNvSpPr>
          <p:nvPr/>
        </p:nvSpPr>
        <p:spPr bwMode="auto">
          <a:xfrm>
            <a:off x="116632" y="2477906"/>
            <a:ext cx="20875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1</a:t>
            </a:r>
          </a:p>
        </p:txBody>
      </p:sp>
      <p:sp>
        <p:nvSpPr>
          <p:cNvPr id="4104" name="Text Box 9"/>
          <p:cNvSpPr txBox="1">
            <a:spLocks noChangeArrowheads="1"/>
          </p:cNvSpPr>
          <p:nvPr/>
        </p:nvSpPr>
        <p:spPr bwMode="auto">
          <a:xfrm>
            <a:off x="188640" y="5642828"/>
            <a:ext cx="20875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2</a:t>
            </a:r>
          </a:p>
        </p:txBody>
      </p:sp>
      <p:sp>
        <p:nvSpPr>
          <p:cNvPr id="4106" name="Line 11"/>
          <p:cNvSpPr>
            <a:spLocks noChangeShapeType="1"/>
          </p:cNvSpPr>
          <p:nvPr/>
        </p:nvSpPr>
        <p:spPr bwMode="auto">
          <a:xfrm flipH="1">
            <a:off x="3032124" y="7161915"/>
            <a:ext cx="720725" cy="3603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410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80" y="2467371"/>
            <a:ext cx="4145293" cy="31089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105" name="Line 10"/>
          <p:cNvSpPr>
            <a:spLocks noChangeShapeType="1"/>
          </p:cNvSpPr>
          <p:nvPr/>
        </p:nvSpPr>
        <p:spPr bwMode="auto">
          <a:xfrm flipH="1">
            <a:off x="5292368" y="3171636"/>
            <a:ext cx="720725" cy="3603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B93589-D278-4EA9-B3AE-4FE4885365EF}" type="slidenum">
              <a:rPr lang="en-GB"/>
              <a:pPr eaLnBrk="1" hangingPunct="1"/>
              <a:t>30</a:t>
            </a:fld>
            <a:endParaRPr lang="en-GB" dirty="0"/>
          </a:p>
        </p:txBody>
      </p:sp>
      <p:sp>
        <p:nvSpPr>
          <p:cNvPr id="26627" name="Text Box 2"/>
          <p:cNvSpPr txBox="1">
            <a:spLocks noChangeArrowheads="1"/>
          </p:cNvSpPr>
          <p:nvPr/>
        </p:nvSpPr>
        <p:spPr bwMode="auto">
          <a:xfrm>
            <a:off x="115888" y="179388"/>
            <a:ext cx="6669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400" b="1" dirty="0">
                <a:latin typeface="Calibri" pitchFamily="34" charset="0"/>
                <a:cs typeface="Calibri" pitchFamily="34" charset="0"/>
              </a:rPr>
              <a:t>Section 4:  Practising new language in reading</a:t>
            </a:r>
          </a:p>
        </p:txBody>
      </p:sp>
      <p:sp>
        <p:nvSpPr>
          <p:cNvPr id="26628" name="Text Box 4"/>
          <p:cNvSpPr txBox="1">
            <a:spLocks noChangeArrowheads="1"/>
          </p:cNvSpPr>
          <p:nvPr/>
        </p:nvSpPr>
        <p:spPr bwMode="auto">
          <a:xfrm>
            <a:off x="188913" y="611188"/>
            <a:ext cx="6617365"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500" dirty="0">
                <a:latin typeface="Calibri" pitchFamily="34" charset="0"/>
                <a:cs typeface="Calibri" pitchFamily="34" charset="0"/>
              </a:rPr>
              <a:t>Reading activities can be presented using PowerPoint too.  The advantages to this are that the whole text can be displayed for whole class work first, or to illustrate the activity or begin with an example.  Various literacy or grammar focused activities can benefit from having a whole class large version of the text on display.  In addition, the benefits to be gained from having the answers and marking scheme appear visually for the class are obvious.  There are no particular new skills to learn for the making of reading activities, although as we have concentrated so far on inserting pictures and sound, it seems like a useful point to include some general pointers about inserting and animating text in PowerPoint.</a:t>
            </a:r>
          </a:p>
        </p:txBody>
      </p:sp>
      <p:pic>
        <p:nvPicPr>
          <p:cNvPr id="266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30" y="3760490"/>
            <a:ext cx="2879601" cy="22369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7"/>
          <p:cNvSpPr txBox="1">
            <a:spLocks noChangeArrowheads="1"/>
          </p:cNvSpPr>
          <p:nvPr/>
        </p:nvSpPr>
        <p:spPr bwMode="auto">
          <a:xfrm>
            <a:off x="299469" y="2773488"/>
            <a:ext cx="65484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600" dirty="0"/>
              <a:t>1.  Using a new slide with blank format, draw a </a:t>
            </a:r>
            <a:r>
              <a:rPr lang="en-GB" sz="1600" b="1" dirty="0"/>
              <a:t>text box</a:t>
            </a:r>
            <a:r>
              <a:rPr lang="en-GB" sz="1600" dirty="0"/>
              <a:t> by </a:t>
            </a:r>
            <a:r>
              <a:rPr lang="en-GB" sz="1600" dirty="0" smtClean="0"/>
              <a:t>selecting </a:t>
            </a:r>
            <a:r>
              <a:rPr lang="en-GB" sz="1600" b="1" dirty="0" smtClean="0"/>
              <a:t>Insert </a:t>
            </a:r>
            <a:r>
              <a:rPr lang="en-GB" sz="1600" dirty="0" smtClean="0"/>
              <a:t>then </a:t>
            </a:r>
            <a:r>
              <a:rPr lang="en-GB" sz="1600" b="1" dirty="0" smtClean="0"/>
              <a:t>Text Box </a:t>
            </a:r>
            <a:r>
              <a:rPr lang="en-GB" sz="1600" dirty="0"/>
              <a:t>and then clicking and dragging it out on your slide.  </a:t>
            </a:r>
          </a:p>
        </p:txBody>
      </p:sp>
      <p:pic>
        <p:nvPicPr>
          <p:cNvPr id="26631"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7127" y="6979643"/>
            <a:ext cx="2454009" cy="18405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6632" name="Text Box 9"/>
          <p:cNvSpPr txBox="1">
            <a:spLocks noChangeArrowheads="1"/>
          </p:cNvSpPr>
          <p:nvPr/>
        </p:nvSpPr>
        <p:spPr bwMode="auto">
          <a:xfrm>
            <a:off x="962142" y="3419872"/>
            <a:ext cx="162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45</a:t>
            </a:r>
            <a:endParaRPr lang="en-GB" b="1" dirty="0">
              <a:latin typeface="Calibri" pitchFamily="34" charset="0"/>
              <a:cs typeface="Calibri" pitchFamily="34" charset="0"/>
            </a:endParaRPr>
          </a:p>
        </p:txBody>
      </p:sp>
      <p:sp>
        <p:nvSpPr>
          <p:cNvPr id="26633" name="Text Box 10"/>
          <p:cNvSpPr txBox="1">
            <a:spLocks noChangeArrowheads="1"/>
          </p:cNvSpPr>
          <p:nvPr/>
        </p:nvSpPr>
        <p:spPr bwMode="auto">
          <a:xfrm>
            <a:off x="5177503" y="6674843"/>
            <a:ext cx="162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46</a:t>
            </a:r>
            <a:endParaRPr lang="en-GB" b="1" dirty="0">
              <a:latin typeface="Calibri" pitchFamily="34" charset="0"/>
              <a:cs typeface="Calibri" pitchFamily="34" charset="0"/>
            </a:endParaRPr>
          </a:p>
        </p:txBody>
      </p:sp>
      <p:sp>
        <p:nvSpPr>
          <p:cNvPr id="2" name="Rectangle 1"/>
          <p:cNvSpPr/>
          <p:nvPr/>
        </p:nvSpPr>
        <p:spPr>
          <a:xfrm>
            <a:off x="228785" y="6265605"/>
            <a:ext cx="3883752" cy="2554545"/>
          </a:xfrm>
          <a:prstGeom prst="rect">
            <a:avLst/>
          </a:prstGeom>
        </p:spPr>
        <p:txBody>
          <a:bodyPr wrap="square">
            <a:spAutoFit/>
          </a:bodyPr>
          <a:lstStyle/>
          <a:p>
            <a:pPr eaLnBrk="1" hangingPunct="1">
              <a:spcBef>
                <a:spcPct val="50000"/>
              </a:spcBef>
            </a:pPr>
            <a:r>
              <a:rPr lang="en-GB" sz="1600" dirty="0" smtClean="0">
                <a:latin typeface="Calibri" pitchFamily="34" charset="0"/>
                <a:cs typeface="Calibri" pitchFamily="34" charset="0"/>
              </a:rPr>
              <a:t>As you can see, you do not have to type out the text, students can refer to the text book, it may be just the answers you want to focus their attention on using PowerPoint.  The second slide shows you the finished activity.  To make the </a:t>
            </a:r>
            <a:r>
              <a:rPr lang="en-GB" sz="1600" b="1" dirty="0" smtClean="0">
                <a:latin typeface="Calibri" pitchFamily="34" charset="0"/>
                <a:cs typeface="Calibri" pitchFamily="34" charset="0"/>
              </a:rPr>
              <a:t>True/False answer boxes</a:t>
            </a:r>
            <a:r>
              <a:rPr lang="en-GB" sz="1600" dirty="0" smtClean="0">
                <a:latin typeface="Calibri" pitchFamily="34" charset="0"/>
                <a:cs typeface="Calibri" pitchFamily="34" charset="0"/>
              </a:rPr>
              <a:t> appear, create them using a small text box, format them and then animate their appearance in the same way as you did for the pictures.</a:t>
            </a:r>
            <a:endParaRPr lang="en-GB" sz="1600" dirty="0">
              <a:latin typeface="Calibri" pitchFamily="34" charset="0"/>
              <a:cs typeface="Calibri" pitchFamily="34" charset="0"/>
            </a:endParaRPr>
          </a:p>
        </p:txBody>
      </p:sp>
      <p:sp>
        <p:nvSpPr>
          <p:cNvPr id="3" name="Rectangle 2"/>
          <p:cNvSpPr/>
          <p:nvPr/>
        </p:nvSpPr>
        <p:spPr>
          <a:xfrm>
            <a:off x="3355975" y="3478600"/>
            <a:ext cx="3429000" cy="2800767"/>
          </a:xfrm>
          <a:prstGeom prst="rect">
            <a:avLst/>
          </a:prstGeom>
        </p:spPr>
        <p:txBody>
          <a:bodyPr>
            <a:spAutoFit/>
          </a:bodyPr>
          <a:lstStyle/>
          <a:p>
            <a:pPr eaLnBrk="1" hangingPunct="1">
              <a:spcBef>
                <a:spcPct val="50000"/>
              </a:spcBef>
            </a:pPr>
            <a:r>
              <a:rPr lang="en-GB" sz="1600" dirty="0" smtClean="0">
                <a:latin typeface="Calibri" pitchFamily="34" charset="0"/>
                <a:cs typeface="Calibri" pitchFamily="34" charset="0"/>
              </a:rPr>
              <a:t>Write the text of the question or statement into the box and </a:t>
            </a:r>
            <a:r>
              <a:rPr lang="en-GB" sz="1600" b="1" dirty="0" smtClean="0">
                <a:latin typeface="Calibri" pitchFamily="34" charset="0"/>
                <a:cs typeface="Calibri" pitchFamily="34" charset="0"/>
              </a:rPr>
              <a:t>select the font and size</a:t>
            </a:r>
            <a:r>
              <a:rPr lang="en-GB" sz="1600" dirty="0" smtClean="0">
                <a:latin typeface="Calibri" pitchFamily="34" charset="0"/>
                <a:cs typeface="Calibri" pitchFamily="34" charset="0"/>
              </a:rPr>
              <a:t> that you want.  To add a </a:t>
            </a:r>
            <a:r>
              <a:rPr lang="en-GB" sz="1600" b="1" dirty="0" smtClean="0">
                <a:latin typeface="Calibri" pitchFamily="34" charset="0"/>
                <a:cs typeface="Calibri" pitchFamily="34" charset="0"/>
              </a:rPr>
              <a:t>colour fill</a:t>
            </a:r>
            <a:r>
              <a:rPr lang="en-GB" sz="1600" dirty="0" smtClean="0">
                <a:latin typeface="Calibri" pitchFamily="34" charset="0"/>
                <a:cs typeface="Calibri" pitchFamily="34" charset="0"/>
              </a:rPr>
              <a:t> to the box, select the text box and then click on the </a:t>
            </a:r>
            <a:r>
              <a:rPr lang="en-GB" sz="1600" b="1" dirty="0" smtClean="0">
                <a:latin typeface="Calibri" pitchFamily="34" charset="0"/>
                <a:cs typeface="Calibri" pitchFamily="34" charset="0"/>
              </a:rPr>
              <a:t>paint tin (top right)</a:t>
            </a:r>
            <a:r>
              <a:rPr lang="en-GB" sz="1600" dirty="0" smtClean="0">
                <a:latin typeface="Calibri" pitchFamily="34" charset="0"/>
                <a:cs typeface="Calibri" pitchFamily="34" charset="0"/>
              </a:rPr>
              <a:t> and select a colour in the usual way.  If you want a </a:t>
            </a:r>
            <a:r>
              <a:rPr lang="en-GB" sz="1600" b="1" dirty="0" smtClean="0">
                <a:latin typeface="Calibri" pitchFamily="34" charset="0"/>
                <a:cs typeface="Calibri" pitchFamily="34" charset="0"/>
              </a:rPr>
              <a:t>coloured outline</a:t>
            </a:r>
            <a:r>
              <a:rPr lang="en-GB" sz="1600" dirty="0" smtClean="0">
                <a:latin typeface="Calibri" pitchFamily="34" charset="0"/>
                <a:cs typeface="Calibri" pitchFamily="34" charset="0"/>
              </a:rPr>
              <a:t> to your box, select the colour from the </a:t>
            </a:r>
            <a:r>
              <a:rPr lang="en-GB" sz="1600" b="1" dirty="0" smtClean="0">
                <a:latin typeface="Calibri" pitchFamily="34" charset="0"/>
                <a:cs typeface="Calibri" pitchFamily="34" charset="0"/>
              </a:rPr>
              <a:t>pen icon.  </a:t>
            </a:r>
            <a:r>
              <a:rPr lang="en-GB" sz="1600" dirty="0" smtClean="0">
                <a:latin typeface="Calibri" pitchFamily="34" charset="0"/>
                <a:cs typeface="Calibri" pitchFamily="34" charset="0"/>
              </a:rPr>
              <a:t>Then copy and paste this text box, editing the text to create all the questions you want</a:t>
            </a:r>
            <a:endParaRPr lang="en-GB" sz="16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117475" y="227013"/>
            <a:ext cx="2636044" cy="84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dirty="0">
                <a:latin typeface="Calibri" pitchFamily="34" charset="0"/>
                <a:cs typeface="Calibri" pitchFamily="34" charset="0"/>
              </a:rPr>
              <a:t>2.  If you have questions in the TL (or English) that </a:t>
            </a:r>
            <a:r>
              <a:rPr lang="en-GB" dirty="0" smtClean="0">
                <a:latin typeface="Calibri" pitchFamily="34" charset="0"/>
                <a:cs typeface="Calibri" pitchFamily="34" charset="0"/>
              </a:rPr>
              <a:t>students </a:t>
            </a:r>
            <a:r>
              <a:rPr lang="en-GB" dirty="0">
                <a:latin typeface="Calibri" pitchFamily="34" charset="0"/>
                <a:cs typeface="Calibri" pitchFamily="34" charset="0"/>
              </a:rPr>
              <a:t>need to answer, one neat way to present them is to have the answers appear over the top of the questions.  </a:t>
            </a:r>
          </a:p>
          <a:p>
            <a:pPr eaLnBrk="1" hangingPunct="1">
              <a:spcBef>
                <a:spcPct val="50000"/>
              </a:spcBef>
            </a:pPr>
            <a:r>
              <a:rPr lang="en-GB" dirty="0">
                <a:latin typeface="Calibri" pitchFamily="34" charset="0"/>
                <a:cs typeface="Calibri" pitchFamily="34" charset="0"/>
              </a:rPr>
              <a:t>To do this, create the questions slide first.  It is a good idea to save this slide as it is and make a duplicate to put the answers on as you may want to print the question sheet out and reduce to A5 size for the </a:t>
            </a:r>
            <a:r>
              <a:rPr lang="en-GB" dirty="0" smtClean="0">
                <a:latin typeface="Calibri" pitchFamily="34" charset="0"/>
                <a:cs typeface="Calibri" pitchFamily="34" charset="0"/>
              </a:rPr>
              <a:t>students.</a:t>
            </a:r>
            <a:endParaRPr lang="en-GB" dirty="0">
              <a:latin typeface="Calibri" pitchFamily="34" charset="0"/>
              <a:cs typeface="Calibri" pitchFamily="34" charset="0"/>
            </a:endParaRPr>
          </a:p>
          <a:p>
            <a:pPr eaLnBrk="1" hangingPunct="1">
              <a:spcBef>
                <a:spcPct val="50000"/>
              </a:spcBef>
            </a:pPr>
            <a:r>
              <a:rPr lang="en-GB" dirty="0">
                <a:latin typeface="Calibri" pitchFamily="34" charset="0"/>
                <a:cs typeface="Calibri" pitchFamily="34" charset="0"/>
              </a:rPr>
              <a:t>Then on your duplicate slide, make a copy of the first text box and colour fill it a different colour.  Type the answer in and animate it to </a:t>
            </a:r>
            <a:r>
              <a:rPr lang="en-GB" dirty="0" smtClean="0">
                <a:latin typeface="Calibri" pitchFamily="34" charset="0"/>
                <a:cs typeface="Calibri" pitchFamily="34" charset="0"/>
              </a:rPr>
              <a:t>appear. </a:t>
            </a:r>
            <a:r>
              <a:rPr lang="en-GB" dirty="0">
                <a:latin typeface="Calibri" pitchFamily="34" charset="0"/>
                <a:cs typeface="Calibri" pitchFamily="34" charset="0"/>
              </a:rPr>
              <a:t>Then position the answer text box over the question one so that it fits exactly.  Now do the same with the other boxes so that all the questions are covered by answers.  </a:t>
            </a:r>
          </a:p>
        </p:txBody>
      </p:sp>
      <p:pic>
        <p:nvPicPr>
          <p:cNvPr id="2765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0350" y="789721"/>
            <a:ext cx="3868738" cy="2901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765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3519" y="4246800"/>
            <a:ext cx="3889375" cy="2917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7656" name="Text Box 10"/>
          <p:cNvSpPr txBox="1">
            <a:spLocks noChangeArrowheads="1"/>
          </p:cNvSpPr>
          <p:nvPr/>
        </p:nvSpPr>
        <p:spPr bwMode="auto">
          <a:xfrm>
            <a:off x="3883817" y="3882290"/>
            <a:ext cx="162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48</a:t>
            </a:r>
            <a:endParaRPr lang="en-GB" b="1" dirty="0">
              <a:latin typeface="Calibri" pitchFamily="34" charset="0"/>
              <a:cs typeface="Calibri" pitchFamily="34" charset="0"/>
            </a:endParaRPr>
          </a:p>
        </p:txBody>
      </p:sp>
      <p:sp>
        <p:nvSpPr>
          <p:cNvPr id="2" name="Rectangle 1"/>
          <p:cNvSpPr/>
          <p:nvPr/>
        </p:nvSpPr>
        <p:spPr>
          <a:xfrm>
            <a:off x="3020219" y="7415152"/>
            <a:ext cx="3429000" cy="1477328"/>
          </a:xfrm>
          <a:prstGeom prst="rect">
            <a:avLst/>
          </a:prstGeom>
        </p:spPr>
        <p:txBody>
          <a:bodyPr>
            <a:spAutoFit/>
          </a:bodyPr>
          <a:lstStyle/>
          <a:p>
            <a:pPr eaLnBrk="1" hangingPunct="1">
              <a:spcBef>
                <a:spcPct val="50000"/>
              </a:spcBef>
            </a:pPr>
            <a:r>
              <a:rPr lang="en-GB" dirty="0" smtClean="0">
                <a:latin typeface="Calibri" pitchFamily="34" charset="0"/>
                <a:cs typeface="Calibri" pitchFamily="34" charset="0"/>
              </a:rPr>
              <a:t>When you play the presentation, the questions will be on the slide and the answers will reveal themselves over the top on your mouse click.</a:t>
            </a:r>
            <a:endParaRPr lang="en-GB" dirty="0">
              <a:latin typeface="Calibri" pitchFamily="34" charset="0"/>
              <a:cs typeface="Calibri" pitchFamily="34" charset="0"/>
            </a:endParaRPr>
          </a:p>
        </p:txBody>
      </p:sp>
      <p:sp>
        <p:nvSpPr>
          <p:cNvPr id="13" name="Text Box 10"/>
          <p:cNvSpPr txBox="1">
            <a:spLocks noChangeArrowheads="1"/>
          </p:cNvSpPr>
          <p:nvPr/>
        </p:nvSpPr>
        <p:spPr bwMode="auto">
          <a:xfrm>
            <a:off x="3883816" y="420389"/>
            <a:ext cx="162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47</a:t>
            </a:r>
            <a:endParaRPr lang="en-GB" b="1"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pPr>
              <a:defRPr/>
            </a:pPr>
            <a:fld id="{B467C44B-D8AC-45F3-B897-93F06D682A4E}" type="slidenum">
              <a:rPr lang="en-GB" smtClean="0"/>
              <a:pPr>
                <a:defRPr/>
              </a:pPr>
              <a:t>31</a:t>
            </a:fld>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3024188" y="251520"/>
            <a:ext cx="3673474"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dirty="0">
                <a:latin typeface="Calibri" pitchFamily="34" charset="0"/>
                <a:cs typeface="Calibri" pitchFamily="34" charset="0"/>
              </a:rPr>
              <a:t>3.  These techniques can also be used to good effect for eliciting language orally from </a:t>
            </a:r>
            <a:r>
              <a:rPr lang="en-GB" dirty="0" smtClean="0">
                <a:latin typeface="Calibri" pitchFamily="34" charset="0"/>
                <a:cs typeface="Calibri" pitchFamily="34" charset="0"/>
              </a:rPr>
              <a:t>students, </a:t>
            </a:r>
            <a:r>
              <a:rPr lang="en-GB" dirty="0">
                <a:latin typeface="Calibri" pitchFamily="34" charset="0"/>
                <a:cs typeface="Calibri" pitchFamily="34" charset="0"/>
              </a:rPr>
              <a:t>either by presenting the sentences mixed up, or just with the first letter of each word, and then having the full sentence appear over the top.</a:t>
            </a:r>
          </a:p>
        </p:txBody>
      </p:sp>
      <p:pic>
        <p:nvPicPr>
          <p:cNvPr id="3"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996" y="2844483"/>
            <a:ext cx="2447925" cy="1836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942" y="467544"/>
            <a:ext cx="2376487" cy="17827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 Box 12"/>
          <p:cNvSpPr txBox="1">
            <a:spLocks noChangeArrowheads="1"/>
          </p:cNvSpPr>
          <p:nvPr/>
        </p:nvSpPr>
        <p:spPr bwMode="auto">
          <a:xfrm>
            <a:off x="444996" y="99120"/>
            <a:ext cx="16287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600" b="1" dirty="0">
                <a:latin typeface="Calibri" pitchFamily="34" charset="0"/>
                <a:cs typeface="Calibri" pitchFamily="34" charset="0"/>
              </a:rPr>
              <a:t>Diagram </a:t>
            </a:r>
            <a:r>
              <a:rPr lang="en-GB" sz="1600" b="1" dirty="0" smtClean="0">
                <a:latin typeface="Calibri" pitchFamily="34" charset="0"/>
                <a:cs typeface="Calibri" pitchFamily="34" charset="0"/>
              </a:rPr>
              <a:t>49</a:t>
            </a:r>
            <a:endParaRPr lang="en-GB" sz="1600" b="1" dirty="0">
              <a:latin typeface="Calibri" pitchFamily="34" charset="0"/>
              <a:cs typeface="Calibri" pitchFamily="34" charset="0"/>
            </a:endParaRPr>
          </a:p>
        </p:txBody>
      </p:sp>
      <p:sp>
        <p:nvSpPr>
          <p:cNvPr id="8" name="Text Box 12"/>
          <p:cNvSpPr txBox="1">
            <a:spLocks noChangeArrowheads="1"/>
          </p:cNvSpPr>
          <p:nvPr/>
        </p:nvSpPr>
        <p:spPr bwMode="auto">
          <a:xfrm>
            <a:off x="444995" y="2505254"/>
            <a:ext cx="16287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600" b="1" dirty="0">
                <a:latin typeface="Calibri" pitchFamily="34" charset="0"/>
                <a:cs typeface="Calibri" pitchFamily="34" charset="0"/>
              </a:rPr>
              <a:t>Diagram </a:t>
            </a:r>
            <a:r>
              <a:rPr lang="en-GB" sz="1600" b="1" dirty="0" smtClean="0">
                <a:latin typeface="Calibri" pitchFamily="34" charset="0"/>
                <a:cs typeface="Calibri" pitchFamily="34" charset="0"/>
              </a:rPr>
              <a:t>50</a:t>
            </a:r>
            <a:endParaRPr lang="en-GB" sz="1600" b="1" dirty="0">
              <a:latin typeface="Calibri" pitchFamily="34" charset="0"/>
              <a:cs typeface="Calibri" pitchFamily="34" charset="0"/>
            </a:endParaRPr>
          </a:p>
        </p:txBody>
      </p:sp>
      <p:sp>
        <p:nvSpPr>
          <p:cNvPr id="9" name="Text Box 6"/>
          <p:cNvSpPr txBox="1">
            <a:spLocks noChangeArrowheads="1"/>
          </p:cNvSpPr>
          <p:nvPr/>
        </p:nvSpPr>
        <p:spPr bwMode="auto">
          <a:xfrm>
            <a:off x="3068960" y="2483768"/>
            <a:ext cx="373941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dirty="0">
                <a:latin typeface="Calibri" pitchFamily="34" charset="0"/>
                <a:cs typeface="Calibri" pitchFamily="34" charset="0"/>
              </a:rPr>
              <a:t>Here are a few </a:t>
            </a:r>
            <a:r>
              <a:rPr lang="en-GB" dirty="0" smtClean="0">
                <a:latin typeface="Calibri" pitchFamily="34" charset="0"/>
                <a:cs typeface="Calibri" pitchFamily="34" charset="0"/>
              </a:rPr>
              <a:t>more examples </a:t>
            </a:r>
            <a:r>
              <a:rPr lang="en-GB" dirty="0">
                <a:latin typeface="Calibri" pitchFamily="34" charset="0"/>
                <a:cs typeface="Calibri" pitchFamily="34" charset="0"/>
              </a:rPr>
              <a:t>of using reading slides in PowerPoint presentations.  Where individual work is desired, these slides can be printed off and reduced to A5 size.  If point 20 font size is used in the presentation, reduction to A5 works well for </a:t>
            </a:r>
            <a:r>
              <a:rPr lang="en-GB" dirty="0" smtClean="0">
                <a:latin typeface="Calibri" pitchFamily="34" charset="0"/>
                <a:cs typeface="Calibri" pitchFamily="34" charset="0"/>
              </a:rPr>
              <a:t>students </a:t>
            </a:r>
            <a:r>
              <a:rPr lang="en-GB" dirty="0">
                <a:latin typeface="Calibri" pitchFamily="34" charset="0"/>
                <a:cs typeface="Calibri" pitchFamily="34" charset="0"/>
              </a:rPr>
              <a:t>to read.</a:t>
            </a:r>
          </a:p>
        </p:txBody>
      </p:sp>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4730" y="4851051"/>
            <a:ext cx="2652390" cy="1989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4730" y="6969271"/>
            <a:ext cx="2692598" cy="2019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671" y="4986339"/>
            <a:ext cx="2429128" cy="18218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8671" y="7054700"/>
            <a:ext cx="2464915" cy="18483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Slide Number Placeholder 13"/>
          <p:cNvSpPr>
            <a:spLocks noGrp="1"/>
          </p:cNvSpPr>
          <p:nvPr>
            <p:ph type="sldNum" sz="quarter" idx="12"/>
          </p:nvPr>
        </p:nvSpPr>
        <p:spPr/>
        <p:txBody>
          <a:bodyPr/>
          <a:lstStyle/>
          <a:p>
            <a:pPr>
              <a:defRPr/>
            </a:pPr>
            <a:fld id="{B467C44B-D8AC-45F3-B897-93F06D682A4E}" type="slidenum">
              <a:rPr lang="en-GB" smtClean="0"/>
              <a:pPr>
                <a:defRPr/>
              </a:pPr>
              <a:t>32</a:t>
            </a:fld>
            <a:endParaRPr lang="en-GB" dirty="0"/>
          </a:p>
        </p:txBody>
      </p:sp>
    </p:spTree>
    <p:extLst>
      <p:ext uri="{BB962C8B-B14F-4D97-AF65-F5344CB8AC3E}">
        <p14:creationId xmlns:p14="http://schemas.microsoft.com/office/powerpoint/2010/main" val="24759969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260350" y="179388"/>
            <a:ext cx="63817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400" b="1" dirty="0">
                <a:latin typeface="Calibri" pitchFamily="34" charset="0"/>
                <a:cs typeface="Calibri" pitchFamily="34" charset="0"/>
              </a:rPr>
              <a:t>Section 5:  Practising new language in writing</a:t>
            </a:r>
          </a:p>
        </p:txBody>
      </p:sp>
      <p:sp>
        <p:nvSpPr>
          <p:cNvPr id="30724" name="Text Box 4"/>
          <p:cNvSpPr txBox="1">
            <a:spLocks noChangeArrowheads="1"/>
          </p:cNvSpPr>
          <p:nvPr/>
        </p:nvSpPr>
        <p:spPr bwMode="auto">
          <a:xfrm>
            <a:off x="188913" y="611188"/>
            <a:ext cx="64801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Finally, I have a few examples of how PowerPoint can be used to present, explain and shape writing activities to improve pupil achievement in and engagement with writing tasks.</a:t>
            </a:r>
          </a:p>
        </p:txBody>
      </p:sp>
      <p:sp>
        <p:nvSpPr>
          <p:cNvPr id="30725" name="Text Box 5"/>
          <p:cNvSpPr txBox="1">
            <a:spLocks noChangeArrowheads="1"/>
          </p:cNvSpPr>
          <p:nvPr/>
        </p:nvSpPr>
        <p:spPr bwMode="auto">
          <a:xfrm>
            <a:off x="4868863" y="1116013"/>
            <a:ext cx="2520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GB" sz="1200" b="1" dirty="0"/>
              <a:t>Plenaries</a:t>
            </a:r>
          </a:p>
        </p:txBody>
      </p:sp>
      <p:sp>
        <p:nvSpPr>
          <p:cNvPr id="30726" name="Text Box 6"/>
          <p:cNvSpPr txBox="1">
            <a:spLocks noChangeArrowheads="1"/>
          </p:cNvSpPr>
          <p:nvPr/>
        </p:nvSpPr>
        <p:spPr bwMode="auto">
          <a:xfrm>
            <a:off x="3800473" y="1634203"/>
            <a:ext cx="305752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dirty="0">
                <a:latin typeface="Calibri" pitchFamily="34" charset="0"/>
                <a:cs typeface="Calibri" pitchFamily="34" charset="0"/>
              </a:rPr>
              <a:t>Here is one example of a slide used to elicit written opinions about food at the end of  a lesson introducing and practising the new language.  I </a:t>
            </a:r>
            <a:r>
              <a:rPr lang="en-GB" dirty="0" smtClean="0">
                <a:latin typeface="Calibri" pitchFamily="34" charset="0"/>
                <a:cs typeface="Calibri" pitchFamily="34" charset="0"/>
              </a:rPr>
              <a:t>sometimes do </a:t>
            </a:r>
            <a:r>
              <a:rPr lang="en-GB" dirty="0">
                <a:latin typeface="Calibri" pitchFamily="34" charset="0"/>
                <a:cs typeface="Calibri" pitchFamily="34" charset="0"/>
              </a:rPr>
              <a:t>these plenaries using mini whiteboards, although they work equally well in exercise books. S</a:t>
            </a:r>
            <a:r>
              <a:rPr lang="en-GB" dirty="0" smtClean="0">
                <a:latin typeface="Calibri" pitchFamily="34" charset="0"/>
                <a:cs typeface="Calibri" pitchFamily="34" charset="0"/>
              </a:rPr>
              <a:t>tudents write something </a:t>
            </a:r>
            <a:r>
              <a:rPr lang="en-GB" dirty="0">
                <a:latin typeface="Calibri" pitchFamily="34" charset="0"/>
                <a:cs typeface="Calibri" pitchFamily="34" charset="0"/>
              </a:rPr>
              <a:t>like</a:t>
            </a:r>
            <a:r>
              <a:rPr lang="en-GB" dirty="0" smtClean="0">
                <a:latin typeface="Calibri" pitchFamily="34" charset="0"/>
                <a:cs typeface="Calibri" pitchFamily="34" charset="0"/>
              </a:rPr>
              <a:t>:</a:t>
            </a:r>
            <a:endParaRPr lang="en-GB" dirty="0">
              <a:latin typeface="Calibri" pitchFamily="34" charset="0"/>
              <a:cs typeface="Calibri" pitchFamily="34" charset="0"/>
            </a:endParaRPr>
          </a:p>
        </p:txBody>
      </p:sp>
      <p:pic>
        <p:nvPicPr>
          <p:cNvPr id="307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350" y="1979712"/>
            <a:ext cx="3384550" cy="25372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2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1428" y="6211532"/>
            <a:ext cx="3335173" cy="2501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0729" name="Text Box 9"/>
          <p:cNvSpPr txBox="1">
            <a:spLocks noChangeArrowheads="1"/>
          </p:cNvSpPr>
          <p:nvPr/>
        </p:nvSpPr>
        <p:spPr bwMode="auto">
          <a:xfrm>
            <a:off x="223616" y="6031061"/>
            <a:ext cx="312781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dirty="0">
                <a:latin typeface="Calibri" pitchFamily="34" charset="0"/>
                <a:cs typeface="Calibri" pitchFamily="34" charset="0"/>
              </a:rPr>
              <a:t>A further example of a plenary from a lesson practising opinions and school subjects.  </a:t>
            </a:r>
            <a:r>
              <a:rPr lang="en-GB" dirty="0" smtClean="0">
                <a:latin typeface="Calibri" pitchFamily="34" charset="0"/>
                <a:cs typeface="Calibri" pitchFamily="34" charset="0"/>
              </a:rPr>
              <a:t>students </a:t>
            </a:r>
            <a:r>
              <a:rPr lang="en-GB" dirty="0">
                <a:latin typeface="Calibri" pitchFamily="34" charset="0"/>
                <a:cs typeface="Calibri" pitchFamily="34" charset="0"/>
              </a:rPr>
              <a:t>had previously encountered these three connectives and were encouraged explicitly to use them to form longer sentences using the new opinions structures and school subjects.</a:t>
            </a:r>
            <a:endParaRPr lang="en-US" dirty="0">
              <a:latin typeface="Calibri" pitchFamily="34" charset="0"/>
              <a:cs typeface="Calibri" pitchFamily="34" charset="0"/>
            </a:endParaRPr>
          </a:p>
        </p:txBody>
      </p:sp>
      <p:sp>
        <p:nvSpPr>
          <p:cNvPr id="30730" name="Text Box 10"/>
          <p:cNvSpPr txBox="1">
            <a:spLocks noChangeArrowheads="1"/>
          </p:cNvSpPr>
          <p:nvPr/>
        </p:nvSpPr>
        <p:spPr bwMode="auto">
          <a:xfrm>
            <a:off x="260350" y="1569964"/>
            <a:ext cx="1628775" cy="369332"/>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51</a:t>
            </a:r>
            <a:endParaRPr lang="en-GB" b="1" dirty="0">
              <a:latin typeface="Calibri" pitchFamily="34" charset="0"/>
              <a:cs typeface="Calibri" pitchFamily="34" charset="0"/>
            </a:endParaRPr>
          </a:p>
        </p:txBody>
      </p:sp>
      <p:sp>
        <p:nvSpPr>
          <p:cNvPr id="30731" name="Text Box 11"/>
          <p:cNvSpPr txBox="1">
            <a:spLocks noChangeArrowheads="1"/>
          </p:cNvSpPr>
          <p:nvPr/>
        </p:nvSpPr>
        <p:spPr bwMode="auto">
          <a:xfrm>
            <a:off x="323850" y="5661729"/>
            <a:ext cx="1628775" cy="369332"/>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52</a:t>
            </a:r>
            <a:endParaRPr lang="en-GB" b="1" dirty="0">
              <a:latin typeface="Calibri" pitchFamily="34" charset="0"/>
              <a:cs typeface="Calibri" pitchFamily="34" charset="0"/>
            </a:endParaRPr>
          </a:p>
        </p:txBody>
      </p:sp>
      <p:sp>
        <p:nvSpPr>
          <p:cNvPr id="2" name="Rectangle 1"/>
          <p:cNvSpPr/>
          <p:nvPr/>
        </p:nvSpPr>
        <p:spPr>
          <a:xfrm>
            <a:off x="250774" y="4684752"/>
            <a:ext cx="6607226" cy="784830"/>
          </a:xfrm>
          <a:prstGeom prst="rect">
            <a:avLst/>
          </a:prstGeom>
        </p:spPr>
        <p:txBody>
          <a:bodyPr wrap="square">
            <a:spAutoFit/>
          </a:bodyPr>
          <a:lstStyle/>
          <a:p>
            <a:pPr eaLnBrk="1" hangingPunct="1">
              <a:spcBef>
                <a:spcPct val="50000"/>
              </a:spcBef>
            </a:pPr>
            <a:r>
              <a:rPr lang="en-GB" dirty="0" smtClean="0">
                <a:latin typeface="Calibri" pitchFamily="34" charset="0"/>
                <a:cs typeface="Calibri" pitchFamily="34" charset="0"/>
              </a:rPr>
              <a:t>1.  J’aime l’ananas parce que c’est bon pour la sant</a:t>
            </a:r>
            <a:r>
              <a:rPr lang="en-US" dirty="0" smtClean="0">
                <a:latin typeface="Calibri" pitchFamily="34" charset="0"/>
                <a:cs typeface="Calibri" pitchFamily="34" charset="0"/>
              </a:rPr>
              <a:t>é.</a:t>
            </a:r>
          </a:p>
          <a:p>
            <a:pPr eaLnBrk="1" hangingPunct="1">
              <a:spcBef>
                <a:spcPct val="50000"/>
              </a:spcBef>
            </a:pPr>
            <a:r>
              <a:rPr lang="en-US" dirty="0" smtClean="0">
                <a:latin typeface="Calibri" pitchFamily="34" charset="0"/>
                <a:cs typeface="Calibri" pitchFamily="34" charset="0"/>
              </a:rPr>
              <a:t>2.  Je déteste le lard parce que c’est trop gras.</a:t>
            </a:r>
            <a:endParaRPr lang="en-US"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pPr>
              <a:defRPr/>
            </a:pPr>
            <a:fld id="{B467C44B-D8AC-45F3-B897-93F06D682A4E}" type="slidenum">
              <a:rPr lang="en-GB" smtClean="0"/>
              <a:pPr>
                <a:defRPr/>
              </a:pPr>
              <a:t>33</a:t>
            </a:fld>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4"/>
          <p:cNvSpPr txBox="1">
            <a:spLocks noChangeArrowheads="1"/>
          </p:cNvSpPr>
          <p:nvPr/>
        </p:nvSpPr>
        <p:spPr bwMode="auto">
          <a:xfrm>
            <a:off x="188912" y="134937"/>
            <a:ext cx="33115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2.  Assessment for Learning</a:t>
            </a:r>
          </a:p>
        </p:txBody>
      </p:sp>
      <p:sp>
        <p:nvSpPr>
          <p:cNvPr id="31748" name="Text Box 5"/>
          <p:cNvSpPr txBox="1">
            <a:spLocks noChangeArrowheads="1"/>
          </p:cNvSpPr>
          <p:nvPr/>
        </p:nvSpPr>
        <p:spPr bwMode="auto">
          <a:xfrm>
            <a:off x="188912" y="395536"/>
            <a:ext cx="3024064"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dirty="0">
                <a:latin typeface="Calibri" pitchFamily="34" charset="0"/>
                <a:cs typeface="Calibri" pitchFamily="34" charset="0"/>
              </a:rPr>
              <a:t>Once per half-term, </a:t>
            </a:r>
            <a:r>
              <a:rPr lang="en-GB" dirty="0" smtClean="0">
                <a:latin typeface="Calibri" pitchFamily="34" charset="0"/>
                <a:cs typeface="Calibri" pitchFamily="34" charset="0"/>
              </a:rPr>
              <a:t>students </a:t>
            </a:r>
            <a:r>
              <a:rPr lang="en-GB" dirty="0">
                <a:latin typeface="Calibri" pitchFamily="34" charset="0"/>
                <a:cs typeface="Calibri" pitchFamily="34" charset="0"/>
              </a:rPr>
              <a:t>complete a writing activity that is set up carefully and explained using a </a:t>
            </a:r>
            <a:r>
              <a:rPr lang="en-GB" b="1" dirty="0">
                <a:latin typeface="Calibri" pitchFamily="34" charset="0"/>
                <a:cs typeface="Calibri" pitchFamily="34" charset="0"/>
              </a:rPr>
              <a:t>‘tick grid</a:t>
            </a:r>
            <a:r>
              <a:rPr lang="en-GB" dirty="0">
                <a:latin typeface="Calibri" pitchFamily="34" charset="0"/>
                <a:cs typeface="Calibri" pitchFamily="34" charset="0"/>
              </a:rPr>
              <a:t>’ of quality of language items that are appropriate for each level during each year of each key stage.  The tick grid is used with </a:t>
            </a:r>
            <a:r>
              <a:rPr lang="en-GB" dirty="0" smtClean="0">
                <a:latin typeface="Calibri" pitchFamily="34" charset="0"/>
                <a:cs typeface="Calibri" pitchFamily="34" charset="0"/>
              </a:rPr>
              <a:t>students </a:t>
            </a:r>
            <a:r>
              <a:rPr lang="en-GB" dirty="0">
                <a:latin typeface="Calibri" pitchFamily="34" charset="0"/>
                <a:cs typeface="Calibri" pitchFamily="34" charset="0"/>
              </a:rPr>
              <a:t>prior to completing the task to make explicit the aspects of language that would make an excellent answer.  </a:t>
            </a:r>
            <a:endParaRPr lang="en-US" dirty="0">
              <a:latin typeface="Calibri" pitchFamily="34" charset="0"/>
              <a:cs typeface="Calibri" pitchFamily="34" charset="0"/>
            </a:endParaRPr>
          </a:p>
        </p:txBody>
      </p:sp>
      <p:pic>
        <p:nvPicPr>
          <p:cNvPr id="3174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8211" y="592613"/>
            <a:ext cx="2833687" cy="21252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175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912" y="4238863"/>
            <a:ext cx="2973387" cy="22300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1751"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180" y="6734770"/>
            <a:ext cx="2945527" cy="22098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 Box 10"/>
          <p:cNvSpPr txBox="1">
            <a:spLocks noChangeArrowheads="1"/>
          </p:cNvSpPr>
          <p:nvPr/>
        </p:nvSpPr>
        <p:spPr bwMode="auto">
          <a:xfrm>
            <a:off x="3212977" y="6919436"/>
            <a:ext cx="358628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600" dirty="0">
                <a:latin typeface="Calibri" pitchFamily="34" charset="0"/>
                <a:cs typeface="Calibri" pitchFamily="34" charset="0"/>
              </a:rPr>
              <a:t>A further way to increase levels of engagement and improve performance in writing is to show scanned examples of pupil work, either from </a:t>
            </a:r>
            <a:r>
              <a:rPr lang="en-GB" sz="1600" dirty="0" smtClean="0">
                <a:latin typeface="Calibri" pitchFamily="34" charset="0"/>
                <a:cs typeface="Calibri" pitchFamily="34" charset="0"/>
              </a:rPr>
              <a:t>students </a:t>
            </a:r>
            <a:r>
              <a:rPr lang="en-GB" sz="1600" dirty="0">
                <a:latin typeface="Calibri" pitchFamily="34" charset="0"/>
                <a:cs typeface="Calibri" pitchFamily="34" charset="0"/>
              </a:rPr>
              <a:t>within the class, or from a bank of excellent pupil work from the same year group or level that has been saved in a portfolio.  </a:t>
            </a:r>
          </a:p>
        </p:txBody>
      </p:sp>
      <p:sp>
        <p:nvSpPr>
          <p:cNvPr id="31753" name="Text Box 11"/>
          <p:cNvSpPr txBox="1">
            <a:spLocks noChangeArrowheads="1"/>
          </p:cNvSpPr>
          <p:nvPr/>
        </p:nvSpPr>
        <p:spPr bwMode="auto">
          <a:xfrm>
            <a:off x="3500438" y="6550104"/>
            <a:ext cx="2520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3.  Showing pupil work</a:t>
            </a:r>
          </a:p>
        </p:txBody>
      </p:sp>
      <p:sp>
        <p:nvSpPr>
          <p:cNvPr id="31754" name="Text Box 12"/>
          <p:cNvSpPr txBox="1">
            <a:spLocks noChangeArrowheads="1"/>
          </p:cNvSpPr>
          <p:nvPr/>
        </p:nvSpPr>
        <p:spPr bwMode="auto">
          <a:xfrm>
            <a:off x="3419847" y="223281"/>
            <a:ext cx="1628775" cy="369332"/>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53</a:t>
            </a:r>
            <a:endParaRPr lang="en-GB" b="1" dirty="0">
              <a:latin typeface="Calibri" pitchFamily="34" charset="0"/>
              <a:cs typeface="Calibri" pitchFamily="34" charset="0"/>
            </a:endParaRPr>
          </a:p>
        </p:txBody>
      </p:sp>
      <p:sp>
        <p:nvSpPr>
          <p:cNvPr id="31756" name="Text Box 14"/>
          <p:cNvSpPr txBox="1">
            <a:spLocks noChangeArrowheads="1"/>
          </p:cNvSpPr>
          <p:nvPr/>
        </p:nvSpPr>
        <p:spPr bwMode="auto">
          <a:xfrm>
            <a:off x="1268760" y="8460432"/>
            <a:ext cx="1628775"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55</a:t>
            </a:r>
            <a:endParaRPr lang="en-GB" b="1" dirty="0">
              <a:latin typeface="Calibri" pitchFamily="34" charset="0"/>
              <a:cs typeface="Calibri" pitchFamily="34" charset="0"/>
            </a:endParaRPr>
          </a:p>
        </p:txBody>
      </p:sp>
      <p:sp>
        <p:nvSpPr>
          <p:cNvPr id="2" name="Rectangle 1"/>
          <p:cNvSpPr/>
          <p:nvPr/>
        </p:nvSpPr>
        <p:spPr>
          <a:xfrm>
            <a:off x="3370263" y="2735748"/>
            <a:ext cx="3429000" cy="3831818"/>
          </a:xfrm>
          <a:prstGeom prst="rect">
            <a:avLst/>
          </a:prstGeom>
        </p:spPr>
        <p:txBody>
          <a:bodyPr>
            <a:spAutoFit/>
          </a:bodyPr>
          <a:lstStyle/>
          <a:p>
            <a:pPr eaLnBrk="1" hangingPunct="1">
              <a:spcBef>
                <a:spcPct val="50000"/>
              </a:spcBef>
            </a:pPr>
            <a:r>
              <a:rPr lang="en-GB" dirty="0" smtClean="0">
                <a:latin typeface="Calibri" pitchFamily="34" charset="0"/>
                <a:cs typeface="Calibri" pitchFamily="34" charset="0"/>
              </a:rPr>
              <a:t>We then use the tick grid to mark the first draft of the work.  students complete a second draft of the piece, paying attention to those elements that they have not included or included unsuccessfully.  Their second draft is then awarded a NC level or GCSE grade depending on the Key Stage.</a:t>
            </a:r>
          </a:p>
          <a:p>
            <a:pPr eaLnBrk="1" hangingPunct="1">
              <a:spcBef>
                <a:spcPct val="50000"/>
              </a:spcBef>
            </a:pPr>
            <a:r>
              <a:rPr lang="en-GB" dirty="0" smtClean="0">
                <a:latin typeface="Calibri" pitchFamily="34" charset="0"/>
                <a:cs typeface="Calibri" pitchFamily="34" charset="0"/>
              </a:rPr>
              <a:t>This can be done with writing questions at all levels from beginners to A level.</a:t>
            </a:r>
            <a:endParaRPr lang="en-US" dirty="0">
              <a:latin typeface="Calibri" pitchFamily="34" charset="0"/>
              <a:cs typeface="Calibri" pitchFamily="34" charset="0"/>
            </a:endParaRPr>
          </a:p>
        </p:txBody>
      </p:sp>
      <p:sp>
        <p:nvSpPr>
          <p:cNvPr id="14" name="Text Box 12"/>
          <p:cNvSpPr txBox="1">
            <a:spLocks noChangeArrowheads="1"/>
          </p:cNvSpPr>
          <p:nvPr/>
        </p:nvSpPr>
        <p:spPr bwMode="auto">
          <a:xfrm>
            <a:off x="1700808" y="3869531"/>
            <a:ext cx="1628775" cy="369332"/>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54</a:t>
            </a:r>
            <a:endParaRPr lang="en-GB" b="1"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pPr>
              <a:defRPr/>
            </a:pPr>
            <a:fld id="{B467C44B-D8AC-45F3-B897-93F06D682A4E}" type="slidenum">
              <a:rPr lang="en-GB" smtClean="0"/>
              <a:pPr>
                <a:defRPr/>
              </a:pPr>
              <a:t>34</a:t>
            </a:fld>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384" y="1202318"/>
            <a:ext cx="6264696" cy="7571303"/>
          </a:xfrm>
          <a:prstGeom prst="rect">
            <a:avLst/>
          </a:prstGeom>
        </p:spPr>
        <p:txBody>
          <a:bodyPr wrap="square">
            <a:spAutoFit/>
          </a:bodyPr>
          <a:lstStyle/>
          <a:p>
            <a:r>
              <a:rPr lang="en-US" dirty="0" smtClean="0">
                <a:latin typeface="Calibri" pitchFamily="34" charset="0"/>
                <a:cs typeface="Calibri" pitchFamily="34" charset="0"/>
              </a:rPr>
              <a:t>The </a:t>
            </a:r>
            <a:r>
              <a:rPr lang="en-US" b="1" dirty="0" smtClean="0">
                <a:latin typeface="Calibri" pitchFamily="34" charset="0"/>
                <a:cs typeface="Calibri" pitchFamily="34" charset="0"/>
              </a:rPr>
              <a:t>Animation Painter </a:t>
            </a:r>
            <a:r>
              <a:rPr lang="en-US" dirty="0" smtClean="0">
                <a:latin typeface="Calibri" pitchFamily="34" charset="0"/>
                <a:cs typeface="Calibri" pitchFamily="34" charset="0"/>
              </a:rPr>
              <a:t>is one of the new features in PowerPoint 2010.  The </a:t>
            </a:r>
            <a:r>
              <a:rPr lang="en-US" b="1" dirty="0" smtClean="0">
                <a:latin typeface="Calibri" pitchFamily="34" charset="0"/>
                <a:cs typeface="Calibri" pitchFamily="34" charset="0"/>
              </a:rPr>
              <a:t>Animation Painter </a:t>
            </a:r>
            <a:r>
              <a:rPr lang="en-US" dirty="0" smtClean="0">
                <a:latin typeface="Calibri" pitchFamily="34" charset="0"/>
                <a:cs typeface="Calibri" pitchFamily="34" charset="0"/>
              </a:rPr>
              <a:t>allows you o copy the animation effects of one object (and all the settings applied to that animated object), to another object (or many objects) with a single click of the mouse on each new object. This feature is a real time saver .</a:t>
            </a:r>
            <a:br>
              <a:rPr lang="en-US" dirty="0" smtClean="0">
                <a:latin typeface="Calibri" pitchFamily="34" charset="0"/>
                <a:cs typeface="Calibri" pitchFamily="34" charset="0"/>
              </a:rPr>
            </a:br>
            <a:r>
              <a:rPr lang="en-US" dirty="0" smtClean="0">
                <a:latin typeface="Calibri" pitchFamily="34" charset="0"/>
                <a:cs typeface="Calibri" pitchFamily="34" charset="0"/>
              </a:rPr>
              <a:t>Select the slide which contains the animation you wish to copy.</a:t>
            </a:r>
          </a:p>
          <a:p>
            <a:r>
              <a:rPr lang="en-US" dirty="0" smtClean="0">
                <a:latin typeface="Calibri" pitchFamily="34" charset="0"/>
                <a:cs typeface="Calibri" pitchFamily="34" charset="0"/>
              </a:rPr>
              <a:t>Click on the </a:t>
            </a:r>
            <a:r>
              <a:rPr lang="en-US" i="1" dirty="0" smtClean="0">
                <a:latin typeface="Calibri" pitchFamily="34" charset="0"/>
                <a:cs typeface="Calibri" pitchFamily="34" charset="0"/>
              </a:rPr>
              <a:t>Animations</a:t>
            </a:r>
            <a:r>
              <a:rPr lang="en-US" dirty="0" smtClean="0">
                <a:latin typeface="Calibri" pitchFamily="34" charset="0"/>
                <a:cs typeface="Calibri" pitchFamily="34" charset="0"/>
              </a:rPr>
              <a:t> tab.</a:t>
            </a:r>
            <a:br>
              <a:rPr lang="en-US" dirty="0" smtClean="0">
                <a:latin typeface="Calibri" pitchFamily="34" charset="0"/>
                <a:cs typeface="Calibri" pitchFamily="34" charset="0"/>
              </a:rPr>
            </a:br>
            <a:r>
              <a:rPr lang="en-US" b="1" dirty="0" smtClean="0">
                <a:latin typeface="Calibri" pitchFamily="34" charset="0"/>
                <a:cs typeface="Calibri" pitchFamily="34" charset="0"/>
              </a:rPr>
              <a:t>Copy animation to ONE Object</a:t>
            </a:r>
            <a:endParaRPr lang="en-US" dirty="0" smtClean="0">
              <a:latin typeface="Calibri" pitchFamily="34" charset="0"/>
              <a:cs typeface="Calibri" pitchFamily="34" charset="0"/>
            </a:endParaRPr>
          </a:p>
          <a:p>
            <a:r>
              <a:rPr lang="en-US" dirty="0" smtClean="0">
                <a:latin typeface="Calibri" pitchFamily="34" charset="0"/>
                <a:cs typeface="Calibri" pitchFamily="34" charset="0"/>
              </a:rPr>
              <a:t>1.  Click on the object that contains the desired animation. </a:t>
            </a:r>
            <a:br>
              <a:rPr lang="en-US" dirty="0" smtClean="0">
                <a:latin typeface="Calibri" pitchFamily="34" charset="0"/>
                <a:cs typeface="Calibri" pitchFamily="34" charset="0"/>
              </a:rPr>
            </a:br>
            <a:r>
              <a:rPr lang="en-US" dirty="0" smtClean="0">
                <a:latin typeface="Calibri" pitchFamily="34" charset="0"/>
                <a:cs typeface="Calibri" pitchFamily="34" charset="0"/>
              </a:rPr>
              <a:t>2.  In the </a:t>
            </a:r>
            <a:r>
              <a:rPr lang="en-US" b="1" dirty="0" smtClean="0">
                <a:latin typeface="Calibri" pitchFamily="34" charset="0"/>
                <a:cs typeface="Calibri" pitchFamily="34" charset="0"/>
              </a:rPr>
              <a:t>Advanced Animation </a:t>
            </a:r>
            <a:r>
              <a:rPr lang="en-US" dirty="0" smtClean="0">
                <a:latin typeface="Calibri" pitchFamily="34" charset="0"/>
                <a:cs typeface="Calibri" pitchFamily="34" charset="0"/>
              </a:rPr>
              <a:t>section, click on the </a:t>
            </a:r>
            <a:r>
              <a:rPr lang="en-US" b="1" dirty="0" smtClean="0">
                <a:latin typeface="Calibri" pitchFamily="34" charset="0"/>
                <a:cs typeface="Calibri" pitchFamily="34" charset="0"/>
              </a:rPr>
              <a:t>Animation Painter</a:t>
            </a:r>
            <a:r>
              <a:rPr lang="en-US" dirty="0" smtClean="0">
                <a:latin typeface="Calibri" pitchFamily="34" charset="0"/>
                <a:cs typeface="Calibri" pitchFamily="34" charset="0"/>
              </a:rPr>
              <a:t> button. Note that the mouse cursor now changes to an arrow with a paint brush.</a:t>
            </a:r>
          </a:p>
          <a:p>
            <a:r>
              <a:rPr lang="en-US" dirty="0" smtClean="0">
                <a:latin typeface="Calibri" pitchFamily="34" charset="0"/>
                <a:cs typeface="Calibri" pitchFamily="34" charset="0"/>
              </a:rPr>
              <a:t>3.  Click on the object to which you wish to apply this same animation.</a:t>
            </a:r>
          </a:p>
          <a:p>
            <a:r>
              <a:rPr lang="en-US" dirty="0" smtClean="0">
                <a:latin typeface="Calibri" pitchFamily="34" charset="0"/>
                <a:cs typeface="Calibri" pitchFamily="34" charset="0"/>
              </a:rPr>
              <a:t>This animation and all its settings has now been applied to the new object.</a:t>
            </a:r>
          </a:p>
          <a:p>
            <a:r>
              <a:rPr lang="en-US" b="1" dirty="0" smtClean="0">
                <a:latin typeface="Calibri" pitchFamily="34" charset="0"/>
                <a:cs typeface="Calibri" pitchFamily="34" charset="0"/>
              </a:rPr>
              <a:t>Copy animation to SEVERAL Objects</a:t>
            </a:r>
            <a:endParaRPr lang="en-US" dirty="0" smtClean="0">
              <a:latin typeface="Calibri" pitchFamily="34" charset="0"/>
              <a:cs typeface="Calibri" pitchFamily="34" charset="0"/>
            </a:endParaRPr>
          </a:p>
          <a:p>
            <a:r>
              <a:rPr lang="en-US" dirty="0" smtClean="0">
                <a:latin typeface="Calibri" pitchFamily="34" charset="0"/>
                <a:cs typeface="Calibri" pitchFamily="34" charset="0"/>
              </a:rPr>
              <a:t>1.  Click on the object that contains the desired animation. </a:t>
            </a:r>
            <a:br>
              <a:rPr lang="en-US" dirty="0" smtClean="0">
                <a:latin typeface="Calibri" pitchFamily="34" charset="0"/>
                <a:cs typeface="Calibri" pitchFamily="34" charset="0"/>
              </a:rPr>
            </a:br>
            <a:r>
              <a:rPr lang="en-US" dirty="0" smtClean="0">
                <a:latin typeface="Calibri" pitchFamily="34" charset="0"/>
                <a:cs typeface="Calibri" pitchFamily="34" charset="0"/>
              </a:rPr>
              <a:t>2.  In the </a:t>
            </a:r>
            <a:r>
              <a:rPr lang="en-US" b="1" dirty="0" smtClean="0">
                <a:latin typeface="Calibri" pitchFamily="34" charset="0"/>
                <a:cs typeface="Calibri" pitchFamily="34" charset="0"/>
              </a:rPr>
              <a:t>Advanced Animation </a:t>
            </a:r>
            <a:r>
              <a:rPr lang="en-US" dirty="0" smtClean="0">
                <a:latin typeface="Calibri" pitchFamily="34" charset="0"/>
                <a:cs typeface="Calibri" pitchFamily="34" charset="0"/>
              </a:rPr>
              <a:t>section of the ribbon, </a:t>
            </a:r>
            <a:r>
              <a:rPr lang="en-US" b="1" dirty="0" smtClean="0">
                <a:latin typeface="Calibri" pitchFamily="34" charset="0"/>
                <a:cs typeface="Calibri" pitchFamily="34" charset="0"/>
              </a:rPr>
              <a:t>double click</a:t>
            </a:r>
            <a:r>
              <a:rPr lang="en-US" dirty="0" smtClean="0">
                <a:latin typeface="Calibri" pitchFamily="34" charset="0"/>
                <a:cs typeface="Calibri" pitchFamily="34" charset="0"/>
              </a:rPr>
              <a:t> on the </a:t>
            </a:r>
            <a:r>
              <a:rPr lang="en-US" b="1" dirty="0" smtClean="0">
                <a:latin typeface="Calibri" pitchFamily="34" charset="0"/>
                <a:cs typeface="Calibri" pitchFamily="34" charset="0"/>
              </a:rPr>
              <a:t>Animation Painter</a:t>
            </a:r>
            <a:r>
              <a:rPr lang="en-US" dirty="0" smtClean="0">
                <a:latin typeface="Calibri" pitchFamily="34" charset="0"/>
                <a:cs typeface="Calibri" pitchFamily="34" charset="0"/>
              </a:rPr>
              <a:t> button. Note that the mouse cursor now changes to an arrow with a paint brush.</a:t>
            </a:r>
          </a:p>
          <a:p>
            <a:r>
              <a:rPr lang="en-US" dirty="0" smtClean="0">
                <a:latin typeface="Calibri" pitchFamily="34" charset="0"/>
                <a:cs typeface="Calibri" pitchFamily="34" charset="0"/>
              </a:rPr>
              <a:t>3.  Click on the first object to which you wish to apply this same animation.</a:t>
            </a:r>
          </a:p>
          <a:p>
            <a:r>
              <a:rPr lang="en-US" dirty="0" smtClean="0">
                <a:latin typeface="Calibri" pitchFamily="34" charset="0"/>
                <a:cs typeface="Calibri" pitchFamily="34" charset="0"/>
              </a:rPr>
              <a:t>4.  Continue to click on all objects that require the animation.</a:t>
            </a:r>
          </a:p>
          <a:p>
            <a:r>
              <a:rPr lang="en-US" dirty="0" smtClean="0">
                <a:latin typeface="Calibri" pitchFamily="34" charset="0"/>
                <a:cs typeface="Calibri" pitchFamily="34" charset="0"/>
              </a:rPr>
              <a:t>To turn the animation painter feature off, click the </a:t>
            </a:r>
            <a:r>
              <a:rPr lang="en-US" b="1" dirty="0" smtClean="0">
                <a:latin typeface="Calibri" pitchFamily="34" charset="0"/>
                <a:cs typeface="Calibri" pitchFamily="34" charset="0"/>
              </a:rPr>
              <a:t>Animation Painter </a:t>
            </a:r>
            <a:r>
              <a:rPr lang="en-US" dirty="0" smtClean="0">
                <a:latin typeface="Calibri" pitchFamily="34" charset="0"/>
                <a:cs typeface="Calibri" pitchFamily="34" charset="0"/>
              </a:rPr>
              <a:t>button once again.</a:t>
            </a:r>
            <a:endParaRPr lang="en-US" dirty="0">
              <a:latin typeface="Calibri" pitchFamily="34" charset="0"/>
              <a:cs typeface="Calibri" pitchFamily="34" charset="0"/>
            </a:endParaRPr>
          </a:p>
        </p:txBody>
      </p:sp>
      <p:pic>
        <p:nvPicPr>
          <p:cNvPr id="73730" name="Picture 2" descr="C:\Documents and Settings\Administrator\Local Settings\Temporary Internet Files\Content.IE5\HQM1A9D8\MC90043260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64" y="0"/>
            <a:ext cx="1202318" cy="12023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06982" y="251520"/>
            <a:ext cx="5028098" cy="369332"/>
          </a:xfrm>
          <a:prstGeom prst="rect">
            <a:avLst/>
          </a:prstGeom>
          <a:noFill/>
        </p:spPr>
        <p:txBody>
          <a:bodyPr wrap="square" rtlCol="0">
            <a:spAutoFit/>
          </a:bodyPr>
          <a:lstStyle/>
          <a:p>
            <a:r>
              <a:rPr lang="en-GB" b="1" dirty="0" smtClean="0">
                <a:latin typeface="Calibri" pitchFamily="34" charset="0"/>
                <a:cs typeface="Calibri" pitchFamily="34" charset="0"/>
              </a:rPr>
              <a:t>Best new features</a:t>
            </a:r>
            <a:endParaRPr lang="en-GB" b="1" dirty="0">
              <a:latin typeface="Calibri" pitchFamily="34" charset="0"/>
              <a:cs typeface="Calibri" pitchFamily="34" charset="0"/>
            </a:endParaRPr>
          </a:p>
        </p:txBody>
      </p:sp>
      <p:sp>
        <p:nvSpPr>
          <p:cNvPr id="4" name="Rectangle 3"/>
          <p:cNvSpPr/>
          <p:nvPr/>
        </p:nvSpPr>
        <p:spPr>
          <a:xfrm>
            <a:off x="6065693" y="159187"/>
            <a:ext cx="569387"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Slide Number Placeholder 4"/>
          <p:cNvSpPr>
            <a:spLocks noGrp="1"/>
          </p:cNvSpPr>
          <p:nvPr>
            <p:ph type="sldNum" sz="quarter" idx="12"/>
          </p:nvPr>
        </p:nvSpPr>
        <p:spPr/>
        <p:txBody>
          <a:bodyPr/>
          <a:lstStyle/>
          <a:p>
            <a:pPr>
              <a:defRPr/>
            </a:pPr>
            <a:fld id="{B467C44B-D8AC-45F3-B897-93F06D682A4E}" type="slidenum">
              <a:rPr lang="en-GB" smtClean="0"/>
              <a:pPr>
                <a:defRPr/>
              </a:pPr>
              <a:t>35</a:t>
            </a:fld>
            <a:endParaRPr lang="en-GB" dirty="0"/>
          </a:p>
        </p:txBody>
      </p:sp>
    </p:spTree>
    <p:extLst>
      <p:ext uri="{BB962C8B-B14F-4D97-AF65-F5344CB8AC3E}">
        <p14:creationId xmlns:p14="http://schemas.microsoft.com/office/powerpoint/2010/main" val="39187257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681" y="1763687"/>
            <a:ext cx="6264696" cy="3139321"/>
          </a:xfrm>
          <a:prstGeom prst="rect">
            <a:avLst/>
          </a:prstGeom>
        </p:spPr>
        <p:txBody>
          <a:bodyPr wrap="square">
            <a:spAutoFit/>
          </a:bodyPr>
          <a:lstStyle/>
          <a:p>
            <a:r>
              <a:rPr lang="en-US" dirty="0" smtClean="0">
                <a:latin typeface="Calibri" pitchFamily="34" charset="0"/>
                <a:cs typeface="Calibri" pitchFamily="34" charset="0"/>
              </a:rPr>
              <a:t>Why would you want to do this?</a:t>
            </a:r>
          </a:p>
          <a:p>
            <a:r>
              <a:rPr lang="en-US" dirty="0" smtClean="0">
                <a:latin typeface="Calibri" pitchFamily="34" charset="0"/>
                <a:cs typeface="Calibri" pitchFamily="34" charset="0"/>
              </a:rPr>
              <a:t>1.  The WMV video file format can be read by most computers.</a:t>
            </a:r>
          </a:p>
          <a:p>
            <a:r>
              <a:rPr lang="en-US" dirty="0" smtClean="0">
                <a:latin typeface="Calibri" pitchFamily="34" charset="0"/>
                <a:cs typeface="Calibri" pitchFamily="34" charset="0"/>
              </a:rPr>
              <a:t>2.  Any transitions, animations, sounds and narration will be embedded into the video.</a:t>
            </a:r>
          </a:p>
          <a:p>
            <a:r>
              <a:rPr lang="en-US" dirty="0" smtClean="0">
                <a:latin typeface="Calibri" pitchFamily="34" charset="0"/>
                <a:cs typeface="Calibri" pitchFamily="34" charset="0"/>
              </a:rPr>
              <a:t>3.  The video can be published to a website or emailed. It is not editable, so the entire presentation will always remain as the author intended.</a:t>
            </a:r>
          </a:p>
          <a:p>
            <a:r>
              <a:rPr lang="en-US" dirty="0" smtClean="0">
                <a:latin typeface="Calibri" pitchFamily="34" charset="0"/>
                <a:cs typeface="Calibri" pitchFamily="34" charset="0"/>
              </a:rPr>
              <a:t>4.  You can control the file size of the video by selecting appropriate options.</a:t>
            </a:r>
          </a:p>
          <a:p>
            <a:r>
              <a:rPr lang="en-US" dirty="0" smtClean="0">
                <a:latin typeface="Calibri" pitchFamily="34" charset="0"/>
                <a:cs typeface="Calibri" pitchFamily="34" charset="0"/>
              </a:rPr>
              <a:t>5.  The targeted audience does not need to have PowerPoint installed on their computer in order to view the video.</a:t>
            </a:r>
            <a:endParaRPr lang="en-US" dirty="0">
              <a:latin typeface="Calibri" pitchFamily="34" charset="0"/>
              <a:cs typeface="Calibri" pitchFamily="34" charset="0"/>
            </a:endParaRPr>
          </a:p>
        </p:txBody>
      </p:sp>
      <p:sp>
        <p:nvSpPr>
          <p:cNvPr id="3" name="TextBox 2"/>
          <p:cNvSpPr txBox="1"/>
          <p:nvPr/>
        </p:nvSpPr>
        <p:spPr>
          <a:xfrm>
            <a:off x="1428758" y="251520"/>
            <a:ext cx="5028098" cy="369332"/>
          </a:xfrm>
          <a:prstGeom prst="rect">
            <a:avLst/>
          </a:prstGeom>
          <a:noFill/>
        </p:spPr>
        <p:txBody>
          <a:bodyPr wrap="square" rtlCol="0">
            <a:spAutoFit/>
          </a:bodyPr>
          <a:lstStyle/>
          <a:p>
            <a:r>
              <a:rPr lang="en-GB" b="1" dirty="0" smtClean="0">
                <a:latin typeface="Calibri" pitchFamily="34" charset="0"/>
                <a:cs typeface="Calibri" pitchFamily="34" charset="0"/>
              </a:rPr>
              <a:t>Best new features</a:t>
            </a:r>
            <a:endParaRPr lang="en-GB" b="1" dirty="0">
              <a:latin typeface="Calibri" pitchFamily="34" charset="0"/>
              <a:cs typeface="Calibri" pitchFamily="34" charset="0"/>
            </a:endParaRPr>
          </a:p>
        </p:txBody>
      </p:sp>
      <p:sp>
        <p:nvSpPr>
          <p:cNvPr id="4" name="Rectangle 3"/>
          <p:cNvSpPr/>
          <p:nvPr/>
        </p:nvSpPr>
        <p:spPr>
          <a:xfrm>
            <a:off x="6065693" y="159187"/>
            <a:ext cx="569387"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74754" name="Picture 2" descr="C:\Documents and Settings\Administrator\Local Settings\Temporary Internet Files\Content.IE5\KWFTR6PF\MP90040239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672" y="251520"/>
            <a:ext cx="848777" cy="1272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97246" y="611560"/>
            <a:ext cx="4236010" cy="646331"/>
          </a:xfrm>
          <a:prstGeom prst="rect">
            <a:avLst/>
          </a:prstGeom>
          <a:noFill/>
        </p:spPr>
        <p:txBody>
          <a:bodyPr wrap="square" rtlCol="0">
            <a:spAutoFit/>
          </a:bodyPr>
          <a:lstStyle/>
          <a:p>
            <a:r>
              <a:rPr lang="en-GB" b="1" dirty="0" smtClean="0">
                <a:latin typeface="Calibri" pitchFamily="34" charset="0"/>
                <a:cs typeface="Calibri" pitchFamily="34" charset="0"/>
              </a:rPr>
              <a:t>Convert your PowerPoint presentation to a video.</a:t>
            </a:r>
            <a:endParaRPr lang="en-GB" b="1" dirty="0">
              <a:latin typeface="Calibri" pitchFamily="34" charset="0"/>
              <a:cs typeface="Calibri" pitchFamily="34" charset="0"/>
            </a:endParaRPr>
          </a:p>
        </p:txBody>
      </p:sp>
      <p:sp>
        <p:nvSpPr>
          <p:cNvPr id="7" name="Rectangle 6"/>
          <p:cNvSpPr/>
          <p:nvPr/>
        </p:nvSpPr>
        <p:spPr>
          <a:xfrm>
            <a:off x="324041" y="4919703"/>
            <a:ext cx="4783927" cy="4247317"/>
          </a:xfrm>
          <a:prstGeom prst="rect">
            <a:avLst/>
          </a:prstGeom>
        </p:spPr>
        <p:txBody>
          <a:bodyPr wrap="square">
            <a:spAutoFit/>
          </a:bodyPr>
          <a:lstStyle/>
          <a:p>
            <a:r>
              <a:rPr lang="en-US" dirty="0" smtClean="0">
                <a:latin typeface="Calibri" pitchFamily="34" charset="0"/>
                <a:cs typeface="Calibri" pitchFamily="34" charset="0"/>
              </a:rPr>
              <a:t>How do you do it?</a:t>
            </a:r>
            <a:br>
              <a:rPr lang="en-US" dirty="0" smtClean="0">
                <a:latin typeface="Calibri" pitchFamily="34" charset="0"/>
                <a:cs typeface="Calibri" pitchFamily="34" charset="0"/>
              </a:rPr>
            </a:br>
            <a:r>
              <a:rPr lang="en-US" dirty="0" smtClean="0">
                <a:latin typeface="Calibri" pitchFamily="34" charset="0"/>
                <a:cs typeface="Calibri" pitchFamily="34" charset="0"/>
              </a:rPr>
              <a:t>1.  Choose File </a:t>
            </a:r>
            <a:r>
              <a:rPr lang="en-US" dirty="0" smtClean="0">
                <a:latin typeface="Calibri" pitchFamily="34" charset="0"/>
                <a:cs typeface="Calibri" pitchFamily="34" charset="0"/>
                <a:sym typeface="Wingdings" pitchFamily="2" charset="2"/>
              </a:rPr>
              <a:t> Save &amp; send Create a Video</a:t>
            </a:r>
            <a:br>
              <a:rPr lang="en-US" dirty="0" smtClean="0">
                <a:latin typeface="Calibri" pitchFamily="34" charset="0"/>
                <a:cs typeface="Calibri" pitchFamily="34" charset="0"/>
                <a:sym typeface="Wingdings" pitchFamily="2" charset="2"/>
              </a:rPr>
            </a:br>
            <a:r>
              <a:rPr lang="en-US" dirty="0" smtClean="0">
                <a:latin typeface="Calibri" pitchFamily="34" charset="0"/>
                <a:cs typeface="Calibri" pitchFamily="34" charset="0"/>
                <a:sym typeface="Wingdings" pitchFamily="2" charset="2"/>
              </a:rPr>
              <a:t>2.  Then choose your settings:</a:t>
            </a:r>
            <a:endParaRPr lang="en-US" dirty="0" smtClean="0">
              <a:latin typeface="Calibri" pitchFamily="34" charset="0"/>
              <a:cs typeface="Calibri" pitchFamily="34" charset="0"/>
            </a:endParaRPr>
          </a:p>
          <a:p>
            <a:r>
              <a:rPr lang="en-US" i="1" dirty="0" smtClean="0">
                <a:latin typeface="Calibri" pitchFamily="34" charset="0"/>
                <a:cs typeface="Calibri" pitchFamily="34" charset="0"/>
              </a:rPr>
              <a:t>a.  </a:t>
            </a:r>
            <a:r>
              <a:rPr lang="en-US" b="1" i="1" dirty="0" smtClean="0">
                <a:latin typeface="Calibri" pitchFamily="34" charset="0"/>
                <a:cs typeface="Calibri" pitchFamily="34" charset="0"/>
              </a:rPr>
              <a:t>Computer &amp; HD Displays</a:t>
            </a:r>
            <a:r>
              <a:rPr lang="en-US" b="1" dirty="0" smtClean="0">
                <a:latin typeface="Calibri" pitchFamily="34" charset="0"/>
                <a:cs typeface="Calibri" pitchFamily="34" charset="0"/>
              </a:rPr>
              <a:t> </a:t>
            </a:r>
            <a:r>
              <a:rPr lang="en-US" dirty="0" smtClean="0">
                <a:latin typeface="Calibri" pitchFamily="34" charset="0"/>
                <a:cs typeface="Calibri" pitchFamily="34" charset="0"/>
              </a:rPr>
              <a:t>- Use this default setting if you are going to display this slide show with a projector on a screen for an audience. </a:t>
            </a:r>
            <a:br>
              <a:rPr lang="en-US" dirty="0" smtClean="0">
                <a:latin typeface="Calibri" pitchFamily="34" charset="0"/>
                <a:cs typeface="Calibri" pitchFamily="34" charset="0"/>
              </a:rPr>
            </a:br>
            <a:r>
              <a:rPr lang="en-US" dirty="0" smtClean="0">
                <a:latin typeface="Calibri" pitchFamily="34" charset="0"/>
                <a:cs typeface="Calibri" pitchFamily="34" charset="0"/>
              </a:rPr>
              <a:t>b.  </a:t>
            </a:r>
            <a:r>
              <a:rPr lang="en-US" b="1" i="1" dirty="0" smtClean="0">
                <a:latin typeface="Calibri" pitchFamily="34" charset="0"/>
                <a:cs typeface="Calibri" pitchFamily="34" charset="0"/>
              </a:rPr>
              <a:t>Use Recorded Timings &amp; Narrations</a:t>
            </a:r>
            <a:r>
              <a:rPr lang="en-US" b="1" dirty="0" smtClean="0">
                <a:latin typeface="Calibri" pitchFamily="34" charset="0"/>
                <a:cs typeface="Calibri" pitchFamily="34" charset="0"/>
              </a:rPr>
              <a:t> </a:t>
            </a:r>
            <a:r>
              <a:rPr lang="en-US" dirty="0" smtClean="0">
                <a:latin typeface="Calibri" pitchFamily="34" charset="0"/>
                <a:cs typeface="Calibri" pitchFamily="34" charset="0"/>
              </a:rPr>
              <a:t>-  Either retain any timings you have added or the default settings will be assigned.</a:t>
            </a:r>
            <a:br>
              <a:rPr lang="en-US" dirty="0" smtClean="0">
                <a:latin typeface="Calibri" pitchFamily="34" charset="0"/>
                <a:cs typeface="Calibri" pitchFamily="34" charset="0"/>
              </a:rPr>
            </a:br>
            <a:r>
              <a:rPr lang="en-US" dirty="0" smtClean="0">
                <a:latin typeface="Calibri" pitchFamily="34" charset="0"/>
                <a:cs typeface="Calibri" pitchFamily="34" charset="0"/>
              </a:rPr>
              <a:t>c.  </a:t>
            </a:r>
            <a:r>
              <a:rPr lang="en-US" b="1" i="1" dirty="0" smtClean="0">
                <a:latin typeface="Calibri" pitchFamily="34" charset="0"/>
                <a:cs typeface="Calibri" pitchFamily="34" charset="0"/>
              </a:rPr>
              <a:t>Seconds to spend on each slid</a:t>
            </a:r>
            <a:r>
              <a:rPr lang="en-US" i="1" dirty="0" smtClean="0">
                <a:latin typeface="Calibri" pitchFamily="34" charset="0"/>
                <a:cs typeface="Calibri" pitchFamily="34" charset="0"/>
              </a:rPr>
              <a:t>e</a:t>
            </a:r>
            <a:r>
              <a:rPr lang="en-US" dirty="0" smtClean="0">
                <a:latin typeface="Calibri" pitchFamily="34" charset="0"/>
                <a:cs typeface="Calibri" pitchFamily="34" charset="0"/>
              </a:rPr>
              <a:t> - By default this setting is 5:00 seconds. You may make a change the timing.</a:t>
            </a:r>
            <a:br>
              <a:rPr lang="en-US" dirty="0" smtClean="0">
                <a:latin typeface="Calibri" pitchFamily="34" charset="0"/>
                <a:cs typeface="Calibri" pitchFamily="34" charset="0"/>
              </a:rPr>
            </a:br>
            <a:r>
              <a:rPr lang="en-US" dirty="0" smtClean="0">
                <a:latin typeface="Calibri" pitchFamily="34" charset="0"/>
                <a:cs typeface="Calibri" pitchFamily="34" charset="0"/>
              </a:rPr>
              <a:t>d.  To accept these settings click on the </a:t>
            </a:r>
            <a:r>
              <a:rPr lang="en-US" b="1" dirty="0" smtClean="0">
                <a:latin typeface="Calibri" pitchFamily="34" charset="0"/>
                <a:cs typeface="Calibri" pitchFamily="34" charset="0"/>
              </a:rPr>
              <a:t>Create Video</a:t>
            </a:r>
            <a:r>
              <a:rPr lang="en-US" dirty="0" smtClean="0">
                <a:latin typeface="Calibri" pitchFamily="34" charset="0"/>
                <a:cs typeface="Calibri" pitchFamily="34" charset="0"/>
              </a:rPr>
              <a:t> button.</a:t>
            </a:r>
          </a:p>
          <a:p>
            <a:endParaRPr lang="en-US" dirty="0">
              <a:latin typeface="Calibri" pitchFamily="34" charset="0"/>
              <a:cs typeface="Calibri" pitchFamily="34" charset="0"/>
            </a:endParaRPr>
          </a:p>
        </p:txBody>
      </p:sp>
      <p:pic>
        <p:nvPicPr>
          <p:cNvPr id="7475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7452" b="20513"/>
          <a:stretch/>
        </p:blipFill>
        <p:spPr bwMode="auto">
          <a:xfrm>
            <a:off x="5095575" y="5652120"/>
            <a:ext cx="1539505" cy="21570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2"/>
          </p:nvPr>
        </p:nvSpPr>
        <p:spPr/>
        <p:txBody>
          <a:bodyPr/>
          <a:lstStyle/>
          <a:p>
            <a:pPr>
              <a:defRPr/>
            </a:pPr>
            <a:fld id="{B467C44B-D8AC-45F3-B897-93F06D682A4E}" type="slidenum">
              <a:rPr lang="en-GB" smtClean="0"/>
              <a:pPr>
                <a:defRPr/>
              </a:pPr>
              <a:t>36</a:t>
            </a:fld>
            <a:endParaRPr lang="en-GB" dirty="0"/>
          </a:p>
        </p:txBody>
      </p:sp>
    </p:spTree>
    <p:extLst>
      <p:ext uri="{BB962C8B-B14F-4D97-AF65-F5344CB8AC3E}">
        <p14:creationId xmlns:p14="http://schemas.microsoft.com/office/powerpoint/2010/main" val="88446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xfrm>
            <a:off x="4997152" y="8473504"/>
            <a:ext cx="1600200" cy="63500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25E4E3-CEAA-41FD-A273-E0B303EF1947}" type="slidenum">
              <a:rPr lang="en-GB"/>
              <a:pPr eaLnBrk="1" hangingPunct="1"/>
              <a:t>4</a:t>
            </a:fld>
            <a:endParaRPr lang="en-GB" dirty="0"/>
          </a:p>
        </p:txBody>
      </p:sp>
      <p:sp>
        <p:nvSpPr>
          <p:cNvPr id="5123" name="Text Box 4"/>
          <p:cNvSpPr txBox="1">
            <a:spLocks noChangeArrowheads="1"/>
          </p:cNvSpPr>
          <p:nvPr/>
        </p:nvSpPr>
        <p:spPr bwMode="auto">
          <a:xfrm>
            <a:off x="260350" y="107504"/>
            <a:ext cx="626427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dirty="0">
                <a:latin typeface="Calibri" pitchFamily="34" charset="0"/>
                <a:cs typeface="Calibri" pitchFamily="34" charset="0"/>
              </a:rPr>
              <a:t>2.  To add a new blank slide to your presentation, click on </a:t>
            </a:r>
            <a:r>
              <a:rPr lang="en-GB" sz="2000" b="1" dirty="0">
                <a:latin typeface="Calibri" pitchFamily="34" charset="0"/>
                <a:cs typeface="Calibri" pitchFamily="34" charset="0"/>
              </a:rPr>
              <a:t>Insert</a:t>
            </a:r>
            <a:r>
              <a:rPr lang="en-GB" sz="2000" dirty="0">
                <a:latin typeface="Calibri" pitchFamily="34" charset="0"/>
                <a:cs typeface="Calibri" pitchFamily="34" charset="0"/>
              </a:rPr>
              <a:t> and choose the </a:t>
            </a:r>
            <a:r>
              <a:rPr lang="en-GB" sz="2000" b="1" dirty="0">
                <a:latin typeface="Calibri" pitchFamily="34" charset="0"/>
                <a:cs typeface="Calibri" pitchFamily="34" charset="0"/>
              </a:rPr>
              <a:t>New Slide</a:t>
            </a:r>
            <a:r>
              <a:rPr lang="en-GB" sz="2000" dirty="0">
                <a:latin typeface="Calibri" pitchFamily="34" charset="0"/>
                <a:cs typeface="Calibri" pitchFamily="34" charset="0"/>
              </a:rPr>
              <a:t> option. (Diagram 3)  From the same menu you can also choose insert </a:t>
            </a:r>
            <a:r>
              <a:rPr lang="en-GB" sz="2000" b="1" dirty="0">
                <a:latin typeface="Calibri" pitchFamily="34" charset="0"/>
                <a:cs typeface="Calibri" pitchFamily="34" charset="0"/>
              </a:rPr>
              <a:t>Duplicate Slide</a:t>
            </a:r>
            <a:r>
              <a:rPr lang="en-GB" sz="2000" dirty="0">
                <a:latin typeface="Calibri" pitchFamily="34" charset="0"/>
                <a:cs typeface="Calibri" pitchFamily="34" charset="0"/>
              </a:rPr>
              <a:t> which can be very useful for making similar, yet progressive staged activities in the presentation of new language phase of a lesson.</a:t>
            </a:r>
          </a:p>
        </p:txBody>
      </p:sp>
      <p:sp>
        <p:nvSpPr>
          <p:cNvPr id="5124" name="Text Box 5"/>
          <p:cNvSpPr txBox="1">
            <a:spLocks noChangeArrowheads="1"/>
          </p:cNvSpPr>
          <p:nvPr/>
        </p:nvSpPr>
        <p:spPr bwMode="auto">
          <a:xfrm>
            <a:off x="4518819" y="2078246"/>
            <a:ext cx="20875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3</a:t>
            </a:r>
          </a:p>
        </p:txBody>
      </p:sp>
      <p:sp>
        <p:nvSpPr>
          <p:cNvPr id="5132" name="Text Box 13"/>
          <p:cNvSpPr txBox="1">
            <a:spLocks noChangeArrowheads="1"/>
          </p:cNvSpPr>
          <p:nvPr/>
        </p:nvSpPr>
        <p:spPr bwMode="auto">
          <a:xfrm>
            <a:off x="188640" y="7092280"/>
            <a:ext cx="20875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4</a:t>
            </a:r>
            <a:endParaRPr lang="en-GB" b="1" dirty="0">
              <a:latin typeface="Calibri" pitchFamily="34" charset="0"/>
              <a:cs typeface="Calibri" pitchFamily="34" charset="0"/>
            </a:endParaRPr>
          </a:p>
        </p:txBody>
      </p:sp>
      <p:sp>
        <p:nvSpPr>
          <p:cNvPr id="5136" name="Text Box 17"/>
          <p:cNvSpPr txBox="1">
            <a:spLocks noChangeArrowheads="1"/>
          </p:cNvSpPr>
          <p:nvPr/>
        </p:nvSpPr>
        <p:spPr bwMode="auto">
          <a:xfrm>
            <a:off x="260350" y="8482329"/>
            <a:ext cx="10080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200" dirty="0"/>
              <a:t>Insert table</a:t>
            </a:r>
          </a:p>
        </p:txBody>
      </p:sp>
      <p:sp>
        <p:nvSpPr>
          <p:cNvPr id="5141" name="Text Box 22"/>
          <p:cNvSpPr txBox="1">
            <a:spLocks noChangeArrowheads="1"/>
          </p:cNvSpPr>
          <p:nvPr/>
        </p:nvSpPr>
        <p:spPr bwMode="auto">
          <a:xfrm>
            <a:off x="3059113" y="8676720"/>
            <a:ext cx="12239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200" dirty="0"/>
              <a:t>Insert text box</a:t>
            </a:r>
          </a:p>
        </p:txBody>
      </p:sp>
      <p:sp>
        <p:nvSpPr>
          <p:cNvPr id="5142" name="Text Box 23"/>
          <p:cNvSpPr txBox="1">
            <a:spLocks noChangeArrowheads="1"/>
          </p:cNvSpPr>
          <p:nvPr/>
        </p:nvSpPr>
        <p:spPr bwMode="auto">
          <a:xfrm>
            <a:off x="1628800" y="7154703"/>
            <a:ext cx="12239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200" dirty="0"/>
              <a:t>Insert picture</a:t>
            </a:r>
          </a:p>
        </p:txBody>
      </p:sp>
      <p:sp>
        <p:nvSpPr>
          <p:cNvPr id="5144" name="Text Box 25"/>
          <p:cNvSpPr txBox="1">
            <a:spLocks noChangeArrowheads="1"/>
          </p:cNvSpPr>
          <p:nvPr/>
        </p:nvSpPr>
        <p:spPr bwMode="auto">
          <a:xfrm>
            <a:off x="4283075" y="7152001"/>
            <a:ext cx="12239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200" dirty="0"/>
              <a:t>Insert WordArt</a:t>
            </a:r>
          </a:p>
        </p:txBody>
      </p:sp>
      <p:pic>
        <p:nvPicPr>
          <p:cNvPr id="5145" name="Picture 25"/>
          <p:cNvPicPr>
            <a:picLocks noChangeAspect="1" noChangeArrowheads="1"/>
          </p:cNvPicPr>
          <p:nvPr/>
        </p:nvPicPr>
        <p:blipFill rotWithShape="1">
          <a:blip r:embed="rId3">
            <a:extLst>
              <a:ext uri="{28A0092B-C50C-407E-A947-70E740481C1C}">
                <a14:useLocalDpi xmlns:a14="http://schemas.microsoft.com/office/drawing/2010/main" val="0"/>
              </a:ext>
            </a:extLst>
          </a:blip>
          <a:srcRect r="29525" b="26345"/>
          <a:stretch/>
        </p:blipFill>
        <p:spPr bwMode="auto">
          <a:xfrm>
            <a:off x="436565" y="2046496"/>
            <a:ext cx="3918900" cy="30718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126" name="Line 7"/>
          <p:cNvSpPr>
            <a:spLocks noChangeShapeType="1"/>
          </p:cNvSpPr>
          <p:nvPr/>
        </p:nvSpPr>
        <p:spPr bwMode="auto">
          <a:xfrm flipH="1">
            <a:off x="2453958" y="1870283"/>
            <a:ext cx="1655763" cy="7207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127" name="Line 8"/>
          <p:cNvSpPr>
            <a:spLocks noChangeShapeType="1"/>
          </p:cNvSpPr>
          <p:nvPr/>
        </p:nvSpPr>
        <p:spPr bwMode="auto">
          <a:xfrm flipH="1">
            <a:off x="3033712" y="3996631"/>
            <a:ext cx="1655763" cy="7207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128" name="Text Box 9"/>
          <p:cNvSpPr txBox="1">
            <a:spLocks noChangeArrowheads="1"/>
          </p:cNvSpPr>
          <p:nvPr/>
        </p:nvSpPr>
        <p:spPr bwMode="auto">
          <a:xfrm>
            <a:off x="132555" y="5215711"/>
            <a:ext cx="6454775" cy="19389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dirty="0">
                <a:latin typeface="Calibri" pitchFamily="34" charset="0"/>
                <a:cs typeface="Calibri" pitchFamily="34" charset="0"/>
              </a:rPr>
              <a:t>3.  As you can </a:t>
            </a:r>
            <a:r>
              <a:rPr lang="en-GB" sz="2000" dirty="0" smtClean="0">
                <a:latin typeface="Calibri" pitchFamily="34" charset="0"/>
                <a:cs typeface="Calibri" pitchFamily="34" charset="0"/>
              </a:rPr>
              <a:t>see, from the Insert tab, you can see the option to insert </a:t>
            </a:r>
            <a:r>
              <a:rPr lang="en-GB" sz="2000" dirty="0">
                <a:latin typeface="Calibri" pitchFamily="34" charset="0"/>
                <a:cs typeface="Calibri" pitchFamily="34" charset="0"/>
              </a:rPr>
              <a:t>a text box, a </a:t>
            </a:r>
            <a:r>
              <a:rPr lang="en-GB" sz="2000" dirty="0" smtClean="0">
                <a:latin typeface="Calibri" pitchFamily="34" charset="0"/>
                <a:cs typeface="Calibri" pitchFamily="34" charset="0"/>
              </a:rPr>
              <a:t>picture, a table, a shape,  video or audio.  </a:t>
            </a:r>
            <a:r>
              <a:rPr lang="en-GB" sz="2000" dirty="0">
                <a:latin typeface="Calibri" pitchFamily="34" charset="0"/>
                <a:cs typeface="Calibri" pitchFamily="34" charset="0"/>
              </a:rPr>
              <a:t>We will look at the most relevant functions as they occur in the making of </a:t>
            </a:r>
            <a:r>
              <a:rPr lang="en-GB" sz="2000" dirty="0" smtClean="0">
                <a:latin typeface="Calibri" pitchFamily="34" charset="0"/>
                <a:cs typeface="Calibri" pitchFamily="34" charset="0"/>
              </a:rPr>
              <a:t>a languages lesson.  Different to previous versions of PPT, each insert step triggers a new set of options that apply to that item. </a:t>
            </a:r>
            <a:endParaRPr lang="en-GB" sz="2000" dirty="0">
              <a:latin typeface="Calibri" pitchFamily="34" charset="0"/>
              <a:cs typeface="Calibri" pitchFamily="34" charset="0"/>
            </a:endParaRPr>
          </a:p>
        </p:txBody>
      </p:sp>
      <p:pic>
        <p:nvPicPr>
          <p:cNvPr id="5146" name="Picture 26"/>
          <p:cNvPicPr>
            <a:picLocks noChangeAspect="1" noChangeArrowheads="1"/>
          </p:cNvPicPr>
          <p:nvPr/>
        </p:nvPicPr>
        <p:blipFill rotWithShape="1">
          <a:blip r:embed="rId4">
            <a:extLst>
              <a:ext uri="{28A0092B-C50C-407E-A947-70E740481C1C}">
                <a14:useLocalDpi xmlns:a14="http://schemas.microsoft.com/office/drawing/2010/main" val="0"/>
              </a:ext>
            </a:extLst>
          </a:blip>
          <a:srcRect r="4899" b="82033"/>
          <a:stretch/>
        </p:blipFill>
        <p:spPr bwMode="auto">
          <a:xfrm>
            <a:off x="260350" y="7507364"/>
            <a:ext cx="6199187" cy="878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139" name="Line 20"/>
          <p:cNvSpPr>
            <a:spLocks noChangeShapeType="1"/>
          </p:cNvSpPr>
          <p:nvPr/>
        </p:nvSpPr>
        <p:spPr bwMode="auto">
          <a:xfrm flipV="1">
            <a:off x="80169" y="8243887"/>
            <a:ext cx="360362" cy="431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140" name="Line 21"/>
          <p:cNvSpPr>
            <a:spLocks noChangeShapeType="1"/>
          </p:cNvSpPr>
          <p:nvPr/>
        </p:nvSpPr>
        <p:spPr bwMode="auto">
          <a:xfrm flipH="1">
            <a:off x="908050" y="7442833"/>
            <a:ext cx="720750" cy="408831"/>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143" name="Line 24"/>
          <p:cNvSpPr>
            <a:spLocks noChangeShapeType="1"/>
          </p:cNvSpPr>
          <p:nvPr/>
        </p:nvSpPr>
        <p:spPr bwMode="auto">
          <a:xfrm flipV="1">
            <a:off x="3645693" y="8259286"/>
            <a:ext cx="0" cy="3603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133" name="Line 14"/>
          <p:cNvSpPr>
            <a:spLocks noChangeShapeType="1"/>
          </p:cNvSpPr>
          <p:nvPr/>
        </p:nvSpPr>
        <p:spPr bwMode="auto">
          <a:xfrm flipH="1">
            <a:off x="4355464" y="7459503"/>
            <a:ext cx="539592" cy="4238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135" name="Line 16"/>
          <p:cNvSpPr>
            <a:spLocks noChangeShapeType="1"/>
          </p:cNvSpPr>
          <p:nvPr/>
        </p:nvSpPr>
        <p:spPr bwMode="auto">
          <a:xfrm flipH="1">
            <a:off x="6021287" y="7426639"/>
            <a:ext cx="503337" cy="4250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134" name="Line 15"/>
          <p:cNvSpPr>
            <a:spLocks noChangeShapeType="1"/>
          </p:cNvSpPr>
          <p:nvPr/>
        </p:nvSpPr>
        <p:spPr bwMode="auto">
          <a:xfrm flipV="1">
            <a:off x="5882168" y="8203326"/>
            <a:ext cx="349603" cy="512921"/>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7" name="Text Box 22"/>
          <p:cNvSpPr txBox="1">
            <a:spLocks noChangeArrowheads="1"/>
          </p:cNvSpPr>
          <p:nvPr/>
        </p:nvSpPr>
        <p:spPr bwMode="auto">
          <a:xfrm>
            <a:off x="5085358" y="8676456"/>
            <a:ext cx="12239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200" dirty="0"/>
              <a:t>Insert </a:t>
            </a:r>
            <a:r>
              <a:rPr lang="en-GB" sz="1200" dirty="0" smtClean="0"/>
              <a:t>audio</a:t>
            </a:r>
            <a:endParaRPr lang="en-GB" sz="1200" dirty="0"/>
          </a:p>
        </p:txBody>
      </p:sp>
      <p:sp>
        <p:nvSpPr>
          <p:cNvPr id="28" name="Text Box 22"/>
          <p:cNvSpPr txBox="1">
            <a:spLocks noChangeArrowheads="1"/>
          </p:cNvSpPr>
          <p:nvPr/>
        </p:nvSpPr>
        <p:spPr bwMode="auto">
          <a:xfrm>
            <a:off x="5520889" y="7000764"/>
            <a:ext cx="12239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200" dirty="0"/>
              <a:t>Insert </a:t>
            </a:r>
            <a:r>
              <a:rPr lang="en-GB" sz="1200" dirty="0" smtClean="0"/>
              <a:t>video</a:t>
            </a:r>
            <a:endParaRPr lang="en-GB"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8348" b="62500"/>
          <a:stretch/>
        </p:blipFill>
        <p:spPr bwMode="auto">
          <a:xfrm>
            <a:off x="332656" y="808936"/>
            <a:ext cx="6013256"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Line 14"/>
          <p:cNvSpPr>
            <a:spLocks noChangeShapeType="1"/>
          </p:cNvSpPr>
          <p:nvPr/>
        </p:nvSpPr>
        <p:spPr bwMode="auto">
          <a:xfrm flipH="1" flipV="1">
            <a:off x="6007833" y="1259632"/>
            <a:ext cx="570275" cy="59451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 name="Line 14"/>
          <p:cNvSpPr>
            <a:spLocks noChangeShapeType="1"/>
          </p:cNvSpPr>
          <p:nvPr/>
        </p:nvSpPr>
        <p:spPr bwMode="auto">
          <a:xfrm flipH="1" flipV="1">
            <a:off x="4149080" y="1709288"/>
            <a:ext cx="570275" cy="59451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 name="Text Box 19"/>
          <p:cNvSpPr txBox="1">
            <a:spLocks noChangeArrowheads="1"/>
          </p:cNvSpPr>
          <p:nvPr/>
        </p:nvSpPr>
        <p:spPr bwMode="auto">
          <a:xfrm>
            <a:off x="4352161" y="2368889"/>
            <a:ext cx="199375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dirty="0">
                <a:latin typeface="Calibri" pitchFamily="34" charset="0"/>
                <a:cs typeface="Calibri" pitchFamily="34" charset="0"/>
              </a:rPr>
              <a:t>Show grid (to help guide positioning of pictures &amp; text)</a:t>
            </a:r>
          </a:p>
        </p:txBody>
      </p:sp>
      <p:sp>
        <p:nvSpPr>
          <p:cNvPr id="6" name="Text Box 4"/>
          <p:cNvSpPr txBox="1">
            <a:spLocks noChangeArrowheads="1"/>
          </p:cNvSpPr>
          <p:nvPr/>
        </p:nvSpPr>
        <p:spPr bwMode="auto">
          <a:xfrm>
            <a:off x="313833" y="3779912"/>
            <a:ext cx="62642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dirty="0" smtClean="0">
                <a:latin typeface="Calibri" pitchFamily="34" charset="0"/>
                <a:cs typeface="Calibri" pitchFamily="34" charset="0"/>
              </a:rPr>
              <a:t>Some features are now in different places.  The option to see the grid lines on your slides for guidance is now found from the </a:t>
            </a:r>
            <a:r>
              <a:rPr lang="en-GB" sz="2000" b="1" dirty="0" smtClean="0">
                <a:latin typeface="Calibri" pitchFamily="34" charset="0"/>
                <a:cs typeface="Calibri" pitchFamily="34" charset="0"/>
              </a:rPr>
              <a:t>View </a:t>
            </a:r>
            <a:r>
              <a:rPr lang="en-GB" sz="2000" dirty="0" smtClean="0">
                <a:latin typeface="Calibri" pitchFamily="34" charset="0"/>
                <a:cs typeface="Calibri" pitchFamily="34" charset="0"/>
              </a:rPr>
              <a:t>tab.</a:t>
            </a:r>
            <a:endParaRPr lang="en-GB" sz="2000" dirty="0">
              <a:latin typeface="Calibri" pitchFamily="34" charset="0"/>
              <a:cs typeface="Calibri" pitchFamily="34" charset="0"/>
            </a:endParaRPr>
          </a:p>
        </p:txBody>
      </p:sp>
      <p:sp>
        <p:nvSpPr>
          <p:cNvPr id="7" name="Text Box 13"/>
          <p:cNvSpPr txBox="1">
            <a:spLocks noChangeArrowheads="1"/>
          </p:cNvSpPr>
          <p:nvPr/>
        </p:nvSpPr>
        <p:spPr bwMode="auto">
          <a:xfrm>
            <a:off x="304488" y="314236"/>
            <a:ext cx="20875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5</a:t>
            </a:r>
            <a:endParaRPr lang="en-GB" b="1" dirty="0">
              <a:latin typeface="Calibri" pitchFamily="34" charset="0"/>
              <a:cs typeface="Calibri" pitchFamily="34" charset="0"/>
            </a:endParaRPr>
          </a:p>
        </p:txBody>
      </p:sp>
      <p:sp>
        <p:nvSpPr>
          <p:cNvPr id="2" name="Slide Number Placeholder 1"/>
          <p:cNvSpPr>
            <a:spLocks noGrp="1"/>
          </p:cNvSpPr>
          <p:nvPr>
            <p:ph type="sldNum" sz="quarter" idx="12"/>
          </p:nvPr>
        </p:nvSpPr>
        <p:spPr/>
        <p:txBody>
          <a:bodyPr/>
          <a:lstStyle/>
          <a:p>
            <a:pPr>
              <a:defRPr/>
            </a:pPr>
            <a:fld id="{B467C44B-D8AC-45F3-B897-93F06D682A4E}" type="slidenum">
              <a:rPr lang="en-GB" smtClean="0"/>
              <a:pPr>
                <a:defRPr/>
              </a:pPr>
              <a:t>5</a:t>
            </a:fld>
            <a:endParaRPr lang="en-GB" dirty="0"/>
          </a:p>
        </p:txBody>
      </p:sp>
    </p:spTree>
    <p:extLst>
      <p:ext uri="{BB962C8B-B14F-4D97-AF65-F5344CB8AC3E}">
        <p14:creationId xmlns:p14="http://schemas.microsoft.com/office/powerpoint/2010/main" val="3391415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32656" y="35496"/>
            <a:ext cx="5976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400" b="1" dirty="0">
                <a:latin typeface="Calibri" pitchFamily="34" charset="0"/>
                <a:cs typeface="Calibri" pitchFamily="34" charset="0"/>
              </a:rPr>
              <a:t>Section 1:  Presenting new language</a:t>
            </a:r>
          </a:p>
        </p:txBody>
      </p:sp>
      <p:sp>
        <p:nvSpPr>
          <p:cNvPr id="6147" name="Text Box 5"/>
          <p:cNvSpPr txBox="1">
            <a:spLocks noChangeArrowheads="1"/>
          </p:cNvSpPr>
          <p:nvPr/>
        </p:nvSpPr>
        <p:spPr bwMode="auto">
          <a:xfrm>
            <a:off x="0" y="467544"/>
            <a:ext cx="6858000" cy="90947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dirty="0">
                <a:latin typeface="Calibri" pitchFamily="34" charset="0"/>
                <a:cs typeface="Calibri" pitchFamily="34" charset="0"/>
              </a:rPr>
              <a:t>1.  </a:t>
            </a:r>
            <a:r>
              <a:rPr lang="en-GB" dirty="0" smtClean="0">
                <a:latin typeface="Calibri" pitchFamily="34" charset="0"/>
                <a:cs typeface="Calibri" pitchFamily="34" charset="0"/>
              </a:rPr>
              <a:t>The presentation </a:t>
            </a:r>
            <a:r>
              <a:rPr lang="en-GB" dirty="0">
                <a:latin typeface="Calibri" pitchFamily="34" charset="0"/>
                <a:cs typeface="Calibri" pitchFamily="34" charset="0"/>
              </a:rPr>
              <a:t>of new language can involve many different activities and it would not be desirable to follow exactly the same formula in every lesson.  That said, there are a number of staged presentation activities </a:t>
            </a:r>
            <a:r>
              <a:rPr lang="en-GB" dirty="0" smtClean="0">
                <a:latin typeface="Calibri" pitchFamily="34" charset="0"/>
                <a:cs typeface="Calibri" pitchFamily="34" charset="0"/>
              </a:rPr>
              <a:t>that </a:t>
            </a:r>
            <a:r>
              <a:rPr lang="en-GB" dirty="0">
                <a:latin typeface="Calibri" pitchFamily="34" charset="0"/>
                <a:cs typeface="Calibri" pitchFamily="34" charset="0"/>
              </a:rPr>
              <a:t>are in the repertoire of all </a:t>
            </a:r>
            <a:r>
              <a:rPr lang="en-GB" dirty="0" smtClean="0">
                <a:latin typeface="Calibri" pitchFamily="34" charset="0"/>
                <a:cs typeface="Calibri" pitchFamily="34" charset="0"/>
              </a:rPr>
              <a:t>languages </a:t>
            </a:r>
            <a:r>
              <a:rPr lang="en-GB" dirty="0">
                <a:latin typeface="Calibri" pitchFamily="34" charset="0"/>
                <a:cs typeface="Calibri" pitchFamily="34" charset="0"/>
              </a:rPr>
              <a:t>teachers and that lend themselves particularly well to PowerPoint.  I list them separately here and then detail how to make each type of activity in this section:</a:t>
            </a:r>
          </a:p>
          <a:p>
            <a:pPr eaLnBrk="1" hangingPunct="1">
              <a:spcBef>
                <a:spcPct val="50000"/>
              </a:spcBef>
              <a:buFontTx/>
              <a:buAutoNum type="alphaLcPeriod"/>
            </a:pPr>
            <a:r>
              <a:rPr lang="en-GB" dirty="0">
                <a:latin typeface="Calibri" pitchFamily="34" charset="0"/>
                <a:cs typeface="Calibri" pitchFamily="34" charset="0"/>
              </a:rPr>
              <a:t>S</a:t>
            </a:r>
            <a:r>
              <a:rPr lang="en-GB" dirty="0" smtClean="0">
                <a:latin typeface="Calibri" pitchFamily="34" charset="0"/>
                <a:cs typeface="Calibri" pitchFamily="34" charset="0"/>
              </a:rPr>
              <a:t>tudents </a:t>
            </a:r>
            <a:r>
              <a:rPr lang="en-GB" dirty="0">
                <a:latin typeface="Calibri" pitchFamily="34" charset="0"/>
                <a:cs typeface="Calibri" pitchFamily="34" charset="0"/>
              </a:rPr>
              <a:t>hear the new language presented by the teacher linked to a visual image and on a coloured background to reinforce the gender (if nouns).</a:t>
            </a:r>
          </a:p>
          <a:p>
            <a:pPr eaLnBrk="1" hangingPunct="1">
              <a:spcBef>
                <a:spcPct val="50000"/>
              </a:spcBef>
              <a:buFontTx/>
              <a:buAutoNum type="alphaLcPeriod"/>
            </a:pPr>
            <a:r>
              <a:rPr lang="en-GB" dirty="0">
                <a:latin typeface="Calibri" pitchFamily="34" charset="0"/>
                <a:cs typeface="Calibri" pitchFamily="34" charset="0"/>
              </a:rPr>
              <a:t>S</a:t>
            </a:r>
            <a:r>
              <a:rPr lang="en-GB" dirty="0" smtClean="0">
                <a:latin typeface="Calibri" pitchFamily="34" charset="0"/>
                <a:cs typeface="Calibri" pitchFamily="34" charset="0"/>
              </a:rPr>
              <a:t>tudents </a:t>
            </a:r>
            <a:r>
              <a:rPr lang="en-GB" dirty="0">
                <a:latin typeface="Calibri" pitchFamily="34" charset="0"/>
                <a:cs typeface="Calibri" pitchFamily="34" charset="0"/>
              </a:rPr>
              <a:t>hear the new language presented by the teacher, linked to the same visual image and indicate their comprehension by identifying the number or the letter of the language item.</a:t>
            </a:r>
          </a:p>
          <a:p>
            <a:pPr eaLnBrk="1" hangingPunct="1">
              <a:spcBef>
                <a:spcPct val="50000"/>
              </a:spcBef>
              <a:buFontTx/>
              <a:buAutoNum type="alphaLcPeriod"/>
            </a:pPr>
            <a:r>
              <a:rPr lang="en-GB" dirty="0">
                <a:latin typeface="Calibri" pitchFamily="34" charset="0"/>
                <a:cs typeface="Calibri" pitchFamily="34" charset="0"/>
              </a:rPr>
              <a:t>S</a:t>
            </a:r>
            <a:r>
              <a:rPr lang="en-GB" dirty="0" smtClean="0">
                <a:latin typeface="Calibri" pitchFamily="34" charset="0"/>
                <a:cs typeface="Calibri" pitchFamily="34" charset="0"/>
              </a:rPr>
              <a:t>tudents </a:t>
            </a:r>
            <a:r>
              <a:rPr lang="en-GB" dirty="0">
                <a:latin typeface="Calibri" pitchFamily="34" charset="0"/>
                <a:cs typeface="Calibri" pitchFamily="34" charset="0"/>
              </a:rPr>
              <a:t>see the visual image and hear two alternatives presented by the teacher, indicating their comprehension and practising production by recalling the correct option. (This can be made more challenging by presenting more options to choose from and/or varying the speed of presentation)</a:t>
            </a:r>
          </a:p>
          <a:p>
            <a:pPr eaLnBrk="1" hangingPunct="1">
              <a:spcBef>
                <a:spcPct val="50000"/>
              </a:spcBef>
              <a:buFontTx/>
              <a:buAutoNum type="alphaLcPeriod"/>
            </a:pPr>
            <a:r>
              <a:rPr lang="en-GB" dirty="0" smtClean="0">
                <a:latin typeface="Calibri" pitchFamily="34" charset="0"/>
                <a:cs typeface="Calibri" pitchFamily="34" charset="0"/>
              </a:rPr>
              <a:t>Students </a:t>
            </a:r>
            <a:r>
              <a:rPr lang="en-GB" dirty="0">
                <a:latin typeface="Calibri" pitchFamily="34" charset="0"/>
                <a:cs typeface="Calibri" pitchFamily="34" charset="0"/>
              </a:rPr>
              <a:t>repeat the language items after the teacher, seeing the visual image once more.</a:t>
            </a:r>
          </a:p>
          <a:p>
            <a:pPr eaLnBrk="1" hangingPunct="1">
              <a:spcBef>
                <a:spcPct val="50000"/>
              </a:spcBef>
              <a:buFontTx/>
              <a:buAutoNum type="alphaLcPeriod"/>
            </a:pPr>
            <a:r>
              <a:rPr lang="en-GB" dirty="0" smtClean="0">
                <a:latin typeface="Calibri" pitchFamily="34" charset="0"/>
                <a:cs typeface="Calibri" pitchFamily="34" charset="0"/>
              </a:rPr>
              <a:t>Students </a:t>
            </a:r>
            <a:r>
              <a:rPr lang="en-GB" dirty="0">
                <a:latin typeface="Calibri" pitchFamily="34" charset="0"/>
                <a:cs typeface="Calibri" pitchFamily="34" charset="0"/>
              </a:rPr>
              <a:t>respond chorally ‘C’est vrai’ or ‘C’est faux’ to the teacher’s presentation of the language items in response to the visual stimulus.  (The speed of appearance/disappearance of the visual image can be increased to increase the demand in terms of language recognition in this activity.)</a:t>
            </a:r>
          </a:p>
          <a:p>
            <a:pPr eaLnBrk="1" hangingPunct="1">
              <a:spcBef>
                <a:spcPct val="50000"/>
              </a:spcBef>
              <a:buFontTx/>
              <a:buAutoNum type="alphaLcPeriod"/>
            </a:pPr>
            <a:r>
              <a:rPr lang="en-GB" dirty="0" smtClean="0">
                <a:latin typeface="Calibri" pitchFamily="34" charset="0"/>
                <a:cs typeface="Calibri" pitchFamily="34" charset="0"/>
              </a:rPr>
              <a:t>Students </a:t>
            </a:r>
            <a:r>
              <a:rPr lang="en-GB" dirty="0">
                <a:latin typeface="Calibri" pitchFamily="34" charset="0"/>
                <a:cs typeface="Calibri" pitchFamily="34" charset="0"/>
              </a:rPr>
              <a:t>respond to the question ‘Qu’est-ce qui manque?’ and produce the language for the visual image that has disappeared.  </a:t>
            </a:r>
          </a:p>
          <a:p>
            <a:pPr eaLnBrk="1" hangingPunct="1">
              <a:spcBef>
                <a:spcPct val="50000"/>
              </a:spcBef>
              <a:buFontTx/>
              <a:buAutoNum type="alphaLcPeriod"/>
            </a:pPr>
            <a:r>
              <a:rPr lang="en-GB" dirty="0" smtClean="0">
                <a:latin typeface="Calibri" pitchFamily="34" charset="0"/>
                <a:cs typeface="Calibri" pitchFamily="34" charset="0"/>
              </a:rPr>
              <a:t>Students </a:t>
            </a:r>
            <a:r>
              <a:rPr lang="en-GB" dirty="0">
                <a:latin typeface="Calibri" pitchFamily="34" charset="0"/>
                <a:cs typeface="Calibri" pitchFamily="34" charset="0"/>
              </a:rPr>
              <a:t>identify the item as it appears or requested by the teacher by number.</a:t>
            </a:r>
          </a:p>
        </p:txBody>
      </p:sp>
      <p:sp>
        <p:nvSpPr>
          <p:cNvPr id="2" name="Slide Number Placeholder 1"/>
          <p:cNvSpPr>
            <a:spLocks noGrp="1"/>
          </p:cNvSpPr>
          <p:nvPr>
            <p:ph type="sldNum" sz="quarter" idx="12"/>
          </p:nvPr>
        </p:nvSpPr>
        <p:spPr/>
        <p:txBody>
          <a:bodyPr/>
          <a:lstStyle/>
          <a:p>
            <a:pPr>
              <a:defRPr/>
            </a:pPr>
            <a:fld id="{B467C44B-D8AC-45F3-B897-93F06D682A4E}" type="slidenum">
              <a:rPr lang="en-GB" smtClean="0"/>
              <a:pPr>
                <a:defRPr/>
              </a:pPr>
              <a:t>6</a:t>
            </a:fld>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188640" y="107504"/>
            <a:ext cx="6553473" cy="10156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lphaLcPeriod"/>
            </a:pPr>
            <a:r>
              <a:rPr lang="en-GB" sz="2000" b="1" dirty="0" smtClean="0">
                <a:latin typeface="Calibri" pitchFamily="34" charset="0"/>
                <a:cs typeface="Calibri" pitchFamily="34" charset="0"/>
              </a:rPr>
              <a:t>Students </a:t>
            </a:r>
            <a:r>
              <a:rPr lang="en-GB" sz="2000" b="1" dirty="0">
                <a:latin typeface="Calibri" pitchFamily="34" charset="0"/>
                <a:cs typeface="Calibri" pitchFamily="34" charset="0"/>
              </a:rPr>
              <a:t>hear the new language presented by the teacher linked to a visual image and on a coloured background to reinforce the gender (if nouns).</a:t>
            </a:r>
          </a:p>
        </p:txBody>
      </p:sp>
      <p:graphicFrame>
        <p:nvGraphicFramePr>
          <p:cNvPr id="20498" name="Group 18"/>
          <p:cNvGraphicFramePr>
            <a:graphicFrameLocks noGrp="1"/>
          </p:cNvGraphicFramePr>
          <p:nvPr>
            <p:extLst>
              <p:ext uri="{D42A27DB-BD31-4B8C-83A1-F6EECF244321}">
                <p14:modId xmlns:p14="http://schemas.microsoft.com/office/powerpoint/2010/main" val="313710349"/>
              </p:ext>
            </p:extLst>
          </p:nvPr>
        </p:nvGraphicFramePr>
        <p:xfrm>
          <a:off x="333375" y="1115616"/>
          <a:ext cx="6346337" cy="1463040"/>
        </p:xfrm>
        <a:graphic>
          <a:graphicData uri="http://schemas.openxmlformats.org/drawingml/2006/table">
            <a:tbl>
              <a:tblPr/>
              <a:tblGrid>
                <a:gridCol w="6346337"/>
              </a:tblGrid>
              <a:tr h="959058">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Calibri" pitchFamily="34" charset="0"/>
                          <a:cs typeface="Calibri" pitchFamily="34" charset="0"/>
                        </a:rPr>
                        <a:t>1.  I aim to introduce 6, 9 or 12 new vocabulary items in a lesson.  These numbers of items work well visually and spatially as well as being challenging if the objective is independent production and retention of new language plus its combination with existing language by the end of the lesson.</a:t>
                      </a: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0499" name="Group 19"/>
          <p:cNvGraphicFramePr>
            <a:graphicFrameLocks noGrp="1"/>
          </p:cNvGraphicFramePr>
          <p:nvPr>
            <p:extLst>
              <p:ext uri="{D42A27DB-BD31-4B8C-83A1-F6EECF244321}">
                <p14:modId xmlns:p14="http://schemas.microsoft.com/office/powerpoint/2010/main" val="2429524227"/>
              </p:ext>
            </p:extLst>
          </p:nvPr>
        </p:nvGraphicFramePr>
        <p:xfrm>
          <a:off x="297098" y="2555776"/>
          <a:ext cx="6336556" cy="1188720"/>
        </p:xfrm>
        <a:graphic>
          <a:graphicData uri="http://schemas.openxmlformats.org/drawingml/2006/table">
            <a:tbl>
              <a:tblPr/>
              <a:tblGrid>
                <a:gridCol w="6336556"/>
              </a:tblGrid>
              <a:tr h="1019175">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Calibri" pitchFamily="34" charset="0"/>
                          <a:cs typeface="Calibri" pitchFamily="34" charset="0"/>
                        </a:rPr>
                        <a:t>2.  I count up the number of items of each gender and plan to divide my slide up into blocks of colour accordingly.  If I have 9 items, 3 masculine, 3 feminine and 3 neuter (in Gm) I will draw 3 rectangles of the same size.  (diagram 6)</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7177" name="Text Box 27"/>
          <p:cNvSpPr txBox="1">
            <a:spLocks noChangeArrowheads="1"/>
          </p:cNvSpPr>
          <p:nvPr/>
        </p:nvSpPr>
        <p:spPr bwMode="auto">
          <a:xfrm>
            <a:off x="143271" y="5403130"/>
            <a:ext cx="674211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dirty="0">
                <a:latin typeface="Calibri" pitchFamily="34" charset="0"/>
                <a:cs typeface="Calibri" pitchFamily="34" charset="0"/>
              </a:rPr>
              <a:t>Click in the </a:t>
            </a:r>
            <a:r>
              <a:rPr lang="en-GB" b="1" dirty="0">
                <a:latin typeface="Calibri" pitchFamily="34" charset="0"/>
                <a:cs typeface="Calibri" pitchFamily="34" charset="0"/>
              </a:rPr>
              <a:t>top left hand corner</a:t>
            </a:r>
            <a:r>
              <a:rPr lang="en-GB" dirty="0">
                <a:latin typeface="Calibri" pitchFamily="34" charset="0"/>
                <a:cs typeface="Calibri" pitchFamily="34" charset="0"/>
              </a:rPr>
              <a:t> and drag the cursor down to make a rectangle shape that fills  about a 1/3 of the slide.  When you click off, your shape is automatically shaded in </a:t>
            </a:r>
            <a:r>
              <a:rPr lang="en-GB" dirty="0" smtClean="0">
                <a:latin typeface="Calibri" pitchFamily="34" charset="0"/>
                <a:cs typeface="Calibri" pitchFamily="34" charset="0"/>
              </a:rPr>
              <a:t>blue</a:t>
            </a:r>
            <a:r>
              <a:rPr lang="en-GB" dirty="0">
                <a:latin typeface="Calibri" pitchFamily="34" charset="0"/>
                <a:cs typeface="Calibri" pitchFamily="34" charset="0"/>
              </a:rPr>
              <a:t>. (Diagram 7). To change the colour fill, make sure it is selected and then choose a different colour by clicking to the </a:t>
            </a:r>
            <a:r>
              <a:rPr lang="en-GB" b="1" dirty="0">
                <a:latin typeface="Calibri" pitchFamily="34" charset="0"/>
                <a:cs typeface="Calibri" pitchFamily="34" charset="0"/>
              </a:rPr>
              <a:t>right of  the paint tin icon</a:t>
            </a:r>
            <a:r>
              <a:rPr lang="en-GB" dirty="0">
                <a:latin typeface="Calibri" pitchFamily="34" charset="0"/>
                <a:cs typeface="Calibri" pitchFamily="34" charset="0"/>
              </a:rPr>
              <a:t> on the tool bar at the </a:t>
            </a:r>
            <a:r>
              <a:rPr lang="en-GB" dirty="0" smtClean="0">
                <a:latin typeface="Calibri" pitchFamily="34" charset="0"/>
                <a:cs typeface="Calibri" pitchFamily="34" charset="0"/>
              </a:rPr>
              <a:t>top right </a:t>
            </a:r>
            <a:r>
              <a:rPr lang="en-GB" dirty="0">
                <a:latin typeface="Calibri" pitchFamily="34" charset="0"/>
                <a:cs typeface="Calibri" pitchFamily="34" charset="0"/>
              </a:rPr>
              <a:t>of the screen. (Diagrams </a:t>
            </a:r>
            <a:r>
              <a:rPr lang="en-GB" dirty="0" smtClean="0">
                <a:latin typeface="Calibri" pitchFamily="34" charset="0"/>
                <a:cs typeface="Calibri" pitchFamily="34" charset="0"/>
              </a:rPr>
              <a:t>8)</a:t>
            </a:r>
            <a:endParaRPr lang="en-GB" dirty="0">
              <a:latin typeface="Calibri" pitchFamily="34" charset="0"/>
              <a:cs typeface="Calibri" pitchFamily="34" charset="0"/>
            </a:endParaRPr>
          </a:p>
        </p:txBody>
      </p:sp>
      <p:sp>
        <p:nvSpPr>
          <p:cNvPr id="7179" name="Text Box 29"/>
          <p:cNvSpPr txBox="1">
            <a:spLocks noChangeArrowheads="1"/>
          </p:cNvSpPr>
          <p:nvPr/>
        </p:nvSpPr>
        <p:spPr bwMode="auto">
          <a:xfrm>
            <a:off x="188640" y="3882786"/>
            <a:ext cx="20875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6</a:t>
            </a:r>
          </a:p>
        </p:txBody>
      </p:sp>
      <p:sp>
        <p:nvSpPr>
          <p:cNvPr id="7180" name="Text Box 30"/>
          <p:cNvSpPr txBox="1">
            <a:spLocks noChangeArrowheads="1"/>
          </p:cNvSpPr>
          <p:nvPr/>
        </p:nvSpPr>
        <p:spPr bwMode="auto">
          <a:xfrm>
            <a:off x="116632" y="7303546"/>
            <a:ext cx="20875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7</a:t>
            </a:r>
          </a:p>
        </p:txBody>
      </p:sp>
      <p:sp>
        <p:nvSpPr>
          <p:cNvPr id="7182" name="Text Box 32"/>
          <p:cNvSpPr txBox="1">
            <a:spLocks noChangeArrowheads="1"/>
          </p:cNvSpPr>
          <p:nvPr/>
        </p:nvSpPr>
        <p:spPr bwMode="auto">
          <a:xfrm>
            <a:off x="4149080" y="6876256"/>
            <a:ext cx="20875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8</a:t>
            </a:r>
          </a:p>
        </p:txBody>
      </p:sp>
      <p:pic>
        <p:nvPicPr>
          <p:cNvPr id="7189" name="Picture 21"/>
          <p:cNvPicPr>
            <a:picLocks noChangeAspect="1" noChangeArrowheads="1"/>
          </p:cNvPicPr>
          <p:nvPr/>
        </p:nvPicPr>
        <p:blipFill rotWithShape="1">
          <a:blip r:embed="rId3">
            <a:extLst>
              <a:ext uri="{28A0092B-C50C-407E-A947-70E740481C1C}">
                <a14:useLocalDpi xmlns:a14="http://schemas.microsoft.com/office/drawing/2010/main" val="0"/>
              </a:ext>
            </a:extLst>
          </a:blip>
          <a:srcRect l="5622" b="61826"/>
          <a:stretch/>
        </p:blipFill>
        <p:spPr bwMode="auto">
          <a:xfrm>
            <a:off x="1694045" y="3871412"/>
            <a:ext cx="5040560" cy="15290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190" name="Picture 2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8594" b="12717"/>
          <a:stretch/>
        </p:blipFill>
        <p:spPr bwMode="auto">
          <a:xfrm>
            <a:off x="1320558" y="7218277"/>
            <a:ext cx="1929265" cy="17686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191" name="Picture 2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940" b="12717"/>
          <a:stretch/>
        </p:blipFill>
        <p:spPr bwMode="auto">
          <a:xfrm>
            <a:off x="4214325" y="7240736"/>
            <a:ext cx="2055474" cy="17237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187" name="Line 37"/>
          <p:cNvSpPr>
            <a:spLocks noChangeShapeType="1"/>
          </p:cNvSpPr>
          <p:nvPr/>
        </p:nvSpPr>
        <p:spPr bwMode="auto">
          <a:xfrm flipH="1" flipV="1">
            <a:off x="2038919" y="7741683"/>
            <a:ext cx="1152525" cy="5048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178" name="Line 28"/>
          <p:cNvSpPr>
            <a:spLocks noChangeShapeType="1"/>
          </p:cNvSpPr>
          <p:nvPr/>
        </p:nvSpPr>
        <p:spPr bwMode="auto">
          <a:xfrm flipV="1">
            <a:off x="4869160" y="7455945"/>
            <a:ext cx="1152128" cy="285736"/>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 name="Slide Number Placeholder 1"/>
          <p:cNvSpPr>
            <a:spLocks noGrp="1"/>
          </p:cNvSpPr>
          <p:nvPr>
            <p:ph type="sldNum" sz="quarter" idx="12"/>
          </p:nvPr>
        </p:nvSpPr>
        <p:spPr/>
        <p:txBody>
          <a:bodyPr/>
          <a:lstStyle/>
          <a:p>
            <a:pPr>
              <a:defRPr/>
            </a:pPr>
            <a:fld id="{B467C44B-D8AC-45F3-B897-93F06D682A4E}" type="slidenum">
              <a:rPr lang="en-GB" smtClean="0"/>
              <a:pPr>
                <a:defRPr/>
              </a:pPr>
              <a:t>7</a:t>
            </a:fld>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BD4CEE-EF4A-40F7-9854-F91501782350}" type="slidenum">
              <a:rPr lang="en-GB"/>
              <a:pPr eaLnBrk="1" hangingPunct="1"/>
              <a:t>8</a:t>
            </a:fld>
            <a:endParaRPr lang="en-GB" dirty="0"/>
          </a:p>
        </p:txBody>
      </p:sp>
      <p:graphicFrame>
        <p:nvGraphicFramePr>
          <p:cNvPr id="21508" name="Group 4"/>
          <p:cNvGraphicFramePr>
            <a:graphicFrameLocks noGrp="1"/>
          </p:cNvGraphicFramePr>
          <p:nvPr>
            <p:extLst>
              <p:ext uri="{D42A27DB-BD31-4B8C-83A1-F6EECF244321}">
                <p14:modId xmlns:p14="http://schemas.microsoft.com/office/powerpoint/2010/main" val="1559261981"/>
              </p:ext>
            </p:extLst>
          </p:nvPr>
        </p:nvGraphicFramePr>
        <p:xfrm>
          <a:off x="333375" y="250825"/>
          <a:ext cx="3311525" cy="3108960"/>
        </p:xfrm>
        <a:graphic>
          <a:graphicData uri="http://schemas.openxmlformats.org/drawingml/2006/table">
            <a:tbl>
              <a:tblPr/>
              <a:tblGrid>
                <a:gridCol w="3311525"/>
              </a:tblGrid>
              <a:tr h="1019175">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Calibri" pitchFamily="34" charset="0"/>
                          <a:cs typeface="Calibri" pitchFamily="34" charset="0"/>
                        </a:rPr>
                        <a:t>3.  Next just copy and paste the existing rectangle to make the other two (or however many you need).  If the shape is selected (has white round dots at the corners) then you can simply do </a:t>
                      </a:r>
                      <a:r>
                        <a:rPr kumimoji="0" lang="en-GB" sz="1800" b="1" i="0" u="none" strike="noStrike" cap="none" normalizeH="0" baseline="0" dirty="0" smtClean="0">
                          <a:ln>
                            <a:noFill/>
                          </a:ln>
                          <a:solidFill>
                            <a:schemeClr val="tx1"/>
                          </a:solidFill>
                          <a:effectLst/>
                          <a:latin typeface="Calibri" pitchFamily="34" charset="0"/>
                          <a:cs typeface="Calibri" pitchFamily="34" charset="0"/>
                        </a:rPr>
                        <a:t>Ctrl C</a:t>
                      </a:r>
                      <a:r>
                        <a:rPr kumimoji="0" lang="en-GB" sz="1800" b="0" i="0" u="none" strike="noStrike" cap="none" normalizeH="0" baseline="0" dirty="0" smtClean="0">
                          <a:ln>
                            <a:noFill/>
                          </a:ln>
                          <a:solidFill>
                            <a:schemeClr val="tx1"/>
                          </a:solidFill>
                          <a:effectLst/>
                          <a:latin typeface="Calibri" pitchFamily="34" charset="0"/>
                          <a:cs typeface="Calibri" pitchFamily="34" charset="0"/>
                        </a:rPr>
                        <a:t> to copy the shape and </a:t>
                      </a:r>
                      <a:r>
                        <a:rPr kumimoji="0" lang="en-GB" sz="1800" b="1" i="0" u="none" strike="noStrike" cap="none" normalizeH="0" baseline="0" dirty="0" smtClean="0">
                          <a:ln>
                            <a:noFill/>
                          </a:ln>
                          <a:solidFill>
                            <a:schemeClr val="tx1"/>
                          </a:solidFill>
                          <a:effectLst/>
                          <a:latin typeface="Calibri" pitchFamily="34" charset="0"/>
                          <a:cs typeface="Calibri" pitchFamily="34" charset="0"/>
                        </a:rPr>
                        <a:t>Ctrl V</a:t>
                      </a:r>
                      <a:r>
                        <a:rPr kumimoji="0" lang="en-GB" sz="1800" b="0" i="0" u="none" strike="noStrike" cap="none" normalizeH="0" baseline="0" dirty="0" smtClean="0">
                          <a:ln>
                            <a:noFill/>
                          </a:ln>
                          <a:solidFill>
                            <a:schemeClr val="tx1"/>
                          </a:solidFill>
                          <a:effectLst/>
                          <a:latin typeface="Calibri" pitchFamily="34" charset="0"/>
                          <a:cs typeface="Calibri" pitchFamily="34" charset="0"/>
                        </a:rPr>
                        <a:t> to paste. (</a:t>
                      </a:r>
                      <a:r>
                        <a:rPr kumimoji="0" lang="en-GB" sz="1800" b="1" i="0" u="none" strike="noStrike" cap="none" normalizeH="0" baseline="0" dirty="0" smtClean="0">
                          <a:ln>
                            <a:noFill/>
                          </a:ln>
                          <a:solidFill>
                            <a:schemeClr val="tx1"/>
                          </a:solidFill>
                          <a:effectLst/>
                          <a:latin typeface="Calibri" pitchFamily="34" charset="0"/>
                          <a:cs typeface="Calibri" pitchFamily="34" charset="0"/>
                        </a:rPr>
                        <a:t>Ctrl X</a:t>
                      </a:r>
                      <a:r>
                        <a:rPr kumimoji="0" lang="en-GB" sz="1800" b="0" i="0" u="none" strike="noStrike" cap="none" normalizeH="0" baseline="0" dirty="0" smtClean="0">
                          <a:ln>
                            <a:noFill/>
                          </a:ln>
                          <a:solidFill>
                            <a:schemeClr val="tx1"/>
                          </a:solidFill>
                          <a:effectLst/>
                          <a:latin typeface="Calibri" pitchFamily="34" charset="0"/>
                          <a:cs typeface="Calibri" pitchFamily="34" charset="0"/>
                        </a:rPr>
                        <a:t> deletes the item selected). Use the same method as before to colour fill the shapes.  (Diagram 9)</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8198" name="Text Box 11"/>
          <p:cNvSpPr txBox="1">
            <a:spLocks noChangeArrowheads="1"/>
          </p:cNvSpPr>
          <p:nvPr/>
        </p:nvSpPr>
        <p:spPr bwMode="auto">
          <a:xfrm>
            <a:off x="3789040" y="251520"/>
            <a:ext cx="20875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9</a:t>
            </a:r>
            <a:endParaRPr lang="en-GB" b="1" dirty="0">
              <a:latin typeface="Calibri" pitchFamily="34" charset="0"/>
              <a:cs typeface="Calibri" pitchFamily="34" charset="0"/>
            </a:endParaRPr>
          </a:p>
        </p:txBody>
      </p:sp>
      <p:graphicFrame>
        <p:nvGraphicFramePr>
          <p:cNvPr id="21534" name="Group 30"/>
          <p:cNvGraphicFramePr>
            <a:graphicFrameLocks noGrp="1"/>
          </p:cNvGraphicFramePr>
          <p:nvPr>
            <p:extLst>
              <p:ext uri="{D42A27DB-BD31-4B8C-83A1-F6EECF244321}">
                <p14:modId xmlns:p14="http://schemas.microsoft.com/office/powerpoint/2010/main" val="842461321"/>
              </p:ext>
            </p:extLst>
          </p:nvPr>
        </p:nvGraphicFramePr>
        <p:xfrm>
          <a:off x="369094" y="3553264"/>
          <a:ext cx="6119812" cy="2378075"/>
        </p:xfrm>
        <a:graphic>
          <a:graphicData uri="http://schemas.openxmlformats.org/drawingml/2006/table">
            <a:tbl>
              <a:tblPr/>
              <a:tblGrid>
                <a:gridCol w="6119812"/>
              </a:tblGrid>
              <a:tr h="2378075">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800" b="0" i="0" u="none" strike="noStrike" cap="none" normalizeH="0" baseline="0" dirty="0" smtClean="0">
                          <a:ln>
                            <a:noFill/>
                          </a:ln>
                          <a:solidFill>
                            <a:schemeClr val="tx1"/>
                          </a:solidFill>
                          <a:effectLst/>
                          <a:latin typeface="Calibri" pitchFamily="34" charset="0"/>
                          <a:cs typeface="Calibri" pitchFamily="34" charset="0"/>
                        </a:rPr>
                        <a:t>4.  Now you need to insert the visual images you want to represent your new language.  You can get these from a variety of sources.  Some clip art images are stored on most computers and you can search for those whilst working within PowerPoint.  Click on </a:t>
                      </a:r>
                      <a:r>
                        <a:rPr kumimoji="0" lang="en-GB" sz="1800" b="1" i="0" u="none" strike="noStrike" cap="none" normalizeH="0" baseline="0" dirty="0" smtClean="0">
                          <a:ln>
                            <a:noFill/>
                          </a:ln>
                          <a:solidFill>
                            <a:schemeClr val="tx1"/>
                          </a:solidFill>
                          <a:effectLst/>
                          <a:latin typeface="Calibri" pitchFamily="34" charset="0"/>
                          <a:cs typeface="Calibri" pitchFamily="34" charset="0"/>
                        </a:rPr>
                        <a:t>Insert</a:t>
                      </a:r>
                      <a:r>
                        <a:rPr kumimoji="0" lang="en-GB" sz="1800" b="0" i="0" u="none" strike="noStrike" cap="none" normalizeH="0" baseline="0" dirty="0" smtClean="0">
                          <a:ln>
                            <a:noFill/>
                          </a:ln>
                          <a:solidFill>
                            <a:schemeClr val="tx1"/>
                          </a:solidFill>
                          <a:effectLst/>
                          <a:latin typeface="Calibri" pitchFamily="34" charset="0"/>
                          <a:cs typeface="Calibri" pitchFamily="34" charset="0"/>
                        </a:rPr>
                        <a:t> </a:t>
                      </a:r>
                      <a:r>
                        <a:rPr kumimoji="0" lang="en-GB" sz="1800" b="0"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 </a:t>
                      </a:r>
                      <a:r>
                        <a:rPr kumimoji="0" lang="en-GB" sz="1800" b="1" i="0" u="none" strike="noStrike" cap="none" normalizeH="0" baseline="0" dirty="0" smtClean="0">
                          <a:ln>
                            <a:noFill/>
                          </a:ln>
                          <a:solidFill>
                            <a:schemeClr val="tx1"/>
                          </a:solidFill>
                          <a:effectLst/>
                          <a:latin typeface="Calibri" pitchFamily="34" charset="0"/>
                          <a:cs typeface="Calibri" pitchFamily="34" charset="0"/>
                          <a:sym typeface="Wingdings" pitchFamily="2" charset="2"/>
                        </a:rPr>
                        <a:t>clip art </a:t>
                      </a:r>
                      <a:r>
                        <a:rPr kumimoji="0" lang="en-GB" sz="1800" b="0" i="0" u="none" strike="noStrike" cap="none" normalizeH="0" baseline="0" dirty="0" smtClean="0">
                          <a:ln>
                            <a:noFill/>
                          </a:ln>
                          <a:solidFill>
                            <a:schemeClr val="tx1"/>
                          </a:solidFill>
                          <a:effectLst/>
                          <a:latin typeface="Calibri" pitchFamily="34" charset="0"/>
                          <a:cs typeface="Calibri" pitchFamily="34" charset="0"/>
                        </a:rPr>
                        <a:t>icon on the menu bar type in a search word.  If you have internet access you can search clip art online </a:t>
                      </a:r>
                      <a:r>
                        <a:rPr kumimoji="0" lang="en-GB" sz="1800" b="0" i="0" u="none" strike="noStrike" cap="none" normalizeH="0" baseline="0" dirty="0" smtClean="0">
                          <a:ln>
                            <a:noFill/>
                          </a:ln>
                          <a:solidFill>
                            <a:schemeClr val="tx1"/>
                          </a:solidFill>
                          <a:effectLst/>
                          <a:latin typeface="Calibri" pitchFamily="34" charset="0"/>
                          <a:cs typeface="Calibri" pitchFamily="34" charset="0"/>
                          <a:hlinkClick r:id="rId3"/>
                        </a:rPr>
                        <a:t>http://office.microsoft.com/en-us/images/</a:t>
                      </a:r>
                      <a:r>
                        <a:rPr kumimoji="0" lang="en-GB" sz="1800" b="0" i="0" u="none" strike="noStrike" cap="none" normalizeH="0" baseline="0" dirty="0" smtClean="0">
                          <a:ln>
                            <a:noFill/>
                          </a:ln>
                          <a:solidFill>
                            <a:schemeClr val="tx1"/>
                          </a:solidFill>
                          <a:effectLst/>
                          <a:latin typeface="Calibri" pitchFamily="34" charset="0"/>
                          <a:cs typeface="Calibri" pitchFamily="34" charset="0"/>
                        </a:rPr>
                        <a:t> , which is much improved.  </a:t>
                      </a:r>
                      <a:endParaRPr lang="en-GB" dirty="0" smtClean="0"/>
                    </a:p>
                  </a:txBody>
                  <a:tcPr marT="45732" marB="45732" horzOverflow="overflow">
                    <a:lnL cap="flat">
                      <a:noFill/>
                    </a:lnL>
                    <a:lnR cap="flat">
                      <a:noFill/>
                    </a:lnR>
                    <a:lnT cap="flat">
                      <a:noFill/>
                    </a:lnT>
                    <a:lnB cap="flat">
                      <a:noFill/>
                    </a:lnB>
                    <a:lnTlToBr>
                      <a:noFill/>
                    </a:lnTlToBr>
                    <a:lnBlToTr>
                      <a:noFill/>
                    </a:lnBlToTr>
                    <a:noFill/>
                  </a:tcPr>
                </a:tc>
              </a:tr>
            </a:tbl>
          </a:graphicData>
        </a:graphic>
      </p:graphicFrame>
      <p:sp>
        <p:nvSpPr>
          <p:cNvPr id="8202" name="Text Box 28"/>
          <p:cNvSpPr txBox="1">
            <a:spLocks noChangeArrowheads="1"/>
          </p:cNvSpPr>
          <p:nvPr/>
        </p:nvSpPr>
        <p:spPr bwMode="auto">
          <a:xfrm>
            <a:off x="1152527" y="5954689"/>
            <a:ext cx="20875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10</a:t>
            </a:r>
            <a:endParaRPr lang="en-GB" b="1" dirty="0">
              <a:latin typeface="Calibri" pitchFamily="34" charset="0"/>
              <a:cs typeface="Calibri" pitchFamily="34" charset="0"/>
            </a:endParaRPr>
          </a:p>
        </p:txBody>
      </p:sp>
      <p:pic>
        <p:nvPicPr>
          <p:cNvPr id="8204" name="Picture 1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751" r="6985" b="12151"/>
          <a:stretch/>
        </p:blipFill>
        <p:spPr bwMode="auto">
          <a:xfrm>
            <a:off x="3744420" y="628328"/>
            <a:ext cx="2609247" cy="24123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8" name="Picture 16"/>
          <p:cNvPicPr>
            <a:picLocks noChangeAspect="1" noChangeArrowheads="1"/>
          </p:cNvPicPr>
          <p:nvPr/>
        </p:nvPicPr>
        <p:blipFill rotWithShape="1">
          <a:blip r:embed="rId5">
            <a:extLst>
              <a:ext uri="{28A0092B-C50C-407E-A947-70E740481C1C}">
                <a14:useLocalDpi xmlns:a14="http://schemas.microsoft.com/office/drawing/2010/main" val="0"/>
              </a:ext>
            </a:extLst>
          </a:blip>
          <a:srcRect l="1823" t="26543" r="7812" b="6933"/>
          <a:stretch/>
        </p:blipFill>
        <p:spPr bwMode="auto">
          <a:xfrm>
            <a:off x="1152527" y="6353406"/>
            <a:ext cx="4406900" cy="2433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437" y="3491880"/>
            <a:ext cx="6336704" cy="2308324"/>
          </a:xfrm>
          <a:prstGeom prst="rect">
            <a:avLst/>
          </a:prstGeom>
        </p:spPr>
        <p:txBody>
          <a:bodyPr wrap="square">
            <a:spAutoFit/>
          </a:bodyPr>
          <a:lstStyle/>
          <a:p>
            <a:pPr lvl="0">
              <a:spcBef>
                <a:spcPct val="50000"/>
              </a:spcBef>
            </a:pPr>
            <a:r>
              <a:rPr kumimoji="0" lang="en-GB" sz="1800" b="0" i="0" u="none" strike="noStrike" cap="none" normalizeH="0" baseline="0" dirty="0" smtClean="0">
                <a:ln>
                  <a:noFill/>
                </a:ln>
                <a:solidFill>
                  <a:schemeClr val="tx1"/>
                </a:solidFill>
                <a:effectLst/>
                <a:latin typeface="Calibri" pitchFamily="34" charset="0"/>
                <a:cs typeface="Calibri" pitchFamily="34" charset="0"/>
              </a:rPr>
              <a:t>Or you can use </a:t>
            </a:r>
            <a:r>
              <a:rPr kumimoji="0" lang="en-GB" sz="1800" b="0" i="0" u="none" strike="noStrike" cap="none" normalizeH="0" baseline="0" dirty="0" smtClean="0">
                <a:ln>
                  <a:noFill/>
                </a:ln>
                <a:solidFill>
                  <a:schemeClr val="tx1"/>
                </a:solidFill>
                <a:effectLst/>
                <a:latin typeface="Calibri" pitchFamily="34" charset="0"/>
                <a:cs typeface="Calibri" pitchFamily="34" charset="0"/>
                <a:hlinkClick r:id="rId2"/>
              </a:rPr>
              <a:t>www.google.co.uk</a:t>
            </a:r>
            <a:r>
              <a:rPr kumimoji="0" lang="en-GB" sz="1800" b="0" i="0" u="none" strike="noStrike" cap="none" normalizeH="0" baseline="0" dirty="0" smtClean="0">
                <a:ln>
                  <a:noFill/>
                </a:ln>
                <a:solidFill>
                  <a:schemeClr val="tx1"/>
                </a:solidFill>
                <a:effectLst/>
                <a:latin typeface="Calibri" pitchFamily="34" charset="0"/>
                <a:cs typeface="Calibri" pitchFamily="34" charset="0"/>
              </a:rPr>
              <a:t> and select </a:t>
            </a:r>
            <a:r>
              <a:rPr kumimoji="0" lang="en-GB" sz="1800" b="1" i="0" u="none" strike="noStrike" cap="none" normalizeH="0" baseline="0" dirty="0" smtClean="0">
                <a:ln>
                  <a:noFill/>
                </a:ln>
                <a:solidFill>
                  <a:schemeClr val="tx1"/>
                </a:solidFill>
                <a:effectLst/>
                <a:latin typeface="Calibri" pitchFamily="34" charset="0"/>
                <a:cs typeface="Calibri" pitchFamily="34" charset="0"/>
              </a:rPr>
              <a:t>Images</a:t>
            </a:r>
            <a:r>
              <a:rPr kumimoji="0" lang="en-GB" sz="1800" b="0" i="0" u="none" strike="noStrike" cap="none" normalizeH="0" baseline="0" dirty="0" smtClean="0">
                <a:ln>
                  <a:noFill/>
                </a:ln>
                <a:solidFill>
                  <a:schemeClr val="tx1"/>
                </a:solidFill>
                <a:effectLst/>
                <a:latin typeface="Calibri" pitchFamily="34" charset="0"/>
                <a:cs typeface="Calibri" pitchFamily="34" charset="0"/>
              </a:rPr>
              <a:t> before you search – this gives a lot of images BUT be careful about copyright, particularly if you might share your work more widely.</a:t>
            </a:r>
            <a:br>
              <a:rPr kumimoji="0" lang="en-GB" sz="1800" b="0" i="0" u="none" strike="noStrike" cap="none" normalizeH="0" baseline="0" dirty="0" smtClean="0">
                <a:ln>
                  <a:noFill/>
                </a:ln>
                <a:solidFill>
                  <a:schemeClr val="tx1"/>
                </a:solidFill>
                <a:effectLst/>
                <a:latin typeface="Calibri" pitchFamily="34" charset="0"/>
                <a:cs typeface="Calibri" pitchFamily="34" charset="0"/>
              </a:rPr>
            </a:br>
            <a:r>
              <a:rPr kumimoji="0" lang="en-GB" sz="1800" b="0" i="0" u="none" strike="noStrike" cap="none" normalizeH="0" baseline="0" dirty="0" smtClean="0">
                <a:ln>
                  <a:noFill/>
                </a:ln>
                <a:solidFill>
                  <a:schemeClr val="tx1"/>
                </a:solidFill>
                <a:effectLst/>
                <a:latin typeface="Calibri" pitchFamily="34" charset="0"/>
                <a:cs typeface="Calibri" pitchFamily="34" charset="0"/>
              </a:rPr>
              <a:t/>
            </a:r>
            <a:br>
              <a:rPr kumimoji="0" lang="en-GB" sz="1800" b="0" i="0" u="none" strike="noStrike" cap="none" normalizeH="0" baseline="0" dirty="0" smtClean="0">
                <a:ln>
                  <a:noFill/>
                </a:ln>
                <a:solidFill>
                  <a:schemeClr val="tx1"/>
                </a:solidFill>
                <a:effectLst/>
                <a:latin typeface="Calibri" pitchFamily="34" charset="0"/>
                <a:cs typeface="Calibri" pitchFamily="34" charset="0"/>
              </a:rPr>
            </a:br>
            <a:r>
              <a:rPr kumimoji="0" lang="en-GB" sz="1800" b="0" i="0" u="none" strike="noStrike" cap="none" normalizeH="0" baseline="0" dirty="0" smtClean="0">
                <a:ln>
                  <a:noFill/>
                </a:ln>
                <a:solidFill>
                  <a:schemeClr val="tx1"/>
                </a:solidFill>
                <a:effectLst/>
                <a:latin typeface="Calibri" pitchFamily="34" charset="0"/>
                <a:cs typeface="Calibri" pitchFamily="34" charset="0"/>
              </a:rPr>
              <a:t>Alternatively you can cull images from existing PowerPoints or Word documents.  If I am doing this, I open up the document containing the pictures and use </a:t>
            </a:r>
            <a:r>
              <a:rPr kumimoji="0" lang="en-GB" sz="1800" b="1" i="0" u="none" strike="noStrike" cap="none" normalizeH="0" baseline="0" dirty="0" smtClean="0">
                <a:ln>
                  <a:noFill/>
                </a:ln>
                <a:solidFill>
                  <a:schemeClr val="tx1"/>
                </a:solidFill>
                <a:effectLst/>
                <a:latin typeface="Calibri" pitchFamily="34" charset="0"/>
                <a:cs typeface="Calibri" pitchFamily="34" charset="0"/>
              </a:rPr>
              <a:t>Ctrl C</a:t>
            </a:r>
            <a:r>
              <a:rPr kumimoji="0" lang="en-GB" sz="1800" b="0" i="0" u="none" strike="noStrike" cap="none" normalizeH="0" baseline="0" dirty="0" smtClean="0">
                <a:ln>
                  <a:noFill/>
                </a:ln>
                <a:solidFill>
                  <a:schemeClr val="tx1"/>
                </a:solidFill>
                <a:effectLst/>
                <a:latin typeface="Calibri" pitchFamily="34" charset="0"/>
                <a:cs typeface="Calibri" pitchFamily="34" charset="0"/>
              </a:rPr>
              <a:t> and </a:t>
            </a:r>
            <a:r>
              <a:rPr kumimoji="0" lang="en-GB" sz="1800" b="1" i="0" u="none" strike="noStrike" cap="none" normalizeH="0" baseline="0" dirty="0" smtClean="0">
                <a:ln>
                  <a:noFill/>
                </a:ln>
                <a:solidFill>
                  <a:schemeClr val="tx1"/>
                </a:solidFill>
                <a:effectLst/>
                <a:latin typeface="Calibri" pitchFamily="34" charset="0"/>
                <a:cs typeface="Calibri" pitchFamily="34" charset="0"/>
              </a:rPr>
              <a:t>Ctrl V</a:t>
            </a:r>
            <a:r>
              <a:rPr kumimoji="0" lang="en-GB" sz="1800" b="0" i="0" u="none" strike="noStrike" cap="none" normalizeH="0" baseline="0" dirty="0" smtClean="0">
                <a:ln>
                  <a:noFill/>
                </a:ln>
                <a:solidFill>
                  <a:schemeClr val="tx1"/>
                </a:solidFill>
                <a:effectLst/>
                <a:latin typeface="Calibri" pitchFamily="34" charset="0"/>
                <a:cs typeface="Calibri" pitchFamily="34" charset="0"/>
              </a:rPr>
              <a:t> to insert the pictures into my new PowerPoint lesson.</a:t>
            </a:r>
          </a:p>
        </p:txBody>
      </p:sp>
      <p:sp>
        <p:nvSpPr>
          <p:cNvPr id="3" name="Rectangle 2"/>
          <p:cNvSpPr/>
          <p:nvPr/>
        </p:nvSpPr>
        <p:spPr>
          <a:xfrm>
            <a:off x="130324" y="179512"/>
            <a:ext cx="6597352" cy="646331"/>
          </a:xfrm>
          <a:prstGeom prst="rect">
            <a:avLst/>
          </a:prstGeom>
        </p:spPr>
        <p:txBody>
          <a:bodyPr wrap="square">
            <a:spAutoFit/>
          </a:bodyPr>
          <a:lstStyle/>
          <a:p>
            <a:pPr lvl="0">
              <a:spcBef>
                <a:spcPct val="50000"/>
              </a:spcBef>
              <a:defRPr/>
            </a:pPr>
            <a:r>
              <a:rPr lang="en-GB" dirty="0">
                <a:latin typeface="Calibri" pitchFamily="34" charset="0"/>
                <a:cs typeface="Calibri" pitchFamily="34" charset="0"/>
              </a:rPr>
              <a:t>There are other royalty free images for use within education too.  Here are 3 possibilities.</a:t>
            </a:r>
            <a:endParaRPr lang="en-GB" dirty="0"/>
          </a:p>
        </p:txBody>
      </p:sp>
      <p:pic>
        <p:nvPicPr>
          <p:cNvPr id="4" name="Picture 1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46" t="17391" r="38281" b="9017"/>
          <a:stretch/>
        </p:blipFill>
        <p:spPr bwMode="auto">
          <a:xfrm>
            <a:off x="380234" y="1561549"/>
            <a:ext cx="1591457" cy="1528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5" name="Picture 14"/>
          <p:cNvPicPr>
            <a:picLocks noChangeAspect="1" noChangeArrowheads="1"/>
          </p:cNvPicPr>
          <p:nvPr/>
        </p:nvPicPr>
        <p:blipFill rotWithShape="1">
          <a:blip r:embed="rId4">
            <a:extLst>
              <a:ext uri="{28A0092B-C50C-407E-A947-70E740481C1C}">
                <a14:useLocalDpi xmlns:a14="http://schemas.microsoft.com/office/drawing/2010/main" val="0"/>
              </a:ext>
            </a:extLst>
          </a:blip>
          <a:srcRect l="6692" t="29067" r="45746" b="50000"/>
          <a:stretch/>
        </p:blipFill>
        <p:spPr bwMode="auto">
          <a:xfrm>
            <a:off x="3487316" y="675699"/>
            <a:ext cx="3240360" cy="10695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15"/>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093709" y="1407049"/>
            <a:ext cx="1335291" cy="1605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30324" y="1025831"/>
            <a:ext cx="2416046" cy="369332"/>
          </a:xfrm>
          <a:prstGeom prst="rect">
            <a:avLst/>
          </a:prstGeom>
        </p:spPr>
        <p:txBody>
          <a:bodyPr wrap="none">
            <a:spAutoFit/>
          </a:bodyPr>
          <a:lstStyle/>
          <a:p>
            <a:r>
              <a:rPr lang="en-GB" dirty="0" smtClean="0">
                <a:hlinkClick r:id="rId6"/>
              </a:rPr>
              <a:t>http://openclipart.org/</a:t>
            </a:r>
            <a:r>
              <a:rPr lang="en-GB" dirty="0" smtClean="0"/>
              <a:t> </a:t>
            </a:r>
            <a:endParaRPr lang="en-GB" dirty="0"/>
          </a:p>
        </p:txBody>
      </p:sp>
      <p:sp>
        <p:nvSpPr>
          <p:cNvPr id="8" name="Rectangle 7"/>
          <p:cNvSpPr/>
          <p:nvPr/>
        </p:nvSpPr>
        <p:spPr>
          <a:xfrm>
            <a:off x="3990468" y="1822763"/>
            <a:ext cx="2852127" cy="369332"/>
          </a:xfrm>
          <a:prstGeom prst="rect">
            <a:avLst/>
          </a:prstGeom>
        </p:spPr>
        <p:txBody>
          <a:bodyPr wrap="none">
            <a:spAutoFit/>
          </a:bodyPr>
          <a:lstStyle/>
          <a:p>
            <a:r>
              <a:rPr lang="en-GB" dirty="0" smtClean="0">
                <a:hlinkClick r:id="rId7"/>
              </a:rPr>
              <a:t>http://www.wpclipart.com/</a:t>
            </a:r>
            <a:r>
              <a:rPr lang="en-GB" dirty="0" smtClean="0"/>
              <a:t> </a:t>
            </a:r>
            <a:endParaRPr lang="en-GB" dirty="0"/>
          </a:p>
        </p:txBody>
      </p:sp>
      <p:sp>
        <p:nvSpPr>
          <p:cNvPr id="9" name="Rectangle 8"/>
          <p:cNvSpPr/>
          <p:nvPr/>
        </p:nvSpPr>
        <p:spPr>
          <a:xfrm>
            <a:off x="3121187" y="2766733"/>
            <a:ext cx="3503954" cy="646331"/>
          </a:xfrm>
          <a:prstGeom prst="rect">
            <a:avLst/>
          </a:prstGeom>
        </p:spPr>
        <p:txBody>
          <a:bodyPr wrap="square">
            <a:spAutoFit/>
          </a:bodyPr>
          <a:lstStyle/>
          <a:p>
            <a:r>
              <a:rPr lang="en-GB" dirty="0" smtClean="0">
                <a:hlinkClick r:id="rId8"/>
              </a:rPr>
              <a:t>http://www.phillipmartin.info/clipart/homepage.htm</a:t>
            </a:r>
            <a:r>
              <a:rPr lang="en-GB" dirty="0" smtClean="0"/>
              <a:t> </a:t>
            </a:r>
            <a:endParaRPr lang="en-GB" dirty="0"/>
          </a:p>
        </p:txBody>
      </p:sp>
      <p:sp>
        <p:nvSpPr>
          <p:cNvPr id="10" name="Rectangle 9"/>
          <p:cNvSpPr/>
          <p:nvPr/>
        </p:nvSpPr>
        <p:spPr>
          <a:xfrm>
            <a:off x="332656" y="5796136"/>
            <a:ext cx="6597352" cy="1200329"/>
          </a:xfrm>
          <a:prstGeom prst="rect">
            <a:avLst/>
          </a:prstGeom>
        </p:spPr>
        <p:txBody>
          <a:bodyPr wrap="square">
            <a:spAutoFit/>
          </a:bodyPr>
          <a:lstStyle/>
          <a:p>
            <a:pPr lvl="0">
              <a:spcBef>
                <a:spcPct val="50000"/>
              </a:spcBef>
              <a:defRPr/>
            </a:pPr>
            <a:r>
              <a:rPr lang="en-GB" b="1" dirty="0" smtClean="0">
                <a:latin typeface="Calibri" pitchFamily="34" charset="0"/>
                <a:cs typeface="Calibri" pitchFamily="34" charset="0"/>
              </a:rPr>
              <a:t>TIP!</a:t>
            </a:r>
            <a:r>
              <a:rPr lang="en-GB" dirty="0" smtClean="0">
                <a:latin typeface="Calibri" pitchFamily="34" charset="0"/>
                <a:cs typeface="Calibri" pitchFamily="34" charset="0"/>
              </a:rPr>
              <a:t/>
            </a:r>
            <a:br>
              <a:rPr lang="en-GB" dirty="0" smtClean="0">
                <a:latin typeface="Calibri" pitchFamily="34" charset="0"/>
                <a:cs typeface="Calibri" pitchFamily="34" charset="0"/>
              </a:rPr>
            </a:br>
            <a:r>
              <a:rPr lang="en-GB" dirty="0" smtClean="0">
                <a:latin typeface="Calibri" pitchFamily="34" charset="0"/>
                <a:cs typeface="Calibri" pitchFamily="34" charset="0"/>
              </a:rPr>
              <a:t>If you copy and paste the picture and it has an unwanted background colour, select Format </a:t>
            </a:r>
            <a:r>
              <a:rPr lang="en-GB" dirty="0" smtClean="0">
                <a:latin typeface="Calibri" pitchFamily="34" charset="0"/>
                <a:cs typeface="Calibri" pitchFamily="34" charset="0"/>
                <a:sym typeface="Wingdings" pitchFamily="2" charset="2"/>
              </a:rPr>
              <a:t> Colour  Set transparent colour and then click onto a section of the background.</a:t>
            </a:r>
            <a:endParaRPr lang="en-GB" dirty="0"/>
          </a:p>
        </p:txBody>
      </p:sp>
      <p:pic>
        <p:nvPicPr>
          <p:cNvPr id="65538"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5821" b="24986"/>
          <a:stretch/>
        </p:blipFill>
        <p:spPr bwMode="auto">
          <a:xfrm>
            <a:off x="531077" y="7140644"/>
            <a:ext cx="2571754" cy="17188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2" name="Picture 2"/>
          <p:cNvPicPr>
            <a:picLocks noChangeAspect="1" noChangeArrowheads="1"/>
          </p:cNvPicPr>
          <p:nvPr/>
        </p:nvPicPr>
        <p:blipFill>
          <a:blip r:embed="rId10"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990468" y="7116431"/>
            <a:ext cx="1442691" cy="1767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ne 37"/>
          <p:cNvSpPr>
            <a:spLocks noChangeShapeType="1"/>
          </p:cNvSpPr>
          <p:nvPr/>
        </p:nvSpPr>
        <p:spPr bwMode="auto">
          <a:xfrm flipH="1">
            <a:off x="2204864" y="8172400"/>
            <a:ext cx="1556484" cy="49913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4" name="Text Box 28"/>
          <p:cNvSpPr txBox="1">
            <a:spLocks noChangeArrowheads="1"/>
          </p:cNvSpPr>
          <p:nvPr/>
        </p:nvSpPr>
        <p:spPr bwMode="auto">
          <a:xfrm>
            <a:off x="3253817" y="6996465"/>
            <a:ext cx="20875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dirty="0">
                <a:latin typeface="Calibri" pitchFamily="34" charset="0"/>
                <a:cs typeface="Calibri" pitchFamily="34" charset="0"/>
              </a:rPr>
              <a:t>Diagram </a:t>
            </a:r>
            <a:r>
              <a:rPr lang="en-GB" b="1" dirty="0" smtClean="0">
                <a:latin typeface="Calibri" pitchFamily="34" charset="0"/>
                <a:cs typeface="Calibri" pitchFamily="34" charset="0"/>
              </a:rPr>
              <a:t>11</a:t>
            </a:r>
            <a:endParaRPr lang="en-GB" b="1" dirty="0">
              <a:latin typeface="Calibri" pitchFamily="34" charset="0"/>
              <a:cs typeface="Calibri" pitchFamily="34" charset="0"/>
            </a:endParaRPr>
          </a:p>
        </p:txBody>
      </p:sp>
      <p:sp>
        <p:nvSpPr>
          <p:cNvPr id="11" name="Slide Number Placeholder 10"/>
          <p:cNvSpPr>
            <a:spLocks noGrp="1"/>
          </p:cNvSpPr>
          <p:nvPr>
            <p:ph type="sldNum" sz="quarter" idx="12"/>
          </p:nvPr>
        </p:nvSpPr>
        <p:spPr/>
        <p:txBody>
          <a:bodyPr/>
          <a:lstStyle/>
          <a:p>
            <a:pPr>
              <a:defRPr/>
            </a:pPr>
            <a:fld id="{B467C44B-D8AC-45F3-B897-93F06D682A4E}" type="slidenum">
              <a:rPr lang="en-GB" smtClean="0"/>
              <a:pPr>
                <a:defRPr/>
              </a:pPr>
              <a:t>9</a:t>
            </a:fld>
            <a:endParaRPr lang="en-GB" dirty="0"/>
          </a:p>
        </p:txBody>
      </p:sp>
    </p:spTree>
    <p:extLst>
      <p:ext uri="{BB962C8B-B14F-4D97-AF65-F5344CB8AC3E}">
        <p14:creationId xmlns:p14="http://schemas.microsoft.com/office/powerpoint/2010/main" val="2330007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1431</TotalTime>
  <Words>5762</Words>
  <Application>Microsoft Office PowerPoint</Application>
  <PresentationFormat>On-screen Show (4:3)</PresentationFormat>
  <Paragraphs>376</Paragraphs>
  <Slides>36</Slides>
  <Notes>16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Design</vt:lpstr>
      <vt:lpstr>PowerPoint Presentation</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RHawkes</dc:creator>
  <cp:lastModifiedBy> </cp:lastModifiedBy>
  <cp:revision>147</cp:revision>
  <dcterms:created xsi:type="dcterms:W3CDTF">2006-01-08T14:38:27Z</dcterms:created>
  <dcterms:modified xsi:type="dcterms:W3CDTF">2011-09-25T16:20:21Z</dcterms:modified>
</cp:coreProperties>
</file>